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57" r:id="rId3"/>
    <p:sldId id="258" r:id="rId4"/>
    <p:sldId id="259" r:id="rId5"/>
    <p:sldId id="261" r:id="rId6"/>
    <p:sldId id="260" r:id="rId7"/>
    <p:sldId id="262" r:id="rId8"/>
    <p:sldId id="303" r:id="rId9"/>
    <p:sldId id="363" r:id="rId10"/>
    <p:sldId id="263" r:id="rId11"/>
    <p:sldId id="364" r:id="rId12"/>
    <p:sldId id="365" r:id="rId13"/>
    <p:sldId id="367" r:id="rId14"/>
    <p:sldId id="366" r:id="rId15"/>
    <p:sldId id="368" r:id="rId16"/>
    <p:sldId id="369" r:id="rId17"/>
    <p:sldId id="370" r:id="rId18"/>
    <p:sldId id="371" r:id="rId19"/>
    <p:sldId id="372" r:id="rId20"/>
    <p:sldId id="373" r:id="rId21"/>
    <p:sldId id="374" r:id="rId22"/>
    <p:sldId id="375" r:id="rId23"/>
    <p:sldId id="376" r:id="rId24"/>
    <p:sldId id="37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43"/>
    <p:restoredTop sz="94694"/>
  </p:normalViewPr>
  <p:slideViewPr>
    <p:cSldViewPr snapToGrid="0" snapToObjects="1">
      <p:cViewPr varScale="1">
        <p:scale>
          <a:sx n="113" d="100"/>
          <a:sy n="113" d="100"/>
        </p:scale>
        <p:origin x="192" y="3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AEEC3D-C74A-AC4F-A0C9-E75F8901F63B}" type="datetimeFigureOut">
              <a:rPr lang="en-US" smtClean="0"/>
              <a:t>4/3/21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5B24A3-B419-694A-9ABB-CDCAC61B8601}" type="slidenum">
              <a:rPr lang="en-US" smtClean="0"/>
              <a:t>‹#›</a:t>
            </a:fld>
            <a:endParaRPr lang="en-US"/>
          </a:p>
        </p:txBody>
      </p:sp>
    </p:spTree>
    <p:extLst>
      <p:ext uri="{BB962C8B-B14F-4D97-AF65-F5344CB8AC3E}">
        <p14:creationId xmlns:p14="http://schemas.microsoft.com/office/powerpoint/2010/main" val="1375568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A2EA70-8A4C-40BF-A25E-4BD4BBF0DDA4}" type="slidenum">
              <a:rPr lang="en-US" smtClean="0"/>
              <a:pPr/>
              <a:t>8</a:t>
            </a:fld>
            <a:endParaRPr lang="en-US"/>
          </a:p>
        </p:txBody>
      </p:sp>
    </p:spTree>
    <p:extLst>
      <p:ext uri="{BB962C8B-B14F-4D97-AF65-F5344CB8AC3E}">
        <p14:creationId xmlns:p14="http://schemas.microsoft.com/office/powerpoint/2010/main" val="753261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D13B7-D86B-C142-82CA-6B2D7B3F99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312981-4823-204C-8368-5776FC2B7C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C13C1A-ED84-6C4B-9135-75668F0C5A36}"/>
              </a:ext>
            </a:extLst>
          </p:cNvPr>
          <p:cNvSpPr>
            <a:spLocks noGrp="1"/>
          </p:cNvSpPr>
          <p:nvPr>
            <p:ph type="dt" sz="half" idx="10"/>
          </p:nvPr>
        </p:nvSpPr>
        <p:spPr/>
        <p:txBody>
          <a:bodyPr/>
          <a:lstStyle/>
          <a:p>
            <a:fld id="{1980267F-274B-6049-BBDE-B9B4F3C9B120}" type="datetimeFigureOut">
              <a:rPr lang="en-US" smtClean="0"/>
              <a:t>4/3/21</a:t>
            </a:fld>
            <a:endParaRPr lang="en-US"/>
          </a:p>
        </p:txBody>
      </p:sp>
      <p:sp>
        <p:nvSpPr>
          <p:cNvPr id="5" name="Footer Placeholder 4">
            <a:extLst>
              <a:ext uri="{FF2B5EF4-FFF2-40B4-BE49-F238E27FC236}">
                <a16:creationId xmlns:a16="http://schemas.microsoft.com/office/drawing/2014/main" id="{2190E7D4-3502-2848-8F09-74DBAD5056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86DDF5-5042-4541-94BA-0BBC9B3A1109}"/>
              </a:ext>
            </a:extLst>
          </p:cNvPr>
          <p:cNvSpPr>
            <a:spLocks noGrp="1"/>
          </p:cNvSpPr>
          <p:nvPr>
            <p:ph type="sldNum" sz="quarter" idx="12"/>
          </p:nvPr>
        </p:nvSpPr>
        <p:spPr/>
        <p:txBody>
          <a:bodyPr/>
          <a:lstStyle/>
          <a:p>
            <a:fld id="{28B12BFF-080E-0549-94E6-167F39285037}" type="slidenum">
              <a:rPr lang="en-US" smtClean="0"/>
              <a:t>‹#›</a:t>
            </a:fld>
            <a:endParaRPr lang="en-US"/>
          </a:p>
        </p:txBody>
      </p:sp>
    </p:spTree>
    <p:extLst>
      <p:ext uri="{BB962C8B-B14F-4D97-AF65-F5344CB8AC3E}">
        <p14:creationId xmlns:p14="http://schemas.microsoft.com/office/powerpoint/2010/main" val="3736862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921B0-3EA7-C34C-B559-378F1B8F40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A2219B-AFB9-C04C-9682-A16862AB01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32E644-398D-1643-9859-23CD9F37F7DB}"/>
              </a:ext>
            </a:extLst>
          </p:cNvPr>
          <p:cNvSpPr>
            <a:spLocks noGrp="1"/>
          </p:cNvSpPr>
          <p:nvPr>
            <p:ph type="dt" sz="half" idx="10"/>
          </p:nvPr>
        </p:nvSpPr>
        <p:spPr/>
        <p:txBody>
          <a:bodyPr/>
          <a:lstStyle/>
          <a:p>
            <a:fld id="{1980267F-274B-6049-BBDE-B9B4F3C9B120}" type="datetimeFigureOut">
              <a:rPr lang="en-US" smtClean="0"/>
              <a:t>4/3/21</a:t>
            </a:fld>
            <a:endParaRPr lang="en-US"/>
          </a:p>
        </p:txBody>
      </p:sp>
      <p:sp>
        <p:nvSpPr>
          <p:cNvPr id="5" name="Footer Placeholder 4">
            <a:extLst>
              <a:ext uri="{FF2B5EF4-FFF2-40B4-BE49-F238E27FC236}">
                <a16:creationId xmlns:a16="http://schemas.microsoft.com/office/drawing/2014/main" id="{37B7868E-D606-CD4A-9FCD-CE9A2AEE5C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D511D2-03A4-634E-90A5-2AE928CB22EA}"/>
              </a:ext>
            </a:extLst>
          </p:cNvPr>
          <p:cNvSpPr>
            <a:spLocks noGrp="1"/>
          </p:cNvSpPr>
          <p:nvPr>
            <p:ph type="sldNum" sz="quarter" idx="12"/>
          </p:nvPr>
        </p:nvSpPr>
        <p:spPr/>
        <p:txBody>
          <a:bodyPr/>
          <a:lstStyle/>
          <a:p>
            <a:fld id="{28B12BFF-080E-0549-94E6-167F39285037}" type="slidenum">
              <a:rPr lang="en-US" smtClean="0"/>
              <a:t>‹#›</a:t>
            </a:fld>
            <a:endParaRPr lang="en-US"/>
          </a:p>
        </p:txBody>
      </p:sp>
    </p:spTree>
    <p:extLst>
      <p:ext uri="{BB962C8B-B14F-4D97-AF65-F5344CB8AC3E}">
        <p14:creationId xmlns:p14="http://schemas.microsoft.com/office/powerpoint/2010/main" val="3531449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F69379-13A3-3643-BABE-7683D98A191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851A444-FD20-734C-8C01-AE387BD1D00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5CB9E-C412-9E4C-BF03-D007080293DF}"/>
              </a:ext>
            </a:extLst>
          </p:cNvPr>
          <p:cNvSpPr>
            <a:spLocks noGrp="1"/>
          </p:cNvSpPr>
          <p:nvPr>
            <p:ph type="dt" sz="half" idx="10"/>
          </p:nvPr>
        </p:nvSpPr>
        <p:spPr/>
        <p:txBody>
          <a:bodyPr/>
          <a:lstStyle/>
          <a:p>
            <a:fld id="{1980267F-274B-6049-BBDE-B9B4F3C9B120}" type="datetimeFigureOut">
              <a:rPr lang="en-US" smtClean="0"/>
              <a:t>4/3/21</a:t>
            </a:fld>
            <a:endParaRPr lang="en-US"/>
          </a:p>
        </p:txBody>
      </p:sp>
      <p:sp>
        <p:nvSpPr>
          <p:cNvPr id="5" name="Footer Placeholder 4">
            <a:extLst>
              <a:ext uri="{FF2B5EF4-FFF2-40B4-BE49-F238E27FC236}">
                <a16:creationId xmlns:a16="http://schemas.microsoft.com/office/drawing/2014/main" id="{62E23BD7-9222-AD42-A1D3-340542D2F7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D5DC69-8BFF-9049-A0C3-B6BE9970450C}"/>
              </a:ext>
            </a:extLst>
          </p:cNvPr>
          <p:cNvSpPr>
            <a:spLocks noGrp="1"/>
          </p:cNvSpPr>
          <p:nvPr>
            <p:ph type="sldNum" sz="quarter" idx="12"/>
          </p:nvPr>
        </p:nvSpPr>
        <p:spPr/>
        <p:txBody>
          <a:bodyPr/>
          <a:lstStyle/>
          <a:p>
            <a:fld id="{28B12BFF-080E-0549-94E6-167F39285037}" type="slidenum">
              <a:rPr lang="en-US" smtClean="0"/>
              <a:t>‹#›</a:t>
            </a:fld>
            <a:endParaRPr lang="en-US"/>
          </a:p>
        </p:txBody>
      </p:sp>
    </p:spTree>
    <p:extLst>
      <p:ext uri="{BB962C8B-B14F-4D97-AF65-F5344CB8AC3E}">
        <p14:creationId xmlns:p14="http://schemas.microsoft.com/office/powerpoint/2010/main" val="19650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DAA3D-9E9E-2049-B90C-EC7DF1CD78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394575-16C3-2245-B84A-038B21A61B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5DB86A-3B8A-854A-873E-8157EA487F02}"/>
              </a:ext>
            </a:extLst>
          </p:cNvPr>
          <p:cNvSpPr>
            <a:spLocks noGrp="1"/>
          </p:cNvSpPr>
          <p:nvPr>
            <p:ph type="dt" sz="half" idx="10"/>
          </p:nvPr>
        </p:nvSpPr>
        <p:spPr/>
        <p:txBody>
          <a:bodyPr/>
          <a:lstStyle/>
          <a:p>
            <a:fld id="{1980267F-274B-6049-BBDE-B9B4F3C9B120}" type="datetimeFigureOut">
              <a:rPr lang="en-US" smtClean="0"/>
              <a:t>4/3/21</a:t>
            </a:fld>
            <a:endParaRPr lang="en-US"/>
          </a:p>
        </p:txBody>
      </p:sp>
      <p:sp>
        <p:nvSpPr>
          <p:cNvPr id="5" name="Footer Placeholder 4">
            <a:extLst>
              <a:ext uri="{FF2B5EF4-FFF2-40B4-BE49-F238E27FC236}">
                <a16:creationId xmlns:a16="http://schemas.microsoft.com/office/drawing/2014/main" id="{E708C62D-34E9-DC43-82F6-9B25AA5889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9C6367-F170-774E-9645-189999B1E351}"/>
              </a:ext>
            </a:extLst>
          </p:cNvPr>
          <p:cNvSpPr>
            <a:spLocks noGrp="1"/>
          </p:cNvSpPr>
          <p:nvPr>
            <p:ph type="sldNum" sz="quarter" idx="12"/>
          </p:nvPr>
        </p:nvSpPr>
        <p:spPr/>
        <p:txBody>
          <a:bodyPr/>
          <a:lstStyle/>
          <a:p>
            <a:fld id="{28B12BFF-080E-0549-94E6-167F39285037}" type="slidenum">
              <a:rPr lang="en-US" smtClean="0"/>
              <a:t>‹#›</a:t>
            </a:fld>
            <a:endParaRPr lang="en-US"/>
          </a:p>
        </p:txBody>
      </p:sp>
    </p:spTree>
    <p:extLst>
      <p:ext uri="{BB962C8B-B14F-4D97-AF65-F5344CB8AC3E}">
        <p14:creationId xmlns:p14="http://schemas.microsoft.com/office/powerpoint/2010/main" val="3266605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F1F8D-E810-C74A-AE4B-C5C929A847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D521F0B-0623-E54B-B6DE-5BB0D8185A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FCF8FB-C5D0-1F4E-AE73-84C856A306F7}"/>
              </a:ext>
            </a:extLst>
          </p:cNvPr>
          <p:cNvSpPr>
            <a:spLocks noGrp="1"/>
          </p:cNvSpPr>
          <p:nvPr>
            <p:ph type="dt" sz="half" idx="10"/>
          </p:nvPr>
        </p:nvSpPr>
        <p:spPr/>
        <p:txBody>
          <a:bodyPr/>
          <a:lstStyle/>
          <a:p>
            <a:fld id="{1980267F-274B-6049-BBDE-B9B4F3C9B120}" type="datetimeFigureOut">
              <a:rPr lang="en-US" smtClean="0"/>
              <a:t>4/3/21</a:t>
            </a:fld>
            <a:endParaRPr lang="en-US"/>
          </a:p>
        </p:txBody>
      </p:sp>
      <p:sp>
        <p:nvSpPr>
          <p:cNvPr id="5" name="Footer Placeholder 4">
            <a:extLst>
              <a:ext uri="{FF2B5EF4-FFF2-40B4-BE49-F238E27FC236}">
                <a16:creationId xmlns:a16="http://schemas.microsoft.com/office/drawing/2014/main" id="{3D2341C2-FD6F-9441-A0BC-D012F1396D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67027B-4C16-4F4F-95D2-F355FB054E9D}"/>
              </a:ext>
            </a:extLst>
          </p:cNvPr>
          <p:cNvSpPr>
            <a:spLocks noGrp="1"/>
          </p:cNvSpPr>
          <p:nvPr>
            <p:ph type="sldNum" sz="quarter" idx="12"/>
          </p:nvPr>
        </p:nvSpPr>
        <p:spPr/>
        <p:txBody>
          <a:bodyPr/>
          <a:lstStyle/>
          <a:p>
            <a:fld id="{28B12BFF-080E-0549-94E6-167F39285037}" type="slidenum">
              <a:rPr lang="en-US" smtClean="0"/>
              <a:t>‹#›</a:t>
            </a:fld>
            <a:endParaRPr lang="en-US"/>
          </a:p>
        </p:txBody>
      </p:sp>
    </p:spTree>
    <p:extLst>
      <p:ext uri="{BB962C8B-B14F-4D97-AF65-F5344CB8AC3E}">
        <p14:creationId xmlns:p14="http://schemas.microsoft.com/office/powerpoint/2010/main" val="891989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02742-253F-9D42-A33C-D178ECB321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F4590B-1B8F-AD41-A567-A9953BC00C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6AE2C97-E382-984F-B8A6-CC55D806CBB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298D7C-F8D7-1749-80C1-E85749CBEA4A}"/>
              </a:ext>
            </a:extLst>
          </p:cNvPr>
          <p:cNvSpPr>
            <a:spLocks noGrp="1"/>
          </p:cNvSpPr>
          <p:nvPr>
            <p:ph type="dt" sz="half" idx="10"/>
          </p:nvPr>
        </p:nvSpPr>
        <p:spPr/>
        <p:txBody>
          <a:bodyPr/>
          <a:lstStyle/>
          <a:p>
            <a:fld id="{1980267F-274B-6049-BBDE-B9B4F3C9B120}" type="datetimeFigureOut">
              <a:rPr lang="en-US" smtClean="0"/>
              <a:t>4/3/21</a:t>
            </a:fld>
            <a:endParaRPr lang="en-US"/>
          </a:p>
        </p:txBody>
      </p:sp>
      <p:sp>
        <p:nvSpPr>
          <p:cNvPr id="6" name="Footer Placeholder 5">
            <a:extLst>
              <a:ext uri="{FF2B5EF4-FFF2-40B4-BE49-F238E27FC236}">
                <a16:creationId xmlns:a16="http://schemas.microsoft.com/office/drawing/2014/main" id="{4E7C019B-2137-764F-A22D-17E59AB9AB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BA36A9-905F-134D-BF04-6371FDAA375C}"/>
              </a:ext>
            </a:extLst>
          </p:cNvPr>
          <p:cNvSpPr>
            <a:spLocks noGrp="1"/>
          </p:cNvSpPr>
          <p:nvPr>
            <p:ph type="sldNum" sz="quarter" idx="12"/>
          </p:nvPr>
        </p:nvSpPr>
        <p:spPr/>
        <p:txBody>
          <a:bodyPr/>
          <a:lstStyle/>
          <a:p>
            <a:fld id="{28B12BFF-080E-0549-94E6-167F39285037}" type="slidenum">
              <a:rPr lang="en-US" smtClean="0"/>
              <a:t>‹#›</a:t>
            </a:fld>
            <a:endParaRPr lang="en-US"/>
          </a:p>
        </p:txBody>
      </p:sp>
    </p:spTree>
    <p:extLst>
      <p:ext uri="{BB962C8B-B14F-4D97-AF65-F5344CB8AC3E}">
        <p14:creationId xmlns:p14="http://schemas.microsoft.com/office/powerpoint/2010/main" val="2842228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F526B-62A4-B545-B111-91C7D20616A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0D7F13-0AD4-5946-9A42-FDD6F08511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DEA61E-0C5C-6E4B-BF58-BD1E0DD6AA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7BC219-79CA-D641-A92E-AB26B03588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43AA7D-69D0-AB4E-BFE7-A76FAF7B57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876AEE-0AED-E44D-A8E8-F848D91DBEC0}"/>
              </a:ext>
            </a:extLst>
          </p:cNvPr>
          <p:cNvSpPr>
            <a:spLocks noGrp="1"/>
          </p:cNvSpPr>
          <p:nvPr>
            <p:ph type="dt" sz="half" idx="10"/>
          </p:nvPr>
        </p:nvSpPr>
        <p:spPr/>
        <p:txBody>
          <a:bodyPr/>
          <a:lstStyle/>
          <a:p>
            <a:fld id="{1980267F-274B-6049-BBDE-B9B4F3C9B120}" type="datetimeFigureOut">
              <a:rPr lang="en-US" smtClean="0"/>
              <a:t>4/3/21</a:t>
            </a:fld>
            <a:endParaRPr lang="en-US"/>
          </a:p>
        </p:txBody>
      </p:sp>
      <p:sp>
        <p:nvSpPr>
          <p:cNvPr id="8" name="Footer Placeholder 7">
            <a:extLst>
              <a:ext uri="{FF2B5EF4-FFF2-40B4-BE49-F238E27FC236}">
                <a16:creationId xmlns:a16="http://schemas.microsoft.com/office/drawing/2014/main" id="{5D9C2847-8722-A04F-9460-0E97960873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8ADC3E-9151-C742-9B3D-671FB4C40460}"/>
              </a:ext>
            </a:extLst>
          </p:cNvPr>
          <p:cNvSpPr>
            <a:spLocks noGrp="1"/>
          </p:cNvSpPr>
          <p:nvPr>
            <p:ph type="sldNum" sz="quarter" idx="12"/>
          </p:nvPr>
        </p:nvSpPr>
        <p:spPr/>
        <p:txBody>
          <a:bodyPr/>
          <a:lstStyle/>
          <a:p>
            <a:fld id="{28B12BFF-080E-0549-94E6-167F39285037}" type="slidenum">
              <a:rPr lang="en-US" smtClean="0"/>
              <a:t>‹#›</a:t>
            </a:fld>
            <a:endParaRPr lang="en-US"/>
          </a:p>
        </p:txBody>
      </p:sp>
    </p:spTree>
    <p:extLst>
      <p:ext uri="{BB962C8B-B14F-4D97-AF65-F5344CB8AC3E}">
        <p14:creationId xmlns:p14="http://schemas.microsoft.com/office/powerpoint/2010/main" val="535621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E166E-6D9D-F846-99E1-2267400FD86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96D780-F727-1248-903C-AF40AD9AA7E4}"/>
              </a:ext>
            </a:extLst>
          </p:cNvPr>
          <p:cNvSpPr>
            <a:spLocks noGrp="1"/>
          </p:cNvSpPr>
          <p:nvPr>
            <p:ph type="dt" sz="half" idx="10"/>
          </p:nvPr>
        </p:nvSpPr>
        <p:spPr/>
        <p:txBody>
          <a:bodyPr/>
          <a:lstStyle/>
          <a:p>
            <a:fld id="{1980267F-274B-6049-BBDE-B9B4F3C9B120}" type="datetimeFigureOut">
              <a:rPr lang="en-US" smtClean="0"/>
              <a:t>4/3/21</a:t>
            </a:fld>
            <a:endParaRPr lang="en-US"/>
          </a:p>
        </p:txBody>
      </p:sp>
      <p:sp>
        <p:nvSpPr>
          <p:cNvPr id="4" name="Footer Placeholder 3">
            <a:extLst>
              <a:ext uri="{FF2B5EF4-FFF2-40B4-BE49-F238E27FC236}">
                <a16:creationId xmlns:a16="http://schemas.microsoft.com/office/drawing/2014/main" id="{41F93A2F-29CF-BB45-9B30-03E0929D58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7A35E3E-4B94-E14A-A6BD-E3B3986AC89B}"/>
              </a:ext>
            </a:extLst>
          </p:cNvPr>
          <p:cNvSpPr>
            <a:spLocks noGrp="1"/>
          </p:cNvSpPr>
          <p:nvPr>
            <p:ph type="sldNum" sz="quarter" idx="12"/>
          </p:nvPr>
        </p:nvSpPr>
        <p:spPr/>
        <p:txBody>
          <a:bodyPr/>
          <a:lstStyle/>
          <a:p>
            <a:fld id="{28B12BFF-080E-0549-94E6-167F39285037}" type="slidenum">
              <a:rPr lang="en-US" smtClean="0"/>
              <a:t>‹#›</a:t>
            </a:fld>
            <a:endParaRPr lang="en-US"/>
          </a:p>
        </p:txBody>
      </p:sp>
    </p:spTree>
    <p:extLst>
      <p:ext uri="{BB962C8B-B14F-4D97-AF65-F5344CB8AC3E}">
        <p14:creationId xmlns:p14="http://schemas.microsoft.com/office/powerpoint/2010/main" val="3594467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3C8AA0-BABB-9C4F-B2D2-3CE2DCA8DDF9}"/>
              </a:ext>
            </a:extLst>
          </p:cNvPr>
          <p:cNvSpPr>
            <a:spLocks noGrp="1"/>
          </p:cNvSpPr>
          <p:nvPr>
            <p:ph type="dt" sz="half" idx="10"/>
          </p:nvPr>
        </p:nvSpPr>
        <p:spPr/>
        <p:txBody>
          <a:bodyPr/>
          <a:lstStyle/>
          <a:p>
            <a:fld id="{1980267F-274B-6049-BBDE-B9B4F3C9B120}" type="datetimeFigureOut">
              <a:rPr lang="en-US" smtClean="0"/>
              <a:t>4/3/21</a:t>
            </a:fld>
            <a:endParaRPr lang="en-US"/>
          </a:p>
        </p:txBody>
      </p:sp>
      <p:sp>
        <p:nvSpPr>
          <p:cNvPr id="3" name="Footer Placeholder 2">
            <a:extLst>
              <a:ext uri="{FF2B5EF4-FFF2-40B4-BE49-F238E27FC236}">
                <a16:creationId xmlns:a16="http://schemas.microsoft.com/office/drawing/2014/main" id="{F074F49D-E387-4B48-9B8B-E3A8B69FAD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A4A09E-9D60-2A49-BDBF-B7B80E0E991F}"/>
              </a:ext>
            </a:extLst>
          </p:cNvPr>
          <p:cNvSpPr>
            <a:spLocks noGrp="1"/>
          </p:cNvSpPr>
          <p:nvPr>
            <p:ph type="sldNum" sz="quarter" idx="12"/>
          </p:nvPr>
        </p:nvSpPr>
        <p:spPr/>
        <p:txBody>
          <a:bodyPr/>
          <a:lstStyle/>
          <a:p>
            <a:fld id="{28B12BFF-080E-0549-94E6-167F39285037}" type="slidenum">
              <a:rPr lang="en-US" smtClean="0"/>
              <a:t>‹#›</a:t>
            </a:fld>
            <a:endParaRPr lang="en-US"/>
          </a:p>
        </p:txBody>
      </p:sp>
    </p:spTree>
    <p:extLst>
      <p:ext uri="{BB962C8B-B14F-4D97-AF65-F5344CB8AC3E}">
        <p14:creationId xmlns:p14="http://schemas.microsoft.com/office/powerpoint/2010/main" val="34790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D35F8-6F3C-DB4B-96EA-00F0290678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72F538-56A8-E148-A852-1162AB1FFC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657356-A608-DF4A-BAB7-AAC8CCA78C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750AE4-DC05-2343-A6CD-0187BE12CA27}"/>
              </a:ext>
            </a:extLst>
          </p:cNvPr>
          <p:cNvSpPr>
            <a:spLocks noGrp="1"/>
          </p:cNvSpPr>
          <p:nvPr>
            <p:ph type="dt" sz="half" idx="10"/>
          </p:nvPr>
        </p:nvSpPr>
        <p:spPr/>
        <p:txBody>
          <a:bodyPr/>
          <a:lstStyle/>
          <a:p>
            <a:fld id="{1980267F-274B-6049-BBDE-B9B4F3C9B120}" type="datetimeFigureOut">
              <a:rPr lang="en-US" smtClean="0"/>
              <a:t>4/3/21</a:t>
            </a:fld>
            <a:endParaRPr lang="en-US"/>
          </a:p>
        </p:txBody>
      </p:sp>
      <p:sp>
        <p:nvSpPr>
          <p:cNvPr id="6" name="Footer Placeholder 5">
            <a:extLst>
              <a:ext uri="{FF2B5EF4-FFF2-40B4-BE49-F238E27FC236}">
                <a16:creationId xmlns:a16="http://schemas.microsoft.com/office/drawing/2014/main" id="{17C4B0A0-C05D-F749-B89F-1AD647656D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58D58F-2E95-1E47-B4EB-DB1E657F016A}"/>
              </a:ext>
            </a:extLst>
          </p:cNvPr>
          <p:cNvSpPr>
            <a:spLocks noGrp="1"/>
          </p:cNvSpPr>
          <p:nvPr>
            <p:ph type="sldNum" sz="quarter" idx="12"/>
          </p:nvPr>
        </p:nvSpPr>
        <p:spPr/>
        <p:txBody>
          <a:bodyPr/>
          <a:lstStyle/>
          <a:p>
            <a:fld id="{28B12BFF-080E-0549-94E6-167F39285037}" type="slidenum">
              <a:rPr lang="en-US" smtClean="0"/>
              <a:t>‹#›</a:t>
            </a:fld>
            <a:endParaRPr lang="en-US"/>
          </a:p>
        </p:txBody>
      </p:sp>
    </p:spTree>
    <p:extLst>
      <p:ext uri="{BB962C8B-B14F-4D97-AF65-F5344CB8AC3E}">
        <p14:creationId xmlns:p14="http://schemas.microsoft.com/office/powerpoint/2010/main" val="1842041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4B86A-6ADB-2543-AFE4-BC73D8FF5A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3CF03B-EFA7-F645-8F33-5847B44F5C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A6AC694-3718-ED40-AC28-10C230D49A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CF6C3B-13A7-204C-81A3-3C56AEE03E7F}"/>
              </a:ext>
            </a:extLst>
          </p:cNvPr>
          <p:cNvSpPr>
            <a:spLocks noGrp="1"/>
          </p:cNvSpPr>
          <p:nvPr>
            <p:ph type="dt" sz="half" idx="10"/>
          </p:nvPr>
        </p:nvSpPr>
        <p:spPr/>
        <p:txBody>
          <a:bodyPr/>
          <a:lstStyle/>
          <a:p>
            <a:fld id="{1980267F-274B-6049-BBDE-B9B4F3C9B120}" type="datetimeFigureOut">
              <a:rPr lang="en-US" smtClean="0"/>
              <a:t>4/3/21</a:t>
            </a:fld>
            <a:endParaRPr lang="en-US"/>
          </a:p>
        </p:txBody>
      </p:sp>
      <p:sp>
        <p:nvSpPr>
          <p:cNvPr id="6" name="Footer Placeholder 5">
            <a:extLst>
              <a:ext uri="{FF2B5EF4-FFF2-40B4-BE49-F238E27FC236}">
                <a16:creationId xmlns:a16="http://schemas.microsoft.com/office/drawing/2014/main" id="{AE1D39C3-B110-7544-A19B-163E731153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5C8097-C59B-0E4E-8DA3-8A639294257C}"/>
              </a:ext>
            </a:extLst>
          </p:cNvPr>
          <p:cNvSpPr>
            <a:spLocks noGrp="1"/>
          </p:cNvSpPr>
          <p:nvPr>
            <p:ph type="sldNum" sz="quarter" idx="12"/>
          </p:nvPr>
        </p:nvSpPr>
        <p:spPr/>
        <p:txBody>
          <a:bodyPr/>
          <a:lstStyle/>
          <a:p>
            <a:fld id="{28B12BFF-080E-0549-94E6-167F39285037}" type="slidenum">
              <a:rPr lang="en-US" smtClean="0"/>
              <a:t>‹#›</a:t>
            </a:fld>
            <a:endParaRPr lang="en-US"/>
          </a:p>
        </p:txBody>
      </p:sp>
    </p:spTree>
    <p:extLst>
      <p:ext uri="{BB962C8B-B14F-4D97-AF65-F5344CB8AC3E}">
        <p14:creationId xmlns:p14="http://schemas.microsoft.com/office/powerpoint/2010/main" val="2496254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EE0F20-D38E-E343-94C6-E07DB35817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C0158E-7598-5E47-ADC0-F4BB92415E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97F033-AFA7-6E4A-9357-00E4333CB1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80267F-274B-6049-BBDE-B9B4F3C9B120}" type="datetimeFigureOut">
              <a:rPr lang="en-US" smtClean="0"/>
              <a:t>4/3/21</a:t>
            </a:fld>
            <a:endParaRPr lang="en-US"/>
          </a:p>
        </p:txBody>
      </p:sp>
      <p:sp>
        <p:nvSpPr>
          <p:cNvPr id="5" name="Footer Placeholder 4">
            <a:extLst>
              <a:ext uri="{FF2B5EF4-FFF2-40B4-BE49-F238E27FC236}">
                <a16:creationId xmlns:a16="http://schemas.microsoft.com/office/drawing/2014/main" id="{27FA6217-7027-6848-BDCA-9097FDE128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51F4470-B9DF-DC41-9980-5105BC2BC1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12BFF-080E-0549-94E6-167F39285037}" type="slidenum">
              <a:rPr lang="en-US" smtClean="0"/>
              <a:t>‹#›</a:t>
            </a:fld>
            <a:endParaRPr lang="en-US"/>
          </a:p>
        </p:txBody>
      </p:sp>
    </p:spTree>
    <p:extLst>
      <p:ext uri="{BB962C8B-B14F-4D97-AF65-F5344CB8AC3E}">
        <p14:creationId xmlns:p14="http://schemas.microsoft.com/office/powerpoint/2010/main" val="26717941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0E862-CDFB-9246-82A3-BD3843358AD1}"/>
              </a:ext>
            </a:extLst>
          </p:cNvPr>
          <p:cNvSpPr>
            <a:spLocks noGrp="1"/>
          </p:cNvSpPr>
          <p:nvPr>
            <p:ph type="ctrTitle"/>
          </p:nvPr>
        </p:nvSpPr>
        <p:spPr/>
        <p:txBody>
          <a:bodyPr/>
          <a:lstStyle/>
          <a:p>
            <a:r>
              <a:rPr lang="en-US" dirty="0"/>
              <a:t>CS440/ECE448 Lecture 20</a:t>
            </a:r>
            <a:br>
              <a:rPr lang="en-US" dirty="0"/>
            </a:br>
            <a:r>
              <a:rPr lang="en-US" dirty="0"/>
              <a:t>Exam 2 Review</a:t>
            </a:r>
          </a:p>
        </p:txBody>
      </p:sp>
      <p:sp>
        <p:nvSpPr>
          <p:cNvPr id="3" name="Subtitle 2">
            <a:extLst>
              <a:ext uri="{FF2B5EF4-FFF2-40B4-BE49-F238E27FC236}">
                <a16:creationId xmlns:a16="http://schemas.microsoft.com/office/drawing/2014/main" id="{0AAA03F3-51AE-6848-8D31-9A17410B1053}"/>
              </a:ext>
            </a:extLst>
          </p:cNvPr>
          <p:cNvSpPr>
            <a:spLocks noGrp="1"/>
          </p:cNvSpPr>
          <p:nvPr>
            <p:ph type="subTitle" idx="1"/>
          </p:nvPr>
        </p:nvSpPr>
        <p:spPr/>
        <p:txBody>
          <a:bodyPr/>
          <a:lstStyle/>
          <a:p>
            <a:r>
              <a:rPr lang="en-US" dirty="0"/>
              <a:t>4/7/2021</a:t>
            </a:r>
          </a:p>
          <a:p>
            <a:r>
              <a:rPr lang="en-US" dirty="0"/>
              <a:t>Mark Hasegawa-Johnson</a:t>
            </a:r>
          </a:p>
          <a:p>
            <a:r>
              <a:rPr lang="en-US" dirty="0"/>
              <a:t>CC-BY-4.0: Feel free to copy or re-mix if you cite the source.</a:t>
            </a:r>
          </a:p>
        </p:txBody>
      </p:sp>
    </p:spTree>
    <p:extLst>
      <p:ext uri="{BB962C8B-B14F-4D97-AF65-F5344CB8AC3E}">
        <p14:creationId xmlns:p14="http://schemas.microsoft.com/office/powerpoint/2010/main" val="1442865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ADFBF-BE59-1C46-9047-940598EF972C}"/>
              </a:ext>
            </a:extLst>
          </p:cNvPr>
          <p:cNvSpPr>
            <a:spLocks noGrp="1"/>
          </p:cNvSpPr>
          <p:nvPr>
            <p:ph type="title"/>
          </p:nvPr>
        </p:nvSpPr>
        <p:spPr/>
        <p:txBody>
          <a:bodyPr/>
          <a:lstStyle/>
          <a:p>
            <a:r>
              <a:rPr lang="en-US" dirty="0"/>
              <a:t>Some problems from the sample exam</a:t>
            </a:r>
          </a:p>
        </p:txBody>
      </p:sp>
      <p:sp>
        <p:nvSpPr>
          <p:cNvPr id="3" name="Content Placeholder 2">
            <a:extLst>
              <a:ext uri="{FF2B5EF4-FFF2-40B4-BE49-F238E27FC236}">
                <a16:creationId xmlns:a16="http://schemas.microsoft.com/office/drawing/2014/main" id="{42279B58-7C55-3644-A908-53B9EC837C58}"/>
              </a:ext>
            </a:extLst>
          </p:cNvPr>
          <p:cNvSpPr>
            <a:spLocks noGrp="1"/>
          </p:cNvSpPr>
          <p:nvPr>
            <p:ph idx="1"/>
          </p:nvPr>
        </p:nvSpPr>
        <p:spPr/>
        <p:txBody>
          <a:bodyPr/>
          <a:lstStyle/>
          <a:p>
            <a:r>
              <a:rPr lang="en-US" dirty="0"/>
              <a:t>Perceptron: question 2</a:t>
            </a:r>
          </a:p>
          <a:p>
            <a:r>
              <a:rPr lang="en-US" dirty="0"/>
              <a:t>Neural nets: question 6</a:t>
            </a:r>
          </a:p>
          <a:p>
            <a:r>
              <a:rPr lang="en-US" dirty="0"/>
              <a:t>Bayesian networks: question 9</a:t>
            </a:r>
          </a:p>
          <a:p>
            <a:r>
              <a:rPr lang="en-US" dirty="0"/>
              <a:t>HMMs: question 20</a:t>
            </a:r>
          </a:p>
        </p:txBody>
      </p:sp>
    </p:spTree>
    <p:extLst>
      <p:ext uri="{BB962C8B-B14F-4D97-AF65-F5344CB8AC3E}">
        <p14:creationId xmlns:p14="http://schemas.microsoft.com/office/powerpoint/2010/main" val="1015158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A7BA6-2430-C04E-8292-894519F9A450}"/>
              </a:ext>
            </a:extLst>
          </p:cNvPr>
          <p:cNvSpPr>
            <a:spLocks noGrp="1"/>
          </p:cNvSpPr>
          <p:nvPr>
            <p:ph type="title"/>
          </p:nvPr>
        </p:nvSpPr>
        <p:spPr/>
        <p:txBody>
          <a:bodyPr/>
          <a:lstStyle/>
          <a:p>
            <a:r>
              <a:rPr lang="en-US" dirty="0"/>
              <a:t>Question 2: Perceptron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2DE259A-8C11-0F44-BAF8-2117CDF7F138}"/>
                  </a:ext>
                </a:extLst>
              </p:cNvPr>
              <p:cNvSpPr>
                <a:spLocks noGrp="1"/>
              </p:cNvSpPr>
              <p:nvPr>
                <p:ph idx="1"/>
              </p:nvPr>
            </p:nvSpPr>
            <p:spPr/>
            <p:txBody>
              <a:bodyPr>
                <a:normAutofit/>
              </a:bodyPr>
              <a:lstStyle/>
              <a:p>
                <a:pPr marL="0" indent="0">
                  <a:buNone/>
                </a:pPr>
                <a:r>
                  <a:rPr lang="en-US" dirty="0"/>
                  <a:t>A particular perceptron is initialized with the weights </a:t>
                </a:r>
                <a14:m>
                  <m:oMath xmlns:m="http://schemas.openxmlformats.org/officeDocument/2006/math">
                    <m:r>
                      <a:rPr lang="en-US" i="1" dirty="0" smtClean="0">
                        <a:latin typeface="Cambria Math" panose="02040503050406030204" pitchFamily="18" charset="0"/>
                      </a:rPr>
                      <m:t>𝑤</m:t>
                    </m:r>
                    <m:r>
                      <a:rPr lang="en-US" i="1" dirty="0" smtClean="0">
                        <a:latin typeface="Cambria Math" panose="02040503050406030204" pitchFamily="18" charset="0"/>
                      </a:rPr>
                      <m:t>=[1,1,1]</m:t>
                    </m:r>
                  </m:oMath>
                </a14:m>
                <a:r>
                  <a:rPr lang="en-US" dirty="0"/>
                  <a:t> and the bias </a:t>
                </a:r>
                <a14:m>
                  <m:oMath xmlns:m="http://schemas.openxmlformats.org/officeDocument/2006/math">
                    <m:r>
                      <a:rPr lang="en-US" i="1" dirty="0" smtClean="0">
                        <a:latin typeface="Cambria Math" panose="02040503050406030204" pitchFamily="18" charset="0"/>
                      </a:rPr>
                      <m:t>𝑏</m:t>
                    </m:r>
                    <m:r>
                      <a:rPr lang="en-US" i="1" dirty="0" smtClean="0">
                        <a:latin typeface="Cambria Math" panose="02040503050406030204" pitchFamily="18" charset="0"/>
                      </a:rPr>
                      <m:t>=1</m:t>
                    </m:r>
                  </m:oMath>
                </a14:m>
                <a:r>
                  <a:rPr lang="en-US" dirty="0"/>
                  <a:t>.</a:t>
                </a:r>
              </a:p>
              <a:p>
                <a:pPr marL="514350" indent="-514350">
                  <a:buFont typeface="+mj-lt"/>
                  <a:buAutoNum type="alphaLcParenR"/>
                </a:pPr>
                <a:r>
                  <a:rPr lang="en-US" dirty="0"/>
                  <a:t>The perceptron undergoes one iteration of training, with learning rate </a:t>
                </a:r>
                <a14:m>
                  <m:oMath xmlns:m="http://schemas.openxmlformats.org/officeDocument/2006/math">
                    <m:r>
                      <a:rPr lang="en-US" i="1" dirty="0" smtClean="0">
                        <a:latin typeface="Cambria Math" panose="02040503050406030204" pitchFamily="18" charset="0"/>
                        <a:ea typeface="Cambria Math" panose="02040503050406030204" pitchFamily="18" charset="0"/>
                      </a:rPr>
                      <m:t>𝜂</m:t>
                    </m:r>
                    <m:r>
                      <a:rPr lang="en-US" i="1" dirty="0" smtClean="0">
                        <a:latin typeface="Cambria Math" panose="02040503050406030204" pitchFamily="18" charset="0"/>
                      </a:rPr>
                      <m:t>=1</m:t>
                    </m:r>
                  </m:oMath>
                </a14:m>
                <a:r>
                  <a:rPr lang="en-US" dirty="0"/>
                  <a:t>, with the training token </a:t>
                </a:r>
                <a14:m>
                  <m:oMath xmlns:m="http://schemas.openxmlformats.org/officeDocument/2006/math">
                    <m:r>
                      <a:rPr lang="en-US" i="1" dirty="0" smtClean="0">
                        <a:latin typeface="Cambria Math" panose="02040503050406030204" pitchFamily="18" charset="0"/>
                      </a:rPr>
                      <m:t>𝑥</m:t>
                    </m:r>
                    <m:r>
                      <a:rPr lang="en-US" i="1" dirty="0" smtClean="0">
                        <a:latin typeface="Cambria Math" panose="02040503050406030204" pitchFamily="18" charset="0"/>
                      </a:rPr>
                      <m:t>=[0.1,0.6,0.5]</m:t>
                    </m:r>
                  </m:oMath>
                </a14:m>
                <a:r>
                  <a:rPr lang="en-US" dirty="0"/>
                  <a:t>, </a:t>
                </a:r>
                <a14:m>
                  <m:oMath xmlns:m="http://schemas.openxmlformats.org/officeDocument/2006/math">
                    <m:r>
                      <a:rPr lang="en-US" i="1" dirty="0" smtClean="0">
                        <a:latin typeface="Cambria Math" panose="02040503050406030204" pitchFamily="18" charset="0"/>
                      </a:rPr>
                      <m:t>𝑦</m:t>
                    </m:r>
                    <m:r>
                      <a:rPr lang="en-US" i="1" dirty="0" smtClean="0">
                        <a:latin typeface="Cambria Math" panose="02040503050406030204" pitchFamily="18" charset="0"/>
                      </a:rPr>
                      <m:t>=−1</m:t>
                    </m:r>
                  </m:oMath>
                </a14:m>
                <a:r>
                  <a:rPr lang="en-US" dirty="0"/>
                  <a:t>. After this one iteration of training, what are </a:t>
                </a:r>
                <a14:m>
                  <m:oMath xmlns:m="http://schemas.openxmlformats.org/officeDocument/2006/math">
                    <m:r>
                      <a:rPr lang="en-US" i="1" dirty="0" smtClean="0">
                        <a:latin typeface="Cambria Math" panose="02040503050406030204" pitchFamily="18" charset="0"/>
                      </a:rPr>
                      <m:t>𝑤</m:t>
                    </m:r>
                  </m:oMath>
                </a14:m>
                <a:r>
                  <a:rPr lang="en-US" dirty="0"/>
                  <a:t> and </a:t>
                </a:r>
                <a14:m>
                  <m:oMath xmlns:m="http://schemas.openxmlformats.org/officeDocument/2006/math">
                    <m:r>
                      <a:rPr lang="en-US" i="1" dirty="0" smtClean="0">
                        <a:latin typeface="Cambria Math" panose="02040503050406030204" pitchFamily="18" charset="0"/>
                      </a:rPr>
                      <m:t>𝑏</m:t>
                    </m:r>
                  </m:oMath>
                </a14:m>
                <a:r>
                  <a:rPr lang="en-US" dirty="0"/>
                  <a:t>?</a:t>
                </a:r>
              </a:p>
              <a:p>
                <a:pPr marL="514350" indent="-514350">
                  <a:buFont typeface="+mj-lt"/>
                  <a:buAutoNum type="alphaLcParenR"/>
                </a:pPr>
                <a:r>
                  <a:rPr lang="en-US" dirty="0"/>
                  <a:t>The perceptron undergoes one more iteration of training, with learning rate </a:t>
                </a:r>
                <a14:m>
                  <m:oMath xmlns:m="http://schemas.openxmlformats.org/officeDocument/2006/math">
                    <m:r>
                      <a:rPr lang="en-US" i="1" dirty="0" smtClean="0">
                        <a:latin typeface="Cambria Math" panose="02040503050406030204" pitchFamily="18" charset="0"/>
                        <a:ea typeface="Cambria Math" panose="02040503050406030204" pitchFamily="18" charset="0"/>
                      </a:rPr>
                      <m:t>𝜂</m:t>
                    </m:r>
                    <m:r>
                      <a:rPr lang="en-US" i="1" dirty="0" smtClean="0">
                        <a:latin typeface="Cambria Math" panose="02040503050406030204" pitchFamily="18" charset="0"/>
                      </a:rPr>
                      <m:t>=1</m:t>
                    </m:r>
                  </m:oMath>
                </a14:m>
                <a:r>
                  <a:rPr lang="en-US" dirty="0"/>
                  <a:t>, with the training token </a:t>
                </a:r>
                <a14:m>
                  <m:oMath xmlns:m="http://schemas.openxmlformats.org/officeDocument/2006/math">
                    <m:r>
                      <a:rPr lang="en-US" i="1" dirty="0" smtClean="0">
                        <a:latin typeface="Cambria Math" panose="02040503050406030204" pitchFamily="18" charset="0"/>
                      </a:rPr>
                      <m:t>𝑥</m:t>
                    </m:r>
                    <m:r>
                      <a:rPr lang="en-US" i="1" dirty="0" smtClean="0">
                        <a:latin typeface="Cambria Math" panose="02040503050406030204" pitchFamily="18" charset="0"/>
                      </a:rPr>
                      <m:t>=[0.1,0.1,0.</m:t>
                    </m:r>
                    <m:r>
                      <a:rPr lang="en-US" b="0" i="1" dirty="0" smtClean="0">
                        <a:latin typeface="Cambria Math" panose="02040503050406030204" pitchFamily="18" charset="0"/>
                      </a:rPr>
                      <m:t>4</m:t>
                    </m:r>
                    <m:r>
                      <a:rPr lang="en-US" i="1" dirty="0" smtClean="0">
                        <a:latin typeface="Cambria Math" panose="02040503050406030204" pitchFamily="18" charset="0"/>
                      </a:rPr>
                      <m:t>]</m:t>
                    </m:r>
                  </m:oMath>
                </a14:m>
                <a:r>
                  <a:rPr lang="en-US" dirty="0"/>
                  <a:t>, </a:t>
                </a:r>
                <a14:m>
                  <m:oMath xmlns:m="http://schemas.openxmlformats.org/officeDocument/2006/math">
                    <m:r>
                      <a:rPr lang="en-US" i="1" dirty="0" smtClean="0">
                        <a:latin typeface="Cambria Math" panose="02040503050406030204" pitchFamily="18" charset="0"/>
                      </a:rPr>
                      <m:t>𝑦</m:t>
                    </m:r>
                    <m:r>
                      <a:rPr lang="en-US" i="1" dirty="0" smtClean="0">
                        <a:latin typeface="Cambria Math" panose="02040503050406030204" pitchFamily="18" charset="0"/>
                      </a:rPr>
                      <m:t>=1</m:t>
                    </m:r>
                  </m:oMath>
                </a14:m>
                <a:r>
                  <a:rPr lang="en-US" dirty="0"/>
                  <a:t>. After this additional iteration of training, what are </a:t>
                </a:r>
                <a14:m>
                  <m:oMath xmlns:m="http://schemas.openxmlformats.org/officeDocument/2006/math">
                    <m:r>
                      <a:rPr lang="en-US" i="1" dirty="0" smtClean="0">
                        <a:latin typeface="Cambria Math" panose="02040503050406030204" pitchFamily="18" charset="0"/>
                      </a:rPr>
                      <m:t>𝑤</m:t>
                    </m:r>
                  </m:oMath>
                </a14:m>
                <a:r>
                  <a:rPr lang="en-US" dirty="0"/>
                  <a:t> and </a:t>
                </a:r>
                <a14:m>
                  <m:oMath xmlns:m="http://schemas.openxmlformats.org/officeDocument/2006/math">
                    <m:r>
                      <a:rPr lang="en-US" i="1" dirty="0" smtClean="0">
                        <a:latin typeface="Cambria Math" panose="02040503050406030204" pitchFamily="18" charset="0"/>
                      </a:rPr>
                      <m:t>𝑏</m:t>
                    </m:r>
                  </m:oMath>
                </a14:m>
                <a:r>
                  <a:rPr lang="en-US" dirty="0"/>
                  <a:t>?</a:t>
                </a:r>
              </a:p>
              <a:p>
                <a:pPr marL="514350" indent="-514350">
                  <a:buFont typeface="+mj-lt"/>
                  <a:buAutoNum type="alphaLcParenR"/>
                </a:pPr>
                <a:endParaRPr lang="en-US" dirty="0"/>
              </a:p>
            </p:txBody>
          </p:sp>
        </mc:Choice>
        <mc:Fallback>
          <p:sp>
            <p:nvSpPr>
              <p:cNvPr id="3" name="Content Placeholder 2">
                <a:extLst>
                  <a:ext uri="{FF2B5EF4-FFF2-40B4-BE49-F238E27FC236}">
                    <a16:creationId xmlns:a16="http://schemas.microsoft.com/office/drawing/2014/main" id="{72DE259A-8C11-0F44-BAF8-2117CDF7F138}"/>
                  </a:ext>
                </a:extLst>
              </p:cNvPr>
              <p:cNvSpPr>
                <a:spLocks noGrp="1" noRot="1" noChangeAspect="1" noMove="1" noResize="1" noEditPoints="1" noAdjustHandles="1" noChangeArrowheads="1" noChangeShapeType="1" noTextEdit="1"/>
              </p:cNvSpPr>
              <p:nvPr>
                <p:ph idx="1"/>
              </p:nvPr>
            </p:nvSpPr>
            <p:spPr>
              <a:blipFill>
                <a:blip r:embed="rId2"/>
                <a:stretch>
                  <a:fillRect l="-1206" t="-2326" r="-844"/>
                </a:stretch>
              </a:blipFill>
            </p:spPr>
            <p:txBody>
              <a:bodyPr/>
              <a:lstStyle/>
              <a:p>
                <a:r>
                  <a:rPr lang="en-US">
                    <a:noFill/>
                  </a:rPr>
                  <a:t> </a:t>
                </a:r>
              </a:p>
            </p:txBody>
          </p:sp>
        </mc:Fallback>
      </mc:AlternateContent>
    </p:spTree>
    <p:extLst>
      <p:ext uri="{BB962C8B-B14F-4D97-AF65-F5344CB8AC3E}">
        <p14:creationId xmlns:p14="http://schemas.microsoft.com/office/powerpoint/2010/main" val="1061809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A7BA6-2430-C04E-8292-894519F9A450}"/>
              </a:ext>
            </a:extLst>
          </p:cNvPr>
          <p:cNvSpPr>
            <a:spLocks noGrp="1"/>
          </p:cNvSpPr>
          <p:nvPr>
            <p:ph type="title"/>
          </p:nvPr>
        </p:nvSpPr>
        <p:spPr/>
        <p:txBody>
          <a:bodyPr/>
          <a:lstStyle/>
          <a:p>
            <a:r>
              <a:rPr lang="en-US" dirty="0"/>
              <a:t>Question 2: Perceptron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2DE259A-8C11-0F44-BAF8-2117CDF7F138}"/>
                  </a:ext>
                </a:extLst>
              </p:cNvPr>
              <p:cNvSpPr>
                <a:spLocks noGrp="1"/>
              </p:cNvSpPr>
              <p:nvPr>
                <p:ph idx="1"/>
              </p:nvPr>
            </p:nvSpPr>
            <p:spPr/>
            <p:txBody>
              <a:bodyPr>
                <a:normAutofit fontScale="92500" lnSpcReduction="10000"/>
              </a:bodyPr>
              <a:lstStyle/>
              <a:p>
                <a:pPr marL="0" indent="0">
                  <a:buNone/>
                </a:pPr>
                <a:r>
                  <a:rPr lang="en-US" dirty="0"/>
                  <a:t>A particular perceptron is initialized with the weights </a:t>
                </a:r>
                <a14:m>
                  <m:oMath xmlns:m="http://schemas.openxmlformats.org/officeDocument/2006/math">
                    <m:r>
                      <a:rPr lang="en-US" i="1" dirty="0" smtClean="0">
                        <a:latin typeface="Cambria Math" panose="02040503050406030204" pitchFamily="18" charset="0"/>
                      </a:rPr>
                      <m:t>𝑤</m:t>
                    </m:r>
                    <m:r>
                      <a:rPr lang="en-US" i="1" dirty="0" smtClean="0">
                        <a:latin typeface="Cambria Math" panose="02040503050406030204" pitchFamily="18" charset="0"/>
                      </a:rPr>
                      <m:t>=[1,1,1]</m:t>
                    </m:r>
                  </m:oMath>
                </a14:m>
                <a:r>
                  <a:rPr lang="en-US" dirty="0"/>
                  <a:t> and the bias </a:t>
                </a:r>
                <a14:m>
                  <m:oMath xmlns:m="http://schemas.openxmlformats.org/officeDocument/2006/math">
                    <m:r>
                      <a:rPr lang="en-US" i="1" dirty="0" smtClean="0">
                        <a:latin typeface="Cambria Math" panose="02040503050406030204" pitchFamily="18" charset="0"/>
                      </a:rPr>
                      <m:t>𝑏</m:t>
                    </m:r>
                    <m:r>
                      <a:rPr lang="en-US" i="1" dirty="0" smtClean="0">
                        <a:latin typeface="Cambria Math" panose="02040503050406030204" pitchFamily="18" charset="0"/>
                      </a:rPr>
                      <m:t>=1</m:t>
                    </m:r>
                  </m:oMath>
                </a14:m>
                <a:r>
                  <a:rPr lang="en-US" dirty="0"/>
                  <a:t>.</a:t>
                </a:r>
              </a:p>
              <a:p>
                <a:pPr marL="514350" indent="-514350">
                  <a:buFont typeface="+mj-lt"/>
                  <a:buAutoNum type="alphaLcParenR"/>
                </a:pPr>
                <a:r>
                  <a:rPr lang="en-US" dirty="0"/>
                  <a:t>The perceptron undergoes one iteration of training, with learning rate </a:t>
                </a:r>
                <a14:m>
                  <m:oMath xmlns:m="http://schemas.openxmlformats.org/officeDocument/2006/math">
                    <m:r>
                      <a:rPr lang="en-US" i="1" dirty="0" smtClean="0">
                        <a:latin typeface="Cambria Math" panose="02040503050406030204" pitchFamily="18" charset="0"/>
                        <a:ea typeface="Cambria Math" panose="02040503050406030204" pitchFamily="18" charset="0"/>
                      </a:rPr>
                      <m:t>𝜂</m:t>
                    </m:r>
                    <m:r>
                      <a:rPr lang="en-US" i="1" dirty="0" smtClean="0">
                        <a:latin typeface="Cambria Math" panose="02040503050406030204" pitchFamily="18" charset="0"/>
                      </a:rPr>
                      <m:t>=1</m:t>
                    </m:r>
                  </m:oMath>
                </a14:m>
                <a:r>
                  <a:rPr lang="en-US" dirty="0"/>
                  <a:t>, with the training token </a:t>
                </a:r>
                <a14:m>
                  <m:oMath xmlns:m="http://schemas.openxmlformats.org/officeDocument/2006/math">
                    <m:r>
                      <a:rPr lang="en-US" i="1" dirty="0" smtClean="0">
                        <a:latin typeface="Cambria Math" panose="02040503050406030204" pitchFamily="18" charset="0"/>
                      </a:rPr>
                      <m:t>𝑥</m:t>
                    </m:r>
                    <m:r>
                      <a:rPr lang="en-US" i="1" dirty="0" smtClean="0">
                        <a:latin typeface="Cambria Math" panose="02040503050406030204" pitchFamily="18" charset="0"/>
                      </a:rPr>
                      <m:t>=[0.1,0.6,0.5]</m:t>
                    </m:r>
                  </m:oMath>
                </a14:m>
                <a:r>
                  <a:rPr lang="en-US" dirty="0"/>
                  <a:t>, </a:t>
                </a:r>
                <a14:m>
                  <m:oMath xmlns:m="http://schemas.openxmlformats.org/officeDocument/2006/math">
                    <m:r>
                      <a:rPr lang="en-US" i="1" dirty="0" smtClean="0">
                        <a:latin typeface="Cambria Math" panose="02040503050406030204" pitchFamily="18" charset="0"/>
                      </a:rPr>
                      <m:t>𝑦</m:t>
                    </m:r>
                    <m:r>
                      <a:rPr lang="en-US" i="1" dirty="0" smtClean="0">
                        <a:latin typeface="Cambria Math" panose="02040503050406030204" pitchFamily="18" charset="0"/>
                      </a:rPr>
                      <m:t>=−1</m:t>
                    </m:r>
                  </m:oMath>
                </a14:m>
                <a:r>
                  <a:rPr lang="en-US" dirty="0"/>
                  <a:t>. After this one iteration of training, what are </a:t>
                </a:r>
                <a14:m>
                  <m:oMath xmlns:m="http://schemas.openxmlformats.org/officeDocument/2006/math">
                    <m:r>
                      <a:rPr lang="en-US" i="1" dirty="0" smtClean="0">
                        <a:latin typeface="Cambria Math" panose="02040503050406030204" pitchFamily="18" charset="0"/>
                      </a:rPr>
                      <m:t>𝑤</m:t>
                    </m:r>
                  </m:oMath>
                </a14:m>
                <a:r>
                  <a:rPr lang="en-US" dirty="0"/>
                  <a:t> and </a:t>
                </a:r>
                <a14:m>
                  <m:oMath xmlns:m="http://schemas.openxmlformats.org/officeDocument/2006/math">
                    <m:r>
                      <a:rPr lang="en-US" i="1" dirty="0" smtClean="0">
                        <a:latin typeface="Cambria Math" panose="02040503050406030204" pitchFamily="18" charset="0"/>
                      </a:rPr>
                      <m:t>𝑏</m:t>
                    </m:r>
                  </m:oMath>
                </a14:m>
                <a:r>
                  <a:rPr lang="en-US" dirty="0"/>
                  <a:t>?</a:t>
                </a:r>
              </a:p>
              <a:p>
                <a:pPr marL="0" indent="0">
                  <a:buNone/>
                </a:pPr>
                <a:endParaRPr lang="en-US" dirty="0"/>
              </a:p>
              <a:p>
                <a:pPr marL="0" indent="0">
                  <a:buNone/>
                </a:pPr>
                <a:r>
                  <a:rPr lang="en-US" dirty="0"/>
                  <a:t>Answer, part 1: did </a:t>
                </a:r>
                <a14:m>
                  <m:oMath xmlns:m="http://schemas.openxmlformats.org/officeDocument/2006/math">
                    <m:r>
                      <a:rPr lang="en-US" i="1" dirty="0" smtClean="0">
                        <a:latin typeface="Cambria Math" panose="02040503050406030204" pitchFamily="18" charset="0"/>
                      </a:rPr>
                      <m:t>𝑦</m:t>
                    </m:r>
                    <m:r>
                      <a:rPr lang="en-US" i="1" dirty="0" smtClean="0">
                        <a:latin typeface="Cambria Math" panose="02040503050406030204" pitchFamily="18" charset="0"/>
                      </a:rPr>
                      <m:t>=</m:t>
                    </m:r>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𝑦</m:t>
                        </m:r>
                      </m:e>
                    </m:acc>
                  </m:oMath>
                </a14:m>
                <a:r>
                  <a:rPr lang="en-US" dirty="0"/>
                  <a:t>?</a:t>
                </a:r>
              </a:p>
              <a:p>
                <a:pPr marL="0" indent="0">
                  <a:buNone/>
                </a:pPr>
                <a14:m>
                  <m:oMathPara xmlns:m="http://schemas.openxmlformats.org/officeDocument/2006/math">
                    <m:oMathParaPr>
                      <m:jc m:val="centerGroup"/>
                    </m:oMathParaPr>
                    <m:oMath xmlns:m="http://schemas.openxmlformats.org/officeDocument/2006/math">
                      <m:acc>
                        <m:accPr>
                          <m:chr m:val="̂"/>
                          <m:ctrlPr>
                            <a:rPr lang="en-US" i="1" dirty="0" smtClean="0">
                              <a:latin typeface="Cambria Math" panose="02040503050406030204" pitchFamily="18" charset="0"/>
                            </a:rPr>
                          </m:ctrlPr>
                        </m:accPr>
                        <m:e>
                          <m:r>
                            <a:rPr lang="en-US" i="1" dirty="0">
                              <a:latin typeface="Cambria Math" panose="02040503050406030204" pitchFamily="18" charset="0"/>
                            </a:rPr>
                            <m:t>𝑦</m:t>
                          </m:r>
                        </m:e>
                      </m:acc>
                      <m:r>
                        <a:rPr lang="en-US" i="1" dirty="0">
                          <a:latin typeface="Cambria Math" panose="02040503050406030204" pitchFamily="18" charset="0"/>
                        </a:rPr>
                        <m:t>=</m:t>
                      </m:r>
                      <m:r>
                        <m:rPr>
                          <m:sty m:val="p"/>
                        </m:rPr>
                        <a:rPr lang="en-US" dirty="0" err="1">
                          <a:latin typeface="Cambria Math" panose="02040503050406030204" pitchFamily="18" charset="0"/>
                        </a:rPr>
                        <m:t>sgn</m:t>
                      </m:r>
                      <m:d>
                        <m:dPr>
                          <m:ctrlPr>
                            <a:rPr lang="en-US" i="1" dirty="0">
                              <a:latin typeface="Cambria Math" panose="02040503050406030204" pitchFamily="18" charset="0"/>
                            </a:rPr>
                          </m:ctrlPr>
                        </m:dPr>
                        <m:e>
                          <m:sSup>
                            <m:sSupPr>
                              <m:ctrlPr>
                                <a:rPr lang="en-US" sz="2400" i="1" dirty="0">
                                  <a:latin typeface="Cambria Math" panose="02040503050406030204" pitchFamily="18" charset="0"/>
                                </a:rPr>
                              </m:ctrlPr>
                            </m:sSupPr>
                            <m:e>
                              <m:r>
                                <a:rPr lang="en-US" sz="2400" i="1" dirty="0">
                                  <a:latin typeface="Cambria Math" panose="02040503050406030204" pitchFamily="18" charset="0"/>
                                </a:rPr>
                                <m:t>𝑤</m:t>
                              </m:r>
                            </m:e>
                            <m:sup>
                              <m:r>
                                <a:rPr lang="en-US" sz="2400" i="1" dirty="0">
                                  <a:latin typeface="Cambria Math" panose="02040503050406030204" pitchFamily="18" charset="0"/>
                                </a:rPr>
                                <m:t>𝑇</m:t>
                              </m:r>
                            </m:sup>
                          </m:sSup>
                          <m:r>
                            <a:rPr lang="en-US" sz="2400" i="1" dirty="0">
                              <a:latin typeface="Cambria Math" panose="02040503050406030204" pitchFamily="18" charset="0"/>
                            </a:rPr>
                            <m:t>𝑥</m:t>
                          </m:r>
                          <m:r>
                            <a:rPr lang="en-US" sz="2400" b="0" i="1" dirty="0" smtClean="0">
                              <a:latin typeface="Cambria Math" panose="02040503050406030204" pitchFamily="18" charset="0"/>
                            </a:rPr>
                            <m:t>+</m:t>
                          </m:r>
                          <m:r>
                            <a:rPr lang="en-US" sz="2400" b="0" i="1" dirty="0" smtClean="0">
                              <a:latin typeface="Cambria Math" panose="02040503050406030204" pitchFamily="18" charset="0"/>
                            </a:rPr>
                            <m:t>𝑏</m:t>
                          </m:r>
                        </m:e>
                      </m:d>
                      <m:r>
                        <a:rPr lang="en-US" b="0" i="1" dirty="0" smtClean="0">
                          <a:latin typeface="Cambria Math" panose="02040503050406030204" pitchFamily="18" charset="0"/>
                        </a:rPr>
                        <m:t>=</m:t>
                      </m:r>
                      <m:func>
                        <m:funcPr>
                          <m:ctrlPr>
                            <a:rPr lang="en-US" b="0" i="1" dirty="0" smtClean="0">
                              <a:latin typeface="Cambria Math" panose="02040503050406030204" pitchFamily="18" charset="0"/>
                            </a:rPr>
                          </m:ctrlPr>
                        </m:funcPr>
                        <m:fName>
                          <m:r>
                            <m:rPr>
                              <m:sty m:val="p"/>
                            </m:rPr>
                            <a:rPr lang="en-US" b="0" i="0" dirty="0" smtClean="0">
                              <a:latin typeface="Cambria Math" panose="02040503050406030204" pitchFamily="18" charset="0"/>
                            </a:rPr>
                            <m:t>sgn</m:t>
                          </m:r>
                        </m:fName>
                        <m:e>
                          <m:d>
                            <m:dPr>
                              <m:ctrlPr>
                                <a:rPr lang="en-US" b="0" i="1" dirty="0" smtClean="0">
                                  <a:latin typeface="Cambria Math" panose="02040503050406030204" pitchFamily="18" charset="0"/>
                                </a:rPr>
                              </m:ctrlPr>
                            </m:dPr>
                            <m:e>
                              <m:r>
                                <a:rPr lang="en-US" b="0" i="1" dirty="0" smtClean="0">
                                  <a:latin typeface="Cambria Math" panose="02040503050406030204" pitchFamily="18" charset="0"/>
                                </a:rPr>
                                <m:t>0.1+0.6+0.5+1</m:t>
                              </m:r>
                            </m:e>
                          </m:d>
                        </m:e>
                      </m:func>
                      <m:r>
                        <a:rPr lang="en-US" b="0" i="1" dirty="0" smtClean="0">
                          <a:latin typeface="Cambria Math" panose="02040503050406030204" pitchFamily="18" charset="0"/>
                        </a:rPr>
                        <m:t>=1</m:t>
                      </m:r>
                      <m:r>
                        <a:rPr lang="en-US" b="0"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𝑦</m:t>
                      </m:r>
                    </m:oMath>
                  </m:oMathPara>
                </a14:m>
                <a:endParaRPr lang="en-US" b="0" dirty="0">
                  <a:ea typeface="Cambria Math" panose="02040503050406030204" pitchFamily="18" charset="0"/>
                </a:endParaRPr>
              </a:p>
              <a:p>
                <a:pPr marL="0" indent="0">
                  <a:buNone/>
                </a:pPr>
                <a:r>
                  <a:rPr lang="en-US" dirty="0"/>
                  <a:t>Answer, part 2: well, then,</a:t>
                </a:r>
              </a:p>
              <a:p>
                <a:pPr marL="0" indent="0">
                  <a:buNone/>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𝑤</m:t>
                      </m:r>
                      <m:r>
                        <a:rPr lang="en-US" i="1" dirty="0" smtClean="0">
                          <a:latin typeface="Cambria Math" panose="02040503050406030204" pitchFamily="18" charset="0"/>
                        </a:rPr>
                        <m:t>=</m:t>
                      </m:r>
                      <m:r>
                        <a:rPr lang="en-US" i="1" dirty="0" smtClean="0">
                          <a:latin typeface="Cambria Math" panose="02040503050406030204" pitchFamily="18" charset="0"/>
                        </a:rPr>
                        <m:t>𝑤</m:t>
                      </m:r>
                      <m:r>
                        <a:rPr lang="en-US" i="1" dirty="0" smtClean="0">
                          <a:latin typeface="Cambria Math" panose="02040503050406030204" pitchFamily="18" charset="0"/>
                        </a:rPr>
                        <m:t>+</m:t>
                      </m:r>
                      <m:r>
                        <a:rPr lang="el-GR" i="1" dirty="0" smtClean="0">
                          <a:latin typeface="Cambria Math" panose="02040503050406030204" pitchFamily="18" charset="0"/>
                        </a:rPr>
                        <m:t>𝜂</m:t>
                      </m:r>
                      <m:r>
                        <a:rPr lang="en-US" b="0" i="1" dirty="0" smtClean="0">
                          <a:latin typeface="Cambria Math" panose="02040503050406030204" pitchFamily="18" charset="0"/>
                        </a:rPr>
                        <m:t>𝑦</m:t>
                      </m:r>
                      <m:r>
                        <a:rPr lang="en-US" i="1" dirty="0" smtClean="0">
                          <a:latin typeface="Cambria Math" panose="02040503050406030204" pitchFamily="18" charset="0"/>
                        </a:rPr>
                        <m:t>𝑥</m:t>
                      </m:r>
                      <m:r>
                        <a:rPr lang="en-US" b="0" i="1" dirty="0" smtClean="0">
                          <a:latin typeface="Cambria Math" panose="02040503050406030204" pitchFamily="18" charset="0"/>
                        </a:rPr>
                        <m:t>=</m:t>
                      </m:r>
                      <m:r>
                        <a:rPr lang="en-US" b="0" i="1" dirty="0" smtClean="0">
                          <a:latin typeface="Cambria Math" panose="02040503050406030204" pitchFamily="18" charset="0"/>
                        </a:rPr>
                        <m:t>𝑤</m:t>
                      </m:r>
                      <m:r>
                        <a:rPr lang="en-US" b="0" i="1" dirty="0" smtClean="0">
                          <a:latin typeface="Cambria Math" panose="02040503050406030204" pitchFamily="18" charset="0"/>
                        </a:rPr>
                        <m:t>−</m:t>
                      </m:r>
                      <m:r>
                        <a:rPr lang="en-US" b="0" i="1" dirty="0" smtClean="0">
                          <a:latin typeface="Cambria Math" panose="02040503050406030204" pitchFamily="18" charset="0"/>
                        </a:rPr>
                        <m:t>𝑥</m:t>
                      </m:r>
                      <m:r>
                        <a:rPr lang="en-US" b="0" i="1" dirty="0" smtClean="0">
                          <a:latin typeface="Cambria Math" panose="02040503050406030204" pitchFamily="18" charset="0"/>
                        </a:rPr>
                        <m:t>=</m:t>
                      </m:r>
                      <m:d>
                        <m:dPr>
                          <m:begChr m:val="["/>
                          <m:endChr m:val="]"/>
                          <m:ctrlPr>
                            <a:rPr lang="en-US" b="0" i="1" dirty="0" smtClean="0">
                              <a:latin typeface="Cambria Math" panose="02040503050406030204" pitchFamily="18" charset="0"/>
                            </a:rPr>
                          </m:ctrlPr>
                        </m:dPr>
                        <m:e>
                          <m:r>
                            <a:rPr lang="en-US" b="0" i="1" dirty="0" smtClean="0">
                              <a:latin typeface="Cambria Math" panose="02040503050406030204" pitchFamily="18" charset="0"/>
                            </a:rPr>
                            <m:t>0.9,0.4,0.5</m:t>
                          </m:r>
                        </m:e>
                      </m:d>
                    </m:oMath>
                  </m:oMathPara>
                </a14:m>
                <a:endParaRPr lang="en-US" b="0"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l-GR" i="1" dirty="0" smtClean="0">
                          <a:latin typeface="Cambria Math" panose="02040503050406030204" pitchFamily="18" charset="0"/>
                        </a:rPr>
                        <m:t>𝜂</m:t>
                      </m:r>
                      <m:r>
                        <a:rPr lang="en-US" b="0" i="1" dirty="0" smtClean="0">
                          <a:latin typeface="Cambria Math" panose="02040503050406030204" pitchFamily="18" charset="0"/>
                        </a:rPr>
                        <m:t>𝑦</m:t>
                      </m:r>
                      <m:r>
                        <a:rPr lang="en-US" b="0" i="1" dirty="0" smtClean="0">
                          <a:latin typeface="Cambria Math" panose="02040503050406030204" pitchFamily="18" charset="0"/>
                        </a:rPr>
                        <m:t>=1−1=0</m:t>
                      </m:r>
                    </m:oMath>
                  </m:oMathPara>
                </a14:m>
                <a:endParaRPr lang="en-US" dirty="0"/>
              </a:p>
              <a:p>
                <a:pPr marL="0" indent="0">
                  <a:buNone/>
                </a:pPr>
                <a:endParaRPr lang="en-US" dirty="0"/>
              </a:p>
            </p:txBody>
          </p:sp>
        </mc:Choice>
        <mc:Fallback>
          <p:sp>
            <p:nvSpPr>
              <p:cNvPr id="3" name="Content Placeholder 2">
                <a:extLst>
                  <a:ext uri="{FF2B5EF4-FFF2-40B4-BE49-F238E27FC236}">
                    <a16:creationId xmlns:a16="http://schemas.microsoft.com/office/drawing/2014/main" id="{72DE259A-8C11-0F44-BAF8-2117CDF7F138}"/>
                  </a:ext>
                </a:extLst>
              </p:cNvPr>
              <p:cNvSpPr>
                <a:spLocks noGrp="1" noRot="1" noChangeAspect="1" noMove="1" noResize="1" noEditPoints="1" noAdjustHandles="1" noChangeArrowheads="1" noChangeShapeType="1" noTextEdit="1"/>
              </p:cNvSpPr>
              <p:nvPr>
                <p:ph idx="1"/>
              </p:nvPr>
            </p:nvSpPr>
            <p:spPr>
              <a:blipFill>
                <a:blip r:embed="rId2"/>
                <a:stretch>
                  <a:fillRect l="-1086" t="-2616"/>
                </a:stretch>
              </a:blipFill>
            </p:spPr>
            <p:txBody>
              <a:bodyPr/>
              <a:lstStyle/>
              <a:p>
                <a:r>
                  <a:rPr lang="en-US">
                    <a:noFill/>
                  </a:rPr>
                  <a:t> </a:t>
                </a:r>
              </a:p>
            </p:txBody>
          </p:sp>
        </mc:Fallback>
      </mc:AlternateContent>
    </p:spTree>
    <p:extLst>
      <p:ext uri="{BB962C8B-B14F-4D97-AF65-F5344CB8AC3E}">
        <p14:creationId xmlns:p14="http://schemas.microsoft.com/office/powerpoint/2010/main" val="2548776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A7BA6-2430-C04E-8292-894519F9A450}"/>
              </a:ext>
            </a:extLst>
          </p:cNvPr>
          <p:cNvSpPr>
            <a:spLocks noGrp="1"/>
          </p:cNvSpPr>
          <p:nvPr>
            <p:ph type="title"/>
          </p:nvPr>
        </p:nvSpPr>
        <p:spPr/>
        <p:txBody>
          <a:bodyPr/>
          <a:lstStyle/>
          <a:p>
            <a:r>
              <a:rPr lang="en-US" dirty="0"/>
              <a:t>Question 2: Perceptron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2DE259A-8C11-0F44-BAF8-2117CDF7F138}"/>
                  </a:ext>
                </a:extLst>
              </p:cNvPr>
              <p:cNvSpPr>
                <a:spLocks noGrp="1"/>
              </p:cNvSpPr>
              <p:nvPr>
                <p:ph idx="1"/>
              </p:nvPr>
            </p:nvSpPr>
            <p:spPr/>
            <p:txBody>
              <a:bodyPr>
                <a:normAutofit fontScale="92500" lnSpcReduction="10000"/>
              </a:bodyPr>
              <a:lstStyle/>
              <a:p>
                <a:pPr marL="0" indent="0">
                  <a:buNone/>
                </a:pPr>
                <a:r>
                  <a:rPr lang="en-US" dirty="0"/>
                  <a:t>A particular perceptron is initialized with the weights </a:t>
                </a:r>
                <a14:m>
                  <m:oMath xmlns:m="http://schemas.openxmlformats.org/officeDocument/2006/math">
                    <m:r>
                      <a:rPr lang="en-US" i="1" dirty="0" smtClean="0">
                        <a:latin typeface="Cambria Math" panose="02040503050406030204" pitchFamily="18" charset="0"/>
                      </a:rPr>
                      <m:t>𝑤</m:t>
                    </m:r>
                    <m:r>
                      <a:rPr lang="en-US" i="1" dirty="0" smtClean="0">
                        <a:latin typeface="Cambria Math" panose="02040503050406030204" pitchFamily="18" charset="0"/>
                      </a:rPr>
                      <m:t>=[1,1,1]</m:t>
                    </m:r>
                  </m:oMath>
                </a14:m>
                <a:r>
                  <a:rPr lang="en-US" dirty="0"/>
                  <a:t> and the bias </a:t>
                </a:r>
                <a14:m>
                  <m:oMath xmlns:m="http://schemas.openxmlformats.org/officeDocument/2006/math">
                    <m:r>
                      <a:rPr lang="en-US" i="1" dirty="0" smtClean="0">
                        <a:latin typeface="Cambria Math" panose="02040503050406030204" pitchFamily="18" charset="0"/>
                      </a:rPr>
                      <m:t>𝑏</m:t>
                    </m:r>
                    <m:r>
                      <a:rPr lang="en-US" i="1" dirty="0" smtClean="0">
                        <a:latin typeface="Cambria Math" panose="02040503050406030204" pitchFamily="18" charset="0"/>
                      </a:rPr>
                      <m:t>=1</m:t>
                    </m:r>
                  </m:oMath>
                </a14:m>
                <a:r>
                  <a:rPr lang="en-US" dirty="0"/>
                  <a:t>.</a:t>
                </a:r>
              </a:p>
              <a:p>
                <a:pPr marL="514350" indent="-514350">
                  <a:buFont typeface="+mj-lt"/>
                  <a:buAutoNum type="alphaLcParenR" startAt="2"/>
                </a:pPr>
                <a:r>
                  <a:rPr lang="en-US" dirty="0"/>
                  <a:t>The perceptron undergoes one more iteration of training, with learning rate </a:t>
                </a:r>
                <a14:m>
                  <m:oMath xmlns:m="http://schemas.openxmlformats.org/officeDocument/2006/math">
                    <m:r>
                      <a:rPr lang="en-US" i="1" dirty="0" smtClean="0">
                        <a:latin typeface="Cambria Math" panose="02040503050406030204" pitchFamily="18" charset="0"/>
                        <a:ea typeface="Cambria Math" panose="02040503050406030204" pitchFamily="18" charset="0"/>
                      </a:rPr>
                      <m:t>𝜂</m:t>
                    </m:r>
                    <m:r>
                      <a:rPr lang="en-US" i="1" dirty="0" smtClean="0">
                        <a:latin typeface="Cambria Math" panose="02040503050406030204" pitchFamily="18" charset="0"/>
                      </a:rPr>
                      <m:t>=1</m:t>
                    </m:r>
                  </m:oMath>
                </a14:m>
                <a:r>
                  <a:rPr lang="en-US" dirty="0"/>
                  <a:t>, with the training token </a:t>
                </a:r>
                <a14:m>
                  <m:oMath xmlns:m="http://schemas.openxmlformats.org/officeDocument/2006/math">
                    <m:r>
                      <a:rPr lang="en-US" i="1" dirty="0" smtClean="0">
                        <a:latin typeface="Cambria Math" panose="02040503050406030204" pitchFamily="18" charset="0"/>
                      </a:rPr>
                      <m:t>𝑥</m:t>
                    </m:r>
                    <m:r>
                      <a:rPr lang="en-US" i="1" dirty="0" smtClean="0">
                        <a:latin typeface="Cambria Math" panose="02040503050406030204" pitchFamily="18" charset="0"/>
                      </a:rPr>
                      <m:t>=[0.1,0.1,0.4]</m:t>
                    </m:r>
                  </m:oMath>
                </a14:m>
                <a:r>
                  <a:rPr lang="en-US" dirty="0"/>
                  <a:t>, </a:t>
                </a:r>
                <a14:m>
                  <m:oMath xmlns:m="http://schemas.openxmlformats.org/officeDocument/2006/math">
                    <m:r>
                      <a:rPr lang="en-US" i="1" dirty="0" smtClean="0">
                        <a:latin typeface="Cambria Math" panose="02040503050406030204" pitchFamily="18" charset="0"/>
                      </a:rPr>
                      <m:t>𝑦</m:t>
                    </m:r>
                    <m:r>
                      <a:rPr lang="en-US" i="1" dirty="0" smtClean="0">
                        <a:latin typeface="Cambria Math" panose="02040503050406030204" pitchFamily="18" charset="0"/>
                      </a:rPr>
                      <m:t>=1</m:t>
                    </m:r>
                  </m:oMath>
                </a14:m>
                <a:r>
                  <a:rPr lang="en-US" dirty="0"/>
                  <a:t>. After this one iteration of training, what are </a:t>
                </a:r>
                <a14:m>
                  <m:oMath xmlns:m="http://schemas.openxmlformats.org/officeDocument/2006/math">
                    <m:r>
                      <a:rPr lang="en-US" i="1" dirty="0" smtClean="0">
                        <a:latin typeface="Cambria Math" panose="02040503050406030204" pitchFamily="18" charset="0"/>
                      </a:rPr>
                      <m:t>𝑤</m:t>
                    </m:r>
                  </m:oMath>
                </a14:m>
                <a:r>
                  <a:rPr lang="en-US" dirty="0"/>
                  <a:t> and </a:t>
                </a:r>
                <a14:m>
                  <m:oMath xmlns:m="http://schemas.openxmlformats.org/officeDocument/2006/math">
                    <m:r>
                      <a:rPr lang="en-US" i="1" dirty="0" smtClean="0">
                        <a:latin typeface="Cambria Math" panose="02040503050406030204" pitchFamily="18" charset="0"/>
                      </a:rPr>
                      <m:t>𝑏</m:t>
                    </m:r>
                  </m:oMath>
                </a14:m>
                <a:r>
                  <a:rPr lang="en-US" dirty="0"/>
                  <a:t>?</a:t>
                </a:r>
              </a:p>
              <a:p>
                <a:pPr marL="0" indent="0">
                  <a:buNone/>
                </a:pPr>
                <a:endParaRPr lang="en-US" dirty="0"/>
              </a:p>
              <a:p>
                <a:pPr marL="0" indent="0">
                  <a:buNone/>
                </a:pPr>
                <a:r>
                  <a:rPr lang="en-US" dirty="0"/>
                  <a:t>Answer, part 1: did </a:t>
                </a:r>
                <a14:m>
                  <m:oMath xmlns:m="http://schemas.openxmlformats.org/officeDocument/2006/math">
                    <m:r>
                      <a:rPr lang="en-US" i="1" dirty="0" smtClean="0">
                        <a:latin typeface="Cambria Math" panose="02040503050406030204" pitchFamily="18" charset="0"/>
                      </a:rPr>
                      <m:t>𝑦</m:t>
                    </m:r>
                    <m:r>
                      <a:rPr lang="en-US" i="1" dirty="0" smtClean="0">
                        <a:latin typeface="Cambria Math" panose="02040503050406030204" pitchFamily="18" charset="0"/>
                      </a:rPr>
                      <m:t>=</m:t>
                    </m:r>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𝑦</m:t>
                        </m:r>
                      </m:e>
                    </m:acc>
                  </m:oMath>
                </a14:m>
                <a:r>
                  <a:rPr lang="en-US" dirty="0"/>
                  <a:t>?</a:t>
                </a:r>
              </a:p>
              <a:p>
                <a:pPr marL="0" indent="0">
                  <a:buNone/>
                </a:pPr>
                <a14:m>
                  <m:oMathPara xmlns:m="http://schemas.openxmlformats.org/officeDocument/2006/math">
                    <m:oMathParaPr>
                      <m:jc m:val="centerGroup"/>
                    </m:oMathParaPr>
                    <m:oMath xmlns:m="http://schemas.openxmlformats.org/officeDocument/2006/math">
                      <m:acc>
                        <m:accPr>
                          <m:chr m:val="̂"/>
                          <m:ctrlPr>
                            <a:rPr lang="en-US" i="1" dirty="0" smtClean="0">
                              <a:latin typeface="Cambria Math" panose="02040503050406030204" pitchFamily="18" charset="0"/>
                            </a:rPr>
                          </m:ctrlPr>
                        </m:accPr>
                        <m:e>
                          <m:r>
                            <a:rPr lang="en-US" i="1" dirty="0">
                              <a:latin typeface="Cambria Math" panose="02040503050406030204" pitchFamily="18" charset="0"/>
                            </a:rPr>
                            <m:t>𝑦</m:t>
                          </m:r>
                        </m:e>
                      </m:acc>
                      <m:r>
                        <a:rPr lang="en-US" i="1" dirty="0">
                          <a:latin typeface="Cambria Math" panose="02040503050406030204" pitchFamily="18" charset="0"/>
                        </a:rPr>
                        <m:t>=</m:t>
                      </m:r>
                      <m:r>
                        <m:rPr>
                          <m:sty m:val="p"/>
                        </m:rPr>
                        <a:rPr lang="en-US" dirty="0" err="1">
                          <a:latin typeface="Cambria Math" panose="02040503050406030204" pitchFamily="18" charset="0"/>
                        </a:rPr>
                        <m:t>sgn</m:t>
                      </m:r>
                      <m:d>
                        <m:dPr>
                          <m:ctrlPr>
                            <a:rPr lang="en-US" i="1" dirty="0">
                              <a:latin typeface="Cambria Math" panose="02040503050406030204" pitchFamily="18" charset="0"/>
                            </a:rPr>
                          </m:ctrlPr>
                        </m:dPr>
                        <m:e>
                          <m:sSup>
                            <m:sSupPr>
                              <m:ctrlPr>
                                <a:rPr lang="en-US" sz="2400" i="1" dirty="0">
                                  <a:latin typeface="Cambria Math" panose="02040503050406030204" pitchFamily="18" charset="0"/>
                                </a:rPr>
                              </m:ctrlPr>
                            </m:sSupPr>
                            <m:e>
                              <m:r>
                                <a:rPr lang="en-US" sz="2400" i="1" dirty="0">
                                  <a:latin typeface="Cambria Math" panose="02040503050406030204" pitchFamily="18" charset="0"/>
                                </a:rPr>
                                <m:t>𝑤</m:t>
                              </m:r>
                            </m:e>
                            <m:sup>
                              <m:r>
                                <a:rPr lang="en-US" sz="2400" i="1" dirty="0">
                                  <a:latin typeface="Cambria Math" panose="02040503050406030204" pitchFamily="18" charset="0"/>
                                </a:rPr>
                                <m:t>𝑇</m:t>
                              </m:r>
                            </m:sup>
                          </m:sSup>
                          <m:r>
                            <a:rPr lang="en-US" sz="2400" i="1" dirty="0">
                              <a:latin typeface="Cambria Math" panose="02040503050406030204" pitchFamily="18" charset="0"/>
                            </a:rPr>
                            <m:t>𝑥</m:t>
                          </m:r>
                          <m:r>
                            <a:rPr lang="en-US" sz="2400" b="0" i="1" dirty="0" smtClean="0">
                              <a:latin typeface="Cambria Math" panose="02040503050406030204" pitchFamily="18" charset="0"/>
                            </a:rPr>
                            <m:t>+</m:t>
                          </m:r>
                          <m:r>
                            <a:rPr lang="en-US" sz="2400" b="0" i="1" dirty="0" smtClean="0">
                              <a:latin typeface="Cambria Math" panose="02040503050406030204" pitchFamily="18" charset="0"/>
                            </a:rPr>
                            <m:t>𝑏</m:t>
                          </m:r>
                        </m:e>
                      </m:d>
                      <m:r>
                        <a:rPr lang="en-US" b="0" i="1" dirty="0" smtClean="0">
                          <a:latin typeface="Cambria Math" panose="02040503050406030204" pitchFamily="18" charset="0"/>
                        </a:rPr>
                        <m:t>=</m:t>
                      </m:r>
                      <m:func>
                        <m:funcPr>
                          <m:ctrlPr>
                            <a:rPr lang="en-US" b="0" i="1" dirty="0" smtClean="0">
                              <a:latin typeface="Cambria Math" panose="02040503050406030204" pitchFamily="18" charset="0"/>
                            </a:rPr>
                          </m:ctrlPr>
                        </m:funcPr>
                        <m:fName>
                          <m:r>
                            <m:rPr>
                              <m:sty m:val="p"/>
                            </m:rPr>
                            <a:rPr lang="en-US" b="0" i="0" dirty="0" smtClean="0">
                              <a:latin typeface="Cambria Math" panose="02040503050406030204" pitchFamily="18" charset="0"/>
                            </a:rPr>
                            <m:t>sgn</m:t>
                          </m:r>
                        </m:fName>
                        <m:e>
                          <m:d>
                            <m:dPr>
                              <m:ctrlPr>
                                <a:rPr lang="en-US" b="0" i="1" dirty="0" smtClean="0">
                                  <a:latin typeface="Cambria Math" panose="02040503050406030204" pitchFamily="18" charset="0"/>
                                </a:rPr>
                              </m:ctrlPr>
                            </m:dPr>
                            <m:e>
                              <m:d>
                                <m:dPr>
                                  <m:ctrlPr>
                                    <a:rPr lang="en-US" b="0" i="1" dirty="0" smtClean="0">
                                      <a:latin typeface="Cambria Math" panose="02040503050406030204" pitchFamily="18" charset="0"/>
                                    </a:rPr>
                                  </m:ctrlPr>
                                </m:dPr>
                                <m:e>
                                  <m:r>
                                    <a:rPr lang="en-US" b="0" i="1" dirty="0" smtClean="0">
                                      <a:latin typeface="Cambria Math" panose="02040503050406030204" pitchFamily="18" charset="0"/>
                                    </a:rPr>
                                    <m:t>0.9</m:t>
                                  </m:r>
                                </m:e>
                              </m:d>
                              <m:d>
                                <m:dPr>
                                  <m:ctrlPr>
                                    <a:rPr lang="en-US" b="0" i="1" dirty="0" smtClean="0">
                                      <a:latin typeface="Cambria Math" panose="02040503050406030204" pitchFamily="18" charset="0"/>
                                    </a:rPr>
                                  </m:ctrlPr>
                                </m:dPr>
                                <m:e>
                                  <m:r>
                                    <a:rPr lang="en-US" b="0" i="1" dirty="0" smtClean="0">
                                      <a:latin typeface="Cambria Math" panose="02040503050406030204" pitchFamily="18" charset="0"/>
                                    </a:rPr>
                                    <m:t>0.1</m:t>
                                  </m:r>
                                </m:e>
                              </m:d>
                              <m:r>
                                <a:rPr lang="en-US" b="0" i="1" dirty="0" smtClean="0">
                                  <a:latin typeface="Cambria Math" panose="02040503050406030204" pitchFamily="18" charset="0"/>
                                </a:rPr>
                                <m:t>+</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0.4</m:t>
                                  </m:r>
                                </m:e>
                              </m:d>
                              <m:d>
                                <m:dPr>
                                  <m:ctrlPr>
                                    <a:rPr lang="en-US" b="0" i="1" dirty="0" smtClean="0">
                                      <a:latin typeface="Cambria Math" panose="02040503050406030204" pitchFamily="18" charset="0"/>
                                    </a:rPr>
                                  </m:ctrlPr>
                                </m:dPr>
                                <m:e>
                                  <m:r>
                                    <a:rPr lang="en-US" b="0" i="1" dirty="0" smtClean="0">
                                      <a:latin typeface="Cambria Math" panose="02040503050406030204" pitchFamily="18" charset="0"/>
                                    </a:rPr>
                                    <m:t>0.1</m:t>
                                  </m:r>
                                </m:e>
                              </m:d>
                              <m:r>
                                <a:rPr lang="en-US" b="0" i="1" dirty="0" smtClean="0">
                                  <a:latin typeface="Cambria Math" panose="02040503050406030204" pitchFamily="18" charset="0"/>
                                </a:rPr>
                                <m:t>+</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0.5</m:t>
                                  </m:r>
                                </m:e>
                              </m:d>
                              <m:d>
                                <m:dPr>
                                  <m:ctrlPr>
                                    <a:rPr lang="en-US" b="0" i="1" dirty="0" smtClean="0">
                                      <a:latin typeface="Cambria Math" panose="02040503050406030204" pitchFamily="18" charset="0"/>
                                    </a:rPr>
                                  </m:ctrlPr>
                                </m:dPr>
                                <m:e>
                                  <m:r>
                                    <a:rPr lang="en-US" b="0" i="1" dirty="0" smtClean="0">
                                      <a:latin typeface="Cambria Math" panose="02040503050406030204" pitchFamily="18" charset="0"/>
                                    </a:rPr>
                                    <m:t>0.4</m:t>
                                  </m:r>
                                </m:e>
                              </m:d>
                              <m:r>
                                <a:rPr lang="en-US" b="0" i="1" dirty="0" smtClean="0">
                                  <a:latin typeface="Cambria Math" panose="02040503050406030204" pitchFamily="18" charset="0"/>
                                </a:rPr>
                                <m:t>+0 </m:t>
                              </m:r>
                            </m:e>
                          </m:d>
                        </m:e>
                      </m:func>
                      <m:r>
                        <a:rPr lang="en-US" b="0" i="1" dirty="0" smtClean="0">
                          <a:latin typeface="Cambria Math" panose="02040503050406030204" pitchFamily="18" charset="0"/>
                        </a:rPr>
                        <m:t>=1</m:t>
                      </m:r>
                      <m:r>
                        <a:rPr lang="en-US" b="0"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𝑦</m:t>
                      </m:r>
                    </m:oMath>
                  </m:oMathPara>
                </a14:m>
                <a:endParaRPr lang="en-US" b="0" dirty="0">
                  <a:ea typeface="Cambria Math" panose="02040503050406030204" pitchFamily="18" charset="0"/>
                </a:endParaRPr>
              </a:p>
              <a:p>
                <a:pPr marL="0" indent="0">
                  <a:buNone/>
                </a:pPr>
                <a:r>
                  <a:rPr lang="en-US" dirty="0"/>
                  <a:t>Answer, part 2: well, then, w and b are unchanged.  w is still </a:t>
                </a:r>
                <a14:m>
                  <m:oMath xmlns:m="http://schemas.openxmlformats.org/officeDocument/2006/math">
                    <m:r>
                      <a:rPr lang="en-US" i="1" dirty="0" smtClean="0">
                        <a:latin typeface="Cambria Math" panose="02040503050406030204" pitchFamily="18" charset="0"/>
                      </a:rPr>
                      <m:t>𝑤</m:t>
                    </m:r>
                    <m:r>
                      <a:rPr lang="en-US" b="0" i="1" dirty="0" smtClean="0">
                        <a:latin typeface="Cambria Math" panose="02040503050406030204" pitchFamily="18" charset="0"/>
                      </a:rPr>
                      <m:t>=</m:t>
                    </m:r>
                    <m:d>
                      <m:dPr>
                        <m:begChr m:val="["/>
                        <m:endChr m:val="]"/>
                        <m:ctrlPr>
                          <a:rPr lang="en-US" b="0" i="1" dirty="0" smtClean="0">
                            <a:latin typeface="Cambria Math" panose="02040503050406030204" pitchFamily="18" charset="0"/>
                          </a:rPr>
                        </m:ctrlPr>
                      </m:dPr>
                      <m:e>
                        <m:r>
                          <a:rPr lang="en-US" b="0" i="1" dirty="0" smtClean="0">
                            <a:latin typeface="Cambria Math" panose="02040503050406030204" pitchFamily="18" charset="0"/>
                          </a:rPr>
                          <m:t>0.9,0.4,0.5</m:t>
                        </m:r>
                      </m:e>
                    </m:d>
                  </m:oMath>
                </a14:m>
                <a:r>
                  <a:rPr lang="en-US" b="0" dirty="0"/>
                  <a:t>, and b is still </a:t>
                </a:r>
                <a14:m>
                  <m:oMath xmlns:m="http://schemas.openxmlformats.org/officeDocument/2006/math">
                    <m:r>
                      <a:rPr lang="en-US" b="0" i="1" smtClean="0">
                        <a:latin typeface="Cambria Math" panose="02040503050406030204" pitchFamily="18" charset="0"/>
                      </a:rPr>
                      <m:t>𝑏</m:t>
                    </m:r>
                    <m:r>
                      <a:rPr lang="en-US" b="0" i="1" dirty="0" smtClean="0">
                        <a:latin typeface="Cambria Math" panose="02040503050406030204" pitchFamily="18" charset="0"/>
                      </a:rPr>
                      <m:t>=0</m:t>
                    </m:r>
                  </m:oMath>
                </a14:m>
                <a:r>
                  <a:rPr lang="en-US" dirty="0"/>
                  <a:t>.</a:t>
                </a:r>
              </a:p>
              <a:p>
                <a:pPr marL="0" indent="0">
                  <a:buNone/>
                </a:pPr>
                <a:endParaRPr lang="en-US" dirty="0"/>
              </a:p>
            </p:txBody>
          </p:sp>
        </mc:Choice>
        <mc:Fallback>
          <p:sp>
            <p:nvSpPr>
              <p:cNvPr id="3" name="Content Placeholder 2">
                <a:extLst>
                  <a:ext uri="{FF2B5EF4-FFF2-40B4-BE49-F238E27FC236}">
                    <a16:creationId xmlns:a16="http://schemas.microsoft.com/office/drawing/2014/main" id="{72DE259A-8C11-0F44-BAF8-2117CDF7F138}"/>
                  </a:ext>
                </a:extLst>
              </p:cNvPr>
              <p:cNvSpPr>
                <a:spLocks noGrp="1" noRot="1" noChangeAspect="1" noMove="1" noResize="1" noEditPoints="1" noAdjustHandles="1" noChangeArrowheads="1" noChangeShapeType="1" noTextEdit="1"/>
              </p:cNvSpPr>
              <p:nvPr>
                <p:ph idx="1"/>
              </p:nvPr>
            </p:nvSpPr>
            <p:spPr>
              <a:blipFill>
                <a:blip r:embed="rId2"/>
                <a:stretch>
                  <a:fillRect l="-1086" t="-2616" b="-581"/>
                </a:stretch>
              </a:blipFill>
            </p:spPr>
            <p:txBody>
              <a:bodyPr/>
              <a:lstStyle/>
              <a:p>
                <a:r>
                  <a:rPr lang="en-US">
                    <a:noFill/>
                  </a:rPr>
                  <a:t> </a:t>
                </a:r>
              </a:p>
            </p:txBody>
          </p:sp>
        </mc:Fallback>
      </mc:AlternateContent>
    </p:spTree>
    <p:extLst>
      <p:ext uri="{BB962C8B-B14F-4D97-AF65-F5344CB8AC3E}">
        <p14:creationId xmlns:p14="http://schemas.microsoft.com/office/powerpoint/2010/main" val="1196238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06761-FB7A-B84E-9F95-9D1550FE7942}"/>
              </a:ext>
            </a:extLst>
          </p:cNvPr>
          <p:cNvSpPr>
            <a:spLocks noGrp="1"/>
          </p:cNvSpPr>
          <p:nvPr>
            <p:ph type="title"/>
          </p:nvPr>
        </p:nvSpPr>
        <p:spPr/>
        <p:txBody>
          <a:bodyPr/>
          <a:lstStyle/>
          <a:p>
            <a:r>
              <a:rPr lang="en-US" dirty="0"/>
              <a:t>Question 6: Neural Net</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85B6777-D54F-294A-9895-95B059654BB7}"/>
                  </a:ext>
                </a:extLst>
              </p:cNvPr>
              <p:cNvSpPr>
                <a:spLocks noGrp="1"/>
              </p:cNvSpPr>
              <p:nvPr>
                <p:ph idx="1"/>
              </p:nvPr>
            </p:nvSpPr>
            <p:spPr/>
            <p:txBody>
              <a:bodyPr>
                <a:normAutofit/>
              </a:bodyPr>
              <a:lstStyle/>
              <a:p>
                <a:pPr marL="0" indent="0">
                  <a:buNone/>
                </a:pPr>
                <a:r>
                  <a:rPr lang="en-US" dirty="0"/>
                  <a:t>Cross-entropy is</a:t>
                </a:r>
              </a:p>
              <a:p>
                <a:pPr marL="0" indent="0">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ℒ</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𝑛</m:t>
                          </m:r>
                        </m:den>
                      </m:f>
                      <m:nary>
                        <m:naryPr>
                          <m:chr m:val="∑"/>
                          <m:ctrlPr>
                            <a:rPr lang="en-US" b="0" i="1" smtClean="0">
                              <a:latin typeface="Cambria Math" panose="02040503050406030204" pitchFamily="18" charset="0"/>
                              <a:ea typeface="Cambria Math" panose="02040503050406030204" pitchFamily="18" charset="0"/>
                            </a:rPr>
                          </m:ctrlPr>
                        </m:naryPr>
                        <m:sub>
                          <m:r>
                            <m:rPr>
                              <m:brk m:alnAt="23"/>
                            </m:rP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𝑛</m:t>
                          </m:r>
                        </m:sup>
                        <m:e>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ln</m:t>
                              </m:r>
                            </m:fName>
                            <m:e>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𝑌</m:t>
                              </m:r>
                              <m:r>
                                <a:rPr lang="en-US"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𝑦</m:t>
                                  </m:r>
                                </m:e>
                                <m:sub>
                                  <m:r>
                                    <a:rPr lang="en-US" b="0" i="1" dirty="0" smtClean="0">
                                      <a:latin typeface="Cambria Math" panose="02040503050406030204" pitchFamily="18" charset="0"/>
                                    </a:rPr>
                                    <m:t>𝑖</m:t>
                                  </m:r>
                                </m:sub>
                              </m:sSub>
                              <m:r>
                                <a:rPr lang="en-US" i="1" dirty="0" err="1" smtClean="0">
                                  <a:latin typeface="Cambria Math" panose="02040503050406030204" pitchFamily="18" charset="0"/>
                                </a:rPr>
                                <m:t>|</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𝑖</m:t>
                                  </m:r>
                                </m:sub>
                              </m:sSub>
                              <m:r>
                                <a:rPr lang="en-US" i="1" dirty="0" smtClean="0">
                                  <a:latin typeface="Cambria Math" panose="02040503050406030204" pitchFamily="18" charset="0"/>
                                </a:rPr>
                                <m:t>)</m:t>
                              </m:r>
                            </m:e>
                          </m:func>
                        </m:e>
                      </m:nary>
                    </m:oMath>
                  </m:oMathPara>
                </a14:m>
                <a:endParaRPr lang="en-US" dirty="0"/>
              </a:p>
              <a:p>
                <a:pPr marL="0" indent="0">
                  <a:buNone/>
                </a:pPr>
                <a:r>
                  <a:rPr lang="en-US" dirty="0"/>
                  <a:t>Suppose you have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=2</m:t>
                    </m:r>
                  </m:oMath>
                </a14:m>
                <a:r>
                  <a:rPr lang="en-US" dirty="0"/>
                  <a:t> training samples, </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1</m:t>
                        </m:r>
                      </m:sub>
                    </m:sSub>
                    <m:r>
                      <a:rPr lang="en-US" i="1" dirty="0" smtClean="0">
                        <a:latin typeface="Cambria Math" panose="02040503050406030204" pitchFamily="18" charset="0"/>
                      </a:rPr>
                      <m:t>=</m:t>
                    </m:r>
                    <m:sSup>
                      <m:sSupPr>
                        <m:ctrlPr>
                          <a:rPr lang="en-US" i="1" dirty="0" smtClean="0">
                            <a:latin typeface="Cambria Math" panose="02040503050406030204" pitchFamily="18" charset="0"/>
                          </a:rPr>
                        </m:ctrlPr>
                      </m:sSupPr>
                      <m:e>
                        <m:d>
                          <m:dPr>
                            <m:begChr m:val="["/>
                            <m:endChr m:val="]"/>
                            <m:ctrlPr>
                              <a:rPr lang="en-US" i="1" dirty="0" smtClean="0">
                                <a:latin typeface="Cambria Math" panose="02040503050406030204" pitchFamily="18" charset="0"/>
                              </a:rPr>
                            </m:ctrlPr>
                          </m:dPr>
                          <m:e>
                            <m:r>
                              <a:rPr lang="en-US" b="0" i="1" dirty="0" smtClean="0">
                                <a:latin typeface="Cambria Math" panose="02040503050406030204" pitchFamily="18" charset="0"/>
                              </a:rPr>
                              <m:t>0.2,0.6</m:t>
                            </m:r>
                          </m:e>
                        </m:d>
                      </m:e>
                      <m:sup>
                        <m:r>
                          <a:rPr lang="en-US" b="0" i="1" dirty="0" smtClean="0">
                            <a:latin typeface="Cambria Math" panose="02040503050406030204" pitchFamily="18" charset="0"/>
                          </a:rPr>
                          <m:t>𝑇</m:t>
                        </m:r>
                      </m:sup>
                    </m:sSup>
                  </m:oMath>
                </a14:m>
                <a:r>
                  <a:rPr lang="en-US" dirty="0"/>
                  <a:t>, </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𝑦</m:t>
                        </m:r>
                      </m:e>
                      <m:sub>
                        <m:r>
                          <a:rPr lang="en-US" b="0" i="1" dirty="0" smtClean="0">
                            <a:latin typeface="Cambria Math" panose="02040503050406030204" pitchFamily="18" charset="0"/>
                          </a:rPr>
                          <m:t>1</m:t>
                        </m:r>
                      </m:sub>
                    </m:sSub>
                    <m:r>
                      <a:rPr lang="en-US" i="1" dirty="0" smtClean="0">
                        <a:latin typeface="Cambria Math" panose="02040503050406030204" pitchFamily="18" charset="0"/>
                      </a:rPr>
                      <m:t>=1</m:t>
                    </m:r>
                  </m:oMath>
                </a14:m>
                <a:r>
                  <a:rPr lang="en-US" dirty="0"/>
                  <a:t>, </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2</m:t>
                        </m:r>
                      </m:sub>
                    </m:sSub>
                    <m:r>
                      <a:rPr lang="en-US" i="1" dirty="0" smtClean="0">
                        <a:latin typeface="Cambria Math" panose="02040503050406030204" pitchFamily="18" charset="0"/>
                      </a:rPr>
                      <m:t>=</m:t>
                    </m:r>
                    <m:sSup>
                      <m:sSupPr>
                        <m:ctrlPr>
                          <a:rPr lang="en-US" i="1" dirty="0" smtClean="0">
                            <a:latin typeface="Cambria Math" panose="02040503050406030204" pitchFamily="18" charset="0"/>
                          </a:rPr>
                        </m:ctrlPr>
                      </m:sSupPr>
                      <m:e>
                        <m:d>
                          <m:dPr>
                            <m:begChr m:val="["/>
                            <m:endChr m:val="]"/>
                            <m:ctrlPr>
                              <a:rPr lang="en-US" i="1" dirty="0" smtClean="0">
                                <a:latin typeface="Cambria Math" panose="02040503050406030204" pitchFamily="18" charset="0"/>
                              </a:rPr>
                            </m:ctrlPr>
                          </m:dPr>
                          <m:e>
                            <m:r>
                              <a:rPr lang="en-US" b="0" i="1" dirty="0" smtClean="0">
                                <a:latin typeface="Cambria Math" panose="02040503050406030204" pitchFamily="18" charset="0"/>
                              </a:rPr>
                              <m:t>−1</m:t>
                            </m:r>
                            <m:r>
                              <a:rPr lang="en-US" b="0" i="1" dirty="0" smtClean="0">
                                <a:latin typeface="Cambria Math" panose="02040503050406030204" pitchFamily="18" charset="0"/>
                              </a:rPr>
                              <m:t>.2,0.</m:t>
                            </m:r>
                            <m:r>
                              <a:rPr lang="en-US" b="0" i="1" dirty="0" smtClean="0">
                                <a:latin typeface="Cambria Math" panose="02040503050406030204" pitchFamily="18" charset="0"/>
                              </a:rPr>
                              <m:t>3</m:t>
                            </m:r>
                          </m:e>
                        </m:d>
                      </m:e>
                      <m:sup>
                        <m:r>
                          <a:rPr lang="en-US" b="0" i="1" dirty="0" smtClean="0">
                            <a:latin typeface="Cambria Math" panose="02040503050406030204" pitchFamily="18" charset="0"/>
                          </a:rPr>
                          <m:t>𝑇</m:t>
                        </m:r>
                      </m:sup>
                    </m:sSup>
                  </m:oMath>
                </a14:m>
                <a:r>
                  <a:rPr lang="en-US" dirty="0"/>
                  <a:t>, </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𝑦</m:t>
                        </m:r>
                      </m:e>
                      <m:sub>
                        <m:r>
                          <a:rPr lang="en-US" b="0" i="1" dirty="0" smtClean="0">
                            <a:latin typeface="Cambria Math" panose="02040503050406030204" pitchFamily="18" charset="0"/>
                          </a:rPr>
                          <m:t>2</m:t>
                        </m:r>
                      </m:sub>
                    </m:sSub>
                    <m:r>
                      <a:rPr lang="en-US" i="1" dirty="0" smtClean="0">
                        <a:latin typeface="Cambria Math" panose="02040503050406030204" pitchFamily="18" charset="0"/>
                      </a:rPr>
                      <m:t>=0</m:t>
                    </m:r>
                  </m:oMath>
                </a14:m>
                <a:r>
                  <a:rPr lang="en-US" dirty="0"/>
                  <a:t>.  Suppose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𝑌</m:t>
                    </m:r>
                    <m:r>
                      <a:rPr lang="en-US" i="1" dirty="0" smtClean="0">
                        <a:latin typeface="Cambria Math" panose="02040503050406030204" pitchFamily="18" charset="0"/>
                      </a:rPr>
                      <m:t>=1|</m:t>
                    </m:r>
                    <m:r>
                      <a:rPr lang="en-US" i="1" dirty="0" smtClean="0">
                        <a:latin typeface="Cambria Math" panose="02040503050406030204" pitchFamily="18" charset="0"/>
                      </a:rPr>
                      <m:t>𝑥</m:t>
                    </m:r>
                    <m:r>
                      <a:rPr lang="en-US" i="1" dirty="0" smtClean="0">
                        <a:latin typeface="Cambria Math" panose="02040503050406030204" pitchFamily="18" charset="0"/>
                      </a:rPr>
                      <m:t>)</m:t>
                    </m:r>
                  </m:oMath>
                </a14:m>
                <a:r>
                  <a:rPr lang="en-US" dirty="0"/>
                  <a:t> is defined as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𝑌</m:t>
                    </m:r>
                    <m:r>
                      <a:rPr lang="en-US" i="1" dirty="0" smtClean="0">
                        <a:latin typeface="Cambria Math" panose="02040503050406030204" pitchFamily="18" charset="0"/>
                      </a:rPr>
                      <m:t>=1|</m:t>
                    </m:r>
                    <m:r>
                      <a:rPr lang="en-US" i="1" dirty="0" smtClean="0">
                        <a:latin typeface="Cambria Math" panose="02040503050406030204" pitchFamily="18" charset="0"/>
                      </a:rPr>
                      <m:t>𝑥</m:t>
                    </m:r>
                    <m:r>
                      <a:rPr lang="en-US" i="1" dirty="0" smtClean="0">
                        <a:latin typeface="Cambria Math" panose="02040503050406030204" pitchFamily="18" charset="0"/>
                      </a:rPr>
                      <m:t>)=</m:t>
                    </m:r>
                    <m:r>
                      <a:rPr lang="en-US" i="1" dirty="0" smtClean="0">
                        <a:latin typeface="Cambria Math" panose="02040503050406030204" pitchFamily="18" charset="0"/>
                        <a:ea typeface="Cambria Math" panose="02040503050406030204" pitchFamily="18" charset="0"/>
                      </a:rPr>
                      <m:t>𝜎</m:t>
                    </m:r>
                    <m:r>
                      <a:rPr lang="en-US" i="1" dirty="0" smtClean="0">
                        <a:latin typeface="Cambria Math" panose="02040503050406030204" pitchFamily="18" charset="0"/>
                      </a:rPr>
                      <m:t>(</m:t>
                    </m:r>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𝑤</m:t>
                        </m:r>
                      </m:e>
                      <m:sup>
                        <m:r>
                          <a:rPr lang="en-US" b="0" i="1" dirty="0" smtClean="0">
                            <a:latin typeface="Cambria Math" panose="02040503050406030204" pitchFamily="18" charset="0"/>
                          </a:rPr>
                          <m:t>𝑇</m:t>
                        </m:r>
                      </m:sup>
                    </m:sSup>
                    <m:r>
                      <a:rPr lang="en-US" i="1" dirty="0" err="1" smtClean="0">
                        <a:latin typeface="Cambria Math" panose="02040503050406030204" pitchFamily="18" charset="0"/>
                      </a:rPr>
                      <m:t>𝑥</m:t>
                    </m:r>
                    <m:r>
                      <a:rPr lang="en-US" i="1" dirty="0" smtClean="0">
                        <a:latin typeface="Cambria Math" panose="02040503050406030204" pitchFamily="18" charset="0"/>
                      </a:rPr>
                      <m:t>)</m:t>
                    </m:r>
                  </m:oMath>
                </a14:m>
                <a:r>
                  <a:rPr lang="en-US" dirty="0"/>
                  <a:t>, where </a:t>
                </a:r>
                <a14:m>
                  <m:oMath xmlns:m="http://schemas.openxmlformats.org/officeDocument/2006/math">
                    <m:r>
                      <a:rPr lang="en-US" i="1" dirty="0" smtClean="0">
                        <a:latin typeface="Cambria Math" panose="02040503050406030204" pitchFamily="18" charset="0"/>
                        <a:ea typeface="Cambria Math" panose="02040503050406030204" pitchFamily="18" charset="0"/>
                      </a:rPr>
                      <m:t>𝜎</m:t>
                    </m:r>
                    <m:r>
                      <a:rPr lang="en-US" i="1" dirty="0" smtClean="0">
                        <a:latin typeface="Cambria Math" panose="02040503050406030204" pitchFamily="18" charset="0"/>
                      </a:rPr>
                      <m:t>(</m:t>
                    </m:r>
                    <m:r>
                      <a:rPr lang="en-US" i="1" dirty="0" smtClean="0">
                        <a:latin typeface="Cambria Math" panose="02040503050406030204" pitchFamily="18" charset="0"/>
                        <a:ea typeface="Cambria Math" panose="02040503050406030204" pitchFamily="18" charset="0"/>
                      </a:rPr>
                      <m:t>∙</m:t>
                    </m:r>
                    <m:r>
                      <a:rPr lang="en-US" i="1" dirty="0" smtClean="0">
                        <a:latin typeface="Cambria Math" panose="02040503050406030204" pitchFamily="18" charset="0"/>
                      </a:rPr>
                      <m:t>)</m:t>
                    </m:r>
                  </m:oMath>
                </a14:m>
                <a:r>
                  <a:rPr lang="en-US" dirty="0"/>
                  <a:t> is the logistic sigmoid function.  This computation has already been performed so you already know that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𝑌</m:t>
                    </m:r>
                    <m:r>
                      <a:rPr lang="en-US" i="1" dirty="0" smtClean="0">
                        <a:latin typeface="Cambria Math" panose="02040503050406030204" pitchFamily="18" charset="0"/>
                      </a:rPr>
                      <m:t>=1|</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1</m:t>
                        </m:r>
                      </m:sub>
                    </m:sSub>
                    <m:r>
                      <a:rPr lang="en-US" i="1" dirty="0" smtClean="0">
                        <a:latin typeface="Cambria Math" panose="02040503050406030204" pitchFamily="18" charset="0"/>
                      </a:rPr>
                      <m:t>)=0.2</m:t>
                    </m:r>
                  </m:oMath>
                </a14:m>
                <a:r>
                  <a:rPr lang="en-US" dirty="0"/>
                  <a:t>,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𝑌</m:t>
                    </m:r>
                    <m:r>
                      <a:rPr lang="en-US" i="1" dirty="0" smtClean="0">
                        <a:latin typeface="Cambria Math" panose="02040503050406030204" pitchFamily="18" charset="0"/>
                      </a:rPr>
                      <m:t>=1|</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2</m:t>
                        </m:r>
                      </m:sub>
                    </m:sSub>
                    <m:r>
                      <a:rPr lang="en-US" i="1" dirty="0" smtClean="0">
                        <a:latin typeface="Cambria Math" panose="02040503050406030204" pitchFamily="18" charset="0"/>
                      </a:rPr>
                      <m:t>)=0.9</m:t>
                    </m:r>
                  </m:oMath>
                </a14:m>
                <a:r>
                  <a:rPr lang="en-US" dirty="0"/>
                  <a:t>.  Find the gradient of </a:t>
                </a:r>
                <a14:m>
                  <m:oMath xmlns:m="http://schemas.openxmlformats.org/officeDocument/2006/math">
                    <m:r>
                      <a:rPr lang="en-US" i="1" smtClean="0">
                        <a:latin typeface="Cambria Math" panose="02040503050406030204" pitchFamily="18" charset="0"/>
                        <a:ea typeface="Cambria Math" panose="02040503050406030204" pitchFamily="18" charset="0"/>
                      </a:rPr>
                      <m:t>ℒ</m:t>
                    </m:r>
                  </m:oMath>
                </a14:m>
                <a:r>
                  <a:rPr lang="en-US" dirty="0"/>
                  <a:t> with respect to the vector </a:t>
                </a:r>
                <a14:m>
                  <m:oMath xmlns:m="http://schemas.openxmlformats.org/officeDocument/2006/math">
                    <m:r>
                      <a:rPr lang="en-US" i="1" dirty="0" smtClean="0">
                        <a:latin typeface="Cambria Math" panose="02040503050406030204" pitchFamily="18" charset="0"/>
                      </a:rPr>
                      <m:t>𝑤</m:t>
                    </m:r>
                  </m:oMath>
                </a14:m>
                <a:r>
                  <a:rPr lang="en-US" dirty="0"/>
                  <a:t>.</a:t>
                </a:r>
              </a:p>
              <a:p>
                <a:pPr marL="0" indent="0">
                  <a:buNone/>
                </a:pPr>
                <a:endParaRPr lang="en-US" dirty="0"/>
              </a:p>
              <a:p>
                <a:pPr marL="0" indent="0">
                  <a:buNone/>
                </a:pPr>
                <a:endParaRPr lang="en-US" dirty="0"/>
              </a:p>
            </p:txBody>
          </p:sp>
        </mc:Choice>
        <mc:Fallback>
          <p:sp>
            <p:nvSpPr>
              <p:cNvPr id="3" name="Content Placeholder 2">
                <a:extLst>
                  <a:ext uri="{FF2B5EF4-FFF2-40B4-BE49-F238E27FC236}">
                    <a16:creationId xmlns:a16="http://schemas.microsoft.com/office/drawing/2014/main" id="{C85B6777-D54F-294A-9895-95B059654BB7}"/>
                  </a:ext>
                </a:extLst>
              </p:cNvPr>
              <p:cNvSpPr>
                <a:spLocks noGrp="1" noRot="1" noChangeAspect="1" noMove="1" noResize="1" noEditPoints="1" noAdjustHandles="1" noChangeArrowheads="1" noChangeShapeType="1" noTextEdit="1"/>
              </p:cNvSpPr>
              <p:nvPr>
                <p:ph idx="1"/>
              </p:nvPr>
            </p:nvSpPr>
            <p:spPr>
              <a:blipFill>
                <a:blip r:embed="rId2"/>
                <a:stretch>
                  <a:fillRect l="-1206" t="-24419"/>
                </a:stretch>
              </a:blipFill>
            </p:spPr>
            <p:txBody>
              <a:bodyPr/>
              <a:lstStyle/>
              <a:p>
                <a:r>
                  <a:rPr lang="en-US">
                    <a:noFill/>
                  </a:rPr>
                  <a:t> </a:t>
                </a:r>
              </a:p>
            </p:txBody>
          </p:sp>
        </mc:Fallback>
      </mc:AlternateContent>
    </p:spTree>
    <p:extLst>
      <p:ext uri="{BB962C8B-B14F-4D97-AF65-F5344CB8AC3E}">
        <p14:creationId xmlns:p14="http://schemas.microsoft.com/office/powerpoint/2010/main" val="3620661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06761-FB7A-B84E-9F95-9D1550FE7942}"/>
              </a:ext>
            </a:extLst>
          </p:cNvPr>
          <p:cNvSpPr>
            <a:spLocks noGrp="1"/>
          </p:cNvSpPr>
          <p:nvPr>
            <p:ph type="title"/>
          </p:nvPr>
        </p:nvSpPr>
        <p:spPr/>
        <p:txBody>
          <a:bodyPr/>
          <a:lstStyle/>
          <a:p>
            <a:r>
              <a:rPr lang="en-US" dirty="0"/>
              <a:t>Question 6: Neural Net</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85B6777-D54F-294A-9895-95B059654BB7}"/>
                  </a:ext>
                </a:extLst>
              </p:cNvPr>
              <p:cNvSpPr>
                <a:spLocks noGrp="1"/>
              </p:cNvSpPr>
              <p:nvPr>
                <p:ph idx="1"/>
              </p:nvPr>
            </p:nvSpPr>
            <p:spPr/>
            <p:txBody>
              <a:bodyPr>
                <a:normAutofit fontScale="77500" lnSpcReduction="20000"/>
              </a:bodyPr>
              <a:lstStyle/>
              <a:p>
                <a:pPr marL="0" indent="0">
                  <a:buNone/>
                </a:pPr>
                <a:r>
                  <a:rPr lang="en-US" dirty="0"/>
                  <a:t>Find the gradient of </a:t>
                </a:r>
                <a14:m>
                  <m:oMath xmlns:m="http://schemas.openxmlformats.org/officeDocument/2006/math">
                    <m:r>
                      <a:rPr lang="en-US" i="1" smtClean="0">
                        <a:latin typeface="Cambria Math" panose="02040503050406030204" pitchFamily="18" charset="0"/>
                        <a:ea typeface="Cambria Math" panose="02040503050406030204" pitchFamily="18" charset="0"/>
                      </a:rPr>
                      <m:t>ℒ</m:t>
                    </m:r>
                  </m:oMath>
                </a14:m>
                <a:r>
                  <a:rPr lang="en-US" dirty="0"/>
                  <a:t> with respect to the vector </a:t>
                </a:r>
                <a14:m>
                  <m:oMath xmlns:m="http://schemas.openxmlformats.org/officeDocument/2006/math">
                    <m:r>
                      <a:rPr lang="en-US" i="1" dirty="0" smtClean="0">
                        <a:latin typeface="Cambria Math" panose="02040503050406030204" pitchFamily="18" charset="0"/>
                      </a:rPr>
                      <m:t>𝑤</m:t>
                    </m:r>
                    <m:r>
                      <a:rPr lang="en-US" b="0" i="0" dirty="0" smtClean="0">
                        <a:latin typeface="Cambria Math" panose="02040503050406030204" pitchFamily="18" charset="0"/>
                      </a:rPr>
                      <m:t>:</m:t>
                    </m:r>
                  </m:oMath>
                </a14:m>
                <a:endParaRPr lang="en-US" b="0" dirty="0"/>
              </a:p>
              <a:p>
                <a:pPr marL="0" indent="0">
                  <a:buNone/>
                </a:pPr>
                <a:endParaRPr lang="en-US" b="0" dirty="0"/>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m:rPr>
                              <m:sty m:val="p"/>
                            </m:rPr>
                            <a:rPr lang="en-US" i="1" smtClean="0">
                              <a:latin typeface="Cambria Math" panose="02040503050406030204" pitchFamily="18" charset="0"/>
                              <a:ea typeface="Cambria Math" panose="02040503050406030204" pitchFamily="18" charset="0"/>
                            </a:rPr>
                            <m:t>∇</m:t>
                          </m:r>
                        </m:e>
                        <m:sub>
                          <m:r>
                            <a:rPr lang="en-US" i="1" dirty="0" smtClean="0">
                              <a:latin typeface="Cambria Math" panose="02040503050406030204" pitchFamily="18" charset="0"/>
                            </a:rPr>
                            <m:t>𝑤</m:t>
                          </m:r>
                        </m:sub>
                      </m:sSub>
                      <m:r>
                        <a:rPr lang="en-US" i="1" smtClean="0">
                          <a:latin typeface="Cambria Math" panose="02040503050406030204" pitchFamily="18" charset="0"/>
                          <a:ea typeface="Cambria Math" panose="02040503050406030204" pitchFamily="18" charset="0"/>
                        </a:rPr>
                        <m:t>ℒ</m:t>
                      </m:r>
                      <m:r>
                        <a:rPr lang="en-US" b="0" i="1" smtClean="0">
                          <a:latin typeface="Cambria Math" panose="02040503050406030204" pitchFamily="18" charset="0"/>
                          <a:ea typeface="Cambria Math" panose="02040503050406030204" pitchFamily="18" charset="0"/>
                        </a:rPr>
                        <m:t>=</m:t>
                      </m:r>
                      <m:sSup>
                        <m:sSupPr>
                          <m:ctrlPr>
                            <a:rPr lang="en-US" i="1" dirty="0" smtClean="0">
                              <a:latin typeface="Cambria Math" panose="02040503050406030204" pitchFamily="18" charset="0"/>
                            </a:rPr>
                          </m:ctrlPr>
                        </m:sSupPr>
                        <m:e>
                          <m:d>
                            <m:dPr>
                              <m:begChr m:val="["/>
                              <m:endChr m:val="]"/>
                              <m:ctrlPr>
                                <a:rPr lang="en-US" i="1" dirty="0" smtClean="0">
                                  <a:latin typeface="Cambria Math" panose="02040503050406030204" pitchFamily="18" charset="0"/>
                                </a:rPr>
                              </m:ctrlPr>
                            </m:dPr>
                            <m:e>
                              <m:f>
                                <m:fPr>
                                  <m:ctrlPr>
                                    <a:rPr lang="en-US" i="1" dirty="0" smtClean="0">
                                      <a:latin typeface="Cambria Math" panose="02040503050406030204" pitchFamily="18" charset="0"/>
                                    </a:rPr>
                                  </m:ctrlPr>
                                </m:fPr>
                                <m:num>
                                  <m:r>
                                    <a:rPr lang="en-US" i="1" dirty="0"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ℒ</m:t>
                                  </m:r>
                                </m:num>
                                <m:den>
                                  <m:r>
                                    <a:rPr lang="en-US" i="1" dirty="0" smtClean="0">
                                      <a:latin typeface="Cambria Math" panose="02040503050406030204" pitchFamily="18" charset="0"/>
                                      <a:ea typeface="Cambria Math" panose="02040503050406030204" pitchFamily="18" charset="0"/>
                                    </a:rPr>
                                    <m:t>𝜕</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1</m:t>
                                      </m:r>
                                    </m:sub>
                                  </m:sSub>
                                </m:den>
                              </m:f>
                              <m:r>
                                <a:rPr lang="en-US" b="0" i="1" dirty="0" smtClean="0">
                                  <a:latin typeface="Cambria Math" panose="02040503050406030204" pitchFamily="18" charset="0"/>
                                </a:rPr>
                                <m:t>,</m:t>
                              </m:r>
                              <m:f>
                                <m:fPr>
                                  <m:ctrlPr>
                                    <a:rPr lang="en-US" i="1" dirty="0" smtClean="0">
                                      <a:latin typeface="Cambria Math" panose="02040503050406030204" pitchFamily="18" charset="0"/>
                                    </a:rPr>
                                  </m:ctrlPr>
                                </m:fPr>
                                <m:num>
                                  <m:r>
                                    <a:rPr lang="en-US" i="1" dirty="0"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ℒ</m:t>
                                  </m:r>
                                </m:num>
                                <m:den>
                                  <m:r>
                                    <a:rPr lang="en-US" i="1" dirty="0" smtClean="0">
                                      <a:latin typeface="Cambria Math" panose="02040503050406030204" pitchFamily="18" charset="0"/>
                                      <a:ea typeface="Cambria Math" panose="02040503050406030204" pitchFamily="18" charset="0"/>
                                    </a:rPr>
                                    <m:t>𝜕</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2</m:t>
                                      </m:r>
                                    </m:sub>
                                  </m:sSub>
                                </m:den>
                              </m:f>
                            </m:e>
                          </m:d>
                        </m:e>
                        <m:sup>
                          <m:r>
                            <a:rPr lang="en-US" b="0" i="1" dirty="0" smtClean="0">
                              <a:latin typeface="Cambria Math" panose="02040503050406030204" pitchFamily="18" charset="0"/>
                            </a:rPr>
                            <m:t>𝑇</m:t>
                          </m:r>
                        </m:sup>
                      </m:sSup>
                    </m:oMath>
                  </m:oMathPara>
                </a14:m>
                <a:endParaRPr lang="en-US" dirty="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f>
                        <m:fPr>
                          <m:ctrlPr>
                            <a:rPr lang="en-US" i="1" dirty="0" smtClean="0">
                              <a:latin typeface="Cambria Math" panose="02040503050406030204" pitchFamily="18" charset="0"/>
                            </a:rPr>
                          </m:ctrlPr>
                        </m:fPr>
                        <m:num>
                          <m:r>
                            <a:rPr lang="en-US" i="1" dirty="0"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ℒ</m:t>
                          </m:r>
                        </m:num>
                        <m:den>
                          <m:r>
                            <a:rPr lang="en-US" i="1" dirty="0" smtClean="0">
                              <a:latin typeface="Cambria Math" panose="02040503050406030204" pitchFamily="18" charset="0"/>
                              <a:ea typeface="Cambria Math" panose="02040503050406030204" pitchFamily="18" charset="0"/>
                            </a:rPr>
                            <m:t>𝜕</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𝑗</m:t>
                              </m:r>
                            </m:sub>
                          </m:sSub>
                        </m:den>
                      </m:f>
                      <m:r>
                        <a:rPr lang="en-US" b="0" i="1" dirty="0" smtClean="0">
                          <a:latin typeface="Cambria Math" panose="02040503050406030204" pitchFamily="18" charset="0"/>
                        </a:rPr>
                        <m:t>=</m:t>
                      </m:r>
                      <m:nary>
                        <m:naryPr>
                          <m:chr m:val="∑"/>
                          <m:ctrlPr>
                            <a:rPr lang="en-US" b="0" i="1" smtClean="0">
                              <a:latin typeface="Cambria Math" panose="02040503050406030204" pitchFamily="18" charset="0"/>
                              <a:ea typeface="Cambria Math" panose="02040503050406030204" pitchFamily="18" charset="0"/>
                            </a:rPr>
                          </m:ctrlPr>
                        </m:naryPr>
                        <m:sub>
                          <m:r>
                            <m:rPr>
                              <m:brk m:alnAt="23"/>
                            </m:rP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𝑛</m:t>
                          </m:r>
                        </m:sup>
                        <m:e>
                          <m:f>
                            <m:fPr>
                              <m:ctrlPr>
                                <a:rPr lang="en-US" i="1" dirty="0" smtClean="0">
                                  <a:latin typeface="Cambria Math" panose="02040503050406030204" pitchFamily="18" charset="0"/>
                                </a:rPr>
                              </m:ctrlPr>
                            </m:fPr>
                            <m:num>
                              <m:r>
                                <a:rPr lang="en-US" i="1" dirty="0"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ℒ</m:t>
                              </m:r>
                            </m:num>
                            <m:den>
                              <m:r>
                                <a:rPr lang="en-US" i="1" dirty="0" smtClean="0">
                                  <a:latin typeface="Cambria Math" panose="02040503050406030204" pitchFamily="18" charset="0"/>
                                  <a:ea typeface="Cambria Math" panose="02040503050406030204" pitchFamily="18" charset="0"/>
                                </a:rPr>
                                <m:t>𝜕</m:t>
                              </m:r>
                              <m:r>
                                <a:rPr lang="en-US" i="1" dirty="0" smtClean="0">
                                  <a:latin typeface="Cambria Math" panose="02040503050406030204" pitchFamily="18" charset="0"/>
                                </a:rPr>
                                <m:t>𝑃</m:t>
                              </m:r>
                              <m:d>
                                <m:dPr>
                                  <m:ctrlPr>
                                    <a:rPr lang="en-US" i="1" dirty="0" smtClean="0">
                                      <a:latin typeface="Cambria Math" panose="02040503050406030204" pitchFamily="18" charset="0"/>
                                    </a:rPr>
                                  </m:ctrlPr>
                                </m:dPr>
                                <m:e>
                                  <m:r>
                                    <a:rPr lang="en-US" i="1" dirty="0" smtClean="0">
                                      <a:latin typeface="Cambria Math" panose="02040503050406030204" pitchFamily="18" charset="0"/>
                                    </a:rPr>
                                    <m:t>𝑌</m:t>
                                  </m:r>
                                  <m:r>
                                    <a:rPr lang="en-US"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𝑦</m:t>
                                      </m:r>
                                    </m:e>
                                    <m:sub>
                                      <m:r>
                                        <a:rPr lang="en-US" b="0" i="1" dirty="0" smtClean="0">
                                          <a:latin typeface="Cambria Math" panose="02040503050406030204" pitchFamily="18" charset="0"/>
                                        </a:rPr>
                                        <m:t>𝑖</m:t>
                                      </m:r>
                                    </m:sub>
                                  </m:sSub>
                                </m:e>
                                <m:e>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𝑖</m:t>
                                      </m:r>
                                    </m:sub>
                                  </m:sSub>
                                </m:e>
                              </m:d>
                            </m:den>
                          </m:f>
                          <m:f>
                            <m:fPr>
                              <m:ctrlPr>
                                <a:rPr lang="en-US" i="1" dirty="0" smtClean="0">
                                  <a:latin typeface="Cambria Math" panose="02040503050406030204" pitchFamily="18" charset="0"/>
                                </a:rPr>
                              </m:ctrlPr>
                            </m:fPr>
                            <m:num>
                              <m:r>
                                <a:rPr lang="en-US" i="1" dirty="0" smtClean="0">
                                  <a:latin typeface="Cambria Math" panose="02040503050406030204" pitchFamily="18" charset="0"/>
                                  <a:ea typeface="Cambria Math" panose="02040503050406030204" pitchFamily="18" charset="0"/>
                                </a:rPr>
                                <m:t>𝜕</m:t>
                              </m:r>
                              <m:r>
                                <a:rPr lang="en-US" i="1" dirty="0" smtClean="0">
                                  <a:latin typeface="Cambria Math" panose="02040503050406030204" pitchFamily="18" charset="0"/>
                                </a:rPr>
                                <m:t>𝑃</m:t>
                              </m:r>
                              <m:d>
                                <m:dPr>
                                  <m:ctrlPr>
                                    <a:rPr lang="en-US" i="1" dirty="0" smtClean="0">
                                      <a:latin typeface="Cambria Math" panose="02040503050406030204" pitchFamily="18" charset="0"/>
                                    </a:rPr>
                                  </m:ctrlPr>
                                </m:dPr>
                                <m:e>
                                  <m:r>
                                    <a:rPr lang="en-US" i="1" dirty="0" smtClean="0">
                                      <a:latin typeface="Cambria Math" panose="02040503050406030204" pitchFamily="18" charset="0"/>
                                    </a:rPr>
                                    <m:t>𝑌</m:t>
                                  </m:r>
                                  <m:r>
                                    <a:rPr lang="en-US"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𝑦</m:t>
                                      </m:r>
                                    </m:e>
                                    <m:sub>
                                      <m:r>
                                        <a:rPr lang="en-US" b="0" i="1" dirty="0" smtClean="0">
                                          <a:latin typeface="Cambria Math" panose="02040503050406030204" pitchFamily="18" charset="0"/>
                                        </a:rPr>
                                        <m:t>𝑖</m:t>
                                      </m:r>
                                    </m:sub>
                                  </m:sSub>
                                </m:e>
                                <m:e>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𝑖</m:t>
                                      </m:r>
                                    </m:sub>
                                  </m:sSub>
                                </m:e>
                              </m:d>
                            </m:num>
                            <m:den>
                              <m:r>
                                <a:rPr lang="en-US" i="1" dirty="0" smtClean="0">
                                  <a:latin typeface="Cambria Math" panose="02040503050406030204" pitchFamily="18" charset="0"/>
                                  <a:ea typeface="Cambria Math" panose="02040503050406030204" pitchFamily="18" charset="0"/>
                                </a:rPr>
                                <m:t>𝜕</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𝑗</m:t>
                                  </m:r>
                                </m:sub>
                              </m:sSub>
                            </m:den>
                          </m:f>
                        </m:e>
                      </m:nary>
                    </m:oMath>
                  </m:oMathPara>
                </a14:m>
                <a:endParaRPr lang="en-US" i="1" dirty="0">
                  <a:latin typeface="Cambria Math" panose="02040503050406030204" pitchFamily="18" charset="0"/>
                </a:endParaRPr>
              </a:p>
              <a:p>
                <a:pPr marL="0" indent="0">
                  <a:buNone/>
                </a:pPr>
                <a:endParaRPr lang="en-US"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m:t>
                      </m:r>
                      <m:nary>
                        <m:naryPr>
                          <m:chr m:val="∑"/>
                          <m:ctrlPr>
                            <a:rPr lang="en-US" b="0" i="1" smtClean="0">
                              <a:latin typeface="Cambria Math" panose="02040503050406030204" pitchFamily="18" charset="0"/>
                              <a:ea typeface="Cambria Math" panose="02040503050406030204" pitchFamily="18" charset="0"/>
                            </a:rPr>
                          </m:ctrlPr>
                        </m:naryPr>
                        <m:sub>
                          <m:r>
                            <m:rPr>
                              <m:brk m:alnAt="23"/>
                            </m:rP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𝑛</m:t>
                          </m:r>
                        </m:sup>
                        <m:e>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𝑛</m:t>
                                  </m:r>
                                </m:den>
                              </m:f>
                              <m:f>
                                <m:fPr>
                                  <m:ctrlPr>
                                    <a:rPr lang="en-US" i="1" dirty="0" smtClean="0">
                                      <a:latin typeface="Cambria Math" panose="02040503050406030204" pitchFamily="18" charset="0"/>
                                    </a:rPr>
                                  </m:ctrlPr>
                                </m:fPr>
                                <m:num>
                                  <m:r>
                                    <a:rPr lang="en-US" b="0" i="1" dirty="0" smtClean="0">
                                      <a:latin typeface="Cambria Math" panose="02040503050406030204" pitchFamily="18" charset="0"/>
                                      <a:ea typeface="Cambria Math" panose="02040503050406030204" pitchFamily="18" charset="0"/>
                                    </a:rPr>
                                    <m:t>1</m:t>
                                  </m:r>
                                </m:num>
                                <m:den>
                                  <m:r>
                                    <a:rPr lang="en-US" i="1" dirty="0" smtClean="0">
                                      <a:latin typeface="Cambria Math" panose="02040503050406030204" pitchFamily="18" charset="0"/>
                                    </a:rPr>
                                    <m:t>𝑃</m:t>
                                  </m:r>
                                  <m:d>
                                    <m:dPr>
                                      <m:ctrlPr>
                                        <a:rPr lang="en-US" i="1" dirty="0" smtClean="0">
                                          <a:latin typeface="Cambria Math" panose="02040503050406030204" pitchFamily="18" charset="0"/>
                                        </a:rPr>
                                      </m:ctrlPr>
                                    </m:dPr>
                                    <m:e>
                                      <m:r>
                                        <a:rPr lang="en-US" i="1" dirty="0" smtClean="0">
                                          <a:latin typeface="Cambria Math" panose="02040503050406030204" pitchFamily="18" charset="0"/>
                                        </a:rPr>
                                        <m:t>𝑌</m:t>
                                      </m:r>
                                      <m:r>
                                        <a:rPr lang="en-US"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𝑦</m:t>
                                          </m:r>
                                        </m:e>
                                        <m:sub>
                                          <m:r>
                                            <a:rPr lang="en-US" b="0" i="1" dirty="0" smtClean="0">
                                              <a:latin typeface="Cambria Math" panose="02040503050406030204" pitchFamily="18" charset="0"/>
                                            </a:rPr>
                                            <m:t>𝑖</m:t>
                                          </m:r>
                                        </m:sub>
                                      </m:sSub>
                                    </m:e>
                                    <m:e>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𝑖</m:t>
                                          </m:r>
                                        </m:sub>
                                      </m:sSub>
                                    </m:e>
                                  </m:d>
                                </m:den>
                              </m:f>
                            </m:e>
                          </m:d>
                          <m:f>
                            <m:fPr>
                              <m:ctrlPr>
                                <a:rPr lang="en-US" i="1" dirty="0" smtClean="0">
                                  <a:latin typeface="Cambria Math" panose="02040503050406030204" pitchFamily="18" charset="0"/>
                                </a:rPr>
                              </m:ctrlPr>
                            </m:fPr>
                            <m:num>
                              <m:r>
                                <a:rPr lang="en-US" i="1" dirty="0" smtClean="0">
                                  <a:latin typeface="Cambria Math" panose="02040503050406030204" pitchFamily="18" charset="0"/>
                                  <a:ea typeface="Cambria Math" panose="02040503050406030204" pitchFamily="18" charset="0"/>
                                </a:rPr>
                                <m:t>𝜕</m:t>
                              </m:r>
                              <m:r>
                                <a:rPr lang="en-US" i="1" dirty="0" smtClean="0">
                                  <a:latin typeface="Cambria Math" panose="02040503050406030204" pitchFamily="18" charset="0"/>
                                </a:rPr>
                                <m:t>𝑃</m:t>
                              </m:r>
                              <m:d>
                                <m:dPr>
                                  <m:ctrlPr>
                                    <a:rPr lang="en-US" i="1" dirty="0" smtClean="0">
                                      <a:latin typeface="Cambria Math" panose="02040503050406030204" pitchFamily="18" charset="0"/>
                                    </a:rPr>
                                  </m:ctrlPr>
                                </m:dPr>
                                <m:e>
                                  <m:r>
                                    <a:rPr lang="en-US" i="1" dirty="0" smtClean="0">
                                      <a:latin typeface="Cambria Math" panose="02040503050406030204" pitchFamily="18" charset="0"/>
                                    </a:rPr>
                                    <m:t>𝑌</m:t>
                                  </m:r>
                                  <m:r>
                                    <a:rPr lang="en-US"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𝑦</m:t>
                                      </m:r>
                                    </m:e>
                                    <m:sub>
                                      <m:r>
                                        <a:rPr lang="en-US" b="0" i="1" dirty="0" smtClean="0">
                                          <a:latin typeface="Cambria Math" panose="02040503050406030204" pitchFamily="18" charset="0"/>
                                        </a:rPr>
                                        <m:t>𝑖</m:t>
                                      </m:r>
                                    </m:sub>
                                  </m:sSub>
                                </m:e>
                                <m:e>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𝑖</m:t>
                                      </m:r>
                                    </m:sub>
                                  </m:sSub>
                                </m:e>
                              </m:d>
                            </m:num>
                            <m:den>
                              <m:r>
                                <a:rPr lang="en-US" i="1" dirty="0" smtClean="0">
                                  <a:latin typeface="Cambria Math" panose="02040503050406030204" pitchFamily="18" charset="0"/>
                                  <a:ea typeface="Cambria Math" panose="02040503050406030204" pitchFamily="18" charset="0"/>
                                </a:rPr>
                                <m:t>𝜕</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𝑗</m:t>
                                  </m:r>
                                </m:sub>
                              </m:sSub>
                            </m:den>
                          </m:f>
                        </m:e>
                      </m:nary>
                      <m:r>
                        <a:rPr lang="en-US" b="0" i="1" dirty="0"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den>
                      </m:f>
                      <m:d>
                        <m:dPr>
                          <m:ctrlPr>
                            <a:rPr lang="en-US" b="0" i="1" smtClean="0">
                              <a:latin typeface="Cambria Math" panose="02040503050406030204" pitchFamily="18" charset="0"/>
                              <a:ea typeface="Cambria Math" panose="02040503050406030204" pitchFamily="18" charset="0"/>
                            </a:rPr>
                          </m:ctrlPr>
                        </m:dPr>
                        <m:e>
                          <m:f>
                            <m:fPr>
                              <m:ctrlPr>
                                <a:rPr lang="en-US" i="1" dirty="0" smtClean="0">
                                  <a:latin typeface="Cambria Math" panose="02040503050406030204" pitchFamily="18" charset="0"/>
                                </a:rPr>
                              </m:ctrlPr>
                            </m:fPr>
                            <m:num>
                              <m:r>
                                <a:rPr lang="en-US" b="0" i="1" dirty="0" smtClean="0">
                                  <a:latin typeface="Cambria Math" panose="02040503050406030204" pitchFamily="18" charset="0"/>
                                  <a:ea typeface="Cambria Math" panose="02040503050406030204" pitchFamily="18" charset="0"/>
                                </a:rPr>
                                <m:t>1</m:t>
                              </m:r>
                            </m:num>
                            <m:den>
                              <m:r>
                                <a:rPr lang="en-US" i="1" dirty="0" smtClean="0">
                                  <a:latin typeface="Cambria Math" panose="02040503050406030204" pitchFamily="18" charset="0"/>
                                </a:rPr>
                                <m:t>0</m:t>
                              </m:r>
                              <m:r>
                                <a:rPr lang="en-US" b="0" i="1" dirty="0" smtClean="0">
                                  <a:latin typeface="Cambria Math" panose="02040503050406030204" pitchFamily="18" charset="0"/>
                                </a:rPr>
                                <m:t>.2</m:t>
                              </m:r>
                            </m:den>
                          </m:f>
                          <m:f>
                            <m:fPr>
                              <m:ctrlPr>
                                <a:rPr lang="en-US" i="1" dirty="0" smtClean="0">
                                  <a:latin typeface="Cambria Math" panose="02040503050406030204" pitchFamily="18" charset="0"/>
                                </a:rPr>
                              </m:ctrlPr>
                            </m:fPr>
                            <m:num>
                              <m:r>
                                <a:rPr lang="en-US" i="1" dirty="0" smtClean="0">
                                  <a:latin typeface="Cambria Math" panose="02040503050406030204" pitchFamily="18" charset="0"/>
                                  <a:ea typeface="Cambria Math" panose="02040503050406030204" pitchFamily="18" charset="0"/>
                                </a:rPr>
                                <m:t>𝜕</m:t>
                              </m:r>
                              <m:r>
                                <a:rPr lang="en-US" i="1" dirty="0" smtClean="0">
                                  <a:latin typeface="Cambria Math" panose="02040503050406030204" pitchFamily="18" charset="0"/>
                                </a:rPr>
                                <m:t>𝑃</m:t>
                              </m:r>
                              <m:d>
                                <m:dPr>
                                  <m:ctrlPr>
                                    <a:rPr lang="en-US" i="1" dirty="0" smtClean="0">
                                      <a:latin typeface="Cambria Math" panose="02040503050406030204" pitchFamily="18" charset="0"/>
                                    </a:rPr>
                                  </m:ctrlPr>
                                </m:dPr>
                                <m:e>
                                  <m:r>
                                    <a:rPr lang="en-US" i="1" dirty="0" smtClean="0">
                                      <a:latin typeface="Cambria Math" panose="02040503050406030204" pitchFamily="18" charset="0"/>
                                    </a:rPr>
                                    <m:t>𝑌</m:t>
                                  </m:r>
                                  <m:r>
                                    <a:rPr lang="en-US" i="1" dirty="0" smtClean="0">
                                      <a:latin typeface="Cambria Math" panose="02040503050406030204" pitchFamily="18" charset="0"/>
                                    </a:rPr>
                                    <m:t>=1</m:t>
                                  </m:r>
                                </m:e>
                                <m:e>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1</m:t>
                                      </m:r>
                                    </m:sub>
                                  </m:sSub>
                                </m:e>
                              </m:d>
                            </m:num>
                            <m:den>
                              <m:r>
                                <a:rPr lang="en-US" i="1" dirty="0" smtClean="0">
                                  <a:latin typeface="Cambria Math" panose="02040503050406030204" pitchFamily="18" charset="0"/>
                                  <a:ea typeface="Cambria Math" panose="02040503050406030204" pitchFamily="18" charset="0"/>
                                </a:rPr>
                                <m:t>𝜕</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𝑗</m:t>
                                  </m:r>
                                </m:sub>
                              </m:sSub>
                            </m:den>
                          </m:f>
                          <m:r>
                            <a:rPr lang="en-US" b="0" i="1" dirty="0" smtClean="0">
                              <a:latin typeface="Cambria Math" panose="02040503050406030204" pitchFamily="18" charset="0"/>
                            </a:rPr>
                            <m:t>+</m:t>
                          </m:r>
                          <m:f>
                            <m:fPr>
                              <m:ctrlPr>
                                <a:rPr lang="en-US" i="1" dirty="0" smtClean="0">
                                  <a:latin typeface="Cambria Math" panose="02040503050406030204" pitchFamily="18" charset="0"/>
                                </a:rPr>
                              </m:ctrlPr>
                            </m:fPr>
                            <m:num>
                              <m:r>
                                <a:rPr lang="en-US" b="0" i="1" dirty="0" smtClean="0">
                                  <a:latin typeface="Cambria Math" panose="02040503050406030204" pitchFamily="18" charset="0"/>
                                  <a:ea typeface="Cambria Math" panose="02040503050406030204" pitchFamily="18" charset="0"/>
                                </a:rPr>
                                <m:t>1</m:t>
                              </m:r>
                            </m:num>
                            <m:den>
                              <m:r>
                                <a:rPr lang="en-US" i="1" dirty="0" smtClean="0">
                                  <a:latin typeface="Cambria Math" panose="02040503050406030204" pitchFamily="18" charset="0"/>
                                </a:rPr>
                                <m:t>0</m:t>
                              </m:r>
                              <m:r>
                                <a:rPr lang="en-US" b="0" i="1" dirty="0" smtClean="0">
                                  <a:latin typeface="Cambria Math" panose="02040503050406030204" pitchFamily="18" charset="0"/>
                                </a:rPr>
                                <m:t>.1</m:t>
                              </m:r>
                            </m:den>
                          </m:f>
                          <m:f>
                            <m:fPr>
                              <m:ctrlPr>
                                <a:rPr lang="en-US" i="1" dirty="0" smtClean="0">
                                  <a:latin typeface="Cambria Math" panose="02040503050406030204" pitchFamily="18" charset="0"/>
                                </a:rPr>
                              </m:ctrlPr>
                            </m:fPr>
                            <m:num>
                              <m:r>
                                <a:rPr lang="en-US" i="1" dirty="0" smtClean="0">
                                  <a:latin typeface="Cambria Math" panose="02040503050406030204" pitchFamily="18" charset="0"/>
                                  <a:ea typeface="Cambria Math" panose="02040503050406030204" pitchFamily="18" charset="0"/>
                                </a:rPr>
                                <m:t>𝜕</m:t>
                              </m:r>
                              <m:r>
                                <a:rPr lang="en-US" i="1" dirty="0" smtClean="0">
                                  <a:latin typeface="Cambria Math" panose="02040503050406030204" pitchFamily="18" charset="0"/>
                                </a:rPr>
                                <m:t>𝑃</m:t>
                              </m:r>
                              <m:d>
                                <m:dPr>
                                  <m:ctrlPr>
                                    <a:rPr lang="en-US" i="1" dirty="0" smtClean="0">
                                      <a:latin typeface="Cambria Math" panose="02040503050406030204" pitchFamily="18" charset="0"/>
                                    </a:rPr>
                                  </m:ctrlPr>
                                </m:dPr>
                                <m:e>
                                  <m:r>
                                    <a:rPr lang="en-US" i="1" dirty="0" smtClean="0">
                                      <a:latin typeface="Cambria Math" panose="02040503050406030204" pitchFamily="18" charset="0"/>
                                    </a:rPr>
                                    <m:t>𝑌</m:t>
                                  </m:r>
                                  <m:r>
                                    <a:rPr lang="en-US" i="1" dirty="0" smtClean="0">
                                      <a:latin typeface="Cambria Math" panose="02040503050406030204" pitchFamily="18" charset="0"/>
                                    </a:rPr>
                                    <m:t>=0</m:t>
                                  </m:r>
                                </m:e>
                                <m:e>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2</m:t>
                                      </m:r>
                                    </m:sub>
                                  </m:sSub>
                                </m:e>
                              </m:d>
                            </m:num>
                            <m:den>
                              <m:r>
                                <a:rPr lang="en-US" i="1" dirty="0" smtClean="0">
                                  <a:latin typeface="Cambria Math" panose="02040503050406030204" pitchFamily="18" charset="0"/>
                                  <a:ea typeface="Cambria Math" panose="02040503050406030204" pitchFamily="18" charset="0"/>
                                </a:rPr>
                                <m:t>𝜕</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𝑗</m:t>
                                  </m:r>
                                </m:sub>
                              </m:sSub>
                            </m:den>
                          </m:f>
                        </m:e>
                      </m:d>
                    </m:oMath>
                  </m:oMathPara>
                </a14:m>
                <a:endParaRPr lang="en-US" dirty="0"/>
              </a:p>
              <a:p>
                <a:pPr marL="0" indent="0">
                  <a:buNone/>
                </a:pPr>
                <a:endParaRPr lang="en-US" dirty="0"/>
              </a:p>
            </p:txBody>
          </p:sp>
        </mc:Choice>
        <mc:Fallback>
          <p:sp>
            <p:nvSpPr>
              <p:cNvPr id="3" name="Content Placeholder 2">
                <a:extLst>
                  <a:ext uri="{FF2B5EF4-FFF2-40B4-BE49-F238E27FC236}">
                    <a16:creationId xmlns:a16="http://schemas.microsoft.com/office/drawing/2014/main" id="{C85B6777-D54F-294A-9895-95B059654BB7}"/>
                  </a:ext>
                </a:extLst>
              </p:cNvPr>
              <p:cNvSpPr>
                <a:spLocks noGrp="1" noRot="1" noChangeAspect="1" noMove="1" noResize="1" noEditPoints="1" noAdjustHandles="1" noChangeArrowheads="1" noChangeShapeType="1" noTextEdit="1"/>
              </p:cNvSpPr>
              <p:nvPr>
                <p:ph idx="1"/>
              </p:nvPr>
            </p:nvSpPr>
            <p:spPr>
              <a:blipFill>
                <a:blip r:embed="rId2"/>
                <a:stretch>
                  <a:fillRect l="-6031" t="-2907" b="-24419"/>
                </a:stretch>
              </a:blipFill>
            </p:spPr>
            <p:txBody>
              <a:bodyPr/>
              <a:lstStyle/>
              <a:p>
                <a:r>
                  <a:rPr lang="en-US">
                    <a:noFill/>
                  </a:rPr>
                  <a:t> </a:t>
                </a:r>
              </a:p>
            </p:txBody>
          </p:sp>
        </mc:Fallback>
      </mc:AlternateContent>
    </p:spTree>
    <p:extLst>
      <p:ext uri="{BB962C8B-B14F-4D97-AF65-F5344CB8AC3E}">
        <p14:creationId xmlns:p14="http://schemas.microsoft.com/office/powerpoint/2010/main" val="2198609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06761-FB7A-B84E-9F95-9D1550FE7942}"/>
              </a:ext>
            </a:extLst>
          </p:cNvPr>
          <p:cNvSpPr>
            <a:spLocks noGrp="1"/>
          </p:cNvSpPr>
          <p:nvPr>
            <p:ph type="title"/>
          </p:nvPr>
        </p:nvSpPr>
        <p:spPr/>
        <p:txBody>
          <a:bodyPr/>
          <a:lstStyle/>
          <a:p>
            <a:r>
              <a:rPr lang="en-US" dirty="0"/>
              <a:t>Question 6: Neural Net</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85B6777-D54F-294A-9895-95B059654BB7}"/>
                  </a:ext>
                </a:extLst>
              </p:cNvPr>
              <p:cNvSpPr>
                <a:spLocks noGrp="1"/>
              </p:cNvSpPr>
              <p:nvPr>
                <p:ph idx="1"/>
              </p:nvPr>
            </p:nvSpPr>
            <p:spPr/>
            <p:txBody>
              <a:bodyPr>
                <a:normAutofit fontScale="62500" lnSpcReduction="20000"/>
              </a:bodyPr>
              <a:lstStyle/>
              <a:p>
                <a:pPr marL="0" indent="0">
                  <a:buNone/>
                </a:pPr>
                <a:r>
                  <a:rPr lang="en-US" dirty="0"/>
                  <a:t>Find the gradient of </a:t>
                </a:r>
                <a14:m>
                  <m:oMath xmlns:m="http://schemas.openxmlformats.org/officeDocument/2006/math">
                    <m:r>
                      <a:rPr lang="en-US" i="1" smtClean="0">
                        <a:latin typeface="Cambria Math" panose="02040503050406030204" pitchFamily="18" charset="0"/>
                        <a:ea typeface="Cambria Math" panose="02040503050406030204" pitchFamily="18" charset="0"/>
                      </a:rPr>
                      <m:t>ℒ</m:t>
                    </m:r>
                  </m:oMath>
                </a14:m>
                <a:r>
                  <a:rPr lang="en-US" dirty="0"/>
                  <a:t> with respect to the vector </a:t>
                </a:r>
                <a14:m>
                  <m:oMath xmlns:m="http://schemas.openxmlformats.org/officeDocument/2006/math">
                    <m:r>
                      <a:rPr lang="en-US" i="1" dirty="0" smtClean="0">
                        <a:latin typeface="Cambria Math" panose="02040503050406030204" pitchFamily="18" charset="0"/>
                      </a:rPr>
                      <m:t>𝑤</m:t>
                    </m:r>
                    <m:r>
                      <a:rPr lang="en-US" b="0" i="0" dirty="0" smtClean="0">
                        <a:latin typeface="Cambria Math" panose="02040503050406030204" pitchFamily="18" charset="0"/>
                      </a:rPr>
                      <m:t>:</m:t>
                    </m:r>
                  </m:oMath>
                </a14:m>
                <a:endParaRPr lang="en-US" b="0" dirty="0"/>
              </a:p>
              <a:p>
                <a:pPr marL="0" indent="0">
                  <a:buNone/>
                </a:pPr>
                <a:endParaRPr lang="en-US" dirty="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f>
                        <m:fPr>
                          <m:ctrlPr>
                            <a:rPr lang="en-US" i="1" dirty="0" smtClean="0">
                              <a:latin typeface="Cambria Math" panose="02040503050406030204" pitchFamily="18" charset="0"/>
                            </a:rPr>
                          </m:ctrlPr>
                        </m:fPr>
                        <m:num>
                          <m:r>
                            <a:rPr lang="en-US" i="1" dirty="0"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ℒ</m:t>
                          </m:r>
                        </m:num>
                        <m:den>
                          <m:r>
                            <a:rPr lang="en-US" i="1" dirty="0" smtClean="0">
                              <a:latin typeface="Cambria Math" panose="02040503050406030204" pitchFamily="18" charset="0"/>
                              <a:ea typeface="Cambria Math" panose="02040503050406030204" pitchFamily="18" charset="0"/>
                            </a:rPr>
                            <m:t>𝜕</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𝑗</m:t>
                              </m:r>
                            </m:sub>
                          </m:sSub>
                        </m:den>
                      </m:f>
                      <m:r>
                        <a:rPr lang="en-US" b="0" i="1" dirty="0"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den>
                      </m:f>
                      <m:d>
                        <m:dPr>
                          <m:ctrlPr>
                            <a:rPr lang="en-US" b="0" i="1" smtClean="0">
                              <a:latin typeface="Cambria Math" panose="02040503050406030204" pitchFamily="18" charset="0"/>
                              <a:ea typeface="Cambria Math" panose="02040503050406030204" pitchFamily="18" charset="0"/>
                            </a:rPr>
                          </m:ctrlPr>
                        </m:dPr>
                        <m:e>
                          <m:f>
                            <m:fPr>
                              <m:ctrlPr>
                                <a:rPr lang="en-US" i="1" dirty="0" smtClean="0">
                                  <a:latin typeface="Cambria Math" panose="02040503050406030204" pitchFamily="18" charset="0"/>
                                </a:rPr>
                              </m:ctrlPr>
                            </m:fPr>
                            <m:num>
                              <m:r>
                                <a:rPr lang="en-US" b="0" i="1" dirty="0" smtClean="0">
                                  <a:latin typeface="Cambria Math" panose="02040503050406030204" pitchFamily="18" charset="0"/>
                                  <a:ea typeface="Cambria Math" panose="02040503050406030204" pitchFamily="18" charset="0"/>
                                </a:rPr>
                                <m:t>1</m:t>
                              </m:r>
                            </m:num>
                            <m:den>
                              <m:r>
                                <a:rPr lang="en-US" i="1" dirty="0" smtClean="0">
                                  <a:latin typeface="Cambria Math" panose="02040503050406030204" pitchFamily="18" charset="0"/>
                                </a:rPr>
                                <m:t>0</m:t>
                              </m:r>
                              <m:r>
                                <a:rPr lang="en-US" b="0" i="1" dirty="0" smtClean="0">
                                  <a:latin typeface="Cambria Math" panose="02040503050406030204" pitchFamily="18" charset="0"/>
                                </a:rPr>
                                <m:t>.2</m:t>
                              </m:r>
                            </m:den>
                          </m:f>
                          <m:f>
                            <m:fPr>
                              <m:ctrlPr>
                                <a:rPr lang="en-US" i="1" dirty="0" smtClean="0">
                                  <a:latin typeface="Cambria Math" panose="02040503050406030204" pitchFamily="18" charset="0"/>
                                </a:rPr>
                              </m:ctrlPr>
                            </m:fPr>
                            <m:num>
                              <m:r>
                                <a:rPr lang="en-US" i="1" dirty="0" smtClean="0">
                                  <a:latin typeface="Cambria Math" panose="02040503050406030204" pitchFamily="18" charset="0"/>
                                  <a:ea typeface="Cambria Math" panose="02040503050406030204" pitchFamily="18" charset="0"/>
                                </a:rPr>
                                <m:t>𝜕</m:t>
                              </m:r>
                              <m:r>
                                <a:rPr lang="en-US" i="1" dirty="0" smtClean="0">
                                  <a:latin typeface="Cambria Math" panose="02040503050406030204" pitchFamily="18" charset="0"/>
                                </a:rPr>
                                <m:t>𝑃</m:t>
                              </m:r>
                              <m:d>
                                <m:dPr>
                                  <m:ctrlPr>
                                    <a:rPr lang="en-US" i="1" dirty="0" smtClean="0">
                                      <a:latin typeface="Cambria Math" panose="02040503050406030204" pitchFamily="18" charset="0"/>
                                    </a:rPr>
                                  </m:ctrlPr>
                                </m:dPr>
                                <m:e>
                                  <m:r>
                                    <a:rPr lang="en-US" i="1" dirty="0" smtClean="0">
                                      <a:latin typeface="Cambria Math" panose="02040503050406030204" pitchFamily="18" charset="0"/>
                                    </a:rPr>
                                    <m:t>𝑌</m:t>
                                  </m:r>
                                  <m:r>
                                    <a:rPr lang="en-US" i="1" dirty="0" smtClean="0">
                                      <a:latin typeface="Cambria Math" panose="02040503050406030204" pitchFamily="18" charset="0"/>
                                    </a:rPr>
                                    <m:t>=1</m:t>
                                  </m:r>
                                </m:e>
                                <m:e>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1</m:t>
                                      </m:r>
                                    </m:sub>
                                  </m:sSub>
                                </m:e>
                              </m:d>
                            </m:num>
                            <m:den>
                              <m:r>
                                <a:rPr lang="en-US" i="1" dirty="0" smtClean="0">
                                  <a:latin typeface="Cambria Math" panose="02040503050406030204" pitchFamily="18" charset="0"/>
                                  <a:ea typeface="Cambria Math" panose="02040503050406030204" pitchFamily="18" charset="0"/>
                                </a:rPr>
                                <m:t>𝜕</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𝑗</m:t>
                                  </m:r>
                                </m:sub>
                              </m:sSub>
                            </m:den>
                          </m:f>
                          <m:r>
                            <a:rPr lang="en-US" b="0" i="1" dirty="0" smtClean="0">
                              <a:latin typeface="Cambria Math" panose="02040503050406030204" pitchFamily="18" charset="0"/>
                            </a:rPr>
                            <m:t>+</m:t>
                          </m:r>
                          <m:f>
                            <m:fPr>
                              <m:ctrlPr>
                                <a:rPr lang="en-US" i="1" dirty="0" smtClean="0">
                                  <a:latin typeface="Cambria Math" panose="02040503050406030204" pitchFamily="18" charset="0"/>
                                </a:rPr>
                              </m:ctrlPr>
                            </m:fPr>
                            <m:num>
                              <m:r>
                                <a:rPr lang="en-US" b="0" i="1" dirty="0" smtClean="0">
                                  <a:latin typeface="Cambria Math" panose="02040503050406030204" pitchFamily="18" charset="0"/>
                                  <a:ea typeface="Cambria Math" panose="02040503050406030204" pitchFamily="18" charset="0"/>
                                </a:rPr>
                                <m:t>1</m:t>
                              </m:r>
                            </m:num>
                            <m:den>
                              <m:r>
                                <a:rPr lang="en-US" i="1" dirty="0" smtClean="0">
                                  <a:latin typeface="Cambria Math" panose="02040503050406030204" pitchFamily="18" charset="0"/>
                                </a:rPr>
                                <m:t>0</m:t>
                              </m:r>
                              <m:r>
                                <a:rPr lang="en-US" b="0" i="1" dirty="0" smtClean="0">
                                  <a:latin typeface="Cambria Math" panose="02040503050406030204" pitchFamily="18" charset="0"/>
                                </a:rPr>
                                <m:t>.1</m:t>
                              </m:r>
                            </m:den>
                          </m:f>
                          <m:f>
                            <m:fPr>
                              <m:ctrlPr>
                                <a:rPr lang="en-US" i="1" dirty="0" smtClean="0">
                                  <a:latin typeface="Cambria Math" panose="02040503050406030204" pitchFamily="18" charset="0"/>
                                </a:rPr>
                              </m:ctrlPr>
                            </m:fPr>
                            <m:num>
                              <m:r>
                                <a:rPr lang="en-US" i="1" dirty="0" smtClean="0">
                                  <a:latin typeface="Cambria Math" panose="02040503050406030204" pitchFamily="18" charset="0"/>
                                  <a:ea typeface="Cambria Math" panose="02040503050406030204" pitchFamily="18" charset="0"/>
                                </a:rPr>
                                <m:t>𝜕</m:t>
                              </m:r>
                              <m:r>
                                <a:rPr lang="en-US" i="1" dirty="0" smtClean="0">
                                  <a:latin typeface="Cambria Math" panose="02040503050406030204" pitchFamily="18" charset="0"/>
                                </a:rPr>
                                <m:t>𝑃</m:t>
                              </m:r>
                              <m:d>
                                <m:dPr>
                                  <m:ctrlPr>
                                    <a:rPr lang="en-US" i="1" dirty="0" smtClean="0">
                                      <a:latin typeface="Cambria Math" panose="02040503050406030204" pitchFamily="18" charset="0"/>
                                    </a:rPr>
                                  </m:ctrlPr>
                                </m:dPr>
                                <m:e>
                                  <m:r>
                                    <a:rPr lang="en-US" i="1" dirty="0" smtClean="0">
                                      <a:latin typeface="Cambria Math" panose="02040503050406030204" pitchFamily="18" charset="0"/>
                                    </a:rPr>
                                    <m:t>𝑌</m:t>
                                  </m:r>
                                  <m:r>
                                    <a:rPr lang="en-US" i="1" dirty="0" smtClean="0">
                                      <a:latin typeface="Cambria Math" panose="02040503050406030204" pitchFamily="18" charset="0"/>
                                    </a:rPr>
                                    <m:t>=0</m:t>
                                  </m:r>
                                </m:e>
                                <m:e>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2</m:t>
                                      </m:r>
                                    </m:sub>
                                  </m:sSub>
                                </m:e>
                              </m:d>
                            </m:num>
                            <m:den>
                              <m:r>
                                <a:rPr lang="en-US" i="1" dirty="0" smtClean="0">
                                  <a:latin typeface="Cambria Math" panose="02040503050406030204" pitchFamily="18" charset="0"/>
                                  <a:ea typeface="Cambria Math" panose="02040503050406030204" pitchFamily="18" charset="0"/>
                                </a:rPr>
                                <m:t>𝜕</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𝑗</m:t>
                                  </m:r>
                                </m:sub>
                              </m:sSub>
                            </m:den>
                          </m:f>
                        </m:e>
                      </m:d>
                    </m:oMath>
                  </m:oMathPara>
                </a14:m>
                <a:endParaRPr lang="en-US" dirty="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𝑃</m:t>
                      </m:r>
                      <m:d>
                        <m:dPr>
                          <m:ctrlPr>
                            <a:rPr lang="en-US" i="1" dirty="0" smtClean="0">
                              <a:latin typeface="Cambria Math" panose="02040503050406030204" pitchFamily="18" charset="0"/>
                            </a:rPr>
                          </m:ctrlPr>
                        </m:dPr>
                        <m:e>
                          <m:r>
                            <a:rPr lang="en-US" i="1" dirty="0" smtClean="0">
                              <a:latin typeface="Cambria Math" panose="02040503050406030204" pitchFamily="18" charset="0"/>
                            </a:rPr>
                            <m:t>𝑌</m:t>
                          </m:r>
                          <m:r>
                            <a:rPr lang="en-US" i="1" dirty="0" smtClean="0">
                              <a:latin typeface="Cambria Math" panose="02040503050406030204" pitchFamily="18" charset="0"/>
                            </a:rPr>
                            <m:t>=1</m:t>
                          </m:r>
                        </m:e>
                        <m:e>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𝑖</m:t>
                              </m:r>
                            </m:sub>
                          </m:sSub>
                        </m:e>
                      </m:d>
                      <m:r>
                        <a:rPr lang="en-US" i="1" dirty="0" smtClean="0">
                          <a:latin typeface="Cambria Math" panose="02040503050406030204" pitchFamily="18" charset="0"/>
                        </a:rPr>
                        <m:t>=</m:t>
                      </m:r>
                      <m:r>
                        <a:rPr lang="en-US" i="1" dirty="0" smtClean="0">
                          <a:latin typeface="Cambria Math" panose="02040503050406030204" pitchFamily="18" charset="0"/>
                          <a:ea typeface="Cambria Math" panose="02040503050406030204" pitchFamily="18" charset="0"/>
                        </a:rPr>
                        <m:t>𝜎</m:t>
                      </m:r>
                      <m:d>
                        <m:dPr>
                          <m:ctrlPr>
                            <a:rPr lang="en-US" i="1" dirty="0" smtClean="0">
                              <a:latin typeface="Cambria Math" panose="02040503050406030204" pitchFamily="18" charset="0"/>
                              <a:ea typeface="Cambria Math" panose="02040503050406030204" pitchFamily="18" charset="0"/>
                            </a:rPr>
                          </m:ctrlPr>
                        </m:dPr>
                        <m:e>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𝑤</m:t>
                              </m:r>
                            </m:e>
                            <m:sup>
                              <m:r>
                                <a:rPr lang="en-US" b="0" i="1" dirty="0" smtClean="0">
                                  <a:latin typeface="Cambria Math" panose="02040503050406030204" pitchFamily="18" charset="0"/>
                                </a:rPr>
                                <m:t>𝑇</m:t>
                              </m:r>
                            </m:sup>
                          </m:sSup>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𝑖</m:t>
                              </m:r>
                            </m:sub>
                          </m:sSub>
                        </m:e>
                      </m:d>
                      <m:r>
                        <a:rPr lang="en-US" b="0" i="1" dirty="0" smtClean="0">
                          <a:latin typeface="Cambria Math" panose="02040503050406030204" pitchFamily="18" charset="0"/>
                        </a:rPr>
                        <m:t>=</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1</m:t>
                          </m:r>
                        </m:num>
                        <m:den>
                          <m:r>
                            <a:rPr lang="en-US" b="0" i="1" dirty="0" smtClean="0">
                              <a:latin typeface="Cambria Math" panose="02040503050406030204" pitchFamily="18" charset="0"/>
                            </a:rPr>
                            <m:t>1+</m:t>
                          </m:r>
                          <m:r>
                            <m:rPr>
                              <m:sty m:val="p"/>
                            </m:rPr>
                            <a:rPr lang="en-US" b="0" i="0" dirty="0" smtClean="0">
                              <a:latin typeface="Cambria Math" panose="02040503050406030204" pitchFamily="18" charset="0"/>
                            </a:rPr>
                            <m:t>exp</m:t>
                          </m:r>
                          <m:r>
                            <a:rPr lang="en-US" b="0" i="1" dirty="0" smtClean="0">
                              <a:latin typeface="Cambria Math" panose="02040503050406030204" pitchFamily="18" charset="0"/>
                            </a:rPr>
                            <m:t>⁡(−</m:t>
                          </m:r>
                          <m:d>
                            <m:dPr>
                              <m:ctrlPr>
                                <a:rPr lang="en-US" b="0" i="1" dirty="0" smtClean="0">
                                  <a:latin typeface="Cambria Math" panose="02040503050406030204" pitchFamily="18" charset="0"/>
                                </a:rPr>
                              </m:ctrlPr>
                            </m:dPr>
                            <m:e>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1</m:t>
                                  </m:r>
                                </m:sub>
                              </m:sSub>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𝑖</m:t>
                                  </m:r>
                                  <m:r>
                                    <a:rPr lang="en-US" b="0" i="1" dirty="0" smtClean="0">
                                      <a:latin typeface="Cambria Math" panose="02040503050406030204" pitchFamily="18" charset="0"/>
                                    </a:rPr>
                                    <m:t>1</m:t>
                                  </m:r>
                                </m:sub>
                              </m:sSub>
                              <m:r>
                                <a:rPr lang="en-US" b="0"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2</m:t>
                                  </m:r>
                                </m:sub>
                              </m:sSub>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𝑖</m:t>
                                  </m:r>
                                  <m:r>
                                    <a:rPr lang="en-US" b="0" i="1" dirty="0" smtClean="0">
                                      <a:latin typeface="Cambria Math" panose="02040503050406030204" pitchFamily="18" charset="0"/>
                                    </a:rPr>
                                    <m:t>2</m:t>
                                  </m:r>
                                </m:sub>
                              </m:sSub>
                            </m:e>
                          </m:d>
                          <m:r>
                            <a:rPr lang="en-US" b="0" i="1" dirty="0" smtClean="0">
                              <a:latin typeface="Cambria Math" panose="02040503050406030204" pitchFamily="18" charset="0"/>
                            </a:rPr>
                            <m:t>)</m:t>
                          </m:r>
                        </m:den>
                      </m:f>
                    </m:oMath>
                  </m:oMathPara>
                </a14:m>
                <a:endParaRPr lang="en-US" dirty="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f>
                        <m:fPr>
                          <m:ctrlPr>
                            <a:rPr lang="en-US" i="1" dirty="0" smtClean="0">
                              <a:latin typeface="Cambria Math" panose="02040503050406030204" pitchFamily="18" charset="0"/>
                            </a:rPr>
                          </m:ctrlPr>
                        </m:fPr>
                        <m:num>
                          <m:r>
                            <a:rPr lang="en-US" i="1" dirty="0" smtClean="0">
                              <a:latin typeface="Cambria Math" panose="02040503050406030204" pitchFamily="18" charset="0"/>
                              <a:ea typeface="Cambria Math" panose="02040503050406030204" pitchFamily="18" charset="0"/>
                            </a:rPr>
                            <m:t>𝜕</m:t>
                          </m:r>
                          <m:r>
                            <a:rPr lang="en-US" i="1" dirty="0" smtClean="0">
                              <a:latin typeface="Cambria Math" panose="02040503050406030204" pitchFamily="18" charset="0"/>
                            </a:rPr>
                            <m:t>𝑃</m:t>
                          </m:r>
                          <m:d>
                            <m:dPr>
                              <m:ctrlPr>
                                <a:rPr lang="en-US" i="1" dirty="0" smtClean="0">
                                  <a:latin typeface="Cambria Math" panose="02040503050406030204" pitchFamily="18" charset="0"/>
                                </a:rPr>
                              </m:ctrlPr>
                            </m:dPr>
                            <m:e>
                              <m:r>
                                <a:rPr lang="en-US" i="1" dirty="0" smtClean="0">
                                  <a:latin typeface="Cambria Math" panose="02040503050406030204" pitchFamily="18" charset="0"/>
                                </a:rPr>
                                <m:t>𝑌</m:t>
                              </m:r>
                              <m:r>
                                <a:rPr lang="en-US" i="1" dirty="0" smtClean="0">
                                  <a:latin typeface="Cambria Math" panose="02040503050406030204" pitchFamily="18" charset="0"/>
                                </a:rPr>
                                <m:t>=1</m:t>
                              </m:r>
                            </m:e>
                            <m:e>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1</m:t>
                                  </m:r>
                                </m:sub>
                              </m:sSub>
                            </m:e>
                          </m:d>
                        </m:num>
                        <m:den>
                          <m:r>
                            <a:rPr lang="en-US" i="1" dirty="0" smtClean="0">
                              <a:latin typeface="Cambria Math" panose="02040503050406030204" pitchFamily="18" charset="0"/>
                              <a:ea typeface="Cambria Math" panose="02040503050406030204" pitchFamily="18" charset="0"/>
                            </a:rPr>
                            <m:t>𝜕</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𝑗</m:t>
                              </m:r>
                            </m:sub>
                          </m:sSub>
                        </m:den>
                      </m:f>
                      <m:r>
                        <a:rPr lang="en-US" b="0" i="1" dirty="0" smtClean="0">
                          <a:latin typeface="Cambria Math" panose="02040503050406030204" pitchFamily="18" charset="0"/>
                        </a:rPr>
                        <m:t>=</m:t>
                      </m:r>
                      <m:r>
                        <a:rPr lang="en-US" i="1" dirty="0" smtClean="0">
                          <a:latin typeface="Cambria Math" panose="02040503050406030204" pitchFamily="18" charset="0"/>
                          <a:ea typeface="Cambria Math" panose="02040503050406030204" pitchFamily="18" charset="0"/>
                        </a:rPr>
                        <m:t>𝜎</m:t>
                      </m:r>
                      <m:d>
                        <m:dPr>
                          <m:ctrlPr>
                            <a:rPr lang="en-US" i="1" dirty="0" smtClean="0">
                              <a:latin typeface="Cambria Math" panose="02040503050406030204" pitchFamily="18" charset="0"/>
                              <a:ea typeface="Cambria Math" panose="02040503050406030204" pitchFamily="18" charset="0"/>
                            </a:rPr>
                          </m:ctrlPr>
                        </m:dPr>
                        <m:e>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𝑤</m:t>
                              </m:r>
                            </m:e>
                            <m:sup>
                              <m:r>
                                <a:rPr lang="en-US" b="0" i="1" dirty="0" smtClean="0">
                                  <a:latin typeface="Cambria Math" panose="02040503050406030204" pitchFamily="18" charset="0"/>
                                </a:rPr>
                                <m:t>𝑇</m:t>
                              </m:r>
                            </m:sup>
                          </m:sSup>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1</m:t>
                              </m:r>
                            </m:sub>
                          </m:sSub>
                        </m:e>
                      </m:d>
                      <m:d>
                        <m:dPr>
                          <m:ctrlPr>
                            <a:rPr lang="en-US" b="0" i="1" dirty="0" smtClean="0">
                              <a:latin typeface="Cambria Math" panose="02040503050406030204" pitchFamily="18" charset="0"/>
                            </a:rPr>
                          </m:ctrlPr>
                        </m:dPr>
                        <m:e>
                          <m:r>
                            <a:rPr lang="en-US" b="0" i="1" dirty="0" smtClean="0">
                              <a:latin typeface="Cambria Math" panose="02040503050406030204" pitchFamily="18" charset="0"/>
                            </a:rPr>
                            <m:t>1−</m:t>
                          </m:r>
                          <m:r>
                            <a:rPr lang="en-US" i="1" dirty="0" smtClean="0">
                              <a:latin typeface="Cambria Math" panose="02040503050406030204" pitchFamily="18" charset="0"/>
                              <a:ea typeface="Cambria Math" panose="02040503050406030204" pitchFamily="18" charset="0"/>
                            </a:rPr>
                            <m:t>𝜎</m:t>
                          </m:r>
                          <m:d>
                            <m:dPr>
                              <m:ctrlPr>
                                <a:rPr lang="en-US" i="1" dirty="0" smtClean="0">
                                  <a:latin typeface="Cambria Math" panose="02040503050406030204" pitchFamily="18" charset="0"/>
                                  <a:ea typeface="Cambria Math" panose="02040503050406030204" pitchFamily="18" charset="0"/>
                                </a:rPr>
                              </m:ctrlPr>
                            </m:dPr>
                            <m:e>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𝑤</m:t>
                                  </m:r>
                                </m:e>
                                <m:sup>
                                  <m:r>
                                    <a:rPr lang="en-US" b="0" i="1" dirty="0" smtClean="0">
                                      <a:latin typeface="Cambria Math" panose="02040503050406030204" pitchFamily="18" charset="0"/>
                                    </a:rPr>
                                    <m:t>𝑇</m:t>
                                  </m:r>
                                </m:sup>
                              </m:sSup>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1</m:t>
                                  </m:r>
                                </m:sub>
                              </m:sSub>
                            </m:e>
                          </m:d>
                        </m:e>
                      </m:d>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1</m:t>
                          </m:r>
                          <m:r>
                            <a:rPr lang="en-US" b="0" i="1" dirty="0" smtClean="0">
                              <a:latin typeface="Cambria Math" panose="02040503050406030204" pitchFamily="18" charset="0"/>
                            </a:rPr>
                            <m:t>𝑗</m:t>
                          </m:r>
                        </m:sub>
                      </m:sSub>
                      <m:r>
                        <a:rPr lang="en-US" b="0" i="1" dirty="0" smtClean="0">
                          <a:latin typeface="Cambria Math" panose="02040503050406030204" pitchFamily="18" charset="0"/>
                        </a:rPr>
                        <m:t>=(0.2)(0.8)</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1</m:t>
                          </m:r>
                          <m:r>
                            <a:rPr lang="en-US" b="0" i="1" dirty="0" smtClean="0">
                              <a:latin typeface="Cambria Math" panose="02040503050406030204" pitchFamily="18" charset="0"/>
                            </a:rPr>
                            <m:t>𝑗</m:t>
                          </m:r>
                        </m:sub>
                      </m:sSub>
                    </m:oMath>
                  </m:oMathPara>
                </a14:m>
                <a:endParaRPr lang="en-US" dirty="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f>
                        <m:fPr>
                          <m:ctrlPr>
                            <a:rPr lang="en-US" i="1" dirty="0" smtClean="0">
                              <a:latin typeface="Cambria Math" panose="02040503050406030204" pitchFamily="18" charset="0"/>
                            </a:rPr>
                          </m:ctrlPr>
                        </m:fPr>
                        <m:num>
                          <m:r>
                            <a:rPr lang="en-US" i="1" dirty="0" smtClean="0">
                              <a:latin typeface="Cambria Math" panose="02040503050406030204" pitchFamily="18" charset="0"/>
                              <a:ea typeface="Cambria Math" panose="02040503050406030204" pitchFamily="18" charset="0"/>
                            </a:rPr>
                            <m:t>𝜕</m:t>
                          </m:r>
                          <m:r>
                            <a:rPr lang="en-US" i="1" dirty="0" smtClean="0">
                              <a:latin typeface="Cambria Math" panose="02040503050406030204" pitchFamily="18" charset="0"/>
                            </a:rPr>
                            <m:t>𝑃</m:t>
                          </m:r>
                          <m:d>
                            <m:dPr>
                              <m:ctrlPr>
                                <a:rPr lang="en-US" i="1" dirty="0" smtClean="0">
                                  <a:latin typeface="Cambria Math" panose="02040503050406030204" pitchFamily="18" charset="0"/>
                                </a:rPr>
                              </m:ctrlPr>
                            </m:dPr>
                            <m:e>
                              <m:r>
                                <a:rPr lang="en-US" i="1" dirty="0" smtClean="0">
                                  <a:latin typeface="Cambria Math" panose="02040503050406030204" pitchFamily="18" charset="0"/>
                                </a:rPr>
                                <m:t>𝑌</m:t>
                              </m:r>
                              <m:r>
                                <a:rPr lang="en-US" i="1" dirty="0" smtClean="0">
                                  <a:latin typeface="Cambria Math" panose="02040503050406030204" pitchFamily="18" charset="0"/>
                                </a:rPr>
                                <m:t>=0</m:t>
                              </m:r>
                            </m:e>
                            <m:e>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2</m:t>
                                  </m:r>
                                </m:sub>
                              </m:sSub>
                            </m:e>
                          </m:d>
                        </m:num>
                        <m:den>
                          <m:r>
                            <a:rPr lang="en-US" i="1" dirty="0" smtClean="0">
                              <a:latin typeface="Cambria Math" panose="02040503050406030204" pitchFamily="18" charset="0"/>
                              <a:ea typeface="Cambria Math" panose="02040503050406030204" pitchFamily="18" charset="0"/>
                            </a:rPr>
                            <m:t>𝜕</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𝑗</m:t>
                              </m:r>
                            </m:sub>
                          </m:sSub>
                        </m:den>
                      </m:f>
                      <m:r>
                        <a:rPr lang="en-US" b="0" i="1" dirty="0" smtClean="0">
                          <a:latin typeface="Cambria Math" panose="02040503050406030204" pitchFamily="18" charset="0"/>
                        </a:rPr>
                        <m:t>=</m:t>
                      </m:r>
                      <m:f>
                        <m:fPr>
                          <m:ctrlPr>
                            <a:rPr lang="en-US" i="1" dirty="0" smtClean="0">
                              <a:latin typeface="Cambria Math" panose="02040503050406030204" pitchFamily="18" charset="0"/>
                            </a:rPr>
                          </m:ctrlPr>
                        </m:fPr>
                        <m:num>
                          <m:r>
                            <a:rPr lang="en-US"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(1−</m:t>
                          </m:r>
                          <m:r>
                            <a:rPr lang="en-US" i="1" dirty="0" smtClean="0">
                              <a:latin typeface="Cambria Math" panose="02040503050406030204" pitchFamily="18" charset="0"/>
                            </a:rPr>
                            <m:t>𝑃</m:t>
                          </m:r>
                          <m:d>
                            <m:dPr>
                              <m:ctrlPr>
                                <a:rPr lang="en-US" i="1" dirty="0" smtClean="0">
                                  <a:latin typeface="Cambria Math" panose="02040503050406030204" pitchFamily="18" charset="0"/>
                                </a:rPr>
                              </m:ctrlPr>
                            </m:dPr>
                            <m:e>
                              <m:r>
                                <a:rPr lang="en-US" i="1" dirty="0" smtClean="0">
                                  <a:latin typeface="Cambria Math" panose="02040503050406030204" pitchFamily="18" charset="0"/>
                                </a:rPr>
                                <m:t>𝑌</m:t>
                              </m:r>
                              <m:r>
                                <a:rPr lang="en-US" i="1" dirty="0" smtClean="0">
                                  <a:latin typeface="Cambria Math" panose="02040503050406030204" pitchFamily="18" charset="0"/>
                                </a:rPr>
                                <m:t>=1</m:t>
                              </m:r>
                            </m:e>
                            <m:e>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2</m:t>
                                  </m:r>
                                </m:sub>
                              </m:sSub>
                            </m:e>
                          </m:d>
                          <m:r>
                            <a:rPr lang="en-US" b="0" i="1" dirty="0" smtClean="0">
                              <a:latin typeface="Cambria Math" panose="02040503050406030204" pitchFamily="18" charset="0"/>
                            </a:rPr>
                            <m:t>)</m:t>
                          </m:r>
                        </m:num>
                        <m:den>
                          <m:r>
                            <a:rPr lang="en-US" i="1" dirty="0" smtClean="0">
                              <a:latin typeface="Cambria Math" panose="02040503050406030204" pitchFamily="18" charset="0"/>
                              <a:ea typeface="Cambria Math" panose="02040503050406030204" pitchFamily="18" charset="0"/>
                            </a:rPr>
                            <m:t>𝜕</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𝑗</m:t>
                              </m:r>
                            </m:sub>
                          </m:sSub>
                        </m:den>
                      </m:f>
                      <m:r>
                        <a:rPr lang="en-US" b="0" i="1" dirty="0" smtClean="0">
                          <a:latin typeface="Cambria Math" panose="02040503050406030204" pitchFamily="18" charset="0"/>
                        </a:rPr>
                        <m:t>=</m:t>
                      </m:r>
                      <m:r>
                        <a:rPr lang="en-US" b="0" i="1" dirty="0" smtClean="0">
                          <a:latin typeface="Cambria Math" panose="02040503050406030204" pitchFamily="18" charset="0"/>
                        </a:rPr>
                        <m:t>−</m:t>
                      </m:r>
                      <m:r>
                        <a:rPr lang="en-US" i="1" dirty="0" smtClean="0">
                          <a:latin typeface="Cambria Math" panose="02040503050406030204" pitchFamily="18" charset="0"/>
                          <a:ea typeface="Cambria Math" panose="02040503050406030204" pitchFamily="18" charset="0"/>
                        </a:rPr>
                        <m:t>𝜎</m:t>
                      </m:r>
                      <m:d>
                        <m:dPr>
                          <m:ctrlPr>
                            <a:rPr lang="en-US" i="1" dirty="0" smtClean="0">
                              <a:latin typeface="Cambria Math" panose="02040503050406030204" pitchFamily="18" charset="0"/>
                              <a:ea typeface="Cambria Math" panose="02040503050406030204" pitchFamily="18" charset="0"/>
                            </a:rPr>
                          </m:ctrlPr>
                        </m:dPr>
                        <m:e>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𝑤</m:t>
                              </m:r>
                            </m:e>
                            <m:sup>
                              <m:r>
                                <a:rPr lang="en-US" b="0" i="1" dirty="0" smtClean="0">
                                  <a:latin typeface="Cambria Math" panose="02040503050406030204" pitchFamily="18" charset="0"/>
                                </a:rPr>
                                <m:t>𝑇</m:t>
                              </m:r>
                            </m:sup>
                          </m:sSup>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2</m:t>
                              </m:r>
                            </m:sub>
                          </m:sSub>
                        </m:e>
                      </m:d>
                      <m:d>
                        <m:dPr>
                          <m:ctrlPr>
                            <a:rPr lang="en-US" b="0" i="1" dirty="0" smtClean="0">
                              <a:latin typeface="Cambria Math" panose="02040503050406030204" pitchFamily="18" charset="0"/>
                            </a:rPr>
                          </m:ctrlPr>
                        </m:dPr>
                        <m:e>
                          <m:r>
                            <a:rPr lang="en-US" b="0" i="1" dirty="0" smtClean="0">
                              <a:latin typeface="Cambria Math" panose="02040503050406030204" pitchFamily="18" charset="0"/>
                            </a:rPr>
                            <m:t>1−</m:t>
                          </m:r>
                          <m:r>
                            <a:rPr lang="en-US" i="1" dirty="0" smtClean="0">
                              <a:latin typeface="Cambria Math" panose="02040503050406030204" pitchFamily="18" charset="0"/>
                              <a:ea typeface="Cambria Math" panose="02040503050406030204" pitchFamily="18" charset="0"/>
                            </a:rPr>
                            <m:t>𝜎</m:t>
                          </m:r>
                          <m:d>
                            <m:dPr>
                              <m:ctrlPr>
                                <a:rPr lang="en-US" i="1" dirty="0" smtClean="0">
                                  <a:latin typeface="Cambria Math" panose="02040503050406030204" pitchFamily="18" charset="0"/>
                                  <a:ea typeface="Cambria Math" panose="02040503050406030204" pitchFamily="18" charset="0"/>
                                </a:rPr>
                              </m:ctrlPr>
                            </m:dPr>
                            <m:e>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𝑤</m:t>
                                  </m:r>
                                </m:e>
                                <m:sup>
                                  <m:r>
                                    <a:rPr lang="en-US" b="0" i="1" dirty="0" smtClean="0">
                                      <a:latin typeface="Cambria Math" panose="02040503050406030204" pitchFamily="18" charset="0"/>
                                    </a:rPr>
                                    <m:t>𝑇</m:t>
                                  </m:r>
                                </m:sup>
                              </m:sSup>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2</m:t>
                                  </m:r>
                                </m:sub>
                              </m:sSub>
                            </m:e>
                          </m:d>
                        </m:e>
                      </m:d>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2</m:t>
                          </m:r>
                          <m:r>
                            <a:rPr lang="en-US" b="0" i="1" dirty="0" smtClean="0">
                              <a:latin typeface="Cambria Math" panose="02040503050406030204" pitchFamily="18" charset="0"/>
                            </a:rPr>
                            <m:t>𝑗</m:t>
                          </m:r>
                        </m:sub>
                      </m:sSub>
                      <m:r>
                        <a:rPr lang="en-US" b="0" i="1" dirty="0" smtClean="0">
                          <a:latin typeface="Cambria Math" panose="02040503050406030204" pitchFamily="18" charset="0"/>
                        </a:rPr>
                        <m:t>=</m:t>
                      </m:r>
                      <m:r>
                        <a:rPr lang="en-US" b="0" i="1" dirty="0" smtClean="0">
                          <a:latin typeface="Cambria Math" panose="02040503050406030204" pitchFamily="18" charset="0"/>
                        </a:rPr>
                        <m:t>−</m:t>
                      </m:r>
                      <m:r>
                        <a:rPr lang="en-US" b="0" i="1" dirty="0" smtClean="0">
                          <a:latin typeface="Cambria Math" panose="02040503050406030204" pitchFamily="18" charset="0"/>
                        </a:rPr>
                        <m:t>(0.</m:t>
                      </m:r>
                      <m:r>
                        <a:rPr lang="en-US" b="0" i="1" dirty="0" smtClean="0">
                          <a:latin typeface="Cambria Math" panose="02040503050406030204" pitchFamily="18" charset="0"/>
                        </a:rPr>
                        <m:t>9</m:t>
                      </m:r>
                      <m:r>
                        <a:rPr lang="en-US" b="0" i="1" dirty="0" smtClean="0">
                          <a:latin typeface="Cambria Math" panose="02040503050406030204" pitchFamily="18" charset="0"/>
                        </a:rPr>
                        <m:t>)(0.</m:t>
                      </m:r>
                      <m:r>
                        <a:rPr lang="en-US" b="0" i="1" dirty="0" smtClean="0">
                          <a:latin typeface="Cambria Math" panose="02040503050406030204" pitchFamily="18" charset="0"/>
                        </a:rPr>
                        <m:t>1</m:t>
                      </m:r>
                      <m:r>
                        <a:rPr lang="en-US" b="0"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2</m:t>
                          </m:r>
                          <m:r>
                            <a:rPr lang="en-US" b="0" i="1" dirty="0" smtClean="0">
                              <a:latin typeface="Cambria Math" panose="02040503050406030204" pitchFamily="18" charset="0"/>
                            </a:rPr>
                            <m:t>𝑗</m:t>
                          </m:r>
                        </m:sub>
                      </m:sSub>
                    </m:oMath>
                  </m:oMathPara>
                </a14:m>
                <a:endParaRPr lang="en-US" dirty="0"/>
              </a:p>
              <a:p>
                <a:pPr marL="0" indent="0">
                  <a:buNone/>
                </a:pPr>
                <a:endParaRPr lang="en-US" dirty="0"/>
              </a:p>
              <a:p>
                <a:pPr marL="0" indent="0">
                  <a:buNone/>
                </a:pPr>
                <a:endParaRPr lang="en-US" dirty="0"/>
              </a:p>
              <a:p>
                <a:pPr marL="0" indent="0">
                  <a:buNone/>
                </a:pPr>
                <a:endParaRPr lang="en-US" dirty="0"/>
              </a:p>
            </p:txBody>
          </p:sp>
        </mc:Choice>
        <mc:Fallback>
          <p:sp>
            <p:nvSpPr>
              <p:cNvPr id="3" name="Content Placeholder 2">
                <a:extLst>
                  <a:ext uri="{FF2B5EF4-FFF2-40B4-BE49-F238E27FC236}">
                    <a16:creationId xmlns:a16="http://schemas.microsoft.com/office/drawing/2014/main" id="{C85B6777-D54F-294A-9895-95B059654BB7}"/>
                  </a:ext>
                </a:extLst>
              </p:cNvPr>
              <p:cNvSpPr>
                <a:spLocks noGrp="1" noRot="1" noChangeAspect="1" noMove="1" noResize="1" noEditPoints="1" noAdjustHandles="1" noChangeArrowheads="1" noChangeShapeType="1" noTextEdit="1"/>
              </p:cNvSpPr>
              <p:nvPr>
                <p:ph idx="1"/>
              </p:nvPr>
            </p:nvSpPr>
            <p:spPr>
              <a:blipFill>
                <a:blip r:embed="rId2"/>
                <a:stretch>
                  <a:fillRect l="-603" t="-2326"/>
                </a:stretch>
              </a:blipFill>
            </p:spPr>
            <p:txBody>
              <a:bodyPr/>
              <a:lstStyle/>
              <a:p>
                <a:r>
                  <a:rPr lang="en-US">
                    <a:noFill/>
                  </a:rPr>
                  <a:t> </a:t>
                </a:r>
              </a:p>
            </p:txBody>
          </p:sp>
        </mc:Fallback>
      </mc:AlternateContent>
    </p:spTree>
    <p:extLst>
      <p:ext uri="{BB962C8B-B14F-4D97-AF65-F5344CB8AC3E}">
        <p14:creationId xmlns:p14="http://schemas.microsoft.com/office/powerpoint/2010/main" val="336613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06761-FB7A-B84E-9F95-9D1550FE7942}"/>
              </a:ext>
            </a:extLst>
          </p:cNvPr>
          <p:cNvSpPr>
            <a:spLocks noGrp="1"/>
          </p:cNvSpPr>
          <p:nvPr>
            <p:ph type="title"/>
          </p:nvPr>
        </p:nvSpPr>
        <p:spPr/>
        <p:txBody>
          <a:bodyPr/>
          <a:lstStyle/>
          <a:p>
            <a:r>
              <a:rPr lang="en-US" dirty="0"/>
              <a:t>Question 6: Neural Net</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85B6777-D54F-294A-9895-95B059654BB7}"/>
                  </a:ext>
                </a:extLst>
              </p:cNvPr>
              <p:cNvSpPr>
                <a:spLocks noGrp="1"/>
              </p:cNvSpPr>
              <p:nvPr>
                <p:ph idx="1"/>
              </p:nvPr>
            </p:nvSpPr>
            <p:spPr/>
            <p:txBody>
              <a:bodyPr>
                <a:normAutofit fontScale="92500"/>
              </a:bodyPr>
              <a:lstStyle/>
              <a:p>
                <a:pPr marL="0" indent="0">
                  <a:buNone/>
                </a:pPr>
                <a:r>
                  <a:rPr lang="en-US" dirty="0"/>
                  <a:t>Find the gradient of </a:t>
                </a:r>
                <a14:m>
                  <m:oMath xmlns:m="http://schemas.openxmlformats.org/officeDocument/2006/math">
                    <m:r>
                      <a:rPr lang="en-US" i="1" smtClean="0">
                        <a:latin typeface="Cambria Math" panose="02040503050406030204" pitchFamily="18" charset="0"/>
                        <a:ea typeface="Cambria Math" panose="02040503050406030204" pitchFamily="18" charset="0"/>
                      </a:rPr>
                      <m:t>ℒ</m:t>
                    </m:r>
                  </m:oMath>
                </a14:m>
                <a:r>
                  <a:rPr lang="en-US" dirty="0"/>
                  <a:t> with respect to the vector </a:t>
                </a:r>
                <a14:m>
                  <m:oMath xmlns:m="http://schemas.openxmlformats.org/officeDocument/2006/math">
                    <m:r>
                      <a:rPr lang="en-US" i="1" dirty="0" smtClean="0">
                        <a:latin typeface="Cambria Math" panose="02040503050406030204" pitchFamily="18" charset="0"/>
                      </a:rPr>
                      <m:t>𝑤</m:t>
                    </m:r>
                    <m:r>
                      <a:rPr lang="en-US" b="0" i="0" dirty="0" smtClean="0">
                        <a:latin typeface="Cambria Math" panose="02040503050406030204" pitchFamily="18" charset="0"/>
                      </a:rPr>
                      <m:t>:</m:t>
                    </m:r>
                  </m:oMath>
                </a14:m>
                <a:endParaRPr lang="en-US" b="0" dirty="0"/>
              </a:p>
              <a:p>
                <a:pPr marL="0" indent="0">
                  <a:buNone/>
                </a:pPr>
                <a:endParaRPr lang="en-US" dirty="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f>
                        <m:fPr>
                          <m:ctrlPr>
                            <a:rPr lang="en-US" i="1" dirty="0" smtClean="0">
                              <a:latin typeface="Cambria Math" panose="02040503050406030204" pitchFamily="18" charset="0"/>
                            </a:rPr>
                          </m:ctrlPr>
                        </m:fPr>
                        <m:num>
                          <m:r>
                            <a:rPr lang="en-US" i="1" dirty="0"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ℒ</m:t>
                          </m:r>
                        </m:num>
                        <m:den>
                          <m:r>
                            <a:rPr lang="en-US" i="1" dirty="0" smtClean="0">
                              <a:latin typeface="Cambria Math" panose="02040503050406030204" pitchFamily="18" charset="0"/>
                              <a:ea typeface="Cambria Math" panose="02040503050406030204" pitchFamily="18" charset="0"/>
                            </a:rPr>
                            <m:t>𝜕</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𝑗</m:t>
                              </m:r>
                            </m:sub>
                          </m:sSub>
                        </m:den>
                      </m:f>
                      <m:r>
                        <a:rPr lang="en-US" b="0" i="1" dirty="0"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den>
                      </m:f>
                      <m:d>
                        <m:dPr>
                          <m:ctrlPr>
                            <a:rPr lang="en-US" b="0" i="1" smtClean="0">
                              <a:latin typeface="Cambria Math" panose="02040503050406030204" pitchFamily="18" charset="0"/>
                              <a:ea typeface="Cambria Math" panose="02040503050406030204" pitchFamily="18" charset="0"/>
                            </a:rPr>
                          </m:ctrlPr>
                        </m:dPr>
                        <m:e>
                          <m:d>
                            <m:dPr>
                              <m:ctrlPr>
                                <a:rPr lang="en-US" b="0" i="1" dirty="0" smtClean="0">
                                  <a:latin typeface="Cambria Math" panose="02040503050406030204" pitchFamily="18" charset="0"/>
                                </a:rPr>
                              </m:ctrlPr>
                            </m:dPr>
                            <m:e>
                              <m:r>
                                <a:rPr lang="en-US" b="0" i="1" dirty="0" smtClean="0">
                                  <a:latin typeface="Cambria Math" panose="02040503050406030204" pitchFamily="18" charset="0"/>
                                </a:rPr>
                                <m:t>0.8</m:t>
                              </m:r>
                            </m:e>
                          </m:d>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1</m:t>
                              </m:r>
                              <m:r>
                                <a:rPr lang="en-US" b="0" i="1" dirty="0" smtClean="0">
                                  <a:latin typeface="Cambria Math" panose="02040503050406030204" pitchFamily="18" charset="0"/>
                                </a:rPr>
                                <m:t>𝑗</m:t>
                              </m:r>
                            </m:sub>
                          </m:sSub>
                          <m:r>
                            <a:rPr lang="en-US" b="0" i="1" dirty="0" smtClean="0">
                              <a:latin typeface="Cambria Math" panose="02040503050406030204" pitchFamily="18" charset="0"/>
                            </a:rPr>
                            <m:t>−</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0.9</m:t>
                              </m:r>
                            </m:e>
                          </m:d>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2</m:t>
                              </m:r>
                              <m:r>
                                <a:rPr lang="en-US" b="0" i="1" dirty="0" smtClean="0">
                                  <a:latin typeface="Cambria Math" panose="02040503050406030204" pitchFamily="18" charset="0"/>
                                </a:rPr>
                                <m:t>𝑗</m:t>
                              </m:r>
                            </m:sub>
                          </m:sSub>
                        </m:e>
                      </m:d>
                    </m:oMath>
                  </m:oMathPara>
                </a14:m>
                <a:endParaRPr lang="en-US" b="0" i="1" dirty="0">
                  <a:latin typeface="Cambria Math" panose="02040503050406030204" pitchFamily="18" charset="0"/>
                </a:endParaRPr>
              </a:p>
              <a:p>
                <a:pPr marL="0" indent="0">
                  <a:buNone/>
                </a:pPr>
                <a:endParaRPr lang="en-US"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m:t>
                      </m:r>
                      <m:d>
                        <m:dPr>
                          <m:begChr m:val="{"/>
                          <m:endChr m:val=""/>
                          <m:ctrlPr>
                            <a:rPr lang="en-US" b="0" i="1" dirty="0" smtClean="0">
                              <a:latin typeface="Cambria Math" panose="02040503050406030204" pitchFamily="18" charset="0"/>
                            </a:rPr>
                          </m:ctrlPr>
                        </m:dPr>
                        <m:e>
                          <m:m>
                            <m:mPr>
                              <m:mcs>
                                <m:mc>
                                  <m:mcPr>
                                    <m:count m:val="2"/>
                                    <m:mcJc m:val="center"/>
                                  </m:mcPr>
                                </m:mc>
                              </m:mcs>
                              <m:ctrlPr>
                                <a:rPr lang="en-US" b="0" i="1" dirty="0" smtClean="0">
                                  <a:latin typeface="Cambria Math" panose="02040503050406030204" pitchFamily="18" charset="0"/>
                                </a:rPr>
                              </m:ctrlPr>
                            </m:mPr>
                            <m:mr>
                              <m:e>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den>
                                </m:f>
                                <m:d>
                                  <m:dPr>
                                    <m:ctrlPr>
                                      <a:rPr lang="en-US" b="0" i="1" smtClean="0">
                                        <a:latin typeface="Cambria Math" panose="02040503050406030204" pitchFamily="18" charset="0"/>
                                        <a:ea typeface="Cambria Math" panose="02040503050406030204" pitchFamily="18" charset="0"/>
                                      </a:rPr>
                                    </m:ctrlPr>
                                  </m:dPr>
                                  <m:e>
                                    <m:d>
                                      <m:dPr>
                                        <m:ctrlPr>
                                          <a:rPr lang="en-US" b="0" i="1" dirty="0" smtClean="0">
                                            <a:latin typeface="Cambria Math" panose="02040503050406030204" pitchFamily="18" charset="0"/>
                                          </a:rPr>
                                        </m:ctrlPr>
                                      </m:dPr>
                                      <m:e>
                                        <m:r>
                                          <a:rPr lang="en-US" b="0" i="1" dirty="0" smtClean="0">
                                            <a:latin typeface="Cambria Math" panose="02040503050406030204" pitchFamily="18" charset="0"/>
                                          </a:rPr>
                                          <m:t>0.8</m:t>
                                        </m:r>
                                      </m:e>
                                    </m:d>
                                    <m:d>
                                      <m:dPr>
                                        <m:ctrlPr>
                                          <a:rPr lang="en-US" b="0" i="1" dirty="0" smtClean="0">
                                            <a:latin typeface="Cambria Math" panose="02040503050406030204" pitchFamily="18" charset="0"/>
                                          </a:rPr>
                                        </m:ctrlPr>
                                      </m:dPr>
                                      <m:e>
                                        <m:r>
                                          <a:rPr lang="en-US" b="0" i="1" dirty="0" smtClean="0">
                                            <a:latin typeface="Cambria Math" panose="02040503050406030204" pitchFamily="18" charset="0"/>
                                          </a:rPr>
                                          <m:t>0.2</m:t>
                                        </m:r>
                                      </m:e>
                                    </m:d>
                                    <m:r>
                                      <a:rPr lang="en-US" b="0" i="1" dirty="0" smtClean="0">
                                        <a:latin typeface="Cambria Math" panose="02040503050406030204" pitchFamily="18" charset="0"/>
                                      </a:rPr>
                                      <m:t>−</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0.9</m:t>
                                        </m:r>
                                      </m:e>
                                    </m:d>
                                    <m:r>
                                      <a:rPr lang="en-US" i="1" dirty="0" smtClean="0">
                                        <a:latin typeface="Cambria Math" panose="02040503050406030204" pitchFamily="18" charset="0"/>
                                      </a:rPr>
                                      <m:t>(</m:t>
                                    </m:r>
                                    <m:r>
                                      <a:rPr lang="en-US" b="0" i="1" dirty="0" smtClean="0">
                                        <a:latin typeface="Cambria Math" panose="02040503050406030204" pitchFamily="18" charset="0"/>
                                      </a:rPr>
                                      <m:t>−1.2)</m:t>
                                    </m:r>
                                  </m:e>
                                </m:d>
                              </m:e>
                              <m:e>
                                <m:r>
                                  <a:rPr lang="en-US" b="0" i="1" dirty="0" smtClean="0">
                                    <a:latin typeface="Cambria Math" panose="02040503050406030204" pitchFamily="18" charset="0"/>
                                  </a:rPr>
                                  <m:t>𝑗</m:t>
                                </m:r>
                                <m:r>
                                  <a:rPr lang="en-US" b="0" i="1" dirty="0" smtClean="0">
                                    <a:latin typeface="Cambria Math" panose="02040503050406030204" pitchFamily="18" charset="0"/>
                                  </a:rPr>
                                  <m:t>=1</m:t>
                                </m:r>
                              </m:e>
                            </m:mr>
                            <m:mr>
                              <m:e>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den>
                                </m:f>
                                <m:d>
                                  <m:dPr>
                                    <m:ctrlPr>
                                      <a:rPr lang="en-US" b="0" i="1" smtClean="0">
                                        <a:latin typeface="Cambria Math" panose="02040503050406030204" pitchFamily="18" charset="0"/>
                                        <a:ea typeface="Cambria Math" panose="02040503050406030204" pitchFamily="18" charset="0"/>
                                      </a:rPr>
                                    </m:ctrlPr>
                                  </m:dPr>
                                  <m:e>
                                    <m:d>
                                      <m:dPr>
                                        <m:ctrlPr>
                                          <a:rPr lang="en-US" b="0" i="1" dirty="0" smtClean="0">
                                            <a:latin typeface="Cambria Math" panose="02040503050406030204" pitchFamily="18" charset="0"/>
                                          </a:rPr>
                                        </m:ctrlPr>
                                      </m:dPr>
                                      <m:e>
                                        <m:r>
                                          <a:rPr lang="en-US" b="0" i="1" dirty="0" smtClean="0">
                                            <a:latin typeface="Cambria Math" panose="02040503050406030204" pitchFamily="18" charset="0"/>
                                          </a:rPr>
                                          <m:t>0.8</m:t>
                                        </m:r>
                                      </m:e>
                                    </m:d>
                                    <m:d>
                                      <m:dPr>
                                        <m:ctrlPr>
                                          <a:rPr lang="en-US" b="0" i="1" dirty="0" smtClean="0">
                                            <a:latin typeface="Cambria Math" panose="02040503050406030204" pitchFamily="18" charset="0"/>
                                          </a:rPr>
                                        </m:ctrlPr>
                                      </m:dPr>
                                      <m:e>
                                        <m:r>
                                          <a:rPr lang="en-US" b="0" i="1" dirty="0" smtClean="0">
                                            <a:latin typeface="Cambria Math" panose="02040503050406030204" pitchFamily="18" charset="0"/>
                                          </a:rPr>
                                          <m:t>0.6</m:t>
                                        </m:r>
                                      </m:e>
                                    </m:d>
                                    <m:r>
                                      <a:rPr lang="en-US" b="0" i="1" dirty="0" smtClean="0">
                                        <a:latin typeface="Cambria Math" panose="02040503050406030204" pitchFamily="18" charset="0"/>
                                      </a:rPr>
                                      <m:t>−</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0.9</m:t>
                                        </m:r>
                                      </m:e>
                                    </m:d>
                                    <m:r>
                                      <a:rPr lang="en-US" i="1" dirty="0" smtClean="0">
                                        <a:latin typeface="Cambria Math" panose="02040503050406030204" pitchFamily="18" charset="0"/>
                                      </a:rPr>
                                      <m:t>(</m:t>
                                    </m:r>
                                    <m:r>
                                      <a:rPr lang="en-US" b="0" i="1" dirty="0" smtClean="0">
                                        <a:latin typeface="Cambria Math" panose="02040503050406030204" pitchFamily="18" charset="0"/>
                                      </a:rPr>
                                      <m:t>0.3)</m:t>
                                    </m:r>
                                  </m:e>
                                </m:d>
                              </m:e>
                              <m:e>
                                <m:r>
                                  <a:rPr lang="en-US" b="0" i="1" dirty="0" smtClean="0">
                                    <a:latin typeface="Cambria Math" panose="02040503050406030204" pitchFamily="18" charset="0"/>
                                  </a:rPr>
                                  <m:t>𝑗</m:t>
                                </m:r>
                                <m:r>
                                  <a:rPr lang="en-US" b="0" i="1" dirty="0" smtClean="0">
                                    <a:latin typeface="Cambria Math" panose="02040503050406030204" pitchFamily="18" charset="0"/>
                                  </a:rPr>
                                  <m:t>=2</m:t>
                                </m:r>
                              </m:e>
                            </m:mr>
                          </m:m>
                        </m:e>
                      </m:d>
                    </m:oMath>
                  </m:oMathPara>
                </a14:m>
                <a:endParaRPr lang="en-US" dirty="0"/>
              </a:p>
              <a:p>
                <a:pPr marL="0" indent="0">
                  <a:buNone/>
                </a:pPr>
                <a:endParaRPr lang="en-US" dirty="0"/>
              </a:p>
              <a:p>
                <a:pPr marL="0" indent="0">
                  <a:buNone/>
                </a:pPr>
                <a:endParaRPr lang="en-US" dirty="0"/>
              </a:p>
            </p:txBody>
          </p:sp>
        </mc:Choice>
        <mc:Fallback>
          <p:sp>
            <p:nvSpPr>
              <p:cNvPr id="3" name="Content Placeholder 2">
                <a:extLst>
                  <a:ext uri="{FF2B5EF4-FFF2-40B4-BE49-F238E27FC236}">
                    <a16:creationId xmlns:a16="http://schemas.microsoft.com/office/drawing/2014/main" id="{C85B6777-D54F-294A-9895-95B059654BB7}"/>
                  </a:ext>
                </a:extLst>
              </p:cNvPr>
              <p:cNvSpPr>
                <a:spLocks noGrp="1" noRot="1" noChangeAspect="1" noMove="1" noResize="1" noEditPoints="1" noAdjustHandles="1" noChangeArrowheads="1" noChangeShapeType="1" noTextEdit="1"/>
              </p:cNvSpPr>
              <p:nvPr>
                <p:ph idx="1"/>
              </p:nvPr>
            </p:nvSpPr>
            <p:spPr>
              <a:blipFill>
                <a:blip r:embed="rId2"/>
                <a:stretch>
                  <a:fillRect l="-1086" t="-2035"/>
                </a:stretch>
              </a:blipFill>
            </p:spPr>
            <p:txBody>
              <a:bodyPr/>
              <a:lstStyle/>
              <a:p>
                <a:r>
                  <a:rPr lang="en-US">
                    <a:noFill/>
                  </a:rPr>
                  <a:t> </a:t>
                </a:r>
              </a:p>
            </p:txBody>
          </p:sp>
        </mc:Fallback>
      </mc:AlternateContent>
    </p:spTree>
    <p:extLst>
      <p:ext uri="{BB962C8B-B14F-4D97-AF65-F5344CB8AC3E}">
        <p14:creationId xmlns:p14="http://schemas.microsoft.com/office/powerpoint/2010/main" val="2093524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A96C2-441F-C84F-AFAC-66E560C73D7B}"/>
              </a:ext>
            </a:extLst>
          </p:cNvPr>
          <p:cNvSpPr>
            <a:spLocks noGrp="1"/>
          </p:cNvSpPr>
          <p:nvPr>
            <p:ph type="title"/>
          </p:nvPr>
        </p:nvSpPr>
        <p:spPr/>
        <p:txBody>
          <a:bodyPr/>
          <a:lstStyle/>
          <a:p>
            <a:r>
              <a:rPr lang="en-US" dirty="0"/>
              <a:t>Bayesian networks: question 9</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4682474-0500-6F43-AD5B-7FB441A5A4FC}"/>
                  </a:ext>
                </a:extLst>
              </p:cNvPr>
              <p:cNvSpPr>
                <a:spLocks noGrp="1"/>
              </p:cNvSpPr>
              <p:nvPr>
                <p:ph idx="1"/>
              </p:nvPr>
            </p:nvSpPr>
            <p:spPr>
              <a:xfrm>
                <a:off x="838200" y="1499806"/>
                <a:ext cx="10515600" cy="923330"/>
              </a:xfrm>
            </p:spPr>
            <p:txBody>
              <a:bodyPr>
                <a:normAutofit/>
              </a:bodyPr>
              <a:lstStyle/>
              <a:p>
                <a:pPr marL="0" indent="0">
                  <a:buNone/>
                </a:pPr>
                <a:r>
                  <a:rPr lang="en-US" sz="2000" dirty="0"/>
                  <a:t>A, B, and C are binary random variables, whose dependencies are shown in the Bayes net above.  Variable A has a probability </a:t>
                </a:r>
                <a14:m>
                  <m:oMath xmlns:m="http://schemas.openxmlformats.org/officeDocument/2006/math">
                    <m:r>
                      <a:rPr lang="en-US" sz="2000" i="1" dirty="0" smtClean="0">
                        <a:latin typeface="Cambria Math" panose="02040503050406030204" pitchFamily="18" charset="0"/>
                      </a:rPr>
                      <m:t>𝑃</m:t>
                    </m:r>
                    <m:r>
                      <a:rPr lang="en-US" sz="2000" i="1" dirty="0" smtClean="0">
                        <a:latin typeface="Cambria Math" panose="02040503050406030204" pitchFamily="18" charset="0"/>
                      </a:rPr>
                      <m:t>(</m:t>
                    </m:r>
                    <m:r>
                      <a:rPr lang="en-US" sz="2000" i="1" dirty="0" smtClean="0">
                        <a:latin typeface="Cambria Math" panose="02040503050406030204" pitchFamily="18" charset="0"/>
                      </a:rPr>
                      <m:t>𝐴</m:t>
                    </m:r>
                    <m:r>
                      <a:rPr lang="en-US" sz="2000" i="1" dirty="0" smtClean="0">
                        <a:latin typeface="Cambria Math" panose="02040503050406030204" pitchFamily="18" charset="0"/>
                      </a:rPr>
                      <m:t>=1)=0.3</m:t>
                    </m:r>
                  </m:oMath>
                </a14:m>
                <a:r>
                  <a:rPr lang="en-US" sz="2000" dirty="0"/>
                  <a:t>. Conditional probabilities of the other two variables are given in the table below:</a:t>
                </a:r>
              </a:p>
              <a:p>
                <a:pPr marL="0" indent="0">
                  <a:buNone/>
                </a:pPr>
                <a:endParaRPr lang="en-US" sz="2000" dirty="0"/>
              </a:p>
            </p:txBody>
          </p:sp>
        </mc:Choice>
        <mc:Fallback>
          <p:sp>
            <p:nvSpPr>
              <p:cNvPr id="3" name="Content Placeholder 2">
                <a:extLst>
                  <a:ext uri="{FF2B5EF4-FFF2-40B4-BE49-F238E27FC236}">
                    <a16:creationId xmlns:a16="http://schemas.microsoft.com/office/drawing/2014/main" id="{E4682474-0500-6F43-AD5B-7FB441A5A4FC}"/>
                  </a:ext>
                </a:extLst>
              </p:cNvPr>
              <p:cNvSpPr>
                <a:spLocks noGrp="1" noRot="1" noChangeAspect="1" noMove="1" noResize="1" noEditPoints="1" noAdjustHandles="1" noChangeArrowheads="1" noChangeShapeType="1" noTextEdit="1"/>
              </p:cNvSpPr>
              <p:nvPr>
                <p:ph idx="1"/>
              </p:nvPr>
            </p:nvSpPr>
            <p:spPr>
              <a:xfrm>
                <a:off x="838200" y="1499806"/>
                <a:ext cx="10515600" cy="923330"/>
              </a:xfrm>
              <a:blipFill>
                <a:blip r:embed="rId2"/>
                <a:stretch>
                  <a:fillRect l="-724" t="-8219" r="-965" b="-1095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5E29B0E1-4744-8C43-A7B7-05C9A0EBB2E5}"/>
                  </a:ext>
                </a:extLst>
              </p:cNvPr>
              <p:cNvSpPr/>
              <p:nvPr/>
            </p:nvSpPr>
            <p:spPr>
              <a:xfrm>
                <a:off x="767261" y="3745098"/>
                <a:ext cx="10515600" cy="707886"/>
              </a:xfrm>
              <a:prstGeom prst="rect">
                <a:avLst/>
              </a:prstGeom>
            </p:spPr>
            <p:txBody>
              <a:bodyPr wrap="square">
                <a:spAutoFit/>
              </a:bodyPr>
              <a:lstStyle/>
              <a:p>
                <a:pPr marL="342900" indent="-342900">
                  <a:buFont typeface="+mj-lt"/>
                  <a:buAutoNum type="alphaLcParenR"/>
                </a:pPr>
                <a:r>
                  <a:rPr lang="en-US" sz="2000" dirty="0"/>
                  <a:t>What is </a:t>
                </a:r>
                <a14:m>
                  <m:oMath xmlns:m="http://schemas.openxmlformats.org/officeDocument/2006/math">
                    <m:r>
                      <a:rPr lang="en-US" sz="2000" i="1" dirty="0" smtClean="0">
                        <a:latin typeface="Cambria Math" panose="02040503050406030204" pitchFamily="18" charset="0"/>
                      </a:rPr>
                      <m:t>𝑃</m:t>
                    </m:r>
                    <m:r>
                      <a:rPr lang="en-US" sz="2000" i="1" dirty="0" smtClean="0">
                        <a:latin typeface="Cambria Math" panose="02040503050406030204" pitchFamily="18" charset="0"/>
                      </a:rPr>
                      <m:t>(</m:t>
                    </m:r>
                    <m:r>
                      <a:rPr lang="en-US" sz="2000" i="1" dirty="0" smtClean="0">
                        <a:latin typeface="Cambria Math" panose="02040503050406030204" pitchFamily="18" charset="0"/>
                      </a:rPr>
                      <m:t>𝐴</m:t>
                    </m:r>
                    <m:r>
                      <a:rPr lang="en-US" sz="2000" i="1" dirty="0" smtClean="0">
                        <a:latin typeface="Cambria Math" panose="02040503050406030204" pitchFamily="18" charset="0"/>
                      </a:rPr>
                      <m:t>=1,</m:t>
                    </m:r>
                    <m:r>
                      <a:rPr lang="en-US" sz="2000" i="1" dirty="0" smtClean="0">
                        <a:latin typeface="Cambria Math" panose="02040503050406030204" pitchFamily="18" charset="0"/>
                      </a:rPr>
                      <m:t>𝐵</m:t>
                    </m:r>
                    <m:r>
                      <a:rPr lang="en-US" sz="2000" i="1" dirty="0" smtClean="0">
                        <a:latin typeface="Cambria Math" panose="02040503050406030204" pitchFamily="18" charset="0"/>
                      </a:rPr>
                      <m:t>=0,</m:t>
                    </m:r>
                    <m:r>
                      <a:rPr lang="en-US" sz="2000" i="1" dirty="0" smtClean="0">
                        <a:latin typeface="Cambria Math" panose="02040503050406030204" pitchFamily="18" charset="0"/>
                      </a:rPr>
                      <m:t>𝐶</m:t>
                    </m:r>
                    <m:r>
                      <a:rPr lang="en-US" sz="2000" i="1" dirty="0" smtClean="0">
                        <a:latin typeface="Cambria Math" panose="02040503050406030204" pitchFamily="18" charset="0"/>
                      </a:rPr>
                      <m:t>=1)</m:t>
                    </m:r>
                  </m:oMath>
                </a14:m>
                <a:r>
                  <a:rPr lang="en-US" sz="2000" dirty="0"/>
                  <a:t>?  </a:t>
                </a:r>
              </a:p>
              <a:p>
                <a:pPr marL="342900" indent="-342900">
                  <a:buFont typeface="+mj-lt"/>
                  <a:buAutoNum type="alphaLcParenR"/>
                </a:pPr>
                <a:r>
                  <a:rPr lang="en-US" sz="2000" dirty="0"/>
                  <a:t>What is </a:t>
                </a:r>
                <a14:m>
                  <m:oMath xmlns:m="http://schemas.openxmlformats.org/officeDocument/2006/math">
                    <m:r>
                      <a:rPr lang="en-US" sz="2000" i="1" dirty="0" smtClean="0">
                        <a:latin typeface="Cambria Math" panose="02040503050406030204" pitchFamily="18" charset="0"/>
                      </a:rPr>
                      <m:t>𝑃</m:t>
                    </m:r>
                    <m:r>
                      <a:rPr lang="en-US" sz="2000" i="1" dirty="0" smtClean="0">
                        <a:latin typeface="Cambria Math" panose="02040503050406030204" pitchFamily="18" charset="0"/>
                      </a:rPr>
                      <m:t>(</m:t>
                    </m:r>
                    <m:r>
                      <a:rPr lang="en-US" sz="2000" i="1" dirty="0" smtClean="0">
                        <a:latin typeface="Cambria Math" panose="02040503050406030204" pitchFamily="18" charset="0"/>
                      </a:rPr>
                      <m:t>𝐴</m:t>
                    </m:r>
                    <m:r>
                      <a:rPr lang="en-US" sz="2000" i="1" dirty="0" smtClean="0">
                        <a:latin typeface="Cambria Math" panose="02040503050406030204" pitchFamily="18" charset="0"/>
                      </a:rPr>
                      <m:t>=1|</m:t>
                    </m:r>
                    <m:r>
                      <a:rPr lang="en-US" sz="2000" i="1" dirty="0" smtClean="0">
                        <a:latin typeface="Cambria Math" panose="02040503050406030204" pitchFamily="18" charset="0"/>
                      </a:rPr>
                      <m:t>𝐶</m:t>
                    </m:r>
                    <m:r>
                      <a:rPr lang="en-US" sz="2000" i="1" dirty="0" smtClean="0">
                        <a:latin typeface="Cambria Math" panose="02040503050406030204" pitchFamily="18" charset="0"/>
                      </a:rPr>
                      <m:t>=1)</m:t>
                    </m:r>
                  </m:oMath>
                </a14:m>
                <a:r>
                  <a:rPr lang="en-US" sz="2000" dirty="0"/>
                  <a:t>? </a:t>
                </a:r>
              </a:p>
            </p:txBody>
          </p:sp>
        </mc:Choice>
        <mc:Fallback>
          <p:sp>
            <p:nvSpPr>
              <p:cNvPr id="4" name="Rectangle 3">
                <a:extLst>
                  <a:ext uri="{FF2B5EF4-FFF2-40B4-BE49-F238E27FC236}">
                    <a16:creationId xmlns:a16="http://schemas.microsoft.com/office/drawing/2014/main" id="{5E29B0E1-4744-8C43-A7B7-05C9A0EBB2E5}"/>
                  </a:ext>
                </a:extLst>
              </p:cNvPr>
              <p:cNvSpPr>
                <a:spLocks noRot="1" noChangeAspect="1" noMove="1" noResize="1" noEditPoints="1" noAdjustHandles="1" noChangeArrowheads="1" noChangeShapeType="1" noTextEdit="1"/>
              </p:cNvSpPr>
              <p:nvPr/>
            </p:nvSpPr>
            <p:spPr>
              <a:xfrm>
                <a:off x="767261" y="3745098"/>
                <a:ext cx="10515600" cy="707886"/>
              </a:xfrm>
              <a:prstGeom prst="rect">
                <a:avLst/>
              </a:prstGeom>
              <a:blipFill>
                <a:blip r:embed="rId3"/>
                <a:stretch>
                  <a:fillRect l="-603" t="-3509" b="-14035"/>
                </a:stretch>
              </a:blipFill>
            </p:spPr>
            <p:txBody>
              <a:bodyPr/>
              <a:lstStyle/>
              <a:p>
                <a:r>
                  <a:rPr lang="en-US">
                    <a:noFill/>
                  </a:rPr>
                  <a:t> </a:t>
                </a:r>
              </a:p>
            </p:txBody>
          </p:sp>
        </mc:Fallback>
      </mc:AlternateContent>
      <p:graphicFrame>
        <p:nvGraphicFramePr>
          <p:cNvPr id="5" name="Table 5">
            <a:extLst>
              <a:ext uri="{FF2B5EF4-FFF2-40B4-BE49-F238E27FC236}">
                <a16:creationId xmlns:a16="http://schemas.microsoft.com/office/drawing/2014/main" id="{ADE7442F-7F36-4745-90CF-3F8F335C0569}"/>
              </a:ext>
            </a:extLst>
          </p:cNvPr>
          <p:cNvGraphicFramePr>
            <a:graphicFrameLocks noGrp="1"/>
          </p:cNvGraphicFramePr>
          <p:nvPr>
            <p:extLst>
              <p:ext uri="{D42A27DB-BD31-4B8C-83A1-F6EECF244321}">
                <p14:modId xmlns:p14="http://schemas.microsoft.com/office/powerpoint/2010/main" val="3997495209"/>
              </p:ext>
            </p:extLst>
          </p:nvPr>
        </p:nvGraphicFramePr>
        <p:xfrm>
          <a:off x="2032000" y="2506423"/>
          <a:ext cx="8128000" cy="11125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4249622396"/>
                    </a:ext>
                  </a:extLst>
                </a:gridCol>
                <a:gridCol w="2032000">
                  <a:extLst>
                    <a:ext uri="{9D8B030D-6E8A-4147-A177-3AD203B41FA5}">
                      <a16:colId xmlns:a16="http://schemas.microsoft.com/office/drawing/2014/main" val="735013773"/>
                    </a:ext>
                  </a:extLst>
                </a:gridCol>
                <a:gridCol w="2032000">
                  <a:extLst>
                    <a:ext uri="{9D8B030D-6E8A-4147-A177-3AD203B41FA5}">
                      <a16:colId xmlns:a16="http://schemas.microsoft.com/office/drawing/2014/main" val="4191505623"/>
                    </a:ext>
                  </a:extLst>
                </a:gridCol>
                <a:gridCol w="2032000">
                  <a:extLst>
                    <a:ext uri="{9D8B030D-6E8A-4147-A177-3AD203B41FA5}">
                      <a16:colId xmlns:a16="http://schemas.microsoft.com/office/drawing/2014/main" val="1124185598"/>
                    </a:ext>
                  </a:extLst>
                </a:gridCol>
              </a:tblGrid>
              <a:tr h="370840">
                <a:tc>
                  <a:txBody>
                    <a:bodyPr/>
                    <a:lstStyle/>
                    <a:p>
                      <a:pPr algn="ctr"/>
                      <a:r>
                        <a:rPr lang="en-US" dirty="0"/>
                        <a:t>a</a:t>
                      </a:r>
                    </a:p>
                  </a:txBody>
                  <a:tcPr/>
                </a:tc>
                <a:tc>
                  <a:txBody>
                    <a:bodyPr/>
                    <a:lstStyle/>
                    <a:p>
                      <a:pPr algn="ctr"/>
                      <a:r>
                        <a:rPr lang="en-US" dirty="0"/>
                        <a:t>P(B=1|A=a)</a:t>
                      </a:r>
                    </a:p>
                  </a:txBody>
                  <a:tcPr/>
                </a:tc>
                <a:tc>
                  <a:txBody>
                    <a:bodyPr/>
                    <a:lstStyle/>
                    <a:p>
                      <a:pPr algn="ctr"/>
                      <a:r>
                        <a:rPr lang="en-US" dirty="0"/>
                        <a:t>P(C=1|A=</a:t>
                      </a:r>
                      <a:r>
                        <a:rPr lang="en-US" dirty="0" err="1"/>
                        <a:t>a,B</a:t>
                      </a:r>
                      <a:r>
                        <a:rPr lang="en-US" dirty="0"/>
                        <a:t>=0)</a:t>
                      </a:r>
                    </a:p>
                  </a:txBody>
                  <a:tcPr/>
                </a:tc>
                <a:tc>
                  <a:txBody>
                    <a:bodyPr/>
                    <a:lstStyle/>
                    <a:p>
                      <a:pPr algn="ctr"/>
                      <a:r>
                        <a:rPr lang="en-US" dirty="0"/>
                        <a:t>P(C=1|A=</a:t>
                      </a:r>
                      <a:r>
                        <a:rPr lang="en-US" dirty="0" err="1"/>
                        <a:t>a,B</a:t>
                      </a:r>
                      <a:r>
                        <a:rPr lang="en-US" dirty="0"/>
                        <a:t>=1)</a:t>
                      </a:r>
                    </a:p>
                  </a:txBody>
                  <a:tcPr/>
                </a:tc>
                <a:extLst>
                  <a:ext uri="{0D108BD9-81ED-4DB2-BD59-A6C34878D82A}">
                    <a16:rowId xmlns:a16="http://schemas.microsoft.com/office/drawing/2014/main" val="589158119"/>
                  </a:ext>
                </a:extLst>
              </a:tr>
              <a:tr h="370840">
                <a:tc>
                  <a:txBody>
                    <a:bodyPr/>
                    <a:lstStyle/>
                    <a:p>
                      <a:pPr algn="ctr"/>
                      <a:r>
                        <a:rPr lang="en-US" dirty="0"/>
                        <a:t>0</a:t>
                      </a:r>
                    </a:p>
                  </a:txBody>
                  <a:tcPr/>
                </a:tc>
                <a:tc>
                  <a:txBody>
                    <a:bodyPr/>
                    <a:lstStyle/>
                    <a:p>
                      <a:pPr algn="ctr"/>
                      <a:r>
                        <a:rPr lang="en-US" dirty="0"/>
                        <a:t>0.2</a:t>
                      </a:r>
                    </a:p>
                  </a:txBody>
                  <a:tcPr/>
                </a:tc>
                <a:tc>
                  <a:txBody>
                    <a:bodyPr/>
                    <a:lstStyle/>
                    <a:p>
                      <a:pPr algn="ctr"/>
                      <a:r>
                        <a:rPr lang="en-US" dirty="0"/>
                        <a:t>0.4</a:t>
                      </a:r>
                    </a:p>
                  </a:txBody>
                  <a:tcPr/>
                </a:tc>
                <a:tc>
                  <a:txBody>
                    <a:bodyPr/>
                    <a:lstStyle/>
                    <a:p>
                      <a:pPr algn="ctr"/>
                      <a:r>
                        <a:rPr lang="en-US" dirty="0"/>
                        <a:t>0.9</a:t>
                      </a:r>
                    </a:p>
                  </a:txBody>
                  <a:tcPr/>
                </a:tc>
                <a:extLst>
                  <a:ext uri="{0D108BD9-81ED-4DB2-BD59-A6C34878D82A}">
                    <a16:rowId xmlns:a16="http://schemas.microsoft.com/office/drawing/2014/main" val="4234817643"/>
                  </a:ext>
                </a:extLst>
              </a:tr>
              <a:tr h="370840">
                <a:tc>
                  <a:txBody>
                    <a:bodyPr/>
                    <a:lstStyle/>
                    <a:p>
                      <a:pPr algn="ctr"/>
                      <a:r>
                        <a:rPr lang="en-US" dirty="0"/>
                        <a:t>1</a:t>
                      </a:r>
                    </a:p>
                  </a:txBody>
                  <a:tcPr/>
                </a:tc>
                <a:tc>
                  <a:txBody>
                    <a:bodyPr/>
                    <a:lstStyle/>
                    <a:p>
                      <a:pPr algn="ctr"/>
                      <a:r>
                        <a:rPr lang="en-US" dirty="0"/>
                        <a:t>0.8</a:t>
                      </a:r>
                    </a:p>
                  </a:txBody>
                  <a:tcPr/>
                </a:tc>
                <a:tc>
                  <a:txBody>
                    <a:bodyPr/>
                    <a:lstStyle/>
                    <a:p>
                      <a:pPr algn="ctr"/>
                      <a:r>
                        <a:rPr lang="en-US" dirty="0"/>
                        <a:t>0.3</a:t>
                      </a:r>
                    </a:p>
                  </a:txBody>
                  <a:tcPr/>
                </a:tc>
                <a:tc>
                  <a:txBody>
                    <a:bodyPr/>
                    <a:lstStyle/>
                    <a:p>
                      <a:pPr algn="ctr"/>
                      <a:r>
                        <a:rPr lang="en-US" dirty="0"/>
                        <a:t>0.7</a:t>
                      </a:r>
                    </a:p>
                  </a:txBody>
                  <a:tcPr/>
                </a:tc>
                <a:extLst>
                  <a:ext uri="{0D108BD9-81ED-4DB2-BD59-A6C34878D82A}">
                    <a16:rowId xmlns:a16="http://schemas.microsoft.com/office/drawing/2014/main" val="3592457689"/>
                  </a:ext>
                </a:extLst>
              </a:tr>
            </a:tbl>
          </a:graphicData>
        </a:graphic>
      </p:graphicFrame>
      <p:sp>
        <p:nvSpPr>
          <p:cNvPr id="6" name="Oval 5">
            <a:extLst>
              <a:ext uri="{FF2B5EF4-FFF2-40B4-BE49-F238E27FC236}">
                <a16:creationId xmlns:a16="http://schemas.microsoft.com/office/drawing/2014/main" id="{AAFCFA8B-42C4-D640-833D-6C744E1A7824}"/>
              </a:ext>
            </a:extLst>
          </p:cNvPr>
          <p:cNvSpPr/>
          <p:nvPr/>
        </p:nvSpPr>
        <p:spPr>
          <a:xfrm>
            <a:off x="9396223" y="269508"/>
            <a:ext cx="546538" cy="4977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7" name="Oval 6">
            <a:extLst>
              <a:ext uri="{FF2B5EF4-FFF2-40B4-BE49-F238E27FC236}">
                <a16:creationId xmlns:a16="http://schemas.microsoft.com/office/drawing/2014/main" id="{BEFE457C-1327-2941-A30D-18E3C5F566FD}"/>
              </a:ext>
            </a:extLst>
          </p:cNvPr>
          <p:cNvSpPr/>
          <p:nvPr/>
        </p:nvSpPr>
        <p:spPr>
          <a:xfrm>
            <a:off x="10526083" y="274764"/>
            <a:ext cx="546538" cy="4977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8" name="Oval 7">
            <a:extLst>
              <a:ext uri="{FF2B5EF4-FFF2-40B4-BE49-F238E27FC236}">
                <a16:creationId xmlns:a16="http://schemas.microsoft.com/office/drawing/2014/main" id="{00417C83-1EB8-ED40-AACE-8133896B18EF}"/>
              </a:ext>
            </a:extLst>
          </p:cNvPr>
          <p:cNvSpPr/>
          <p:nvPr/>
        </p:nvSpPr>
        <p:spPr>
          <a:xfrm>
            <a:off x="9995314" y="973702"/>
            <a:ext cx="546538" cy="4977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10" name="Straight Arrow Connector 9">
            <a:extLst>
              <a:ext uri="{FF2B5EF4-FFF2-40B4-BE49-F238E27FC236}">
                <a16:creationId xmlns:a16="http://schemas.microsoft.com/office/drawing/2014/main" id="{6BF825A6-EECE-FC4A-81CA-F7E87CF345DE}"/>
              </a:ext>
            </a:extLst>
          </p:cNvPr>
          <p:cNvCxnSpPr>
            <a:stCxn id="6" idx="5"/>
            <a:endCxn id="8" idx="1"/>
          </p:cNvCxnSpPr>
          <p:nvPr/>
        </p:nvCxnSpPr>
        <p:spPr>
          <a:xfrm>
            <a:off x="9862722" y="694376"/>
            <a:ext cx="212631" cy="3522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2E332E2-711D-1643-B51C-D3B8FFD07E52}"/>
              </a:ext>
            </a:extLst>
          </p:cNvPr>
          <p:cNvCxnSpPr>
            <a:stCxn id="7" idx="3"/>
            <a:endCxn id="8" idx="7"/>
          </p:cNvCxnSpPr>
          <p:nvPr/>
        </p:nvCxnSpPr>
        <p:spPr>
          <a:xfrm flipH="1">
            <a:off x="10461813" y="699632"/>
            <a:ext cx="144309" cy="3469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1ED0122-E14F-9147-8659-F07DEED6F37B}"/>
              </a:ext>
            </a:extLst>
          </p:cNvPr>
          <p:cNvCxnSpPr>
            <a:stCxn id="6" idx="6"/>
            <a:endCxn id="7" idx="2"/>
          </p:cNvCxnSpPr>
          <p:nvPr/>
        </p:nvCxnSpPr>
        <p:spPr>
          <a:xfrm>
            <a:off x="9942761" y="518390"/>
            <a:ext cx="583322" cy="52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8856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A96C2-441F-C84F-AFAC-66E560C73D7B}"/>
              </a:ext>
            </a:extLst>
          </p:cNvPr>
          <p:cNvSpPr>
            <a:spLocks noGrp="1"/>
          </p:cNvSpPr>
          <p:nvPr>
            <p:ph type="title"/>
          </p:nvPr>
        </p:nvSpPr>
        <p:spPr/>
        <p:txBody>
          <a:bodyPr/>
          <a:lstStyle/>
          <a:p>
            <a:r>
              <a:rPr lang="en-US" dirty="0"/>
              <a:t>Bayesian networks: question 9</a:t>
            </a:r>
          </a:p>
        </p:txBody>
      </p:sp>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5E29B0E1-4744-8C43-A7B7-05C9A0EBB2E5}"/>
                  </a:ext>
                </a:extLst>
              </p:cNvPr>
              <p:cNvSpPr/>
              <p:nvPr/>
            </p:nvSpPr>
            <p:spPr>
              <a:xfrm>
                <a:off x="357361" y="2988354"/>
                <a:ext cx="11319632" cy="1323439"/>
              </a:xfrm>
              <a:prstGeom prst="rect">
                <a:avLst/>
              </a:prstGeom>
            </p:spPr>
            <p:txBody>
              <a:bodyPr wrap="square">
                <a:spAutoFit/>
              </a:bodyPr>
              <a:lstStyle/>
              <a:p>
                <a:pPr marL="342900" indent="-342900">
                  <a:buFont typeface="+mj-lt"/>
                  <a:buAutoNum type="alphaLcParenR"/>
                </a:pPr>
                <a:r>
                  <a:rPr lang="en-US" sz="2000" dirty="0"/>
                  <a:t>What is </a:t>
                </a:r>
                <a14:m>
                  <m:oMath xmlns:m="http://schemas.openxmlformats.org/officeDocument/2006/math">
                    <m:r>
                      <a:rPr lang="en-US" sz="2000" i="1" dirty="0" smtClean="0">
                        <a:latin typeface="Cambria Math" panose="02040503050406030204" pitchFamily="18" charset="0"/>
                      </a:rPr>
                      <m:t>𝑃</m:t>
                    </m:r>
                    <m:r>
                      <a:rPr lang="en-US" sz="2000" i="1" dirty="0" smtClean="0">
                        <a:latin typeface="Cambria Math" panose="02040503050406030204" pitchFamily="18" charset="0"/>
                      </a:rPr>
                      <m:t>(</m:t>
                    </m:r>
                    <m:r>
                      <a:rPr lang="en-US" sz="2000" i="1" dirty="0" smtClean="0">
                        <a:latin typeface="Cambria Math" panose="02040503050406030204" pitchFamily="18" charset="0"/>
                      </a:rPr>
                      <m:t>𝐴</m:t>
                    </m:r>
                    <m:r>
                      <a:rPr lang="en-US" sz="2000" i="1" dirty="0" smtClean="0">
                        <a:latin typeface="Cambria Math" panose="02040503050406030204" pitchFamily="18" charset="0"/>
                      </a:rPr>
                      <m:t>=1,</m:t>
                    </m:r>
                    <m:r>
                      <a:rPr lang="en-US" sz="2000" i="1" dirty="0" smtClean="0">
                        <a:latin typeface="Cambria Math" panose="02040503050406030204" pitchFamily="18" charset="0"/>
                      </a:rPr>
                      <m:t>𝐵</m:t>
                    </m:r>
                    <m:r>
                      <a:rPr lang="en-US" sz="2000" i="1" dirty="0" smtClean="0">
                        <a:latin typeface="Cambria Math" panose="02040503050406030204" pitchFamily="18" charset="0"/>
                      </a:rPr>
                      <m:t>=0,</m:t>
                    </m:r>
                    <m:r>
                      <a:rPr lang="en-US" sz="2000" i="1" dirty="0" smtClean="0">
                        <a:latin typeface="Cambria Math" panose="02040503050406030204" pitchFamily="18" charset="0"/>
                      </a:rPr>
                      <m:t>𝐶</m:t>
                    </m:r>
                    <m:r>
                      <a:rPr lang="en-US" sz="2000" i="1" dirty="0" smtClean="0">
                        <a:latin typeface="Cambria Math" panose="02040503050406030204" pitchFamily="18" charset="0"/>
                      </a:rPr>
                      <m:t>=1)</m:t>
                    </m:r>
                  </m:oMath>
                </a14:m>
                <a:r>
                  <a:rPr lang="en-US" sz="2000" dirty="0"/>
                  <a:t>?  </a:t>
                </a:r>
              </a:p>
              <a:p>
                <a:pPr marL="342900" indent="-342900">
                  <a:buFont typeface="+mj-lt"/>
                  <a:buAutoNum type="alphaLcParenR"/>
                </a:pPr>
                <a:endParaRPr lang="en-US" sz="2000" dirty="0"/>
              </a:p>
              <a:p>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𝑃</m:t>
                      </m:r>
                      <m:d>
                        <m:dPr>
                          <m:ctrlPr>
                            <a:rPr lang="en-US" sz="2000" i="1" dirty="0" smtClean="0">
                              <a:latin typeface="Cambria Math" panose="02040503050406030204" pitchFamily="18" charset="0"/>
                            </a:rPr>
                          </m:ctrlPr>
                        </m:dPr>
                        <m:e>
                          <m:r>
                            <a:rPr lang="en-US" sz="2000" i="1" dirty="0" smtClean="0">
                              <a:latin typeface="Cambria Math" panose="02040503050406030204" pitchFamily="18" charset="0"/>
                            </a:rPr>
                            <m:t>𝐴</m:t>
                          </m:r>
                          <m:r>
                            <a:rPr lang="en-US" sz="2000" i="1" dirty="0" smtClean="0">
                              <a:latin typeface="Cambria Math" panose="02040503050406030204" pitchFamily="18" charset="0"/>
                            </a:rPr>
                            <m:t>=1,</m:t>
                          </m:r>
                          <m:r>
                            <a:rPr lang="en-US" sz="2000" i="1" dirty="0" smtClean="0">
                              <a:latin typeface="Cambria Math" panose="02040503050406030204" pitchFamily="18" charset="0"/>
                            </a:rPr>
                            <m:t>𝐵</m:t>
                          </m:r>
                          <m:r>
                            <a:rPr lang="en-US" sz="2000" i="1" dirty="0" smtClean="0">
                              <a:latin typeface="Cambria Math" panose="02040503050406030204" pitchFamily="18" charset="0"/>
                            </a:rPr>
                            <m:t>=0,</m:t>
                          </m:r>
                          <m:r>
                            <a:rPr lang="en-US" sz="2000" i="1" dirty="0" smtClean="0">
                              <a:latin typeface="Cambria Math" panose="02040503050406030204" pitchFamily="18" charset="0"/>
                            </a:rPr>
                            <m:t>𝐶</m:t>
                          </m:r>
                          <m:r>
                            <a:rPr lang="en-US" sz="2000" i="1" dirty="0" smtClean="0">
                              <a:latin typeface="Cambria Math" panose="02040503050406030204" pitchFamily="18" charset="0"/>
                            </a:rPr>
                            <m:t>=1</m:t>
                          </m:r>
                        </m:e>
                      </m:d>
                      <m:r>
                        <a:rPr lang="en-US" sz="2000" b="0" i="1" dirty="0" smtClean="0">
                          <a:latin typeface="Cambria Math" panose="02040503050406030204" pitchFamily="18" charset="0"/>
                        </a:rPr>
                        <m:t>=</m:t>
                      </m:r>
                      <m:r>
                        <a:rPr lang="en-US" sz="2000" i="1" dirty="0" smtClean="0">
                          <a:latin typeface="Cambria Math" panose="02040503050406030204" pitchFamily="18" charset="0"/>
                        </a:rPr>
                        <m:t>𝑃</m:t>
                      </m:r>
                      <m:d>
                        <m:dPr>
                          <m:ctrlPr>
                            <a:rPr lang="en-US" sz="2000" i="1" dirty="0" smtClean="0">
                              <a:latin typeface="Cambria Math" panose="02040503050406030204" pitchFamily="18" charset="0"/>
                            </a:rPr>
                          </m:ctrlPr>
                        </m:dPr>
                        <m:e>
                          <m:r>
                            <a:rPr lang="en-US" sz="2000" i="1" dirty="0" smtClean="0">
                              <a:latin typeface="Cambria Math" panose="02040503050406030204" pitchFamily="18" charset="0"/>
                            </a:rPr>
                            <m:t>𝐴</m:t>
                          </m:r>
                          <m:r>
                            <a:rPr lang="en-US" sz="2000" i="1" dirty="0" smtClean="0">
                              <a:latin typeface="Cambria Math" panose="02040503050406030204" pitchFamily="18" charset="0"/>
                            </a:rPr>
                            <m:t>=1</m:t>
                          </m:r>
                        </m:e>
                      </m:d>
                      <m:r>
                        <a:rPr lang="en-US" sz="2000" i="1" dirty="0" smtClean="0">
                          <a:latin typeface="Cambria Math" panose="02040503050406030204" pitchFamily="18" charset="0"/>
                        </a:rPr>
                        <m:t>𝑃</m:t>
                      </m:r>
                      <m:d>
                        <m:dPr>
                          <m:ctrlPr>
                            <a:rPr lang="en-US" sz="2000" i="1" dirty="0" smtClean="0">
                              <a:latin typeface="Cambria Math" panose="02040503050406030204" pitchFamily="18" charset="0"/>
                            </a:rPr>
                          </m:ctrlPr>
                        </m:dPr>
                        <m:e>
                          <m:r>
                            <a:rPr lang="en-US" sz="2000" i="1" dirty="0" smtClean="0">
                              <a:latin typeface="Cambria Math" panose="02040503050406030204" pitchFamily="18" charset="0"/>
                            </a:rPr>
                            <m:t>𝐵</m:t>
                          </m:r>
                          <m:r>
                            <a:rPr lang="en-US" sz="2000" i="1" dirty="0" smtClean="0">
                              <a:latin typeface="Cambria Math" panose="02040503050406030204" pitchFamily="18" charset="0"/>
                            </a:rPr>
                            <m:t>=0|</m:t>
                          </m:r>
                          <m:r>
                            <a:rPr lang="en-US" sz="2000" b="0" i="1" dirty="0" smtClean="0">
                              <a:latin typeface="Cambria Math" panose="02040503050406030204" pitchFamily="18" charset="0"/>
                            </a:rPr>
                            <m:t>𝐴</m:t>
                          </m:r>
                          <m:r>
                            <a:rPr lang="en-US" sz="2000" b="0" i="1" dirty="0" smtClean="0">
                              <a:latin typeface="Cambria Math" panose="02040503050406030204" pitchFamily="18" charset="0"/>
                            </a:rPr>
                            <m:t>=1</m:t>
                          </m:r>
                        </m:e>
                      </m:d>
                      <m:r>
                        <a:rPr lang="en-US" sz="2000" i="1" dirty="0" smtClean="0">
                          <a:latin typeface="Cambria Math" panose="02040503050406030204" pitchFamily="18" charset="0"/>
                        </a:rPr>
                        <m:t>𝑃</m:t>
                      </m:r>
                      <m:d>
                        <m:dPr>
                          <m:ctrlPr>
                            <a:rPr lang="en-US" sz="2000" i="1" dirty="0" smtClean="0">
                              <a:latin typeface="Cambria Math" panose="02040503050406030204" pitchFamily="18" charset="0"/>
                            </a:rPr>
                          </m:ctrlPr>
                        </m:dPr>
                        <m:e>
                          <m:r>
                            <a:rPr lang="en-US" sz="2000" b="0" i="1" dirty="0" smtClean="0">
                              <a:latin typeface="Cambria Math" panose="02040503050406030204" pitchFamily="18" charset="0"/>
                            </a:rPr>
                            <m:t>𝐶</m:t>
                          </m:r>
                          <m:r>
                            <a:rPr lang="en-US" sz="2000" i="1" dirty="0" smtClean="0">
                              <a:latin typeface="Cambria Math" panose="02040503050406030204" pitchFamily="18" charset="0"/>
                            </a:rPr>
                            <m:t>=1</m:t>
                          </m:r>
                          <m:r>
                            <a:rPr lang="en-US" sz="2000" b="0" i="1" dirty="0" smtClean="0">
                              <a:latin typeface="Cambria Math" panose="02040503050406030204" pitchFamily="18" charset="0"/>
                            </a:rPr>
                            <m:t>|</m:t>
                          </m:r>
                          <m:r>
                            <a:rPr lang="en-US" sz="2000" b="0" i="1" dirty="0" smtClean="0">
                              <a:latin typeface="Cambria Math" panose="02040503050406030204" pitchFamily="18" charset="0"/>
                            </a:rPr>
                            <m:t>𝐴</m:t>
                          </m:r>
                          <m:r>
                            <a:rPr lang="en-US" sz="2000" b="0" i="1" dirty="0" smtClean="0">
                              <a:latin typeface="Cambria Math" panose="02040503050406030204" pitchFamily="18" charset="0"/>
                            </a:rPr>
                            <m:t>=1,</m:t>
                          </m:r>
                          <m:r>
                            <a:rPr lang="en-US" sz="2000" i="1" dirty="0" smtClean="0">
                              <a:latin typeface="Cambria Math" panose="02040503050406030204" pitchFamily="18" charset="0"/>
                            </a:rPr>
                            <m:t>𝐵</m:t>
                          </m:r>
                          <m:r>
                            <a:rPr lang="en-US" sz="2000" i="1" dirty="0" smtClean="0">
                              <a:latin typeface="Cambria Math" panose="02040503050406030204" pitchFamily="18" charset="0"/>
                            </a:rPr>
                            <m:t>=0</m:t>
                          </m:r>
                        </m:e>
                      </m:d>
                    </m:oMath>
                  </m:oMathPara>
                </a14:m>
                <a:endParaRPr lang="en-US" sz="2000" dirty="0"/>
              </a:p>
              <a:p>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=(0.3)(0.2)(0.3)</m:t>
                      </m:r>
                    </m:oMath>
                  </m:oMathPara>
                </a14:m>
                <a:endParaRPr lang="en-US" sz="2000" dirty="0"/>
              </a:p>
            </p:txBody>
          </p:sp>
        </mc:Choice>
        <mc:Fallback>
          <p:sp>
            <p:nvSpPr>
              <p:cNvPr id="4" name="Rectangle 3">
                <a:extLst>
                  <a:ext uri="{FF2B5EF4-FFF2-40B4-BE49-F238E27FC236}">
                    <a16:creationId xmlns:a16="http://schemas.microsoft.com/office/drawing/2014/main" id="{5E29B0E1-4744-8C43-A7B7-05C9A0EBB2E5}"/>
                  </a:ext>
                </a:extLst>
              </p:cNvPr>
              <p:cNvSpPr>
                <a:spLocks noRot="1" noChangeAspect="1" noMove="1" noResize="1" noEditPoints="1" noAdjustHandles="1" noChangeArrowheads="1" noChangeShapeType="1" noTextEdit="1"/>
              </p:cNvSpPr>
              <p:nvPr/>
            </p:nvSpPr>
            <p:spPr>
              <a:xfrm>
                <a:off x="357361" y="2988354"/>
                <a:ext cx="11319632" cy="1323439"/>
              </a:xfrm>
              <a:prstGeom prst="rect">
                <a:avLst/>
              </a:prstGeom>
              <a:blipFill>
                <a:blip r:embed="rId2"/>
                <a:stretch>
                  <a:fillRect l="-561" t="-2857" b="-3810"/>
                </a:stretch>
              </a:blipFill>
            </p:spPr>
            <p:txBody>
              <a:bodyPr/>
              <a:lstStyle/>
              <a:p>
                <a:r>
                  <a:rPr lang="en-US">
                    <a:noFill/>
                  </a:rPr>
                  <a:t> </a:t>
                </a:r>
              </a:p>
            </p:txBody>
          </p:sp>
        </mc:Fallback>
      </mc:AlternateContent>
      <p:graphicFrame>
        <p:nvGraphicFramePr>
          <p:cNvPr id="5" name="Table 5">
            <a:extLst>
              <a:ext uri="{FF2B5EF4-FFF2-40B4-BE49-F238E27FC236}">
                <a16:creationId xmlns:a16="http://schemas.microsoft.com/office/drawing/2014/main" id="{ADE7442F-7F36-4745-90CF-3F8F335C0569}"/>
              </a:ext>
            </a:extLst>
          </p:cNvPr>
          <p:cNvGraphicFramePr>
            <a:graphicFrameLocks noGrp="1"/>
          </p:cNvGraphicFramePr>
          <p:nvPr>
            <p:extLst>
              <p:ext uri="{D42A27DB-BD31-4B8C-83A1-F6EECF244321}">
                <p14:modId xmlns:p14="http://schemas.microsoft.com/office/powerpoint/2010/main" val="4145789911"/>
              </p:ext>
            </p:extLst>
          </p:nvPr>
        </p:nvGraphicFramePr>
        <p:xfrm>
          <a:off x="1622100" y="1728658"/>
          <a:ext cx="8128000" cy="11125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4249622396"/>
                    </a:ext>
                  </a:extLst>
                </a:gridCol>
                <a:gridCol w="2032000">
                  <a:extLst>
                    <a:ext uri="{9D8B030D-6E8A-4147-A177-3AD203B41FA5}">
                      <a16:colId xmlns:a16="http://schemas.microsoft.com/office/drawing/2014/main" val="735013773"/>
                    </a:ext>
                  </a:extLst>
                </a:gridCol>
                <a:gridCol w="2032000">
                  <a:extLst>
                    <a:ext uri="{9D8B030D-6E8A-4147-A177-3AD203B41FA5}">
                      <a16:colId xmlns:a16="http://schemas.microsoft.com/office/drawing/2014/main" val="4191505623"/>
                    </a:ext>
                  </a:extLst>
                </a:gridCol>
                <a:gridCol w="2032000">
                  <a:extLst>
                    <a:ext uri="{9D8B030D-6E8A-4147-A177-3AD203B41FA5}">
                      <a16:colId xmlns:a16="http://schemas.microsoft.com/office/drawing/2014/main" val="1124185598"/>
                    </a:ext>
                  </a:extLst>
                </a:gridCol>
              </a:tblGrid>
              <a:tr h="370840">
                <a:tc>
                  <a:txBody>
                    <a:bodyPr/>
                    <a:lstStyle/>
                    <a:p>
                      <a:pPr algn="ctr"/>
                      <a:r>
                        <a:rPr lang="en-US" dirty="0"/>
                        <a:t>a</a:t>
                      </a:r>
                    </a:p>
                  </a:txBody>
                  <a:tcPr/>
                </a:tc>
                <a:tc>
                  <a:txBody>
                    <a:bodyPr/>
                    <a:lstStyle/>
                    <a:p>
                      <a:pPr algn="ctr"/>
                      <a:r>
                        <a:rPr lang="en-US" dirty="0"/>
                        <a:t>P(B=1|A=a)</a:t>
                      </a:r>
                    </a:p>
                  </a:txBody>
                  <a:tcPr/>
                </a:tc>
                <a:tc>
                  <a:txBody>
                    <a:bodyPr/>
                    <a:lstStyle/>
                    <a:p>
                      <a:pPr algn="ctr"/>
                      <a:r>
                        <a:rPr lang="en-US" dirty="0"/>
                        <a:t>P(C=1|A=</a:t>
                      </a:r>
                      <a:r>
                        <a:rPr lang="en-US" dirty="0" err="1"/>
                        <a:t>a,B</a:t>
                      </a:r>
                      <a:r>
                        <a:rPr lang="en-US" dirty="0"/>
                        <a:t>=0)</a:t>
                      </a:r>
                    </a:p>
                  </a:txBody>
                  <a:tcPr/>
                </a:tc>
                <a:tc>
                  <a:txBody>
                    <a:bodyPr/>
                    <a:lstStyle/>
                    <a:p>
                      <a:pPr algn="ctr"/>
                      <a:r>
                        <a:rPr lang="en-US" dirty="0"/>
                        <a:t>P(C=1|A=</a:t>
                      </a:r>
                      <a:r>
                        <a:rPr lang="en-US" dirty="0" err="1"/>
                        <a:t>a,B</a:t>
                      </a:r>
                      <a:r>
                        <a:rPr lang="en-US" dirty="0"/>
                        <a:t>=1)</a:t>
                      </a:r>
                    </a:p>
                  </a:txBody>
                  <a:tcPr/>
                </a:tc>
                <a:extLst>
                  <a:ext uri="{0D108BD9-81ED-4DB2-BD59-A6C34878D82A}">
                    <a16:rowId xmlns:a16="http://schemas.microsoft.com/office/drawing/2014/main" val="589158119"/>
                  </a:ext>
                </a:extLst>
              </a:tr>
              <a:tr h="370840">
                <a:tc>
                  <a:txBody>
                    <a:bodyPr/>
                    <a:lstStyle/>
                    <a:p>
                      <a:pPr algn="ctr"/>
                      <a:r>
                        <a:rPr lang="en-US" dirty="0"/>
                        <a:t>0</a:t>
                      </a:r>
                    </a:p>
                  </a:txBody>
                  <a:tcPr/>
                </a:tc>
                <a:tc>
                  <a:txBody>
                    <a:bodyPr/>
                    <a:lstStyle/>
                    <a:p>
                      <a:pPr algn="ctr"/>
                      <a:r>
                        <a:rPr lang="en-US" dirty="0"/>
                        <a:t>0.2</a:t>
                      </a:r>
                    </a:p>
                  </a:txBody>
                  <a:tcPr/>
                </a:tc>
                <a:tc>
                  <a:txBody>
                    <a:bodyPr/>
                    <a:lstStyle/>
                    <a:p>
                      <a:pPr algn="ctr"/>
                      <a:r>
                        <a:rPr lang="en-US" dirty="0"/>
                        <a:t>0.4</a:t>
                      </a:r>
                    </a:p>
                  </a:txBody>
                  <a:tcPr/>
                </a:tc>
                <a:tc>
                  <a:txBody>
                    <a:bodyPr/>
                    <a:lstStyle/>
                    <a:p>
                      <a:pPr algn="ctr"/>
                      <a:r>
                        <a:rPr lang="en-US" dirty="0"/>
                        <a:t>0.9</a:t>
                      </a:r>
                    </a:p>
                  </a:txBody>
                  <a:tcPr/>
                </a:tc>
                <a:extLst>
                  <a:ext uri="{0D108BD9-81ED-4DB2-BD59-A6C34878D82A}">
                    <a16:rowId xmlns:a16="http://schemas.microsoft.com/office/drawing/2014/main" val="4234817643"/>
                  </a:ext>
                </a:extLst>
              </a:tr>
              <a:tr h="370840">
                <a:tc>
                  <a:txBody>
                    <a:bodyPr/>
                    <a:lstStyle/>
                    <a:p>
                      <a:pPr algn="ctr"/>
                      <a:r>
                        <a:rPr lang="en-US" dirty="0"/>
                        <a:t>1</a:t>
                      </a:r>
                    </a:p>
                  </a:txBody>
                  <a:tcPr/>
                </a:tc>
                <a:tc>
                  <a:txBody>
                    <a:bodyPr/>
                    <a:lstStyle/>
                    <a:p>
                      <a:pPr algn="ctr"/>
                      <a:r>
                        <a:rPr lang="en-US" dirty="0"/>
                        <a:t>0.8</a:t>
                      </a:r>
                    </a:p>
                  </a:txBody>
                  <a:tcPr/>
                </a:tc>
                <a:tc>
                  <a:txBody>
                    <a:bodyPr/>
                    <a:lstStyle/>
                    <a:p>
                      <a:pPr algn="ctr"/>
                      <a:r>
                        <a:rPr lang="en-US" dirty="0"/>
                        <a:t>0.3</a:t>
                      </a:r>
                    </a:p>
                  </a:txBody>
                  <a:tcPr/>
                </a:tc>
                <a:tc>
                  <a:txBody>
                    <a:bodyPr/>
                    <a:lstStyle/>
                    <a:p>
                      <a:pPr algn="ctr"/>
                      <a:r>
                        <a:rPr lang="en-US" dirty="0"/>
                        <a:t>0.7</a:t>
                      </a:r>
                    </a:p>
                  </a:txBody>
                  <a:tcPr/>
                </a:tc>
                <a:extLst>
                  <a:ext uri="{0D108BD9-81ED-4DB2-BD59-A6C34878D82A}">
                    <a16:rowId xmlns:a16="http://schemas.microsoft.com/office/drawing/2014/main" val="3592457689"/>
                  </a:ext>
                </a:extLst>
              </a:tr>
            </a:tbl>
          </a:graphicData>
        </a:graphic>
      </p:graphicFrame>
      <p:sp>
        <p:nvSpPr>
          <p:cNvPr id="6" name="Oval 5">
            <a:extLst>
              <a:ext uri="{FF2B5EF4-FFF2-40B4-BE49-F238E27FC236}">
                <a16:creationId xmlns:a16="http://schemas.microsoft.com/office/drawing/2014/main" id="{AAFCFA8B-42C4-D640-833D-6C744E1A7824}"/>
              </a:ext>
            </a:extLst>
          </p:cNvPr>
          <p:cNvSpPr/>
          <p:nvPr/>
        </p:nvSpPr>
        <p:spPr>
          <a:xfrm>
            <a:off x="9396223" y="269508"/>
            <a:ext cx="546538" cy="4977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7" name="Oval 6">
            <a:extLst>
              <a:ext uri="{FF2B5EF4-FFF2-40B4-BE49-F238E27FC236}">
                <a16:creationId xmlns:a16="http://schemas.microsoft.com/office/drawing/2014/main" id="{BEFE457C-1327-2941-A30D-18E3C5F566FD}"/>
              </a:ext>
            </a:extLst>
          </p:cNvPr>
          <p:cNvSpPr/>
          <p:nvPr/>
        </p:nvSpPr>
        <p:spPr>
          <a:xfrm>
            <a:off x="10526083" y="274764"/>
            <a:ext cx="546538" cy="4977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8" name="Oval 7">
            <a:extLst>
              <a:ext uri="{FF2B5EF4-FFF2-40B4-BE49-F238E27FC236}">
                <a16:creationId xmlns:a16="http://schemas.microsoft.com/office/drawing/2014/main" id="{00417C83-1EB8-ED40-AACE-8133896B18EF}"/>
              </a:ext>
            </a:extLst>
          </p:cNvPr>
          <p:cNvSpPr/>
          <p:nvPr/>
        </p:nvSpPr>
        <p:spPr>
          <a:xfrm>
            <a:off x="9995314" y="973702"/>
            <a:ext cx="546538" cy="4977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10" name="Straight Arrow Connector 9">
            <a:extLst>
              <a:ext uri="{FF2B5EF4-FFF2-40B4-BE49-F238E27FC236}">
                <a16:creationId xmlns:a16="http://schemas.microsoft.com/office/drawing/2014/main" id="{6BF825A6-EECE-FC4A-81CA-F7E87CF345DE}"/>
              </a:ext>
            </a:extLst>
          </p:cNvPr>
          <p:cNvCxnSpPr>
            <a:stCxn id="6" idx="5"/>
            <a:endCxn id="8" idx="1"/>
          </p:cNvCxnSpPr>
          <p:nvPr/>
        </p:nvCxnSpPr>
        <p:spPr>
          <a:xfrm>
            <a:off x="9862722" y="694376"/>
            <a:ext cx="212631" cy="3522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2E332E2-711D-1643-B51C-D3B8FFD07E52}"/>
              </a:ext>
            </a:extLst>
          </p:cNvPr>
          <p:cNvCxnSpPr>
            <a:stCxn id="7" idx="3"/>
            <a:endCxn id="8" idx="7"/>
          </p:cNvCxnSpPr>
          <p:nvPr/>
        </p:nvCxnSpPr>
        <p:spPr>
          <a:xfrm flipH="1">
            <a:off x="10461813" y="699632"/>
            <a:ext cx="144309" cy="3469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50E60E4-30B3-4347-9463-C6780010A8D8}"/>
              </a:ext>
            </a:extLst>
          </p:cNvPr>
          <p:cNvCxnSpPr/>
          <p:nvPr/>
        </p:nvCxnSpPr>
        <p:spPr>
          <a:xfrm>
            <a:off x="9942761" y="518390"/>
            <a:ext cx="583322" cy="52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4" name="Rectangle 13">
                <a:extLst>
                  <a:ext uri="{FF2B5EF4-FFF2-40B4-BE49-F238E27FC236}">
                    <a16:creationId xmlns:a16="http://schemas.microsoft.com/office/drawing/2014/main" id="{3309C476-4035-4E42-8D73-F5E1DCF7E9E0}"/>
                  </a:ext>
                </a:extLst>
              </p:cNvPr>
              <p:cNvSpPr/>
              <p:nvPr/>
            </p:nvSpPr>
            <p:spPr>
              <a:xfrm>
                <a:off x="317249" y="1320944"/>
                <a:ext cx="2236381" cy="369332"/>
              </a:xfrm>
              <a:prstGeom prst="rect">
                <a:avLst/>
              </a:prstGeom>
            </p:spPr>
            <p:txBody>
              <a:bodyPr wrap="none">
                <a:spAutoFit/>
              </a:bodyPr>
              <a:lstStyle/>
              <a:p>
                <a14:m>
                  <m:oMath xmlns:m="http://schemas.openxmlformats.org/officeDocument/2006/math">
                    <m:r>
                      <a:rPr lang="en-US" i="1" dirty="0">
                        <a:latin typeface="Cambria Math" panose="02040503050406030204" pitchFamily="18" charset="0"/>
                      </a:rPr>
                      <m:t>𝑃</m:t>
                    </m:r>
                    <m:r>
                      <a:rPr lang="en-US" i="1" dirty="0">
                        <a:latin typeface="Cambria Math" panose="02040503050406030204" pitchFamily="18" charset="0"/>
                      </a:rPr>
                      <m:t>(</m:t>
                    </m:r>
                    <m:r>
                      <a:rPr lang="en-US" i="1" dirty="0">
                        <a:latin typeface="Cambria Math" panose="02040503050406030204" pitchFamily="18" charset="0"/>
                      </a:rPr>
                      <m:t>𝐴</m:t>
                    </m:r>
                    <m:r>
                      <a:rPr lang="en-US" i="1" dirty="0">
                        <a:latin typeface="Cambria Math" panose="02040503050406030204" pitchFamily="18" charset="0"/>
                      </a:rPr>
                      <m:t>=1)=0.3</m:t>
                    </m:r>
                  </m:oMath>
                </a14:m>
                <a:r>
                  <a:rPr lang="en-US" dirty="0"/>
                  <a:t>, and:</a:t>
                </a:r>
              </a:p>
            </p:txBody>
          </p:sp>
        </mc:Choice>
        <mc:Fallback>
          <p:sp>
            <p:nvSpPr>
              <p:cNvPr id="14" name="Rectangle 13">
                <a:extLst>
                  <a:ext uri="{FF2B5EF4-FFF2-40B4-BE49-F238E27FC236}">
                    <a16:creationId xmlns:a16="http://schemas.microsoft.com/office/drawing/2014/main" id="{3309C476-4035-4E42-8D73-F5E1DCF7E9E0}"/>
                  </a:ext>
                </a:extLst>
              </p:cNvPr>
              <p:cNvSpPr>
                <a:spLocks noRot="1" noChangeAspect="1" noMove="1" noResize="1" noEditPoints="1" noAdjustHandles="1" noChangeArrowheads="1" noChangeShapeType="1" noTextEdit="1"/>
              </p:cNvSpPr>
              <p:nvPr/>
            </p:nvSpPr>
            <p:spPr>
              <a:xfrm>
                <a:off x="317249" y="1320944"/>
                <a:ext cx="2236381" cy="369332"/>
              </a:xfrm>
              <a:prstGeom prst="rect">
                <a:avLst/>
              </a:prstGeom>
              <a:blipFill>
                <a:blip r:embed="rId3"/>
                <a:stretch>
                  <a:fillRect t="-10345" r="-1124" b="-27586"/>
                </a:stretch>
              </a:blipFill>
            </p:spPr>
            <p:txBody>
              <a:bodyPr/>
              <a:lstStyle/>
              <a:p>
                <a:r>
                  <a:rPr lang="en-US">
                    <a:noFill/>
                  </a:rPr>
                  <a:t> </a:t>
                </a:r>
              </a:p>
            </p:txBody>
          </p:sp>
        </mc:Fallback>
      </mc:AlternateContent>
    </p:spTree>
    <p:extLst>
      <p:ext uri="{BB962C8B-B14F-4D97-AF65-F5344CB8AC3E}">
        <p14:creationId xmlns:p14="http://schemas.microsoft.com/office/powerpoint/2010/main" val="822138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5F6A6-9F95-374F-920B-6297F6529D0A}"/>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C43C122D-F420-584A-B709-50ED2D8EA655}"/>
              </a:ext>
            </a:extLst>
          </p:cNvPr>
          <p:cNvSpPr>
            <a:spLocks noGrp="1"/>
          </p:cNvSpPr>
          <p:nvPr>
            <p:ph idx="1"/>
          </p:nvPr>
        </p:nvSpPr>
        <p:spPr/>
        <p:txBody>
          <a:bodyPr/>
          <a:lstStyle/>
          <a:p>
            <a:r>
              <a:rPr lang="en-US" dirty="0" err="1"/>
              <a:t>Perceptrons</a:t>
            </a:r>
            <a:r>
              <a:rPr lang="en-US" dirty="0"/>
              <a:t>: Lecture 8</a:t>
            </a:r>
          </a:p>
          <a:p>
            <a:r>
              <a:rPr lang="en-US" dirty="0"/>
              <a:t>Neural Networks: Lectures 9, 10</a:t>
            </a:r>
          </a:p>
          <a:p>
            <a:r>
              <a:rPr lang="en-US" dirty="0"/>
              <a:t>Bayesian Networks: Lectures 13, 14</a:t>
            </a:r>
          </a:p>
          <a:p>
            <a:r>
              <a:rPr lang="en-US" dirty="0"/>
              <a:t>HMMs: Lectures 15, 16</a:t>
            </a:r>
          </a:p>
          <a:p>
            <a:endParaRPr lang="en-US" dirty="0"/>
          </a:p>
          <a:p>
            <a:pPr marL="0" indent="0">
              <a:buNone/>
            </a:pPr>
            <a:r>
              <a:rPr lang="en-US" dirty="0"/>
              <a:t>Lecture 12 (</a:t>
            </a:r>
            <a:r>
              <a:rPr lang="en-US" dirty="0" err="1"/>
              <a:t>Autograd</a:t>
            </a:r>
            <a:r>
              <a:rPr lang="en-US" dirty="0"/>
              <a:t>) was just an intro to MP3.</a:t>
            </a:r>
          </a:p>
          <a:p>
            <a:pPr marL="0" indent="0">
              <a:buNone/>
            </a:pPr>
            <a:r>
              <a:rPr lang="en-US" dirty="0"/>
              <a:t>Lecture 17 (Vector semantics) is just a discussion of an interesting way to apply what you know about neural nets; there are no questions on the exam specifically addressing this lecture.</a:t>
            </a:r>
          </a:p>
        </p:txBody>
      </p:sp>
    </p:spTree>
    <p:extLst>
      <p:ext uri="{BB962C8B-B14F-4D97-AF65-F5344CB8AC3E}">
        <p14:creationId xmlns:p14="http://schemas.microsoft.com/office/powerpoint/2010/main" val="812731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A96C2-441F-C84F-AFAC-66E560C73D7B}"/>
              </a:ext>
            </a:extLst>
          </p:cNvPr>
          <p:cNvSpPr>
            <a:spLocks noGrp="1"/>
          </p:cNvSpPr>
          <p:nvPr>
            <p:ph type="title"/>
          </p:nvPr>
        </p:nvSpPr>
        <p:spPr/>
        <p:txBody>
          <a:bodyPr/>
          <a:lstStyle/>
          <a:p>
            <a:r>
              <a:rPr lang="en-US" dirty="0"/>
              <a:t>Bayesian networks: question 9</a:t>
            </a:r>
          </a:p>
        </p:txBody>
      </p:sp>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5E29B0E1-4744-8C43-A7B7-05C9A0EBB2E5}"/>
                  </a:ext>
                </a:extLst>
              </p:cNvPr>
              <p:cNvSpPr/>
              <p:nvPr/>
            </p:nvSpPr>
            <p:spPr>
              <a:xfrm>
                <a:off x="357361" y="2988354"/>
                <a:ext cx="11319632" cy="1323439"/>
              </a:xfrm>
              <a:prstGeom prst="rect">
                <a:avLst/>
              </a:prstGeom>
            </p:spPr>
            <p:txBody>
              <a:bodyPr wrap="square">
                <a:spAutoFit/>
              </a:bodyPr>
              <a:lstStyle/>
              <a:p>
                <a:pPr marL="342900" indent="-342900">
                  <a:buFont typeface="+mj-lt"/>
                  <a:buAutoNum type="alphaLcParenR"/>
                </a:pPr>
                <a:r>
                  <a:rPr lang="en-US" sz="2000" dirty="0"/>
                  <a:t>What is </a:t>
                </a:r>
                <a14:m>
                  <m:oMath xmlns:m="http://schemas.openxmlformats.org/officeDocument/2006/math">
                    <m:r>
                      <a:rPr lang="en-US" sz="2000" i="1" dirty="0" smtClean="0">
                        <a:latin typeface="Cambria Math" panose="02040503050406030204" pitchFamily="18" charset="0"/>
                      </a:rPr>
                      <m:t>𝑃</m:t>
                    </m:r>
                    <m:r>
                      <a:rPr lang="en-US" sz="2000" i="1" dirty="0" smtClean="0">
                        <a:latin typeface="Cambria Math" panose="02040503050406030204" pitchFamily="18" charset="0"/>
                      </a:rPr>
                      <m:t>(</m:t>
                    </m:r>
                    <m:r>
                      <a:rPr lang="en-US" sz="2000" i="1" dirty="0" smtClean="0">
                        <a:latin typeface="Cambria Math" panose="02040503050406030204" pitchFamily="18" charset="0"/>
                      </a:rPr>
                      <m:t>𝐴</m:t>
                    </m:r>
                    <m:r>
                      <a:rPr lang="en-US" sz="2000" i="1" dirty="0" smtClean="0">
                        <a:latin typeface="Cambria Math" panose="02040503050406030204" pitchFamily="18" charset="0"/>
                      </a:rPr>
                      <m:t>=1,</m:t>
                    </m:r>
                    <m:r>
                      <a:rPr lang="en-US" sz="2000" i="1" dirty="0" smtClean="0">
                        <a:latin typeface="Cambria Math" panose="02040503050406030204" pitchFamily="18" charset="0"/>
                      </a:rPr>
                      <m:t>𝐵</m:t>
                    </m:r>
                    <m:r>
                      <a:rPr lang="en-US" sz="2000" i="1" dirty="0" smtClean="0">
                        <a:latin typeface="Cambria Math" panose="02040503050406030204" pitchFamily="18" charset="0"/>
                      </a:rPr>
                      <m:t>=0,</m:t>
                    </m:r>
                    <m:r>
                      <a:rPr lang="en-US" sz="2000" i="1" dirty="0" smtClean="0">
                        <a:latin typeface="Cambria Math" panose="02040503050406030204" pitchFamily="18" charset="0"/>
                      </a:rPr>
                      <m:t>𝐶</m:t>
                    </m:r>
                    <m:r>
                      <a:rPr lang="en-US" sz="2000" i="1" dirty="0" smtClean="0">
                        <a:latin typeface="Cambria Math" panose="02040503050406030204" pitchFamily="18" charset="0"/>
                      </a:rPr>
                      <m:t>=1)</m:t>
                    </m:r>
                  </m:oMath>
                </a14:m>
                <a:r>
                  <a:rPr lang="en-US" sz="2000" dirty="0"/>
                  <a:t>?  </a:t>
                </a:r>
              </a:p>
              <a:p>
                <a:pPr marL="342900" indent="-342900">
                  <a:buFont typeface="+mj-lt"/>
                  <a:buAutoNum type="alphaLcParenR"/>
                </a:pPr>
                <a:endParaRPr lang="en-US" sz="2000" dirty="0"/>
              </a:p>
              <a:p>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𝑃</m:t>
                      </m:r>
                      <m:d>
                        <m:dPr>
                          <m:ctrlPr>
                            <a:rPr lang="en-US" sz="2000" i="1" dirty="0" smtClean="0">
                              <a:latin typeface="Cambria Math" panose="02040503050406030204" pitchFamily="18" charset="0"/>
                            </a:rPr>
                          </m:ctrlPr>
                        </m:dPr>
                        <m:e>
                          <m:r>
                            <a:rPr lang="en-US" sz="2000" i="1" dirty="0" smtClean="0">
                              <a:latin typeface="Cambria Math" panose="02040503050406030204" pitchFamily="18" charset="0"/>
                            </a:rPr>
                            <m:t>𝐴</m:t>
                          </m:r>
                          <m:r>
                            <a:rPr lang="en-US" sz="2000" i="1" dirty="0" smtClean="0">
                              <a:latin typeface="Cambria Math" panose="02040503050406030204" pitchFamily="18" charset="0"/>
                            </a:rPr>
                            <m:t>=1,</m:t>
                          </m:r>
                          <m:r>
                            <a:rPr lang="en-US" sz="2000" i="1" dirty="0" smtClean="0">
                              <a:latin typeface="Cambria Math" panose="02040503050406030204" pitchFamily="18" charset="0"/>
                            </a:rPr>
                            <m:t>𝐵</m:t>
                          </m:r>
                          <m:r>
                            <a:rPr lang="en-US" sz="2000" i="1" dirty="0" smtClean="0">
                              <a:latin typeface="Cambria Math" panose="02040503050406030204" pitchFamily="18" charset="0"/>
                            </a:rPr>
                            <m:t>=0,</m:t>
                          </m:r>
                          <m:r>
                            <a:rPr lang="en-US" sz="2000" i="1" dirty="0" smtClean="0">
                              <a:latin typeface="Cambria Math" panose="02040503050406030204" pitchFamily="18" charset="0"/>
                            </a:rPr>
                            <m:t>𝐶</m:t>
                          </m:r>
                          <m:r>
                            <a:rPr lang="en-US" sz="2000" i="1" dirty="0" smtClean="0">
                              <a:latin typeface="Cambria Math" panose="02040503050406030204" pitchFamily="18" charset="0"/>
                            </a:rPr>
                            <m:t>=1</m:t>
                          </m:r>
                        </m:e>
                      </m:d>
                      <m:r>
                        <a:rPr lang="en-US" sz="2000" b="0" i="1" dirty="0" smtClean="0">
                          <a:latin typeface="Cambria Math" panose="02040503050406030204" pitchFamily="18" charset="0"/>
                        </a:rPr>
                        <m:t>=</m:t>
                      </m:r>
                      <m:r>
                        <a:rPr lang="en-US" sz="2000" i="1" dirty="0" smtClean="0">
                          <a:latin typeface="Cambria Math" panose="02040503050406030204" pitchFamily="18" charset="0"/>
                        </a:rPr>
                        <m:t>𝑃</m:t>
                      </m:r>
                      <m:d>
                        <m:dPr>
                          <m:ctrlPr>
                            <a:rPr lang="en-US" sz="2000" i="1" dirty="0" smtClean="0">
                              <a:latin typeface="Cambria Math" panose="02040503050406030204" pitchFamily="18" charset="0"/>
                            </a:rPr>
                          </m:ctrlPr>
                        </m:dPr>
                        <m:e>
                          <m:r>
                            <a:rPr lang="en-US" sz="2000" i="1" dirty="0" smtClean="0">
                              <a:latin typeface="Cambria Math" panose="02040503050406030204" pitchFamily="18" charset="0"/>
                            </a:rPr>
                            <m:t>𝐴</m:t>
                          </m:r>
                          <m:r>
                            <a:rPr lang="en-US" sz="2000" i="1" dirty="0" smtClean="0">
                              <a:latin typeface="Cambria Math" panose="02040503050406030204" pitchFamily="18" charset="0"/>
                            </a:rPr>
                            <m:t>=1</m:t>
                          </m:r>
                        </m:e>
                      </m:d>
                      <m:r>
                        <a:rPr lang="en-US" sz="2000" i="1" dirty="0" smtClean="0">
                          <a:latin typeface="Cambria Math" panose="02040503050406030204" pitchFamily="18" charset="0"/>
                        </a:rPr>
                        <m:t>𝑃</m:t>
                      </m:r>
                      <m:d>
                        <m:dPr>
                          <m:ctrlPr>
                            <a:rPr lang="en-US" sz="2000" i="1" dirty="0" smtClean="0">
                              <a:latin typeface="Cambria Math" panose="02040503050406030204" pitchFamily="18" charset="0"/>
                            </a:rPr>
                          </m:ctrlPr>
                        </m:dPr>
                        <m:e>
                          <m:r>
                            <a:rPr lang="en-US" sz="2000" i="1" dirty="0" smtClean="0">
                              <a:latin typeface="Cambria Math" panose="02040503050406030204" pitchFamily="18" charset="0"/>
                            </a:rPr>
                            <m:t>𝐵</m:t>
                          </m:r>
                          <m:r>
                            <a:rPr lang="en-US" sz="2000" i="1" dirty="0" smtClean="0">
                              <a:latin typeface="Cambria Math" panose="02040503050406030204" pitchFamily="18" charset="0"/>
                            </a:rPr>
                            <m:t>=0|</m:t>
                          </m:r>
                          <m:r>
                            <a:rPr lang="en-US" sz="2000" b="0" i="1" dirty="0" smtClean="0">
                              <a:latin typeface="Cambria Math" panose="02040503050406030204" pitchFamily="18" charset="0"/>
                            </a:rPr>
                            <m:t>𝐴</m:t>
                          </m:r>
                          <m:r>
                            <a:rPr lang="en-US" sz="2000" b="0" i="1" dirty="0" smtClean="0">
                              <a:latin typeface="Cambria Math" panose="02040503050406030204" pitchFamily="18" charset="0"/>
                            </a:rPr>
                            <m:t>=1</m:t>
                          </m:r>
                        </m:e>
                      </m:d>
                      <m:r>
                        <a:rPr lang="en-US" sz="2000" i="1" dirty="0" smtClean="0">
                          <a:latin typeface="Cambria Math" panose="02040503050406030204" pitchFamily="18" charset="0"/>
                        </a:rPr>
                        <m:t>𝑃</m:t>
                      </m:r>
                      <m:d>
                        <m:dPr>
                          <m:ctrlPr>
                            <a:rPr lang="en-US" sz="2000" i="1" dirty="0" smtClean="0">
                              <a:latin typeface="Cambria Math" panose="02040503050406030204" pitchFamily="18" charset="0"/>
                            </a:rPr>
                          </m:ctrlPr>
                        </m:dPr>
                        <m:e>
                          <m:r>
                            <a:rPr lang="en-US" sz="2000" b="0" i="1" dirty="0" smtClean="0">
                              <a:latin typeface="Cambria Math" panose="02040503050406030204" pitchFamily="18" charset="0"/>
                            </a:rPr>
                            <m:t>𝐶</m:t>
                          </m:r>
                          <m:r>
                            <a:rPr lang="en-US" sz="2000" i="1" dirty="0" smtClean="0">
                              <a:latin typeface="Cambria Math" panose="02040503050406030204" pitchFamily="18" charset="0"/>
                            </a:rPr>
                            <m:t>=1</m:t>
                          </m:r>
                          <m:r>
                            <a:rPr lang="en-US" sz="2000" b="0" i="1" dirty="0" smtClean="0">
                              <a:latin typeface="Cambria Math" panose="02040503050406030204" pitchFamily="18" charset="0"/>
                            </a:rPr>
                            <m:t>|</m:t>
                          </m:r>
                          <m:r>
                            <a:rPr lang="en-US" sz="2000" b="0" i="1" dirty="0" smtClean="0">
                              <a:latin typeface="Cambria Math" panose="02040503050406030204" pitchFamily="18" charset="0"/>
                            </a:rPr>
                            <m:t>𝐴</m:t>
                          </m:r>
                          <m:r>
                            <a:rPr lang="en-US" sz="2000" b="0" i="1" dirty="0" smtClean="0">
                              <a:latin typeface="Cambria Math" panose="02040503050406030204" pitchFamily="18" charset="0"/>
                            </a:rPr>
                            <m:t>=1,</m:t>
                          </m:r>
                          <m:r>
                            <a:rPr lang="en-US" sz="2000" i="1" dirty="0" smtClean="0">
                              <a:latin typeface="Cambria Math" panose="02040503050406030204" pitchFamily="18" charset="0"/>
                            </a:rPr>
                            <m:t>𝐵</m:t>
                          </m:r>
                          <m:r>
                            <a:rPr lang="en-US" sz="2000" i="1" dirty="0" smtClean="0">
                              <a:latin typeface="Cambria Math" panose="02040503050406030204" pitchFamily="18" charset="0"/>
                            </a:rPr>
                            <m:t>=0</m:t>
                          </m:r>
                        </m:e>
                      </m:d>
                    </m:oMath>
                  </m:oMathPara>
                </a14:m>
                <a:endParaRPr lang="en-US" sz="2000" dirty="0"/>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=(0.3)(0.2)(0.3)</m:t>
                      </m:r>
                    </m:oMath>
                  </m:oMathPara>
                </a14:m>
                <a:endParaRPr lang="en-US" sz="2000" dirty="0"/>
              </a:p>
            </p:txBody>
          </p:sp>
        </mc:Choice>
        <mc:Fallback>
          <p:sp>
            <p:nvSpPr>
              <p:cNvPr id="4" name="Rectangle 3">
                <a:extLst>
                  <a:ext uri="{FF2B5EF4-FFF2-40B4-BE49-F238E27FC236}">
                    <a16:creationId xmlns:a16="http://schemas.microsoft.com/office/drawing/2014/main" id="{5E29B0E1-4744-8C43-A7B7-05C9A0EBB2E5}"/>
                  </a:ext>
                </a:extLst>
              </p:cNvPr>
              <p:cNvSpPr>
                <a:spLocks noRot="1" noChangeAspect="1" noMove="1" noResize="1" noEditPoints="1" noAdjustHandles="1" noChangeArrowheads="1" noChangeShapeType="1" noTextEdit="1"/>
              </p:cNvSpPr>
              <p:nvPr/>
            </p:nvSpPr>
            <p:spPr>
              <a:xfrm>
                <a:off x="357361" y="2988354"/>
                <a:ext cx="11319632" cy="1323439"/>
              </a:xfrm>
              <a:prstGeom prst="rect">
                <a:avLst/>
              </a:prstGeom>
              <a:blipFill>
                <a:blip r:embed="rId2"/>
                <a:stretch>
                  <a:fillRect l="-561" t="-2857" b="-3810"/>
                </a:stretch>
              </a:blipFill>
            </p:spPr>
            <p:txBody>
              <a:bodyPr/>
              <a:lstStyle/>
              <a:p>
                <a:r>
                  <a:rPr lang="en-US">
                    <a:noFill/>
                  </a:rPr>
                  <a:t> </a:t>
                </a:r>
              </a:p>
            </p:txBody>
          </p:sp>
        </mc:Fallback>
      </mc:AlternateContent>
      <p:graphicFrame>
        <p:nvGraphicFramePr>
          <p:cNvPr id="5" name="Table 5">
            <a:extLst>
              <a:ext uri="{FF2B5EF4-FFF2-40B4-BE49-F238E27FC236}">
                <a16:creationId xmlns:a16="http://schemas.microsoft.com/office/drawing/2014/main" id="{ADE7442F-7F36-4745-90CF-3F8F335C0569}"/>
              </a:ext>
            </a:extLst>
          </p:cNvPr>
          <p:cNvGraphicFramePr>
            <a:graphicFrameLocks noGrp="1"/>
          </p:cNvGraphicFramePr>
          <p:nvPr/>
        </p:nvGraphicFramePr>
        <p:xfrm>
          <a:off x="1622100" y="1728658"/>
          <a:ext cx="8128000" cy="11125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4249622396"/>
                    </a:ext>
                  </a:extLst>
                </a:gridCol>
                <a:gridCol w="2032000">
                  <a:extLst>
                    <a:ext uri="{9D8B030D-6E8A-4147-A177-3AD203B41FA5}">
                      <a16:colId xmlns:a16="http://schemas.microsoft.com/office/drawing/2014/main" val="735013773"/>
                    </a:ext>
                  </a:extLst>
                </a:gridCol>
                <a:gridCol w="2032000">
                  <a:extLst>
                    <a:ext uri="{9D8B030D-6E8A-4147-A177-3AD203B41FA5}">
                      <a16:colId xmlns:a16="http://schemas.microsoft.com/office/drawing/2014/main" val="4191505623"/>
                    </a:ext>
                  </a:extLst>
                </a:gridCol>
                <a:gridCol w="2032000">
                  <a:extLst>
                    <a:ext uri="{9D8B030D-6E8A-4147-A177-3AD203B41FA5}">
                      <a16:colId xmlns:a16="http://schemas.microsoft.com/office/drawing/2014/main" val="1124185598"/>
                    </a:ext>
                  </a:extLst>
                </a:gridCol>
              </a:tblGrid>
              <a:tr h="370840">
                <a:tc>
                  <a:txBody>
                    <a:bodyPr/>
                    <a:lstStyle/>
                    <a:p>
                      <a:pPr algn="ctr"/>
                      <a:r>
                        <a:rPr lang="en-US" dirty="0"/>
                        <a:t>a</a:t>
                      </a:r>
                    </a:p>
                  </a:txBody>
                  <a:tcPr/>
                </a:tc>
                <a:tc>
                  <a:txBody>
                    <a:bodyPr/>
                    <a:lstStyle/>
                    <a:p>
                      <a:pPr algn="ctr"/>
                      <a:r>
                        <a:rPr lang="en-US" dirty="0"/>
                        <a:t>P(B=1|A=a)</a:t>
                      </a:r>
                    </a:p>
                  </a:txBody>
                  <a:tcPr/>
                </a:tc>
                <a:tc>
                  <a:txBody>
                    <a:bodyPr/>
                    <a:lstStyle/>
                    <a:p>
                      <a:pPr algn="ctr"/>
                      <a:r>
                        <a:rPr lang="en-US" dirty="0"/>
                        <a:t>P(C=1|A=</a:t>
                      </a:r>
                      <a:r>
                        <a:rPr lang="en-US" dirty="0" err="1"/>
                        <a:t>a,B</a:t>
                      </a:r>
                      <a:r>
                        <a:rPr lang="en-US" dirty="0"/>
                        <a:t>=0)</a:t>
                      </a:r>
                    </a:p>
                  </a:txBody>
                  <a:tcPr/>
                </a:tc>
                <a:tc>
                  <a:txBody>
                    <a:bodyPr/>
                    <a:lstStyle/>
                    <a:p>
                      <a:pPr algn="ctr"/>
                      <a:r>
                        <a:rPr lang="en-US" dirty="0"/>
                        <a:t>P(C=1|A=</a:t>
                      </a:r>
                      <a:r>
                        <a:rPr lang="en-US" dirty="0" err="1"/>
                        <a:t>a,B</a:t>
                      </a:r>
                      <a:r>
                        <a:rPr lang="en-US" dirty="0"/>
                        <a:t>=1)</a:t>
                      </a:r>
                    </a:p>
                  </a:txBody>
                  <a:tcPr/>
                </a:tc>
                <a:extLst>
                  <a:ext uri="{0D108BD9-81ED-4DB2-BD59-A6C34878D82A}">
                    <a16:rowId xmlns:a16="http://schemas.microsoft.com/office/drawing/2014/main" val="589158119"/>
                  </a:ext>
                </a:extLst>
              </a:tr>
              <a:tr h="370840">
                <a:tc>
                  <a:txBody>
                    <a:bodyPr/>
                    <a:lstStyle/>
                    <a:p>
                      <a:pPr algn="ctr"/>
                      <a:r>
                        <a:rPr lang="en-US" dirty="0"/>
                        <a:t>0</a:t>
                      </a:r>
                    </a:p>
                  </a:txBody>
                  <a:tcPr/>
                </a:tc>
                <a:tc>
                  <a:txBody>
                    <a:bodyPr/>
                    <a:lstStyle/>
                    <a:p>
                      <a:pPr algn="ctr"/>
                      <a:r>
                        <a:rPr lang="en-US" dirty="0"/>
                        <a:t>0.2</a:t>
                      </a:r>
                    </a:p>
                  </a:txBody>
                  <a:tcPr/>
                </a:tc>
                <a:tc>
                  <a:txBody>
                    <a:bodyPr/>
                    <a:lstStyle/>
                    <a:p>
                      <a:pPr algn="ctr"/>
                      <a:r>
                        <a:rPr lang="en-US" dirty="0"/>
                        <a:t>0.4</a:t>
                      </a:r>
                    </a:p>
                  </a:txBody>
                  <a:tcPr/>
                </a:tc>
                <a:tc>
                  <a:txBody>
                    <a:bodyPr/>
                    <a:lstStyle/>
                    <a:p>
                      <a:pPr algn="ctr"/>
                      <a:r>
                        <a:rPr lang="en-US" dirty="0"/>
                        <a:t>0.9</a:t>
                      </a:r>
                    </a:p>
                  </a:txBody>
                  <a:tcPr/>
                </a:tc>
                <a:extLst>
                  <a:ext uri="{0D108BD9-81ED-4DB2-BD59-A6C34878D82A}">
                    <a16:rowId xmlns:a16="http://schemas.microsoft.com/office/drawing/2014/main" val="4234817643"/>
                  </a:ext>
                </a:extLst>
              </a:tr>
              <a:tr h="370840">
                <a:tc>
                  <a:txBody>
                    <a:bodyPr/>
                    <a:lstStyle/>
                    <a:p>
                      <a:pPr algn="ctr"/>
                      <a:r>
                        <a:rPr lang="en-US" dirty="0"/>
                        <a:t>1</a:t>
                      </a:r>
                    </a:p>
                  </a:txBody>
                  <a:tcPr/>
                </a:tc>
                <a:tc>
                  <a:txBody>
                    <a:bodyPr/>
                    <a:lstStyle/>
                    <a:p>
                      <a:pPr algn="ctr"/>
                      <a:r>
                        <a:rPr lang="en-US" dirty="0"/>
                        <a:t>0.8</a:t>
                      </a:r>
                    </a:p>
                  </a:txBody>
                  <a:tcPr/>
                </a:tc>
                <a:tc>
                  <a:txBody>
                    <a:bodyPr/>
                    <a:lstStyle/>
                    <a:p>
                      <a:pPr algn="ctr"/>
                      <a:r>
                        <a:rPr lang="en-US" dirty="0"/>
                        <a:t>0.3</a:t>
                      </a:r>
                    </a:p>
                  </a:txBody>
                  <a:tcPr/>
                </a:tc>
                <a:tc>
                  <a:txBody>
                    <a:bodyPr/>
                    <a:lstStyle/>
                    <a:p>
                      <a:pPr algn="ctr"/>
                      <a:r>
                        <a:rPr lang="en-US" dirty="0"/>
                        <a:t>0.7</a:t>
                      </a:r>
                    </a:p>
                  </a:txBody>
                  <a:tcPr/>
                </a:tc>
                <a:extLst>
                  <a:ext uri="{0D108BD9-81ED-4DB2-BD59-A6C34878D82A}">
                    <a16:rowId xmlns:a16="http://schemas.microsoft.com/office/drawing/2014/main" val="3592457689"/>
                  </a:ext>
                </a:extLst>
              </a:tr>
            </a:tbl>
          </a:graphicData>
        </a:graphic>
      </p:graphicFrame>
      <p:sp>
        <p:nvSpPr>
          <p:cNvPr id="6" name="Oval 5">
            <a:extLst>
              <a:ext uri="{FF2B5EF4-FFF2-40B4-BE49-F238E27FC236}">
                <a16:creationId xmlns:a16="http://schemas.microsoft.com/office/drawing/2014/main" id="{AAFCFA8B-42C4-D640-833D-6C744E1A7824}"/>
              </a:ext>
            </a:extLst>
          </p:cNvPr>
          <p:cNvSpPr/>
          <p:nvPr/>
        </p:nvSpPr>
        <p:spPr>
          <a:xfrm>
            <a:off x="9396223" y="269508"/>
            <a:ext cx="546538" cy="4977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7" name="Oval 6">
            <a:extLst>
              <a:ext uri="{FF2B5EF4-FFF2-40B4-BE49-F238E27FC236}">
                <a16:creationId xmlns:a16="http://schemas.microsoft.com/office/drawing/2014/main" id="{BEFE457C-1327-2941-A30D-18E3C5F566FD}"/>
              </a:ext>
            </a:extLst>
          </p:cNvPr>
          <p:cNvSpPr/>
          <p:nvPr/>
        </p:nvSpPr>
        <p:spPr>
          <a:xfrm>
            <a:off x="10526083" y="274764"/>
            <a:ext cx="546538" cy="4977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8" name="Oval 7">
            <a:extLst>
              <a:ext uri="{FF2B5EF4-FFF2-40B4-BE49-F238E27FC236}">
                <a16:creationId xmlns:a16="http://schemas.microsoft.com/office/drawing/2014/main" id="{00417C83-1EB8-ED40-AACE-8133896B18EF}"/>
              </a:ext>
            </a:extLst>
          </p:cNvPr>
          <p:cNvSpPr/>
          <p:nvPr/>
        </p:nvSpPr>
        <p:spPr>
          <a:xfrm>
            <a:off x="9995314" y="973702"/>
            <a:ext cx="546538" cy="4977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10" name="Straight Arrow Connector 9">
            <a:extLst>
              <a:ext uri="{FF2B5EF4-FFF2-40B4-BE49-F238E27FC236}">
                <a16:creationId xmlns:a16="http://schemas.microsoft.com/office/drawing/2014/main" id="{6BF825A6-EECE-FC4A-81CA-F7E87CF345DE}"/>
              </a:ext>
            </a:extLst>
          </p:cNvPr>
          <p:cNvCxnSpPr>
            <a:stCxn id="6" idx="5"/>
            <a:endCxn id="8" idx="1"/>
          </p:cNvCxnSpPr>
          <p:nvPr/>
        </p:nvCxnSpPr>
        <p:spPr>
          <a:xfrm>
            <a:off x="9862722" y="694376"/>
            <a:ext cx="212631" cy="3522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2E332E2-711D-1643-B51C-D3B8FFD07E52}"/>
              </a:ext>
            </a:extLst>
          </p:cNvPr>
          <p:cNvCxnSpPr>
            <a:stCxn id="7" idx="3"/>
            <a:endCxn id="8" idx="7"/>
          </p:cNvCxnSpPr>
          <p:nvPr/>
        </p:nvCxnSpPr>
        <p:spPr>
          <a:xfrm flipH="1">
            <a:off x="10461813" y="699632"/>
            <a:ext cx="144309" cy="3469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50E60E4-30B3-4347-9463-C6780010A8D8}"/>
              </a:ext>
            </a:extLst>
          </p:cNvPr>
          <p:cNvCxnSpPr/>
          <p:nvPr/>
        </p:nvCxnSpPr>
        <p:spPr>
          <a:xfrm>
            <a:off x="9942761" y="518390"/>
            <a:ext cx="583322" cy="52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4" name="Rectangle 13">
                <a:extLst>
                  <a:ext uri="{FF2B5EF4-FFF2-40B4-BE49-F238E27FC236}">
                    <a16:creationId xmlns:a16="http://schemas.microsoft.com/office/drawing/2014/main" id="{3309C476-4035-4E42-8D73-F5E1DCF7E9E0}"/>
                  </a:ext>
                </a:extLst>
              </p:cNvPr>
              <p:cNvSpPr/>
              <p:nvPr/>
            </p:nvSpPr>
            <p:spPr>
              <a:xfrm>
                <a:off x="317249" y="1320944"/>
                <a:ext cx="2236381" cy="369332"/>
              </a:xfrm>
              <a:prstGeom prst="rect">
                <a:avLst/>
              </a:prstGeom>
            </p:spPr>
            <p:txBody>
              <a:bodyPr wrap="none">
                <a:spAutoFit/>
              </a:bodyPr>
              <a:lstStyle/>
              <a:p>
                <a14:m>
                  <m:oMath xmlns:m="http://schemas.openxmlformats.org/officeDocument/2006/math">
                    <m:r>
                      <a:rPr lang="en-US" i="1" dirty="0">
                        <a:latin typeface="Cambria Math" panose="02040503050406030204" pitchFamily="18" charset="0"/>
                      </a:rPr>
                      <m:t>𝑃</m:t>
                    </m:r>
                    <m:r>
                      <a:rPr lang="en-US" i="1" dirty="0">
                        <a:latin typeface="Cambria Math" panose="02040503050406030204" pitchFamily="18" charset="0"/>
                      </a:rPr>
                      <m:t>(</m:t>
                    </m:r>
                    <m:r>
                      <a:rPr lang="en-US" i="1" dirty="0">
                        <a:latin typeface="Cambria Math" panose="02040503050406030204" pitchFamily="18" charset="0"/>
                      </a:rPr>
                      <m:t>𝐴</m:t>
                    </m:r>
                    <m:r>
                      <a:rPr lang="en-US" i="1" dirty="0">
                        <a:latin typeface="Cambria Math" panose="02040503050406030204" pitchFamily="18" charset="0"/>
                      </a:rPr>
                      <m:t>=1)=0.3</m:t>
                    </m:r>
                  </m:oMath>
                </a14:m>
                <a:r>
                  <a:rPr lang="en-US" dirty="0"/>
                  <a:t>, and:</a:t>
                </a:r>
              </a:p>
            </p:txBody>
          </p:sp>
        </mc:Choice>
        <mc:Fallback>
          <p:sp>
            <p:nvSpPr>
              <p:cNvPr id="14" name="Rectangle 13">
                <a:extLst>
                  <a:ext uri="{FF2B5EF4-FFF2-40B4-BE49-F238E27FC236}">
                    <a16:creationId xmlns:a16="http://schemas.microsoft.com/office/drawing/2014/main" id="{3309C476-4035-4E42-8D73-F5E1DCF7E9E0}"/>
                  </a:ext>
                </a:extLst>
              </p:cNvPr>
              <p:cNvSpPr>
                <a:spLocks noRot="1" noChangeAspect="1" noMove="1" noResize="1" noEditPoints="1" noAdjustHandles="1" noChangeArrowheads="1" noChangeShapeType="1" noTextEdit="1"/>
              </p:cNvSpPr>
              <p:nvPr/>
            </p:nvSpPr>
            <p:spPr>
              <a:xfrm>
                <a:off x="317249" y="1320944"/>
                <a:ext cx="2236381" cy="369332"/>
              </a:xfrm>
              <a:prstGeom prst="rect">
                <a:avLst/>
              </a:prstGeom>
              <a:blipFill>
                <a:blip r:embed="rId3"/>
                <a:stretch>
                  <a:fillRect t="-10345" r="-1124" b="-2758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3B76A15A-4B36-E142-874E-BCA89A2F6219}"/>
                  </a:ext>
                </a:extLst>
              </p:cNvPr>
              <p:cNvSpPr/>
              <p:nvPr/>
            </p:nvSpPr>
            <p:spPr>
              <a:xfrm>
                <a:off x="328397" y="4484552"/>
                <a:ext cx="11348596" cy="2308389"/>
              </a:xfrm>
              <a:prstGeom prst="rect">
                <a:avLst/>
              </a:prstGeom>
            </p:spPr>
            <p:txBody>
              <a:bodyPr wrap="square">
                <a:spAutoFit/>
              </a:bodyPr>
              <a:lstStyle/>
              <a:p>
                <a:pPr marL="342900" indent="-342900">
                  <a:buFont typeface="+mj-lt"/>
                  <a:buAutoNum type="alphaLcParenR" startAt="2"/>
                </a:pPr>
                <a:r>
                  <a:rPr lang="en-US" sz="2000" dirty="0"/>
                  <a:t>What is </a:t>
                </a:r>
                <a14:m>
                  <m:oMath xmlns:m="http://schemas.openxmlformats.org/officeDocument/2006/math">
                    <m:r>
                      <a:rPr lang="en-US" sz="2000" i="1" dirty="0">
                        <a:latin typeface="Cambria Math" panose="02040503050406030204" pitchFamily="18" charset="0"/>
                      </a:rPr>
                      <m:t>𝑃</m:t>
                    </m:r>
                    <m:r>
                      <a:rPr lang="en-US" sz="2000" i="1" dirty="0">
                        <a:latin typeface="Cambria Math" panose="02040503050406030204" pitchFamily="18" charset="0"/>
                      </a:rPr>
                      <m:t>(</m:t>
                    </m:r>
                    <m:r>
                      <a:rPr lang="en-US" sz="2000" i="1" dirty="0">
                        <a:latin typeface="Cambria Math" panose="02040503050406030204" pitchFamily="18" charset="0"/>
                      </a:rPr>
                      <m:t>𝐴</m:t>
                    </m:r>
                    <m:r>
                      <a:rPr lang="en-US" sz="2000" i="1" dirty="0">
                        <a:latin typeface="Cambria Math" panose="02040503050406030204" pitchFamily="18" charset="0"/>
                      </a:rPr>
                      <m:t>=1|</m:t>
                    </m:r>
                    <m:r>
                      <a:rPr lang="en-US" sz="2000" i="1" dirty="0">
                        <a:latin typeface="Cambria Math" panose="02040503050406030204" pitchFamily="18" charset="0"/>
                      </a:rPr>
                      <m:t>𝐶</m:t>
                    </m:r>
                    <m:r>
                      <a:rPr lang="en-US" sz="2000" i="1" dirty="0">
                        <a:latin typeface="Cambria Math" panose="02040503050406030204" pitchFamily="18" charset="0"/>
                      </a:rPr>
                      <m:t>=1)</m:t>
                    </m:r>
                  </m:oMath>
                </a14:m>
                <a:r>
                  <a:rPr lang="en-US" sz="2000" dirty="0"/>
                  <a:t>? </a:t>
                </a:r>
              </a:p>
              <a:p>
                <a:endParaRPr lang="en-US" sz="2000" dirty="0"/>
              </a:p>
              <a:p>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𝑃</m:t>
                      </m:r>
                      <m:d>
                        <m:dPr>
                          <m:ctrlPr>
                            <a:rPr lang="en-US" sz="2000" i="1" dirty="0" smtClean="0">
                              <a:latin typeface="Cambria Math" panose="02040503050406030204" pitchFamily="18" charset="0"/>
                            </a:rPr>
                          </m:ctrlPr>
                        </m:dPr>
                        <m:e>
                          <m:r>
                            <a:rPr lang="en-US" sz="2000" i="1" dirty="0" smtClean="0">
                              <a:latin typeface="Cambria Math" panose="02040503050406030204" pitchFamily="18" charset="0"/>
                            </a:rPr>
                            <m:t>𝐴</m:t>
                          </m:r>
                          <m:r>
                            <a:rPr lang="en-US" sz="2000" i="1" dirty="0" smtClean="0">
                              <a:latin typeface="Cambria Math" panose="02040503050406030204" pitchFamily="18" charset="0"/>
                            </a:rPr>
                            <m:t>=1</m:t>
                          </m:r>
                        </m:e>
                        <m:e>
                          <m:r>
                            <a:rPr lang="en-US" sz="2000" i="1" dirty="0" smtClean="0">
                              <a:latin typeface="Cambria Math" panose="02040503050406030204" pitchFamily="18" charset="0"/>
                            </a:rPr>
                            <m:t>𝐶</m:t>
                          </m:r>
                          <m:r>
                            <a:rPr lang="en-US" sz="2000" i="1" dirty="0" smtClean="0">
                              <a:latin typeface="Cambria Math" panose="02040503050406030204" pitchFamily="18" charset="0"/>
                            </a:rPr>
                            <m:t>=1</m:t>
                          </m:r>
                        </m:e>
                      </m:d>
                      <m:r>
                        <a:rPr lang="en-US" sz="2000" b="0" i="1" dirty="0" smtClean="0">
                          <a:latin typeface="Cambria Math" panose="02040503050406030204" pitchFamily="18" charset="0"/>
                        </a:rPr>
                        <m:t>=</m:t>
                      </m:r>
                      <m:f>
                        <m:fPr>
                          <m:ctrlPr>
                            <a:rPr lang="en-US" sz="2000" b="0" i="1" dirty="0" smtClean="0">
                              <a:latin typeface="Cambria Math" panose="02040503050406030204" pitchFamily="18" charset="0"/>
                            </a:rPr>
                          </m:ctrlPr>
                        </m:fPr>
                        <m:num>
                          <m:r>
                            <a:rPr lang="en-US" sz="2000" i="1" dirty="0" smtClean="0">
                              <a:latin typeface="Cambria Math" panose="02040503050406030204" pitchFamily="18" charset="0"/>
                            </a:rPr>
                            <m:t>𝑃</m:t>
                          </m:r>
                          <m:r>
                            <a:rPr lang="en-US" sz="2000" i="1" dirty="0" smtClean="0">
                              <a:latin typeface="Cambria Math" panose="02040503050406030204" pitchFamily="18" charset="0"/>
                            </a:rPr>
                            <m:t>(</m:t>
                          </m:r>
                          <m:r>
                            <a:rPr lang="en-US" sz="2000" i="1" dirty="0" smtClean="0">
                              <a:latin typeface="Cambria Math" panose="02040503050406030204" pitchFamily="18" charset="0"/>
                            </a:rPr>
                            <m:t>𝐴</m:t>
                          </m:r>
                          <m:r>
                            <a:rPr lang="en-US" sz="2000" i="1" dirty="0" smtClean="0">
                              <a:latin typeface="Cambria Math" panose="02040503050406030204" pitchFamily="18" charset="0"/>
                            </a:rPr>
                            <m:t>=1,</m:t>
                          </m:r>
                          <m:r>
                            <a:rPr lang="en-US" sz="2000" i="1" dirty="0" smtClean="0">
                              <a:latin typeface="Cambria Math" panose="02040503050406030204" pitchFamily="18" charset="0"/>
                            </a:rPr>
                            <m:t>𝐶</m:t>
                          </m:r>
                          <m:r>
                            <a:rPr lang="en-US" sz="2000" i="1" dirty="0" smtClean="0">
                              <a:latin typeface="Cambria Math" panose="02040503050406030204" pitchFamily="18" charset="0"/>
                            </a:rPr>
                            <m:t>=1)</m:t>
                          </m:r>
                        </m:num>
                        <m:den>
                          <m:r>
                            <a:rPr lang="en-US" sz="2000" i="1" dirty="0" smtClean="0">
                              <a:latin typeface="Cambria Math" panose="02040503050406030204" pitchFamily="18" charset="0"/>
                            </a:rPr>
                            <m:t>𝑃</m:t>
                          </m:r>
                          <m:d>
                            <m:dPr>
                              <m:ctrlPr>
                                <a:rPr lang="en-US" sz="2000" i="1" dirty="0" smtClean="0">
                                  <a:latin typeface="Cambria Math" panose="02040503050406030204" pitchFamily="18" charset="0"/>
                                </a:rPr>
                              </m:ctrlPr>
                            </m:dPr>
                            <m:e>
                              <m:r>
                                <a:rPr lang="en-US" sz="2000" i="1" dirty="0" smtClean="0">
                                  <a:latin typeface="Cambria Math" panose="02040503050406030204" pitchFamily="18" charset="0"/>
                                </a:rPr>
                                <m:t>𝐴</m:t>
                              </m:r>
                              <m:r>
                                <a:rPr lang="en-US" sz="2000" i="1" dirty="0" smtClean="0">
                                  <a:latin typeface="Cambria Math" panose="02040503050406030204" pitchFamily="18" charset="0"/>
                                </a:rPr>
                                <m:t>=1,</m:t>
                              </m:r>
                              <m:r>
                                <a:rPr lang="en-US" sz="2000" i="1" dirty="0" smtClean="0">
                                  <a:latin typeface="Cambria Math" panose="02040503050406030204" pitchFamily="18" charset="0"/>
                                </a:rPr>
                                <m:t>𝐶</m:t>
                              </m:r>
                              <m:r>
                                <a:rPr lang="en-US" sz="2000" i="1" dirty="0" smtClean="0">
                                  <a:latin typeface="Cambria Math" panose="02040503050406030204" pitchFamily="18" charset="0"/>
                                </a:rPr>
                                <m:t>=1</m:t>
                              </m:r>
                            </m:e>
                          </m:d>
                          <m:r>
                            <a:rPr lang="en-US" sz="2000" b="0" i="1" dirty="0" smtClean="0">
                              <a:latin typeface="Cambria Math" panose="02040503050406030204" pitchFamily="18" charset="0"/>
                            </a:rPr>
                            <m:t>+</m:t>
                          </m:r>
                          <m:r>
                            <a:rPr lang="en-US" sz="2000" i="1" dirty="0" smtClean="0">
                              <a:latin typeface="Cambria Math" panose="02040503050406030204" pitchFamily="18" charset="0"/>
                            </a:rPr>
                            <m:t>𝑃</m:t>
                          </m:r>
                          <m:r>
                            <a:rPr lang="en-US" sz="2000" i="1" dirty="0" smtClean="0">
                              <a:latin typeface="Cambria Math" panose="02040503050406030204" pitchFamily="18" charset="0"/>
                            </a:rPr>
                            <m:t>(</m:t>
                          </m:r>
                          <m:r>
                            <a:rPr lang="en-US" sz="2000" i="1" dirty="0" smtClean="0">
                              <a:latin typeface="Cambria Math" panose="02040503050406030204" pitchFamily="18" charset="0"/>
                            </a:rPr>
                            <m:t>𝐴</m:t>
                          </m:r>
                          <m:r>
                            <a:rPr lang="en-US" sz="2000" i="1" dirty="0" smtClean="0">
                              <a:latin typeface="Cambria Math" panose="02040503050406030204" pitchFamily="18" charset="0"/>
                            </a:rPr>
                            <m:t>=0,</m:t>
                          </m:r>
                          <m:r>
                            <a:rPr lang="en-US" sz="2000" i="1" dirty="0" smtClean="0">
                              <a:latin typeface="Cambria Math" panose="02040503050406030204" pitchFamily="18" charset="0"/>
                            </a:rPr>
                            <m:t>𝐶</m:t>
                          </m:r>
                          <m:r>
                            <a:rPr lang="en-US" sz="2000" i="1" dirty="0" smtClean="0">
                              <a:latin typeface="Cambria Math" panose="02040503050406030204" pitchFamily="18" charset="0"/>
                            </a:rPr>
                            <m:t>=1)</m:t>
                          </m:r>
                        </m:den>
                      </m:f>
                    </m:oMath>
                  </m:oMathPara>
                </a14:m>
                <a:endParaRPr lang="en-US" sz="2000" b="0" dirty="0"/>
              </a:p>
              <a:p>
                <a:endParaRPr lang="en-US" sz="2000" dirty="0"/>
              </a:p>
              <a:p>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d>
                            <m:dPr>
                              <m:ctrlPr>
                                <a:rPr lang="en-US" sz="2000" b="0" i="1" smtClean="0">
                                  <a:latin typeface="Cambria Math" panose="02040503050406030204" pitchFamily="18" charset="0"/>
                                </a:rPr>
                              </m:ctrlPr>
                            </m:dPr>
                            <m:e>
                              <m:r>
                                <a:rPr lang="en-US" sz="2000" b="0" i="1" smtClean="0">
                                  <a:latin typeface="Cambria Math" panose="02040503050406030204" pitchFamily="18" charset="0"/>
                                </a:rPr>
                                <m:t>0.3</m:t>
                              </m:r>
                            </m:e>
                          </m:d>
                          <m:d>
                            <m:dPr>
                              <m:ctrlPr>
                                <a:rPr lang="en-US" sz="2000" b="0" i="1" smtClean="0">
                                  <a:latin typeface="Cambria Math" panose="02040503050406030204" pitchFamily="18" charset="0"/>
                                </a:rPr>
                              </m:ctrlPr>
                            </m:dPr>
                            <m:e>
                              <m:r>
                                <a:rPr lang="en-US" sz="2000" b="0" i="1" smtClean="0">
                                  <a:latin typeface="Cambria Math" panose="02040503050406030204" pitchFamily="18" charset="0"/>
                                </a:rPr>
                                <m:t>0.2</m:t>
                              </m:r>
                            </m:e>
                          </m:d>
                          <m:d>
                            <m:dPr>
                              <m:ctrlPr>
                                <a:rPr lang="en-US" sz="2000" b="0" i="1" smtClean="0">
                                  <a:latin typeface="Cambria Math" panose="02040503050406030204" pitchFamily="18" charset="0"/>
                                </a:rPr>
                              </m:ctrlPr>
                            </m:dPr>
                            <m:e>
                              <m:r>
                                <a:rPr lang="en-US" sz="2000" b="0" i="1" smtClean="0">
                                  <a:latin typeface="Cambria Math" panose="02040503050406030204" pitchFamily="18" charset="0"/>
                                </a:rPr>
                                <m:t>0.3</m:t>
                              </m:r>
                            </m:e>
                          </m:d>
                          <m:r>
                            <a:rPr lang="en-US" sz="2000" b="0" i="1" smtClean="0">
                              <a:latin typeface="Cambria Math" panose="02040503050406030204" pitchFamily="18" charset="0"/>
                            </a:rPr>
                            <m:t>+(0.3)(0.8)(0.7)</m:t>
                          </m:r>
                        </m:num>
                        <m:den>
                          <m:d>
                            <m:dPr>
                              <m:ctrlPr>
                                <a:rPr lang="en-US" sz="2000" b="0" i="1" smtClean="0">
                                  <a:latin typeface="Cambria Math" panose="02040503050406030204" pitchFamily="18" charset="0"/>
                                </a:rPr>
                              </m:ctrlPr>
                            </m:dPr>
                            <m:e>
                              <m:r>
                                <a:rPr lang="en-US" sz="2000" b="0" i="1" smtClean="0">
                                  <a:latin typeface="Cambria Math" panose="02040503050406030204" pitchFamily="18" charset="0"/>
                                </a:rPr>
                                <m:t>0.3</m:t>
                              </m:r>
                            </m:e>
                          </m:d>
                          <m:d>
                            <m:dPr>
                              <m:ctrlPr>
                                <a:rPr lang="en-US" sz="2000" b="0" i="1" smtClean="0">
                                  <a:latin typeface="Cambria Math" panose="02040503050406030204" pitchFamily="18" charset="0"/>
                                </a:rPr>
                              </m:ctrlPr>
                            </m:dPr>
                            <m:e>
                              <m:r>
                                <a:rPr lang="en-US" sz="2000" b="0" i="1" smtClean="0">
                                  <a:latin typeface="Cambria Math" panose="02040503050406030204" pitchFamily="18" charset="0"/>
                                </a:rPr>
                                <m:t>0.2</m:t>
                              </m:r>
                            </m:e>
                          </m:d>
                          <m:d>
                            <m:dPr>
                              <m:ctrlPr>
                                <a:rPr lang="en-US" sz="2000" b="0" i="1" smtClean="0">
                                  <a:latin typeface="Cambria Math" panose="02040503050406030204" pitchFamily="18" charset="0"/>
                                </a:rPr>
                              </m:ctrlPr>
                            </m:dPr>
                            <m:e>
                              <m:r>
                                <a:rPr lang="en-US" sz="2000" b="0" i="1" smtClean="0">
                                  <a:latin typeface="Cambria Math" panose="02040503050406030204" pitchFamily="18" charset="0"/>
                                </a:rPr>
                                <m:t>0.3</m:t>
                              </m:r>
                            </m:e>
                          </m:d>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0.3</m:t>
                              </m:r>
                            </m:e>
                          </m:d>
                          <m:d>
                            <m:dPr>
                              <m:ctrlPr>
                                <a:rPr lang="en-US" sz="2000" b="0" i="1" smtClean="0">
                                  <a:latin typeface="Cambria Math" panose="02040503050406030204" pitchFamily="18" charset="0"/>
                                </a:rPr>
                              </m:ctrlPr>
                            </m:dPr>
                            <m:e>
                              <m:r>
                                <a:rPr lang="en-US" sz="2000" b="0" i="1" smtClean="0">
                                  <a:latin typeface="Cambria Math" panose="02040503050406030204" pitchFamily="18" charset="0"/>
                                </a:rPr>
                                <m:t>0.8</m:t>
                              </m:r>
                            </m:e>
                          </m:d>
                          <m:d>
                            <m:dPr>
                              <m:ctrlPr>
                                <a:rPr lang="en-US" sz="2000" b="0" i="1" smtClean="0">
                                  <a:latin typeface="Cambria Math" panose="02040503050406030204" pitchFamily="18" charset="0"/>
                                </a:rPr>
                              </m:ctrlPr>
                            </m:dPr>
                            <m:e>
                              <m:r>
                                <a:rPr lang="en-US" sz="2000" b="0" i="1" smtClean="0">
                                  <a:latin typeface="Cambria Math" panose="02040503050406030204" pitchFamily="18" charset="0"/>
                                </a:rPr>
                                <m:t>0.7</m:t>
                              </m:r>
                            </m:e>
                          </m:d>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0.7</m:t>
                              </m:r>
                            </m:e>
                          </m:d>
                          <m:d>
                            <m:dPr>
                              <m:ctrlPr>
                                <a:rPr lang="en-US" sz="2000" b="0" i="1" smtClean="0">
                                  <a:latin typeface="Cambria Math" panose="02040503050406030204" pitchFamily="18" charset="0"/>
                                </a:rPr>
                              </m:ctrlPr>
                            </m:dPr>
                            <m:e>
                              <m:r>
                                <a:rPr lang="en-US" sz="2000" b="0" i="1" smtClean="0">
                                  <a:latin typeface="Cambria Math" panose="02040503050406030204" pitchFamily="18" charset="0"/>
                                </a:rPr>
                                <m:t>0.8</m:t>
                              </m:r>
                            </m:e>
                          </m:d>
                          <m:d>
                            <m:dPr>
                              <m:ctrlPr>
                                <a:rPr lang="en-US" sz="2000" b="0" i="1" smtClean="0">
                                  <a:latin typeface="Cambria Math" panose="02040503050406030204" pitchFamily="18" charset="0"/>
                                </a:rPr>
                              </m:ctrlPr>
                            </m:dPr>
                            <m:e>
                              <m:r>
                                <a:rPr lang="en-US" sz="2000" b="0" i="1" smtClean="0">
                                  <a:latin typeface="Cambria Math" panose="02040503050406030204" pitchFamily="18" charset="0"/>
                                </a:rPr>
                                <m:t>0.4</m:t>
                              </m:r>
                            </m:e>
                          </m:d>
                          <m:r>
                            <a:rPr lang="en-US" sz="2000" b="0" i="1" smtClean="0">
                              <a:latin typeface="Cambria Math" panose="02040503050406030204" pitchFamily="18" charset="0"/>
                            </a:rPr>
                            <m:t>+(0.7)(0.2)(0.9)</m:t>
                          </m:r>
                        </m:den>
                      </m:f>
                    </m:oMath>
                  </m:oMathPara>
                </a14:m>
                <a:endParaRPr lang="en-US" sz="2000" dirty="0"/>
              </a:p>
            </p:txBody>
          </p:sp>
        </mc:Choice>
        <mc:Fallback>
          <p:sp>
            <p:nvSpPr>
              <p:cNvPr id="3" name="Rectangle 2">
                <a:extLst>
                  <a:ext uri="{FF2B5EF4-FFF2-40B4-BE49-F238E27FC236}">
                    <a16:creationId xmlns:a16="http://schemas.microsoft.com/office/drawing/2014/main" id="{3B76A15A-4B36-E142-874E-BCA89A2F6219}"/>
                  </a:ext>
                </a:extLst>
              </p:cNvPr>
              <p:cNvSpPr>
                <a:spLocks noRot="1" noChangeAspect="1" noMove="1" noResize="1" noEditPoints="1" noAdjustHandles="1" noChangeArrowheads="1" noChangeShapeType="1" noTextEdit="1"/>
              </p:cNvSpPr>
              <p:nvPr/>
            </p:nvSpPr>
            <p:spPr>
              <a:xfrm>
                <a:off x="328397" y="4484552"/>
                <a:ext cx="11348596" cy="2308389"/>
              </a:xfrm>
              <a:prstGeom prst="rect">
                <a:avLst/>
              </a:prstGeom>
              <a:blipFill>
                <a:blip r:embed="rId4"/>
                <a:stretch>
                  <a:fillRect l="-559" t="-1648" b="-2198"/>
                </a:stretch>
              </a:blipFill>
            </p:spPr>
            <p:txBody>
              <a:bodyPr/>
              <a:lstStyle/>
              <a:p>
                <a:r>
                  <a:rPr lang="en-US">
                    <a:noFill/>
                  </a:rPr>
                  <a:t> </a:t>
                </a:r>
              </a:p>
            </p:txBody>
          </p:sp>
        </mc:Fallback>
      </mc:AlternateContent>
    </p:spTree>
    <p:extLst>
      <p:ext uri="{BB962C8B-B14F-4D97-AF65-F5344CB8AC3E}">
        <p14:creationId xmlns:p14="http://schemas.microsoft.com/office/powerpoint/2010/main" val="483525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19D77-7AFE-D349-A1B9-0154C60C910E}"/>
              </a:ext>
            </a:extLst>
          </p:cNvPr>
          <p:cNvSpPr>
            <a:spLocks noGrp="1"/>
          </p:cNvSpPr>
          <p:nvPr>
            <p:ph type="title"/>
          </p:nvPr>
        </p:nvSpPr>
        <p:spPr/>
        <p:txBody>
          <a:bodyPr/>
          <a:lstStyle/>
          <a:p>
            <a:r>
              <a:rPr lang="en-US" dirty="0"/>
              <a:t>HMMs: question 20</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8C5CF8F-9A5D-D54A-ADB7-BF0DE7CC72D7}"/>
                  </a:ext>
                </a:extLst>
              </p:cNvPr>
              <p:cNvSpPr>
                <a:spLocks noGrp="1"/>
              </p:cNvSpPr>
              <p:nvPr>
                <p:ph idx="1"/>
              </p:nvPr>
            </p:nvSpPr>
            <p:spPr>
              <a:xfrm>
                <a:off x="838200" y="1457763"/>
                <a:ext cx="10515600" cy="5035112"/>
              </a:xfrm>
            </p:spPr>
            <p:txBody>
              <a:bodyPr>
                <a:noAutofit/>
              </a:bodyPr>
              <a:lstStyle/>
              <a:p>
                <a:pPr marL="0" indent="0">
                  <a:buNone/>
                </a:pPr>
                <a:r>
                  <a:rPr lang="en-US" sz="2000" dirty="0"/>
                  <a:t>The University of Illinois </a:t>
                </a:r>
                <a:r>
                  <a:rPr lang="en-US" sz="2000" dirty="0" err="1"/>
                  <a:t>Vaccavolatology</a:t>
                </a:r>
                <a:r>
                  <a:rPr lang="en-US" sz="2000" dirty="0"/>
                  <a:t> Department has four professors, named Aya, Bob, Cho, and Dale.  The building has only one key, so we take special care to protect it. </a:t>
                </a:r>
              </a:p>
              <a:p>
                <a:r>
                  <a:rPr lang="en-US" sz="2000" dirty="0"/>
                  <a:t>Every day Aya goes to the gym, and on the days she has the key, 60% of the time she forgets it next to the bench press. When that happens one of the other three TAs, equally likely, always finds it since they work out right after. </a:t>
                </a:r>
              </a:p>
              <a:p>
                <a:r>
                  <a:rPr lang="en-US" sz="2000" dirty="0"/>
                  <a:t>Bob likes to hang out at Einstein Bagels and 50% of the time he is there with the key, he forgets the key at the shop. Luckily Cho always shows up there and finds the key whenever Bob forgets it. </a:t>
                </a:r>
              </a:p>
              <a:p>
                <a:r>
                  <a:rPr lang="en-US" sz="2000" dirty="0"/>
                  <a:t>Cho has a hole in her pocket and ends up losing the key 80% of the time somewhere on Goodwin street. However, Dale takes the same path to campus and always finds the key. </a:t>
                </a:r>
              </a:p>
              <a:p>
                <a:r>
                  <a:rPr lang="en-US" sz="2000" dirty="0"/>
                  <a:t>Dale has a 10% chance to lose the key somewhere in the </a:t>
                </a:r>
                <a:r>
                  <a:rPr lang="en-US" sz="2000" dirty="0" err="1"/>
                  <a:t>Vaccavolatology</a:t>
                </a:r>
                <a:r>
                  <a:rPr lang="en-US" sz="2000" dirty="0"/>
                  <a:t> classroom, but then Cho picks it up. </a:t>
                </a:r>
              </a:p>
              <a:p>
                <a:pPr marL="0" indent="0">
                  <a:buNone/>
                </a:pPr>
                <a:r>
                  <a:rPr lang="en-US" sz="2000" dirty="0"/>
                  <a:t>The professors lose the key at most once per day, around noon (after losing it they become extra careful, for the rest of the day), and they always find it the same day in the early afternoon.</a:t>
                </a:r>
              </a:p>
              <a:p>
                <a:pPr marL="457200" indent="-457200">
                  <a:buFont typeface="+mj-lt"/>
                  <a:buAutoNum type="alphaLcParenR"/>
                </a:pPr>
                <a:r>
                  <a:rPr lang="en-US" sz="2000" dirty="0"/>
                  <a:t>Let </a:t>
                </a:r>
                <a14:m>
                  <m:oMath xmlns:m="http://schemas.openxmlformats.org/officeDocument/2006/math">
                    <m:sSub>
                      <m:sSubPr>
                        <m:ctrlPr>
                          <a:rPr lang="en-US" sz="2000" i="1" dirty="0" smtClean="0">
                            <a:latin typeface="Cambria Math" panose="02040503050406030204" pitchFamily="18" charset="0"/>
                          </a:rPr>
                        </m:ctrlPr>
                      </m:sSubPr>
                      <m:e>
                        <m:r>
                          <a:rPr lang="en-US" sz="2000" b="0" i="1" dirty="0" smtClean="0">
                            <a:latin typeface="Cambria Math" panose="02040503050406030204" pitchFamily="18" charset="0"/>
                          </a:rPr>
                          <m:t>𝑋</m:t>
                        </m:r>
                      </m:e>
                      <m:sub>
                        <m:r>
                          <a:rPr lang="en-US" sz="2000" b="0" i="1" dirty="0" smtClean="0">
                            <a:latin typeface="Cambria Math" panose="02040503050406030204" pitchFamily="18" charset="0"/>
                          </a:rPr>
                          <m:t>𝑡</m:t>
                        </m:r>
                      </m:sub>
                    </m:sSub>
                    <m:r>
                      <a:rPr lang="en-US" sz="2000" i="1" dirty="0" smtClean="0">
                        <a:latin typeface="Cambria Math" panose="02040503050406030204" pitchFamily="18" charset="0"/>
                      </a:rPr>
                      <m:t>=</m:t>
                    </m:r>
                  </m:oMath>
                </a14:m>
                <a:r>
                  <a:rPr lang="en-US" sz="2000" dirty="0"/>
                  <a:t> the first letter of the name of the person who has the key (</a:t>
                </a:r>
                <a14:m>
                  <m:oMath xmlns:m="http://schemas.openxmlformats.org/officeDocument/2006/math">
                    <m:sSub>
                      <m:sSubPr>
                        <m:ctrlPr>
                          <a:rPr lang="en-US" sz="2000" i="1" dirty="0" smtClean="0">
                            <a:latin typeface="Cambria Math" panose="02040503050406030204" pitchFamily="18" charset="0"/>
                          </a:rPr>
                        </m:ctrlPr>
                      </m:sSubPr>
                      <m:e>
                        <m:r>
                          <a:rPr lang="en-US" sz="2000" b="0" i="1" dirty="0" smtClean="0">
                            <a:latin typeface="Cambria Math" panose="02040503050406030204" pitchFamily="18" charset="0"/>
                          </a:rPr>
                          <m:t>𝑋</m:t>
                        </m:r>
                      </m:e>
                      <m:sub>
                        <m:r>
                          <a:rPr lang="en-US" sz="2000" b="0" i="1" dirty="0" smtClean="0">
                            <a:latin typeface="Cambria Math" panose="02040503050406030204" pitchFamily="18" charset="0"/>
                          </a:rPr>
                          <m:t>𝑡</m:t>
                        </m:r>
                      </m:sub>
                    </m:sSub>
                    <m:r>
                      <a:rPr lang="en-US" sz="200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𝐴</m:t>
                    </m:r>
                    <m:r>
                      <a:rPr lang="en-US" sz="2000" b="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𝐵</m:t>
                    </m:r>
                    <m:r>
                      <a:rPr lang="en-US" sz="2000" b="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𝐶</m:t>
                    </m:r>
                    <m:r>
                      <a:rPr lang="en-US" sz="2000" b="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𝐷</m:t>
                    </m:r>
                    <m:r>
                      <a:rPr lang="en-US" sz="2000" b="0" i="1" dirty="0" smtClean="0">
                        <a:latin typeface="Cambria Math" panose="02040503050406030204" pitchFamily="18" charset="0"/>
                        <a:ea typeface="Cambria Math" panose="02040503050406030204" pitchFamily="18" charset="0"/>
                      </a:rPr>
                      <m:t>}</m:t>
                    </m:r>
                  </m:oMath>
                </a14:m>
                <a:r>
                  <a:rPr lang="en-US" sz="2000" dirty="0"/>
                  <a:t>).  Find the Markov transition probabilities </a:t>
                </a:r>
                <a14:m>
                  <m:oMath xmlns:m="http://schemas.openxmlformats.org/officeDocument/2006/math">
                    <m:r>
                      <a:rPr lang="en-US" sz="2000" i="1" dirty="0" smtClean="0">
                        <a:latin typeface="Cambria Math" panose="02040503050406030204" pitchFamily="18" charset="0"/>
                      </a:rPr>
                      <m:t>𝑃</m:t>
                    </m:r>
                    <m:r>
                      <a:rPr lang="en-US" sz="2000" i="1" dirty="0" smtClean="0">
                        <a:latin typeface="Cambria Math" panose="02040503050406030204" pitchFamily="18" charset="0"/>
                      </a:rPr>
                      <m:t>(</m:t>
                    </m:r>
                    <m:sSub>
                      <m:sSubPr>
                        <m:ctrlPr>
                          <a:rPr lang="en-US" sz="2000" i="1" dirty="0" smtClean="0">
                            <a:latin typeface="Cambria Math" panose="02040503050406030204" pitchFamily="18" charset="0"/>
                          </a:rPr>
                        </m:ctrlPr>
                      </m:sSubPr>
                      <m:e>
                        <m:r>
                          <a:rPr lang="en-US" sz="2000" b="0" i="1" dirty="0" smtClean="0">
                            <a:latin typeface="Cambria Math" panose="02040503050406030204" pitchFamily="18" charset="0"/>
                          </a:rPr>
                          <m:t>𝑋</m:t>
                        </m:r>
                      </m:e>
                      <m:sub>
                        <m:r>
                          <a:rPr lang="en-US" sz="2000" b="0" i="1" dirty="0" smtClean="0">
                            <a:latin typeface="Cambria Math" panose="02040503050406030204" pitchFamily="18" charset="0"/>
                          </a:rPr>
                          <m:t>𝑡</m:t>
                        </m:r>
                      </m:sub>
                    </m:sSub>
                    <m:r>
                      <a:rPr lang="en-US" sz="2000" i="1" dirty="0" smtClean="0">
                        <a:latin typeface="Cambria Math" panose="02040503050406030204" pitchFamily="18" charset="0"/>
                      </a:rPr>
                      <m:t>|</m:t>
                    </m:r>
                    <m:sSub>
                      <m:sSubPr>
                        <m:ctrlPr>
                          <a:rPr lang="en-US" sz="2000" i="1" dirty="0" smtClean="0">
                            <a:latin typeface="Cambria Math" panose="02040503050406030204" pitchFamily="18" charset="0"/>
                          </a:rPr>
                        </m:ctrlPr>
                      </m:sSubPr>
                      <m:e>
                        <m:r>
                          <a:rPr lang="en-US" sz="2000" b="0" i="1" dirty="0" smtClean="0">
                            <a:latin typeface="Cambria Math" panose="02040503050406030204" pitchFamily="18" charset="0"/>
                          </a:rPr>
                          <m:t>𝑋</m:t>
                        </m:r>
                      </m:e>
                      <m:sub>
                        <m:r>
                          <a:rPr lang="en-US" sz="2000" b="0" i="1" dirty="0" smtClean="0">
                            <a:latin typeface="Cambria Math" panose="02040503050406030204" pitchFamily="18" charset="0"/>
                          </a:rPr>
                          <m:t>𝑡</m:t>
                        </m:r>
                        <m:r>
                          <a:rPr lang="en-US" sz="2000" b="0" i="1" dirty="0" smtClean="0">
                            <a:latin typeface="Cambria Math" panose="02040503050406030204" pitchFamily="18" charset="0"/>
                          </a:rPr>
                          <m:t>−1</m:t>
                        </m:r>
                      </m:sub>
                    </m:sSub>
                    <m:r>
                      <a:rPr lang="en-US" sz="2000" i="1" dirty="0" smtClean="0">
                        <a:latin typeface="Cambria Math" panose="02040503050406030204" pitchFamily="18" charset="0"/>
                      </a:rPr>
                      <m:t>)</m:t>
                    </m:r>
                  </m:oMath>
                </a14:m>
                <a:r>
                  <a:rPr lang="en-US" sz="2000" dirty="0"/>
                  <a:t>.</a:t>
                </a:r>
              </a:p>
            </p:txBody>
          </p:sp>
        </mc:Choice>
        <mc:Fallback>
          <p:sp>
            <p:nvSpPr>
              <p:cNvPr id="3" name="Content Placeholder 2">
                <a:extLst>
                  <a:ext uri="{FF2B5EF4-FFF2-40B4-BE49-F238E27FC236}">
                    <a16:creationId xmlns:a16="http://schemas.microsoft.com/office/drawing/2014/main" id="{08C5CF8F-9A5D-D54A-ADB7-BF0DE7CC72D7}"/>
                  </a:ext>
                </a:extLst>
              </p:cNvPr>
              <p:cNvSpPr>
                <a:spLocks noGrp="1" noRot="1" noChangeAspect="1" noMove="1" noResize="1" noEditPoints="1" noAdjustHandles="1" noChangeArrowheads="1" noChangeShapeType="1" noTextEdit="1"/>
              </p:cNvSpPr>
              <p:nvPr>
                <p:ph idx="1"/>
              </p:nvPr>
            </p:nvSpPr>
            <p:spPr>
              <a:xfrm>
                <a:off x="838200" y="1457763"/>
                <a:ext cx="10515600" cy="5035112"/>
              </a:xfrm>
              <a:blipFill>
                <a:blip r:embed="rId2"/>
                <a:stretch>
                  <a:fillRect l="-724" t="-1508" r="-1086" b="-754"/>
                </a:stretch>
              </a:blipFill>
            </p:spPr>
            <p:txBody>
              <a:bodyPr/>
              <a:lstStyle/>
              <a:p>
                <a:r>
                  <a:rPr lang="en-US">
                    <a:noFill/>
                  </a:rPr>
                  <a:t> </a:t>
                </a:r>
              </a:p>
            </p:txBody>
          </p:sp>
        </mc:Fallback>
      </mc:AlternateContent>
    </p:spTree>
    <p:extLst>
      <p:ext uri="{BB962C8B-B14F-4D97-AF65-F5344CB8AC3E}">
        <p14:creationId xmlns:p14="http://schemas.microsoft.com/office/powerpoint/2010/main" val="2534300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19D77-7AFE-D349-A1B9-0154C60C910E}"/>
              </a:ext>
            </a:extLst>
          </p:cNvPr>
          <p:cNvSpPr>
            <a:spLocks noGrp="1"/>
          </p:cNvSpPr>
          <p:nvPr>
            <p:ph type="title"/>
          </p:nvPr>
        </p:nvSpPr>
        <p:spPr/>
        <p:txBody>
          <a:bodyPr/>
          <a:lstStyle/>
          <a:p>
            <a:r>
              <a:rPr lang="en-US" dirty="0"/>
              <a:t>HMMs: question 20</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8C5CF8F-9A5D-D54A-ADB7-BF0DE7CC72D7}"/>
                  </a:ext>
                </a:extLst>
              </p:cNvPr>
              <p:cNvSpPr>
                <a:spLocks noGrp="1"/>
              </p:cNvSpPr>
              <p:nvPr>
                <p:ph idx="1"/>
              </p:nvPr>
            </p:nvSpPr>
            <p:spPr>
              <a:xfrm>
                <a:off x="838200" y="1289597"/>
                <a:ext cx="10515600" cy="5321409"/>
              </a:xfrm>
            </p:spPr>
            <p:txBody>
              <a:bodyPr>
                <a:noAutofit/>
              </a:bodyPr>
              <a:lstStyle/>
              <a:p>
                <a:r>
                  <a:rPr lang="en-US" sz="2000" dirty="0"/>
                  <a:t>Every day Aya goes to the gym, and on the days she has the key, 60% of the time she forgets it next to the bench press. When that happens one of the other three TAs, equally likely, always finds it since they work out right after. </a:t>
                </a:r>
              </a:p>
              <a:p>
                <a:pPr marL="0" indent="0">
                  <a:buNone/>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𝑃</m:t>
                      </m:r>
                      <m:d>
                        <m:dPr>
                          <m:ctrlPr>
                            <a:rPr lang="en-US" sz="2000" i="1" dirty="0" smtClean="0">
                              <a:latin typeface="Cambria Math" panose="02040503050406030204" pitchFamily="18" charset="0"/>
                            </a:rPr>
                          </m:ctrlPr>
                        </m:dPr>
                        <m:e>
                          <m:sSub>
                            <m:sSubPr>
                              <m:ctrlPr>
                                <a:rPr lang="en-US" sz="2000" i="1" dirty="0" smtClean="0">
                                  <a:latin typeface="Cambria Math" panose="02040503050406030204" pitchFamily="18" charset="0"/>
                                </a:rPr>
                              </m:ctrlPr>
                            </m:sSubPr>
                            <m:e>
                              <m:r>
                                <a:rPr lang="en-US" sz="2000" b="0" i="1" dirty="0" smtClean="0">
                                  <a:latin typeface="Cambria Math" panose="02040503050406030204" pitchFamily="18" charset="0"/>
                                </a:rPr>
                                <m:t>𝑋</m:t>
                              </m:r>
                            </m:e>
                            <m:sub>
                              <m:r>
                                <a:rPr lang="en-US" sz="2000" b="0" i="1" dirty="0" smtClean="0">
                                  <a:latin typeface="Cambria Math" panose="02040503050406030204" pitchFamily="18" charset="0"/>
                                </a:rPr>
                                <m:t>𝑡</m:t>
                              </m:r>
                            </m:sub>
                          </m:sSub>
                          <m:r>
                            <a:rPr lang="en-US" sz="2000" b="0" i="1" dirty="0" smtClean="0">
                              <a:latin typeface="Cambria Math" panose="02040503050406030204" pitchFamily="18" charset="0"/>
                            </a:rPr>
                            <m:t>=</m:t>
                          </m:r>
                          <m:r>
                            <a:rPr lang="en-US" sz="2000" b="0" i="1" dirty="0" smtClean="0">
                              <a:latin typeface="Cambria Math" panose="02040503050406030204" pitchFamily="18" charset="0"/>
                            </a:rPr>
                            <m:t>𝑥</m:t>
                          </m:r>
                        </m:e>
                        <m:e>
                          <m:sSub>
                            <m:sSubPr>
                              <m:ctrlPr>
                                <a:rPr lang="en-US" sz="2000" i="1" dirty="0" smtClean="0">
                                  <a:latin typeface="Cambria Math" panose="02040503050406030204" pitchFamily="18" charset="0"/>
                                </a:rPr>
                              </m:ctrlPr>
                            </m:sSubPr>
                            <m:e>
                              <m:r>
                                <a:rPr lang="en-US" sz="2000" b="0" i="1" dirty="0" smtClean="0">
                                  <a:latin typeface="Cambria Math" panose="02040503050406030204" pitchFamily="18" charset="0"/>
                                </a:rPr>
                                <m:t>𝑋</m:t>
                              </m:r>
                            </m:e>
                            <m:sub>
                              <m:r>
                                <a:rPr lang="en-US" sz="2000" b="0" i="1" dirty="0" smtClean="0">
                                  <a:latin typeface="Cambria Math" panose="02040503050406030204" pitchFamily="18" charset="0"/>
                                </a:rPr>
                                <m:t>𝑡</m:t>
                              </m:r>
                              <m:r>
                                <a:rPr lang="en-US" sz="2000" b="0" i="1" dirty="0" smtClean="0">
                                  <a:latin typeface="Cambria Math" panose="02040503050406030204" pitchFamily="18" charset="0"/>
                                </a:rPr>
                                <m:t>−1</m:t>
                              </m:r>
                            </m:sub>
                          </m:sSub>
                          <m:r>
                            <a:rPr lang="en-US" sz="2000" b="0" i="1" dirty="0" smtClean="0">
                              <a:latin typeface="Cambria Math" panose="02040503050406030204" pitchFamily="18" charset="0"/>
                            </a:rPr>
                            <m:t>=</m:t>
                          </m:r>
                          <m:r>
                            <a:rPr lang="en-US" sz="2000" b="0" i="1" dirty="0" smtClean="0">
                              <a:latin typeface="Cambria Math" panose="02040503050406030204" pitchFamily="18" charset="0"/>
                            </a:rPr>
                            <m:t>𝐴</m:t>
                          </m:r>
                        </m:e>
                      </m:d>
                      <m:r>
                        <a:rPr lang="en-US" sz="2000" b="0" i="1" dirty="0" smtClean="0">
                          <a:latin typeface="Cambria Math" panose="02040503050406030204" pitchFamily="18" charset="0"/>
                        </a:rPr>
                        <m:t>=</m:t>
                      </m:r>
                      <m:d>
                        <m:dPr>
                          <m:begChr m:val="{"/>
                          <m:endChr m:val=""/>
                          <m:ctrlPr>
                            <a:rPr lang="en-US" sz="2000" b="0" i="1" dirty="0" smtClean="0">
                              <a:latin typeface="Cambria Math" panose="02040503050406030204" pitchFamily="18" charset="0"/>
                            </a:rPr>
                          </m:ctrlPr>
                        </m:dPr>
                        <m:e>
                          <m:m>
                            <m:mPr>
                              <m:mcs>
                                <m:mc>
                                  <m:mcPr>
                                    <m:count m:val="2"/>
                                    <m:mcJc m:val="center"/>
                                  </m:mcPr>
                                </m:mc>
                              </m:mcs>
                              <m:ctrlPr>
                                <a:rPr lang="en-US" sz="2000" b="0" i="1" dirty="0" smtClean="0">
                                  <a:latin typeface="Cambria Math" panose="02040503050406030204" pitchFamily="18" charset="0"/>
                                </a:rPr>
                              </m:ctrlPr>
                            </m:mPr>
                            <m:mr>
                              <m:e>
                                <m:r>
                                  <m:rPr>
                                    <m:brk m:alnAt="7"/>
                                  </m:rPr>
                                  <a:rPr lang="en-US" sz="2000" b="0" i="1" dirty="0" smtClean="0">
                                    <a:latin typeface="Cambria Math" panose="02040503050406030204" pitchFamily="18" charset="0"/>
                                  </a:rPr>
                                  <m:t>0.4</m:t>
                                </m:r>
                              </m:e>
                              <m:e>
                                <m:r>
                                  <a:rPr lang="en-US" sz="2000" b="0" i="1" dirty="0" smtClean="0">
                                    <a:latin typeface="Cambria Math" panose="02040503050406030204" pitchFamily="18" charset="0"/>
                                  </a:rPr>
                                  <m:t>𝑥</m:t>
                                </m:r>
                                <m:r>
                                  <a:rPr lang="en-US" sz="2000" b="0" i="1" dirty="0" smtClean="0">
                                    <a:latin typeface="Cambria Math" panose="02040503050406030204" pitchFamily="18" charset="0"/>
                                  </a:rPr>
                                  <m:t>=</m:t>
                                </m:r>
                                <m:r>
                                  <a:rPr lang="en-US" sz="2000" b="0" i="1" dirty="0" smtClean="0">
                                    <a:latin typeface="Cambria Math" panose="02040503050406030204" pitchFamily="18" charset="0"/>
                                  </a:rPr>
                                  <m:t>𝐴</m:t>
                                </m:r>
                              </m:e>
                            </m:mr>
                            <m:mr>
                              <m:e>
                                <m:r>
                                  <a:rPr lang="en-US" sz="2000" b="0" i="1" dirty="0" smtClean="0">
                                    <a:latin typeface="Cambria Math" panose="02040503050406030204" pitchFamily="18" charset="0"/>
                                  </a:rPr>
                                  <m:t>0.2</m:t>
                                </m:r>
                              </m:e>
                              <m:e>
                                <m:r>
                                  <a:rPr lang="en-US" sz="2000" i="1" dirty="0" smtClean="0">
                                    <a:latin typeface="Cambria Math" panose="02040503050406030204" pitchFamily="18" charset="0"/>
                                  </a:rPr>
                                  <m:t>𝑥</m:t>
                                </m:r>
                                <m:r>
                                  <a:rPr lang="en-US" sz="200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𝐵</m:t>
                                </m:r>
                                <m:r>
                                  <a:rPr lang="en-US" sz="2000" b="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𝐶</m:t>
                                </m:r>
                                <m:r>
                                  <a:rPr lang="en-US" sz="2000" b="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𝐷</m:t>
                                </m:r>
                                <m:r>
                                  <a:rPr lang="en-US" sz="2000" b="0" i="1" dirty="0" smtClean="0">
                                    <a:latin typeface="Cambria Math" panose="02040503050406030204" pitchFamily="18" charset="0"/>
                                    <a:ea typeface="Cambria Math" panose="02040503050406030204" pitchFamily="18" charset="0"/>
                                  </a:rPr>
                                  <m:t>}</m:t>
                                </m:r>
                              </m:e>
                            </m:mr>
                          </m:m>
                        </m:e>
                      </m:d>
                    </m:oMath>
                  </m:oMathPara>
                </a14:m>
                <a:endParaRPr lang="en-US" sz="2000" dirty="0"/>
              </a:p>
              <a:p>
                <a:r>
                  <a:rPr lang="en-US" sz="2000" dirty="0"/>
                  <a:t>Bob likes to hang out at Einstein Bagels and 50% of the time he is there with the key, he forgets the key at the shop. Luckily Cho always shows up there and finds the key whenever Bob forgets it.</a:t>
                </a:r>
              </a:p>
              <a:p>
                <a:pPr marL="0" indent="0">
                  <a:buNone/>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𝑃</m:t>
                      </m:r>
                      <m:d>
                        <m:dPr>
                          <m:ctrlPr>
                            <a:rPr lang="en-US" sz="2000" i="1" dirty="0" smtClean="0">
                              <a:latin typeface="Cambria Math" panose="02040503050406030204" pitchFamily="18" charset="0"/>
                            </a:rPr>
                          </m:ctrlPr>
                        </m:dPr>
                        <m:e>
                          <m:sSub>
                            <m:sSubPr>
                              <m:ctrlPr>
                                <a:rPr lang="en-US" sz="2000" i="1" dirty="0" smtClean="0">
                                  <a:latin typeface="Cambria Math" panose="02040503050406030204" pitchFamily="18" charset="0"/>
                                </a:rPr>
                              </m:ctrlPr>
                            </m:sSubPr>
                            <m:e>
                              <m:r>
                                <a:rPr lang="en-US" sz="2000" b="0" i="1" dirty="0" smtClean="0">
                                  <a:latin typeface="Cambria Math" panose="02040503050406030204" pitchFamily="18" charset="0"/>
                                </a:rPr>
                                <m:t>𝑋</m:t>
                              </m:r>
                            </m:e>
                            <m:sub>
                              <m:r>
                                <a:rPr lang="en-US" sz="2000" b="0" i="1" dirty="0" smtClean="0">
                                  <a:latin typeface="Cambria Math" panose="02040503050406030204" pitchFamily="18" charset="0"/>
                                </a:rPr>
                                <m:t>𝑡</m:t>
                              </m:r>
                            </m:sub>
                          </m:sSub>
                          <m:r>
                            <a:rPr lang="en-US" sz="2000" b="0" i="1" dirty="0" smtClean="0">
                              <a:latin typeface="Cambria Math" panose="02040503050406030204" pitchFamily="18" charset="0"/>
                            </a:rPr>
                            <m:t>=</m:t>
                          </m:r>
                          <m:r>
                            <a:rPr lang="en-US" sz="2000" b="0" i="1" dirty="0" smtClean="0">
                              <a:latin typeface="Cambria Math" panose="02040503050406030204" pitchFamily="18" charset="0"/>
                            </a:rPr>
                            <m:t>𝑥</m:t>
                          </m:r>
                        </m:e>
                        <m:e>
                          <m:sSub>
                            <m:sSubPr>
                              <m:ctrlPr>
                                <a:rPr lang="en-US" sz="2000" i="1" dirty="0" smtClean="0">
                                  <a:latin typeface="Cambria Math" panose="02040503050406030204" pitchFamily="18" charset="0"/>
                                </a:rPr>
                              </m:ctrlPr>
                            </m:sSubPr>
                            <m:e>
                              <m:r>
                                <a:rPr lang="en-US" sz="2000" b="0" i="1" dirty="0" smtClean="0">
                                  <a:latin typeface="Cambria Math" panose="02040503050406030204" pitchFamily="18" charset="0"/>
                                </a:rPr>
                                <m:t>𝑋</m:t>
                              </m:r>
                            </m:e>
                            <m:sub>
                              <m:r>
                                <a:rPr lang="en-US" sz="2000" b="0" i="1" dirty="0" smtClean="0">
                                  <a:latin typeface="Cambria Math" panose="02040503050406030204" pitchFamily="18" charset="0"/>
                                </a:rPr>
                                <m:t>𝑡</m:t>
                              </m:r>
                              <m:r>
                                <a:rPr lang="en-US" sz="2000" b="0" i="1" dirty="0" smtClean="0">
                                  <a:latin typeface="Cambria Math" panose="02040503050406030204" pitchFamily="18" charset="0"/>
                                </a:rPr>
                                <m:t>−1</m:t>
                              </m:r>
                            </m:sub>
                          </m:sSub>
                          <m:r>
                            <a:rPr lang="en-US" sz="2000" b="0" i="1" dirty="0" smtClean="0">
                              <a:latin typeface="Cambria Math" panose="02040503050406030204" pitchFamily="18" charset="0"/>
                            </a:rPr>
                            <m:t>=</m:t>
                          </m:r>
                          <m:r>
                            <a:rPr lang="en-US" sz="2000" b="0" i="1" dirty="0" smtClean="0">
                              <a:latin typeface="Cambria Math" panose="02040503050406030204" pitchFamily="18" charset="0"/>
                            </a:rPr>
                            <m:t>𝐵</m:t>
                          </m:r>
                        </m:e>
                      </m:d>
                      <m:r>
                        <a:rPr lang="en-US" sz="2000" b="0" i="1" dirty="0" smtClean="0">
                          <a:latin typeface="Cambria Math" panose="02040503050406030204" pitchFamily="18" charset="0"/>
                        </a:rPr>
                        <m:t>=</m:t>
                      </m:r>
                      <m:d>
                        <m:dPr>
                          <m:begChr m:val="{"/>
                          <m:endChr m:val=""/>
                          <m:ctrlPr>
                            <a:rPr lang="en-US" sz="2000" b="0" i="1" dirty="0" smtClean="0">
                              <a:latin typeface="Cambria Math" panose="02040503050406030204" pitchFamily="18" charset="0"/>
                            </a:rPr>
                          </m:ctrlPr>
                        </m:dPr>
                        <m:e>
                          <m:m>
                            <m:mPr>
                              <m:mcs>
                                <m:mc>
                                  <m:mcPr>
                                    <m:count m:val="2"/>
                                    <m:mcJc m:val="center"/>
                                  </m:mcPr>
                                </m:mc>
                              </m:mcs>
                              <m:ctrlPr>
                                <a:rPr lang="en-US" sz="2000" b="0" i="1" dirty="0" smtClean="0">
                                  <a:latin typeface="Cambria Math" panose="02040503050406030204" pitchFamily="18" charset="0"/>
                                </a:rPr>
                              </m:ctrlPr>
                            </m:mPr>
                            <m:mr>
                              <m:e>
                                <m:r>
                                  <m:rPr>
                                    <m:brk m:alnAt="7"/>
                                  </m:rPr>
                                  <a:rPr lang="en-US" sz="2000" b="0" i="1" dirty="0" smtClean="0">
                                    <a:latin typeface="Cambria Math" panose="02040503050406030204" pitchFamily="18" charset="0"/>
                                  </a:rPr>
                                  <m:t>0</m:t>
                                </m:r>
                                <m:r>
                                  <a:rPr lang="en-US" sz="2000" b="0" i="1" dirty="0" smtClean="0">
                                    <a:latin typeface="Cambria Math" panose="02040503050406030204" pitchFamily="18" charset="0"/>
                                  </a:rPr>
                                  <m:t>.</m:t>
                                </m:r>
                                <m:r>
                                  <a:rPr lang="en-US" sz="2000" b="0" i="1" dirty="0" smtClean="0">
                                    <a:latin typeface="Cambria Math" panose="02040503050406030204" pitchFamily="18" charset="0"/>
                                  </a:rPr>
                                  <m:t>5</m:t>
                                </m:r>
                              </m:e>
                              <m:e>
                                <m:r>
                                  <a:rPr lang="en-US" sz="2000" b="0" i="1" dirty="0" smtClean="0">
                                    <a:latin typeface="Cambria Math" panose="02040503050406030204" pitchFamily="18" charset="0"/>
                                  </a:rPr>
                                  <m:t>𝑥</m:t>
                                </m:r>
                                <m:r>
                                  <a:rPr lang="en-US" sz="2000" b="0" i="1" dirty="0" smtClean="0">
                                    <a:latin typeface="Cambria Math" panose="02040503050406030204" pitchFamily="18" charset="0"/>
                                  </a:rPr>
                                  <m:t>=</m:t>
                                </m:r>
                                <m:r>
                                  <a:rPr lang="en-US" sz="2000" b="0" i="1" dirty="0" smtClean="0">
                                    <a:latin typeface="Cambria Math" panose="02040503050406030204" pitchFamily="18" charset="0"/>
                                  </a:rPr>
                                  <m:t>𝐵</m:t>
                                </m:r>
                              </m:e>
                            </m:mr>
                            <m:mr>
                              <m:e>
                                <m:r>
                                  <a:rPr lang="en-US" sz="2000" b="0" i="1" dirty="0" smtClean="0">
                                    <a:latin typeface="Cambria Math" panose="02040503050406030204" pitchFamily="18" charset="0"/>
                                  </a:rPr>
                                  <m:t>0.</m:t>
                                </m:r>
                                <m:r>
                                  <a:rPr lang="en-US" sz="2000" b="0" i="1" dirty="0" smtClean="0">
                                    <a:latin typeface="Cambria Math" panose="02040503050406030204" pitchFamily="18" charset="0"/>
                                  </a:rPr>
                                  <m:t>5</m:t>
                                </m:r>
                              </m:e>
                              <m:e>
                                <m:r>
                                  <a:rPr lang="en-US" sz="2000" i="1" dirty="0" smtClean="0">
                                    <a:latin typeface="Cambria Math" panose="02040503050406030204" pitchFamily="18" charset="0"/>
                                  </a:rPr>
                                  <m:t>𝑥</m:t>
                                </m:r>
                                <m:r>
                                  <a:rPr lang="en-US" sz="2000" b="0" i="1" dirty="0" smtClean="0">
                                    <a:latin typeface="Cambria Math" panose="02040503050406030204" pitchFamily="18" charset="0"/>
                                  </a:rPr>
                                  <m:t>=</m:t>
                                </m:r>
                                <m:r>
                                  <a:rPr lang="en-US" sz="2000" b="0" i="1" dirty="0" smtClean="0">
                                    <a:latin typeface="Cambria Math" panose="02040503050406030204" pitchFamily="18" charset="0"/>
                                  </a:rPr>
                                  <m:t>𝐶</m:t>
                                </m:r>
                              </m:e>
                            </m:mr>
                          </m:m>
                        </m:e>
                      </m:d>
                    </m:oMath>
                  </m:oMathPara>
                </a14:m>
                <a:endParaRPr lang="en-US" sz="2000" dirty="0"/>
              </a:p>
              <a:p>
                <a:r>
                  <a:rPr lang="en-US" sz="2000" dirty="0"/>
                  <a:t>Cho has a hole in her pocket and ends up losing the key 80% of the time somewhere on Goodwin street. However, Dale takes the same path to campus and always finds the key. </a:t>
                </a:r>
              </a:p>
              <a:p>
                <a:pPr marL="0" indent="0">
                  <a:buNone/>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𝑃</m:t>
                      </m:r>
                      <m:d>
                        <m:dPr>
                          <m:ctrlPr>
                            <a:rPr lang="en-US" sz="2000" i="1" dirty="0" smtClean="0">
                              <a:latin typeface="Cambria Math" panose="02040503050406030204" pitchFamily="18" charset="0"/>
                            </a:rPr>
                          </m:ctrlPr>
                        </m:dPr>
                        <m:e>
                          <m:sSub>
                            <m:sSubPr>
                              <m:ctrlPr>
                                <a:rPr lang="en-US" sz="2000" i="1" dirty="0" smtClean="0">
                                  <a:latin typeface="Cambria Math" panose="02040503050406030204" pitchFamily="18" charset="0"/>
                                </a:rPr>
                              </m:ctrlPr>
                            </m:sSubPr>
                            <m:e>
                              <m:r>
                                <a:rPr lang="en-US" sz="2000" b="0" i="1" dirty="0" smtClean="0">
                                  <a:latin typeface="Cambria Math" panose="02040503050406030204" pitchFamily="18" charset="0"/>
                                </a:rPr>
                                <m:t>𝑋</m:t>
                              </m:r>
                            </m:e>
                            <m:sub>
                              <m:r>
                                <a:rPr lang="en-US" sz="2000" b="0" i="1" dirty="0" smtClean="0">
                                  <a:latin typeface="Cambria Math" panose="02040503050406030204" pitchFamily="18" charset="0"/>
                                </a:rPr>
                                <m:t>𝑡</m:t>
                              </m:r>
                            </m:sub>
                          </m:sSub>
                          <m:r>
                            <a:rPr lang="en-US" sz="2000" b="0" i="1" dirty="0" smtClean="0">
                              <a:latin typeface="Cambria Math" panose="02040503050406030204" pitchFamily="18" charset="0"/>
                            </a:rPr>
                            <m:t>=</m:t>
                          </m:r>
                          <m:r>
                            <a:rPr lang="en-US" sz="2000" b="0" i="1" dirty="0" smtClean="0">
                              <a:latin typeface="Cambria Math" panose="02040503050406030204" pitchFamily="18" charset="0"/>
                            </a:rPr>
                            <m:t>𝑥</m:t>
                          </m:r>
                        </m:e>
                        <m:e>
                          <m:sSub>
                            <m:sSubPr>
                              <m:ctrlPr>
                                <a:rPr lang="en-US" sz="2000" i="1" dirty="0" smtClean="0">
                                  <a:latin typeface="Cambria Math" panose="02040503050406030204" pitchFamily="18" charset="0"/>
                                </a:rPr>
                              </m:ctrlPr>
                            </m:sSubPr>
                            <m:e>
                              <m:r>
                                <a:rPr lang="en-US" sz="2000" b="0" i="1" dirty="0" smtClean="0">
                                  <a:latin typeface="Cambria Math" panose="02040503050406030204" pitchFamily="18" charset="0"/>
                                </a:rPr>
                                <m:t>𝑋</m:t>
                              </m:r>
                            </m:e>
                            <m:sub>
                              <m:r>
                                <a:rPr lang="en-US" sz="2000" b="0" i="1" dirty="0" smtClean="0">
                                  <a:latin typeface="Cambria Math" panose="02040503050406030204" pitchFamily="18" charset="0"/>
                                </a:rPr>
                                <m:t>𝑡</m:t>
                              </m:r>
                              <m:r>
                                <a:rPr lang="en-US" sz="2000" b="0" i="1" dirty="0" smtClean="0">
                                  <a:latin typeface="Cambria Math" panose="02040503050406030204" pitchFamily="18" charset="0"/>
                                </a:rPr>
                                <m:t>−1</m:t>
                              </m:r>
                            </m:sub>
                          </m:sSub>
                          <m:r>
                            <a:rPr lang="en-US" sz="2000" b="0" i="1" dirty="0" smtClean="0">
                              <a:latin typeface="Cambria Math" panose="02040503050406030204" pitchFamily="18" charset="0"/>
                            </a:rPr>
                            <m:t>=</m:t>
                          </m:r>
                          <m:r>
                            <a:rPr lang="en-US" sz="2000" b="0" i="1" dirty="0" smtClean="0">
                              <a:latin typeface="Cambria Math" panose="02040503050406030204" pitchFamily="18" charset="0"/>
                            </a:rPr>
                            <m:t>𝐶</m:t>
                          </m:r>
                        </m:e>
                      </m:d>
                      <m:r>
                        <a:rPr lang="en-US" sz="2000" b="0" i="1" dirty="0" smtClean="0">
                          <a:latin typeface="Cambria Math" panose="02040503050406030204" pitchFamily="18" charset="0"/>
                        </a:rPr>
                        <m:t>=</m:t>
                      </m:r>
                      <m:d>
                        <m:dPr>
                          <m:begChr m:val="{"/>
                          <m:endChr m:val=""/>
                          <m:ctrlPr>
                            <a:rPr lang="en-US" sz="2000" b="0" i="1" dirty="0" smtClean="0">
                              <a:latin typeface="Cambria Math" panose="02040503050406030204" pitchFamily="18" charset="0"/>
                            </a:rPr>
                          </m:ctrlPr>
                        </m:dPr>
                        <m:e>
                          <m:m>
                            <m:mPr>
                              <m:mcs>
                                <m:mc>
                                  <m:mcPr>
                                    <m:count m:val="2"/>
                                    <m:mcJc m:val="center"/>
                                  </m:mcPr>
                                </m:mc>
                              </m:mcs>
                              <m:ctrlPr>
                                <a:rPr lang="en-US" sz="2000" b="0" i="1" dirty="0" smtClean="0">
                                  <a:latin typeface="Cambria Math" panose="02040503050406030204" pitchFamily="18" charset="0"/>
                                </a:rPr>
                              </m:ctrlPr>
                            </m:mPr>
                            <m:mr>
                              <m:e>
                                <m:r>
                                  <m:rPr>
                                    <m:brk m:alnAt="7"/>
                                  </m:rPr>
                                  <a:rPr lang="en-US" sz="2000" b="0" i="1" dirty="0" smtClean="0">
                                    <a:latin typeface="Cambria Math" panose="02040503050406030204" pitchFamily="18" charset="0"/>
                                  </a:rPr>
                                  <m:t>0</m:t>
                                </m:r>
                                <m:r>
                                  <a:rPr lang="en-US" sz="2000" b="0" i="1" dirty="0" smtClean="0">
                                    <a:latin typeface="Cambria Math" panose="02040503050406030204" pitchFamily="18" charset="0"/>
                                  </a:rPr>
                                  <m:t>.</m:t>
                                </m:r>
                                <m:r>
                                  <a:rPr lang="en-US" sz="2000" b="0" i="1" dirty="0" smtClean="0">
                                    <a:latin typeface="Cambria Math" panose="02040503050406030204" pitchFamily="18" charset="0"/>
                                  </a:rPr>
                                  <m:t>2</m:t>
                                </m:r>
                              </m:e>
                              <m:e>
                                <m:r>
                                  <a:rPr lang="en-US" sz="2000" b="0" i="1" dirty="0" smtClean="0">
                                    <a:latin typeface="Cambria Math" panose="02040503050406030204" pitchFamily="18" charset="0"/>
                                  </a:rPr>
                                  <m:t>𝑥</m:t>
                                </m:r>
                                <m:r>
                                  <a:rPr lang="en-US" sz="2000" b="0" i="1" dirty="0" smtClean="0">
                                    <a:latin typeface="Cambria Math" panose="02040503050406030204" pitchFamily="18" charset="0"/>
                                  </a:rPr>
                                  <m:t>=</m:t>
                                </m:r>
                                <m:r>
                                  <a:rPr lang="en-US" sz="2000" b="0" i="1" dirty="0" smtClean="0">
                                    <a:latin typeface="Cambria Math" panose="02040503050406030204" pitchFamily="18" charset="0"/>
                                  </a:rPr>
                                  <m:t>𝐶</m:t>
                                </m:r>
                              </m:e>
                            </m:mr>
                            <m:mr>
                              <m:e>
                                <m:r>
                                  <a:rPr lang="en-US" sz="2000" b="0" i="1" dirty="0" smtClean="0">
                                    <a:latin typeface="Cambria Math" panose="02040503050406030204" pitchFamily="18" charset="0"/>
                                  </a:rPr>
                                  <m:t>0.</m:t>
                                </m:r>
                                <m:r>
                                  <a:rPr lang="en-US" sz="2000" b="0" i="1" dirty="0" smtClean="0">
                                    <a:latin typeface="Cambria Math" panose="02040503050406030204" pitchFamily="18" charset="0"/>
                                  </a:rPr>
                                  <m:t>8</m:t>
                                </m:r>
                              </m:e>
                              <m:e>
                                <m:r>
                                  <a:rPr lang="en-US" sz="2000" i="1" dirty="0" smtClean="0">
                                    <a:latin typeface="Cambria Math" panose="02040503050406030204" pitchFamily="18" charset="0"/>
                                  </a:rPr>
                                  <m:t>𝑥</m:t>
                                </m:r>
                                <m:r>
                                  <a:rPr lang="en-US" sz="2000" b="0" i="1" dirty="0" smtClean="0">
                                    <a:latin typeface="Cambria Math" panose="02040503050406030204" pitchFamily="18" charset="0"/>
                                  </a:rPr>
                                  <m:t>=</m:t>
                                </m:r>
                                <m:r>
                                  <a:rPr lang="en-US" sz="2000" b="0" i="1" dirty="0" smtClean="0">
                                    <a:latin typeface="Cambria Math" panose="02040503050406030204" pitchFamily="18" charset="0"/>
                                  </a:rPr>
                                  <m:t>𝐷</m:t>
                                </m:r>
                              </m:e>
                            </m:mr>
                          </m:m>
                        </m:e>
                      </m:d>
                    </m:oMath>
                  </m:oMathPara>
                </a14:m>
                <a:endParaRPr lang="en-US" sz="2000" dirty="0"/>
              </a:p>
              <a:p>
                <a:r>
                  <a:rPr lang="en-US" sz="2000" dirty="0"/>
                  <a:t>Dale has a 10% chance to lose the key somewhere in the </a:t>
                </a:r>
                <a:r>
                  <a:rPr lang="en-US" sz="2000" dirty="0" err="1"/>
                  <a:t>Vaccavolatology</a:t>
                </a:r>
                <a:r>
                  <a:rPr lang="en-US" sz="2000" dirty="0"/>
                  <a:t> classroom, but then Cho picks it up. </a:t>
                </a:r>
              </a:p>
              <a:p>
                <a:pPr marL="0" indent="0">
                  <a:buNone/>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𝑃</m:t>
                      </m:r>
                      <m:d>
                        <m:dPr>
                          <m:ctrlPr>
                            <a:rPr lang="en-US" sz="2000" i="1" dirty="0" smtClean="0">
                              <a:latin typeface="Cambria Math" panose="02040503050406030204" pitchFamily="18" charset="0"/>
                            </a:rPr>
                          </m:ctrlPr>
                        </m:dPr>
                        <m:e>
                          <m:sSub>
                            <m:sSubPr>
                              <m:ctrlPr>
                                <a:rPr lang="en-US" sz="2000" i="1" dirty="0" smtClean="0">
                                  <a:latin typeface="Cambria Math" panose="02040503050406030204" pitchFamily="18" charset="0"/>
                                </a:rPr>
                              </m:ctrlPr>
                            </m:sSubPr>
                            <m:e>
                              <m:r>
                                <a:rPr lang="en-US" sz="2000" b="0" i="1" dirty="0" smtClean="0">
                                  <a:latin typeface="Cambria Math" panose="02040503050406030204" pitchFamily="18" charset="0"/>
                                </a:rPr>
                                <m:t>𝑋</m:t>
                              </m:r>
                            </m:e>
                            <m:sub>
                              <m:r>
                                <a:rPr lang="en-US" sz="2000" b="0" i="1" dirty="0" smtClean="0">
                                  <a:latin typeface="Cambria Math" panose="02040503050406030204" pitchFamily="18" charset="0"/>
                                </a:rPr>
                                <m:t>𝑡</m:t>
                              </m:r>
                            </m:sub>
                          </m:sSub>
                          <m:r>
                            <a:rPr lang="en-US" sz="2000" b="0" i="1" dirty="0" smtClean="0">
                              <a:latin typeface="Cambria Math" panose="02040503050406030204" pitchFamily="18" charset="0"/>
                            </a:rPr>
                            <m:t>=</m:t>
                          </m:r>
                          <m:r>
                            <a:rPr lang="en-US" sz="2000" b="0" i="1" dirty="0" smtClean="0">
                              <a:latin typeface="Cambria Math" panose="02040503050406030204" pitchFamily="18" charset="0"/>
                            </a:rPr>
                            <m:t>𝑥</m:t>
                          </m:r>
                        </m:e>
                        <m:e>
                          <m:sSub>
                            <m:sSubPr>
                              <m:ctrlPr>
                                <a:rPr lang="en-US" sz="2000" i="1" dirty="0" smtClean="0">
                                  <a:latin typeface="Cambria Math" panose="02040503050406030204" pitchFamily="18" charset="0"/>
                                </a:rPr>
                              </m:ctrlPr>
                            </m:sSubPr>
                            <m:e>
                              <m:r>
                                <a:rPr lang="en-US" sz="2000" b="0" i="1" dirty="0" smtClean="0">
                                  <a:latin typeface="Cambria Math" panose="02040503050406030204" pitchFamily="18" charset="0"/>
                                </a:rPr>
                                <m:t>𝑋</m:t>
                              </m:r>
                            </m:e>
                            <m:sub>
                              <m:r>
                                <a:rPr lang="en-US" sz="2000" b="0" i="1" dirty="0" smtClean="0">
                                  <a:latin typeface="Cambria Math" panose="02040503050406030204" pitchFamily="18" charset="0"/>
                                </a:rPr>
                                <m:t>𝑡</m:t>
                              </m:r>
                              <m:r>
                                <a:rPr lang="en-US" sz="2000" b="0" i="1" dirty="0" smtClean="0">
                                  <a:latin typeface="Cambria Math" panose="02040503050406030204" pitchFamily="18" charset="0"/>
                                </a:rPr>
                                <m:t>−1</m:t>
                              </m:r>
                            </m:sub>
                          </m:sSub>
                          <m:r>
                            <a:rPr lang="en-US" sz="2000" b="0" i="1" dirty="0" smtClean="0">
                              <a:latin typeface="Cambria Math" panose="02040503050406030204" pitchFamily="18" charset="0"/>
                            </a:rPr>
                            <m:t>=</m:t>
                          </m:r>
                          <m:r>
                            <a:rPr lang="en-US" sz="2000" b="0" i="1" dirty="0" smtClean="0">
                              <a:latin typeface="Cambria Math" panose="02040503050406030204" pitchFamily="18" charset="0"/>
                            </a:rPr>
                            <m:t>𝐷</m:t>
                          </m:r>
                        </m:e>
                      </m:d>
                      <m:r>
                        <a:rPr lang="en-US" sz="2000" b="0" i="1" dirty="0" smtClean="0">
                          <a:latin typeface="Cambria Math" panose="02040503050406030204" pitchFamily="18" charset="0"/>
                        </a:rPr>
                        <m:t>=</m:t>
                      </m:r>
                      <m:d>
                        <m:dPr>
                          <m:begChr m:val="{"/>
                          <m:endChr m:val=""/>
                          <m:ctrlPr>
                            <a:rPr lang="en-US" sz="2000" b="0" i="1" dirty="0" smtClean="0">
                              <a:latin typeface="Cambria Math" panose="02040503050406030204" pitchFamily="18" charset="0"/>
                            </a:rPr>
                          </m:ctrlPr>
                        </m:dPr>
                        <m:e>
                          <m:m>
                            <m:mPr>
                              <m:mcs>
                                <m:mc>
                                  <m:mcPr>
                                    <m:count m:val="2"/>
                                    <m:mcJc m:val="center"/>
                                  </m:mcPr>
                                </m:mc>
                              </m:mcs>
                              <m:ctrlPr>
                                <a:rPr lang="en-US" sz="2000" b="0" i="1" dirty="0" smtClean="0">
                                  <a:latin typeface="Cambria Math" panose="02040503050406030204" pitchFamily="18" charset="0"/>
                                </a:rPr>
                              </m:ctrlPr>
                            </m:mPr>
                            <m:mr>
                              <m:e>
                                <m:r>
                                  <m:rPr>
                                    <m:brk m:alnAt="7"/>
                                  </m:rPr>
                                  <a:rPr lang="en-US" sz="2000" b="0" i="1" dirty="0" smtClean="0">
                                    <a:latin typeface="Cambria Math" panose="02040503050406030204" pitchFamily="18" charset="0"/>
                                  </a:rPr>
                                  <m:t>0</m:t>
                                </m:r>
                                <m:r>
                                  <a:rPr lang="en-US" sz="2000" b="0" i="1" dirty="0" smtClean="0">
                                    <a:latin typeface="Cambria Math" panose="02040503050406030204" pitchFamily="18" charset="0"/>
                                  </a:rPr>
                                  <m:t>.</m:t>
                                </m:r>
                                <m:r>
                                  <a:rPr lang="en-US" sz="2000" b="0" i="1" dirty="0" smtClean="0">
                                    <a:latin typeface="Cambria Math" panose="02040503050406030204" pitchFamily="18" charset="0"/>
                                  </a:rPr>
                                  <m:t>1</m:t>
                                </m:r>
                              </m:e>
                              <m:e>
                                <m:r>
                                  <a:rPr lang="en-US" sz="2000" b="0" i="1" dirty="0" smtClean="0">
                                    <a:latin typeface="Cambria Math" panose="02040503050406030204" pitchFamily="18" charset="0"/>
                                  </a:rPr>
                                  <m:t>𝑥</m:t>
                                </m:r>
                                <m:r>
                                  <a:rPr lang="en-US" sz="2000" b="0" i="1" dirty="0" smtClean="0">
                                    <a:latin typeface="Cambria Math" panose="02040503050406030204" pitchFamily="18" charset="0"/>
                                  </a:rPr>
                                  <m:t>=</m:t>
                                </m:r>
                                <m:r>
                                  <a:rPr lang="en-US" sz="2000" b="0" i="1" dirty="0" smtClean="0">
                                    <a:latin typeface="Cambria Math" panose="02040503050406030204" pitchFamily="18" charset="0"/>
                                  </a:rPr>
                                  <m:t>𝐶</m:t>
                                </m:r>
                              </m:e>
                            </m:mr>
                            <m:mr>
                              <m:e>
                                <m:r>
                                  <a:rPr lang="en-US" sz="2000" b="0" i="1" dirty="0" smtClean="0">
                                    <a:latin typeface="Cambria Math" panose="02040503050406030204" pitchFamily="18" charset="0"/>
                                  </a:rPr>
                                  <m:t>0.</m:t>
                                </m:r>
                                <m:r>
                                  <a:rPr lang="en-US" sz="2000" b="0" i="1" dirty="0" smtClean="0">
                                    <a:latin typeface="Cambria Math" panose="02040503050406030204" pitchFamily="18" charset="0"/>
                                  </a:rPr>
                                  <m:t>9</m:t>
                                </m:r>
                              </m:e>
                              <m:e>
                                <m:r>
                                  <a:rPr lang="en-US" sz="2000" i="1" dirty="0" smtClean="0">
                                    <a:latin typeface="Cambria Math" panose="02040503050406030204" pitchFamily="18" charset="0"/>
                                  </a:rPr>
                                  <m:t>𝑥</m:t>
                                </m:r>
                                <m:r>
                                  <a:rPr lang="en-US" sz="2000" b="0" i="1" dirty="0" smtClean="0">
                                    <a:latin typeface="Cambria Math" panose="02040503050406030204" pitchFamily="18" charset="0"/>
                                  </a:rPr>
                                  <m:t>=</m:t>
                                </m:r>
                                <m:r>
                                  <a:rPr lang="en-US" sz="2000" b="0" i="1" dirty="0" smtClean="0">
                                    <a:latin typeface="Cambria Math" panose="02040503050406030204" pitchFamily="18" charset="0"/>
                                  </a:rPr>
                                  <m:t>𝐷</m:t>
                                </m:r>
                              </m:e>
                            </m:mr>
                          </m:m>
                        </m:e>
                      </m:d>
                    </m:oMath>
                  </m:oMathPara>
                </a14:m>
                <a:endParaRPr lang="en-US" sz="2000" dirty="0"/>
              </a:p>
            </p:txBody>
          </p:sp>
        </mc:Choice>
        <mc:Fallback>
          <p:sp>
            <p:nvSpPr>
              <p:cNvPr id="3" name="Content Placeholder 2">
                <a:extLst>
                  <a:ext uri="{FF2B5EF4-FFF2-40B4-BE49-F238E27FC236}">
                    <a16:creationId xmlns:a16="http://schemas.microsoft.com/office/drawing/2014/main" id="{08C5CF8F-9A5D-D54A-ADB7-BF0DE7CC72D7}"/>
                  </a:ext>
                </a:extLst>
              </p:cNvPr>
              <p:cNvSpPr>
                <a:spLocks noGrp="1" noRot="1" noChangeAspect="1" noMove="1" noResize="1" noEditPoints="1" noAdjustHandles="1" noChangeArrowheads="1" noChangeShapeType="1" noTextEdit="1"/>
              </p:cNvSpPr>
              <p:nvPr>
                <p:ph idx="1"/>
              </p:nvPr>
            </p:nvSpPr>
            <p:spPr>
              <a:xfrm>
                <a:off x="838200" y="1289597"/>
                <a:ext cx="10515600" cy="5321409"/>
              </a:xfrm>
              <a:blipFill>
                <a:blip r:embed="rId2"/>
                <a:stretch>
                  <a:fillRect l="-603" t="-14286" r="-1086" b="-43571"/>
                </a:stretch>
              </a:blipFill>
            </p:spPr>
            <p:txBody>
              <a:bodyPr/>
              <a:lstStyle/>
              <a:p>
                <a:r>
                  <a:rPr lang="en-US">
                    <a:noFill/>
                  </a:rPr>
                  <a:t> </a:t>
                </a:r>
              </a:p>
            </p:txBody>
          </p:sp>
        </mc:Fallback>
      </mc:AlternateContent>
    </p:spTree>
    <p:extLst>
      <p:ext uri="{BB962C8B-B14F-4D97-AF65-F5344CB8AC3E}">
        <p14:creationId xmlns:p14="http://schemas.microsoft.com/office/powerpoint/2010/main" val="1434401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19D77-7AFE-D349-A1B9-0154C60C910E}"/>
              </a:ext>
            </a:extLst>
          </p:cNvPr>
          <p:cNvSpPr>
            <a:spLocks noGrp="1"/>
          </p:cNvSpPr>
          <p:nvPr>
            <p:ph type="title"/>
          </p:nvPr>
        </p:nvSpPr>
        <p:spPr/>
        <p:txBody>
          <a:bodyPr/>
          <a:lstStyle/>
          <a:p>
            <a:r>
              <a:rPr lang="en-US" dirty="0"/>
              <a:t>HMMs: question 20</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8C5CF8F-9A5D-D54A-ADB7-BF0DE7CC72D7}"/>
                  </a:ext>
                </a:extLst>
              </p:cNvPr>
              <p:cNvSpPr>
                <a:spLocks noGrp="1"/>
              </p:cNvSpPr>
              <p:nvPr>
                <p:ph idx="1"/>
              </p:nvPr>
            </p:nvSpPr>
            <p:spPr>
              <a:xfrm>
                <a:off x="838200" y="1457763"/>
                <a:ext cx="10515600" cy="5035112"/>
              </a:xfrm>
            </p:spPr>
            <p:txBody>
              <a:bodyPr>
                <a:noAutofit/>
              </a:bodyPr>
              <a:lstStyle/>
              <a:p>
                <a:pPr marL="457200" indent="-457200">
                  <a:buFont typeface="+mj-lt"/>
                  <a:buAutoNum type="alphaLcParenR" startAt="2"/>
                </a:pPr>
                <a:r>
                  <a:rPr lang="en-US" sz="2000" dirty="0"/>
                  <a:t>Sunday night Bob had the key (the initial state distribution assigns probability 1 to </a:t>
                </a:r>
                <a14:m>
                  <m:oMath xmlns:m="http://schemas.openxmlformats.org/officeDocument/2006/math">
                    <m:sSub>
                      <m:sSubPr>
                        <m:ctrlPr>
                          <a:rPr lang="en-US" sz="2000" i="1" dirty="0" smtClean="0">
                            <a:latin typeface="Cambria Math" panose="02040503050406030204" pitchFamily="18" charset="0"/>
                          </a:rPr>
                        </m:ctrlPr>
                      </m:sSubPr>
                      <m:e>
                        <m:r>
                          <a:rPr lang="en-US" sz="2000" b="0" i="1" dirty="0" smtClean="0">
                            <a:latin typeface="Cambria Math" panose="02040503050406030204" pitchFamily="18" charset="0"/>
                          </a:rPr>
                          <m:t>𝑋</m:t>
                        </m:r>
                      </m:e>
                      <m:sub>
                        <m:r>
                          <a:rPr lang="en-US" sz="2000" b="0" i="1" dirty="0" smtClean="0">
                            <a:latin typeface="Cambria Math" panose="02040503050406030204" pitchFamily="18" charset="0"/>
                          </a:rPr>
                          <m:t>0</m:t>
                        </m:r>
                      </m:sub>
                    </m:sSub>
                    <m:r>
                      <a:rPr lang="en-US" sz="2000" b="0" i="1" dirty="0" smtClean="0">
                        <a:latin typeface="Cambria Math" panose="02040503050406030204" pitchFamily="18" charset="0"/>
                      </a:rPr>
                      <m:t>=</m:t>
                    </m:r>
                    <m:r>
                      <a:rPr lang="en-US" sz="2000" b="0" i="1" dirty="0" smtClean="0">
                        <a:latin typeface="Cambria Math" panose="02040503050406030204" pitchFamily="18" charset="0"/>
                      </a:rPr>
                      <m:t>𝐵</m:t>
                    </m:r>
                  </m:oMath>
                </a14:m>
                <a:r>
                  <a:rPr lang="en-US" sz="2000" dirty="0"/>
                  <a:t> and probability 0 to all other states). The first lecture of the week is Tuesday at 4:30pm, so one of the professors needs to open the building at that time. What is the probability for each professor to have the key at that time? </a:t>
                </a:r>
              </a:p>
              <a:p>
                <a:pPr marL="457200" indent="-457200">
                  <a:buFont typeface="+mj-lt"/>
                  <a:buAutoNum type="alphaLcParenR" startAt="2"/>
                </a:pPr>
                <a:endParaRPr lang="en-US" sz="2000" dirty="0"/>
              </a:p>
              <a:p>
                <a:pPr marL="0" indent="0">
                  <a:buNone/>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𝑃</m:t>
                      </m:r>
                      <m:d>
                        <m:dPr>
                          <m:ctrlPr>
                            <a:rPr lang="en-US" sz="2000" i="1" dirty="0" smtClean="0">
                              <a:latin typeface="Cambria Math" panose="02040503050406030204" pitchFamily="18" charset="0"/>
                            </a:rPr>
                          </m:ctrlPr>
                        </m:dPr>
                        <m:e>
                          <m:sSub>
                            <m:sSubPr>
                              <m:ctrlPr>
                                <a:rPr lang="en-US" sz="2000" i="1" dirty="0" smtClean="0">
                                  <a:latin typeface="Cambria Math" panose="02040503050406030204" pitchFamily="18" charset="0"/>
                                </a:rPr>
                              </m:ctrlPr>
                            </m:sSubPr>
                            <m:e>
                              <m:r>
                                <a:rPr lang="en-US" sz="2000" b="0" i="1" dirty="0" smtClean="0">
                                  <a:latin typeface="Cambria Math" panose="02040503050406030204" pitchFamily="18" charset="0"/>
                                </a:rPr>
                                <m:t>𝑋</m:t>
                              </m:r>
                            </m:e>
                            <m:sub>
                              <m:r>
                                <a:rPr lang="en-US" sz="2000" b="0" i="1" dirty="0" smtClean="0">
                                  <a:latin typeface="Cambria Math" panose="02040503050406030204" pitchFamily="18" charset="0"/>
                                </a:rPr>
                                <m:t>1</m:t>
                              </m:r>
                            </m:sub>
                          </m:sSub>
                          <m:r>
                            <a:rPr lang="en-US" sz="2000" b="0" i="1" dirty="0" smtClean="0">
                              <a:latin typeface="Cambria Math" panose="02040503050406030204" pitchFamily="18" charset="0"/>
                            </a:rPr>
                            <m:t>=</m:t>
                          </m:r>
                          <m:r>
                            <a:rPr lang="en-US" sz="2000" b="0" i="1" dirty="0" smtClean="0">
                              <a:latin typeface="Cambria Math" panose="02040503050406030204" pitchFamily="18" charset="0"/>
                            </a:rPr>
                            <m:t>𝑥</m:t>
                          </m:r>
                        </m:e>
                        <m:e>
                          <m:sSub>
                            <m:sSubPr>
                              <m:ctrlPr>
                                <a:rPr lang="en-US" sz="2000" i="1" dirty="0" smtClean="0">
                                  <a:latin typeface="Cambria Math" panose="02040503050406030204" pitchFamily="18" charset="0"/>
                                </a:rPr>
                              </m:ctrlPr>
                            </m:sSubPr>
                            <m:e>
                              <m:r>
                                <a:rPr lang="en-US" sz="2000" b="0" i="1" dirty="0" smtClean="0">
                                  <a:latin typeface="Cambria Math" panose="02040503050406030204" pitchFamily="18" charset="0"/>
                                </a:rPr>
                                <m:t>𝑋</m:t>
                              </m:r>
                            </m:e>
                            <m:sub>
                              <m:r>
                                <a:rPr lang="en-US" sz="2000" b="0" i="1" dirty="0" smtClean="0">
                                  <a:latin typeface="Cambria Math" panose="02040503050406030204" pitchFamily="18" charset="0"/>
                                </a:rPr>
                                <m:t>0</m:t>
                              </m:r>
                            </m:sub>
                          </m:sSub>
                          <m:r>
                            <a:rPr lang="en-US" sz="2000" b="0" i="1" dirty="0" smtClean="0">
                              <a:latin typeface="Cambria Math" panose="02040503050406030204" pitchFamily="18" charset="0"/>
                            </a:rPr>
                            <m:t>=</m:t>
                          </m:r>
                          <m:r>
                            <a:rPr lang="en-US" sz="2000" b="0" i="1" dirty="0" smtClean="0">
                              <a:latin typeface="Cambria Math" panose="02040503050406030204" pitchFamily="18" charset="0"/>
                            </a:rPr>
                            <m:t>𝐵</m:t>
                          </m:r>
                        </m:e>
                      </m:d>
                      <m:r>
                        <a:rPr lang="en-US" sz="2000" b="0" i="1" dirty="0" smtClean="0">
                          <a:latin typeface="Cambria Math" panose="02040503050406030204" pitchFamily="18" charset="0"/>
                        </a:rPr>
                        <m:t>=</m:t>
                      </m:r>
                      <m:d>
                        <m:dPr>
                          <m:begChr m:val="{"/>
                          <m:endChr m:val=""/>
                          <m:ctrlPr>
                            <a:rPr lang="en-US" sz="2000" b="0" i="1" dirty="0" smtClean="0">
                              <a:latin typeface="Cambria Math" panose="02040503050406030204" pitchFamily="18" charset="0"/>
                            </a:rPr>
                          </m:ctrlPr>
                        </m:dPr>
                        <m:e>
                          <m:m>
                            <m:mPr>
                              <m:mcs>
                                <m:mc>
                                  <m:mcPr>
                                    <m:count m:val="2"/>
                                    <m:mcJc m:val="center"/>
                                  </m:mcPr>
                                </m:mc>
                              </m:mcs>
                              <m:ctrlPr>
                                <a:rPr lang="en-US" sz="2000" b="0" i="1" dirty="0" smtClean="0">
                                  <a:latin typeface="Cambria Math" panose="02040503050406030204" pitchFamily="18" charset="0"/>
                                </a:rPr>
                              </m:ctrlPr>
                            </m:mPr>
                            <m:mr>
                              <m:e>
                                <m:r>
                                  <m:rPr>
                                    <m:brk m:alnAt="7"/>
                                  </m:rPr>
                                  <a:rPr lang="en-US" sz="2000" b="0" i="1" dirty="0" smtClean="0">
                                    <a:latin typeface="Cambria Math" panose="02040503050406030204" pitchFamily="18" charset="0"/>
                                  </a:rPr>
                                  <m:t>0</m:t>
                                </m:r>
                                <m:r>
                                  <a:rPr lang="en-US" sz="2000" b="0" i="1" dirty="0" smtClean="0">
                                    <a:latin typeface="Cambria Math" panose="02040503050406030204" pitchFamily="18" charset="0"/>
                                  </a:rPr>
                                  <m:t>.5</m:t>
                                </m:r>
                              </m:e>
                              <m:e>
                                <m:r>
                                  <a:rPr lang="en-US" sz="2000" b="0" i="1" dirty="0" smtClean="0">
                                    <a:latin typeface="Cambria Math" panose="02040503050406030204" pitchFamily="18" charset="0"/>
                                  </a:rPr>
                                  <m:t>𝑥</m:t>
                                </m:r>
                                <m:r>
                                  <a:rPr lang="en-US" sz="2000" b="0" i="1" dirty="0" smtClean="0">
                                    <a:latin typeface="Cambria Math" panose="02040503050406030204" pitchFamily="18" charset="0"/>
                                  </a:rPr>
                                  <m:t>=</m:t>
                                </m:r>
                                <m:r>
                                  <a:rPr lang="en-US" sz="2000" b="0" i="1" dirty="0" smtClean="0">
                                    <a:latin typeface="Cambria Math" panose="02040503050406030204" pitchFamily="18" charset="0"/>
                                  </a:rPr>
                                  <m:t>𝐵</m:t>
                                </m:r>
                              </m:e>
                            </m:mr>
                            <m:mr>
                              <m:e>
                                <m:r>
                                  <a:rPr lang="en-US" sz="2000" b="0" i="1" dirty="0" smtClean="0">
                                    <a:latin typeface="Cambria Math" panose="02040503050406030204" pitchFamily="18" charset="0"/>
                                  </a:rPr>
                                  <m:t>0.</m:t>
                                </m:r>
                                <m:r>
                                  <a:rPr lang="en-US" sz="2000" b="0" i="1" dirty="0" smtClean="0">
                                    <a:latin typeface="Cambria Math" panose="02040503050406030204" pitchFamily="18" charset="0"/>
                                  </a:rPr>
                                  <m:t>5</m:t>
                                </m:r>
                              </m:e>
                              <m:e>
                                <m:r>
                                  <a:rPr lang="en-US" sz="2000" i="1" dirty="0" smtClean="0">
                                    <a:latin typeface="Cambria Math" panose="02040503050406030204" pitchFamily="18" charset="0"/>
                                  </a:rPr>
                                  <m:t>𝑥</m:t>
                                </m:r>
                                <m:r>
                                  <a:rPr lang="en-US" sz="2000" b="0" i="1" dirty="0" smtClean="0">
                                    <a:latin typeface="Cambria Math" panose="02040503050406030204" pitchFamily="18" charset="0"/>
                                  </a:rPr>
                                  <m:t>=</m:t>
                                </m:r>
                                <m:r>
                                  <a:rPr lang="en-US" sz="2000" b="0" i="1" dirty="0" smtClean="0">
                                    <a:latin typeface="Cambria Math" panose="02040503050406030204" pitchFamily="18" charset="0"/>
                                  </a:rPr>
                                  <m:t>𝐶</m:t>
                                </m:r>
                              </m:e>
                            </m:mr>
                          </m:m>
                        </m:e>
                      </m:d>
                    </m:oMath>
                  </m:oMathPara>
                </a14:m>
                <a:endParaRPr lang="en-US" sz="2000" dirty="0"/>
              </a:p>
              <a:p>
                <a:pPr marL="0" indent="0">
                  <a:buNone/>
                </a:pPr>
                <a:endParaRPr lang="en-US" sz="2000" dirty="0"/>
              </a:p>
              <a:p>
                <a:pPr marL="0" indent="0">
                  <a:buNone/>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𝑃</m:t>
                      </m:r>
                      <m:d>
                        <m:dPr>
                          <m:ctrlPr>
                            <a:rPr lang="en-US" sz="2000" i="1" dirty="0" smtClean="0">
                              <a:latin typeface="Cambria Math" panose="02040503050406030204" pitchFamily="18" charset="0"/>
                            </a:rPr>
                          </m:ctrlPr>
                        </m:dPr>
                        <m:e>
                          <m:sSub>
                            <m:sSubPr>
                              <m:ctrlPr>
                                <a:rPr lang="en-US" sz="2000" i="1" dirty="0" smtClean="0">
                                  <a:latin typeface="Cambria Math" panose="02040503050406030204" pitchFamily="18" charset="0"/>
                                </a:rPr>
                              </m:ctrlPr>
                            </m:sSubPr>
                            <m:e>
                              <m:r>
                                <a:rPr lang="en-US" sz="2000" b="0" i="1" dirty="0" smtClean="0">
                                  <a:latin typeface="Cambria Math" panose="02040503050406030204" pitchFamily="18" charset="0"/>
                                </a:rPr>
                                <m:t>𝑋</m:t>
                              </m:r>
                            </m:e>
                            <m:sub>
                              <m:r>
                                <a:rPr lang="en-US" sz="2000" b="0" i="1" dirty="0" smtClean="0">
                                  <a:latin typeface="Cambria Math" panose="02040503050406030204" pitchFamily="18" charset="0"/>
                                </a:rPr>
                                <m:t>2</m:t>
                              </m:r>
                            </m:sub>
                          </m:sSub>
                          <m:r>
                            <a:rPr lang="en-US" sz="2000" b="0" i="1" dirty="0" smtClean="0">
                              <a:latin typeface="Cambria Math" panose="02040503050406030204" pitchFamily="18" charset="0"/>
                            </a:rPr>
                            <m:t>=</m:t>
                          </m:r>
                          <m:r>
                            <a:rPr lang="en-US" sz="2000" b="0" i="1" dirty="0" smtClean="0">
                              <a:latin typeface="Cambria Math" panose="02040503050406030204" pitchFamily="18" charset="0"/>
                            </a:rPr>
                            <m:t>𝑦</m:t>
                          </m:r>
                        </m:e>
                        <m:e>
                          <m:sSub>
                            <m:sSubPr>
                              <m:ctrlPr>
                                <a:rPr lang="en-US" sz="2000" i="1" dirty="0" smtClean="0">
                                  <a:latin typeface="Cambria Math" panose="02040503050406030204" pitchFamily="18" charset="0"/>
                                </a:rPr>
                              </m:ctrlPr>
                            </m:sSubPr>
                            <m:e>
                              <m:r>
                                <a:rPr lang="en-US" sz="2000" b="0" i="1" dirty="0" smtClean="0">
                                  <a:latin typeface="Cambria Math" panose="02040503050406030204" pitchFamily="18" charset="0"/>
                                </a:rPr>
                                <m:t>𝑋</m:t>
                              </m:r>
                            </m:e>
                            <m:sub>
                              <m:r>
                                <a:rPr lang="en-US" sz="2000" b="0" i="1" dirty="0" smtClean="0">
                                  <a:latin typeface="Cambria Math" panose="02040503050406030204" pitchFamily="18" charset="0"/>
                                </a:rPr>
                                <m:t>0</m:t>
                              </m:r>
                            </m:sub>
                          </m:sSub>
                          <m:r>
                            <a:rPr lang="en-US" sz="2000" b="0" i="1" dirty="0" smtClean="0">
                              <a:latin typeface="Cambria Math" panose="02040503050406030204" pitchFamily="18" charset="0"/>
                            </a:rPr>
                            <m:t>=</m:t>
                          </m:r>
                          <m:r>
                            <a:rPr lang="en-US" sz="2000" b="0" i="1" dirty="0" smtClean="0">
                              <a:latin typeface="Cambria Math" panose="02040503050406030204" pitchFamily="18" charset="0"/>
                            </a:rPr>
                            <m:t>𝐵</m:t>
                          </m:r>
                        </m:e>
                      </m:d>
                      <m:r>
                        <a:rPr lang="en-US" sz="2000" b="0" i="1" dirty="0" smtClean="0">
                          <a:latin typeface="Cambria Math" panose="02040503050406030204" pitchFamily="18" charset="0"/>
                        </a:rPr>
                        <m:t>=</m:t>
                      </m:r>
                      <m:nary>
                        <m:naryPr>
                          <m:chr m:val="∑"/>
                          <m:supHide m:val="on"/>
                          <m:ctrlPr>
                            <a:rPr lang="en-US" sz="2000" b="0" i="1" dirty="0" smtClean="0">
                              <a:latin typeface="Cambria Math" panose="02040503050406030204" pitchFamily="18" charset="0"/>
                            </a:rPr>
                          </m:ctrlPr>
                        </m:naryPr>
                        <m:sub>
                          <m:r>
                            <m:rPr>
                              <m:brk m:alnAt="7"/>
                            </m:rPr>
                            <a:rPr lang="en-US" sz="2000" b="0" i="1" dirty="0" smtClean="0">
                              <a:latin typeface="Cambria Math" panose="02040503050406030204" pitchFamily="18" charset="0"/>
                            </a:rPr>
                            <m:t>𝑥</m:t>
                          </m:r>
                        </m:sub>
                        <m:sup/>
                        <m:e>
                          <m:r>
                            <a:rPr lang="en-US" sz="2000" i="1" dirty="0" smtClean="0">
                              <a:latin typeface="Cambria Math" panose="02040503050406030204" pitchFamily="18" charset="0"/>
                            </a:rPr>
                            <m:t>𝑃</m:t>
                          </m:r>
                          <m:d>
                            <m:dPr>
                              <m:ctrlPr>
                                <a:rPr lang="en-US" sz="2000" i="1" dirty="0" smtClean="0">
                                  <a:latin typeface="Cambria Math" panose="02040503050406030204" pitchFamily="18" charset="0"/>
                                </a:rPr>
                              </m:ctrlPr>
                            </m:dPr>
                            <m:e>
                              <m:sSub>
                                <m:sSubPr>
                                  <m:ctrlPr>
                                    <a:rPr lang="en-US" sz="2000" i="1" dirty="0" smtClean="0">
                                      <a:latin typeface="Cambria Math" panose="02040503050406030204" pitchFamily="18" charset="0"/>
                                    </a:rPr>
                                  </m:ctrlPr>
                                </m:sSubPr>
                                <m:e>
                                  <m:r>
                                    <a:rPr lang="en-US" sz="2000" b="0" i="1" dirty="0" smtClean="0">
                                      <a:latin typeface="Cambria Math" panose="02040503050406030204" pitchFamily="18" charset="0"/>
                                    </a:rPr>
                                    <m:t>𝑋</m:t>
                                  </m:r>
                                </m:e>
                                <m:sub>
                                  <m:r>
                                    <a:rPr lang="en-US" sz="2000" b="0" i="1" dirty="0" smtClean="0">
                                      <a:latin typeface="Cambria Math" panose="02040503050406030204" pitchFamily="18" charset="0"/>
                                    </a:rPr>
                                    <m:t>2</m:t>
                                  </m:r>
                                </m:sub>
                              </m:sSub>
                              <m:r>
                                <a:rPr lang="en-US" sz="2000" b="0" i="1" dirty="0" smtClean="0">
                                  <a:latin typeface="Cambria Math" panose="02040503050406030204" pitchFamily="18" charset="0"/>
                                </a:rPr>
                                <m:t>=</m:t>
                              </m:r>
                              <m:r>
                                <a:rPr lang="en-US" sz="2000" b="0" i="1" dirty="0" smtClean="0">
                                  <a:latin typeface="Cambria Math" panose="02040503050406030204" pitchFamily="18" charset="0"/>
                                </a:rPr>
                                <m:t>𝑦</m:t>
                              </m:r>
                            </m:e>
                            <m:e>
                              <m:sSub>
                                <m:sSubPr>
                                  <m:ctrlPr>
                                    <a:rPr lang="en-US" sz="2000" i="1" dirty="0" smtClean="0">
                                      <a:latin typeface="Cambria Math" panose="02040503050406030204" pitchFamily="18" charset="0"/>
                                    </a:rPr>
                                  </m:ctrlPr>
                                </m:sSubPr>
                                <m:e>
                                  <m:r>
                                    <a:rPr lang="en-US" sz="2000" b="0" i="1" dirty="0" smtClean="0">
                                      <a:latin typeface="Cambria Math" panose="02040503050406030204" pitchFamily="18" charset="0"/>
                                    </a:rPr>
                                    <m:t>𝑋</m:t>
                                  </m:r>
                                </m:e>
                                <m:sub>
                                  <m:r>
                                    <a:rPr lang="en-US" sz="2000" b="0" i="1" dirty="0" smtClean="0">
                                      <a:latin typeface="Cambria Math" panose="02040503050406030204" pitchFamily="18" charset="0"/>
                                    </a:rPr>
                                    <m:t>1</m:t>
                                  </m:r>
                                </m:sub>
                              </m:sSub>
                              <m:r>
                                <a:rPr lang="en-US" sz="2000" b="0" i="1" dirty="0" smtClean="0">
                                  <a:latin typeface="Cambria Math" panose="02040503050406030204" pitchFamily="18" charset="0"/>
                                </a:rPr>
                                <m:t>=</m:t>
                              </m:r>
                              <m:r>
                                <a:rPr lang="en-US" sz="2000" b="0" i="1" dirty="0" smtClean="0">
                                  <a:latin typeface="Cambria Math" panose="02040503050406030204" pitchFamily="18" charset="0"/>
                                </a:rPr>
                                <m:t>𝑥</m:t>
                              </m:r>
                            </m:e>
                          </m:d>
                          <m:r>
                            <a:rPr lang="en-US" sz="2000" i="1" dirty="0" smtClean="0">
                              <a:latin typeface="Cambria Math" panose="02040503050406030204" pitchFamily="18" charset="0"/>
                            </a:rPr>
                            <m:t>𝑃</m:t>
                          </m:r>
                          <m:d>
                            <m:dPr>
                              <m:ctrlPr>
                                <a:rPr lang="en-US" sz="2000" i="1" dirty="0" smtClean="0">
                                  <a:latin typeface="Cambria Math" panose="02040503050406030204" pitchFamily="18" charset="0"/>
                                </a:rPr>
                              </m:ctrlPr>
                            </m:dPr>
                            <m:e>
                              <m:sSub>
                                <m:sSubPr>
                                  <m:ctrlPr>
                                    <a:rPr lang="en-US" sz="2000" i="1" dirty="0" smtClean="0">
                                      <a:latin typeface="Cambria Math" panose="02040503050406030204" pitchFamily="18" charset="0"/>
                                    </a:rPr>
                                  </m:ctrlPr>
                                </m:sSubPr>
                                <m:e>
                                  <m:r>
                                    <a:rPr lang="en-US" sz="2000" b="0" i="1" dirty="0" smtClean="0">
                                      <a:latin typeface="Cambria Math" panose="02040503050406030204" pitchFamily="18" charset="0"/>
                                    </a:rPr>
                                    <m:t>𝑋</m:t>
                                  </m:r>
                                </m:e>
                                <m:sub>
                                  <m:r>
                                    <a:rPr lang="en-US" sz="2000" b="0" i="1" dirty="0" smtClean="0">
                                      <a:latin typeface="Cambria Math" panose="02040503050406030204" pitchFamily="18" charset="0"/>
                                    </a:rPr>
                                    <m:t>1</m:t>
                                  </m:r>
                                </m:sub>
                              </m:sSub>
                              <m:r>
                                <a:rPr lang="en-US" sz="2000" b="0" i="1" dirty="0" smtClean="0">
                                  <a:latin typeface="Cambria Math" panose="02040503050406030204" pitchFamily="18" charset="0"/>
                                </a:rPr>
                                <m:t>=</m:t>
                              </m:r>
                              <m:r>
                                <a:rPr lang="en-US" sz="2000" b="0" i="1" dirty="0" smtClean="0">
                                  <a:latin typeface="Cambria Math" panose="02040503050406030204" pitchFamily="18" charset="0"/>
                                </a:rPr>
                                <m:t>𝑥</m:t>
                              </m:r>
                            </m:e>
                            <m:e>
                              <m:sSub>
                                <m:sSubPr>
                                  <m:ctrlPr>
                                    <a:rPr lang="en-US" sz="2000" i="1" dirty="0" smtClean="0">
                                      <a:latin typeface="Cambria Math" panose="02040503050406030204" pitchFamily="18" charset="0"/>
                                    </a:rPr>
                                  </m:ctrlPr>
                                </m:sSubPr>
                                <m:e>
                                  <m:r>
                                    <a:rPr lang="en-US" sz="2000" b="0" i="1" dirty="0" smtClean="0">
                                      <a:latin typeface="Cambria Math" panose="02040503050406030204" pitchFamily="18" charset="0"/>
                                    </a:rPr>
                                    <m:t>𝑋</m:t>
                                  </m:r>
                                </m:e>
                                <m:sub>
                                  <m:r>
                                    <a:rPr lang="en-US" sz="2000" b="0" i="1" dirty="0" smtClean="0">
                                      <a:latin typeface="Cambria Math" panose="02040503050406030204" pitchFamily="18" charset="0"/>
                                    </a:rPr>
                                    <m:t>0</m:t>
                                  </m:r>
                                </m:sub>
                              </m:sSub>
                              <m:r>
                                <a:rPr lang="en-US" sz="2000" b="0" i="1" dirty="0" smtClean="0">
                                  <a:latin typeface="Cambria Math" panose="02040503050406030204" pitchFamily="18" charset="0"/>
                                </a:rPr>
                                <m:t>=</m:t>
                              </m:r>
                              <m:r>
                                <a:rPr lang="en-US" sz="2000" b="0" i="1" dirty="0" smtClean="0">
                                  <a:latin typeface="Cambria Math" panose="02040503050406030204" pitchFamily="18" charset="0"/>
                                </a:rPr>
                                <m:t>𝐵</m:t>
                              </m:r>
                            </m:e>
                          </m:d>
                        </m:e>
                      </m:nary>
                    </m:oMath>
                  </m:oMathPara>
                </a14:m>
                <a:endParaRPr lang="en-US" sz="2000" dirty="0"/>
              </a:p>
              <a:p>
                <a:pPr marL="0" indent="0">
                  <a:buNone/>
                </a:pPr>
                <a:endParaRPr lang="en-US" sz="2000" dirty="0"/>
              </a:p>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m>
                            <m:mPr>
                              <m:mcs>
                                <m:mc>
                                  <m:mcPr>
                                    <m:count m:val="2"/>
                                    <m:mcJc m:val="center"/>
                                  </m:mcPr>
                                </m:mc>
                              </m:mcs>
                              <m:ctrlPr>
                                <a:rPr lang="en-US" sz="2000" b="0" i="1" smtClean="0">
                                  <a:latin typeface="Cambria Math" panose="02040503050406030204" pitchFamily="18" charset="0"/>
                                </a:rPr>
                              </m:ctrlPr>
                            </m:mPr>
                            <m:mr>
                              <m:e>
                                <m:r>
                                  <m:rPr>
                                    <m:brk m:alnAt="7"/>
                                  </m:rPr>
                                  <a:rPr lang="en-US" sz="2000" b="0" i="1" smtClean="0">
                                    <a:latin typeface="Cambria Math" panose="02040503050406030204" pitchFamily="18" charset="0"/>
                                  </a:rPr>
                                  <m:t>(0.5)(0.5)</m:t>
                                </m:r>
                              </m:e>
                              <m:e>
                                <m:r>
                                  <a:rPr lang="en-US" sz="2000" b="0" i="1" smtClean="0">
                                    <a:latin typeface="Cambria Math" panose="02040503050406030204" pitchFamily="18" charset="0"/>
                                  </a:rPr>
                                  <m:t>𝑦</m:t>
                                </m:r>
                                <m:r>
                                  <a:rPr lang="en-US" sz="2000" b="0" i="1" smtClean="0">
                                    <a:latin typeface="Cambria Math" panose="02040503050406030204" pitchFamily="18" charset="0"/>
                                  </a:rPr>
                                  <m:t>=</m:t>
                                </m:r>
                                <m:r>
                                  <a:rPr lang="en-US" sz="2000" b="0" i="1" smtClean="0">
                                    <a:latin typeface="Cambria Math" panose="02040503050406030204" pitchFamily="18" charset="0"/>
                                  </a:rPr>
                                  <m:t>𝐵</m:t>
                                </m:r>
                              </m:e>
                            </m:mr>
                            <m:mr>
                              <m:e>
                                <m:d>
                                  <m:dPr>
                                    <m:ctrlPr>
                                      <a:rPr lang="en-US" sz="2000" b="0" i="1" smtClean="0">
                                        <a:latin typeface="Cambria Math" panose="02040503050406030204" pitchFamily="18" charset="0"/>
                                      </a:rPr>
                                    </m:ctrlPr>
                                  </m:dPr>
                                  <m:e>
                                    <m:r>
                                      <a:rPr lang="en-US" sz="2000" b="0" i="1" smtClean="0">
                                        <a:latin typeface="Cambria Math" panose="02040503050406030204" pitchFamily="18" charset="0"/>
                                      </a:rPr>
                                      <m:t>0.5</m:t>
                                    </m:r>
                                  </m:e>
                                </m:d>
                                <m:d>
                                  <m:dPr>
                                    <m:ctrlPr>
                                      <a:rPr lang="en-US" sz="2000" b="0" i="1" smtClean="0">
                                        <a:latin typeface="Cambria Math" panose="02040503050406030204" pitchFamily="18" charset="0"/>
                                      </a:rPr>
                                    </m:ctrlPr>
                                  </m:dPr>
                                  <m:e>
                                    <m:r>
                                      <a:rPr lang="en-US" sz="2000" b="0" i="1" smtClean="0">
                                        <a:latin typeface="Cambria Math" panose="02040503050406030204" pitchFamily="18" charset="0"/>
                                      </a:rPr>
                                      <m:t>0.2</m:t>
                                    </m:r>
                                  </m:e>
                                </m:d>
                                <m:r>
                                  <a:rPr lang="en-US" sz="2000" b="0" i="1" smtClean="0">
                                    <a:latin typeface="Cambria Math" panose="02040503050406030204" pitchFamily="18" charset="0"/>
                                  </a:rPr>
                                  <m:t>+(0.5)(0.5)</m:t>
                                </m:r>
                              </m:e>
                              <m:e>
                                <m:r>
                                  <a:rPr lang="en-US" sz="2000" b="0" i="1" smtClean="0">
                                    <a:latin typeface="Cambria Math" panose="02040503050406030204" pitchFamily="18" charset="0"/>
                                  </a:rPr>
                                  <m:t>𝑦</m:t>
                                </m:r>
                                <m:r>
                                  <a:rPr lang="en-US" sz="2000" b="0" i="1" smtClean="0">
                                    <a:latin typeface="Cambria Math" panose="02040503050406030204" pitchFamily="18" charset="0"/>
                                  </a:rPr>
                                  <m:t>=</m:t>
                                </m:r>
                                <m:r>
                                  <a:rPr lang="en-US" sz="2000" b="0" i="1" smtClean="0">
                                    <a:latin typeface="Cambria Math" panose="02040503050406030204" pitchFamily="18" charset="0"/>
                                  </a:rPr>
                                  <m:t>𝐶</m:t>
                                </m:r>
                              </m:e>
                            </m:mr>
                            <m:mr>
                              <m:e>
                                <m:r>
                                  <a:rPr lang="en-US" sz="2000" b="0" i="1" smtClean="0">
                                    <a:latin typeface="Cambria Math" panose="02040503050406030204" pitchFamily="18" charset="0"/>
                                  </a:rPr>
                                  <m:t>(0.5)(0.8)</m:t>
                                </m:r>
                              </m:e>
                              <m:e>
                                <m:r>
                                  <a:rPr lang="en-US" sz="2000" b="0" i="1" smtClean="0">
                                    <a:latin typeface="Cambria Math" panose="02040503050406030204" pitchFamily="18" charset="0"/>
                                  </a:rPr>
                                  <m:t>𝑦</m:t>
                                </m:r>
                                <m:r>
                                  <a:rPr lang="en-US" sz="2000" b="0" i="1" smtClean="0">
                                    <a:latin typeface="Cambria Math" panose="02040503050406030204" pitchFamily="18" charset="0"/>
                                  </a:rPr>
                                  <m:t>=</m:t>
                                </m:r>
                                <m:r>
                                  <a:rPr lang="en-US" sz="2000" b="0" i="1" smtClean="0">
                                    <a:latin typeface="Cambria Math" panose="02040503050406030204" pitchFamily="18" charset="0"/>
                                  </a:rPr>
                                  <m:t>𝐷</m:t>
                                </m:r>
                              </m:e>
                            </m:mr>
                          </m:m>
                        </m:e>
                      </m:d>
                    </m:oMath>
                  </m:oMathPara>
                </a14:m>
                <a:endParaRPr lang="en-US" sz="2000" dirty="0"/>
              </a:p>
              <a:p>
                <a:pPr marL="0" indent="0">
                  <a:buNone/>
                </a:pPr>
                <a:endParaRPr lang="en-US" sz="2000" dirty="0"/>
              </a:p>
            </p:txBody>
          </p:sp>
        </mc:Choice>
        <mc:Fallback>
          <p:sp>
            <p:nvSpPr>
              <p:cNvPr id="3" name="Content Placeholder 2">
                <a:extLst>
                  <a:ext uri="{FF2B5EF4-FFF2-40B4-BE49-F238E27FC236}">
                    <a16:creationId xmlns:a16="http://schemas.microsoft.com/office/drawing/2014/main" id="{08C5CF8F-9A5D-D54A-ADB7-BF0DE7CC72D7}"/>
                  </a:ext>
                </a:extLst>
              </p:cNvPr>
              <p:cNvSpPr>
                <a:spLocks noGrp="1" noRot="1" noChangeAspect="1" noMove="1" noResize="1" noEditPoints="1" noAdjustHandles="1" noChangeArrowheads="1" noChangeShapeType="1" noTextEdit="1"/>
              </p:cNvSpPr>
              <p:nvPr>
                <p:ph idx="1"/>
              </p:nvPr>
            </p:nvSpPr>
            <p:spPr>
              <a:xfrm>
                <a:off x="838200" y="1457763"/>
                <a:ext cx="10515600" cy="5035112"/>
              </a:xfrm>
              <a:blipFill>
                <a:blip r:embed="rId2"/>
                <a:stretch>
                  <a:fillRect l="-724" t="-1508" b="-68342"/>
                </a:stretch>
              </a:blipFill>
            </p:spPr>
            <p:txBody>
              <a:bodyPr/>
              <a:lstStyle/>
              <a:p>
                <a:r>
                  <a:rPr lang="en-US">
                    <a:noFill/>
                  </a:rPr>
                  <a:t> </a:t>
                </a:r>
              </a:p>
            </p:txBody>
          </p:sp>
        </mc:Fallback>
      </mc:AlternateContent>
    </p:spTree>
    <p:extLst>
      <p:ext uri="{BB962C8B-B14F-4D97-AF65-F5344CB8AC3E}">
        <p14:creationId xmlns:p14="http://schemas.microsoft.com/office/powerpoint/2010/main" val="13395102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5F6A6-9F95-374F-920B-6297F6529D0A}"/>
              </a:ext>
            </a:extLst>
          </p:cNvPr>
          <p:cNvSpPr>
            <a:spLocks noGrp="1"/>
          </p:cNvSpPr>
          <p:nvPr>
            <p:ph type="title"/>
          </p:nvPr>
        </p:nvSpPr>
        <p:spPr/>
        <p:txBody>
          <a:bodyPr/>
          <a:lstStyle/>
          <a:p>
            <a:r>
              <a:rPr lang="en-US" dirty="0"/>
              <a:t>Summary</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43C122D-F420-584A-B709-50ED2D8EA655}"/>
                  </a:ext>
                </a:extLst>
              </p:cNvPr>
              <p:cNvSpPr>
                <a:spLocks noGrp="1"/>
              </p:cNvSpPr>
              <p:nvPr>
                <p:ph idx="1"/>
              </p:nvPr>
            </p:nvSpPr>
            <p:spPr/>
            <p:txBody>
              <a:bodyPr/>
              <a:lstStyle/>
              <a:p>
                <a:r>
                  <a:rPr lang="en-US" dirty="0"/>
                  <a:t>Perceptrons: </a:t>
                </a:r>
              </a:p>
              <a:p>
                <a:pPr marL="0" indent="0" algn="ctr">
                  <a:buNone/>
                </a:pPr>
                <a:r>
                  <a:rPr lang="en-US" dirty="0"/>
                  <a:t>If </a:t>
                </a:r>
                <a14:m>
                  <m:oMath xmlns:m="http://schemas.openxmlformats.org/officeDocument/2006/math">
                    <m:r>
                      <a:rPr lang="en-US" i="1" dirty="0" smtClean="0">
                        <a:latin typeface="Cambria Math" panose="02040503050406030204" pitchFamily="18" charset="0"/>
                      </a:rPr>
                      <m:t>𝑦</m:t>
                    </m:r>
                    <m:r>
                      <a:rPr lang="en-US" i="1" dirty="0" smtClean="0">
                        <a:latin typeface="Cambria Math" panose="02040503050406030204" pitchFamily="18" charset="0"/>
                      </a:rPr>
                      <m:t>=</m:t>
                    </m:r>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𝑦</m:t>
                        </m:r>
                      </m:e>
                    </m:acc>
                  </m:oMath>
                </a14:m>
                <a:r>
                  <a:rPr lang="en-US" dirty="0"/>
                  <a:t> then do nothing, else </a:t>
                </a:r>
                <a14:m>
                  <m:oMath xmlns:m="http://schemas.openxmlformats.org/officeDocument/2006/math">
                    <m:r>
                      <a:rPr lang="en-US" i="1" dirty="0" smtClean="0">
                        <a:latin typeface="Cambria Math" panose="02040503050406030204" pitchFamily="18" charset="0"/>
                      </a:rPr>
                      <m:t>𝑤</m:t>
                    </m:r>
                    <m:r>
                      <a:rPr lang="en-US" i="1" dirty="0" smtClean="0">
                        <a:latin typeface="Cambria Math" panose="02040503050406030204" pitchFamily="18" charset="0"/>
                      </a:rPr>
                      <m:t>=</m:t>
                    </m:r>
                    <m:r>
                      <a:rPr lang="en-US" i="1" dirty="0" smtClean="0">
                        <a:latin typeface="Cambria Math" panose="02040503050406030204" pitchFamily="18" charset="0"/>
                      </a:rPr>
                      <m:t>𝑤</m:t>
                    </m:r>
                    <m:r>
                      <a:rPr lang="en-US" i="1" dirty="0" smtClean="0">
                        <a:latin typeface="Cambria Math" panose="02040503050406030204" pitchFamily="18" charset="0"/>
                      </a:rPr>
                      <m:t>+</m:t>
                    </m:r>
                    <m:r>
                      <a:rPr lang="el-GR" i="1" dirty="0" smtClean="0">
                        <a:latin typeface="Cambria Math" panose="02040503050406030204" pitchFamily="18" charset="0"/>
                      </a:rPr>
                      <m:t>𝜂</m:t>
                    </m:r>
                    <m:r>
                      <m:rPr>
                        <m:sty m:val="p"/>
                      </m:rPr>
                      <a:rPr lang="en-US" i="1" dirty="0" smtClean="0">
                        <a:latin typeface="Cambria Math" panose="02040503050406030204" pitchFamily="18" charset="0"/>
                      </a:rPr>
                      <m:t>y</m:t>
                    </m:r>
                    <m:r>
                      <a:rPr lang="en-US" i="1" dirty="0" smtClean="0">
                        <a:latin typeface="Cambria Math" panose="02040503050406030204" pitchFamily="18" charset="0"/>
                      </a:rPr>
                      <m:t>𝑥</m:t>
                    </m:r>
                  </m:oMath>
                </a14:m>
                <a:r>
                  <a:rPr lang="en-US" dirty="0"/>
                  <a:t>.</a:t>
                </a:r>
              </a:p>
              <a:p>
                <a:r>
                  <a:rPr lang="en-US" dirty="0"/>
                  <a:t>Neural Networks: </a:t>
                </a:r>
                <a:endParaRPr lang="en-US"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𝑊</m:t>
                          </m:r>
                        </m:e>
                        <m:sup>
                          <m:r>
                            <a:rPr lang="en-US" b="0" i="1" dirty="0" smtClean="0">
                              <a:latin typeface="Cambria Math" panose="02040503050406030204" pitchFamily="18" charset="0"/>
                            </a:rPr>
                            <m:t>(</m:t>
                          </m:r>
                          <m:r>
                            <a:rPr lang="en-US" b="0" i="1" dirty="0" smtClean="0">
                              <a:latin typeface="Cambria Math" panose="02040503050406030204" pitchFamily="18" charset="0"/>
                            </a:rPr>
                            <m:t>𝑙</m:t>
                          </m:r>
                          <m:r>
                            <a:rPr lang="en-US" b="0" i="1" dirty="0" smtClean="0">
                              <a:latin typeface="Cambria Math" panose="02040503050406030204" pitchFamily="18" charset="0"/>
                            </a:rPr>
                            <m:t>)</m:t>
                          </m:r>
                        </m:sup>
                      </m:sSup>
                      <m:r>
                        <a:rPr lang="en-US" b="0" i="1" dirty="0" smtClean="0">
                          <a:latin typeface="Cambria Math" panose="02040503050406030204" pitchFamily="18" charset="0"/>
                          <a:ea typeface="Cambria Math" panose="02040503050406030204" pitchFamily="18" charset="0"/>
                        </a:rPr>
                        <m:t>←</m:t>
                      </m:r>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𝑊</m:t>
                          </m:r>
                        </m:e>
                        <m:sup>
                          <m:r>
                            <a:rPr lang="en-US" b="0" i="1" dirty="0" smtClean="0">
                              <a:latin typeface="Cambria Math" panose="02040503050406030204" pitchFamily="18" charset="0"/>
                            </a:rPr>
                            <m:t>(</m:t>
                          </m:r>
                          <m:r>
                            <a:rPr lang="en-US" b="0" i="1" dirty="0" smtClean="0">
                              <a:latin typeface="Cambria Math" panose="02040503050406030204" pitchFamily="18" charset="0"/>
                            </a:rPr>
                            <m:t>𝑙</m:t>
                          </m:r>
                          <m:r>
                            <a:rPr lang="en-US" b="0" i="1" dirty="0" smtClean="0">
                              <a:latin typeface="Cambria Math" panose="02040503050406030204" pitchFamily="18" charset="0"/>
                            </a:rPr>
                            <m:t>)</m:t>
                          </m:r>
                        </m:sup>
                      </m:sSup>
                      <m:r>
                        <a:rPr lang="en-US" b="0" i="1" dirty="0" smtClean="0">
                          <a:latin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𝜂</m:t>
                      </m:r>
                      <m:sSub>
                        <m:sSubPr>
                          <m:ctrlPr>
                            <a:rPr lang="en-US" i="1" smtClean="0">
                              <a:latin typeface="Cambria Math" panose="02040503050406030204" pitchFamily="18" charset="0"/>
                              <a:ea typeface="Cambria Math" panose="02040503050406030204" pitchFamily="18" charset="0"/>
                            </a:rPr>
                          </m:ctrlPr>
                        </m:sSubPr>
                        <m:e>
                          <m:r>
                            <m:rPr>
                              <m:sty m:val="p"/>
                            </m:rPr>
                            <a:rPr lang="en-US" i="1" smtClean="0">
                              <a:latin typeface="Cambria Math" panose="02040503050406030204" pitchFamily="18" charset="0"/>
                              <a:ea typeface="Cambria Math" panose="02040503050406030204" pitchFamily="18" charset="0"/>
                            </a:rPr>
                            <m:t>∇</m:t>
                          </m:r>
                        </m:e>
                        <m:sub>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𝑊</m:t>
                              </m:r>
                            </m:e>
                            <m:sup>
                              <m:r>
                                <a:rPr lang="en-US" b="0" i="1" dirty="0" smtClean="0">
                                  <a:latin typeface="Cambria Math" panose="02040503050406030204" pitchFamily="18" charset="0"/>
                                </a:rPr>
                                <m:t>(</m:t>
                              </m:r>
                              <m:r>
                                <a:rPr lang="en-US" b="0" i="1" dirty="0" smtClean="0">
                                  <a:latin typeface="Cambria Math" panose="02040503050406030204" pitchFamily="18" charset="0"/>
                                </a:rPr>
                                <m:t>𝑙</m:t>
                              </m:r>
                              <m:r>
                                <a:rPr lang="en-US" b="0" i="1" dirty="0" smtClean="0">
                                  <a:latin typeface="Cambria Math" panose="02040503050406030204" pitchFamily="18" charset="0"/>
                                </a:rPr>
                                <m:t>)</m:t>
                              </m:r>
                            </m:sup>
                          </m:sSup>
                        </m:sub>
                      </m:sSub>
                      <m:r>
                        <a:rPr lang="en-US" i="1" smtClean="0">
                          <a:latin typeface="Cambria Math" panose="02040503050406030204" pitchFamily="18" charset="0"/>
                          <a:ea typeface="Cambria Math" panose="02040503050406030204" pitchFamily="18" charset="0"/>
                        </a:rPr>
                        <m:t>ℒ</m:t>
                      </m:r>
                    </m:oMath>
                  </m:oMathPara>
                </a14:m>
                <a:endParaRPr lang="en-US" dirty="0"/>
              </a:p>
              <a:p>
                <a:r>
                  <a:rPr lang="en-US" dirty="0"/>
                  <a:t>Bayesian Networks: </a:t>
                </a:r>
                <a:endParaRPr lang="en-US"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𝐵</m:t>
                      </m:r>
                      <m:r>
                        <a:rPr lang="en-US" i="1" dirty="0" smtClean="0">
                          <a:latin typeface="Cambria Math" panose="02040503050406030204" pitchFamily="18" charset="0"/>
                        </a:rPr>
                        <m:t>,</m:t>
                      </m:r>
                      <m:r>
                        <a:rPr lang="en-US" i="1" dirty="0" smtClean="0">
                          <a:latin typeface="Cambria Math" panose="02040503050406030204" pitchFamily="18" charset="0"/>
                        </a:rPr>
                        <m:t>𝐸</m:t>
                      </m:r>
                      <m:r>
                        <a:rPr lang="en-US" i="1" dirty="0" smtClean="0">
                          <a:latin typeface="Cambria Math" panose="02040503050406030204" pitchFamily="18" charset="0"/>
                        </a:rPr>
                        <m:t>,</m:t>
                      </m:r>
                      <m:r>
                        <a:rPr lang="en-US" i="1" dirty="0" smtClean="0">
                          <a:latin typeface="Cambria Math" panose="02040503050406030204" pitchFamily="18" charset="0"/>
                        </a:rPr>
                        <m:t>𝐴</m:t>
                      </m:r>
                      <m:r>
                        <a:rPr lang="en-US" i="1" dirty="0" smtClean="0">
                          <a:latin typeface="Cambria Math" panose="02040503050406030204" pitchFamily="18" charset="0"/>
                        </a:rPr>
                        <m:t>,</m:t>
                      </m:r>
                      <m:r>
                        <a:rPr lang="en-US" i="1" dirty="0" smtClean="0">
                          <a:latin typeface="Cambria Math" panose="02040503050406030204" pitchFamily="18" charset="0"/>
                        </a:rPr>
                        <m:t>𝐽</m:t>
                      </m:r>
                      <m:r>
                        <a:rPr lang="en-US" i="1" dirty="0" smtClean="0">
                          <a:latin typeface="Cambria Math" panose="02040503050406030204" pitchFamily="18" charset="0"/>
                        </a:rPr>
                        <m:t>,</m:t>
                      </m:r>
                      <m:r>
                        <a:rPr lang="en-US" i="1" dirty="0" smtClean="0">
                          <a:latin typeface="Cambria Math" panose="02040503050406030204" pitchFamily="18" charset="0"/>
                        </a:rPr>
                        <m:t>𝑀</m:t>
                      </m:r>
                      <m:r>
                        <a:rPr lang="en-US" i="1" dirty="0" smtClean="0">
                          <a:latin typeface="Cambria Math" panose="02040503050406030204" pitchFamily="18" charset="0"/>
                        </a:rPr>
                        <m:t>)=</m:t>
                      </m:r>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𝐵</m:t>
                      </m:r>
                      <m:r>
                        <a:rPr lang="en-US" i="1" dirty="0" smtClean="0">
                          <a:latin typeface="Cambria Math" panose="02040503050406030204" pitchFamily="18" charset="0"/>
                        </a:rPr>
                        <m:t>)</m:t>
                      </m:r>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𝐸</m:t>
                      </m:r>
                      <m:r>
                        <a:rPr lang="en-US" i="1" dirty="0" smtClean="0">
                          <a:latin typeface="Cambria Math" panose="02040503050406030204" pitchFamily="18" charset="0"/>
                        </a:rPr>
                        <m:t>)</m:t>
                      </m:r>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𝐴</m:t>
                      </m:r>
                      <m:r>
                        <a:rPr lang="en-US" i="1" dirty="0" smtClean="0">
                          <a:latin typeface="Cambria Math" panose="02040503050406030204" pitchFamily="18" charset="0"/>
                        </a:rPr>
                        <m:t>|</m:t>
                      </m:r>
                      <m:r>
                        <a:rPr lang="en-US" i="1" dirty="0" smtClean="0">
                          <a:latin typeface="Cambria Math" panose="02040503050406030204" pitchFamily="18" charset="0"/>
                        </a:rPr>
                        <m:t>𝐵</m:t>
                      </m:r>
                      <m:r>
                        <a:rPr lang="en-US" i="1" dirty="0" smtClean="0">
                          <a:latin typeface="Cambria Math" panose="02040503050406030204" pitchFamily="18" charset="0"/>
                        </a:rPr>
                        <m:t>,</m:t>
                      </m:r>
                      <m:r>
                        <a:rPr lang="en-US" i="1" dirty="0" smtClean="0">
                          <a:latin typeface="Cambria Math" panose="02040503050406030204" pitchFamily="18" charset="0"/>
                        </a:rPr>
                        <m:t>𝐸</m:t>
                      </m:r>
                      <m:r>
                        <a:rPr lang="en-US" i="1" dirty="0" smtClean="0">
                          <a:latin typeface="Cambria Math" panose="02040503050406030204" pitchFamily="18" charset="0"/>
                        </a:rPr>
                        <m:t>)</m:t>
                      </m:r>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𝐽</m:t>
                      </m:r>
                      <m:r>
                        <a:rPr lang="en-US" i="1" dirty="0" smtClean="0">
                          <a:latin typeface="Cambria Math" panose="02040503050406030204" pitchFamily="18" charset="0"/>
                        </a:rPr>
                        <m:t>|</m:t>
                      </m:r>
                      <m:r>
                        <a:rPr lang="en-US" i="1" dirty="0" smtClean="0">
                          <a:latin typeface="Cambria Math" panose="02040503050406030204" pitchFamily="18" charset="0"/>
                        </a:rPr>
                        <m:t>𝐴</m:t>
                      </m:r>
                      <m:r>
                        <a:rPr lang="en-US" i="1" dirty="0" smtClean="0">
                          <a:latin typeface="Cambria Math" panose="02040503050406030204" pitchFamily="18" charset="0"/>
                        </a:rPr>
                        <m:t>)</m:t>
                      </m:r>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𝑀</m:t>
                      </m:r>
                      <m:r>
                        <a:rPr lang="en-US" i="1" dirty="0" smtClean="0">
                          <a:latin typeface="Cambria Math" panose="02040503050406030204" pitchFamily="18" charset="0"/>
                        </a:rPr>
                        <m:t>|</m:t>
                      </m:r>
                      <m:r>
                        <a:rPr lang="en-US" i="1" dirty="0" smtClean="0">
                          <a:latin typeface="Cambria Math" panose="02040503050406030204" pitchFamily="18" charset="0"/>
                        </a:rPr>
                        <m:t>𝐴</m:t>
                      </m:r>
                      <m:r>
                        <a:rPr lang="en-US" i="1" dirty="0" smtClean="0">
                          <a:latin typeface="Cambria Math" panose="02040503050406030204" pitchFamily="18" charset="0"/>
                        </a:rPr>
                        <m:t>)</m:t>
                      </m:r>
                    </m:oMath>
                  </m:oMathPara>
                </a14:m>
                <a:endParaRPr lang="en-US" dirty="0"/>
              </a:p>
              <a:p>
                <a:r>
                  <a:rPr lang="en-US" dirty="0"/>
                  <a:t>HMMs:</a:t>
                </a:r>
              </a:p>
              <a:p>
                <a:pPr marL="0" indent="0">
                  <a:buNone/>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𝑌</m:t>
                          </m:r>
                        </m:e>
                        <m:sub>
                          <m:r>
                            <a:rPr lang="en-US" b="0" i="1" dirty="0" smtClean="0">
                              <a:latin typeface="Cambria Math" panose="02040503050406030204" pitchFamily="18" charset="0"/>
                            </a:rPr>
                            <m:t>1</m:t>
                          </m:r>
                        </m:sub>
                      </m:sSub>
                      <m:r>
                        <a:rPr lang="en-US"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𝑋</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𝑌</m:t>
                          </m:r>
                        </m:e>
                        <m:sub>
                          <m:r>
                            <a:rPr lang="en-US" b="0" i="1" dirty="0" smtClean="0">
                              <a:latin typeface="Cambria Math" panose="02040503050406030204" pitchFamily="18" charset="0"/>
                            </a:rPr>
                            <m:t>2</m:t>
                          </m:r>
                        </m:sub>
                      </m:sSub>
                      <m:r>
                        <a:rPr lang="en-US" b="0"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𝑋</m:t>
                          </m:r>
                        </m:e>
                        <m:sub>
                          <m:r>
                            <a:rPr lang="en-US" b="0" i="1" dirty="0" smtClean="0">
                              <a:latin typeface="Cambria Math" panose="02040503050406030204" pitchFamily="18" charset="0"/>
                            </a:rPr>
                            <m:t>2</m:t>
                          </m:r>
                        </m:sub>
                      </m:sSub>
                      <m:r>
                        <a:rPr lang="en-US" i="1" dirty="0" smtClean="0">
                          <a:latin typeface="Cambria Math" panose="02040503050406030204" pitchFamily="18" charset="0"/>
                        </a:rPr>
                        <m:t>)=</m:t>
                      </m:r>
                      <m:r>
                        <a:rPr lang="en-US" i="1" dirty="0" smtClean="0">
                          <a:latin typeface="Cambria Math" panose="02040503050406030204" pitchFamily="18" charset="0"/>
                        </a:rPr>
                        <m:t>𝑃</m:t>
                      </m:r>
                      <m:r>
                        <a:rPr lang="en-US"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𝑌</m:t>
                          </m:r>
                        </m:e>
                        <m:sub>
                          <m:r>
                            <a:rPr lang="en-US" b="0" i="1" dirty="0" smtClean="0">
                              <a:latin typeface="Cambria Math" panose="02040503050406030204" pitchFamily="18" charset="0"/>
                            </a:rPr>
                            <m:t>1</m:t>
                          </m:r>
                        </m:sub>
                      </m:sSub>
                      <m:r>
                        <a:rPr lang="en-US" i="1" dirty="0" smtClean="0">
                          <a:latin typeface="Cambria Math" panose="02040503050406030204" pitchFamily="18" charset="0"/>
                        </a:rPr>
                        <m:t>)</m:t>
                      </m:r>
                      <m:r>
                        <a:rPr lang="en-US" i="1" dirty="0" smtClean="0">
                          <a:latin typeface="Cambria Math" panose="02040503050406030204" pitchFamily="18" charset="0"/>
                        </a:rPr>
                        <m:t>𝑃</m:t>
                      </m:r>
                      <m:r>
                        <a:rPr lang="en-US"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𝑋</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𝑌</m:t>
                          </m:r>
                        </m:e>
                        <m:sub>
                          <m:r>
                            <a:rPr lang="en-US" b="0" i="1" dirty="0" smtClean="0">
                              <a:latin typeface="Cambria Math" panose="02040503050406030204" pitchFamily="18" charset="0"/>
                            </a:rPr>
                            <m:t>1</m:t>
                          </m:r>
                        </m:sub>
                      </m:sSub>
                      <m:r>
                        <a:rPr lang="en-US" i="1" dirty="0" smtClean="0">
                          <a:latin typeface="Cambria Math" panose="02040503050406030204" pitchFamily="18" charset="0"/>
                        </a:rPr>
                        <m:t>)</m:t>
                      </m:r>
                      <m:r>
                        <a:rPr lang="en-US" i="1" dirty="0" smtClean="0">
                          <a:latin typeface="Cambria Math" panose="02040503050406030204" pitchFamily="18" charset="0"/>
                        </a:rPr>
                        <m:t>𝑃</m:t>
                      </m:r>
                      <m:r>
                        <a:rPr lang="en-US"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𝑌</m:t>
                          </m:r>
                        </m:e>
                        <m:sub>
                          <m:r>
                            <a:rPr lang="en-US" b="0" i="1" dirty="0" smtClean="0">
                              <a:latin typeface="Cambria Math" panose="02040503050406030204" pitchFamily="18" charset="0"/>
                            </a:rPr>
                            <m:t>2</m:t>
                          </m:r>
                        </m:sub>
                      </m:sSub>
                      <m:r>
                        <a:rPr lang="en-US" b="0"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𝑌</m:t>
                          </m:r>
                        </m:e>
                        <m:sub>
                          <m:r>
                            <a:rPr lang="en-US" b="0" i="1" dirty="0" smtClean="0">
                              <a:latin typeface="Cambria Math" panose="02040503050406030204" pitchFamily="18" charset="0"/>
                            </a:rPr>
                            <m:t>1</m:t>
                          </m:r>
                        </m:sub>
                      </m:sSub>
                      <m:r>
                        <a:rPr lang="en-US" i="1" dirty="0" smtClean="0">
                          <a:latin typeface="Cambria Math" panose="02040503050406030204" pitchFamily="18" charset="0"/>
                        </a:rPr>
                        <m:t>)</m:t>
                      </m:r>
                      <m:r>
                        <a:rPr lang="en-US" i="1" dirty="0" smtClean="0">
                          <a:latin typeface="Cambria Math" panose="02040503050406030204" pitchFamily="18" charset="0"/>
                        </a:rPr>
                        <m:t>𝑃</m:t>
                      </m:r>
                      <m:r>
                        <a:rPr lang="en-US"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𝑋</m:t>
                          </m:r>
                        </m:e>
                        <m:sub>
                          <m:r>
                            <a:rPr lang="en-US" b="0" i="1" dirty="0" smtClean="0">
                              <a:latin typeface="Cambria Math" panose="02040503050406030204" pitchFamily="18" charset="0"/>
                            </a:rPr>
                            <m:t>2</m:t>
                          </m:r>
                        </m:sub>
                      </m:sSub>
                      <m:r>
                        <a:rPr lang="en-US" b="0"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𝑌</m:t>
                          </m:r>
                        </m:e>
                        <m:sub>
                          <m:r>
                            <a:rPr lang="en-US" b="0" i="1" dirty="0" smtClean="0">
                              <a:latin typeface="Cambria Math" panose="02040503050406030204" pitchFamily="18" charset="0"/>
                            </a:rPr>
                            <m:t>2</m:t>
                          </m:r>
                        </m:sub>
                      </m:sSub>
                      <m:r>
                        <a:rPr lang="en-US" i="1" dirty="0" smtClean="0">
                          <a:latin typeface="Cambria Math" panose="02040503050406030204" pitchFamily="18" charset="0"/>
                        </a:rPr>
                        <m:t>)</m:t>
                      </m:r>
                    </m:oMath>
                  </m:oMathPara>
                </a14:m>
                <a:endParaRPr lang="en-US" dirty="0"/>
              </a:p>
              <a:p>
                <a:pPr marL="0" indent="0">
                  <a:buNone/>
                </a:pPr>
                <a:endParaRPr lang="en-US" dirty="0"/>
              </a:p>
            </p:txBody>
          </p:sp>
        </mc:Choice>
        <mc:Fallback>
          <p:sp>
            <p:nvSpPr>
              <p:cNvPr id="3" name="Content Placeholder 2">
                <a:extLst>
                  <a:ext uri="{FF2B5EF4-FFF2-40B4-BE49-F238E27FC236}">
                    <a16:creationId xmlns:a16="http://schemas.microsoft.com/office/drawing/2014/main" id="{C43C122D-F420-584A-B709-50ED2D8EA655}"/>
                  </a:ext>
                </a:extLst>
              </p:cNvPr>
              <p:cNvSpPr>
                <a:spLocks noGrp="1" noRot="1" noChangeAspect="1" noMove="1" noResize="1" noEditPoints="1" noAdjustHandles="1" noChangeArrowheads="1" noChangeShapeType="1" noTextEdit="1"/>
              </p:cNvSpPr>
              <p:nvPr>
                <p:ph idx="1"/>
              </p:nvPr>
            </p:nvSpPr>
            <p:spPr>
              <a:blipFill>
                <a:blip r:embed="rId2"/>
                <a:stretch>
                  <a:fillRect l="-1086" t="-2326"/>
                </a:stretch>
              </a:blipFill>
            </p:spPr>
            <p:txBody>
              <a:bodyPr/>
              <a:lstStyle/>
              <a:p>
                <a:r>
                  <a:rPr lang="en-US">
                    <a:noFill/>
                  </a:rPr>
                  <a:t> </a:t>
                </a:r>
              </a:p>
            </p:txBody>
          </p:sp>
        </mc:Fallback>
      </mc:AlternateContent>
    </p:spTree>
    <p:extLst>
      <p:ext uri="{BB962C8B-B14F-4D97-AF65-F5344CB8AC3E}">
        <p14:creationId xmlns:p14="http://schemas.microsoft.com/office/powerpoint/2010/main" val="3479251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6B974-D6BB-844C-A6D6-EFC2836606C7}"/>
              </a:ext>
            </a:extLst>
          </p:cNvPr>
          <p:cNvSpPr>
            <a:spLocks noGrp="1"/>
          </p:cNvSpPr>
          <p:nvPr>
            <p:ph type="title"/>
          </p:nvPr>
        </p:nvSpPr>
        <p:spPr/>
        <p:txBody>
          <a:bodyPr/>
          <a:lstStyle/>
          <a:p>
            <a:r>
              <a:rPr lang="en-US" dirty="0" err="1"/>
              <a:t>Perceptrons</a:t>
            </a:r>
            <a:r>
              <a:rPr lang="en-US" dirty="0"/>
              <a:t> (Lecture 8)</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9D27D32-1BF4-EC4E-96C9-3DEF017776A7}"/>
                  </a:ext>
                </a:extLst>
              </p:cNvPr>
              <p:cNvSpPr>
                <a:spLocks noGrp="1"/>
              </p:cNvSpPr>
              <p:nvPr>
                <p:ph idx="1"/>
              </p:nvPr>
            </p:nvSpPr>
            <p:spPr/>
            <p:txBody>
              <a:bodyPr/>
              <a:lstStyle/>
              <a:p>
                <a:r>
                  <a:rPr lang="en-US" dirty="0"/>
                  <a:t>Classification, binary perceptron: </a:t>
                </a:r>
                <a14:m>
                  <m:oMath xmlns:m="http://schemas.openxmlformats.org/officeDocument/2006/math">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r>
                      <a:rPr lang="en-US" i="1" dirty="0">
                        <a:latin typeface="Cambria Math" panose="02040503050406030204" pitchFamily="18" charset="0"/>
                      </a:rPr>
                      <m:t>=</m:t>
                    </m:r>
                    <m:r>
                      <m:rPr>
                        <m:sty m:val="p"/>
                      </m:rPr>
                      <a:rPr lang="en-US" dirty="0" err="1">
                        <a:latin typeface="Cambria Math" panose="02040503050406030204" pitchFamily="18" charset="0"/>
                      </a:rPr>
                      <m:t>sgn</m:t>
                    </m:r>
                    <m:r>
                      <a:rPr lang="en-US" i="1" dirty="0">
                        <a:latin typeface="Cambria Math" panose="02040503050406030204" pitchFamily="18" charset="0"/>
                      </a:rPr>
                      <m:t>(</m:t>
                    </m:r>
                    <m:sSup>
                      <m:sSupPr>
                        <m:ctrlPr>
                          <a:rPr lang="en-US" sz="2400" i="1" dirty="0">
                            <a:latin typeface="Cambria Math" panose="02040503050406030204" pitchFamily="18" charset="0"/>
                          </a:rPr>
                        </m:ctrlPr>
                      </m:sSupPr>
                      <m:e>
                        <m:r>
                          <a:rPr lang="en-US" sz="2400" i="1" dirty="0">
                            <a:latin typeface="Cambria Math" panose="02040503050406030204" pitchFamily="18" charset="0"/>
                          </a:rPr>
                          <m:t>𝑤</m:t>
                        </m:r>
                      </m:e>
                      <m:sup>
                        <m:r>
                          <a:rPr lang="en-US" sz="2400" i="1" dirty="0">
                            <a:latin typeface="Cambria Math" panose="02040503050406030204" pitchFamily="18" charset="0"/>
                          </a:rPr>
                          <m:t>𝑇</m:t>
                        </m:r>
                      </m:sup>
                    </m:sSup>
                    <m:r>
                      <a:rPr lang="en-US" sz="2400" i="1" dirty="0">
                        <a:latin typeface="Cambria Math" panose="02040503050406030204" pitchFamily="18" charset="0"/>
                      </a:rPr>
                      <m:t>𝑥</m:t>
                    </m:r>
                    <m:r>
                      <a:rPr lang="en-US" i="1" dirty="0">
                        <a:latin typeface="Cambria Math" panose="02040503050406030204" pitchFamily="18" charset="0"/>
                      </a:rPr>
                      <m:t>)</m:t>
                    </m:r>
                  </m:oMath>
                </a14:m>
                <a:endParaRPr lang="en-US" dirty="0"/>
              </a:p>
              <a:p>
                <a:r>
                  <a:rPr lang="en-US" dirty="0"/>
                  <a:t>Learning, binary perceptron: if </a:t>
                </a:r>
                <a14:m>
                  <m:oMath xmlns:m="http://schemas.openxmlformats.org/officeDocument/2006/math">
                    <m:r>
                      <a:rPr lang="en-US" i="1" dirty="0" smtClean="0">
                        <a:latin typeface="Cambria Math" panose="02040503050406030204" pitchFamily="18" charset="0"/>
                      </a:rPr>
                      <m:t>𝑦</m:t>
                    </m:r>
                    <m:r>
                      <a:rPr lang="en-US" i="1" dirty="0" smtClean="0">
                        <a:latin typeface="Cambria Math" panose="02040503050406030204" pitchFamily="18" charset="0"/>
                      </a:rPr>
                      <m:t>=</m:t>
                    </m:r>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𝑦</m:t>
                        </m:r>
                      </m:e>
                    </m:acc>
                  </m:oMath>
                </a14:m>
                <a:r>
                  <a:rPr lang="en-US" dirty="0"/>
                  <a:t> then do nothing, else </a:t>
                </a:r>
                <a14:m>
                  <m:oMath xmlns:m="http://schemas.openxmlformats.org/officeDocument/2006/math">
                    <m:r>
                      <a:rPr lang="en-US" i="1" dirty="0" smtClean="0">
                        <a:latin typeface="Cambria Math" panose="02040503050406030204" pitchFamily="18" charset="0"/>
                      </a:rPr>
                      <m:t>𝑤</m:t>
                    </m:r>
                    <m:r>
                      <a:rPr lang="en-US" i="1" dirty="0" smtClean="0">
                        <a:latin typeface="Cambria Math" panose="02040503050406030204" pitchFamily="18" charset="0"/>
                      </a:rPr>
                      <m:t>=</m:t>
                    </m:r>
                    <m:r>
                      <a:rPr lang="en-US" i="1" dirty="0" smtClean="0">
                        <a:latin typeface="Cambria Math" panose="02040503050406030204" pitchFamily="18" charset="0"/>
                      </a:rPr>
                      <m:t>𝑤</m:t>
                    </m:r>
                    <m:r>
                      <a:rPr lang="en-US" i="1" dirty="0" smtClean="0">
                        <a:latin typeface="Cambria Math" panose="02040503050406030204" pitchFamily="18" charset="0"/>
                      </a:rPr>
                      <m:t>+</m:t>
                    </m:r>
                    <m:r>
                      <a:rPr lang="el-GR" i="1" dirty="0" smtClean="0">
                        <a:latin typeface="Cambria Math" panose="02040503050406030204" pitchFamily="18" charset="0"/>
                      </a:rPr>
                      <m:t>𝜂</m:t>
                    </m:r>
                    <m:r>
                      <m:rPr>
                        <m:sty m:val="p"/>
                      </m:rPr>
                      <a:rPr lang="en-US" i="1" dirty="0" smtClean="0">
                        <a:latin typeface="Cambria Math" panose="02040503050406030204" pitchFamily="18" charset="0"/>
                      </a:rPr>
                      <m:t>y</m:t>
                    </m:r>
                    <m:r>
                      <a:rPr lang="en-US" i="1" dirty="0" smtClean="0">
                        <a:latin typeface="Cambria Math" panose="02040503050406030204" pitchFamily="18" charset="0"/>
                      </a:rPr>
                      <m:t>𝑥</m:t>
                    </m:r>
                  </m:oMath>
                </a14:m>
                <a:r>
                  <a:rPr lang="en-US" dirty="0"/>
                  <a:t>.</a:t>
                </a:r>
              </a:p>
              <a:p>
                <a:r>
                  <a:rPr lang="en-US" dirty="0"/>
                  <a:t>Classification, multi-class perceptron: </a:t>
                </a:r>
                <a14:m>
                  <m:oMath xmlns:m="http://schemas.openxmlformats.org/officeDocument/2006/math">
                    <m:acc>
                      <m:accPr>
                        <m:chr m:val="̂"/>
                        <m:ctrlPr>
                          <a:rPr lang="en-US" sz="2400" i="1" dirty="0" smtClean="0">
                            <a:latin typeface="Cambria Math" panose="02040503050406030204" pitchFamily="18" charset="0"/>
                          </a:rPr>
                        </m:ctrlPr>
                      </m:accPr>
                      <m:e>
                        <m:r>
                          <a:rPr lang="en-US" sz="2400" i="1" dirty="0">
                            <a:latin typeface="Cambria Math" panose="02040503050406030204" pitchFamily="18" charset="0"/>
                          </a:rPr>
                          <m:t>𝑦</m:t>
                        </m:r>
                      </m:e>
                    </m:acc>
                    <m:r>
                      <a:rPr lang="en-US" i="1" dirty="0">
                        <a:latin typeface="Cambria Math" panose="02040503050406030204" pitchFamily="18" charset="0"/>
                      </a:rPr>
                      <m:t>=</m:t>
                    </m:r>
                    <m:func>
                      <m:funcPr>
                        <m:ctrlPr>
                          <a:rPr lang="en-US" i="1" dirty="0">
                            <a:latin typeface="Cambria Math" panose="02040503050406030204" pitchFamily="18" charset="0"/>
                          </a:rPr>
                        </m:ctrlPr>
                      </m:funcPr>
                      <m:fName>
                        <m:sSubSup>
                          <m:sSubSupPr>
                            <m:ctrlPr>
                              <a:rPr lang="en-US" i="1" dirty="0">
                                <a:latin typeface="Cambria Math" panose="02040503050406030204" pitchFamily="18" charset="0"/>
                              </a:rPr>
                            </m:ctrlPr>
                          </m:sSubSupPr>
                          <m:e>
                            <m:r>
                              <m:rPr>
                                <m:sty m:val="p"/>
                              </m:rPr>
                              <a:rPr lang="en-US" dirty="0">
                                <a:latin typeface="Cambria Math" panose="02040503050406030204" pitchFamily="18" charset="0"/>
                              </a:rPr>
                              <m:t>argmax</m:t>
                            </m:r>
                          </m:e>
                          <m:sub>
                            <m:r>
                              <a:rPr lang="en-US" i="1" dirty="0">
                                <a:latin typeface="Cambria Math" panose="02040503050406030204" pitchFamily="18" charset="0"/>
                              </a:rPr>
                              <m:t>𝑐</m:t>
                            </m:r>
                            <m:r>
                              <a:rPr lang="en-US" i="1" dirty="0">
                                <a:latin typeface="Cambria Math" panose="02040503050406030204" pitchFamily="18" charset="0"/>
                              </a:rPr>
                              <m:t>=0</m:t>
                            </m:r>
                          </m:sub>
                          <m:sup>
                            <m:r>
                              <a:rPr lang="en-US" i="1" dirty="0">
                                <a:latin typeface="Cambria Math" panose="02040503050406030204" pitchFamily="18" charset="0"/>
                              </a:rPr>
                              <m:t>𝑉</m:t>
                            </m:r>
                            <m:r>
                              <a:rPr lang="en-US" i="1" dirty="0">
                                <a:latin typeface="Cambria Math" panose="02040503050406030204" pitchFamily="18" charset="0"/>
                              </a:rPr>
                              <m:t>−1</m:t>
                            </m:r>
                          </m:sup>
                        </m:sSubSup>
                      </m:fName>
                      <m:e>
                        <m:d>
                          <m:dPr>
                            <m:ctrlPr>
                              <a:rPr lang="en-US" i="1" dirty="0">
                                <a:latin typeface="Cambria Math" panose="02040503050406030204" pitchFamily="18" charset="0"/>
                              </a:rPr>
                            </m:ctrlPr>
                          </m:dPr>
                          <m:e>
                            <m:sSubSup>
                              <m:sSubSupPr>
                                <m:ctrlPr>
                                  <a:rPr lang="en-US" i="1" dirty="0">
                                    <a:latin typeface="Cambria Math" panose="02040503050406030204" pitchFamily="18" charset="0"/>
                                  </a:rPr>
                                </m:ctrlPr>
                              </m:sSubSupPr>
                              <m:e>
                                <m:r>
                                  <a:rPr lang="en-US" i="1" dirty="0">
                                    <a:latin typeface="Cambria Math" panose="02040503050406030204" pitchFamily="18" charset="0"/>
                                  </a:rPr>
                                  <m:t>𝑤</m:t>
                                </m:r>
                              </m:e>
                              <m:sub>
                                <m:r>
                                  <a:rPr lang="en-US" i="1" dirty="0">
                                    <a:latin typeface="Cambria Math" panose="02040503050406030204" pitchFamily="18" charset="0"/>
                                  </a:rPr>
                                  <m:t>𝑐</m:t>
                                </m:r>
                              </m:sub>
                              <m:sup>
                                <m:r>
                                  <a:rPr lang="en-US" i="1" dirty="0">
                                    <a:latin typeface="Cambria Math" panose="02040503050406030204" pitchFamily="18" charset="0"/>
                                  </a:rPr>
                                  <m:t>𝑇</m:t>
                                </m:r>
                              </m:sup>
                            </m:sSubSup>
                            <m:r>
                              <a:rPr lang="en-US" i="1" dirty="0">
                                <a:latin typeface="Cambria Math" panose="02040503050406030204" pitchFamily="18" charset="0"/>
                              </a:rPr>
                              <m:t>𝑥</m:t>
                            </m:r>
                          </m:e>
                        </m:d>
                      </m:e>
                    </m:func>
                  </m:oMath>
                </a14:m>
                <a:endParaRPr lang="en-US" dirty="0"/>
              </a:p>
              <a:p>
                <a:r>
                  <a:rPr lang="en-US" dirty="0"/>
                  <a:t>Learning, multi-class perceptron: if </a:t>
                </a:r>
                <a14:m>
                  <m:oMath xmlns:m="http://schemas.openxmlformats.org/officeDocument/2006/math">
                    <m:r>
                      <a:rPr lang="en-US" i="1" dirty="0">
                        <a:latin typeface="Cambria Math" panose="02040503050406030204" pitchFamily="18" charset="0"/>
                      </a:rPr>
                      <m:t>𝑦</m:t>
                    </m:r>
                    <m:r>
                      <a:rPr lang="en-US" i="1" dirty="0">
                        <a:latin typeface="Cambria Math" panose="02040503050406030204" pitchFamily="18" charset="0"/>
                      </a:rPr>
                      <m:t>=</m:t>
                    </m:r>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oMath>
                </a14:m>
                <a:r>
                  <a:rPr lang="en-US" dirty="0"/>
                  <a:t> then do nothing, else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𝑤</m:t>
                        </m:r>
                      </m:e>
                      <m:sub>
                        <m:r>
                          <a:rPr lang="en-US" i="1" dirty="0">
                            <a:latin typeface="Cambria Math" panose="02040503050406030204" pitchFamily="18" charset="0"/>
                          </a:rPr>
                          <m:t>𝑦</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𝑤</m:t>
                        </m:r>
                      </m:e>
                      <m:sub>
                        <m:r>
                          <a:rPr lang="en-US" i="1" dirty="0">
                            <a:latin typeface="Cambria Math" panose="02040503050406030204" pitchFamily="18" charset="0"/>
                          </a:rPr>
                          <m:t>𝑦</m:t>
                        </m:r>
                      </m:sub>
                    </m:sSub>
                    <m:r>
                      <a:rPr lang="en-US" i="1" dirty="0">
                        <a:latin typeface="Cambria Math" panose="02040503050406030204" pitchFamily="18" charset="0"/>
                      </a:rPr>
                      <m:t>+</m:t>
                    </m:r>
                    <m:r>
                      <a:rPr lang="el-GR" i="1" dirty="0">
                        <a:latin typeface="Cambria Math" panose="02040503050406030204" pitchFamily="18" charset="0"/>
                      </a:rPr>
                      <m:t>𝜂</m:t>
                    </m:r>
                    <m:r>
                      <a:rPr lang="en-US" i="1" dirty="0">
                        <a:latin typeface="Cambria Math" panose="02040503050406030204" pitchFamily="18" charset="0"/>
                      </a:rPr>
                      <m:t>𝑥</m:t>
                    </m:r>
                  </m:oMath>
                </a14:m>
                <a:r>
                  <a:rPr lang="en-US" dirty="0"/>
                  <a:t>, and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𝑤</m:t>
                        </m:r>
                      </m:e>
                      <m:sub>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sub>
                    </m:sSub>
                    <m:r>
                      <a:rPr lang="en-US" sz="3000" i="1" dirty="0">
                        <a:latin typeface="Cambria Math" panose="02040503050406030204" pitchFamily="18" charset="0"/>
                        <a:ea typeface="Cambria Math" panose="02040503050406030204" pitchFamily="18" charset="0"/>
                      </a:rPr>
                      <m:t>=</m:t>
                    </m:r>
                    <m:sSub>
                      <m:sSubPr>
                        <m:ctrlPr>
                          <a:rPr lang="en-US" sz="3200" i="1" dirty="0">
                            <a:latin typeface="Cambria Math" panose="02040503050406030204" pitchFamily="18" charset="0"/>
                          </a:rPr>
                        </m:ctrlPr>
                      </m:sSubPr>
                      <m:e>
                        <m:r>
                          <a:rPr lang="en-US" sz="3200" i="1" dirty="0">
                            <a:latin typeface="Cambria Math" panose="02040503050406030204" pitchFamily="18" charset="0"/>
                          </a:rPr>
                          <m:t>𝑤</m:t>
                        </m:r>
                      </m:e>
                      <m:sub>
                        <m:acc>
                          <m:accPr>
                            <m:chr m:val="̂"/>
                            <m:ctrlPr>
                              <a:rPr lang="en-US" sz="3200" i="1" dirty="0">
                                <a:latin typeface="Cambria Math" panose="02040503050406030204" pitchFamily="18" charset="0"/>
                              </a:rPr>
                            </m:ctrlPr>
                          </m:accPr>
                          <m:e>
                            <m:r>
                              <a:rPr lang="en-US" sz="3200" i="1" dirty="0">
                                <a:latin typeface="Cambria Math" panose="02040503050406030204" pitchFamily="18" charset="0"/>
                              </a:rPr>
                              <m:t>𝑦</m:t>
                            </m:r>
                          </m:e>
                        </m:acc>
                      </m:sub>
                    </m:sSub>
                    <m:r>
                      <a:rPr lang="en-US" sz="3000" i="1" dirty="0">
                        <a:latin typeface="Cambria Math" panose="02040503050406030204" pitchFamily="18" charset="0"/>
                        <a:ea typeface="Cambria Math" panose="02040503050406030204" pitchFamily="18" charset="0"/>
                      </a:rPr>
                      <m:t>−</m:t>
                    </m:r>
                    <m:r>
                      <a:rPr lang="el-GR" sz="3200" i="1" dirty="0">
                        <a:latin typeface="Cambria Math" panose="02040503050406030204" pitchFamily="18" charset="0"/>
                      </a:rPr>
                      <m:t>𝜂</m:t>
                    </m:r>
                    <m:r>
                      <a:rPr lang="en-US" sz="3200" i="1" dirty="0">
                        <a:latin typeface="Cambria Math" panose="02040503050406030204" pitchFamily="18" charset="0"/>
                      </a:rPr>
                      <m:t>𝑥</m:t>
                    </m:r>
                  </m:oMath>
                </a14:m>
                <a:r>
                  <a:rPr lang="en-US" dirty="0"/>
                  <a:t>.</a:t>
                </a:r>
              </a:p>
              <a:p>
                <a:endParaRPr lang="en-US" dirty="0"/>
              </a:p>
            </p:txBody>
          </p:sp>
        </mc:Choice>
        <mc:Fallback>
          <p:sp>
            <p:nvSpPr>
              <p:cNvPr id="3" name="Content Placeholder 2">
                <a:extLst>
                  <a:ext uri="{FF2B5EF4-FFF2-40B4-BE49-F238E27FC236}">
                    <a16:creationId xmlns:a16="http://schemas.microsoft.com/office/drawing/2014/main" id="{B9D27D32-1BF4-EC4E-96C9-3DEF017776A7}"/>
                  </a:ext>
                </a:extLst>
              </p:cNvPr>
              <p:cNvSpPr>
                <a:spLocks noGrp="1" noRot="1" noChangeAspect="1" noMove="1" noResize="1" noEditPoints="1" noAdjustHandles="1" noChangeArrowheads="1" noChangeShapeType="1" noTextEdit="1"/>
              </p:cNvSpPr>
              <p:nvPr>
                <p:ph idx="1"/>
              </p:nvPr>
            </p:nvSpPr>
            <p:spPr>
              <a:blipFill>
                <a:blip r:embed="rId2"/>
                <a:stretch>
                  <a:fillRect l="-1086" t="-2326"/>
                </a:stretch>
              </a:blipFill>
            </p:spPr>
            <p:txBody>
              <a:bodyPr/>
              <a:lstStyle/>
              <a:p>
                <a:r>
                  <a:rPr lang="en-US">
                    <a:noFill/>
                  </a:rPr>
                  <a:t> </a:t>
                </a:r>
              </a:p>
            </p:txBody>
          </p:sp>
        </mc:Fallback>
      </mc:AlternateContent>
    </p:spTree>
    <p:extLst>
      <p:ext uri="{BB962C8B-B14F-4D97-AF65-F5344CB8AC3E}">
        <p14:creationId xmlns:p14="http://schemas.microsoft.com/office/powerpoint/2010/main" val="1415245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B8E98-E4D2-9549-9983-8B8C6B1C0931}"/>
              </a:ext>
            </a:extLst>
          </p:cNvPr>
          <p:cNvSpPr>
            <a:spLocks noGrp="1"/>
          </p:cNvSpPr>
          <p:nvPr>
            <p:ph type="title"/>
          </p:nvPr>
        </p:nvSpPr>
        <p:spPr/>
        <p:txBody>
          <a:bodyPr/>
          <a:lstStyle/>
          <a:p>
            <a:r>
              <a:rPr lang="en-US" dirty="0"/>
              <a:t>Neural Nets (Lectures 9 and 10)</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5AACDC65-C830-BC49-8024-FF29DA8AD9D4}"/>
                  </a:ext>
                </a:extLst>
              </p:cNvPr>
              <p:cNvSpPr>
                <a:spLocks noGrp="1"/>
              </p:cNvSpPr>
              <p:nvPr>
                <p:ph idx="1"/>
              </p:nvPr>
            </p:nvSpPr>
            <p:spPr>
              <a:xfrm>
                <a:off x="838200" y="1657464"/>
                <a:ext cx="10515600" cy="4816913"/>
              </a:xfrm>
            </p:spPr>
            <p:txBody>
              <a:bodyPr>
                <a:normAutofit/>
              </a:bodyPr>
              <a:lstStyle/>
              <a:p>
                <a:r>
                  <a:rPr lang="en-US" dirty="0"/>
                  <a:t>Classification (forward-prop): </a:t>
                </a:r>
                <a:endParaRPr lang="en-US"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𝑌</m:t>
                      </m:r>
                      <m:r>
                        <a:rPr lang="en-US" i="1" dirty="0" smtClean="0">
                          <a:latin typeface="Cambria Math" panose="02040503050406030204" pitchFamily="18" charset="0"/>
                        </a:rPr>
                        <m:t>=</m:t>
                      </m:r>
                      <m:r>
                        <a:rPr lang="en-US" i="1" dirty="0" err="1" smtClean="0">
                          <a:latin typeface="Cambria Math" panose="02040503050406030204" pitchFamily="18" charset="0"/>
                        </a:rPr>
                        <m:t>𝑦</m:t>
                      </m:r>
                      <m:r>
                        <a:rPr lang="en-US" i="1" dirty="0" err="1" smtClean="0">
                          <a:latin typeface="Cambria Math" panose="02040503050406030204" pitchFamily="18" charset="0"/>
                        </a:rPr>
                        <m:t>|</m:t>
                      </m:r>
                      <m:r>
                        <a:rPr lang="en-US" i="1" dirty="0" err="1" smtClean="0">
                          <a:latin typeface="Cambria Math" panose="02040503050406030204" pitchFamily="18" charset="0"/>
                        </a:rPr>
                        <m:t>𝑥</m:t>
                      </m:r>
                      <m:r>
                        <a:rPr lang="en-US" i="1" dirty="0" smtClean="0">
                          <a:latin typeface="Cambria Math" panose="02040503050406030204" pitchFamily="18" charset="0"/>
                        </a:rPr>
                        <m:t>)</m:t>
                      </m:r>
                      <m:r>
                        <a:rPr lang="en-US" i="1" dirty="0">
                          <a:latin typeface="Cambria Math" panose="02040503050406030204" pitchFamily="18" charset="0"/>
                        </a:rPr>
                        <m:t> </m:t>
                      </m:r>
                      <m:r>
                        <a:rPr lang="en-US" i="1" dirty="0" smtClean="0">
                          <a:latin typeface="Cambria Math" panose="02040503050406030204" pitchFamily="18" charset="0"/>
                        </a:rPr>
                        <m:t>=</m:t>
                      </m:r>
                      <m:r>
                        <a:rPr lang="en-US" i="1" dirty="0">
                          <a:latin typeface="Cambria Math" panose="02040503050406030204" pitchFamily="18" charset="0"/>
                        </a:rPr>
                        <m:t> </m:t>
                      </m:r>
                      <m:sSubSup>
                        <m:sSubSupPr>
                          <m:ctrlPr>
                            <a:rPr lang="en-US" i="1" dirty="0" smtClean="0">
                              <a:latin typeface="Cambria Math" panose="02040503050406030204" pitchFamily="18" charset="0"/>
                            </a:rPr>
                          </m:ctrlPr>
                        </m:sSubSupPr>
                        <m:e>
                          <m:r>
                            <a:rPr lang="en-US" b="0" i="1" dirty="0" smtClean="0">
                              <a:latin typeface="Cambria Math" panose="02040503050406030204" pitchFamily="18" charset="0"/>
                            </a:rPr>
                            <m:t>𝑔</m:t>
                          </m:r>
                        </m:e>
                        <m:sub>
                          <m:r>
                            <a:rPr lang="en-US" b="0" i="1" dirty="0" smtClean="0">
                              <a:latin typeface="Cambria Math" panose="02040503050406030204" pitchFamily="18" charset="0"/>
                            </a:rPr>
                            <m:t>𝑦</m:t>
                          </m:r>
                        </m:sub>
                        <m:sup>
                          <m:r>
                            <a:rPr lang="en-US" b="0" i="1" dirty="0" smtClean="0">
                              <a:latin typeface="Cambria Math" panose="02040503050406030204" pitchFamily="18" charset="0"/>
                            </a:rPr>
                            <m:t>(</m:t>
                          </m:r>
                          <m:r>
                            <a:rPr lang="en-US" b="0" i="1" dirty="0" smtClean="0">
                              <a:latin typeface="Cambria Math" panose="02040503050406030204" pitchFamily="18" charset="0"/>
                            </a:rPr>
                            <m:t>𝐿</m:t>
                          </m:r>
                          <m:r>
                            <a:rPr lang="en-US" b="0" i="1" dirty="0" smtClean="0">
                              <a:latin typeface="Cambria Math" panose="02040503050406030204" pitchFamily="18" charset="0"/>
                            </a:rPr>
                            <m:t>)</m:t>
                          </m:r>
                        </m:sup>
                      </m:sSubSup>
                      <m:r>
                        <a:rPr lang="en-US" i="1" dirty="0" smtClean="0">
                          <a:latin typeface="Cambria Math" panose="02040503050406030204" pitchFamily="18" charset="0"/>
                        </a:rPr>
                        <m:t>(</m:t>
                      </m:r>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𝑊</m:t>
                          </m:r>
                        </m:e>
                        <m:sup>
                          <m:r>
                            <a:rPr lang="en-US" b="0" i="1" dirty="0" smtClean="0">
                              <a:latin typeface="Cambria Math" panose="02040503050406030204" pitchFamily="18" charset="0"/>
                            </a:rPr>
                            <m:t>(</m:t>
                          </m:r>
                          <m:r>
                            <a:rPr lang="en-US" b="0" i="1" dirty="0" smtClean="0">
                              <a:latin typeface="Cambria Math" panose="02040503050406030204" pitchFamily="18" charset="0"/>
                            </a:rPr>
                            <m:t>𝐿</m:t>
                          </m:r>
                          <m:r>
                            <a:rPr lang="en-US" b="0" i="1" dirty="0" smtClean="0">
                              <a:latin typeface="Cambria Math" panose="02040503050406030204" pitchFamily="18" charset="0"/>
                            </a:rPr>
                            <m:t>)</m:t>
                          </m:r>
                        </m:sup>
                      </m:sSup>
                      <m:r>
                        <a:rPr lang="en-US" i="1" dirty="0" smtClean="0">
                          <a:latin typeface="Cambria Math" panose="02040503050406030204" pitchFamily="18" charset="0"/>
                          <a:ea typeface="Cambria Math" panose="02040503050406030204" pitchFamily="18" charset="0"/>
                        </a:rPr>
                        <m:t>⋯</m:t>
                      </m:r>
                      <m:sSup>
                        <m:sSupPr>
                          <m:ctrlPr>
                            <a:rPr lang="en-US" i="1" dirty="0" smtClean="0">
                              <a:latin typeface="Cambria Math" panose="02040503050406030204" pitchFamily="18" charset="0"/>
                              <a:ea typeface="Cambria Math" panose="02040503050406030204" pitchFamily="18" charset="0"/>
                            </a:rPr>
                          </m:ctrlPr>
                        </m:sSupPr>
                        <m:e>
                          <m:r>
                            <a:rPr lang="en-US" b="0" i="1" dirty="0" smtClean="0">
                              <a:latin typeface="Cambria Math" panose="02040503050406030204" pitchFamily="18" charset="0"/>
                              <a:ea typeface="Cambria Math" panose="02040503050406030204" pitchFamily="18" charset="0"/>
                            </a:rPr>
                            <m:t>𝑔</m:t>
                          </m:r>
                        </m:e>
                        <m:sup>
                          <m:r>
                            <a:rPr lang="en-US" b="0" i="1" dirty="0" smtClean="0">
                              <a:latin typeface="Cambria Math" panose="02040503050406030204" pitchFamily="18" charset="0"/>
                              <a:ea typeface="Cambria Math" panose="02040503050406030204" pitchFamily="18" charset="0"/>
                            </a:rPr>
                            <m:t>(2)</m:t>
                          </m:r>
                        </m:sup>
                      </m:sSup>
                      <m:r>
                        <a:rPr lang="en-US" i="1" dirty="0" smtClean="0">
                          <a:latin typeface="Cambria Math" panose="02040503050406030204" pitchFamily="18" charset="0"/>
                        </a:rPr>
                        <m:t>(</m:t>
                      </m:r>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𝑊</m:t>
                          </m:r>
                        </m:e>
                        <m:sup>
                          <m:r>
                            <a:rPr lang="en-US" b="0" i="1" dirty="0" smtClean="0">
                              <a:latin typeface="Cambria Math" panose="02040503050406030204" pitchFamily="18" charset="0"/>
                            </a:rPr>
                            <m:t>(2)</m:t>
                          </m:r>
                        </m:sup>
                      </m:sSup>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𝑔</m:t>
                          </m:r>
                        </m:e>
                        <m:sup>
                          <m:r>
                            <a:rPr lang="en-US" b="0" i="1" dirty="0" smtClean="0">
                              <a:latin typeface="Cambria Math" panose="02040503050406030204" pitchFamily="18" charset="0"/>
                            </a:rPr>
                            <m:t>(1)</m:t>
                          </m:r>
                        </m:sup>
                      </m:sSup>
                      <m:r>
                        <a:rPr lang="en-US" i="1" dirty="0" smtClean="0">
                          <a:latin typeface="Cambria Math" panose="02040503050406030204" pitchFamily="18" charset="0"/>
                        </a:rPr>
                        <m:t>(</m:t>
                      </m:r>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𝑊</m:t>
                          </m:r>
                        </m:e>
                        <m:sup>
                          <m:r>
                            <a:rPr lang="en-US" b="0" i="1" dirty="0" smtClean="0">
                              <a:latin typeface="Cambria Math" panose="02040503050406030204" pitchFamily="18" charset="0"/>
                            </a:rPr>
                            <m:t>(1)</m:t>
                          </m:r>
                        </m:sup>
                      </m:sSup>
                      <m:r>
                        <a:rPr lang="en-US" i="1" dirty="0" smtClean="0">
                          <a:latin typeface="Cambria Math" panose="02040503050406030204" pitchFamily="18" charset="0"/>
                        </a:rPr>
                        <m:t>𝑥</m:t>
                      </m:r>
                      <m:r>
                        <a:rPr lang="en-US" i="1" dirty="0" smtClean="0">
                          <a:latin typeface="Cambria Math" panose="02040503050406030204" pitchFamily="18" charset="0"/>
                        </a:rPr>
                        <m:t>))⋯)</m:t>
                      </m:r>
                    </m:oMath>
                  </m:oMathPara>
                </a14:m>
                <a:endParaRPr lang="en-US" dirty="0"/>
              </a:p>
              <a:p>
                <a:pPr lvl="1"/>
                <a14:m>
                  <m:oMath xmlns:m="http://schemas.openxmlformats.org/officeDocument/2006/math">
                    <m:sSup>
                      <m:sSupPr>
                        <m:ctrlPr>
                          <a:rPr lang="en-US" i="1" dirty="0" smtClean="0">
                            <a:latin typeface="Cambria Math" panose="02040503050406030204" pitchFamily="18" charset="0"/>
                            <a:ea typeface="Cambria Math" panose="02040503050406030204" pitchFamily="18" charset="0"/>
                          </a:rPr>
                        </m:ctrlPr>
                      </m:sSupPr>
                      <m:e>
                        <m:r>
                          <a:rPr lang="en-US" b="0" i="1" dirty="0" smtClean="0">
                            <a:latin typeface="Cambria Math" panose="02040503050406030204" pitchFamily="18" charset="0"/>
                            <a:ea typeface="Cambria Math" panose="02040503050406030204" pitchFamily="18" charset="0"/>
                          </a:rPr>
                          <m:t>𝑔</m:t>
                        </m:r>
                      </m:e>
                      <m:sup>
                        <m:r>
                          <a:rPr lang="en-US" b="0"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𝑙</m:t>
                        </m:r>
                        <m:r>
                          <a:rPr lang="en-US" b="0" i="1" dirty="0" smtClean="0">
                            <a:latin typeface="Cambria Math" panose="02040503050406030204" pitchFamily="18" charset="0"/>
                            <a:ea typeface="Cambria Math" panose="02040503050406030204" pitchFamily="18" charset="0"/>
                          </a:rPr>
                          <m:t>)</m:t>
                        </m:r>
                      </m:sup>
                    </m:sSup>
                    <m:d>
                      <m:dPr>
                        <m:ctrlPr>
                          <a:rPr lang="en-US" b="0" i="1" dirty="0" smtClean="0">
                            <a:latin typeface="Cambria Math" panose="02040503050406030204" pitchFamily="18" charset="0"/>
                            <a:ea typeface="Cambria Math" panose="02040503050406030204" pitchFamily="18" charset="0"/>
                          </a:rPr>
                        </m:ctrlPr>
                      </m:dPr>
                      <m:e>
                        <m:r>
                          <a:rPr lang="en-US" b="0" i="1" dirty="0" smtClean="0">
                            <a:latin typeface="Cambria Math" panose="02040503050406030204" pitchFamily="18" charset="0"/>
                            <a:ea typeface="Cambria Math" panose="02040503050406030204" pitchFamily="18" charset="0"/>
                          </a:rPr>
                          <m:t>∙</m:t>
                        </m:r>
                      </m:e>
                    </m:d>
                  </m:oMath>
                </a14:m>
                <a:r>
                  <a:rPr lang="en-US" dirty="0"/>
                  <a:t> is an element-wise nonlinearity (</a:t>
                </a:r>
                <a14:m>
                  <m:oMath xmlns:m="http://schemas.openxmlformats.org/officeDocument/2006/math">
                    <m:sSubSup>
                      <m:sSubSupPr>
                        <m:ctrlPr>
                          <a:rPr lang="en-US" i="1" dirty="0" smtClean="0">
                            <a:latin typeface="Cambria Math" panose="02040503050406030204" pitchFamily="18" charset="0"/>
                          </a:rPr>
                        </m:ctrlPr>
                      </m:sSubSupPr>
                      <m:e>
                        <m:r>
                          <a:rPr lang="en-US" b="0" i="1" dirty="0" smtClean="0">
                            <a:latin typeface="Cambria Math" panose="02040503050406030204" pitchFamily="18" charset="0"/>
                          </a:rPr>
                          <m:t>𝑔</m:t>
                        </m:r>
                      </m:e>
                      <m:sub>
                        <m:r>
                          <a:rPr lang="en-US" b="0" i="1" dirty="0" smtClean="0">
                            <a:latin typeface="Cambria Math" panose="02040503050406030204" pitchFamily="18" charset="0"/>
                          </a:rPr>
                          <m:t>𝑦</m:t>
                        </m:r>
                      </m:sub>
                      <m:sup>
                        <m:r>
                          <a:rPr lang="en-US" b="0" i="1" dirty="0" smtClean="0">
                            <a:latin typeface="Cambria Math" panose="02040503050406030204" pitchFamily="18" charset="0"/>
                          </a:rPr>
                          <m:t>(</m:t>
                        </m:r>
                        <m:r>
                          <a:rPr lang="en-US" b="0" i="1" dirty="0" smtClean="0">
                            <a:latin typeface="Cambria Math" panose="02040503050406030204" pitchFamily="18" charset="0"/>
                          </a:rPr>
                          <m:t>𝐿</m:t>
                        </m:r>
                        <m:r>
                          <a:rPr lang="en-US" b="0" i="1" dirty="0" smtClean="0">
                            <a:latin typeface="Cambria Math" panose="02040503050406030204" pitchFamily="18" charset="0"/>
                          </a:rPr>
                          <m:t>)</m:t>
                        </m:r>
                      </m:sup>
                    </m:sSubSup>
                    <m:d>
                      <m:dPr>
                        <m:ctrlPr>
                          <a:rPr lang="en-US" b="0" i="1" dirty="0" smtClean="0">
                            <a:latin typeface="Cambria Math" panose="02040503050406030204" pitchFamily="18" charset="0"/>
                          </a:rPr>
                        </m:ctrlPr>
                      </m:dPr>
                      <m:e>
                        <m:r>
                          <a:rPr lang="en-US" b="0" i="1" dirty="0" smtClean="0">
                            <a:latin typeface="Cambria Math" panose="02040503050406030204" pitchFamily="18" charset="0"/>
                            <a:ea typeface="Cambria Math" panose="02040503050406030204" pitchFamily="18" charset="0"/>
                          </a:rPr>
                          <m:t>∙</m:t>
                        </m:r>
                      </m:e>
                    </m:d>
                  </m:oMath>
                </a14:m>
                <a:r>
                  <a:rPr lang="en-US" dirty="0"/>
                  <a:t> is its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𝑦</m:t>
                        </m:r>
                      </m:e>
                      <m:sup>
                        <m:r>
                          <a:rPr lang="en-US" b="0" i="1" smtClean="0">
                            <a:latin typeface="Cambria Math" panose="02040503050406030204" pitchFamily="18" charset="0"/>
                          </a:rPr>
                          <m:t>𝑡h</m:t>
                        </m:r>
                      </m:sup>
                    </m:sSup>
                  </m:oMath>
                </a14:m>
                <a:r>
                  <a:rPr lang="en-US" dirty="0"/>
                  <a:t> element).</a:t>
                </a:r>
              </a:p>
              <a:p>
                <a:pPr lvl="1"/>
                <a14:m>
                  <m:oMath xmlns:m="http://schemas.openxmlformats.org/officeDocument/2006/math">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𝑊</m:t>
                        </m:r>
                      </m:e>
                      <m:sup>
                        <m:r>
                          <a:rPr lang="en-US" b="0" i="1" dirty="0" smtClean="0">
                            <a:latin typeface="Cambria Math" panose="02040503050406030204" pitchFamily="18" charset="0"/>
                          </a:rPr>
                          <m:t>(</m:t>
                        </m:r>
                        <m:r>
                          <a:rPr lang="en-US" b="0" i="1" dirty="0" smtClean="0">
                            <a:latin typeface="Cambria Math" panose="02040503050406030204" pitchFamily="18" charset="0"/>
                          </a:rPr>
                          <m:t>𝑙</m:t>
                        </m:r>
                        <m:r>
                          <a:rPr lang="en-US" b="0" i="1" dirty="0" smtClean="0">
                            <a:latin typeface="Cambria Math" panose="02040503050406030204" pitchFamily="18" charset="0"/>
                          </a:rPr>
                          <m:t>)</m:t>
                        </m:r>
                      </m:sup>
                    </m:sSup>
                  </m:oMath>
                </a14:m>
                <a:r>
                  <a:rPr lang="en-US" dirty="0"/>
                  <a:t> is a weight matrix.</a:t>
                </a:r>
              </a:p>
              <a:p>
                <a:pPr lvl="1"/>
                <a14:m>
                  <m:oMath xmlns:m="http://schemas.openxmlformats.org/officeDocument/2006/math">
                    <m:sSup>
                      <m:sSupPr>
                        <m:ctrlPr>
                          <a:rPr lang="en-US" i="1" dirty="0" smtClean="0">
                            <a:latin typeface="Cambria Math" panose="02040503050406030204" pitchFamily="18" charset="0"/>
                            <a:ea typeface="Cambria Math" panose="02040503050406030204" pitchFamily="18" charset="0"/>
                          </a:rPr>
                        </m:ctrlPr>
                      </m:sSupPr>
                      <m:e>
                        <m:r>
                          <a:rPr lang="en-US" b="0" i="1" dirty="0" smtClean="0">
                            <a:latin typeface="Cambria Math" panose="02040503050406030204" pitchFamily="18" charset="0"/>
                            <a:ea typeface="Cambria Math" panose="02040503050406030204" pitchFamily="18" charset="0"/>
                          </a:rPr>
                          <m:t>𝑒</m:t>
                        </m:r>
                      </m:e>
                      <m:sup>
                        <m:r>
                          <a:rPr lang="en-US" b="0"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𝑙</m:t>
                        </m:r>
                        <m:r>
                          <a:rPr lang="en-US" b="0" i="1" dirty="0" smtClean="0">
                            <a:latin typeface="Cambria Math" panose="02040503050406030204" pitchFamily="18" charset="0"/>
                            <a:ea typeface="Cambria Math" panose="02040503050406030204" pitchFamily="18" charset="0"/>
                          </a:rPr>
                          <m:t>)</m:t>
                        </m:r>
                      </m:sup>
                    </m:sSup>
                    <m:r>
                      <a:rPr lang="en-US" b="0" i="1" dirty="0" smtClean="0">
                        <a:latin typeface="Cambria Math" panose="02040503050406030204" pitchFamily="18" charset="0"/>
                        <a:ea typeface="Cambria Math" panose="02040503050406030204" pitchFamily="18" charset="0"/>
                      </a:rPr>
                      <m:t>=</m:t>
                    </m:r>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𝑊</m:t>
                        </m:r>
                      </m:e>
                      <m:sup>
                        <m:r>
                          <a:rPr lang="en-US" b="0" i="1" dirty="0" smtClean="0">
                            <a:latin typeface="Cambria Math" panose="02040503050406030204" pitchFamily="18" charset="0"/>
                          </a:rPr>
                          <m:t>(</m:t>
                        </m:r>
                        <m:r>
                          <a:rPr lang="en-US" b="0" i="1" dirty="0" smtClean="0">
                            <a:latin typeface="Cambria Math" panose="02040503050406030204" pitchFamily="18" charset="0"/>
                          </a:rPr>
                          <m:t>𝑙</m:t>
                        </m:r>
                        <m:r>
                          <a:rPr lang="en-US" b="0" i="1" dirty="0" smtClean="0">
                            <a:latin typeface="Cambria Math" panose="02040503050406030204" pitchFamily="18" charset="0"/>
                          </a:rPr>
                          <m:t>)</m:t>
                        </m:r>
                      </m:sup>
                    </m:sSup>
                    <m:sSup>
                      <m:sSupPr>
                        <m:ctrlPr>
                          <a:rPr lang="en-US" i="1" dirty="0" smtClean="0">
                            <a:latin typeface="Cambria Math" panose="02040503050406030204" pitchFamily="18" charset="0"/>
                            <a:ea typeface="Cambria Math" panose="02040503050406030204" pitchFamily="18" charset="0"/>
                          </a:rPr>
                        </m:ctrlPr>
                      </m:sSupPr>
                      <m:e>
                        <m:r>
                          <a:rPr lang="en-US" b="0" i="1" dirty="0" smtClean="0">
                            <a:latin typeface="Cambria Math" panose="02040503050406030204" pitchFamily="18" charset="0"/>
                            <a:ea typeface="Cambria Math" panose="02040503050406030204" pitchFamily="18" charset="0"/>
                          </a:rPr>
                          <m:t>h</m:t>
                        </m:r>
                      </m:e>
                      <m:sup>
                        <m:r>
                          <a:rPr lang="en-US" b="0"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𝑙</m:t>
                        </m:r>
                        <m:r>
                          <a:rPr lang="en-US" b="0" i="1" dirty="0" smtClean="0">
                            <a:latin typeface="Cambria Math" panose="02040503050406030204" pitchFamily="18" charset="0"/>
                            <a:ea typeface="Cambria Math" panose="02040503050406030204" pitchFamily="18" charset="0"/>
                          </a:rPr>
                          <m:t>−1</m:t>
                        </m:r>
                        <m:r>
                          <a:rPr lang="en-US" b="0" i="1" dirty="0" smtClean="0">
                            <a:latin typeface="Cambria Math" panose="02040503050406030204" pitchFamily="18" charset="0"/>
                            <a:ea typeface="Cambria Math" panose="02040503050406030204" pitchFamily="18" charset="0"/>
                          </a:rPr>
                          <m:t>)</m:t>
                        </m:r>
                      </m:sup>
                    </m:sSup>
                  </m:oMath>
                </a14:m>
                <a:r>
                  <a:rPr lang="en-US" dirty="0"/>
                  <a:t> is called the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𝑙</m:t>
                        </m:r>
                      </m:e>
                      <m:sup>
                        <m:r>
                          <a:rPr lang="en-US" b="0" i="1" smtClean="0">
                            <a:latin typeface="Cambria Math" panose="02040503050406030204" pitchFamily="18" charset="0"/>
                          </a:rPr>
                          <m:t>𝑡h</m:t>
                        </m:r>
                      </m:sup>
                    </m:sSup>
                  </m:oMath>
                </a14:m>
                <a:r>
                  <a:rPr lang="en-US" dirty="0"/>
                  <a:t>-layer excitation.</a:t>
                </a:r>
              </a:p>
              <a:p>
                <a:pPr lvl="1"/>
                <a14:m>
                  <m:oMath xmlns:m="http://schemas.openxmlformats.org/officeDocument/2006/math">
                    <m:sSup>
                      <m:sSupPr>
                        <m:ctrlPr>
                          <a:rPr lang="en-US" i="1" dirty="0" smtClean="0">
                            <a:latin typeface="Cambria Math" panose="02040503050406030204" pitchFamily="18" charset="0"/>
                            <a:ea typeface="Cambria Math" panose="02040503050406030204" pitchFamily="18" charset="0"/>
                          </a:rPr>
                        </m:ctrlPr>
                      </m:sSupPr>
                      <m:e>
                        <m:r>
                          <a:rPr lang="en-US" b="0" i="1" dirty="0" smtClean="0">
                            <a:latin typeface="Cambria Math" panose="02040503050406030204" pitchFamily="18" charset="0"/>
                            <a:ea typeface="Cambria Math" panose="02040503050406030204" pitchFamily="18" charset="0"/>
                          </a:rPr>
                          <m:t>h</m:t>
                        </m:r>
                      </m:e>
                      <m:sup>
                        <m:r>
                          <a:rPr lang="en-US" b="0"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𝑙</m:t>
                        </m:r>
                        <m:r>
                          <a:rPr lang="en-US" b="0" i="1" dirty="0" smtClean="0">
                            <a:latin typeface="Cambria Math" panose="02040503050406030204" pitchFamily="18" charset="0"/>
                            <a:ea typeface="Cambria Math" panose="02040503050406030204" pitchFamily="18" charset="0"/>
                          </a:rPr>
                          <m:t>)</m:t>
                        </m:r>
                      </m:sup>
                    </m:sSup>
                    <m:r>
                      <a:rPr lang="en-US" b="0" i="1" dirty="0" smtClean="0">
                        <a:latin typeface="Cambria Math" panose="02040503050406030204" pitchFamily="18" charset="0"/>
                        <a:ea typeface="Cambria Math" panose="02040503050406030204" pitchFamily="18" charset="0"/>
                      </a:rPr>
                      <m:t>=</m:t>
                    </m:r>
                    <m:sSup>
                      <m:sSupPr>
                        <m:ctrlPr>
                          <a:rPr lang="en-US" i="1" dirty="0" smtClean="0">
                            <a:latin typeface="Cambria Math" panose="02040503050406030204" pitchFamily="18" charset="0"/>
                            <a:ea typeface="Cambria Math" panose="02040503050406030204" pitchFamily="18" charset="0"/>
                          </a:rPr>
                        </m:ctrlPr>
                      </m:sSupPr>
                      <m:e>
                        <m:r>
                          <a:rPr lang="en-US" b="0" i="1" dirty="0" smtClean="0">
                            <a:latin typeface="Cambria Math" panose="02040503050406030204" pitchFamily="18" charset="0"/>
                            <a:ea typeface="Cambria Math" panose="02040503050406030204" pitchFamily="18" charset="0"/>
                          </a:rPr>
                          <m:t>𝑔</m:t>
                        </m:r>
                      </m:e>
                      <m:sup>
                        <m:r>
                          <a:rPr lang="en-US" b="0" i="1" dirty="0" smtClean="0">
                            <a:latin typeface="Cambria Math" panose="02040503050406030204" pitchFamily="18" charset="0"/>
                            <a:ea typeface="Cambria Math" panose="02040503050406030204" pitchFamily="18" charset="0"/>
                          </a:rPr>
                          <m:t>(2)</m:t>
                        </m:r>
                      </m:sup>
                    </m:sSup>
                    <m:d>
                      <m:dPr>
                        <m:ctrlPr>
                          <a:rPr lang="en-US" b="0" i="1" dirty="0" smtClean="0">
                            <a:latin typeface="Cambria Math" panose="02040503050406030204" pitchFamily="18" charset="0"/>
                            <a:ea typeface="Cambria Math" panose="02040503050406030204" pitchFamily="18" charset="0"/>
                          </a:rPr>
                        </m:ctrlPr>
                      </m:dPr>
                      <m:e>
                        <m:sSup>
                          <m:sSupPr>
                            <m:ctrlPr>
                              <a:rPr lang="en-US" i="1" dirty="0" smtClean="0">
                                <a:latin typeface="Cambria Math" panose="02040503050406030204" pitchFamily="18" charset="0"/>
                                <a:ea typeface="Cambria Math" panose="02040503050406030204" pitchFamily="18" charset="0"/>
                              </a:rPr>
                            </m:ctrlPr>
                          </m:sSupPr>
                          <m:e>
                            <m:r>
                              <a:rPr lang="en-US" b="0" i="1" dirty="0" smtClean="0">
                                <a:latin typeface="Cambria Math" panose="02040503050406030204" pitchFamily="18" charset="0"/>
                                <a:ea typeface="Cambria Math" panose="02040503050406030204" pitchFamily="18" charset="0"/>
                              </a:rPr>
                              <m:t>𝑒</m:t>
                            </m:r>
                          </m:e>
                          <m:sup>
                            <m:r>
                              <a:rPr lang="en-US" b="0"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𝑙</m:t>
                            </m:r>
                            <m:r>
                              <a:rPr lang="en-US" b="0" i="1" dirty="0" smtClean="0">
                                <a:latin typeface="Cambria Math" panose="02040503050406030204" pitchFamily="18" charset="0"/>
                                <a:ea typeface="Cambria Math" panose="02040503050406030204" pitchFamily="18" charset="0"/>
                              </a:rPr>
                              <m:t>)</m:t>
                            </m:r>
                          </m:sup>
                        </m:sSup>
                      </m:e>
                    </m:d>
                  </m:oMath>
                </a14:m>
                <a:r>
                  <a:rPr lang="en-US" dirty="0"/>
                  <a:t> is the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𝑙</m:t>
                        </m:r>
                      </m:e>
                      <m:sup>
                        <m:r>
                          <a:rPr lang="en-US" b="0" i="1" smtClean="0">
                            <a:latin typeface="Cambria Math" panose="02040503050406030204" pitchFamily="18" charset="0"/>
                          </a:rPr>
                          <m:t>𝑡h</m:t>
                        </m:r>
                      </m:sup>
                    </m:sSup>
                  </m:oMath>
                </a14:m>
                <a:r>
                  <a:rPr lang="en-US" dirty="0"/>
                  <a:t>-layer activation.</a:t>
                </a:r>
              </a:p>
              <a:p>
                <a:r>
                  <a:rPr lang="en-US" dirty="0"/>
                  <a:t>Learning (back-prop):</a:t>
                </a:r>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m:rPr>
                              <m:sty m:val="p"/>
                            </m:rPr>
                            <a:rPr lang="en-US" i="1" smtClean="0">
                              <a:latin typeface="Cambria Math" panose="02040503050406030204" pitchFamily="18" charset="0"/>
                              <a:ea typeface="Cambria Math" panose="02040503050406030204" pitchFamily="18" charset="0"/>
                            </a:rPr>
                            <m:t>∇</m:t>
                          </m:r>
                        </m:e>
                        <m:sub>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𝑊</m:t>
                              </m:r>
                            </m:e>
                            <m:sup>
                              <m:r>
                                <a:rPr lang="en-US" b="0" i="1" dirty="0" smtClean="0">
                                  <a:latin typeface="Cambria Math" panose="02040503050406030204" pitchFamily="18" charset="0"/>
                                </a:rPr>
                                <m:t>(</m:t>
                              </m:r>
                              <m:r>
                                <a:rPr lang="en-US" b="0" i="1" dirty="0" smtClean="0">
                                  <a:latin typeface="Cambria Math" panose="02040503050406030204" pitchFamily="18" charset="0"/>
                                </a:rPr>
                                <m:t>𝑙</m:t>
                              </m:r>
                              <m:r>
                                <a:rPr lang="en-US" b="0" i="1" dirty="0" smtClean="0">
                                  <a:latin typeface="Cambria Math" panose="02040503050406030204" pitchFamily="18" charset="0"/>
                                </a:rPr>
                                <m:t>)</m:t>
                              </m:r>
                            </m:sup>
                          </m:sSup>
                        </m:sub>
                      </m:sSub>
                      <m:r>
                        <a:rPr lang="en-US" i="1" smtClean="0">
                          <a:latin typeface="Cambria Math" panose="02040503050406030204" pitchFamily="18" charset="0"/>
                          <a:ea typeface="Cambria Math" panose="02040503050406030204" pitchFamily="18" charset="0"/>
                        </a:rPr>
                        <m:t>ℒ</m:t>
                      </m:r>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sSub>
                            <m:sSubPr>
                              <m:ctrlPr>
                                <a:rPr lang="en-US" i="1" smtClean="0">
                                  <a:latin typeface="Cambria Math" panose="02040503050406030204" pitchFamily="18" charset="0"/>
                                  <a:ea typeface="Cambria Math" panose="02040503050406030204" pitchFamily="18" charset="0"/>
                                </a:rPr>
                              </m:ctrlPr>
                            </m:sSubPr>
                            <m:e>
                              <m:r>
                                <m:rPr>
                                  <m:sty m:val="p"/>
                                </m:rPr>
                                <a:rPr lang="en-US" i="1" smtClean="0">
                                  <a:latin typeface="Cambria Math" panose="02040503050406030204" pitchFamily="18" charset="0"/>
                                  <a:ea typeface="Cambria Math" panose="02040503050406030204" pitchFamily="18" charset="0"/>
                                </a:rPr>
                                <m:t>∇</m:t>
                              </m:r>
                            </m:e>
                            <m:sub>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𝑊</m:t>
                                  </m:r>
                                </m:e>
                                <m:sup>
                                  <m:r>
                                    <a:rPr lang="en-US" b="0" i="1" dirty="0" smtClean="0">
                                      <a:latin typeface="Cambria Math" panose="02040503050406030204" pitchFamily="18" charset="0"/>
                                    </a:rPr>
                                    <m:t>(</m:t>
                                  </m:r>
                                  <m:r>
                                    <a:rPr lang="en-US" b="0" i="1" dirty="0" smtClean="0">
                                      <a:latin typeface="Cambria Math" panose="02040503050406030204" pitchFamily="18" charset="0"/>
                                    </a:rPr>
                                    <m:t>𝑙</m:t>
                                  </m:r>
                                  <m:r>
                                    <a:rPr lang="en-US" b="0" i="1" dirty="0" smtClean="0">
                                      <a:latin typeface="Cambria Math" panose="02040503050406030204" pitchFamily="18" charset="0"/>
                                    </a:rPr>
                                    <m:t>)</m:t>
                                  </m:r>
                                </m:sup>
                              </m:sSup>
                            </m:sub>
                          </m:sSub>
                          <m:sSup>
                            <m:sSupPr>
                              <m:ctrlPr>
                                <a:rPr lang="en-US" i="1" dirty="0" smtClean="0">
                                  <a:latin typeface="Cambria Math" panose="02040503050406030204" pitchFamily="18" charset="0"/>
                                  <a:ea typeface="Cambria Math" panose="02040503050406030204" pitchFamily="18" charset="0"/>
                                </a:rPr>
                              </m:ctrlPr>
                            </m:sSupPr>
                            <m:e>
                              <m:r>
                                <a:rPr lang="en-US" b="0" i="1" dirty="0" smtClean="0">
                                  <a:latin typeface="Cambria Math" panose="02040503050406030204" pitchFamily="18" charset="0"/>
                                  <a:ea typeface="Cambria Math" panose="02040503050406030204" pitchFamily="18" charset="0"/>
                                </a:rPr>
                                <m:t>𝑒</m:t>
                              </m:r>
                            </m:e>
                            <m:sup>
                              <m:r>
                                <a:rPr lang="en-US" b="0"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𝑙</m:t>
                              </m:r>
                              <m:r>
                                <a:rPr lang="en-US" b="0" i="1" dirty="0" smtClean="0">
                                  <a:latin typeface="Cambria Math" panose="02040503050406030204" pitchFamily="18" charset="0"/>
                                  <a:ea typeface="Cambria Math" panose="02040503050406030204" pitchFamily="18" charset="0"/>
                                </a:rPr>
                                <m:t>)</m:t>
                              </m:r>
                            </m:sup>
                          </m:sSup>
                        </m:e>
                      </m:d>
                      <m:d>
                        <m:dPr>
                          <m:ctrlPr>
                            <a:rPr lang="en-US" b="0" i="1" smtClean="0">
                              <a:latin typeface="Cambria Math" panose="02040503050406030204" pitchFamily="18" charset="0"/>
                              <a:ea typeface="Cambria Math" panose="02040503050406030204" pitchFamily="18" charset="0"/>
                            </a:rPr>
                          </m:ctrlPr>
                        </m:dPr>
                        <m:e>
                          <m:sSub>
                            <m:sSubPr>
                              <m:ctrlPr>
                                <a:rPr lang="en-US" i="1" smtClean="0">
                                  <a:latin typeface="Cambria Math" panose="02040503050406030204" pitchFamily="18" charset="0"/>
                                  <a:ea typeface="Cambria Math" panose="02040503050406030204" pitchFamily="18" charset="0"/>
                                </a:rPr>
                              </m:ctrlPr>
                            </m:sSubPr>
                            <m:e>
                              <m:r>
                                <m:rPr>
                                  <m:sty m:val="p"/>
                                </m:rPr>
                                <a:rPr lang="en-US" i="1" smtClean="0">
                                  <a:latin typeface="Cambria Math" panose="02040503050406030204" pitchFamily="18" charset="0"/>
                                  <a:ea typeface="Cambria Math" panose="02040503050406030204" pitchFamily="18" charset="0"/>
                                </a:rPr>
                                <m:t>∇</m:t>
                              </m:r>
                            </m:e>
                            <m:sub>
                              <m:sSup>
                                <m:sSupPr>
                                  <m:ctrlPr>
                                    <a:rPr lang="en-US" i="1" dirty="0" smtClean="0">
                                      <a:latin typeface="Cambria Math" panose="02040503050406030204" pitchFamily="18" charset="0"/>
                                      <a:ea typeface="Cambria Math" panose="02040503050406030204" pitchFamily="18" charset="0"/>
                                    </a:rPr>
                                  </m:ctrlPr>
                                </m:sSupPr>
                                <m:e>
                                  <m:r>
                                    <a:rPr lang="en-US" b="0" i="1" dirty="0" smtClean="0">
                                      <a:latin typeface="Cambria Math" panose="02040503050406030204" pitchFamily="18" charset="0"/>
                                      <a:ea typeface="Cambria Math" panose="02040503050406030204" pitchFamily="18" charset="0"/>
                                    </a:rPr>
                                    <m:t>𝑒</m:t>
                                  </m:r>
                                </m:e>
                                <m:sup>
                                  <m:r>
                                    <a:rPr lang="en-US" b="0"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𝑙</m:t>
                                  </m:r>
                                  <m:r>
                                    <a:rPr lang="en-US" b="0" i="1" dirty="0" smtClean="0">
                                      <a:latin typeface="Cambria Math" panose="02040503050406030204" pitchFamily="18" charset="0"/>
                                      <a:ea typeface="Cambria Math" panose="02040503050406030204" pitchFamily="18" charset="0"/>
                                    </a:rPr>
                                    <m:t>)</m:t>
                                  </m:r>
                                </m:sup>
                              </m:sSup>
                            </m:sub>
                          </m:sSub>
                          <m:sSup>
                            <m:sSupPr>
                              <m:ctrlPr>
                                <a:rPr lang="en-US" i="1" dirty="0" smtClean="0">
                                  <a:latin typeface="Cambria Math" panose="02040503050406030204" pitchFamily="18" charset="0"/>
                                  <a:ea typeface="Cambria Math" panose="02040503050406030204" pitchFamily="18" charset="0"/>
                                </a:rPr>
                              </m:ctrlPr>
                            </m:sSupPr>
                            <m:e>
                              <m:r>
                                <a:rPr lang="en-US" b="0" i="1" dirty="0" smtClean="0">
                                  <a:latin typeface="Cambria Math" panose="02040503050406030204" pitchFamily="18" charset="0"/>
                                  <a:ea typeface="Cambria Math" panose="02040503050406030204" pitchFamily="18" charset="0"/>
                                </a:rPr>
                                <m:t>h</m:t>
                              </m:r>
                            </m:e>
                            <m:sup>
                              <m:r>
                                <a:rPr lang="en-US" b="0"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𝑙</m:t>
                              </m:r>
                              <m:r>
                                <a:rPr lang="en-US" b="0" i="1" dirty="0" smtClean="0">
                                  <a:latin typeface="Cambria Math" panose="02040503050406030204" pitchFamily="18" charset="0"/>
                                  <a:ea typeface="Cambria Math" panose="02040503050406030204" pitchFamily="18" charset="0"/>
                                </a:rPr>
                                <m:t>)</m:t>
                              </m:r>
                            </m:sup>
                          </m:sSup>
                        </m:e>
                      </m:d>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sSub>
                            <m:sSubPr>
                              <m:ctrlPr>
                                <a:rPr lang="en-US" i="1" smtClean="0">
                                  <a:latin typeface="Cambria Math" panose="02040503050406030204" pitchFamily="18" charset="0"/>
                                  <a:ea typeface="Cambria Math" panose="02040503050406030204" pitchFamily="18" charset="0"/>
                                </a:rPr>
                              </m:ctrlPr>
                            </m:sSubPr>
                            <m:e>
                              <m:r>
                                <m:rPr>
                                  <m:sty m:val="p"/>
                                </m:rPr>
                                <a:rPr lang="en-US" i="1" smtClean="0">
                                  <a:latin typeface="Cambria Math" panose="02040503050406030204" pitchFamily="18" charset="0"/>
                                  <a:ea typeface="Cambria Math" panose="02040503050406030204" pitchFamily="18" charset="0"/>
                                </a:rPr>
                                <m:t>∇</m:t>
                              </m:r>
                            </m:e>
                            <m:sub>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h</m:t>
                                  </m:r>
                                </m:e>
                                <m:sup>
                                  <m:r>
                                    <a:rPr lang="en-US" b="0" i="1" dirty="0" smtClean="0">
                                      <a:latin typeface="Cambria Math" panose="02040503050406030204" pitchFamily="18" charset="0"/>
                                    </a:rPr>
                                    <m:t>(</m:t>
                                  </m:r>
                                  <m:r>
                                    <a:rPr lang="en-US" b="0" i="1" dirty="0" smtClean="0">
                                      <a:latin typeface="Cambria Math" panose="02040503050406030204" pitchFamily="18" charset="0"/>
                                    </a:rPr>
                                    <m:t>𝐿</m:t>
                                  </m:r>
                                  <m:r>
                                    <a:rPr lang="en-US" b="0" i="1" dirty="0" smtClean="0">
                                      <a:latin typeface="Cambria Math" panose="02040503050406030204" pitchFamily="18" charset="0"/>
                                    </a:rPr>
                                    <m:t>−1)</m:t>
                                  </m:r>
                                </m:sup>
                              </m:sSup>
                            </m:sub>
                          </m:sSub>
                          <m:sSup>
                            <m:sSupPr>
                              <m:ctrlPr>
                                <a:rPr lang="en-US" i="1" dirty="0" smtClean="0">
                                  <a:latin typeface="Cambria Math" panose="02040503050406030204" pitchFamily="18" charset="0"/>
                                  <a:ea typeface="Cambria Math" panose="02040503050406030204" pitchFamily="18" charset="0"/>
                                </a:rPr>
                              </m:ctrlPr>
                            </m:sSupPr>
                            <m:e>
                              <m:r>
                                <a:rPr lang="en-US" b="0" i="1" dirty="0" smtClean="0">
                                  <a:latin typeface="Cambria Math" panose="02040503050406030204" pitchFamily="18" charset="0"/>
                                  <a:ea typeface="Cambria Math" panose="02040503050406030204" pitchFamily="18" charset="0"/>
                                </a:rPr>
                                <m:t>𝑒</m:t>
                              </m:r>
                            </m:e>
                            <m:sup>
                              <m:r>
                                <a:rPr lang="en-US" b="0"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𝐿</m:t>
                              </m:r>
                              <m:r>
                                <a:rPr lang="en-US" b="0" i="1" dirty="0" smtClean="0">
                                  <a:latin typeface="Cambria Math" panose="02040503050406030204" pitchFamily="18" charset="0"/>
                                  <a:ea typeface="Cambria Math" panose="02040503050406030204" pitchFamily="18" charset="0"/>
                                </a:rPr>
                                <m:t>)</m:t>
                              </m:r>
                            </m:sup>
                          </m:sSup>
                        </m:e>
                      </m:d>
                      <m:d>
                        <m:dPr>
                          <m:ctrlPr>
                            <a:rPr lang="en-US" b="0" i="1" smtClean="0">
                              <a:latin typeface="Cambria Math" panose="02040503050406030204" pitchFamily="18" charset="0"/>
                              <a:ea typeface="Cambria Math" panose="02040503050406030204" pitchFamily="18" charset="0"/>
                            </a:rPr>
                          </m:ctrlPr>
                        </m:dPr>
                        <m:e>
                          <m:sSub>
                            <m:sSubPr>
                              <m:ctrlPr>
                                <a:rPr lang="en-US" i="1" smtClean="0">
                                  <a:latin typeface="Cambria Math" panose="02040503050406030204" pitchFamily="18" charset="0"/>
                                  <a:ea typeface="Cambria Math" panose="02040503050406030204" pitchFamily="18" charset="0"/>
                                </a:rPr>
                              </m:ctrlPr>
                            </m:sSubPr>
                            <m:e>
                              <m:r>
                                <m:rPr>
                                  <m:sty m:val="p"/>
                                </m:rPr>
                                <a:rPr lang="en-US" i="1" smtClean="0">
                                  <a:latin typeface="Cambria Math" panose="02040503050406030204" pitchFamily="18" charset="0"/>
                                  <a:ea typeface="Cambria Math" panose="02040503050406030204" pitchFamily="18" charset="0"/>
                                </a:rPr>
                                <m:t>∇</m:t>
                              </m:r>
                            </m:e>
                            <m:sub>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𝑒</m:t>
                                  </m:r>
                                </m:e>
                                <m:sup>
                                  <m:r>
                                    <a:rPr lang="en-US" b="0" i="1" dirty="0" smtClean="0">
                                      <a:latin typeface="Cambria Math" panose="02040503050406030204" pitchFamily="18" charset="0"/>
                                    </a:rPr>
                                    <m:t>(</m:t>
                                  </m:r>
                                  <m:r>
                                    <a:rPr lang="en-US" b="0" i="1" dirty="0" smtClean="0">
                                      <a:latin typeface="Cambria Math" panose="02040503050406030204" pitchFamily="18" charset="0"/>
                                    </a:rPr>
                                    <m:t>𝐿</m:t>
                                  </m:r>
                                  <m:r>
                                    <a:rPr lang="en-US" b="0" i="1" dirty="0" smtClean="0">
                                      <a:latin typeface="Cambria Math" panose="02040503050406030204" pitchFamily="18" charset="0"/>
                                    </a:rPr>
                                    <m:t>)</m:t>
                                  </m:r>
                                </m:sup>
                              </m:sSup>
                            </m:sub>
                          </m:sSub>
                          <m:sSup>
                            <m:sSupPr>
                              <m:ctrlPr>
                                <a:rPr lang="en-US" i="1" dirty="0" smtClean="0">
                                  <a:latin typeface="Cambria Math" panose="02040503050406030204" pitchFamily="18" charset="0"/>
                                  <a:ea typeface="Cambria Math" panose="02040503050406030204" pitchFamily="18" charset="0"/>
                                </a:rPr>
                              </m:ctrlPr>
                            </m:sSupPr>
                            <m:e>
                              <m:r>
                                <a:rPr lang="en-US" b="0" i="1" dirty="0" smtClean="0">
                                  <a:latin typeface="Cambria Math" panose="02040503050406030204" pitchFamily="18" charset="0"/>
                                  <a:ea typeface="Cambria Math" panose="02040503050406030204" pitchFamily="18" charset="0"/>
                                </a:rPr>
                                <m:t>h</m:t>
                              </m:r>
                            </m:e>
                            <m:sup>
                              <m:r>
                                <a:rPr lang="en-US" b="0"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𝐿</m:t>
                              </m:r>
                              <m:r>
                                <a:rPr lang="en-US" b="0" i="1" dirty="0" smtClean="0">
                                  <a:latin typeface="Cambria Math" panose="02040503050406030204" pitchFamily="18" charset="0"/>
                                  <a:ea typeface="Cambria Math" panose="02040503050406030204" pitchFamily="18" charset="0"/>
                                </a:rPr>
                                <m:t>)</m:t>
                              </m:r>
                            </m:sup>
                          </m:sSup>
                        </m:e>
                      </m:d>
                      <m:d>
                        <m:dPr>
                          <m:ctrlPr>
                            <a:rPr lang="en-US" b="0" i="1" smtClean="0">
                              <a:latin typeface="Cambria Math" panose="02040503050406030204" pitchFamily="18" charset="0"/>
                              <a:ea typeface="Cambria Math" panose="02040503050406030204" pitchFamily="18" charset="0"/>
                            </a:rPr>
                          </m:ctrlPr>
                        </m:dPr>
                        <m:e>
                          <m:sSub>
                            <m:sSubPr>
                              <m:ctrlPr>
                                <a:rPr lang="en-US" i="1" smtClean="0">
                                  <a:latin typeface="Cambria Math" panose="02040503050406030204" pitchFamily="18" charset="0"/>
                                  <a:ea typeface="Cambria Math" panose="02040503050406030204" pitchFamily="18" charset="0"/>
                                </a:rPr>
                              </m:ctrlPr>
                            </m:sSubPr>
                            <m:e>
                              <m:r>
                                <m:rPr>
                                  <m:sty m:val="p"/>
                                </m:rPr>
                                <a:rPr lang="en-US" i="1" smtClean="0">
                                  <a:latin typeface="Cambria Math" panose="02040503050406030204" pitchFamily="18" charset="0"/>
                                  <a:ea typeface="Cambria Math" panose="02040503050406030204" pitchFamily="18" charset="0"/>
                                </a:rPr>
                                <m:t>∇</m:t>
                              </m:r>
                            </m:e>
                            <m:sub>
                              <m:sSup>
                                <m:sSupPr>
                                  <m:ctrlPr>
                                    <a:rPr lang="en-US" i="1" dirty="0" smtClean="0">
                                      <a:latin typeface="Cambria Math" panose="02040503050406030204" pitchFamily="18" charset="0"/>
                                      <a:ea typeface="Cambria Math" panose="02040503050406030204" pitchFamily="18" charset="0"/>
                                    </a:rPr>
                                  </m:ctrlPr>
                                </m:sSupPr>
                                <m:e>
                                  <m:r>
                                    <a:rPr lang="en-US" b="0" i="1" dirty="0" smtClean="0">
                                      <a:latin typeface="Cambria Math" panose="02040503050406030204" pitchFamily="18" charset="0"/>
                                      <a:ea typeface="Cambria Math" panose="02040503050406030204" pitchFamily="18" charset="0"/>
                                    </a:rPr>
                                    <m:t>h</m:t>
                                  </m:r>
                                </m:e>
                                <m:sup>
                                  <m:r>
                                    <a:rPr lang="en-US" b="0"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𝐿</m:t>
                                  </m:r>
                                  <m:r>
                                    <a:rPr lang="en-US" b="0" i="1" dirty="0" smtClean="0">
                                      <a:latin typeface="Cambria Math" panose="02040503050406030204" pitchFamily="18" charset="0"/>
                                      <a:ea typeface="Cambria Math" panose="02040503050406030204" pitchFamily="18" charset="0"/>
                                    </a:rPr>
                                    <m:t>)</m:t>
                                  </m:r>
                                </m:sup>
                              </m:sSup>
                            </m:sub>
                          </m:sSub>
                          <m:r>
                            <a:rPr lang="en-US" i="1" smtClean="0">
                              <a:latin typeface="Cambria Math" panose="02040503050406030204" pitchFamily="18" charset="0"/>
                              <a:ea typeface="Cambria Math" panose="02040503050406030204" pitchFamily="18" charset="0"/>
                            </a:rPr>
                            <m:t>ℒ</m:t>
                          </m:r>
                        </m:e>
                      </m:d>
                    </m:oMath>
                  </m:oMathPara>
                </a14:m>
                <a:endParaRPr lang="en-US" dirty="0"/>
              </a:p>
              <a:p>
                <a:r>
                  <a:rPr lang="en-US" dirty="0"/>
                  <a:t>Learning (gradient descent):</a:t>
                </a:r>
              </a:p>
              <a:p>
                <a:pPr marL="0" indent="0">
                  <a:buNone/>
                </a:pPr>
                <a14:m>
                  <m:oMathPara xmlns:m="http://schemas.openxmlformats.org/officeDocument/2006/math">
                    <m:oMathParaPr>
                      <m:jc m:val="centerGroup"/>
                    </m:oMathParaPr>
                    <m:oMath xmlns:m="http://schemas.openxmlformats.org/officeDocument/2006/math">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𝑊</m:t>
                          </m:r>
                        </m:e>
                        <m:sup>
                          <m:r>
                            <a:rPr lang="en-US" b="0" i="1" dirty="0" smtClean="0">
                              <a:latin typeface="Cambria Math" panose="02040503050406030204" pitchFamily="18" charset="0"/>
                            </a:rPr>
                            <m:t>(</m:t>
                          </m:r>
                          <m:r>
                            <a:rPr lang="en-US" b="0" i="1" dirty="0" smtClean="0">
                              <a:latin typeface="Cambria Math" panose="02040503050406030204" pitchFamily="18" charset="0"/>
                            </a:rPr>
                            <m:t>𝑙</m:t>
                          </m:r>
                          <m:r>
                            <a:rPr lang="en-US" b="0" i="1" dirty="0" smtClean="0">
                              <a:latin typeface="Cambria Math" panose="02040503050406030204" pitchFamily="18" charset="0"/>
                            </a:rPr>
                            <m:t>)</m:t>
                          </m:r>
                        </m:sup>
                      </m:sSup>
                      <m:r>
                        <a:rPr lang="en-US" b="0" i="1" dirty="0" smtClean="0">
                          <a:latin typeface="Cambria Math" panose="02040503050406030204" pitchFamily="18" charset="0"/>
                          <a:ea typeface="Cambria Math" panose="02040503050406030204" pitchFamily="18" charset="0"/>
                        </a:rPr>
                        <m:t>←</m:t>
                      </m:r>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𝑊</m:t>
                          </m:r>
                        </m:e>
                        <m:sup>
                          <m:r>
                            <a:rPr lang="en-US" b="0" i="1" dirty="0" smtClean="0">
                              <a:latin typeface="Cambria Math" panose="02040503050406030204" pitchFamily="18" charset="0"/>
                            </a:rPr>
                            <m:t>(</m:t>
                          </m:r>
                          <m:r>
                            <a:rPr lang="en-US" b="0" i="1" dirty="0" smtClean="0">
                              <a:latin typeface="Cambria Math" panose="02040503050406030204" pitchFamily="18" charset="0"/>
                            </a:rPr>
                            <m:t>𝑙</m:t>
                          </m:r>
                          <m:r>
                            <a:rPr lang="en-US" b="0" i="1" dirty="0" smtClean="0">
                              <a:latin typeface="Cambria Math" panose="02040503050406030204" pitchFamily="18" charset="0"/>
                            </a:rPr>
                            <m:t>)</m:t>
                          </m:r>
                        </m:sup>
                      </m:sSup>
                      <m:r>
                        <a:rPr lang="en-US" b="0" i="1" dirty="0" smtClean="0">
                          <a:latin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𝜂</m:t>
                      </m:r>
                      <m:sSub>
                        <m:sSubPr>
                          <m:ctrlPr>
                            <a:rPr lang="en-US" i="1" smtClean="0">
                              <a:latin typeface="Cambria Math" panose="02040503050406030204" pitchFamily="18" charset="0"/>
                              <a:ea typeface="Cambria Math" panose="02040503050406030204" pitchFamily="18" charset="0"/>
                            </a:rPr>
                          </m:ctrlPr>
                        </m:sSubPr>
                        <m:e>
                          <m:r>
                            <m:rPr>
                              <m:sty m:val="p"/>
                            </m:rPr>
                            <a:rPr lang="en-US" i="1" smtClean="0">
                              <a:latin typeface="Cambria Math" panose="02040503050406030204" pitchFamily="18" charset="0"/>
                              <a:ea typeface="Cambria Math" panose="02040503050406030204" pitchFamily="18" charset="0"/>
                            </a:rPr>
                            <m:t>∇</m:t>
                          </m:r>
                        </m:e>
                        <m:sub>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𝑊</m:t>
                              </m:r>
                            </m:e>
                            <m:sup>
                              <m:r>
                                <a:rPr lang="en-US" b="0" i="1" dirty="0" smtClean="0">
                                  <a:latin typeface="Cambria Math" panose="02040503050406030204" pitchFamily="18" charset="0"/>
                                </a:rPr>
                                <m:t>(</m:t>
                              </m:r>
                              <m:r>
                                <a:rPr lang="en-US" b="0" i="1" dirty="0" smtClean="0">
                                  <a:latin typeface="Cambria Math" panose="02040503050406030204" pitchFamily="18" charset="0"/>
                                </a:rPr>
                                <m:t>𝑙</m:t>
                              </m:r>
                              <m:r>
                                <a:rPr lang="en-US" b="0" i="1" dirty="0" smtClean="0">
                                  <a:latin typeface="Cambria Math" panose="02040503050406030204" pitchFamily="18" charset="0"/>
                                </a:rPr>
                                <m:t>)</m:t>
                              </m:r>
                            </m:sup>
                          </m:sSup>
                        </m:sub>
                      </m:sSub>
                      <m:r>
                        <a:rPr lang="en-US" i="1" smtClean="0">
                          <a:latin typeface="Cambria Math" panose="02040503050406030204" pitchFamily="18" charset="0"/>
                          <a:ea typeface="Cambria Math" panose="02040503050406030204" pitchFamily="18" charset="0"/>
                        </a:rPr>
                        <m:t>ℒ</m:t>
                      </m:r>
                    </m:oMath>
                  </m:oMathPara>
                </a14:m>
                <a:endParaRPr lang="en-US" dirty="0"/>
              </a:p>
              <a:p>
                <a:pPr marL="0" indent="0">
                  <a:buNone/>
                </a:pPr>
                <a:endParaRPr lang="en-US" dirty="0"/>
              </a:p>
            </p:txBody>
          </p:sp>
        </mc:Choice>
        <mc:Fallback>
          <p:sp>
            <p:nvSpPr>
              <p:cNvPr id="3" name="Content Placeholder 2">
                <a:extLst>
                  <a:ext uri="{FF2B5EF4-FFF2-40B4-BE49-F238E27FC236}">
                    <a16:creationId xmlns:a16="http://schemas.microsoft.com/office/drawing/2014/main" id="{5AACDC65-C830-BC49-8024-FF29DA8AD9D4}"/>
                  </a:ext>
                </a:extLst>
              </p:cNvPr>
              <p:cNvSpPr>
                <a:spLocks noGrp="1" noRot="1" noChangeAspect="1" noMove="1" noResize="1" noEditPoints="1" noAdjustHandles="1" noChangeArrowheads="1" noChangeShapeType="1" noTextEdit="1"/>
              </p:cNvSpPr>
              <p:nvPr>
                <p:ph idx="1"/>
              </p:nvPr>
            </p:nvSpPr>
            <p:spPr>
              <a:xfrm>
                <a:off x="838200" y="1657464"/>
                <a:ext cx="10515600" cy="4816913"/>
              </a:xfrm>
              <a:blipFill>
                <a:blip r:embed="rId2"/>
                <a:stretch>
                  <a:fillRect l="-1086" t="-2105"/>
                </a:stretch>
              </a:blipFill>
            </p:spPr>
            <p:txBody>
              <a:bodyPr/>
              <a:lstStyle/>
              <a:p>
                <a:r>
                  <a:rPr lang="en-US">
                    <a:noFill/>
                  </a:rPr>
                  <a:t> </a:t>
                </a:r>
              </a:p>
            </p:txBody>
          </p:sp>
        </mc:Fallback>
      </mc:AlternateContent>
    </p:spTree>
    <p:extLst>
      <p:ext uri="{BB962C8B-B14F-4D97-AF65-F5344CB8AC3E}">
        <p14:creationId xmlns:p14="http://schemas.microsoft.com/office/powerpoint/2010/main" val="1365967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B8E98-E4D2-9549-9983-8B8C6B1C0931}"/>
              </a:ext>
            </a:extLst>
          </p:cNvPr>
          <p:cNvSpPr>
            <a:spLocks noGrp="1"/>
          </p:cNvSpPr>
          <p:nvPr>
            <p:ph type="title"/>
          </p:nvPr>
        </p:nvSpPr>
        <p:spPr/>
        <p:txBody>
          <a:bodyPr/>
          <a:lstStyle/>
          <a:p>
            <a:r>
              <a:rPr lang="en-US" dirty="0"/>
              <a:t>Neural Nets (Lectures 9 and 10)</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5AACDC65-C830-BC49-8024-FF29DA8AD9D4}"/>
                  </a:ext>
                </a:extLst>
              </p:cNvPr>
              <p:cNvSpPr>
                <a:spLocks noGrp="1"/>
              </p:cNvSpPr>
              <p:nvPr>
                <p:ph idx="1"/>
              </p:nvPr>
            </p:nvSpPr>
            <p:spPr>
              <a:xfrm>
                <a:off x="838200" y="1657464"/>
                <a:ext cx="10515600" cy="4816913"/>
              </a:xfrm>
            </p:spPr>
            <p:txBody>
              <a:bodyPr>
                <a:normAutofit/>
              </a:bodyPr>
              <a:lstStyle/>
              <a:p>
                <a:r>
                  <a:rPr lang="en-US" dirty="0"/>
                  <a:t>Loss functions:</a:t>
                </a:r>
              </a:p>
              <a:p>
                <a:pPr lvl="1"/>
                <a:r>
                  <a:rPr lang="en-US" dirty="0"/>
                  <a:t>Mean-squared error (if </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𝑦</m:t>
                        </m:r>
                      </m:e>
                      <m:sub>
                        <m:r>
                          <a:rPr lang="en-US" b="0" i="1" dirty="0" smtClean="0">
                            <a:latin typeface="Cambria Math" panose="02040503050406030204" pitchFamily="18" charset="0"/>
                          </a:rPr>
                          <m:t>𝑖</m:t>
                        </m:r>
                      </m:sub>
                    </m:sSub>
                    <m:r>
                      <a:rPr lang="en-US" b="0" i="1" dirty="0" smtClean="0">
                        <a:latin typeface="Cambria Math" panose="02040503050406030204" pitchFamily="18" charset="0"/>
                      </a:rPr>
                      <m:t> </m:t>
                    </m:r>
                  </m:oMath>
                </a14:m>
                <a:r>
                  <a:rPr lang="en-US" dirty="0"/>
                  <a:t>is a real vector): </a:t>
                </a:r>
                <a14:m>
                  <m:oMath xmlns:m="http://schemas.openxmlformats.org/officeDocument/2006/math">
                    <m:r>
                      <a:rPr lang="en-US" i="1" smtClean="0">
                        <a:latin typeface="Cambria Math" panose="02040503050406030204" pitchFamily="18" charset="0"/>
                        <a:ea typeface="Cambria Math" panose="02040503050406030204" pitchFamily="18" charset="0"/>
                      </a:rPr>
                      <m:t>ℒ</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𝑛</m:t>
                        </m:r>
                      </m:den>
                    </m:f>
                    <m:nary>
                      <m:naryPr>
                        <m:chr m:val="∑"/>
                        <m:ctrlPr>
                          <a:rPr lang="en-US" b="0" i="1" smtClean="0">
                            <a:latin typeface="Cambria Math" panose="02040503050406030204" pitchFamily="18" charset="0"/>
                            <a:ea typeface="Cambria Math" panose="02040503050406030204" pitchFamily="18" charset="0"/>
                          </a:rPr>
                        </m:ctrlPr>
                      </m:naryPr>
                      <m:sub>
                        <m:r>
                          <m:rPr>
                            <m:brk m:alnAt="23"/>
                          </m:rP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𝑛</m:t>
                        </m:r>
                      </m:sup>
                      <m:e>
                        <m:sSup>
                          <m:sSupPr>
                            <m:ctrlPr>
                              <a:rPr lang="en-US" b="0" i="1" smtClean="0">
                                <a:latin typeface="Cambria Math" panose="02040503050406030204" pitchFamily="18" charset="0"/>
                                <a:ea typeface="Cambria Math" panose="02040503050406030204" pitchFamily="18" charset="0"/>
                              </a:rPr>
                            </m:ctrlPr>
                          </m:sSupPr>
                          <m:e>
                            <m:d>
                              <m:dPr>
                                <m:begChr m:val="‖"/>
                                <m:endChr m:val="‖"/>
                                <m:ctrlPr>
                                  <a:rPr lang="en-US" b="0" i="1" smtClean="0">
                                    <a:latin typeface="Cambria Math" panose="02040503050406030204" pitchFamily="18" charset="0"/>
                                    <a:ea typeface="Cambria Math" panose="02040503050406030204" pitchFamily="18" charset="0"/>
                                  </a:rPr>
                                </m:ctrlPr>
                              </m:dPr>
                              <m:e>
                                <m:sSup>
                                  <m:sSupPr>
                                    <m:ctrlPr>
                                      <a:rPr lang="en-US" i="1" dirty="0" smtClean="0">
                                        <a:latin typeface="Cambria Math" panose="02040503050406030204" pitchFamily="18" charset="0"/>
                                        <a:ea typeface="Cambria Math" panose="02040503050406030204" pitchFamily="18" charset="0"/>
                                      </a:rPr>
                                    </m:ctrlPr>
                                  </m:sSupPr>
                                  <m:e>
                                    <m:r>
                                      <a:rPr lang="en-US" b="0" i="1" dirty="0" smtClean="0">
                                        <a:latin typeface="Cambria Math" panose="02040503050406030204" pitchFamily="18" charset="0"/>
                                        <a:ea typeface="Cambria Math" panose="02040503050406030204" pitchFamily="18" charset="0"/>
                                      </a:rPr>
                                      <m:t>h</m:t>
                                    </m:r>
                                  </m:e>
                                  <m:sup>
                                    <m:r>
                                      <a:rPr lang="en-US" b="0"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𝐿</m:t>
                                    </m:r>
                                    <m:r>
                                      <a:rPr lang="en-US" b="0" i="1" dirty="0" smtClean="0">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𝑦</m:t>
                                    </m:r>
                                  </m:e>
                                  <m:sub>
                                    <m:r>
                                      <a:rPr lang="en-US" b="0" i="1" dirty="0" smtClean="0">
                                        <a:latin typeface="Cambria Math" panose="02040503050406030204" pitchFamily="18" charset="0"/>
                                      </a:rPr>
                                      <m:t>𝑖</m:t>
                                    </m:r>
                                  </m:sub>
                                </m:sSub>
                              </m:e>
                            </m:d>
                          </m:e>
                          <m:sup>
                            <m:r>
                              <a:rPr lang="en-US" b="0" i="1" smtClean="0">
                                <a:latin typeface="Cambria Math" panose="02040503050406030204" pitchFamily="18" charset="0"/>
                                <a:ea typeface="Cambria Math" panose="02040503050406030204" pitchFamily="18" charset="0"/>
                              </a:rPr>
                              <m:t>2</m:t>
                            </m:r>
                          </m:sup>
                        </m:sSup>
                      </m:e>
                    </m:nary>
                  </m:oMath>
                </a14:m>
                <a:endParaRPr lang="en-US" dirty="0"/>
              </a:p>
              <a:p>
                <a:pPr lvl="1"/>
                <a:r>
                  <a:rPr lang="en-US" dirty="0"/>
                  <a:t>Cross entropy (if </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𝑦</m:t>
                        </m:r>
                      </m:e>
                      <m:sub>
                        <m:r>
                          <a:rPr lang="en-US" b="0" i="1" dirty="0" smtClean="0">
                            <a:latin typeface="Cambria Math" panose="02040503050406030204" pitchFamily="18" charset="0"/>
                          </a:rPr>
                          <m:t>𝑖</m:t>
                        </m:r>
                      </m:sub>
                    </m:sSub>
                  </m:oMath>
                </a14:m>
                <a:r>
                  <a:rPr lang="en-US" dirty="0"/>
                  <a:t> is a classification label): </a:t>
                </a:r>
                <a14:m>
                  <m:oMath xmlns:m="http://schemas.openxmlformats.org/officeDocument/2006/math">
                    <m:r>
                      <a:rPr lang="en-US" i="1" smtClean="0">
                        <a:latin typeface="Cambria Math" panose="02040503050406030204" pitchFamily="18" charset="0"/>
                        <a:ea typeface="Cambria Math" panose="02040503050406030204" pitchFamily="18" charset="0"/>
                      </a:rPr>
                      <m:t>ℒ</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𝑛</m:t>
                        </m:r>
                      </m:den>
                    </m:f>
                    <m:nary>
                      <m:naryPr>
                        <m:chr m:val="∑"/>
                        <m:ctrlPr>
                          <a:rPr lang="en-US" b="0" i="1" smtClean="0">
                            <a:latin typeface="Cambria Math" panose="02040503050406030204" pitchFamily="18" charset="0"/>
                            <a:ea typeface="Cambria Math" panose="02040503050406030204" pitchFamily="18" charset="0"/>
                          </a:rPr>
                        </m:ctrlPr>
                      </m:naryPr>
                      <m:sub>
                        <m:r>
                          <m:rPr>
                            <m:brk m:alnAt="23"/>
                          </m:rP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𝑛</m:t>
                        </m:r>
                      </m:sup>
                      <m:e>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ln</m:t>
                            </m:r>
                          </m:fName>
                          <m:e>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𝑌</m:t>
                            </m:r>
                            <m:r>
                              <a:rPr lang="en-US"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𝑦</m:t>
                                </m:r>
                              </m:e>
                              <m:sub>
                                <m:r>
                                  <a:rPr lang="en-US" b="0" i="1" dirty="0" smtClean="0">
                                    <a:latin typeface="Cambria Math" panose="02040503050406030204" pitchFamily="18" charset="0"/>
                                  </a:rPr>
                                  <m:t>𝑖</m:t>
                                </m:r>
                              </m:sub>
                            </m:sSub>
                            <m:r>
                              <a:rPr lang="en-US" i="1" dirty="0" err="1" smtClean="0">
                                <a:latin typeface="Cambria Math" panose="02040503050406030204" pitchFamily="18" charset="0"/>
                              </a:rPr>
                              <m:t>|</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𝑖</m:t>
                                </m:r>
                              </m:sub>
                            </m:sSub>
                            <m:r>
                              <a:rPr lang="en-US" i="1" dirty="0" smtClean="0">
                                <a:latin typeface="Cambria Math" panose="02040503050406030204" pitchFamily="18" charset="0"/>
                              </a:rPr>
                              <m:t>)</m:t>
                            </m:r>
                          </m:e>
                        </m:func>
                      </m:e>
                    </m:nary>
                  </m:oMath>
                </a14:m>
                <a:endParaRPr lang="en-US" dirty="0"/>
              </a:p>
              <a:p>
                <a:r>
                  <a:rPr lang="en-US" dirty="0"/>
                  <a:t>Nonlinearities:</a:t>
                </a:r>
              </a:p>
              <a:p>
                <a:pPr lvl="1"/>
                <a:r>
                  <a:rPr lang="en-US" dirty="0" err="1"/>
                  <a:t>Softmax</a:t>
                </a:r>
                <a:r>
                  <a:rPr lang="en-US" dirty="0"/>
                  <a:t>:  </a:t>
                </a:r>
                <a14:m>
                  <m:oMath xmlns:m="http://schemas.openxmlformats.org/officeDocument/2006/math">
                    <m:sSub>
                      <m:sSubPr>
                        <m:ctrlPr>
                          <a:rPr lang="en-US" i="1" dirty="0" smtClean="0">
                            <a:latin typeface="Cambria Math" panose="02040503050406030204" pitchFamily="18" charset="0"/>
                          </a:rPr>
                        </m:ctrlPr>
                      </m:sSubPr>
                      <m:e>
                        <m:r>
                          <m:rPr>
                            <m:sty m:val="p"/>
                          </m:rPr>
                          <a:rPr lang="en-US" b="0" i="0" dirty="0" smtClean="0">
                            <a:latin typeface="Cambria Math" panose="02040503050406030204" pitchFamily="18" charset="0"/>
                          </a:rPr>
                          <m:t>softmax</m:t>
                        </m:r>
                      </m:e>
                      <m:sub>
                        <m:r>
                          <a:rPr lang="en-US" b="0" i="1" dirty="0" smtClean="0">
                            <a:latin typeface="Cambria Math" panose="02040503050406030204" pitchFamily="18" charset="0"/>
                          </a:rPr>
                          <m:t>𝑗</m:t>
                        </m:r>
                      </m:sub>
                    </m:sSub>
                    <m:r>
                      <a:rPr lang="en-US" b="0" i="1" dirty="0" smtClean="0">
                        <a:latin typeface="Cambria Math" panose="02040503050406030204" pitchFamily="18" charset="0"/>
                      </a:rPr>
                      <m:t>(</m:t>
                    </m:r>
                    <m:r>
                      <a:rPr lang="en-US" b="0" i="1" dirty="0" smtClean="0">
                        <a:latin typeface="Cambria Math" panose="02040503050406030204" pitchFamily="18" charset="0"/>
                      </a:rPr>
                      <m:t>𝑥</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exp</m:t>
                    </m:r>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𝑗</m:t>
                        </m:r>
                      </m:sub>
                    </m:sSub>
                    <m:r>
                      <a:rPr lang="en-US" b="0" i="1" dirty="0" smtClean="0">
                        <a:latin typeface="Cambria Math" panose="02040503050406030204" pitchFamily="18" charset="0"/>
                      </a:rPr>
                      <m:t>)/</m:t>
                    </m:r>
                    <m:nary>
                      <m:naryPr>
                        <m:chr m:val="∑"/>
                        <m:supHide m:val="on"/>
                        <m:ctrlPr>
                          <a:rPr lang="en-US" b="0" i="1" dirty="0" smtClean="0">
                            <a:latin typeface="Cambria Math" panose="02040503050406030204" pitchFamily="18" charset="0"/>
                          </a:rPr>
                        </m:ctrlPr>
                      </m:naryPr>
                      <m:sub>
                        <m:r>
                          <m:rPr>
                            <m:brk m:alnAt="7"/>
                          </m:rPr>
                          <a:rPr lang="en-US" b="0" i="1" dirty="0" smtClean="0">
                            <a:latin typeface="Cambria Math" panose="02040503050406030204" pitchFamily="18" charset="0"/>
                          </a:rPr>
                          <m:t>𝑘</m:t>
                        </m:r>
                      </m:sub>
                      <m:sup/>
                      <m:e>
                        <m:r>
                          <m:rPr>
                            <m:sty m:val="p"/>
                          </m:rPr>
                          <a:rPr lang="en-US" b="0" i="0" dirty="0" smtClean="0">
                            <a:latin typeface="Cambria Math" panose="02040503050406030204" pitchFamily="18" charset="0"/>
                          </a:rPr>
                          <m:t>exp</m:t>
                        </m:r>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𝑘</m:t>
                            </m:r>
                          </m:sub>
                        </m:sSub>
                        <m:r>
                          <a:rPr lang="en-US" b="0" i="1" dirty="0" smtClean="0">
                            <a:latin typeface="Cambria Math" panose="02040503050406030204" pitchFamily="18" charset="0"/>
                          </a:rPr>
                          <m:t>)</m:t>
                        </m:r>
                      </m:e>
                    </m:nary>
                  </m:oMath>
                </a14:m>
                <a:endParaRPr lang="en-US" dirty="0"/>
              </a:p>
              <a:p>
                <a:pPr lvl="1"/>
                <a:r>
                  <a:rPr lang="en-US" dirty="0"/>
                  <a:t>Logistic Sigmoid:  </a:t>
                </a:r>
                <a14:m>
                  <m:oMath xmlns:m="http://schemas.openxmlformats.org/officeDocument/2006/math">
                    <m:r>
                      <a:rPr lang="en-US" i="1" smtClean="0">
                        <a:latin typeface="Cambria Math" panose="02040503050406030204" pitchFamily="18" charset="0"/>
                        <a:ea typeface="Cambria Math" panose="02040503050406030204" pitchFamily="18" charset="0"/>
                      </a:rPr>
                      <m:t>𝜎</m:t>
                    </m:r>
                    <m:d>
                      <m:dPr>
                        <m:ctrlPr>
                          <a:rPr lang="en-US"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r>
                      <a:rPr lang="en-US" b="0" i="1" smtClean="0">
                        <a:latin typeface="Cambria Math" panose="02040503050406030204" pitchFamily="18" charset="0"/>
                        <a:ea typeface="Cambria Math" panose="02040503050406030204" pitchFamily="18" charset="0"/>
                      </a:rPr>
                      <m:t>=1/</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m:t>
                        </m:r>
                        <m:r>
                          <m:rPr>
                            <m:sty m:val="p"/>
                          </m:rPr>
                          <a:rPr lang="en-US" b="0" i="0" smtClean="0">
                            <a:latin typeface="Cambria Math" panose="02040503050406030204" pitchFamily="18" charset="0"/>
                            <a:ea typeface="Cambria Math" panose="02040503050406030204" pitchFamily="18" charset="0"/>
                          </a:rPr>
                          <m:t>exp</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e>
                    </m:d>
                  </m:oMath>
                </a14:m>
                <a:endParaRPr lang="en-US" dirty="0"/>
              </a:p>
              <a:p>
                <a:pPr lvl="1"/>
                <a:r>
                  <a:rPr lang="en-US" dirty="0" err="1"/>
                  <a:t>ReLU</a:t>
                </a:r>
                <a:r>
                  <a:rPr lang="en-US" dirty="0"/>
                  <a:t>:  </a:t>
                </a:r>
                <a14:m>
                  <m:oMath xmlns:m="http://schemas.openxmlformats.org/officeDocument/2006/math">
                    <m:r>
                      <m:rPr>
                        <m:sty m:val="p"/>
                      </m:rPr>
                      <a:rPr lang="en-US" b="0" i="0" smtClean="0">
                        <a:latin typeface="Cambria Math" panose="02040503050406030204" pitchFamily="18" charset="0"/>
                      </a:rPr>
                      <m:t>ReLU</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m:rPr>
                        <m:sty m:val="p"/>
                      </m:rPr>
                      <a:rPr lang="en-US" b="0" i="0" smtClean="0">
                        <a:latin typeface="Cambria Math" panose="02040503050406030204" pitchFamily="18" charset="0"/>
                      </a:rPr>
                      <m:t>max</m:t>
                    </m:r>
                    <m:d>
                      <m:dPr>
                        <m:ctrlPr>
                          <a:rPr lang="en-US" b="0" i="1" smtClean="0">
                            <a:latin typeface="Cambria Math" panose="02040503050406030204" pitchFamily="18" charset="0"/>
                          </a:rPr>
                        </m:ctrlPr>
                      </m:dPr>
                      <m:e>
                        <m:r>
                          <a:rPr lang="en-US" b="0" i="1" smtClean="0">
                            <a:latin typeface="Cambria Math" panose="02040503050406030204" pitchFamily="18" charset="0"/>
                          </a:rPr>
                          <m:t>0,</m:t>
                        </m:r>
                        <m:r>
                          <a:rPr lang="en-US" b="0" i="1" smtClean="0">
                            <a:latin typeface="Cambria Math" panose="02040503050406030204" pitchFamily="18" charset="0"/>
                          </a:rPr>
                          <m:t>𝑥</m:t>
                        </m:r>
                      </m:e>
                    </m:d>
                  </m:oMath>
                </a14:m>
                <a:endParaRPr lang="en-US" dirty="0"/>
              </a:p>
              <a:p>
                <a:pPr marL="457200" lvl="1" indent="0">
                  <a:buNone/>
                </a:pPr>
                <a:endParaRPr lang="en-US" dirty="0"/>
              </a:p>
            </p:txBody>
          </p:sp>
        </mc:Choice>
        <mc:Fallback>
          <p:sp>
            <p:nvSpPr>
              <p:cNvPr id="3" name="Content Placeholder 2">
                <a:extLst>
                  <a:ext uri="{FF2B5EF4-FFF2-40B4-BE49-F238E27FC236}">
                    <a16:creationId xmlns:a16="http://schemas.microsoft.com/office/drawing/2014/main" id="{5AACDC65-C830-BC49-8024-FF29DA8AD9D4}"/>
                  </a:ext>
                </a:extLst>
              </p:cNvPr>
              <p:cNvSpPr>
                <a:spLocks noGrp="1" noRot="1" noChangeAspect="1" noMove="1" noResize="1" noEditPoints="1" noAdjustHandles="1" noChangeArrowheads="1" noChangeShapeType="1" noTextEdit="1"/>
              </p:cNvSpPr>
              <p:nvPr>
                <p:ph idx="1"/>
              </p:nvPr>
            </p:nvSpPr>
            <p:spPr>
              <a:xfrm>
                <a:off x="838200" y="1657464"/>
                <a:ext cx="10515600" cy="4816913"/>
              </a:xfrm>
              <a:blipFill>
                <a:blip r:embed="rId2"/>
                <a:stretch>
                  <a:fillRect l="-1086" t="-2105"/>
                </a:stretch>
              </a:blipFill>
            </p:spPr>
            <p:txBody>
              <a:bodyPr/>
              <a:lstStyle/>
              <a:p>
                <a:r>
                  <a:rPr lang="en-US">
                    <a:noFill/>
                  </a:rPr>
                  <a:t> </a:t>
                </a:r>
              </a:p>
            </p:txBody>
          </p:sp>
        </mc:Fallback>
      </mc:AlternateContent>
    </p:spTree>
    <p:extLst>
      <p:ext uri="{BB962C8B-B14F-4D97-AF65-F5344CB8AC3E}">
        <p14:creationId xmlns:p14="http://schemas.microsoft.com/office/powerpoint/2010/main" val="1108931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4C12B-3189-BF45-AEC3-4F1154591187}"/>
              </a:ext>
            </a:extLst>
          </p:cNvPr>
          <p:cNvSpPr>
            <a:spLocks noGrp="1"/>
          </p:cNvSpPr>
          <p:nvPr>
            <p:ph type="title"/>
          </p:nvPr>
        </p:nvSpPr>
        <p:spPr/>
        <p:txBody>
          <a:bodyPr/>
          <a:lstStyle/>
          <a:p>
            <a:r>
              <a:rPr lang="en-US" dirty="0"/>
              <a:t>Bayesian Networks (Lectures 13, 14)</a:t>
            </a:r>
          </a:p>
        </p:txBody>
      </p:sp>
      <p:sp>
        <p:nvSpPr>
          <p:cNvPr id="3" name="Content Placeholder 2">
            <a:extLst>
              <a:ext uri="{FF2B5EF4-FFF2-40B4-BE49-F238E27FC236}">
                <a16:creationId xmlns:a16="http://schemas.microsoft.com/office/drawing/2014/main" id="{81939373-B1E4-AE4E-A734-6CFF7937E491}"/>
              </a:ext>
            </a:extLst>
          </p:cNvPr>
          <p:cNvSpPr>
            <a:spLocks noGrp="1"/>
          </p:cNvSpPr>
          <p:nvPr>
            <p:ph idx="1"/>
          </p:nvPr>
        </p:nvSpPr>
        <p:spPr>
          <a:xfrm>
            <a:off x="838200" y="1825625"/>
            <a:ext cx="5583621" cy="4351338"/>
          </a:xfrm>
        </p:spPr>
        <p:txBody>
          <a:bodyPr>
            <a:normAutofit fontScale="92500" lnSpcReduction="20000"/>
          </a:bodyPr>
          <a:lstStyle/>
          <a:p>
            <a:r>
              <a:rPr lang="en-US" dirty="0"/>
              <a:t>Variables in a Bayes net are </a:t>
            </a:r>
            <a:r>
              <a:rPr lang="en-US" b="1" u="sng" dirty="0"/>
              <a:t>independent</a:t>
            </a:r>
            <a:r>
              <a:rPr lang="en-US" dirty="0"/>
              <a:t> if they have no common ancestors</a:t>
            </a:r>
          </a:p>
          <a:p>
            <a:pPr lvl="1"/>
            <a:r>
              <a:rPr lang="en-US" dirty="0"/>
              <a:t>If they have a common ancestor (e.g., J and M), they are not independent</a:t>
            </a:r>
          </a:p>
          <a:p>
            <a:pPr lvl="1"/>
            <a:r>
              <a:rPr lang="en-US" dirty="0"/>
              <a:t>If one is the ancestor of the other (e.g., B and M), they are not independent</a:t>
            </a:r>
          </a:p>
          <a:p>
            <a:r>
              <a:rPr lang="en-US" dirty="0"/>
              <a:t>Variables in a Bayes net are </a:t>
            </a:r>
            <a:r>
              <a:rPr lang="en-US" b="1" u="sng" dirty="0"/>
              <a:t>conditionally independent</a:t>
            </a:r>
            <a:r>
              <a:rPr lang="en-US" dirty="0"/>
              <a:t> given knowledge of:</a:t>
            </a:r>
          </a:p>
          <a:p>
            <a:pPr lvl="1"/>
            <a:r>
              <a:rPr lang="en-US" dirty="0"/>
              <a:t>Their common ancestors (e.g., J, M are </a:t>
            </a:r>
            <a:r>
              <a:rPr lang="en-US" dirty="0" err="1"/>
              <a:t>c.i.</a:t>
            </a:r>
            <a:r>
              <a:rPr lang="en-US" dirty="0"/>
              <a:t> given A), and</a:t>
            </a:r>
          </a:p>
          <a:p>
            <a:pPr lvl="1"/>
            <a:r>
              <a:rPr lang="en-US" dirty="0"/>
              <a:t>any variable that is a descendant of one, and an ancestor of the other (e.g., B, M are </a:t>
            </a:r>
            <a:r>
              <a:rPr lang="en-US" dirty="0" err="1"/>
              <a:t>c.i.</a:t>
            </a:r>
            <a:r>
              <a:rPr lang="en-US" dirty="0"/>
              <a:t> given A)</a:t>
            </a:r>
          </a:p>
        </p:txBody>
      </p:sp>
      <p:pic>
        <p:nvPicPr>
          <p:cNvPr id="4" name="Picture 5">
            <a:extLst>
              <a:ext uri="{FF2B5EF4-FFF2-40B4-BE49-F238E27FC236}">
                <a16:creationId xmlns:a16="http://schemas.microsoft.com/office/drawing/2014/main" id="{03FF04B0-D05E-534A-BC6F-8D3FFA696C8E}"/>
              </a:ext>
            </a:extLst>
          </p:cNvPr>
          <p:cNvPicPr>
            <a:picLocks noChangeAspect="1" noChangeArrowheads="1"/>
          </p:cNvPicPr>
          <p:nvPr/>
        </p:nvPicPr>
        <p:blipFill>
          <a:blip r:embed="rId2" cstate="print"/>
          <a:srcRect/>
          <a:stretch>
            <a:fillRect/>
          </a:stretch>
        </p:blipFill>
        <p:spPr bwMode="auto">
          <a:xfrm>
            <a:off x="6741945" y="2284546"/>
            <a:ext cx="5314467" cy="2930006"/>
          </a:xfrm>
          <a:prstGeom prst="rect">
            <a:avLst/>
          </a:prstGeom>
          <a:noFill/>
          <a:ln w="9525">
            <a:noFill/>
            <a:miter lim="800000"/>
            <a:headEnd/>
            <a:tailEnd/>
          </a:ln>
        </p:spPr>
      </p:pic>
    </p:spTree>
    <p:extLst>
      <p:ext uri="{BB962C8B-B14F-4D97-AF65-F5344CB8AC3E}">
        <p14:creationId xmlns:p14="http://schemas.microsoft.com/office/powerpoint/2010/main" val="3438513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4C12B-3189-BF45-AEC3-4F1154591187}"/>
              </a:ext>
            </a:extLst>
          </p:cNvPr>
          <p:cNvSpPr>
            <a:spLocks noGrp="1"/>
          </p:cNvSpPr>
          <p:nvPr>
            <p:ph type="title"/>
          </p:nvPr>
        </p:nvSpPr>
        <p:spPr/>
        <p:txBody>
          <a:bodyPr/>
          <a:lstStyle/>
          <a:p>
            <a:r>
              <a:rPr lang="en-US" dirty="0"/>
              <a:t>Bayesian Network Learning (Lecture 14)</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1939373-B1E4-AE4E-A734-6CFF7937E491}"/>
                  </a:ext>
                </a:extLst>
              </p:cNvPr>
              <p:cNvSpPr>
                <a:spLocks noGrp="1"/>
              </p:cNvSpPr>
              <p:nvPr>
                <p:ph idx="1"/>
              </p:nvPr>
            </p:nvSpPr>
            <p:spPr>
              <a:xfrm>
                <a:off x="838200" y="1825625"/>
                <a:ext cx="10715368" cy="4351338"/>
              </a:xfrm>
            </p:spPr>
            <p:txBody>
              <a:bodyPr>
                <a:normAutofit/>
              </a:bodyPr>
              <a:lstStyle/>
              <a:p>
                <a:r>
                  <a:rPr lang="en-US" dirty="0"/>
                  <a:t>Maximum Likelihood learning, given complete data:</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𝑎</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count</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𝑏</m:t>
                              </m:r>
                            </m:e>
                          </m:d>
                        </m:num>
                        <m:den>
                          <m:r>
                            <m:rPr>
                              <m:sty m:val="p"/>
                            </m:rPr>
                            <a:rPr lang="en-US" b="0" i="0" smtClean="0">
                              <a:latin typeface="Cambria Math" panose="02040503050406030204" pitchFamily="18" charset="0"/>
                            </a:rPr>
                            <m:t>count</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𝑎</m:t>
                              </m:r>
                            </m:e>
                          </m:d>
                        </m:den>
                      </m:f>
                    </m:oMath>
                  </m:oMathPara>
                </a14:m>
                <a:endParaRPr lang="en-US" dirty="0"/>
              </a:p>
              <a:p>
                <a:r>
                  <a:rPr lang="en-US" dirty="0"/>
                  <a:t>Laplace Smoothing, given complete data:</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𝑎</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count</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𝑏</m:t>
                              </m:r>
                            </m:e>
                          </m:d>
                          <m:r>
                            <a:rPr lang="en-US" b="0" i="1" smtClean="0">
                              <a:latin typeface="Cambria Math" panose="02040503050406030204" pitchFamily="18" charset="0"/>
                            </a:rPr>
                            <m:t>+</m:t>
                          </m:r>
                          <m:r>
                            <a:rPr lang="en-US" b="0" i="1" smtClean="0">
                              <a:latin typeface="Cambria Math" panose="02040503050406030204" pitchFamily="18" charset="0"/>
                            </a:rPr>
                            <m:t>𝑘</m:t>
                          </m:r>
                        </m:num>
                        <m:den>
                          <m:r>
                            <m:rPr>
                              <m:sty m:val="p"/>
                            </m:rPr>
                            <a:rPr lang="en-US" b="0" i="0" smtClean="0">
                              <a:latin typeface="Cambria Math" panose="02040503050406030204" pitchFamily="18" charset="0"/>
                            </a:rPr>
                            <m:t>count</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𝑎</m:t>
                              </m:r>
                            </m:e>
                          </m:d>
                          <m:r>
                            <a:rPr lang="en-US" b="0" i="1" smtClean="0">
                              <a:latin typeface="Cambria Math" panose="02040503050406030204" pitchFamily="18" charset="0"/>
                            </a:rPr>
                            <m:t>+</m:t>
                          </m:r>
                          <m:r>
                            <a:rPr lang="en-US" b="0" i="1" smtClean="0">
                              <a:latin typeface="Cambria Math" panose="02040503050406030204" pitchFamily="18" charset="0"/>
                            </a:rPr>
                            <m:t>𝑘</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0" smtClean="0">
                                  <a:latin typeface="Cambria Math" panose="02040503050406030204" pitchFamily="18" charset="0"/>
                                </a:rPr>
                                <m:t>#</m:t>
                              </m:r>
                              <m:r>
                                <m:rPr>
                                  <m:sty m:val="p"/>
                                </m:rPr>
                                <a:rPr lang="en-US" b="0" i="0" smtClean="0">
                                  <a:latin typeface="Cambria Math" panose="02040503050406030204" pitchFamily="18" charset="0"/>
                                </a:rPr>
                                <m:t>distinct</m:t>
                              </m:r>
                              <m:r>
                                <a:rPr lang="en-US" b="0" i="0" smtClean="0">
                                  <a:latin typeface="Cambria Math" panose="02040503050406030204" pitchFamily="18" charset="0"/>
                                </a:rPr>
                                <m:t> </m:t>
                              </m:r>
                              <m:r>
                                <m:rPr>
                                  <m:sty m:val="p"/>
                                </m:rPr>
                                <a:rPr lang="en-US" b="0" i="0" smtClean="0">
                                  <a:latin typeface="Cambria Math" panose="02040503050406030204" pitchFamily="18" charset="0"/>
                                </a:rPr>
                                <m:t>values</m:t>
                              </m:r>
                              <m:r>
                                <a:rPr lang="en-US" b="0" i="0" smtClean="0">
                                  <a:latin typeface="Cambria Math" panose="02040503050406030204" pitchFamily="18" charset="0"/>
                                </a:rPr>
                                <m:t> </m:t>
                              </m:r>
                              <m:r>
                                <m:rPr>
                                  <m:sty m:val="p"/>
                                </m:rPr>
                                <a:rPr lang="en-US" b="0" i="0" smtClean="0">
                                  <a:latin typeface="Cambria Math" panose="02040503050406030204" pitchFamily="18" charset="0"/>
                                </a:rPr>
                                <m:t>of</m:t>
                              </m:r>
                              <m:r>
                                <a:rPr lang="en-US" b="0" i="1" smtClean="0">
                                  <a:latin typeface="Cambria Math" panose="02040503050406030204" pitchFamily="18" charset="0"/>
                                </a:rPr>
                                <m:t> </m:t>
                              </m:r>
                              <m:r>
                                <a:rPr lang="en-US" b="0" i="1" smtClean="0">
                                  <a:latin typeface="Cambria Math" panose="02040503050406030204" pitchFamily="18" charset="0"/>
                                </a:rPr>
                                <m:t>𝐵</m:t>
                              </m:r>
                            </m:e>
                          </m:d>
                        </m:den>
                      </m:f>
                    </m:oMath>
                  </m:oMathPara>
                </a14:m>
                <a:endParaRPr lang="en-US" dirty="0"/>
              </a:p>
              <a:p>
                <a:r>
                  <a:rPr lang="en-US" dirty="0"/>
                  <a:t>Expectation Maximization, given incomplete data:</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𝑎</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𝐸</m:t>
                          </m:r>
                          <m:d>
                            <m:dPr>
                              <m:begChr m:val="["/>
                              <m:endChr m:val="]"/>
                              <m:ctrlPr>
                                <a:rPr lang="en-US" b="0" i="1" smtClean="0">
                                  <a:latin typeface="Cambria Math" panose="02040503050406030204" pitchFamily="18" charset="0"/>
                                </a:rPr>
                              </m:ctrlPr>
                            </m:dPr>
                            <m:e>
                              <m:r>
                                <m:rPr>
                                  <m:sty m:val="p"/>
                                </m:rPr>
                                <a:rPr lang="en-US" b="0" i="0" smtClean="0">
                                  <a:latin typeface="Cambria Math" panose="02040503050406030204" pitchFamily="18" charset="0"/>
                                </a:rPr>
                                <m:t>count</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𝑏</m:t>
                                  </m:r>
                                </m:e>
                              </m:d>
                            </m:e>
                          </m:d>
                        </m:num>
                        <m:den>
                          <m:r>
                            <a:rPr lang="en-US" b="0" i="1" smtClean="0">
                              <a:latin typeface="Cambria Math" panose="02040503050406030204" pitchFamily="18" charset="0"/>
                            </a:rPr>
                            <m:t>𝐸</m:t>
                          </m:r>
                          <m:d>
                            <m:dPr>
                              <m:begChr m:val="["/>
                              <m:endChr m:val="]"/>
                              <m:ctrlPr>
                                <a:rPr lang="en-US" b="0" i="1" smtClean="0">
                                  <a:latin typeface="Cambria Math" panose="02040503050406030204" pitchFamily="18" charset="0"/>
                                </a:rPr>
                              </m:ctrlPr>
                            </m:dPr>
                            <m:e>
                              <m:r>
                                <m:rPr>
                                  <m:sty m:val="p"/>
                                </m:rPr>
                                <a:rPr lang="en-US" b="0" i="0" smtClean="0">
                                  <a:latin typeface="Cambria Math" panose="02040503050406030204" pitchFamily="18" charset="0"/>
                                </a:rPr>
                                <m:t>count</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𝑎</m:t>
                                  </m:r>
                                </m:e>
                              </m:d>
                            </m:e>
                          </m:d>
                        </m:den>
                      </m:f>
                    </m:oMath>
                  </m:oMathPara>
                </a14:m>
                <a:endParaRPr lang="en-US" dirty="0"/>
              </a:p>
            </p:txBody>
          </p:sp>
        </mc:Choice>
        <mc:Fallback>
          <p:sp>
            <p:nvSpPr>
              <p:cNvPr id="3" name="Content Placeholder 2">
                <a:extLst>
                  <a:ext uri="{FF2B5EF4-FFF2-40B4-BE49-F238E27FC236}">
                    <a16:creationId xmlns:a16="http://schemas.microsoft.com/office/drawing/2014/main" id="{81939373-B1E4-AE4E-A734-6CFF7937E491}"/>
                  </a:ext>
                </a:extLst>
              </p:cNvPr>
              <p:cNvSpPr>
                <a:spLocks noGrp="1" noRot="1" noChangeAspect="1" noMove="1" noResize="1" noEditPoints="1" noAdjustHandles="1" noChangeArrowheads="1" noChangeShapeType="1" noTextEdit="1"/>
              </p:cNvSpPr>
              <p:nvPr>
                <p:ph idx="1"/>
              </p:nvPr>
            </p:nvSpPr>
            <p:spPr>
              <a:xfrm>
                <a:off x="838200" y="1825625"/>
                <a:ext cx="10715368" cy="4351338"/>
              </a:xfrm>
              <a:blipFill>
                <a:blip r:embed="rId2"/>
                <a:stretch>
                  <a:fillRect l="-1066" t="-2326"/>
                </a:stretch>
              </a:blipFill>
            </p:spPr>
            <p:txBody>
              <a:bodyPr/>
              <a:lstStyle/>
              <a:p>
                <a:r>
                  <a:rPr lang="en-US">
                    <a:noFill/>
                  </a:rPr>
                  <a:t> </a:t>
                </a:r>
              </a:p>
            </p:txBody>
          </p:sp>
        </mc:Fallback>
      </mc:AlternateContent>
    </p:spTree>
    <p:extLst>
      <p:ext uri="{BB962C8B-B14F-4D97-AF65-F5344CB8AC3E}">
        <p14:creationId xmlns:p14="http://schemas.microsoft.com/office/powerpoint/2010/main" val="2343302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620" y="178675"/>
            <a:ext cx="11465413" cy="1066800"/>
          </a:xfrm>
        </p:spPr>
        <p:txBody>
          <a:bodyPr/>
          <a:lstStyle/>
          <a:p>
            <a:r>
              <a:rPr lang="en-US" dirty="0"/>
              <a:t>Hidden Markov Model (Lecture 15)</a:t>
            </a:r>
          </a:p>
        </p:txBody>
      </p:sp>
      <p:sp>
        <p:nvSpPr>
          <p:cNvPr id="3" name="Content Placeholder 2"/>
          <p:cNvSpPr>
            <a:spLocks noGrp="1"/>
          </p:cNvSpPr>
          <p:nvPr>
            <p:ph idx="1"/>
          </p:nvPr>
        </p:nvSpPr>
        <p:spPr>
          <a:xfrm>
            <a:off x="450166" y="1371600"/>
            <a:ext cx="10438228" cy="3621975"/>
          </a:xfrm>
        </p:spPr>
        <p:txBody>
          <a:bodyPr>
            <a:normAutofit lnSpcReduction="10000"/>
          </a:bodyPr>
          <a:lstStyle/>
          <a:p>
            <a:r>
              <a:rPr lang="en-US" dirty="0"/>
              <a:t>A hidden Markov model assumes that both the state and the observation are Markov.</a:t>
            </a:r>
          </a:p>
          <a:p>
            <a:r>
              <a:rPr lang="en-US" b="1" u="sng" dirty="0"/>
              <a:t>State Transitions</a:t>
            </a:r>
            <a:r>
              <a:rPr lang="en-US" b="1" dirty="0"/>
              <a:t>:</a:t>
            </a:r>
            <a:r>
              <a:rPr lang="en-US" dirty="0"/>
              <a:t> the Markov assumption means that each state variable depends only on the preceding time step:</a:t>
            </a:r>
          </a:p>
          <a:p>
            <a:pPr marL="0" indent="0" algn="ctr">
              <a:buNone/>
            </a:pPr>
            <a:r>
              <a:rPr lang="en-US" dirty="0">
                <a:solidFill>
                  <a:srgbClr val="0000FF"/>
                </a:solidFill>
              </a:rPr>
              <a:t>P(</a:t>
            </a:r>
            <a:r>
              <a:rPr lang="en-US" dirty="0" err="1">
                <a:solidFill>
                  <a:srgbClr val="0000FF"/>
                </a:solidFill>
              </a:rPr>
              <a:t>Y</a:t>
            </a:r>
            <a:r>
              <a:rPr lang="en-US" i="1" baseline="-25000" dirty="0" err="1">
                <a:solidFill>
                  <a:srgbClr val="0000FF"/>
                </a:solidFill>
              </a:rPr>
              <a:t>t</a:t>
            </a:r>
            <a:r>
              <a:rPr lang="en-US" dirty="0">
                <a:solidFill>
                  <a:srgbClr val="0000FF"/>
                </a:solidFill>
              </a:rPr>
              <a:t> | Y</a:t>
            </a:r>
            <a:r>
              <a:rPr lang="en-US" baseline="-25000" dirty="0">
                <a:solidFill>
                  <a:srgbClr val="0000FF"/>
                </a:solidFill>
              </a:rPr>
              <a:t>0</a:t>
            </a:r>
            <a:r>
              <a:rPr lang="en-US" dirty="0">
                <a:solidFill>
                  <a:srgbClr val="0000FF"/>
                </a:solidFill>
              </a:rPr>
              <a:t>, …, Y</a:t>
            </a:r>
            <a:r>
              <a:rPr lang="en-US" i="1" baseline="-25000" dirty="0">
                <a:solidFill>
                  <a:srgbClr val="0000FF"/>
                </a:solidFill>
              </a:rPr>
              <a:t>t</a:t>
            </a:r>
            <a:r>
              <a:rPr lang="en-US" baseline="-25000" dirty="0">
                <a:solidFill>
                  <a:srgbClr val="0000FF"/>
                </a:solidFill>
              </a:rPr>
              <a:t>-1</a:t>
            </a:r>
            <a:r>
              <a:rPr lang="en-US" dirty="0">
                <a:solidFill>
                  <a:srgbClr val="0000FF"/>
                </a:solidFill>
              </a:rPr>
              <a:t>) = P(</a:t>
            </a:r>
            <a:r>
              <a:rPr lang="en-US" dirty="0" err="1">
                <a:solidFill>
                  <a:srgbClr val="0000FF"/>
                </a:solidFill>
              </a:rPr>
              <a:t>Y</a:t>
            </a:r>
            <a:r>
              <a:rPr lang="en-US" i="1" baseline="-25000" dirty="0" err="1">
                <a:solidFill>
                  <a:srgbClr val="0000FF"/>
                </a:solidFill>
              </a:rPr>
              <a:t>t</a:t>
            </a:r>
            <a:r>
              <a:rPr lang="en-US" dirty="0">
                <a:solidFill>
                  <a:srgbClr val="0000FF"/>
                </a:solidFill>
              </a:rPr>
              <a:t> | Y</a:t>
            </a:r>
            <a:r>
              <a:rPr lang="en-US" i="1" baseline="-25000" dirty="0">
                <a:solidFill>
                  <a:srgbClr val="0000FF"/>
                </a:solidFill>
              </a:rPr>
              <a:t>t-1</a:t>
            </a:r>
            <a:r>
              <a:rPr lang="en-US" dirty="0">
                <a:solidFill>
                  <a:srgbClr val="0000FF"/>
                </a:solidFill>
              </a:rPr>
              <a:t>) </a:t>
            </a:r>
            <a:endParaRPr lang="en-US" dirty="0"/>
          </a:p>
          <a:p>
            <a:r>
              <a:rPr lang="en-US" b="1" u="sng" dirty="0"/>
              <a:t>Observation model</a:t>
            </a:r>
            <a:r>
              <a:rPr lang="en-US" b="1" dirty="0"/>
              <a:t>: </a:t>
            </a:r>
            <a:r>
              <a:rPr lang="en-US" dirty="0"/>
              <a:t>the Markov assumption means that each state variable depends only on the current state:</a:t>
            </a:r>
          </a:p>
          <a:p>
            <a:pPr marL="0" indent="0" algn="ctr">
              <a:buNone/>
            </a:pPr>
            <a:r>
              <a:rPr lang="en-US" dirty="0">
                <a:solidFill>
                  <a:srgbClr val="0000FF"/>
                </a:solidFill>
              </a:rPr>
              <a:t>P(</a:t>
            </a:r>
            <a:r>
              <a:rPr lang="en-US" dirty="0" err="1">
                <a:solidFill>
                  <a:srgbClr val="0000FF"/>
                </a:solidFill>
              </a:rPr>
              <a:t>X</a:t>
            </a:r>
            <a:r>
              <a:rPr lang="en-US" i="1" baseline="-25000" dirty="0" err="1">
                <a:solidFill>
                  <a:srgbClr val="0000FF"/>
                </a:solidFill>
              </a:rPr>
              <a:t>t</a:t>
            </a:r>
            <a:r>
              <a:rPr lang="en-US" dirty="0">
                <a:solidFill>
                  <a:srgbClr val="0000FF"/>
                </a:solidFill>
              </a:rPr>
              <a:t> | Y</a:t>
            </a:r>
            <a:r>
              <a:rPr lang="en-US" baseline="-25000" dirty="0">
                <a:solidFill>
                  <a:srgbClr val="0000FF"/>
                </a:solidFill>
              </a:rPr>
              <a:t>0</a:t>
            </a:r>
            <a:r>
              <a:rPr lang="en-US" dirty="0">
                <a:solidFill>
                  <a:srgbClr val="0000FF"/>
                </a:solidFill>
              </a:rPr>
              <a:t>, …, </a:t>
            </a:r>
            <a:r>
              <a:rPr lang="en-US" dirty="0" err="1">
                <a:solidFill>
                  <a:srgbClr val="0000FF"/>
                </a:solidFill>
              </a:rPr>
              <a:t>Y</a:t>
            </a:r>
            <a:r>
              <a:rPr lang="en-US" i="1" baseline="-25000" dirty="0" err="1">
                <a:solidFill>
                  <a:srgbClr val="0000FF"/>
                </a:solidFill>
              </a:rPr>
              <a:t>t</a:t>
            </a:r>
            <a:r>
              <a:rPr lang="en-US" dirty="0">
                <a:solidFill>
                  <a:srgbClr val="0000FF"/>
                </a:solidFill>
              </a:rPr>
              <a:t>, X</a:t>
            </a:r>
            <a:r>
              <a:rPr lang="en-US" baseline="-25000" dirty="0">
                <a:solidFill>
                  <a:srgbClr val="0000FF"/>
                </a:solidFill>
              </a:rPr>
              <a:t>1</a:t>
            </a:r>
            <a:r>
              <a:rPr lang="en-US" dirty="0">
                <a:solidFill>
                  <a:srgbClr val="0000FF"/>
                </a:solidFill>
              </a:rPr>
              <a:t>, …, X</a:t>
            </a:r>
            <a:r>
              <a:rPr lang="en-US" i="1" baseline="-25000" dirty="0">
                <a:solidFill>
                  <a:srgbClr val="0000FF"/>
                </a:solidFill>
              </a:rPr>
              <a:t>t-1</a:t>
            </a:r>
            <a:r>
              <a:rPr lang="en-US" dirty="0">
                <a:solidFill>
                  <a:srgbClr val="0000FF"/>
                </a:solidFill>
              </a:rPr>
              <a:t>) = P(</a:t>
            </a:r>
            <a:r>
              <a:rPr lang="en-US" dirty="0" err="1">
                <a:solidFill>
                  <a:srgbClr val="0000FF"/>
                </a:solidFill>
              </a:rPr>
              <a:t>X</a:t>
            </a:r>
            <a:r>
              <a:rPr lang="en-US" i="1" baseline="-25000" dirty="0" err="1">
                <a:solidFill>
                  <a:srgbClr val="0000FF"/>
                </a:solidFill>
              </a:rPr>
              <a:t>t</a:t>
            </a:r>
            <a:r>
              <a:rPr lang="en-US" dirty="0">
                <a:solidFill>
                  <a:srgbClr val="0000FF"/>
                </a:solidFill>
              </a:rPr>
              <a:t> | </a:t>
            </a:r>
            <a:r>
              <a:rPr lang="en-US" dirty="0" err="1">
                <a:solidFill>
                  <a:srgbClr val="0000FF"/>
                </a:solidFill>
              </a:rPr>
              <a:t>Y</a:t>
            </a:r>
            <a:r>
              <a:rPr lang="en-US" i="1" baseline="-25000" dirty="0" err="1">
                <a:solidFill>
                  <a:srgbClr val="0000FF"/>
                </a:solidFill>
              </a:rPr>
              <a:t>t</a:t>
            </a:r>
            <a:r>
              <a:rPr lang="en-US" dirty="0">
                <a:solidFill>
                  <a:srgbClr val="0000FF"/>
                </a:solidFill>
              </a:rPr>
              <a:t>) </a:t>
            </a:r>
          </a:p>
        </p:txBody>
      </p:sp>
      <p:sp>
        <p:nvSpPr>
          <p:cNvPr id="4" name="Oval 3">
            <a:extLst>
              <a:ext uri="{FF2B5EF4-FFF2-40B4-BE49-F238E27FC236}">
                <a16:creationId xmlns:a16="http://schemas.microsoft.com/office/drawing/2014/main" id="{D4A91DEE-DB50-E341-9A5E-6143C1D9FB21}"/>
              </a:ext>
            </a:extLst>
          </p:cNvPr>
          <p:cNvSpPr/>
          <p:nvPr/>
        </p:nvSpPr>
        <p:spPr>
          <a:xfrm>
            <a:off x="2362200" y="5094011"/>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Y</a:t>
            </a:r>
            <a:r>
              <a:rPr lang="en-US" sz="2400" baseline="-25000" dirty="0">
                <a:solidFill>
                  <a:srgbClr val="0000FF"/>
                </a:solidFill>
              </a:rPr>
              <a:t>0</a:t>
            </a:r>
            <a:endParaRPr lang="en-US" sz="2400" dirty="0"/>
          </a:p>
        </p:txBody>
      </p:sp>
      <p:sp>
        <p:nvSpPr>
          <p:cNvPr id="5" name="Oval 4">
            <a:extLst>
              <a:ext uri="{FF2B5EF4-FFF2-40B4-BE49-F238E27FC236}">
                <a16:creationId xmlns:a16="http://schemas.microsoft.com/office/drawing/2014/main" id="{25154535-36F5-0F4D-A55C-4813C62EB75D}"/>
              </a:ext>
            </a:extLst>
          </p:cNvPr>
          <p:cNvSpPr/>
          <p:nvPr/>
        </p:nvSpPr>
        <p:spPr>
          <a:xfrm>
            <a:off x="3657600" y="6008411"/>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baseline="-25000" dirty="0">
                <a:solidFill>
                  <a:srgbClr val="0000FF"/>
                </a:solidFill>
              </a:rPr>
              <a:t>1</a:t>
            </a:r>
            <a:endParaRPr lang="en-US" sz="2400" dirty="0"/>
          </a:p>
        </p:txBody>
      </p:sp>
      <p:sp>
        <p:nvSpPr>
          <p:cNvPr id="6" name="Oval 5">
            <a:extLst>
              <a:ext uri="{FF2B5EF4-FFF2-40B4-BE49-F238E27FC236}">
                <a16:creationId xmlns:a16="http://schemas.microsoft.com/office/drawing/2014/main" id="{4E022590-4650-B146-B279-6F08F0C92E83}"/>
              </a:ext>
            </a:extLst>
          </p:cNvPr>
          <p:cNvSpPr/>
          <p:nvPr/>
        </p:nvSpPr>
        <p:spPr>
          <a:xfrm>
            <a:off x="3657600" y="5094011"/>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Y</a:t>
            </a:r>
            <a:r>
              <a:rPr lang="en-US" sz="2400" baseline="-25000" dirty="0">
                <a:solidFill>
                  <a:srgbClr val="0000FF"/>
                </a:solidFill>
              </a:rPr>
              <a:t>1</a:t>
            </a:r>
            <a:endParaRPr lang="en-US" sz="2400" dirty="0"/>
          </a:p>
        </p:txBody>
      </p:sp>
      <p:sp>
        <p:nvSpPr>
          <p:cNvPr id="7" name="Oval 6">
            <a:extLst>
              <a:ext uri="{FF2B5EF4-FFF2-40B4-BE49-F238E27FC236}">
                <a16:creationId xmlns:a16="http://schemas.microsoft.com/office/drawing/2014/main" id="{917B57BD-CEC1-A649-A555-E9FB56A4321C}"/>
              </a:ext>
            </a:extLst>
          </p:cNvPr>
          <p:cNvSpPr/>
          <p:nvPr/>
        </p:nvSpPr>
        <p:spPr>
          <a:xfrm>
            <a:off x="7315200" y="5997525"/>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i="1" baseline="-25000" dirty="0">
                <a:solidFill>
                  <a:srgbClr val="0000FF"/>
                </a:solidFill>
              </a:rPr>
              <a:t>t</a:t>
            </a:r>
            <a:r>
              <a:rPr lang="en-US" sz="2400" baseline="-25000" dirty="0">
                <a:solidFill>
                  <a:srgbClr val="0000FF"/>
                </a:solidFill>
              </a:rPr>
              <a:t>-1</a:t>
            </a:r>
            <a:endParaRPr lang="en-US" sz="2400" dirty="0"/>
          </a:p>
        </p:txBody>
      </p:sp>
      <p:sp>
        <p:nvSpPr>
          <p:cNvPr id="8" name="Oval 7">
            <a:extLst>
              <a:ext uri="{FF2B5EF4-FFF2-40B4-BE49-F238E27FC236}">
                <a16:creationId xmlns:a16="http://schemas.microsoft.com/office/drawing/2014/main" id="{4D374FC6-8F65-CD4E-AE8C-7C82F8FEBF7A}"/>
              </a:ext>
            </a:extLst>
          </p:cNvPr>
          <p:cNvSpPr/>
          <p:nvPr/>
        </p:nvSpPr>
        <p:spPr>
          <a:xfrm>
            <a:off x="7315200" y="5083125"/>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Y</a:t>
            </a:r>
            <a:r>
              <a:rPr lang="en-US" sz="2400" i="1" baseline="-25000" dirty="0">
                <a:solidFill>
                  <a:srgbClr val="0000FF"/>
                </a:solidFill>
              </a:rPr>
              <a:t>t</a:t>
            </a:r>
            <a:r>
              <a:rPr lang="en-US" sz="2400" baseline="-25000" dirty="0">
                <a:solidFill>
                  <a:srgbClr val="0000FF"/>
                </a:solidFill>
              </a:rPr>
              <a:t>-1</a:t>
            </a:r>
            <a:endParaRPr lang="en-US" sz="2400" dirty="0"/>
          </a:p>
        </p:txBody>
      </p:sp>
      <p:sp>
        <p:nvSpPr>
          <p:cNvPr id="9" name="Oval 8">
            <a:extLst>
              <a:ext uri="{FF2B5EF4-FFF2-40B4-BE49-F238E27FC236}">
                <a16:creationId xmlns:a16="http://schemas.microsoft.com/office/drawing/2014/main" id="{64889A31-5E3A-D541-8D06-B046141146FD}"/>
              </a:ext>
            </a:extLst>
          </p:cNvPr>
          <p:cNvSpPr/>
          <p:nvPr/>
        </p:nvSpPr>
        <p:spPr>
          <a:xfrm>
            <a:off x="8610600" y="5997525"/>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00FF"/>
                </a:solidFill>
              </a:rPr>
              <a:t>X</a:t>
            </a:r>
            <a:r>
              <a:rPr lang="en-US" sz="2400" i="1" baseline="-25000" dirty="0" err="1">
                <a:solidFill>
                  <a:srgbClr val="0000FF"/>
                </a:solidFill>
              </a:rPr>
              <a:t>t</a:t>
            </a:r>
            <a:endParaRPr lang="en-US" sz="2400" i="1" dirty="0"/>
          </a:p>
        </p:txBody>
      </p:sp>
      <p:sp>
        <p:nvSpPr>
          <p:cNvPr id="10" name="Oval 9">
            <a:extLst>
              <a:ext uri="{FF2B5EF4-FFF2-40B4-BE49-F238E27FC236}">
                <a16:creationId xmlns:a16="http://schemas.microsoft.com/office/drawing/2014/main" id="{5780DDBE-681A-A84D-82F0-97A94600B50E}"/>
              </a:ext>
            </a:extLst>
          </p:cNvPr>
          <p:cNvSpPr/>
          <p:nvPr/>
        </p:nvSpPr>
        <p:spPr>
          <a:xfrm>
            <a:off x="8610600" y="5083125"/>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00FF"/>
                </a:solidFill>
              </a:rPr>
              <a:t>Y</a:t>
            </a:r>
            <a:r>
              <a:rPr lang="en-US" sz="2400" i="1" baseline="-25000" dirty="0" err="1">
                <a:solidFill>
                  <a:srgbClr val="0000FF"/>
                </a:solidFill>
              </a:rPr>
              <a:t>t</a:t>
            </a:r>
            <a:endParaRPr lang="en-US" sz="2400" i="1" dirty="0"/>
          </a:p>
        </p:txBody>
      </p:sp>
      <p:cxnSp>
        <p:nvCxnSpPr>
          <p:cNvPr id="11" name="Straight Arrow Connector 10">
            <a:extLst>
              <a:ext uri="{FF2B5EF4-FFF2-40B4-BE49-F238E27FC236}">
                <a16:creationId xmlns:a16="http://schemas.microsoft.com/office/drawing/2014/main" id="{1B8B405C-7A3A-784C-A122-4C51C56D4438}"/>
              </a:ext>
            </a:extLst>
          </p:cNvPr>
          <p:cNvCxnSpPr>
            <a:cxnSpLocks/>
            <a:stCxn id="4" idx="6"/>
            <a:endCxn id="6" idx="2"/>
          </p:cNvCxnSpPr>
          <p:nvPr/>
        </p:nvCxnSpPr>
        <p:spPr>
          <a:xfrm>
            <a:off x="3276600" y="5355268"/>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5D2B768-668C-2F47-9D8E-078625E19B73}"/>
              </a:ext>
            </a:extLst>
          </p:cNvPr>
          <p:cNvCxnSpPr/>
          <p:nvPr/>
        </p:nvCxnSpPr>
        <p:spPr>
          <a:xfrm>
            <a:off x="8229600" y="5311725"/>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E5B5102-FABE-A74F-A0F9-067A8991E22A}"/>
              </a:ext>
            </a:extLst>
          </p:cNvPr>
          <p:cNvCxnSpPr>
            <a:cxnSpLocks/>
            <a:stCxn id="6" idx="4"/>
            <a:endCxn id="5" idx="0"/>
          </p:cNvCxnSpPr>
          <p:nvPr/>
        </p:nvCxnSpPr>
        <p:spPr>
          <a:xfrm rot="5400000">
            <a:off x="3918857" y="5812468"/>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0AD58A1-4180-3C4A-81B8-8113F17CD517}"/>
              </a:ext>
            </a:extLst>
          </p:cNvPr>
          <p:cNvCxnSpPr/>
          <p:nvPr/>
        </p:nvCxnSpPr>
        <p:spPr>
          <a:xfrm rot="5400000">
            <a:off x="7577251" y="5811674"/>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FF8E58E-3CE6-BE44-839D-A743BF51B9C3}"/>
              </a:ext>
            </a:extLst>
          </p:cNvPr>
          <p:cNvCxnSpPr/>
          <p:nvPr/>
        </p:nvCxnSpPr>
        <p:spPr>
          <a:xfrm rot="5400000">
            <a:off x="8872651" y="5811674"/>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B3EF002-0FF1-7D4E-BB46-A84C792B52BD}"/>
              </a:ext>
            </a:extLst>
          </p:cNvPr>
          <p:cNvCxnSpPr/>
          <p:nvPr/>
        </p:nvCxnSpPr>
        <p:spPr>
          <a:xfrm>
            <a:off x="4572000" y="5354397"/>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F806B6C-B21D-4742-B6E0-D39B3AC43BBE}"/>
              </a:ext>
            </a:extLst>
          </p:cNvPr>
          <p:cNvCxnSpPr/>
          <p:nvPr/>
        </p:nvCxnSpPr>
        <p:spPr>
          <a:xfrm>
            <a:off x="6934200" y="5354397"/>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CFAB929-9D44-D14A-8535-BD8275B3E5EE}"/>
              </a:ext>
            </a:extLst>
          </p:cNvPr>
          <p:cNvSpPr txBox="1"/>
          <p:nvPr/>
        </p:nvSpPr>
        <p:spPr>
          <a:xfrm>
            <a:off x="6210181" y="4930726"/>
            <a:ext cx="609462" cy="830997"/>
          </a:xfrm>
          <a:prstGeom prst="rect">
            <a:avLst/>
          </a:prstGeom>
          <a:noFill/>
        </p:spPr>
        <p:txBody>
          <a:bodyPr wrap="none" rtlCol="0">
            <a:spAutoFit/>
          </a:bodyPr>
          <a:lstStyle/>
          <a:p>
            <a:r>
              <a:rPr lang="en-US" sz="4800" dirty="0"/>
              <a:t>…</a:t>
            </a:r>
          </a:p>
        </p:txBody>
      </p:sp>
      <p:sp>
        <p:nvSpPr>
          <p:cNvPr id="19" name="Oval 18">
            <a:extLst>
              <a:ext uri="{FF2B5EF4-FFF2-40B4-BE49-F238E27FC236}">
                <a16:creationId xmlns:a16="http://schemas.microsoft.com/office/drawing/2014/main" id="{B270FC29-DA00-4241-8DEB-E01ECE278551}"/>
              </a:ext>
            </a:extLst>
          </p:cNvPr>
          <p:cNvSpPr/>
          <p:nvPr/>
        </p:nvSpPr>
        <p:spPr>
          <a:xfrm>
            <a:off x="4953000" y="5997525"/>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baseline="-25000" dirty="0">
                <a:solidFill>
                  <a:srgbClr val="0000FF"/>
                </a:solidFill>
              </a:rPr>
              <a:t>2</a:t>
            </a:r>
            <a:endParaRPr lang="en-US" sz="2400" dirty="0"/>
          </a:p>
        </p:txBody>
      </p:sp>
      <p:sp>
        <p:nvSpPr>
          <p:cNvPr id="20" name="Oval 19">
            <a:extLst>
              <a:ext uri="{FF2B5EF4-FFF2-40B4-BE49-F238E27FC236}">
                <a16:creationId xmlns:a16="http://schemas.microsoft.com/office/drawing/2014/main" id="{EA3CB757-87F2-E047-95A5-84DDE262C5D6}"/>
              </a:ext>
            </a:extLst>
          </p:cNvPr>
          <p:cNvSpPr/>
          <p:nvPr/>
        </p:nvSpPr>
        <p:spPr>
          <a:xfrm>
            <a:off x="4953000" y="5083125"/>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Y</a:t>
            </a:r>
            <a:r>
              <a:rPr lang="en-US" sz="2400" baseline="-25000" dirty="0">
                <a:solidFill>
                  <a:srgbClr val="0000FF"/>
                </a:solidFill>
              </a:rPr>
              <a:t>2</a:t>
            </a:r>
            <a:endParaRPr lang="en-US" sz="2400" dirty="0"/>
          </a:p>
        </p:txBody>
      </p:sp>
      <p:cxnSp>
        <p:nvCxnSpPr>
          <p:cNvPr id="21" name="Straight Arrow Connector 20">
            <a:extLst>
              <a:ext uri="{FF2B5EF4-FFF2-40B4-BE49-F238E27FC236}">
                <a16:creationId xmlns:a16="http://schemas.microsoft.com/office/drawing/2014/main" id="{5905D6C0-4DE8-9F40-BFDA-08A620F05F0B}"/>
              </a:ext>
            </a:extLst>
          </p:cNvPr>
          <p:cNvCxnSpPr>
            <a:cxnSpLocks/>
            <a:stCxn id="20" idx="4"/>
            <a:endCxn id="19" idx="0"/>
          </p:cNvCxnSpPr>
          <p:nvPr/>
        </p:nvCxnSpPr>
        <p:spPr>
          <a:xfrm rot="5400000">
            <a:off x="5214257" y="5801582"/>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EEED166-1C52-294F-88DD-B9052D167AA3}"/>
              </a:ext>
            </a:extLst>
          </p:cNvPr>
          <p:cNvCxnSpPr/>
          <p:nvPr/>
        </p:nvCxnSpPr>
        <p:spPr>
          <a:xfrm>
            <a:off x="5867400" y="5343511"/>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235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AF0D3-3FCD-5C48-9353-AB1856627BB3}"/>
              </a:ext>
            </a:extLst>
          </p:cNvPr>
          <p:cNvSpPr>
            <a:spLocks noGrp="1"/>
          </p:cNvSpPr>
          <p:nvPr>
            <p:ph type="title"/>
          </p:nvPr>
        </p:nvSpPr>
        <p:spPr>
          <a:xfrm>
            <a:off x="381000" y="173397"/>
            <a:ext cx="5904186" cy="898658"/>
          </a:xfrm>
        </p:spPr>
        <p:txBody>
          <a:bodyPr>
            <a:normAutofit/>
          </a:bodyPr>
          <a:lstStyle/>
          <a:p>
            <a:r>
              <a:rPr lang="en-US" sz="3600" dirty="0"/>
              <a:t>Viterbi Algorithm (Lecture 16)</a:t>
            </a:r>
          </a:p>
        </p:txBody>
      </p:sp>
      <p:cxnSp>
        <p:nvCxnSpPr>
          <p:cNvPr id="6" name="Straight Arrow Connector 5">
            <a:extLst>
              <a:ext uri="{FF2B5EF4-FFF2-40B4-BE49-F238E27FC236}">
                <a16:creationId xmlns:a16="http://schemas.microsoft.com/office/drawing/2014/main" id="{FDFDCDD2-BBE3-214A-8923-97AF7B71EBB2}"/>
              </a:ext>
            </a:extLst>
          </p:cNvPr>
          <p:cNvCxnSpPr>
            <a:cxnSpLocks/>
          </p:cNvCxnSpPr>
          <p:nvPr/>
        </p:nvCxnSpPr>
        <p:spPr>
          <a:xfrm>
            <a:off x="6741239" y="111543"/>
            <a:ext cx="0" cy="4439441"/>
          </a:xfrm>
          <a:prstGeom prst="straightConnector1">
            <a:avLst/>
          </a:prstGeom>
          <a:ln>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3AACBC9-F259-A340-881A-4E4FE537C654}"/>
              </a:ext>
            </a:extLst>
          </p:cNvPr>
          <p:cNvCxnSpPr>
            <a:cxnSpLocks/>
          </p:cNvCxnSpPr>
          <p:nvPr/>
        </p:nvCxnSpPr>
        <p:spPr>
          <a:xfrm flipH="1">
            <a:off x="6562336" y="4144788"/>
            <a:ext cx="5556087" cy="10232"/>
          </a:xfrm>
          <a:prstGeom prst="straightConnector1">
            <a:avLst/>
          </a:prstGeom>
          <a:ln>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2" name="Content Placeholder 2">
                <a:extLst>
                  <a:ext uri="{FF2B5EF4-FFF2-40B4-BE49-F238E27FC236}">
                    <a16:creationId xmlns:a16="http://schemas.microsoft.com/office/drawing/2014/main" id="{1F58701B-47C9-4449-9300-D4648062A013}"/>
                  </a:ext>
                </a:extLst>
              </p:cNvPr>
              <p:cNvSpPr txBox="1">
                <a:spLocks/>
              </p:cNvSpPr>
              <p:nvPr/>
            </p:nvSpPr>
            <p:spPr>
              <a:xfrm rot="16200000">
                <a:off x="4492760" y="1883030"/>
                <a:ext cx="4172273" cy="427242"/>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Value of the hidden variable,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𝑡</m:t>
                        </m:r>
                      </m:sub>
                    </m:sSub>
                  </m:oMath>
                </a14:m>
                <a:endParaRPr lang="en-US" dirty="0"/>
              </a:p>
            </p:txBody>
          </p:sp>
        </mc:Choice>
        <mc:Fallback>
          <p:sp>
            <p:nvSpPr>
              <p:cNvPr id="12" name="Content Placeholder 2">
                <a:extLst>
                  <a:ext uri="{FF2B5EF4-FFF2-40B4-BE49-F238E27FC236}">
                    <a16:creationId xmlns:a16="http://schemas.microsoft.com/office/drawing/2014/main" id="{1F58701B-47C9-4449-9300-D4648062A013}"/>
                  </a:ext>
                </a:extLst>
              </p:cNvPr>
              <p:cNvSpPr txBox="1">
                <a:spLocks noRot="1" noChangeAspect="1" noMove="1" noResize="1" noEditPoints="1" noAdjustHandles="1" noChangeArrowheads="1" noChangeShapeType="1" noTextEdit="1"/>
              </p:cNvSpPr>
              <p:nvPr/>
            </p:nvSpPr>
            <p:spPr>
              <a:xfrm rot="16200000">
                <a:off x="4492760" y="1883030"/>
                <a:ext cx="4172273" cy="427242"/>
              </a:xfrm>
              <a:prstGeom prst="rect">
                <a:avLst/>
              </a:prstGeom>
              <a:blipFill>
                <a:blip r:embed="rId2"/>
                <a:stretch>
                  <a:fillRect l="-26471" r="-23529" b="-2121"/>
                </a:stretch>
              </a:blipFill>
            </p:spPr>
            <p:txBody>
              <a:bodyPr/>
              <a:lstStyle/>
              <a:p>
                <a:r>
                  <a:rPr lang="en-US">
                    <a:noFill/>
                  </a:rPr>
                  <a:t> </a:t>
                </a:r>
              </a:p>
            </p:txBody>
          </p:sp>
        </mc:Fallback>
      </mc:AlternateContent>
      <p:sp>
        <p:nvSpPr>
          <p:cNvPr id="17" name="Content Placeholder 2">
            <a:extLst>
              <a:ext uri="{FF2B5EF4-FFF2-40B4-BE49-F238E27FC236}">
                <a16:creationId xmlns:a16="http://schemas.microsoft.com/office/drawing/2014/main" id="{28DAE753-F419-4642-BE3C-FB5BC7EAD278}"/>
              </a:ext>
            </a:extLst>
          </p:cNvPr>
          <p:cNvSpPr txBox="1">
            <a:spLocks/>
          </p:cNvSpPr>
          <p:nvPr/>
        </p:nvSpPr>
        <p:spPr>
          <a:xfrm>
            <a:off x="6825731" y="111543"/>
            <a:ext cx="478730" cy="4063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dirty="0"/>
              <a:t>T</a:t>
            </a:r>
          </a:p>
        </p:txBody>
      </p:sp>
      <p:sp>
        <p:nvSpPr>
          <p:cNvPr id="18" name="Content Placeholder 2">
            <a:extLst>
              <a:ext uri="{FF2B5EF4-FFF2-40B4-BE49-F238E27FC236}">
                <a16:creationId xmlns:a16="http://schemas.microsoft.com/office/drawing/2014/main" id="{0F5CED60-08B5-E348-843D-C468ADCCE5FF}"/>
              </a:ext>
            </a:extLst>
          </p:cNvPr>
          <p:cNvSpPr txBox="1">
            <a:spLocks/>
          </p:cNvSpPr>
          <p:nvPr/>
        </p:nvSpPr>
        <p:spPr>
          <a:xfrm>
            <a:off x="6798082" y="2662980"/>
            <a:ext cx="478730" cy="6657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dirty="0"/>
              <a:t>F</a:t>
            </a:r>
          </a:p>
        </p:txBody>
      </p:sp>
      <mc:AlternateContent xmlns:mc="http://schemas.openxmlformats.org/markup-compatibility/2006">
        <mc:Choice xmlns:a14="http://schemas.microsoft.com/office/drawing/2010/main" Requires="a14">
          <p:sp>
            <p:nvSpPr>
              <p:cNvPr id="28" name="Oval 27">
                <a:extLst>
                  <a:ext uri="{FF2B5EF4-FFF2-40B4-BE49-F238E27FC236}">
                    <a16:creationId xmlns:a16="http://schemas.microsoft.com/office/drawing/2014/main" id="{27911784-EC0A-E54E-9FEA-4207C588D8A0}"/>
                  </a:ext>
                </a:extLst>
              </p:cNvPr>
              <p:cNvSpPr/>
              <p:nvPr/>
            </p:nvSpPr>
            <p:spPr>
              <a:xfrm>
                <a:off x="6897370" y="455461"/>
                <a:ext cx="1219093" cy="11075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i="1" dirty="0" smtClean="0">
                              <a:latin typeface="Cambria Math" panose="02040503050406030204" pitchFamily="18" charset="0"/>
                            </a:rPr>
                          </m:ctrlPr>
                        </m:sSubPr>
                        <m:e>
                          <m:r>
                            <a:rPr lang="en-US" sz="2800" i="1" dirty="0">
                              <a:latin typeface="Cambria Math" panose="02040503050406030204" pitchFamily="18" charset="0"/>
                            </a:rPr>
                            <m:t>𝑣</m:t>
                          </m:r>
                        </m:e>
                        <m:sub>
                          <m:r>
                            <a:rPr lang="en-US" sz="2800" b="0" i="1" dirty="0" smtClean="0">
                              <a:latin typeface="Cambria Math" panose="02040503050406030204" pitchFamily="18" charset="0"/>
                            </a:rPr>
                            <m:t>𝑇</m:t>
                          </m:r>
                          <m:r>
                            <a:rPr lang="en-US" sz="2800" b="0" i="1" dirty="0" smtClean="0">
                              <a:latin typeface="Cambria Math" panose="02040503050406030204" pitchFamily="18" charset="0"/>
                            </a:rPr>
                            <m:t>1</m:t>
                          </m:r>
                        </m:sub>
                      </m:sSub>
                    </m:oMath>
                  </m:oMathPara>
                </a14:m>
                <a:endParaRPr lang="en-US" sz="2800" dirty="0">
                  <a:solidFill>
                    <a:schemeClr val="bg1"/>
                  </a:solidFill>
                </a:endParaRPr>
              </a:p>
            </p:txBody>
          </p:sp>
        </mc:Choice>
        <mc:Fallback>
          <p:sp>
            <p:nvSpPr>
              <p:cNvPr id="28" name="Oval 27">
                <a:extLst>
                  <a:ext uri="{FF2B5EF4-FFF2-40B4-BE49-F238E27FC236}">
                    <a16:creationId xmlns:a16="http://schemas.microsoft.com/office/drawing/2014/main" id="{27911784-EC0A-E54E-9FEA-4207C588D8A0}"/>
                  </a:ext>
                </a:extLst>
              </p:cNvPr>
              <p:cNvSpPr>
                <a:spLocks noRot="1" noChangeAspect="1" noMove="1" noResize="1" noEditPoints="1" noAdjustHandles="1" noChangeArrowheads="1" noChangeShapeType="1" noTextEdit="1"/>
              </p:cNvSpPr>
              <p:nvPr/>
            </p:nvSpPr>
            <p:spPr>
              <a:xfrm>
                <a:off x="6897370" y="455461"/>
                <a:ext cx="1219093" cy="1107591"/>
              </a:xfrm>
              <a:prstGeom prst="ellipse">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Oval 28">
                <a:extLst>
                  <a:ext uri="{FF2B5EF4-FFF2-40B4-BE49-F238E27FC236}">
                    <a16:creationId xmlns:a16="http://schemas.microsoft.com/office/drawing/2014/main" id="{4FC96809-3CEC-074E-8624-A9D8B935A4F4}"/>
                  </a:ext>
                </a:extLst>
              </p:cNvPr>
              <p:cNvSpPr/>
              <p:nvPr/>
            </p:nvSpPr>
            <p:spPr>
              <a:xfrm>
                <a:off x="6910623" y="2913740"/>
                <a:ext cx="1219093" cy="11075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i="1" dirty="0" smtClean="0">
                              <a:latin typeface="Cambria Math" panose="02040503050406030204" pitchFamily="18" charset="0"/>
                            </a:rPr>
                          </m:ctrlPr>
                        </m:sSubPr>
                        <m:e>
                          <m:r>
                            <a:rPr lang="en-US" sz="2800" i="1" dirty="0">
                              <a:latin typeface="Cambria Math" panose="02040503050406030204" pitchFamily="18" charset="0"/>
                            </a:rPr>
                            <m:t>𝑣</m:t>
                          </m:r>
                        </m:e>
                        <m:sub>
                          <m:r>
                            <a:rPr lang="en-US" sz="2800" b="0" i="1" dirty="0" smtClean="0">
                              <a:latin typeface="Cambria Math" panose="02040503050406030204" pitchFamily="18" charset="0"/>
                            </a:rPr>
                            <m:t>𝐹</m:t>
                          </m:r>
                          <m:r>
                            <a:rPr lang="en-US" sz="2800" b="0" i="1" dirty="0" smtClean="0">
                              <a:latin typeface="Cambria Math" panose="02040503050406030204" pitchFamily="18" charset="0"/>
                            </a:rPr>
                            <m:t>1</m:t>
                          </m:r>
                        </m:sub>
                      </m:sSub>
                    </m:oMath>
                  </m:oMathPara>
                </a14:m>
                <a:endParaRPr lang="en-US" sz="2800" dirty="0">
                  <a:solidFill>
                    <a:schemeClr val="bg1"/>
                  </a:solidFill>
                </a:endParaRPr>
              </a:p>
            </p:txBody>
          </p:sp>
        </mc:Choice>
        <mc:Fallback>
          <p:sp>
            <p:nvSpPr>
              <p:cNvPr id="29" name="Oval 28">
                <a:extLst>
                  <a:ext uri="{FF2B5EF4-FFF2-40B4-BE49-F238E27FC236}">
                    <a16:creationId xmlns:a16="http://schemas.microsoft.com/office/drawing/2014/main" id="{4FC96809-3CEC-074E-8624-A9D8B935A4F4}"/>
                  </a:ext>
                </a:extLst>
              </p:cNvPr>
              <p:cNvSpPr>
                <a:spLocks noRot="1" noChangeAspect="1" noMove="1" noResize="1" noEditPoints="1" noAdjustHandles="1" noChangeArrowheads="1" noChangeShapeType="1" noTextEdit="1"/>
              </p:cNvSpPr>
              <p:nvPr/>
            </p:nvSpPr>
            <p:spPr>
              <a:xfrm>
                <a:off x="6910623" y="2913740"/>
                <a:ext cx="1219093" cy="1107591"/>
              </a:xfrm>
              <a:prstGeom prst="ellipse">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0" name="Oval 29">
                <a:extLst>
                  <a:ext uri="{FF2B5EF4-FFF2-40B4-BE49-F238E27FC236}">
                    <a16:creationId xmlns:a16="http://schemas.microsoft.com/office/drawing/2014/main" id="{86E32E53-69E5-3449-9F46-DBE4308F6DDA}"/>
                  </a:ext>
                </a:extLst>
              </p:cNvPr>
              <p:cNvSpPr/>
              <p:nvPr/>
            </p:nvSpPr>
            <p:spPr>
              <a:xfrm>
                <a:off x="8673814" y="2926992"/>
                <a:ext cx="1219093" cy="11075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i="1" dirty="0" smtClean="0">
                              <a:latin typeface="Cambria Math" panose="02040503050406030204" pitchFamily="18" charset="0"/>
                            </a:rPr>
                          </m:ctrlPr>
                        </m:sSubPr>
                        <m:e>
                          <m:r>
                            <a:rPr lang="en-US" sz="2800" i="1" dirty="0">
                              <a:latin typeface="Cambria Math" panose="02040503050406030204" pitchFamily="18" charset="0"/>
                            </a:rPr>
                            <m:t>𝑣</m:t>
                          </m:r>
                        </m:e>
                        <m:sub>
                          <m:r>
                            <a:rPr lang="en-US" sz="2800" b="0" i="1" dirty="0" smtClean="0">
                              <a:latin typeface="Cambria Math" panose="02040503050406030204" pitchFamily="18" charset="0"/>
                            </a:rPr>
                            <m:t>𝐹</m:t>
                          </m:r>
                          <m:r>
                            <a:rPr lang="en-US" sz="2800" b="0" i="1" dirty="0" smtClean="0">
                              <a:latin typeface="Cambria Math" panose="02040503050406030204" pitchFamily="18" charset="0"/>
                            </a:rPr>
                            <m:t>2</m:t>
                          </m:r>
                        </m:sub>
                      </m:sSub>
                    </m:oMath>
                  </m:oMathPara>
                </a14:m>
                <a:endParaRPr lang="en-US" sz="2800" dirty="0">
                  <a:solidFill>
                    <a:schemeClr val="bg1"/>
                  </a:solidFill>
                </a:endParaRPr>
              </a:p>
            </p:txBody>
          </p:sp>
        </mc:Choice>
        <mc:Fallback>
          <p:sp>
            <p:nvSpPr>
              <p:cNvPr id="30" name="Oval 29">
                <a:extLst>
                  <a:ext uri="{FF2B5EF4-FFF2-40B4-BE49-F238E27FC236}">
                    <a16:creationId xmlns:a16="http://schemas.microsoft.com/office/drawing/2014/main" id="{86E32E53-69E5-3449-9F46-DBE4308F6DDA}"/>
                  </a:ext>
                </a:extLst>
              </p:cNvPr>
              <p:cNvSpPr>
                <a:spLocks noRot="1" noChangeAspect="1" noMove="1" noResize="1" noEditPoints="1" noAdjustHandles="1" noChangeArrowheads="1" noChangeShapeType="1" noTextEdit="1"/>
              </p:cNvSpPr>
              <p:nvPr/>
            </p:nvSpPr>
            <p:spPr>
              <a:xfrm>
                <a:off x="8673814" y="2926992"/>
                <a:ext cx="1219093" cy="1107591"/>
              </a:xfrm>
              <a:prstGeom prst="ellipse">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1" name="Oval 30">
                <a:extLst>
                  <a:ext uri="{FF2B5EF4-FFF2-40B4-BE49-F238E27FC236}">
                    <a16:creationId xmlns:a16="http://schemas.microsoft.com/office/drawing/2014/main" id="{3F8FA0D3-8FEE-4145-80F6-48BB507F6286}"/>
                  </a:ext>
                </a:extLst>
              </p:cNvPr>
              <p:cNvSpPr/>
              <p:nvPr/>
            </p:nvSpPr>
            <p:spPr>
              <a:xfrm>
                <a:off x="8706946" y="455460"/>
                <a:ext cx="1219093" cy="1107591"/>
              </a:xfrm>
              <a:prstGeom prst="ellipse">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i="1" dirty="0" smtClean="0">
                              <a:latin typeface="Cambria Math" panose="02040503050406030204" pitchFamily="18" charset="0"/>
                            </a:rPr>
                          </m:ctrlPr>
                        </m:sSubPr>
                        <m:e>
                          <m:r>
                            <a:rPr lang="en-US" sz="2800" i="1" dirty="0">
                              <a:latin typeface="Cambria Math" panose="02040503050406030204" pitchFamily="18" charset="0"/>
                            </a:rPr>
                            <m:t>𝑣</m:t>
                          </m:r>
                        </m:e>
                        <m:sub>
                          <m:r>
                            <a:rPr lang="en-US" sz="2800" b="0" i="1" dirty="0" smtClean="0">
                              <a:latin typeface="Cambria Math" panose="02040503050406030204" pitchFamily="18" charset="0"/>
                            </a:rPr>
                            <m:t>𝑇</m:t>
                          </m:r>
                          <m:r>
                            <a:rPr lang="en-US" sz="2800" b="0" i="1" dirty="0" smtClean="0">
                              <a:latin typeface="Cambria Math" panose="02040503050406030204" pitchFamily="18" charset="0"/>
                            </a:rPr>
                            <m:t>2</m:t>
                          </m:r>
                        </m:sub>
                      </m:sSub>
                    </m:oMath>
                  </m:oMathPara>
                </a14:m>
                <a:endParaRPr lang="en-US" sz="2800" b="1" dirty="0">
                  <a:solidFill>
                    <a:schemeClr val="bg1"/>
                  </a:solidFill>
                </a:endParaRPr>
              </a:p>
            </p:txBody>
          </p:sp>
        </mc:Choice>
        <mc:Fallback>
          <p:sp>
            <p:nvSpPr>
              <p:cNvPr id="31" name="Oval 30">
                <a:extLst>
                  <a:ext uri="{FF2B5EF4-FFF2-40B4-BE49-F238E27FC236}">
                    <a16:creationId xmlns:a16="http://schemas.microsoft.com/office/drawing/2014/main" id="{3F8FA0D3-8FEE-4145-80F6-48BB507F6286}"/>
                  </a:ext>
                </a:extLst>
              </p:cNvPr>
              <p:cNvSpPr>
                <a:spLocks noRot="1" noChangeAspect="1" noMove="1" noResize="1" noEditPoints="1" noAdjustHandles="1" noChangeArrowheads="1" noChangeShapeType="1" noTextEdit="1"/>
              </p:cNvSpPr>
              <p:nvPr/>
            </p:nvSpPr>
            <p:spPr>
              <a:xfrm>
                <a:off x="8706946" y="455460"/>
                <a:ext cx="1219093" cy="1107591"/>
              </a:xfrm>
              <a:prstGeom prst="ellipse">
                <a:avLst/>
              </a:prstGeom>
              <a:blipFill>
                <a:blip r:embed="rId6"/>
                <a:stretch>
                  <a:fillRect/>
                </a:stretch>
              </a:blipFill>
              <a:ln>
                <a:solidFill>
                  <a:srgbClr val="FFC000"/>
                </a:solidFill>
              </a:ln>
            </p:spPr>
            <p:txBody>
              <a:bodyPr/>
              <a:lstStyle/>
              <a:p>
                <a:r>
                  <a:rPr lang="en-US">
                    <a:noFill/>
                  </a:rPr>
                  <a:t> </a:t>
                </a:r>
              </a:p>
            </p:txBody>
          </p:sp>
        </mc:Fallback>
      </mc:AlternateContent>
      <p:cxnSp>
        <p:nvCxnSpPr>
          <p:cNvPr id="38" name="Straight Arrow Connector 37">
            <a:extLst>
              <a:ext uri="{FF2B5EF4-FFF2-40B4-BE49-F238E27FC236}">
                <a16:creationId xmlns:a16="http://schemas.microsoft.com/office/drawing/2014/main" id="{A5B47E15-5D8C-E641-98B7-CE3B1309BD0C}"/>
              </a:ext>
            </a:extLst>
          </p:cNvPr>
          <p:cNvCxnSpPr>
            <a:cxnSpLocks/>
            <a:stCxn id="28" idx="6"/>
            <a:endCxn id="31" idx="2"/>
          </p:cNvCxnSpPr>
          <p:nvPr/>
        </p:nvCxnSpPr>
        <p:spPr>
          <a:xfrm flipV="1">
            <a:off x="8116463" y="1009256"/>
            <a:ext cx="590483" cy="1"/>
          </a:xfrm>
          <a:prstGeom prst="straightConnector1">
            <a:avLst/>
          </a:prstGeom>
          <a:ln w="6350">
            <a:solidFill>
              <a:srgbClr val="0070C0"/>
            </a:solidFill>
            <a:tailEnd type="triangle" w="lg" len="sm"/>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7E67162C-715A-FC41-99DD-3859BF067DA8}"/>
              </a:ext>
            </a:extLst>
          </p:cNvPr>
          <p:cNvCxnSpPr>
            <a:cxnSpLocks/>
            <a:stCxn id="28" idx="5"/>
            <a:endCxn id="30" idx="1"/>
          </p:cNvCxnSpPr>
          <p:nvPr/>
        </p:nvCxnSpPr>
        <p:spPr>
          <a:xfrm>
            <a:off x="7937931" y="1400849"/>
            <a:ext cx="914415" cy="1688346"/>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096C056A-50B4-1E44-AFE9-27A3B5ECDACF}"/>
              </a:ext>
            </a:extLst>
          </p:cNvPr>
          <p:cNvCxnSpPr>
            <a:cxnSpLocks/>
            <a:stCxn id="29" idx="6"/>
            <a:endCxn id="30" idx="2"/>
          </p:cNvCxnSpPr>
          <p:nvPr/>
        </p:nvCxnSpPr>
        <p:spPr>
          <a:xfrm>
            <a:off x="8129716" y="3467536"/>
            <a:ext cx="544098" cy="13252"/>
          </a:xfrm>
          <a:prstGeom prst="straightConnector1">
            <a:avLst/>
          </a:prstGeom>
          <a:ln w="127000">
            <a:solidFill>
              <a:srgbClr val="FF0000"/>
            </a:solidFill>
            <a:tailEnd type="triangle" w="lg" len="sm"/>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5871A6FE-B8F7-D648-89CF-3D2B0138499D}"/>
              </a:ext>
            </a:extLst>
          </p:cNvPr>
          <p:cNvCxnSpPr>
            <a:cxnSpLocks/>
            <a:stCxn id="29" idx="7"/>
            <a:endCxn id="31" idx="3"/>
          </p:cNvCxnSpPr>
          <p:nvPr/>
        </p:nvCxnSpPr>
        <p:spPr>
          <a:xfrm flipV="1">
            <a:off x="7951184" y="1400848"/>
            <a:ext cx="934294" cy="1675095"/>
          </a:xfrm>
          <a:prstGeom prst="straightConnector1">
            <a:avLst/>
          </a:prstGeom>
          <a:ln w="1270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7" name="Content Placeholder 2">
                <a:extLst>
                  <a:ext uri="{FF2B5EF4-FFF2-40B4-BE49-F238E27FC236}">
                    <a16:creationId xmlns:a16="http://schemas.microsoft.com/office/drawing/2014/main" id="{4C369DF4-CDAC-0149-A806-58AECA3E36CF}"/>
                  </a:ext>
                </a:extLst>
              </p:cNvPr>
              <p:cNvSpPr txBox="1">
                <a:spLocks/>
              </p:cNvSpPr>
              <p:nvPr/>
            </p:nvSpPr>
            <p:spPr>
              <a:xfrm>
                <a:off x="6721166" y="4115271"/>
                <a:ext cx="1500046" cy="5123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3200" i="1" dirty="0" smtClean="0">
                              <a:latin typeface="Cambria Math" panose="02040503050406030204" pitchFamily="18" charset="0"/>
                            </a:rPr>
                          </m:ctrlPr>
                        </m:sSubPr>
                        <m:e>
                          <m:r>
                            <a:rPr lang="en-US" sz="3200" b="0" i="1" dirty="0" smtClean="0">
                              <a:latin typeface="Cambria Math" panose="02040503050406030204" pitchFamily="18" charset="0"/>
                            </a:rPr>
                            <m:t>𝑈</m:t>
                          </m:r>
                        </m:e>
                        <m:sub>
                          <m:r>
                            <a:rPr lang="en-US" sz="3200" b="0" i="1" dirty="0" smtClean="0">
                              <a:latin typeface="Cambria Math" panose="02040503050406030204" pitchFamily="18" charset="0"/>
                            </a:rPr>
                            <m:t>1</m:t>
                          </m:r>
                        </m:sub>
                      </m:sSub>
                      <m:r>
                        <a:rPr lang="en-US" sz="3200" i="1" dirty="0" smtClean="0">
                          <a:latin typeface="Cambria Math" panose="02040503050406030204" pitchFamily="18" charset="0"/>
                        </a:rPr>
                        <m:t>=</m:t>
                      </m:r>
                      <m:r>
                        <a:rPr lang="en-US" sz="3200" i="1" dirty="0" smtClean="0">
                          <a:latin typeface="Cambria Math" panose="02040503050406030204" pitchFamily="18" charset="0"/>
                        </a:rPr>
                        <m:t>𝐹</m:t>
                      </m:r>
                    </m:oMath>
                  </m:oMathPara>
                </a14:m>
                <a:endParaRPr lang="en-US" sz="3200" dirty="0"/>
              </a:p>
            </p:txBody>
          </p:sp>
        </mc:Choice>
        <mc:Fallback>
          <p:sp>
            <p:nvSpPr>
              <p:cNvPr id="37" name="Content Placeholder 2">
                <a:extLst>
                  <a:ext uri="{FF2B5EF4-FFF2-40B4-BE49-F238E27FC236}">
                    <a16:creationId xmlns:a16="http://schemas.microsoft.com/office/drawing/2014/main" id="{4C369DF4-CDAC-0149-A806-58AECA3E36CF}"/>
                  </a:ext>
                </a:extLst>
              </p:cNvPr>
              <p:cNvSpPr txBox="1">
                <a:spLocks noRot="1" noChangeAspect="1" noMove="1" noResize="1" noEditPoints="1" noAdjustHandles="1" noChangeArrowheads="1" noChangeShapeType="1" noTextEdit="1"/>
              </p:cNvSpPr>
              <p:nvPr/>
            </p:nvSpPr>
            <p:spPr>
              <a:xfrm>
                <a:off x="6721166" y="4115271"/>
                <a:ext cx="1500046" cy="512340"/>
              </a:xfrm>
              <a:prstGeom prst="rect">
                <a:avLst/>
              </a:prstGeom>
              <a:blipFill>
                <a:blip r:embed="rId7"/>
                <a:stretch>
                  <a:fillRect b="-7317"/>
                </a:stretch>
              </a:blipFill>
            </p:spPr>
            <p:txBody>
              <a:bodyPr/>
              <a:lstStyle/>
              <a:p>
                <a:r>
                  <a:rPr lang="en-US">
                    <a:noFill/>
                  </a:rPr>
                  <a:t> </a:t>
                </a:r>
              </a:p>
            </p:txBody>
          </p:sp>
        </mc:Fallback>
      </mc:AlternateContent>
      <p:cxnSp>
        <p:nvCxnSpPr>
          <p:cNvPr id="40" name="Straight Arrow Connector 39">
            <a:extLst>
              <a:ext uri="{FF2B5EF4-FFF2-40B4-BE49-F238E27FC236}">
                <a16:creationId xmlns:a16="http://schemas.microsoft.com/office/drawing/2014/main" id="{7BF48604-22E3-BF47-85A6-C14D12BBB0F1}"/>
              </a:ext>
            </a:extLst>
          </p:cNvPr>
          <p:cNvCxnSpPr>
            <a:cxnSpLocks/>
          </p:cNvCxnSpPr>
          <p:nvPr/>
        </p:nvCxnSpPr>
        <p:spPr>
          <a:xfrm>
            <a:off x="7513517" y="3994499"/>
            <a:ext cx="0" cy="278296"/>
          </a:xfrm>
          <a:prstGeom prst="straightConnector1">
            <a:avLst/>
          </a:prstGeom>
          <a:ln>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A60DD9AE-E25D-624B-BC5F-A3E4CA7D7505}"/>
              </a:ext>
            </a:extLst>
          </p:cNvPr>
          <p:cNvCxnSpPr>
            <a:cxnSpLocks/>
          </p:cNvCxnSpPr>
          <p:nvPr/>
        </p:nvCxnSpPr>
        <p:spPr>
          <a:xfrm>
            <a:off x="9276704" y="3998135"/>
            <a:ext cx="0" cy="278296"/>
          </a:xfrm>
          <a:prstGeom prst="straightConnector1">
            <a:avLst/>
          </a:prstGeom>
          <a:ln>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sp>
        <p:nvSpPr>
          <p:cNvPr id="49" name="Content Placeholder 2">
            <a:extLst>
              <a:ext uri="{FF2B5EF4-FFF2-40B4-BE49-F238E27FC236}">
                <a16:creationId xmlns:a16="http://schemas.microsoft.com/office/drawing/2014/main" id="{6811F454-FDED-CB47-B60A-76C21E8A562A}"/>
              </a:ext>
            </a:extLst>
          </p:cNvPr>
          <p:cNvSpPr txBox="1">
            <a:spLocks/>
          </p:cNvSpPr>
          <p:nvPr/>
        </p:nvSpPr>
        <p:spPr>
          <a:xfrm>
            <a:off x="8007755" y="3662503"/>
            <a:ext cx="851939" cy="5091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0.14</a:t>
            </a:r>
          </a:p>
        </p:txBody>
      </p:sp>
      <p:sp>
        <p:nvSpPr>
          <p:cNvPr id="51" name="Content Placeholder 2">
            <a:extLst>
              <a:ext uri="{FF2B5EF4-FFF2-40B4-BE49-F238E27FC236}">
                <a16:creationId xmlns:a16="http://schemas.microsoft.com/office/drawing/2014/main" id="{BA27B45E-4499-5F4C-97D0-67A8314236B7}"/>
              </a:ext>
            </a:extLst>
          </p:cNvPr>
          <p:cNvSpPr txBox="1">
            <a:spLocks/>
          </p:cNvSpPr>
          <p:nvPr/>
        </p:nvSpPr>
        <p:spPr>
          <a:xfrm>
            <a:off x="7986379" y="390715"/>
            <a:ext cx="851939" cy="5091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0.63</a:t>
            </a:r>
          </a:p>
        </p:txBody>
      </p:sp>
      <p:sp>
        <p:nvSpPr>
          <p:cNvPr id="52" name="Content Placeholder 2">
            <a:extLst>
              <a:ext uri="{FF2B5EF4-FFF2-40B4-BE49-F238E27FC236}">
                <a16:creationId xmlns:a16="http://schemas.microsoft.com/office/drawing/2014/main" id="{F5ADD5C8-BF42-AF45-826D-D228ECC598A2}"/>
              </a:ext>
            </a:extLst>
          </p:cNvPr>
          <p:cNvSpPr txBox="1">
            <a:spLocks/>
          </p:cNvSpPr>
          <p:nvPr/>
        </p:nvSpPr>
        <p:spPr>
          <a:xfrm rot="17840914">
            <a:off x="7559304" y="2350337"/>
            <a:ext cx="905711" cy="3767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0.27</a:t>
            </a:r>
          </a:p>
        </p:txBody>
      </p:sp>
      <p:sp>
        <p:nvSpPr>
          <p:cNvPr id="54" name="Content Placeholder 2">
            <a:extLst>
              <a:ext uri="{FF2B5EF4-FFF2-40B4-BE49-F238E27FC236}">
                <a16:creationId xmlns:a16="http://schemas.microsoft.com/office/drawing/2014/main" id="{C1374337-92CA-8A42-8F78-5F56C76C0B6D}"/>
              </a:ext>
            </a:extLst>
          </p:cNvPr>
          <p:cNvSpPr txBox="1">
            <a:spLocks/>
          </p:cNvSpPr>
          <p:nvPr/>
        </p:nvSpPr>
        <p:spPr>
          <a:xfrm rot="3663096">
            <a:off x="7841500" y="1453236"/>
            <a:ext cx="851939" cy="4379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0.06</a:t>
            </a:r>
          </a:p>
        </p:txBody>
      </p:sp>
      <p:cxnSp>
        <p:nvCxnSpPr>
          <p:cNvPr id="46" name="Straight Arrow Connector 45">
            <a:extLst>
              <a:ext uri="{FF2B5EF4-FFF2-40B4-BE49-F238E27FC236}">
                <a16:creationId xmlns:a16="http://schemas.microsoft.com/office/drawing/2014/main" id="{2B2E5A37-340C-B541-8C54-0A6A784DE220}"/>
              </a:ext>
            </a:extLst>
          </p:cNvPr>
          <p:cNvCxnSpPr>
            <a:cxnSpLocks/>
          </p:cNvCxnSpPr>
          <p:nvPr/>
        </p:nvCxnSpPr>
        <p:spPr>
          <a:xfrm>
            <a:off x="9887320" y="3485705"/>
            <a:ext cx="437336" cy="0"/>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404D62DF-6898-E545-A551-AA2DB5CD8F5B}"/>
              </a:ext>
            </a:extLst>
          </p:cNvPr>
          <p:cNvCxnSpPr>
            <a:cxnSpLocks/>
          </p:cNvCxnSpPr>
          <p:nvPr/>
        </p:nvCxnSpPr>
        <p:spPr>
          <a:xfrm>
            <a:off x="9920452" y="1014173"/>
            <a:ext cx="404204" cy="0"/>
          </a:xfrm>
          <a:prstGeom prst="straightConnector1">
            <a:avLst/>
          </a:prstGeom>
          <a:ln w="127000">
            <a:solidFill>
              <a:srgbClr val="FF0000"/>
            </a:solidFill>
            <a:tailEnd type="triangle" w="lg" len="sm"/>
          </a:ln>
        </p:spPr>
        <p:style>
          <a:lnRef idx="1">
            <a:schemeClr val="accent1"/>
          </a:lnRef>
          <a:fillRef idx="0">
            <a:schemeClr val="accent1"/>
          </a:fillRef>
          <a:effectRef idx="0">
            <a:schemeClr val="accent1"/>
          </a:effectRef>
          <a:fontRef idx="minor">
            <a:schemeClr val="tx1"/>
          </a:fontRef>
        </p:style>
      </p:cxnSp>
      <p:sp>
        <p:nvSpPr>
          <p:cNvPr id="65" name="Content Placeholder 2">
            <a:extLst>
              <a:ext uri="{FF2B5EF4-FFF2-40B4-BE49-F238E27FC236}">
                <a16:creationId xmlns:a16="http://schemas.microsoft.com/office/drawing/2014/main" id="{B453F2F0-C43C-F14C-B55E-93AA804A2047}"/>
              </a:ext>
            </a:extLst>
          </p:cNvPr>
          <p:cNvSpPr txBox="1">
            <a:spLocks/>
          </p:cNvSpPr>
          <p:nvPr/>
        </p:nvSpPr>
        <p:spPr>
          <a:xfrm rot="17934153">
            <a:off x="9174346" y="2313214"/>
            <a:ext cx="905711" cy="3767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0.27</a:t>
            </a:r>
          </a:p>
        </p:txBody>
      </p:sp>
      <mc:AlternateContent xmlns:mc="http://schemas.openxmlformats.org/markup-compatibility/2006">
        <mc:Choice xmlns:a14="http://schemas.microsoft.com/office/drawing/2010/main" Requires="a14">
          <p:sp>
            <p:nvSpPr>
              <p:cNvPr id="67" name="Content Placeholder 2">
                <a:extLst>
                  <a:ext uri="{FF2B5EF4-FFF2-40B4-BE49-F238E27FC236}">
                    <a16:creationId xmlns:a16="http://schemas.microsoft.com/office/drawing/2014/main" id="{57875EB3-B2E0-0D41-AF0A-2CE10BD340A3}"/>
                  </a:ext>
                </a:extLst>
              </p:cNvPr>
              <p:cNvSpPr txBox="1">
                <a:spLocks/>
              </p:cNvSpPr>
              <p:nvPr/>
            </p:nvSpPr>
            <p:spPr>
              <a:xfrm>
                <a:off x="8466400" y="4149686"/>
                <a:ext cx="1500046" cy="5123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3200" i="1" dirty="0" smtClean="0">
                              <a:latin typeface="Cambria Math" panose="02040503050406030204" pitchFamily="18" charset="0"/>
                            </a:rPr>
                          </m:ctrlPr>
                        </m:sSubPr>
                        <m:e>
                          <m:r>
                            <a:rPr lang="en-US" sz="3200" b="0" i="1" dirty="0" smtClean="0">
                              <a:latin typeface="Cambria Math" panose="02040503050406030204" pitchFamily="18" charset="0"/>
                            </a:rPr>
                            <m:t>𝑈</m:t>
                          </m:r>
                        </m:e>
                        <m:sub>
                          <m:r>
                            <a:rPr lang="en-US" sz="3200" b="0" i="1" dirty="0" smtClean="0">
                              <a:latin typeface="Cambria Math" panose="02040503050406030204" pitchFamily="18" charset="0"/>
                            </a:rPr>
                            <m:t>2</m:t>
                          </m:r>
                        </m:sub>
                      </m:sSub>
                      <m:r>
                        <a:rPr lang="en-US" sz="3200" i="1" dirty="0" smtClean="0">
                          <a:latin typeface="Cambria Math" panose="02040503050406030204" pitchFamily="18" charset="0"/>
                        </a:rPr>
                        <m:t>=</m:t>
                      </m:r>
                      <m:r>
                        <a:rPr lang="en-US" sz="3200" b="0" i="1" dirty="0" smtClean="0">
                          <a:latin typeface="Cambria Math" panose="02040503050406030204" pitchFamily="18" charset="0"/>
                        </a:rPr>
                        <m:t>𝑇</m:t>
                      </m:r>
                    </m:oMath>
                  </m:oMathPara>
                </a14:m>
                <a:endParaRPr lang="en-US" sz="3200" dirty="0"/>
              </a:p>
            </p:txBody>
          </p:sp>
        </mc:Choice>
        <mc:Fallback>
          <p:sp>
            <p:nvSpPr>
              <p:cNvPr id="67" name="Content Placeholder 2">
                <a:extLst>
                  <a:ext uri="{FF2B5EF4-FFF2-40B4-BE49-F238E27FC236}">
                    <a16:creationId xmlns:a16="http://schemas.microsoft.com/office/drawing/2014/main" id="{57875EB3-B2E0-0D41-AF0A-2CE10BD340A3}"/>
                  </a:ext>
                </a:extLst>
              </p:cNvPr>
              <p:cNvSpPr txBox="1">
                <a:spLocks noRot="1" noChangeAspect="1" noMove="1" noResize="1" noEditPoints="1" noAdjustHandles="1" noChangeArrowheads="1" noChangeShapeType="1" noTextEdit="1"/>
              </p:cNvSpPr>
              <p:nvPr/>
            </p:nvSpPr>
            <p:spPr>
              <a:xfrm>
                <a:off x="8466400" y="4149686"/>
                <a:ext cx="1500046" cy="512340"/>
              </a:xfrm>
              <a:prstGeom prst="rect">
                <a:avLst/>
              </a:prstGeom>
              <a:blipFill>
                <a:blip r:embed="rId8"/>
                <a:stretch>
                  <a:fillRect b="-714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8" name="Content Placeholder 2">
                <a:extLst>
                  <a:ext uri="{FF2B5EF4-FFF2-40B4-BE49-F238E27FC236}">
                    <a16:creationId xmlns:a16="http://schemas.microsoft.com/office/drawing/2014/main" id="{2B9E9406-AF15-B44E-BFD8-D37009FF9D5A}"/>
                  </a:ext>
                </a:extLst>
              </p:cNvPr>
              <p:cNvSpPr txBox="1">
                <a:spLocks/>
              </p:cNvSpPr>
              <p:nvPr/>
            </p:nvSpPr>
            <p:spPr>
              <a:xfrm>
                <a:off x="10359111" y="4154603"/>
                <a:ext cx="1500046" cy="5123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3200" i="1" dirty="0" smtClean="0">
                              <a:latin typeface="Cambria Math" panose="02040503050406030204" pitchFamily="18" charset="0"/>
                            </a:rPr>
                          </m:ctrlPr>
                        </m:sSubPr>
                        <m:e>
                          <m:r>
                            <a:rPr lang="en-US" sz="3200" b="0" i="1" dirty="0" smtClean="0">
                              <a:latin typeface="Cambria Math" panose="02040503050406030204" pitchFamily="18" charset="0"/>
                            </a:rPr>
                            <m:t>𝑈</m:t>
                          </m:r>
                        </m:e>
                        <m:sub>
                          <m:r>
                            <a:rPr lang="en-US" sz="3200" b="0" i="1" dirty="0" smtClean="0">
                              <a:latin typeface="Cambria Math" panose="02040503050406030204" pitchFamily="18" charset="0"/>
                            </a:rPr>
                            <m:t>3</m:t>
                          </m:r>
                        </m:sub>
                      </m:sSub>
                      <m:r>
                        <a:rPr lang="en-US" sz="3200" i="1" dirty="0" smtClean="0">
                          <a:latin typeface="Cambria Math" panose="02040503050406030204" pitchFamily="18" charset="0"/>
                        </a:rPr>
                        <m:t>=</m:t>
                      </m:r>
                      <m:r>
                        <a:rPr lang="en-US" sz="3200" b="0" i="1" dirty="0" smtClean="0">
                          <a:latin typeface="Cambria Math" panose="02040503050406030204" pitchFamily="18" charset="0"/>
                        </a:rPr>
                        <m:t>𝑇</m:t>
                      </m:r>
                    </m:oMath>
                  </m:oMathPara>
                </a14:m>
                <a:endParaRPr lang="en-US" sz="3200" dirty="0"/>
              </a:p>
            </p:txBody>
          </p:sp>
        </mc:Choice>
        <mc:Fallback>
          <p:sp>
            <p:nvSpPr>
              <p:cNvPr id="68" name="Content Placeholder 2">
                <a:extLst>
                  <a:ext uri="{FF2B5EF4-FFF2-40B4-BE49-F238E27FC236}">
                    <a16:creationId xmlns:a16="http://schemas.microsoft.com/office/drawing/2014/main" id="{2B9E9406-AF15-B44E-BFD8-D37009FF9D5A}"/>
                  </a:ext>
                </a:extLst>
              </p:cNvPr>
              <p:cNvSpPr txBox="1">
                <a:spLocks noRot="1" noChangeAspect="1" noMove="1" noResize="1" noEditPoints="1" noAdjustHandles="1" noChangeArrowheads="1" noChangeShapeType="1" noTextEdit="1"/>
              </p:cNvSpPr>
              <p:nvPr/>
            </p:nvSpPr>
            <p:spPr>
              <a:xfrm>
                <a:off x="10359111" y="4154603"/>
                <a:ext cx="1500046" cy="512340"/>
              </a:xfrm>
              <a:prstGeom prst="rect">
                <a:avLst/>
              </a:prstGeom>
              <a:blipFill>
                <a:blip r:embed="rId9"/>
                <a:stretch>
                  <a:fillRect b="-975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3" name="Oval 52">
                <a:extLst>
                  <a:ext uri="{FF2B5EF4-FFF2-40B4-BE49-F238E27FC236}">
                    <a16:creationId xmlns:a16="http://schemas.microsoft.com/office/drawing/2014/main" id="{A3783CF4-DCE9-E04D-9666-9101521AA2E3}"/>
                  </a:ext>
                </a:extLst>
              </p:cNvPr>
              <p:cNvSpPr/>
              <p:nvPr/>
            </p:nvSpPr>
            <p:spPr>
              <a:xfrm>
                <a:off x="10354462" y="2907331"/>
                <a:ext cx="1219093" cy="1107591"/>
              </a:xfrm>
              <a:prstGeom prst="ellipse">
                <a:avLst/>
              </a:prstGeom>
              <a:ln w="127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i="1" dirty="0" smtClean="0">
                              <a:latin typeface="Cambria Math" panose="02040503050406030204" pitchFamily="18" charset="0"/>
                            </a:rPr>
                          </m:ctrlPr>
                        </m:sSubPr>
                        <m:e>
                          <m:r>
                            <a:rPr lang="en-US" sz="2800" i="1" dirty="0">
                              <a:latin typeface="Cambria Math" panose="02040503050406030204" pitchFamily="18" charset="0"/>
                            </a:rPr>
                            <m:t>𝑣</m:t>
                          </m:r>
                        </m:e>
                        <m:sub>
                          <m:r>
                            <a:rPr lang="en-US" sz="2800" b="0" i="1" dirty="0" smtClean="0">
                              <a:latin typeface="Cambria Math" panose="02040503050406030204" pitchFamily="18" charset="0"/>
                            </a:rPr>
                            <m:t>𝐹</m:t>
                          </m:r>
                          <m:r>
                            <a:rPr lang="en-US" sz="2800" b="0" i="1" dirty="0" smtClean="0">
                              <a:latin typeface="Cambria Math" panose="02040503050406030204" pitchFamily="18" charset="0"/>
                            </a:rPr>
                            <m:t>3</m:t>
                          </m:r>
                        </m:sub>
                      </m:sSub>
                    </m:oMath>
                  </m:oMathPara>
                </a14:m>
                <a:endParaRPr lang="en-US" sz="2800" dirty="0">
                  <a:solidFill>
                    <a:schemeClr val="bg1"/>
                  </a:solidFill>
                </a:endParaRPr>
              </a:p>
            </p:txBody>
          </p:sp>
        </mc:Choice>
        <mc:Fallback>
          <p:sp>
            <p:nvSpPr>
              <p:cNvPr id="53" name="Oval 52">
                <a:extLst>
                  <a:ext uri="{FF2B5EF4-FFF2-40B4-BE49-F238E27FC236}">
                    <a16:creationId xmlns:a16="http://schemas.microsoft.com/office/drawing/2014/main" id="{A3783CF4-DCE9-E04D-9666-9101521AA2E3}"/>
                  </a:ext>
                </a:extLst>
              </p:cNvPr>
              <p:cNvSpPr>
                <a:spLocks noRot="1" noChangeAspect="1" noMove="1" noResize="1" noEditPoints="1" noAdjustHandles="1" noChangeArrowheads="1" noChangeShapeType="1" noTextEdit="1"/>
              </p:cNvSpPr>
              <p:nvPr/>
            </p:nvSpPr>
            <p:spPr>
              <a:xfrm>
                <a:off x="10354462" y="2907331"/>
                <a:ext cx="1219093" cy="1107591"/>
              </a:xfrm>
              <a:prstGeom prst="ellipse">
                <a:avLst/>
              </a:prstGeom>
              <a:blipFill>
                <a:blip r:embed="rId10"/>
                <a:stretch>
                  <a:fillRect/>
                </a:stretch>
              </a:blipFill>
              <a:ln w="127000">
                <a:solidFill>
                  <a:srgbClr val="FFC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6" name="Oval 55">
                <a:extLst>
                  <a:ext uri="{FF2B5EF4-FFF2-40B4-BE49-F238E27FC236}">
                    <a16:creationId xmlns:a16="http://schemas.microsoft.com/office/drawing/2014/main" id="{7BD009CE-95C1-DE4C-95D6-AE3D5D795EBB}"/>
                  </a:ext>
                </a:extLst>
              </p:cNvPr>
              <p:cNvSpPr/>
              <p:nvPr/>
            </p:nvSpPr>
            <p:spPr>
              <a:xfrm>
                <a:off x="10387594" y="435799"/>
                <a:ext cx="1219093" cy="11075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i="1" dirty="0" smtClean="0">
                              <a:latin typeface="Cambria Math" panose="02040503050406030204" pitchFamily="18" charset="0"/>
                            </a:rPr>
                          </m:ctrlPr>
                        </m:sSubPr>
                        <m:e>
                          <m:r>
                            <a:rPr lang="en-US" sz="2800" i="1" dirty="0">
                              <a:latin typeface="Cambria Math" panose="02040503050406030204" pitchFamily="18" charset="0"/>
                            </a:rPr>
                            <m:t>𝑣</m:t>
                          </m:r>
                        </m:e>
                        <m:sub>
                          <m:r>
                            <a:rPr lang="en-US" sz="2800" b="0" i="1" dirty="0" smtClean="0">
                              <a:latin typeface="Cambria Math" panose="02040503050406030204" pitchFamily="18" charset="0"/>
                            </a:rPr>
                            <m:t>𝑇</m:t>
                          </m:r>
                          <m:r>
                            <a:rPr lang="en-US" sz="2800" b="0" i="1" dirty="0" smtClean="0">
                              <a:latin typeface="Cambria Math" panose="02040503050406030204" pitchFamily="18" charset="0"/>
                            </a:rPr>
                            <m:t>3</m:t>
                          </m:r>
                        </m:sub>
                      </m:sSub>
                    </m:oMath>
                  </m:oMathPara>
                </a14:m>
                <a:endParaRPr lang="en-US" sz="2800" dirty="0">
                  <a:solidFill>
                    <a:schemeClr val="bg1"/>
                  </a:solidFill>
                </a:endParaRPr>
              </a:p>
            </p:txBody>
          </p:sp>
        </mc:Choice>
        <mc:Fallback>
          <p:sp>
            <p:nvSpPr>
              <p:cNvPr id="56" name="Oval 55">
                <a:extLst>
                  <a:ext uri="{FF2B5EF4-FFF2-40B4-BE49-F238E27FC236}">
                    <a16:creationId xmlns:a16="http://schemas.microsoft.com/office/drawing/2014/main" id="{7BD009CE-95C1-DE4C-95D6-AE3D5D795EBB}"/>
                  </a:ext>
                </a:extLst>
              </p:cNvPr>
              <p:cNvSpPr>
                <a:spLocks noRot="1" noChangeAspect="1" noMove="1" noResize="1" noEditPoints="1" noAdjustHandles="1" noChangeArrowheads="1" noChangeShapeType="1" noTextEdit="1"/>
              </p:cNvSpPr>
              <p:nvPr/>
            </p:nvSpPr>
            <p:spPr>
              <a:xfrm>
                <a:off x="10387594" y="435799"/>
                <a:ext cx="1219093" cy="1107591"/>
              </a:xfrm>
              <a:prstGeom prst="ellipse">
                <a:avLst/>
              </a:prstGeom>
              <a:blipFill>
                <a:blip r:embed="rId11"/>
                <a:stretch>
                  <a:fillRect/>
                </a:stretch>
              </a:blipFill>
            </p:spPr>
            <p:txBody>
              <a:bodyPr/>
              <a:lstStyle/>
              <a:p>
                <a:r>
                  <a:rPr lang="en-US">
                    <a:noFill/>
                  </a:rPr>
                  <a:t> </a:t>
                </a:r>
              </a:p>
            </p:txBody>
          </p:sp>
        </mc:Fallback>
      </mc:AlternateContent>
      <p:cxnSp>
        <p:nvCxnSpPr>
          <p:cNvPr id="59" name="Straight Arrow Connector 58">
            <a:extLst>
              <a:ext uri="{FF2B5EF4-FFF2-40B4-BE49-F238E27FC236}">
                <a16:creationId xmlns:a16="http://schemas.microsoft.com/office/drawing/2014/main" id="{3472345F-F6F9-C140-80E5-1216FBB1F4B1}"/>
              </a:ext>
            </a:extLst>
          </p:cNvPr>
          <p:cNvCxnSpPr>
            <a:cxnSpLocks/>
            <a:endCxn id="53" idx="1"/>
          </p:cNvCxnSpPr>
          <p:nvPr/>
        </p:nvCxnSpPr>
        <p:spPr>
          <a:xfrm>
            <a:off x="9696530" y="1543390"/>
            <a:ext cx="836464" cy="1526144"/>
          </a:xfrm>
          <a:prstGeom prst="straightConnector1">
            <a:avLst/>
          </a:prstGeom>
          <a:ln w="1270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0E6B7CFD-506B-E044-8E4C-CFEBD487A756}"/>
              </a:ext>
            </a:extLst>
          </p:cNvPr>
          <p:cNvCxnSpPr>
            <a:cxnSpLocks/>
            <a:endCxn id="56" idx="3"/>
          </p:cNvCxnSpPr>
          <p:nvPr/>
        </p:nvCxnSpPr>
        <p:spPr>
          <a:xfrm flipV="1">
            <a:off x="9487565" y="1381187"/>
            <a:ext cx="1078561" cy="1683430"/>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9AF945CB-8810-AC4C-81FF-1F5A90C1EB41}"/>
              </a:ext>
            </a:extLst>
          </p:cNvPr>
          <p:cNvCxnSpPr>
            <a:cxnSpLocks/>
            <a:stCxn id="53" idx="6"/>
          </p:cNvCxnSpPr>
          <p:nvPr/>
        </p:nvCxnSpPr>
        <p:spPr>
          <a:xfrm>
            <a:off x="11573555" y="3461127"/>
            <a:ext cx="437336" cy="0"/>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32D90442-551B-7B41-B6A9-3931DFDD0B76}"/>
              </a:ext>
            </a:extLst>
          </p:cNvPr>
          <p:cNvCxnSpPr>
            <a:cxnSpLocks/>
            <a:stCxn id="56" idx="6"/>
          </p:cNvCxnSpPr>
          <p:nvPr/>
        </p:nvCxnSpPr>
        <p:spPr>
          <a:xfrm>
            <a:off x="11606687" y="989595"/>
            <a:ext cx="404204" cy="0"/>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D94C7090-91A8-1D4E-9995-290369558DF5}"/>
              </a:ext>
            </a:extLst>
          </p:cNvPr>
          <p:cNvCxnSpPr>
            <a:cxnSpLocks/>
            <a:stCxn id="56" idx="5"/>
          </p:cNvCxnSpPr>
          <p:nvPr/>
        </p:nvCxnSpPr>
        <p:spPr>
          <a:xfrm>
            <a:off x="11428155" y="1381187"/>
            <a:ext cx="430335" cy="429524"/>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A25422A0-8ADA-EB4E-B6AF-21E6F1C07F66}"/>
              </a:ext>
            </a:extLst>
          </p:cNvPr>
          <p:cNvCxnSpPr>
            <a:cxnSpLocks/>
            <a:stCxn id="53" idx="7"/>
          </p:cNvCxnSpPr>
          <p:nvPr/>
        </p:nvCxnSpPr>
        <p:spPr>
          <a:xfrm flipV="1">
            <a:off x="11395023" y="2651705"/>
            <a:ext cx="463467" cy="417829"/>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72" name="Content Placeholder 2">
            <a:extLst>
              <a:ext uri="{FF2B5EF4-FFF2-40B4-BE49-F238E27FC236}">
                <a16:creationId xmlns:a16="http://schemas.microsoft.com/office/drawing/2014/main" id="{EC7C8996-9656-6448-9419-B38E4B61D313}"/>
              </a:ext>
            </a:extLst>
          </p:cNvPr>
          <p:cNvSpPr txBox="1">
            <a:spLocks/>
          </p:cNvSpPr>
          <p:nvPr/>
        </p:nvSpPr>
        <p:spPr>
          <a:xfrm>
            <a:off x="11459536" y="1778759"/>
            <a:ext cx="463467" cy="5085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dirty="0"/>
              <a:t>…</a:t>
            </a:r>
          </a:p>
        </p:txBody>
      </p:sp>
      <p:sp>
        <p:nvSpPr>
          <p:cNvPr id="74" name="Content Placeholder 2">
            <a:extLst>
              <a:ext uri="{FF2B5EF4-FFF2-40B4-BE49-F238E27FC236}">
                <a16:creationId xmlns:a16="http://schemas.microsoft.com/office/drawing/2014/main" id="{D1021143-4A28-FC47-946C-9C6B77C7F97C}"/>
              </a:ext>
            </a:extLst>
          </p:cNvPr>
          <p:cNvSpPr txBox="1">
            <a:spLocks/>
          </p:cNvSpPr>
          <p:nvPr/>
        </p:nvSpPr>
        <p:spPr>
          <a:xfrm>
            <a:off x="9703157" y="3701836"/>
            <a:ext cx="851939" cy="5091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0.56</a:t>
            </a:r>
          </a:p>
        </p:txBody>
      </p:sp>
      <p:sp>
        <p:nvSpPr>
          <p:cNvPr id="75" name="Content Placeholder 2">
            <a:extLst>
              <a:ext uri="{FF2B5EF4-FFF2-40B4-BE49-F238E27FC236}">
                <a16:creationId xmlns:a16="http://schemas.microsoft.com/office/drawing/2014/main" id="{AC531DC4-9915-154B-9865-CE294C4B99E8}"/>
              </a:ext>
            </a:extLst>
          </p:cNvPr>
          <p:cNvSpPr txBox="1">
            <a:spLocks/>
          </p:cNvSpPr>
          <p:nvPr/>
        </p:nvSpPr>
        <p:spPr>
          <a:xfrm>
            <a:off x="9696530" y="297307"/>
            <a:ext cx="851939" cy="5091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0.07</a:t>
            </a:r>
          </a:p>
        </p:txBody>
      </p:sp>
      <p:sp>
        <p:nvSpPr>
          <p:cNvPr id="76" name="Content Placeholder 2">
            <a:extLst>
              <a:ext uri="{FF2B5EF4-FFF2-40B4-BE49-F238E27FC236}">
                <a16:creationId xmlns:a16="http://schemas.microsoft.com/office/drawing/2014/main" id="{4CFF705A-95EE-6648-AFA1-1120DDEDD75C}"/>
              </a:ext>
            </a:extLst>
          </p:cNvPr>
          <p:cNvSpPr txBox="1">
            <a:spLocks/>
          </p:cNvSpPr>
          <p:nvPr/>
        </p:nvSpPr>
        <p:spPr>
          <a:xfrm rot="3472197">
            <a:off x="9651202" y="1497728"/>
            <a:ext cx="851939" cy="4379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0.24</a:t>
            </a:r>
          </a:p>
        </p:txBody>
      </p:sp>
      <mc:AlternateContent xmlns:mc="http://schemas.openxmlformats.org/markup-compatibility/2006">
        <mc:Choice xmlns:a14="http://schemas.microsoft.com/office/drawing/2010/main" Requires="a14">
          <p:sp>
            <p:nvSpPr>
              <p:cNvPr id="57" name="Content Placeholder 2">
                <a:extLst>
                  <a:ext uri="{FF2B5EF4-FFF2-40B4-BE49-F238E27FC236}">
                    <a16:creationId xmlns:a16="http://schemas.microsoft.com/office/drawing/2014/main" id="{36651A2D-5119-284E-BC23-650E10EAF843}"/>
                  </a:ext>
                </a:extLst>
              </p:cNvPr>
              <p:cNvSpPr>
                <a:spLocks noGrp="1"/>
              </p:cNvSpPr>
              <p:nvPr>
                <p:ph sz="half" idx="1"/>
              </p:nvPr>
            </p:nvSpPr>
            <p:spPr>
              <a:xfrm>
                <a:off x="114300" y="1299844"/>
                <a:ext cx="6342004" cy="5488917"/>
              </a:xfrm>
            </p:spPr>
            <p:txBody>
              <a:bodyPr>
                <a:noAutofit/>
              </a:bodyPr>
              <a:lstStyle/>
              <a:p>
                <a:pPr marL="0" indent="0">
                  <a:lnSpc>
                    <a:spcPct val="100000"/>
                  </a:lnSpc>
                  <a:buNone/>
                </a:pPr>
                <a:r>
                  <a:rPr lang="en-US" sz="2000" b="1" u="sng" dirty="0"/>
                  <a:t>Node Probability</a:t>
                </a:r>
                <a:r>
                  <a:rPr lang="en-US" sz="2000" dirty="0"/>
                  <a:t>: Probability of the best path until node j at time t</a:t>
                </a:r>
              </a:p>
              <a:p>
                <a:pPr marL="457200" lvl="1" indent="0">
                  <a:lnSpc>
                    <a:spcPct val="100000"/>
                  </a:lnSpc>
                  <a:buNone/>
                </a:pPr>
                <a:endParaRPr lang="en-US" sz="2000" dirty="0"/>
              </a:p>
              <a:p>
                <a:pPr marL="457200" lvl="1" indent="0">
                  <a:lnSpc>
                    <a:spcPct val="100000"/>
                  </a:lnSpc>
                  <a:buNone/>
                </a:pPr>
                <a14:m>
                  <m:oMathPara xmlns:m="http://schemas.openxmlformats.org/officeDocument/2006/math">
                    <m:oMathParaPr>
                      <m:jc m:val="centerGroup"/>
                    </m:oMathParaPr>
                    <m:oMath xmlns:m="http://schemas.openxmlformats.org/officeDocument/2006/math">
                      <m:sSub>
                        <m:sSubPr>
                          <m:ctrlPr>
                            <a:rPr lang="en-US" sz="2000" i="1" dirty="0">
                              <a:latin typeface="Cambria Math" panose="02040503050406030204" pitchFamily="18" charset="0"/>
                            </a:rPr>
                          </m:ctrlPr>
                        </m:sSubPr>
                        <m:e>
                          <m:r>
                            <a:rPr lang="en-US" sz="2000" i="1" dirty="0">
                              <a:latin typeface="Cambria Math" panose="02040503050406030204" pitchFamily="18" charset="0"/>
                            </a:rPr>
                            <m:t>𝑣</m:t>
                          </m:r>
                        </m:e>
                        <m:sub>
                          <m:r>
                            <a:rPr lang="en-US" sz="2000" i="1" dirty="0">
                              <a:latin typeface="Cambria Math" panose="02040503050406030204" pitchFamily="18" charset="0"/>
                            </a:rPr>
                            <m:t>𝑗𝑡</m:t>
                          </m:r>
                        </m:sub>
                      </m:sSub>
                      <m:r>
                        <a:rPr lang="en-US" sz="2000" b="0" i="1" dirty="0" smtClean="0">
                          <a:latin typeface="Cambria Math" panose="02040503050406030204" pitchFamily="18" charset="0"/>
                        </a:rPr>
                        <m:t>=</m:t>
                      </m:r>
                      <m:limLow>
                        <m:limLowPr>
                          <m:ctrlPr>
                            <a:rPr lang="en-US" sz="2000" i="1" dirty="0">
                              <a:latin typeface="Cambria Math" panose="02040503050406030204" pitchFamily="18" charset="0"/>
                            </a:rPr>
                          </m:ctrlPr>
                        </m:limLowPr>
                        <m:e>
                          <m:r>
                            <m:rPr>
                              <m:sty m:val="p"/>
                            </m:rPr>
                            <a:rPr lang="en-US" sz="2000" dirty="0">
                              <a:latin typeface="Cambria Math" panose="02040503050406030204" pitchFamily="18" charset="0"/>
                            </a:rPr>
                            <m:t>max</m:t>
                          </m:r>
                        </m:e>
                        <m:lim>
                          <m:sSub>
                            <m:sSubPr>
                              <m:ctrlPr>
                                <a:rPr lang="en-US" sz="2000" i="1" dirty="0">
                                  <a:latin typeface="Cambria Math" panose="02040503050406030204" pitchFamily="18" charset="0"/>
                                </a:rPr>
                              </m:ctrlPr>
                            </m:sSubPr>
                            <m:e>
                              <m:r>
                                <a:rPr lang="en-US" sz="2000" i="1" dirty="0">
                                  <a:latin typeface="Cambria Math" panose="02040503050406030204" pitchFamily="18" charset="0"/>
                                </a:rPr>
                                <m:t>𝑟</m:t>
                              </m:r>
                            </m:e>
                            <m:sub>
                              <m:r>
                                <a:rPr lang="en-US" sz="2000" i="1" dirty="0">
                                  <a:latin typeface="Cambria Math" panose="02040503050406030204" pitchFamily="18" charset="0"/>
                                </a:rPr>
                                <m:t>1</m:t>
                              </m:r>
                            </m:sub>
                          </m:sSub>
                          <m:r>
                            <a:rPr lang="en-US" sz="2000" i="1" dirty="0">
                              <a:latin typeface="Cambria Math" panose="02040503050406030204" pitchFamily="18" charset="0"/>
                            </a:rPr>
                            <m:t>,…,</m:t>
                          </m:r>
                          <m:sSub>
                            <m:sSubPr>
                              <m:ctrlPr>
                                <a:rPr lang="en-US" sz="2000" i="1" dirty="0">
                                  <a:latin typeface="Cambria Math" panose="02040503050406030204" pitchFamily="18" charset="0"/>
                                </a:rPr>
                              </m:ctrlPr>
                            </m:sSubPr>
                            <m:e>
                              <m:r>
                                <a:rPr lang="en-US" sz="2000" i="1" dirty="0">
                                  <a:latin typeface="Cambria Math" panose="02040503050406030204" pitchFamily="18" charset="0"/>
                                </a:rPr>
                                <m:t>𝑟</m:t>
                              </m:r>
                            </m:e>
                            <m:sub>
                              <m:r>
                                <a:rPr lang="en-US" sz="2000" i="1" dirty="0">
                                  <a:latin typeface="Cambria Math" panose="02040503050406030204" pitchFamily="18" charset="0"/>
                                </a:rPr>
                                <m:t>𝑡</m:t>
                              </m:r>
                              <m:r>
                                <a:rPr lang="en-US" sz="2000" i="1" dirty="0">
                                  <a:latin typeface="Cambria Math" panose="02040503050406030204" pitchFamily="18" charset="0"/>
                                </a:rPr>
                                <m:t>−2</m:t>
                              </m:r>
                            </m:sub>
                          </m:sSub>
                          <m:r>
                            <a:rPr lang="en-US" sz="2000" i="1" dirty="0">
                              <a:latin typeface="Cambria Math" panose="02040503050406030204" pitchFamily="18" charset="0"/>
                            </a:rPr>
                            <m:t>,</m:t>
                          </m:r>
                          <m:r>
                            <a:rPr lang="en-US" sz="2000" b="0" i="1" dirty="0" smtClean="0">
                              <a:latin typeface="Cambria Math" panose="02040503050406030204" pitchFamily="18" charset="0"/>
                            </a:rPr>
                            <m:t>𝑖</m:t>
                          </m:r>
                        </m:lim>
                      </m:limLow>
                      <m:r>
                        <a:rPr lang="en-US" sz="2000" i="1" dirty="0">
                          <a:latin typeface="Cambria Math" panose="02040503050406030204" pitchFamily="18" charset="0"/>
                        </a:rPr>
                        <m:t>𝑃</m:t>
                      </m:r>
                      <m:d>
                        <m:dPr>
                          <m:ctrlPr>
                            <a:rPr lang="en-US" sz="2000" i="1" dirty="0">
                              <a:latin typeface="Cambria Math" panose="02040503050406030204" pitchFamily="18" charset="0"/>
                            </a:rPr>
                          </m:ctrlPr>
                        </m:dPr>
                        <m:e>
                          <m:sSub>
                            <m:sSubPr>
                              <m:ctrlPr>
                                <a:rPr lang="en-US" sz="2000" i="1" dirty="0">
                                  <a:latin typeface="Cambria Math" panose="02040503050406030204" pitchFamily="18" charset="0"/>
                                </a:rPr>
                              </m:ctrlPr>
                            </m:sSubPr>
                            <m:e>
                              <m:r>
                                <a:rPr lang="en-US" sz="2000" i="1" dirty="0">
                                  <a:latin typeface="Cambria Math" panose="02040503050406030204" pitchFamily="18" charset="0"/>
                                </a:rPr>
                                <m:t>𝑈</m:t>
                              </m:r>
                            </m:e>
                            <m:sub>
                              <m:r>
                                <a:rPr lang="en-US" sz="2000" i="1" dirty="0">
                                  <a:latin typeface="Cambria Math" panose="02040503050406030204" pitchFamily="18" charset="0"/>
                                </a:rPr>
                                <m:t>1</m:t>
                              </m:r>
                            </m:sub>
                          </m:sSub>
                          <m:r>
                            <a:rPr lang="en-US" sz="2000" i="1" dirty="0">
                              <a:latin typeface="Cambria Math" panose="02040503050406030204" pitchFamily="18" charset="0"/>
                            </a:rPr>
                            <m:t>=</m:t>
                          </m:r>
                          <m:sSub>
                            <m:sSubPr>
                              <m:ctrlPr>
                                <a:rPr lang="en-US" sz="2000" i="1" dirty="0">
                                  <a:latin typeface="Cambria Math" panose="02040503050406030204" pitchFamily="18" charset="0"/>
                                </a:rPr>
                              </m:ctrlPr>
                            </m:sSubPr>
                            <m:e>
                              <m:r>
                                <a:rPr lang="en-US" sz="2000" i="1" dirty="0">
                                  <a:latin typeface="Cambria Math" panose="02040503050406030204" pitchFamily="18" charset="0"/>
                                </a:rPr>
                                <m:t>𝑢</m:t>
                              </m:r>
                            </m:e>
                            <m:sub>
                              <m:r>
                                <a:rPr lang="en-US" sz="2000" i="1" dirty="0">
                                  <a:latin typeface="Cambria Math" panose="02040503050406030204" pitchFamily="18" charset="0"/>
                                </a:rPr>
                                <m:t>1</m:t>
                              </m:r>
                            </m:sub>
                          </m:sSub>
                          <m:r>
                            <a:rPr lang="en-US" sz="2000" i="1" dirty="0">
                              <a:latin typeface="Cambria Math" panose="02040503050406030204" pitchFamily="18" charset="0"/>
                            </a:rPr>
                            <m:t>…, </m:t>
                          </m:r>
                          <m:sSub>
                            <m:sSubPr>
                              <m:ctrlPr>
                                <a:rPr lang="en-US" sz="2000" i="1" dirty="0">
                                  <a:latin typeface="Cambria Math" panose="02040503050406030204" pitchFamily="18" charset="0"/>
                                </a:rPr>
                              </m:ctrlPr>
                            </m:sSubPr>
                            <m:e>
                              <m:r>
                                <a:rPr lang="en-US" sz="2000" i="1" dirty="0">
                                  <a:latin typeface="Cambria Math" panose="02040503050406030204" pitchFamily="18" charset="0"/>
                                </a:rPr>
                                <m:t>𝑅</m:t>
                              </m:r>
                            </m:e>
                            <m:sub>
                              <m:r>
                                <a:rPr lang="en-US" sz="2000" i="1" dirty="0">
                                  <a:latin typeface="Cambria Math" panose="02040503050406030204" pitchFamily="18" charset="0"/>
                                </a:rPr>
                                <m:t>1</m:t>
                              </m:r>
                            </m:sub>
                          </m:sSub>
                          <m:r>
                            <a:rPr lang="en-US" sz="2000" i="1" dirty="0">
                              <a:latin typeface="Cambria Math" panose="02040503050406030204" pitchFamily="18" charset="0"/>
                            </a:rPr>
                            <m:t>=</m:t>
                          </m:r>
                          <m:sSub>
                            <m:sSubPr>
                              <m:ctrlPr>
                                <a:rPr lang="en-US" sz="2000" i="1" dirty="0">
                                  <a:latin typeface="Cambria Math" panose="02040503050406030204" pitchFamily="18" charset="0"/>
                                </a:rPr>
                              </m:ctrlPr>
                            </m:sSubPr>
                            <m:e>
                              <m:r>
                                <a:rPr lang="en-US" sz="2000" i="1" dirty="0">
                                  <a:latin typeface="Cambria Math" panose="02040503050406030204" pitchFamily="18" charset="0"/>
                                </a:rPr>
                                <m:t>𝑟</m:t>
                              </m:r>
                            </m:e>
                            <m:sub>
                              <m:r>
                                <a:rPr lang="en-US" sz="2000" i="1" dirty="0">
                                  <a:latin typeface="Cambria Math" panose="02040503050406030204" pitchFamily="18" charset="0"/>
                                </a:rPr>
                                <m:t>1</m:t>
                              </m:r>
                            </m:sub>
                          </m:sSub>
                          <m:r>
                            <a:rPr lang="en-US" sz="2000" i="1" dirty="0">
                              <a:latin typeface="Cambria Math" panose="02040503050406030204" pitchFamily="18" charset="0"/>
                            </a:rPr>
                            <m:t>,…,</m:t>
                          </m:r>
                          <m:sSub>
                            <m:sSubPr>
                              <m:ctrlPr>
                                <a:rPr lang="en-US" sz="2000" i="1" dirty="0">
                                  <a:latin typeface="Cambria Math" panose="02040503050406030204" pitchFamily="18" charset="0"/>
                                </a:rPr>
                              </m:ctrlPr>
                            </m:sSubPr>
                            <m:e>
                              <m:r>
                                <a:rPr lang="en-US" sz="2000" i="1" dirty="0">
                                  <a:latin typeface="Cambria Math" panose="02040503050406030204" pitchFamily="18" charset="0"/>
                                </a:rPr>
                                <m:t>𝑅</m:t>
                              </m:r>
                            </m:e>
                            <m:sub>
                              <m:r>
                                <a:rPr lang="en-US" sz="2000" i="1" dirty="0">
                                  <a:latin typeface="Cambria Math" panose="02040503050406030204" pitchFamily="18" charset="0"/>
                                </a:rPr>
                                <m:t>𝑡</m:t>
                              </m:r>
                              <m:r>
                                <a:rPr lang="en-US" sz="2000" b="0" i="1" dirty="0" smtClean="0">
                                  <a:latin typeface="Cambria Math" panose="02040503050406030204" pitchFamily="18" charset="0"/>
                                </a:rPr>
                                <m:t>−1</m:t>
                              </m:r>
                            </m:sub>
                          </m:sSub>
                          <m:r>
                            <a:rPr lang="en-US" sz="2000" i="1" dirty="0">
                              <a:latin typeface="Cambria Math" panose="02040503050406030204" pitchFamily="18" charset="0"/>
                            </a:rPr>
                            <m:t>=</m:t>
                          </m:r>
                          <m:r>
                            <a:rPr lang="en-US" sz="2000" b="0" i="1" dirty="0" smtClean="0">
                              <a:latin typeface="Cambria Math" panose="02040503050406030204" pitchFamily="18" charset="0"/>
                            </a:rPr>
                            <m:t>𝑖</m:t>
                          </m:r>
                          <m:r>
                            <a:rPr lang="en-US" sz="2000" b="0" i="1" dirty="0" smtClean="0">
                              <a:latin typeface="Cambria Math" panose="02040503050406030204" pitchFamily="18" charset="0"/>
                            </a:rPr>
                            <m:t>,</m:t>
                          </m:r>
                          <m:sSub>
                            <m:sSubPr>
                              <m:ctrlPr>
                                <a:rPr lang="en-US" sz="2000" i="1" dirty="0">
                                  <a:latin typeface="Cambria Math" panose="02040503050406030204" pitchFamily="18" charset="0"/>
                                </a:rPr>
                              </m:ctrlPr>
                            </m:sSubPr>
                            <m:e>
                              <m:r>
                                <a:rPr lang="en-US" sz="2000" i="1" dirty="0">
                                  <a:latin typeface="Cambria Math" panose="02040503050406030204" pitchFamily="18" charset="0"/>
                                </a:rPr>
                                <m:t>𝑅</m:t>
                              </m:r>
                            </m:e>
                            <m:sub>
                              <m:r>
                                <a:rPr lang="en-US" sz="2000" i="1" dirty="0">
                                  <a:latin typeface="Cambria Math" panose="02040503050406030204" pitchFamily="18" charset="0"/>
                                </a:rPr>
                                <m:t>𝑡</m:t>
                              </m:r>
                            </m:sub>
                          </m:sSub>
                          <m:r>
                            <a:rPr lang="en-US" sz="2000" i="1" dirty="0">
                              <a:latin typeface="Cambria Math" panose="02040503050406030204" pitchFamily="18" charset="0"/>
                            </a:rPr>
                            <m:t>=</m:t>
                          </m:r>
                          <m:r>
                            <a:rPr lang="en-US" sz="2000" i="1" dirty="0">
                              <a:latin typeface="Cambria Math" panose="02040503050406030204" pitchFamily="18" charset="0"/>
                            </a:rPr>
                            <m:t>𝑗</m:t>
                          </m:r>
                        </m:e>
                      </m:d>
                    </m:oMath>
                  </m:oMathPara>
                </a14:m>
                <a:endParaRPr lang="en-US" sz="2000" b="1" u="sng" dirty="0"/>
              </a:p>
              <a:p>
                <a:pPr marL="457200" lvl="1" indent="0">
                  <a:lnSpc>
                    <a:spcPct val="100000"/>
                  </a:lnSpc>
                  <a:buNone/>
                </a:pPr>
                <a:endParaRPr lang="en-US" sz="2000" b="1" u="sng" dirty="0"/>
              </a:p>
              <a:p>
                <a:pPr marL="0" indent="0">
                  <a:lnSpc>
                    <a:spcPct val="100000"/>
                  </a:lnSpc>
                  <a:buNone/>
                </a:pPr>
                <a:r>
                  <a:rPr lang="en-US" sz="2000" b="1" u="sng" dirty="0" err="1"/>
                  <a:t>Backpointer</a:t>
                </a:r>
                <a:r>
                  <a:rPr lang="en-US" sz="2000" dirty="0"/>
                  <a:t>: which node, </a:t>
                </a:r>
                <a14:m>
                  <m:oMath xmlns:m="http://schemas.openxmlformats.org/officeDocument/2006/math">
                    <m:r>
                      <a:rPr lang="en-US" sz="2000" i="1" dirty="0" smtClean="0">
                        <a:latin typeface="Cambria Math" panose="02040503050406030204" pitchFamily="18" charset="0"/>
                      </a:rPr>
                      <m:t>𝑖</m:t>
                    </m:r>
                  </m:oMath>
                </a14:m>
                <a:r>
                  <a:rPr lang="en-US" sz="2000" dirty="0"/>
                  <a:t>, precedes node </a:t>
                </a:r>
                <a14:m>
                  <m:oMath xmlns:m="http://schemas.openxmlformats.org/officeDocument/2006/math">
                    <m:r>
                      <a:rPr lang="en-US" sz="2000" i="1" dirty="0" smtClean="0">
                        <a:latin typeface="Cambria Math" panose="02040503050406030204" pitchFamily="18" charset="0"/>
                      </a:rPr>
                      <m:t>𝑗</m:t>
                    </m:r>
                  </m:oMath>
                </a14:m>
                <a:r>
                  <a:rPr lang="en-US" sz="2000" dirty="0"/>
                  <a:t> on the best path?</a:t>
                </a:r>
              </a:p>
              <a:p>
                <a:pPr marL="457200" lvl="1" indent="0">
                  <a:lnSpc>
                    <a:spcPct val="100000"/>
                  </a:lnSpc>
                  <a:buNone/>
                </a:pPr>
                <a:endParaRPr lang="en-US" sz="2000" dirty="0"/>
              </a:p>
              <a:p>
                <a:pPr marL="457200" lvl="1" indent="0">
                  <a:lnSpc>
                    <a:spcPct val="100000"/>
                  </a:lnSpc>
                  <a:buNone/>
                </a:pPr>
                <a14:m>
                  <m:oMathPara xmlns:m="http://schemas.openxmlformats.org/officeDocument/2006/math">
                    <m:oMathParaPr>
                      <m:jc m:val="centerGroup"/>
                    </m:oMathParaPr>
                    <m:oMath xmlns:m="http://schemas.openxmlformats.org/officeDocument/2006/math">
                      <m:sSubSup>
                        <m:sSubSupPr>
                          <m:ctrlPr>
                            <a:rPr lang="en-US" sz="2000" i="1" dirty="0">
                              <a:latin typeface="Cambria Math" panose="02040503050406030204" pitchFamily="18" charset="0"/>
                            </a:rPr>
                          </m:ctrlPr>
                        </m:sSubSupPr>
                        <m:e>
                          <m:r>
                            <a:rPr lang="en-US" sz="2000" i="1" dirty="0">
                              <a:latin typeface="Cambria Math" panose="02040503050406030204" pitchFamily="18" charset="0"/>
                            </a:rPr>
                            <m:t>𝑖</m:t>
                          </m:r>
                        </m:e>
                        <m:sub>
                          <m:r>
                            <a:rPr lang="en-US" sz="2000" i="1" dirty="0">
                              <a:latin typeface="Cambria Math" panose="02040503050406030204" pitchFamily="18" charset="0"/>
                            </a:rPr>
                            <m:t>𝑗𝑡</m:t>
                          </m:r>
                        </m:sub>
                        <m:sup>
                          <m:r>
                            <a:rPr lang="en-US" sz="2000" i="1" dirty="0">
                              <a:latin typeface="Cambria Math" panose="02040503050406030204" pitchFamily="18" charset="0"/>
                            </a:rPr>
                            <m:t>∗</m:t>
                          </m:r>
                        </m:sup>
                      </m:sSubSup>
                      <m:r>
                        <a:rPr lang="en-US" sz="2000" i="1" dirty="0">
                          <a:latin typeface="Cambria Math" panose="02040503050406030204" pitchFamily="18" charset="0"/>
                        </a:rPr>
                        <m:t>=</m:t>
                      </m:r>
                      <m:limLow>
                        <m:limLowPr>
                          <m:ctrlPr>
                            <a:rPr lang="en-US" sz="2000" i="1" dirty="0">
                              <a:latin typeface="Cambria Math" panose="02040503050406030204" pitchFamily="18" charset="0"/>
                            </a:rPr>
                          </m:ctrlPr>
                        </m:limLowPr>
                        <m:e>
                          <m:r>
                            <m:rPr>
                              <m:sty m:val="p"/>
                            </m:rPr>
                            <a:rPr lang="en-US" sz="2000" b="0" i="0" dirty="0" smtClean="0">
                              <a:latin typeface="Cambria Math" panose="02040503050406030204" pitchFamily="18" charset="0"/>
                            </a:rPr>
                            <m:t>arg</m:t>
                          </m:r>
                          <m:r>
                            <m:rPr>
                              <m:sty m:val="p"/>
                            </m:rPr>
                            <a:rPr lang="en-US" sz="2000" dirty="0">
                              <a:latin typeface="Cambria Math" panose="02040503050406030204" pitchFamily="18" charset="0"/>
                            </a:rPr>
                            <m:t>max</m:t>
                          </m:r>
                        </m:e>
                        <m:lim>
                          <m:sSub>
                            <m:sSubPr>
                              <m:ctrlPr>
                                <a:rPr lang="en-US" sz="2000" i="1" dirty="0">
                                  <a:latin typeface="Cambria Math" panose="02040503050406030204" pitchFamily="18" charset="0"/>
                                </a:rPr>
                              </m:ctrlPr>
                            </m:sSubPr>
                            <m:e>
                              <m:r>
                                <a:rPr lang="en-US" sz="2000" i="1" dirty="0">
                                  <a:latin typeface="Cambria Math" panose="02040503050406030204" pitchFamily="18" charset="0"/>
                                </a:rPr>
                                <m:t>𝑟</m:t>
                              </m:r>
                            </m:e>
                            <m:sub>
                              <m:r>
                                <a:rPr lang="en-US" sz="2000" i="1" dirty="0">
                                  <a:latin typeface="Cambria Math" panose="02040503050406030204" pitchFamily="18" charset="0"/>
                                </a:rPr>
                                <m:t>1</m:t>
                              </m:r>
                            </m:sub>
                          </m:sSub>
                          <m:r>
                            <a:rPr lang="en-US" sz="2000" i="1" dirty="0">
                              <a:latin typeface="Cambria Math" panose="02040503050406030204" pitchFamily="18" charset="0"/>
                            </a:rPr>
                            <m:t>,…,</m:t>
                          </m:r>
                          <m:sSub>
                            <m:sSubPr>
                              <m:ctrlPr>
                                <a:rPr lang="en-US" sz="2000" i="1" dirty="0">
                                  <a:latin typeface="Cambria Math" panose="02040503050406030204" pitchFamily="18" charset="0"/>
                                </a:rPr>
                              </m:ctrlPr>
                            </m:sSubPr>
                            <m:e>
                              <m:r>
                                <a:rPr lang="en-US" sz="2000" i="1" dirty="0">
                                  <a:latin typeface="Cambria Math" panose="02040503050406030204" pitchFamily="18" charset="0"/>
                                </a:rPr>
                                <m:t>𝑟</m:t>
                              </m:r>
                            </m:e>
                            <m:sub>
                              <m:r>
                                <a:rPr lang="en-US" sz="2000" i="1" dirty="0">
                                  <a:latin typeface="Cambria Math" panose="02040503050406030204" pitchFamily="18" charset="0"/>
                                </a:rPr>
                                <m:t>𝑡</m:t>
                              </m:r>
                              <m:r>
                                <a:rPr lang="en-US" sz="2000" i="1" dirty="0">
                                  <a:latin typeface="Cambria Math" panose="02040503050406030204" pitchFamily="18" charset="0"/>
                                </a:rPr>
                                <m:t>−2</m:t>
                              </m:r>
                            </m:sub>
                          </m:sSub>
                          <m:r>
                            <a:rPr lang="en-US" sz="2000" i="1" dirty="0">
                              <a:latin typeface="Cambria Math" panose="02040503050406030204" pitchFamily="18" charset="0"/>
                            </a:rPr>
                            <m:t>,</m:t>
                          </m:r>
                          <m:r>
                            <a:rPr lang="en-US" sz="2000" i="1" dirty="0">
                              <a:latin typeface="Cambria Math" panose="02040503050406030204" pitchFamily="18" charset="0"/>
                            </a:rPr>
                            <m:t>𝑖</m:t>
                          </m:r>
                        </m:lim>
                      </m:limLow>
                      <m:r>
                        <a:rPr lang="en-US" sz="2000" i="1" dirty="0">
                          <a:latin typeface="Cambria Math" panose="02040503050406030204" pitchFamily="18" charset="0"/>
                        </a:rPr>
                        <m:t>𝑃</m:t>
                      </m:r>
                      <m:d>
                        <m:dPr>
                          <m:ctrlPr>
                            <a:rPr lang="en-US" sz="2000" i="1" dirty="0">
                              <a:latin typeface="Cambria Math" panose="02040503050406030204" pitchFamily="18" charset="0"/>
                            </a:rPr>
                          </m:ctrlPr>
                        </m:dPr>
                        <m:e>
                          <m:sSub>
                            <m:sSubPr>
                              <m:ctrlPr>
                                <a:rPr lang="en-US" sz="2000" i="1" dirty="0">
                                  <a:latin typeface="Cambria Math" panose="02040503050406030204" pitchFamily="18" charset="0"/>
                                </a:rPr>
                              </m:ctrlPr>
                            </m:sSubPr>
                            <m:e>
                              <m:r>
                                <a:rPr lang="en-US" sz="2000" i="1" dirty="0">
                                  <a:latin typeface="Cambria Math" panose="02040503050406030204" pitchFamily="18" charset="0"/>
                                </a:rPr>
                                <m:t>𝑈</m:t>
                              </m:r>
                            </m:e>
                            <m:sub>
                              <m:r>
                                <a:rPr lang="en-US" sz="2000" i="1" dirty="0">
                                  <a:latin typeface="Cambria Math" panose="02040503050406030204" pitchFamily="18" charset="0"/>
                                </a:rPr>
                                <m:t>1</m:t>
                              </m:r>
                            </m:sub>
                          </m:sSub>
                          <m:r>
                            <a:rPr lang="en-US" sz="2000" i="1" dirty="0">
                              <a:latin typeface="Cambria Math" panose="02040503050406030204" pitchFamily="18" charset="0"/>
                            </a:rPr>
                            <m:t>,=</m:t>
                          </m:r>
                          <m:sSub>
                            <m:sSubPr>
                              <m:ctrlPr>
                                <a:rPr lang="en-US" sz="2000" i="1" dirty="0">
                                  <a:latin typeface="Cambria Math" panose="02040503050406030204" pitchFamily="18" charset="0"/>
                                </a:rPr>
                              </m:ctrlPr>
                            </m:sSubPr>
                            <m:e>
                              <m:r>
                                <a:rPr lang="en-US" sz="2000" i="1" dirty="0">
                                  <a:latin typeface="Cambria Math" panose="02040503050406030204" pitchFamily="18" charset="0"/>
                                </a:rPr>
                                <m:t>𝑢</m:t>
                              </m:r>
                            </m:e>
                            <m:sub>
                              <m:r>
                                <a:rPr lang="en-US" sz="2000" i="1" dirty="0">
                                  <a:latin typeface="Cambria Math" panose="02040503050406030204" pitchFamily="18" charset="0"/>
                                </a:rPr>
                                <m:t>1</m:t>
                              </m:r>
                            </m:sub>
                          </m:sSub>
                          <m:r>
                            <a:rPr lang="en-US" sz="2000" i="1" dirty="0">
                              <a:latin typeface="Cambria Math" panose="02040503050406030204" pitchFamily="18" charset="0"/>
                            </a:rPr>
                            <m:t>…, </m:t>
                          </m:r>
                          <m:sSub>
                            <m:sSubPr>
                              <m:ctrlPr>
                                <a:rPr lang="en-US" sz="2000" i="1" dirty="0">
                                  <a:latin typeface="Cambria Math" panose="02040503050406030204" pitchFamily="18" charset="0"/>
                                </a:rPr>
                              </m:ctrlPr>
                            </m:sSubPr>
                            <m:e>
                              <m:r>
                                <a:rPr lang="en-US" sz="2000" i="1" dirty="0">
                                  <a:latin typeface="Cambria Math" panose="02040503050406030204" pitchFamily="18" charset="0"/>
                                </a:rPr>
                                <m:t>𝑅</m:t>
                              </m:r>
                            </m:e>
                            <m:sub>
                              <m:r>
                                <a:rPr lang="en-US" sz="2000" i="1" dirty="0">
                                  <a:latin typeface="Cambria Math" panose="02040503050406030204" pitchFamily="18" charset="0"/>
                                </a:rPr>
                                <m:t>1</m:t>
                              </m:r>
                            </m:sub>
                          </m:sSub>
                          <m:r>
                            <a:rPr lang="en-US" sz="2000" i="1" dirty="0">
                              <a:latin typeface="Cambria Math" panose="02040503050406030204" pitchFamily="18" charset="0"/>
                            </a:rPr>
                            <m:t>=</m:t>
                          </m:r>
                          <m:sSub>
                            <m:sSubPr>
                              <m:ctrlPr>
                                <a:rPr lang="en-US" sz="2000" i="1" dirty="0">
                                  <a:latin typeface="Cambria Math" panose="02040503050406030204" pitchFamily="18" charset="0"/>
                                </a:rPr>
                              </m:ctrlPr>
                            </m:sSubPr>
                            <m:e>
                              <m:r>
                                <a:rPr lang="en-US" sz="2000" i="1" dirty="0">
                                  <a:latin typeface="Cambria Math" panose="02040503050406030204" pitchFamily="18" charset="0"/>
                                </a:rPr>
                                <m:t>𝑟</m:t>
                              </m:r>
                            </m:e>
                            <m:sub>
                              <m:r>
                                <a:rPr lang="en-US" sz="2000" i="1" dirty="0">
                                  <a:latin typeface="Cambria Math" panose="02040503050406030204" pitchFamily="18" charset="0"/>
                                </a:rPr>
                                <m:t>1</m:t>
                              </m:r>
                            </m:sub>
                          </m:sSub>
                          <m:r>
                            <a:rPr lang="en-US" sz="2000" i="1" dirty="0">
                              <a:latin typeface="Cambria Math" panose="02040503050406030204" pitchFamily="18" charset="0"/>
                            </a:rPr>
                            <m:t>,…,</m:t>
                          </m:r>
                          <m:sSub>
                            <m:sSubPr>
                              <m:ctrlPr>
                                <a:rPr lang="en-US" sz="2000" i="1" dirty="0">
                                  <a:latin typeface="Cambria Math" panose="02040503050406030204" pitchFamily="18" charset="0"/>
                                </a:rPr>
                              </m:ctrlPr>
                            </m:sSubPr>
                            <m:e>
                              <m:r>
                                <a:rPr lang="en-US" sz="2000" i="1" dirty="0">
                                  <a:latin typeface="Cambria Math" panose="02040503050406030204" pitchFamily="18" charset="0"/>
                                </a:rPr>
                                <m:t>𝑅</m:t>
                              </m:r>
                            </m:e>
                            <m:sub>
                              <m:r>
                                <a:rPr lang="en-US" sz="2000" i="1" dirty="0">
                                  <a:latin typeface="Cambria Math" panose="02040503050406030204" pitchFamily="18" charset="0"/>
                                </a:rPr>
                                <m:t>𝑡</m:t>
                              </m:r>
                              <m:r>
                                <a:rPr lang="en-US" sz="2000" i="1" dirty="0">
                                  <a:latin typeface="Cambria Math" panose="02040503050406030204" pitchFamily="18" charset="0"/>
                                </a:rPr>
                                <m:t>−1</m:t>
                              </m:r>
                            </m:sub>
                          </m:sSub>
                          <m:r>
                            <a:rPr lang="en-US" sz="2000" i="1" dirty="0">
                              <a:latin typeface="Cambria Math" panose="02040503050406030204" pitchFamily="18" charset="0"/>
                            </a:rPr>
                            <m:t>=</m:t>
                          </m:r>
                          <m:r>
                            <a:rPr lang="en-US" sz="2000" i="1" dirty="0">
                              <a:latin typeface="Cambria Math" panose="02040503050406030204" pitchFamily="18" charset="0"/>
                            </a:rPr>
                            <m:t>𝑖</m:t>
                          </m:r>
                          <m:r>
                            <a:rPr lang="en-US" sz="2000" i="1" dirty="0">
                              <a:latin typeface="Cambria Math" panose="02040503050406030204" pitchFamily="18" charset="0"/>
                            </a:rPr>
                            <m:t>,</m:t>
                          </m:r>
                          <m:sSub>
                            <m:sSubPr>
                              <m:ctrlPr>
                                <a:rPr lang="en-US" sz="2000" i="1" dirty="0">
                                  <a:latin typeface="Cambria Math" panose="02040503050406030204" pitchFamily="18" charset="0"/>
                                </a:rPr>
                              </m:ctrlPr>
                            </m:sSubPr>
                            <m:e>
                              <m:r>
                                <a:rPr lang="en-US" sz="2000" i="1" dirty="0">
                                  <a:latin typeface="Cambria Math" panose="02040503050406030204" pitchFamily="18" charset="0"/>
                                </a:rPr>
                                <m:t>𝑅</m:t>
                              </m:r>
                            </m:e>
                            <m:sub>
                              <m:r>
                                <a:rPr lang="en-US" sz="2000" i="1" dirty="0">
                                  <a:latin typeface="Cambria Math" panose="02040503050406030204" pitchFamily="18" charset="0"/>
                                </a:rPr>
                                <m:t>𝑡</m:t>
                              </m:r>
                            </m:sub>
                          </m:sSub>
                          <m:r>
                            <a:rPr lang="en-US" sz="2000" i="1" dirty="0">
                              <a:latin typeface="Cambria Math" panose="02040503050406030204" pitchFamily="18" charset="0"/>
                            </a:rPr>
                            <m:t>=</m:t>
                          </m:r>
                          <m:r>
                            <a:rPr lang="en-US" sz="2000" i="1" dirty="0">
                              <a:latin typeface="Cambria Math" panose="02040503050406030204" pitchFamily="18" charset="0"/>
                            </a:rPr>
                            <m:t>𝑗</m:t>
                          </m:r>
                        </m:e>
                      </m:d>
                    </m:oMath>
                  </m:oMathPara>
                </a14:m>
                <a:endParaRPr lang="en-US" sz="2000" b="1" u="sng" dirty="0"/>
              </a:p>
              <a:p>
                <a:pPr marL="0" indent="0">
                  <a:lnSpc>
                    <a:spcPct val="100000"/>
                  </a:lnSpc>
                  <a:buNone/>
                </a:pPr>
                <a:endParaRPr lang="en-US" sz="2000" dirty="0"/>
              </a:p>
              <a:p>
                <a:pPr marL="0" indent="0">
                  <a:buNone/>
                </a:pPr>
                <a:endParaRPr lang="en-US" sz="2000" dirty="0"/>
              </a:p>
              <a:p>
                <a:pPr marL="0" indent="0">
                  <a:buNone/>
                </a:pPr>
                <a:endParaRPr lang="en-US" sz="2000" dirty="0"/>
              </a:p>
            </p:txBody>
          </p:sp>
        </mc:Choice>
        <mc:Fallback>
          <p:sp>
            <p:nvSpPr>
              <p:cNvPr id="57" name="Content Placeholder 2">
                <a:extLst>
                  <a:ext uri="{FF2B5EF4-FFF2-40B4-BE49-F238E27FC236}">
                    <a16:creationId xmlns:a16="http://schemas.microsoft.com/office/drawing/2014/main" id="{36651A2D-5119-284E-BC23-650E10EAF843}"/>
                  </a:ext>
                </a:extLst>
              </p:cNvPr>
              <p:cNvSpPr>
                <a:spLocks noGrp="1" noRot="1" noChangeAspect="1" noMove="1" noResize="1" noEditPoints="1" noAdjustHandles="1" noChangeArrowheads="1" noChangeShapeType="1" noTextEdit="1"/>
              </p:cNvSpPr>
              <p:nvPr>
                <p:ph sz="half" idx="1"/>
              </p:nvPr>
            </p:nvSpPr>
            <p:spPr>
              <a:xfrm>
                <a:off x="114300" y="1299844"/>
                <a:ext cx="6342004" cy="5488917"/>
              </a:xfrm>
              <a:blipFill>
                <a:blip r:embed="rId12"/>
                <a:stretch>
                  <a:fillRect l="-1200" t="-693"/>
                </a:stretch>
              </a:blipFill>
            </p:spPr>
            <p:txBody>
              <a:bodyPr/>
              <a:lstStyle/>
              <a:p>
                <a:r>
                  <a:rPr lang="en-US">
                    <a:noFill/>
                  </a:rPr>
                  <a:t> </a:t>
                </a:r>
              </a:p>
            </p:txBody>
          </p:sp>
        </mc:Fallback>
      </mc:AlternateContent>
    </p:spTree>
    <p:extLst>
      <p:ext uri="{BB962C8B-B14F-4D97-AF65-F5344CB8AC3E}">
        <p14:creationId xmlns:p14="http://schemas.microsoft.com/office/powerpoint/2010/main" val="6776740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TotalTime>
  <Words>2273</Words>
  <Application>Microsoft Macintosh PowerPoint</Application>
  <PresentationFormat>Widescreen</PresentationFormat>
  <Paragraphs>253</Paragraphs>
  <Slides>24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Cambria Math</vt:lpstr>
      <vt:lpstr>Office Theme</vt:lpstr>
      <vt:lpstr>CS440/ECE448 Lecture 20 Exam 2 Review</vt:lpstr>
      <vt:lpstr>Outline</vt:lpstr>
      <vt:lpstr>Perceptrons (Lecture 8)</vt:lpstr>
      <vt:lpstr>Neural Nets (Lectures 9 and 10)</vt:lpstr>
      <vt:lpstr>Neural Nets (Lectures 9 and 10)</vt:lpstr>
      <vt:lpstr>Bayesian Networks (Lectures 13, 14)</vt:lpstr>
      <vt:lpstr>Bayesian Network Learning (Lecture 14)</vt:lpstr>
      <vt:lpstr>Hidden Markov Model (Lecture 15)</vt:lpstr>
      <vt:lpstr>Viterbi Algorithm (Lecture 16)</vt:lpstr>
      <vt:lpstr>Some problems from the sample exam</vt:lpstr>
      <vt:lpstr>Question 2: Perceptron</vt:lpstr>
      <vt:lpstr>Question 2: Perceptron</vt:lpstr>
      <vt:lpstr>Question 2: Perceptron</vt:lpstr>
      <vt:lpstr>Question 6: Neural Net</vt:lpstr>
      <vt:lpstr>Question 6: Neural Net</vt:lpstr>
      <vt:lpstr>Question 6: Neural Net</vt:lpstr>
      <vt:lpstr>Question 6: Neural Net</vt:lpstr>
      <vt:lpstr>Bayesian networks: question 9</vt:lpstr>
      <vt:lpstr>Bayesian networks: question 9</vt:lpstr>
      <vt:lpstr>Bayesian networks: question 9</vt:lpstr>
      <vt:lpstr>HMMs: question 20</vt:lpstr>
      <vt:lpstr>HMMs: question 20</vt:lpstr>
      <vt:lpstr>HMMs: question 20</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CS440/ECE448 Lecture 20 Exam 2 Review</dc:title>
  <dc:creator>Hasegawa-Johnson, Mark Allan</dc:creator>
  <cp:lastModifiedBy>Hasegawa-Johnson, Mark Allan</cp:lastModifiedBy>
  <cp:revision>21</cp:revision>
  <dcterms:created xsi:type="dcterms:W3CDTF">2021-04-03T20:49:24Z</dcterms:created>
  <dcterms:modified xsi:type="dcterms:W3CDTF">2021-04-04T01:24:37Z</dcterms:modified>
</cp:coreProperties>
</file>