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7" r:id="rId3"/>
    <p:sldId id="258" r:id="rId4"/>
    <p:sldId id="259" r:id="rId5"/>
    <p:sldId id="260" r:id="rId6"/>
    <p:sldId id="261" r:id="rId7"/>
    <p:sldId id="263" r:id="rId8"/>
    <p:sldId id="264" r:id="rId9"/>
    <p:sldId id="265" r:id="rId10"/>
    <p:sldId id="266" r:id="rId11"/>
    <p:sldId id="267" r:id="rId12"/>
    <p:sldId id="268" r:id="rId13"/>
    <p:sldId id="269" r:id="rId14"/>
    <p:sldId id="270" r:id="rId15"/>
    <p:sldId id="308" r:id="rId16"/>
    <p:sldId id="309" r:id="rId17"/>
    <p:sldId id="310" r:id="rId18"/>
    <p:sldId id="311" r:id="rId19"/>
    <p:sldId id="327" r:id="rId20"/>
    <p:sldId id="325"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21"/>
  </p:normalViewPr>
  <p:slideViewPr>
    <p:cSldViewPr snapToGrid="0" snapToObjects="1">
      <p:cViewPr varScale="1">
        <p:scale>
          <a:sx n="88" d="100"/>
          <a:sy n="88" d="100"/>
        </p:scale>
        <p:origin x="17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9ED2-A6B8-F14F-955E-13F9F8C91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A2BA13-E638-FB48-8CFA-F7F8DDCD7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2E906-158A-264D-AE07-AC93B210BF05}"/>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0D0466AB-9DEF-D641-864F-FF20FF14B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4F1FA-1C20-784A-8B14-157B42CBEF5F}"/>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8877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7ED1-140B-4545-8F44-64BFDB786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19AD6-8F9E-5142-BABC-44012F3ED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C7FDC-F9B5-CE43-80CD-E56870523D6F}"/>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A81B83B1-F78F-BB44-A7F3-5AB9408F6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F571B-5B6C-4545-91CC-15B0CE7D442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2216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62A10-8E3D-0B46-9592-F8027D0A9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18C06-5CDD-FD43-BBE4-161C4702D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E9D7-74EB-754F-B4B5-A3CF5FCCB05D}"/>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F6DE5E24-C5C2-1C44-96A9-B4EF6724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BC265-9DF2-1E47-9EEB-BE9DC795CFE9}"/>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53353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C41C-0079-0345-8D73-7C917106F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B4DA4-B832-C54F-8FDF-32FCE7F4D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16ADD-356E-FA47-938F-7BD5E77AC826}"/>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9CAC58C8-3279-7F4E-AC40-6259F48D7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440B4-1EE9-AA4E-A8CD-C425655FC59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3716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2CF3-9EF8-B045-94E8-EEBB46FDF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C751F-9E99-C344-A76E-5BCC78181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02484-62C8-B64C-B518-E0DA77C041E8}"/>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938DE700-72D5-4742-8E48-5968AED91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61968-304A-064E-A376-C22D09FFB1C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75861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51F2-06ED-3040-8BB9-D2FCE6A4E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6D7A5-B0DC-E647-9F34-B91095D0F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174E5-FF0D-3B44-A4C8-5910264E9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664612-F519-5947-AAAB-B3718397033E}"/>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6" name="Footer Placeholder 5">
            <a:extLst>
              <a:ext uri="{FF2B5EF4-FFF2-40B4-BE49-F238E27FC236}">
                <a16:creationId xmlns:a16="http://schemas.microsoft.com/office/drawing/2014/main" id="{12B274F5-E6D7-2842-AC52-D5E746218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3AD25-DFE4-A842-9E3D-BF88F57232B0}"/>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454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E96D-CF44-784A-A960-C8F45A4D6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33075-CC6F-C54E-8B98-27D8A00E1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616FC-13B2-BD47-81BE-AA5AA86DF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A2B8E-97C9-454A-9D60-AF31AF79E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7D961-9D55-2E48-8201-7E5DB1C4D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1B31B-1FC6-F342-9129-D1A798308605}"/>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8" name="Footer Placeholder 7">
            <a:extLst>
              <a:ext uri="{FF2B5EF4-FFF2-40B4-BE49-F238E27FC236}">
                <a16:creationId xmlns:a16="http://schemas.microsoft.com/office/drawing/2014/main" id="{BF091930-7C22-3140-B63D-6A061A0A4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F07BD-D177-4E45-959A-EF07CA37C6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7232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18BD-BFCF-2445-968A-7B50ED17F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8E61EC-09A2-5F4F-B6DA-C568751B135D}"/>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4" name="Footer Placeholder 3">
            <a:extLst>
              <a:ext uri="{FF2B5EF4-FFF2-40B4-BE49-F238E27FC236}">
                <a16:creationId xmlns:a16="http://schemas.microsoft.com/office/drawing/2014/main" id="{58447B75-931E-5043-93FE-006661066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CA47D-8595-E546-AD4F-6575D2B0464B}"/>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94890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91BD2-F327-034B-B181-BC232D6B779C}"/>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3" name="Footer Placeholder 2">
            <a:extLst>
              <a:ext uri="{FF2B5EF4-FFF2-40B4-BE49-F238E27FC236}">
                <a16:creationId xmlns:a16="http://schemas.microsoft.com/office/drawing/2014/main" id="{9879A1D6-62C5-B543-86C5-84EBB757C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04666-72C5-FF41-AB92-9C54425DC4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1391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2E6E-FD24-1244-ABA2-C335DDCD5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06572D-7D0D-1547-93A4-337613740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3B620-20C9-214B-935F-7F82CDA5B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B248C-107A-4646-A8B8-08CE38FDE748}"/>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6" name="Footer Placeholder 5">
            <a:extLst>
              <a:ext uri="{FF2B5EF4-FFF2-40B4-BE49-F238E27FC236}">
                <a16:creationId xmlns:a16="http://schemas.microsoft.com/office/drawing/2014/main" id="{464231E5-DCFE-B444-8DFC-681EA79B0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3DC6-2D84-5B42-B658-A05F804CEBA8}"/>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12122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1012-7E43-444A-9909-598BF7C40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93893-2A91-A546-88DD-8739DBE02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194B-3493-FC44-A636-88735E6D5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9116-448F-F949-9782-8A2D9D3322B9}"/>
              </a:ext>
            </a:extLst>
          </p:cNvPr>
          <p:cNvSpPr>
            <a:spLocks noGrp="1"/>
          </p:cNvSpPr>
          <p:nvPr>
            <p:ph type="dt" sz="half" idx="10"/>
          </p:nvPr>
        </p:nvSpPr>
        <p:spPr/>
        <p:txBody>
          <a:bodyPr/>
          <a:lstStyle/>
          <a:p>
            <a:fld id="{7064C152-0CDE-8E4E-807C-AABEB1883E1C}" type="datetimeFigureOut">
              <a:rPr lang="en-US" smtClean="0"/>
              <a:t>3/27/21</a:t>
            </a:fld>
            <a:endParaRPr lang="en-US"/>
          </a:p>
        </p:txBody>
      </p:sp>
      <p:sp>
        <p:nvSpPr>
          <p:cNvPr id="6" name="Footer Placeholder 5">
            <a:extLst>
              <a:ext uri="{FF2B5EF4-FFF2-40B4-BE49-F238E27FC236}">
                <a16:creationId xmlns:a16="http://schemas.microsoft.com/office/drawing/2014/main" id="{D489863E-BD33-464E-A7D2-6C8C3C5B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4291E-FAB1-3645-9EBC-6B67F4A6608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82978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354B5-4C74-CC46-8C2E-09339DEBE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C608B-395E-894E-A371-8F22F404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3A96B-92CA-4144-8733-35F804539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4C152-0CDE-8E4E-807C-AABEB1883E1C}" type="datetimeFigureOut">
              <a:rPr lang="en-US" smtClean="0"/>
              <a:t>3/27/21</a:t>
            </a:fld>
            <a:endParaRPr lang="en-US"/>
          </a:p>
        </p:txBody>
      </p:sp>
      <p:sp>
        <p:nvSpPr>
          <p:cNvPr id="5" name="Footer Placeholder 4">
            <a:extLst>
              <a:ext uri="{FF2B5EF4-FFF2-40B4-BE49-F238E27FC236}">
                <a16:creationId xmlns:a16="http://schemas.microsoft.com/office/drawing/2014/main" id="{5A64FB88-B0F8-9146-A586-70D49F193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BA0DA-759D-0F44-A9A3-91CAF3FDE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B489E-28AA-FE4B-9A05-BB19466A97F7}" type="slidenum">
              <a:rPr lang="en-US" smtClean="0"/>
              <a:t>‹#›</a:t>
            </a:fld>
            <a:endParaRPr lang="en-US"/>
          </a:p>
        </p:txBody>
      </p:sp>
    </p:spTree>
    <p:extLst>
      <p:ext uri="{BB962C8B-B14F-4D97-AF65-F5344CB8AC3E}">
        <p14:creationId xmlns:p14="http://schemas.microsoft.com/office/powerpoint/2010/main" val="343567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log.christianperone.com/2016/01/voynich-manuscript-word-vectors-and-t-sne-visualization-of-some-pattern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FBA7-F0E3-B245-ADA8-5C7E150BBAD0}"/>
              </a:ext>
            </a:extLst>
          </p:cNvPr>
          <p:cNvSpPr>
            <a:spLocks noGrp="1"/>
          </p:cNvSpPr>
          <p:nvPr>
            <p:ph type="ctrTitle"/>
          </p:nvPr>
        </p:nvSpPr>
        <p:spPr/>
        <p:txBody>
          <a:bodyPr/>
          <a:lstStyle/>
          <a:p>
            <a:r>
              <a:rPr lang="en-US" dirty="0"/>
              <a:t>Lecture 17 – vector semantics</a:t>
            </a:r>
          </a:p>
        </p:txBody>
      </p:sp>
      <p:sp>
        <p:nvSpPr>
          <p:cNvPr id="3" name="Subtitle 2">
            <a:extLst>
              <a:ext uri="{FF2B5EF4-FFF2-40B4-BE49-F238E27FC236}">
                <a16:creationId xmlns:a16="http://schemas.microsoft.com/office/drawing/2014/main" id="{282BAE0B-0031-A741-97E6-F29B8A8DC030}"/>
              </a:ext>
            </a:extLst>
          </p:cNvPr>
          <p:cNvSpPr>
            <a:spLocks noGrp="1"/>
          </p:cNvSpPr>
          <p:nvPr>
            <p:ph type="subTitle" idx="1"/>
          </p:nvPr>
        </p:nvSpPr>
        <p:spPr/>
        <p:txBody>
          <a:bodyPr/>
          <a:lstStyle/>
          <a:p>
            <a:r>
              <a:rPr lang="en-US" dirty="0"/>
              <a:t>Mark Hasegawa-Johnson</a:t>
            </a:r>
          </a:p>
          <a:p>
            <a:r>
              <a:rPr lang="en-US" dirty="0"/>
              <a:t>3/29/2021</a:t>
            </a:r>
          </a:p>
          <a:p>
            <a:r>
              <a:rPr lang="en-US" dirty="0"/>
              <a:t>CC-BY 4.0: you may remix or redistribute if you cite the source</a:t>
            </a:r>
          </a:p>
        </p:txBody>
      </p:sp>
    </p:spTree>
    <p:extLst>
      <p:ext uri="{BB962C8B-B14F-4D97-AF65-F5344CB8AC3E}">
        <p14:creationId xmlns:p14="http://schemas.microsoft.com/office/powerpoint/2010/main" val="69688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E66-77A5-DA43-80E6-ED42ED483341}"/>
              </a:ext>
            </a:extLst>
          </p:cNvPr>
          <p:cNvSpPr>
            <a:spLocks noGrp="1"/>
          </p:cNvSpPr>
          <p:nvPr>
            <p:ph type="title"/>
          </p:nvPr>
        </p:nvSpPr>
        <p:spPr/>
        <p:txBody>
          <a:bodyPr/>
          <a:lstStyle/>
          <a:p>
            <a:r>
              <a:rPr lang="en-US" dirty="0"/>
              <a:t>Wordform, lemma, and word sense</a:t>
            </a:r>
          </a:p>
        </p:txBody>
      </p:sp>
      <p:sp>
        <p:nvSpPr>
          <p:cNvPr id="3" name="Content Placeholder 2">
            <a:extLst>
              <a:ext uri="{FF2B5EF4-FFF2-40B4-BE49-F238E27FC236}">
                <a16:creationId xmlns:a16="http://schemas.microsoft.com/office/drawing/2014/main" id="{F04E2DC0-CA21-B94B-86B5-FA82C37615BB}"/>
              </a:ext>
            </a:extLst>
          </p:cNvPr>
          <p:cNvSpPr>
            <a:spLocks noGrp="1"/>
          </p:cNvSpPr>
          <p:nvPr>
            <p:ph idx="1"/>
          </p:nvPr>
        </p:nvSpPr>
        <p:spPr/>
        <p:txBody>
          <a:bodyPr/>
          <a:lstStyle/>
          <a:p>
            <a:r>
              <a:rPr lang="en-US" dirty="0"/>
              <a:t>wordform</a:t>
            </a:r>
          </a:p>
          <a:p>
            <a:pPr lvl="1"/>
            <a:r>
              <a:rPr lang="en-US" dirty="0"/>
              <a:t>easy for a computer to work with: just look for space-bounded sequences of characters</a:t>
            </a:r>
          </a:p>
          <a:p>
            <a:r>
              <a:rPr lang="en-US" dirty="0"/>
              <a:t>lemma</a:t>
            </a:r>
          </a:p>
          <a:p>
            <a:pPr lvl="1"/>
            <a:r>
              <a:rPr lang="en-US" dirty="0"/>
              <a:t>This is what humans think of as a word.  A cluster of wordforms whose spellings, pronunciations, and meanings can all be derived from one another by applying simple rules.</a:t>
            </a:r>
          </a:p>
          <a:p>
            <a:r>
              <a:rPr lang="en-US" dirty="0"/>
              <a:t>word sense</a:t>
            </a:r>
          </a:p>
          <a:p>
            <a:pPr lvl="1"/>
            <a:r>
              <a:rPr lang="en-US" dirty="0"/>
              <a:t>A meaning so distinct from the other meanings of the word that it’s hard to consider them the same word. </a:t>
            </a:r>
          </a:p>
        </p:txBody>
      </p:sp>
    </p:spTree>
    <p:extLst>
      <p:ext uri="{BB962C8B-B14F-4D97-AF65-F5344CB8AC3E}">
        <p14:creationId xmlns:p14="http://schemas.microsoft.com/office/powerpoint/2010/main" val="13824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t>Synonymy, similarity, and relatedness</a:t>
            </a:r>
          </a:p>
          <a:p>
            <a:r>
              <a:rPr lang="en-US" dirty="0"/>
              <a:t>Vector Semantics</a:t>
            </a:r>
          </a:p>
          <a:p>
            <a:r>
              <a:rPr lang="en-US" dirty="0"/>
              <a:t>A Neural Net solution: Word2vec</a:t>
            </a:r>
          </a:p>
          <a:p>
            <a:r>
              <a:rPr lang="en-US" dirty="0"/>
              <a:t>Visualizations</a:t>
            </a:r>
          </a:p>
          <a:p>
            <a:r>
              <a:rPr lang="en-US" dirty="0"/>
              <a:t>Bias</a:t>
            </a:r>
          </a:p>
        </p:txBody>
      </p:sp>
    </p:spTree>
    <p:extLst>
      <p:ext uri="{BB962C8B-B14F-4D97-AF65-F5344CB8AC3E}">
        <p14:creationId xmlns:p14="http://schemas.microsoft.com/office/powerpoint/2010/main" val="422872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A4C-9508-3140-B174-B21A4C2E9691}"/>
              </a:ext>
            </a:extLst>
          </p:cNvPr>
          <p:cNvSpPr>
            <a:spLocks noGrp="1"/>
          </p:cNvSpPr>
          <p:nvPr>
            <p:ph type="title"/>
          </p:nvPr>
        </p:nvSpPr>
        <p:spPr>
          <a:xfrm>
            <a:off x="838200" y="365125"/>
            <a:ext cx="5819775" cy="1325563"/>
          </a:xfrm>
        </p:spPr>
        <p:txBody>
          <a:bodyPr/>
          <a:lstStyle/>
          <a:p>
            <a:r>
              <a:rPr lang="en-US" dirty="0"/>
              <a:t>Synonymy and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745AFC-1F51-5E45-A55C-02568C31FDC5}"/>
                  </a:ext>
                </a:extLst>
              </p:cNvPr>
              <p:cNvSpPr>
                <a:spLocks noGrp="1"/>
              </p:cNvSpPr>
              <p:nvPr>
                <p:ph sz="half" idx="1"/>
              </p:nvPr>
            </p:nvSpPr>
            <p:spPr/>
            <p:txBody>
              <a:bodyPr>
                <a:normAutofit lnSpcReduction="10000"/>
              </a:bodyPr>
              <a:lstStyle/>
              <a:p>
                <a:r>
                  <a:rPr lang="en-US" dirty="0"/>
                  <a:t>Words are “synonyms” if they have exactly the same meaning.</a:t>
                </a:r>
              </a:p>
              <a:p>
                <a:r>
                  <a:rPr lang="en-US" dirty="0"/>
                  <a:t>No words ever have </a:t>
                </a:r>
                <a:r>
                  <a:rPr lang="en-US" b="1" i="1" u="sng" dirty="0"/>
                  <a:t>exactly</a:t>
                </a:r>
                <a:r>
                  <a:rPr lang="en-US" dirty="0"/>
                  <a:t> the same meaning, so no two words are ever exactly synonyms.</a:t>
                </a:r>
              </a:p>
              <a:p>
                <a:r>
                  <a:rPr lang="en-US" dirty="0"/>
                  <a:t>We prefer to talk about word similarity,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endParaRPr lang="en-US" dirty="0"/>
              </a:p>
              <a:p>
                <a:pPr lvl="1"/>
                <a14:m>
                  <m:oMath xmlns:m="http://schemas.openxmlformats.org/officeDocument/2006/math">
                    <m:r>
                      <a:rPr lang="en-US" i="1" dirty="0" smtClean="0">
                        <a:latin typeface="Cambria Math" panose="02040503050406030204" pitchFamily="18" charset="0"/>
                      </a:rPr>
                      <m:t>𝑠</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oMath>
                </a14:m>
                <a:r>
                  <a:rPr lang="en-US" dirty="0"/>
                  <a:t>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are perfect synonyms.  Never happens in practice, but sometimes close.</a:t>
                </a:r>
              </a:p>
              <a:p>
                <a:pPr lvl="1"/>
                <a14:m>
                  <m:oMath xmlns:m="http://schemas.openxmlformats.org/officeDocument/2006/math">
                    <m:r>
                      <a:rPr lang="en-US" i="1" dirty="0" smtClean="0">
                        <a:latin typeface="Cambria Math" panose="02040503050406030204" pitchFamily="18" charset="0"/>
                      </a:rPr>
                      <m:t>𝑠</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oMath>
                </a14:m>
                <a:r>
                  <a:rPr lang="en-US" dirty="0"/>
                  <a:t>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are completely different.</a:t>
                </a:r>
              </a:p>
            </p:txBody>
          </p:sp>
        </mc:Choice>
        <mc:Fallback xmlns="">
          <p:sp>
            <p:nvSpPr>
              <p:cNvPr id="3" name="Content Placeholder 2">
                <a:extLst>
                  <a:ext uri="{FF2B5EF4-FFF2-40B4-BE49-F238E27FC236}">
                    <a16:creationId xmlns:a16="http://schemas.microsoft.com/office/drawing/2014/main" id="{A8745AFC-1F51-5E45-A55C-02568C31FDC5}"/>
                  </a:ext>
                </a:extLst>
              </p:cNvPr>
              <p:cNvSpPr>
                <a:spLocks noGrp="1" noRot="1" noChangeAspect="1" noMove="1" noResize="1" noEditPoints="1" noAdjustHandles="1" noChangeArrowheads="1" noChangeShapeType="1" noTextEdit="1"/>
              </p:cNvSpPr>
              <p:nvPr>
                <p:ph sz="half" idx="1"/>
              </p:nvPr>
            </p:nvSpPr>
            <p:spPr>
              <a:blipFill>
                <a:blip r:embed="rId2"/>
                <a:stretch>
                  <a:fillRect l="-1956" t="-3509" r="-1956" b="-2924"/>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A1085208-0827-614D-9BF0-50E79E737D23}"/>
              </a:ext>
            </a:extLst>
          </p:cNvPr>
          <p:cNvCxnSpPr>
            <a:cxnSpLocks/>
          </p:cNvCxnSpPr>
          <p:nvPr/>
        </p:nvCxnSpPr>
        <p:spPr>
          <a:xfrm>
            <a:off x="7472363" y="365125"/>
            <a:ext cx="0" cy="626427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04EDE38-B864-274E-A2B2-10D11285AB69}"/>
                  </a:ext>
                </a:extLst>
              </p:cNvPr>
              <p:cNvSpPr/>
              <p:nvPr/>
            </p:nvSpPr>
            <p:spPr>
              <a:xfrm>
                <a:off x="7486853" y="443976"/>
                <a:ext cx="170168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𝑠</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1</m:t>
                              </m:r>
                            </m:sub>
                          </m:sSub>
                          <m:r>
                            <a:rPr lang="en-US" sz="2800" i="1" dirty="0" smtClean="0">
                              <a:latin typeface="Cambria Math" panose="02040503050406030204" pitchFamily="18" charset="0"/>
                            </a:rPr>
                            <m:t>,</m:t>
                          </m:r>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2</m:t>
                              </m:r>
                            </m:sub>
                          </m:sSub>
                        </m:e>
                      </m:d>
                    </m:oMath>
                  </m:oMathPara>
                </a14:m>
                <a:endParaRPr lang="en-US" sz="2800" dirty="0"/>
              </a:p>
            </p:txBody>
          </p:sp>
        </mc:Choice>
        <mc:Fallback xmlns="">
          <p:sp>
            <p:nvSpPr>
              <p:cNvPr id="8" name="Rectangle 7">
                <a:extLst>
                  <a:ext uri="{FF2B5EF4-FFF2-40B4-BE49-F238E27FC236}">
                    <a16:creationId xmlns:a16="http://schemas.microsoft.com/office/drawing/2014/main" id="{404EDE38-B864-274E-A2B2-10D11285AB69}"/>
                  </a:ext>
                </a:extLst>
              </p:cNvPr>
              <p:cNvSpPr>
                <a:spLocks noRot="1" noChangeAspect="1" noMove="1" noResize="1" noEditPoints="1" noAdjustHandles="1" noChangeArrowheads="1" noChangeShapeType="1" noTextEdit="1"/>
              </p:cNvSpPr>
              <p:nvPr/>
            </p:nvSpPr>
            <p:spPr>
              <a:xfrm>
                <a:off x="7486853" y="443976"/>
                <a:ext cx="1701684" cy="523220"/>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90692EBD-BF95-334B-866A-626E634D43D7}"/>
              </a:ext>
            </a:extLst>
          </p:cNvPr>
          <p:cNvSpPr/>
          <p:nvPr/>
        </p:nvSpPr>
        <p:spPr>
          <a:xfrm>
            <a:off x="7639253" y="1167880"/>
            <a:ext cx="2939779" cy="523220"/>
          </a:xfrm>
          <a:prstGeom prst="rect">
            <a:avLst/>
          </a:prstGeom>
        </p:spPr>
        <p:txBody>
          <a:bodyPr wrap="none">
            <a:spAutoFit/>
          </a:bodyPr>
          <a:lstStyle/>
          <a:p>
            <a:r>
              <a:rPr lang="en-US" sz="2800" dirty="0"/>
              <a:t>(vanish, disappear)</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1884FDA-1167-CD4D-A2F5-9BCB1718094A}"/>
                  </a:ext>
                </a:extLst>
              </p:cNvPr>
              <p:cNvSpPr/>
              <p:nvPr/>
            </p:nvSpPr>
            <p:spPr>
              <a:xfrm>
                <a:off x="6439092" y="1182168"/>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.98</m:t>
                      </m:r>
                    </m:oMath>
                  </m:oMathPara>
                </a14:m>
                <a:endParaRPr lang="en-US" sz="2800" dirty="0"/>
              </a:p>
            </p:txBody>
          </p:sp>
        </mc:Choice>
        <mc:Fallback xmlns="">
          <p:sp>
            <p:nvSpPr>
              <p:cNvPr id="10" name="Rectangle 9">
                <a:extLst>
                  <a:ext uri="{FF2B5EF4-FFF2-40B4-BE49-F238E27FC236}">
                    <a16:creationId xmlns:a16="http://schemas.microsoft.com/office/drawing/2014/main" id="{31884FDA-1167-CD4D-A2F5-9BCB1718094A}"/>
                  </a:ext>
                </a:extLst>
              </p:cNvPr>
              <p:cNvSpPr>
                <a:spLocks noRot="1" noChangeAspect="1" noMove="1" noResize="1" noEditPoints="1" noAdjustHandles="1" noChangeArrowheads="1" noChangeShapeType="1" noTextEdit="1"/>
              </p:cNvSpPr>
              <p:nvPr/>
            </p:nvSpPr>
            <p:spPr>
              <a:xfrm>
                <a:off x="6439092" y="1182168"/>
                <a:ext cx="936475" cy="523220"/>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1398754-F1EF-7346-862B-7ABD0B4B559A}"/>
              </a:ext>
            </a:extLst>
          </p:cNvPr>
          <p:cNvCxnSpPr>
            <a:cxnSpLocks/>
          </p:cNvCxnSpPr>
          <p:nvPr/>
        </p:nvCxnSpPr>
        <p:spPr>
          <a:xfrm>
            <a:off x="7329488" y="144377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EE483E-7CC8-F24B-8272-CA84037C9B51}"/>
              </a:ext>
            </a:extLst>
          </p:cNvPr>
          <p:cNvSpPr/>
          <p:nvPr/>
        </p:nvSpPr>
        <p:spPr>
          <a:xfrm>
            <a:off x="7634488" y="2063235"/>
            <a:ext cx="2348143" cy="523220"/>
          </a:xfrm>
          <a:prstGeom prst="rect">
            <a:avLst/>
          </a:prstGeom>
        </p:spPr>
        <p:txBody>
          <a:bodyPr wrap="none">
            <a:spAutoFit/>
          </a:bodyPr>
          <a:lstStyle/>
          <a:p>
            <a:r>
              <a:rPr lang="en-US" sz="2800" dirty="0"/>
              <a:t>(behave, obey)</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EF85364-39D4-D642-B85E-A371E897B974}"/>
                  </a:ext>
                </a:extLst>
              </p:cNvPr>
              <p:cNvSpPr/>
              <p:nvPr/>
            </p:nvSpPr>
            <p:spPr>
              <a:xfrm>
                <a:off x="6434327" y="207752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.73</m:t>
                      </m:r>
                    </m:oMath>
                  </m:oMathPara>
                </a14:m>
                <a:endParaRPr lang="en-US" sz="2800" dirty="0"/>
              </a:p>
            </p:txBody>
          </p:sp>
        </mc:Choice>
        <mc:Fallback xmlns="">
          <p:sp>
            <p:nvSpPr>
              <p:cNvPr id="16" name="Rectangle 15">
                <a:extLst>
                  <a:ext uri="{FF2B5EF4-FFF2-40B4-BE49-F238E27FC236}">
                    <a16:creationId xmlns:a16="http://schemas.microsoft.com/office/drawing/2014/main" id="{7EF85364-39D4-D642-B85E-A371E897B974}"/>
                  </a:ext>
                </a:extLst>
              </p:cNvPr>
              <p:cNvSpPr>
                <a:spLocks noRot="1" noChangeAspect="1" noMove="1" noResize="1" noEditPoints="1" noAdjustHandles="1" noChangeArrowheads="1" noChangeShapeType="1" noTextEdit="1"/>
              </p:cNvSpPr>
              <p:nvPr/>
            </p:nvSpPr>
            <p:spPr>
              <a:xfrm>
                <a:off x="6434327" y="2077523"/>
                <a:ext cx="936475" cy="523220"/>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6D7CFB3E-0604-854E-BB33-495264E75DBC}"/>
              </a:ext>
            </a:extLst>
          </p:cNvPr>
          <p:cNvCxnSpPr>
            <a:cxnSpLocks/>
          </p:cNvCxnSpPr>
          <p:nvPr/>
        </p:nvCxnSpPr>
        <p:spPr>
          <a:xfrm>
            <a:off x="7324723" y="233913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116DA8-B30A-3140-8AF3-CEDCEC677104}"/>
              </a:ext>
            </a:extLst>
          </p:cNvPr>
          <p:cNvSpPr/>
          <p:nvPr/>
        </p:nvSpPr>
        <p:spPr>
          <a:xfrm>
            <a:off x="7615435" y="2715705"/>
            <a:ext cx="2964722" cy="523220"/>
          </a:xfrm>
          <a:prstGeom prst="rect">
            <a:avLst/>
          </a:prstGeom>
        </p:spPr>
        <p:txBody>
          <a:bodyPr wrap="none">
            <a:spAutoFit/>
          </a:bodyPr>
          <a:lstStyle/>
          <a:p>
            <a:r>
              <a:rPr lang="en-US" sz="2800" dirty="0"/>
              <a:t>(belief, impression)</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72E1494-95BF-B94E-875E-C98D95DE48E2}"/>
                  </a:ext>
                </a:extLst>
              </p:cNvPr>
              <p:cNvSpPr/>
              <p:nvPr/>
            </p:nvSpPr>
            <p:spPr>
              <a:xfrm>
                <a:off x="6415274" y="272999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.60</m:t>
                      </m:r>
                    </m:oMath>
                  </m:oMathPara>
                </a14:m>
                <a:endParaRPr lang="en-US" sz="2800" dirty="0"/>
              </a:p>
            </p:txBody>
          </p:sp>
        </mc:Choice>
        <mc:Fallback xmlns="">
          <p:sp>
            <p:nvSpPr>
              <p:cNvPr id="19" name="Rectangle 18">
                <a:extLst>
                  <a:ext uri="{FF2B5EF4-FFF2-40B4-BE49-F238E27FC236}">
                    <a16:creationId xmlns:a16="http://schemas.microsoft.com/office/drawing/2014/main" id="{E72E1494-95BF-B94E-875E-C98D95DE48E2}"/>
                  </a:ext>
                </a:extLst>
              </p:cNvPr>
              <p:cNvSpPr>
                <a:spLocks noRot="1" noChangeAspect="1" noMove="1" noResize="1" noEditPoints="1" noAdjustHandles="1" noChangeArrowheads="1" noChangeShapeType="1" noTextEdit="1"/>
              </p:cNvSpPr>
              <p:nvPr/>
            </p:nvSpPr>
            <p:spPr>
              <a:xfrm>
                <a:off x="6415274" y="2729993"/>
                <a:ext cx="936475" cy="523220"/>
              </a:xfrm>
              <a:prstGeom prst="rect">
                <a:avLst/>
              </a:prstGeom>
              <a:blipFill>
                <a:blip r:embed="rId6"/>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82645067-3852-BD4A-B074-B0CAB8A50288}"/>
              </a:ext>
            </a:extLst>
          </p:cNvPr>
          <p:cNvCxnSpPr>
            <a:cxnSpLocks/>
          </p:cNvCxnSpPr>
          <p:nvPr/>
        </p:nvCxnSpPr>
        <p:spPr>
          <a:xfrm>
            <a:off x="7305670" y="299160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20C87AA-6BD4-4D42-932C-4E95B73A11BE}"/>
              </a:ext>
            </a:extLst>
          </p:cNvPr>
          <p:cNvSpPr/>
          <p:nvPr/>
        </p:nvSpPr>
        <p:spPr>
          <a:xfrm>
            <a:off x="7610670" y="3853957"/>
            <a:ext cx="2348720" cy="523220"/>
          </a:xfrm>
          <a:prstGeom prst="rect">
            <a:avLst/>
          </a:prstGeom>
        </p:spPr>
        <p:txBody>
          <a:bodyPr wrap="none">
            <a:spAutoFit/>
          </a:bodyPr>
          <a:lstStyle/>
          <a:p>
            <a:r>
              <a:rPr lang="en-US" sz="2800" dirty="0"/>
              <a:t>(muscle, bone)</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BBFB057-44BD-E44B-9C7F-54C4EE79FB7C}"/>
                  </a:ext>
                </a:extLst>
              </p:cNvPr>
              <p:cNvSpPr/>
              <p:nvPr/>
            </p:nvSpPr>
            <p:spPr>
              <a:xfrm>
                <a:off x="6410509" y="3868245"/>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.37</m:t>
                      </m:r>
                    </m:oMath>
                  </m:oMathPara>
                </a14:m>
                <a:endParaRPr lang="en-US" sz="2800" dirty="0"/>
              </a:p>
            </p:txBody>
          </p:sp>
        </mc:Choice>
        <mc:Fallback xmlns="">
          <p:sp>
            <p:nvSpPr>
              <p:cNvPr id="22" name="Rectangle 21">
                <a:extLst>
                  <a:ext uri="{FF2B5EF4-FFF2-40B4-BE49-F238E27FC236}">
                    <a16:creationId xmlns:a16="http://schemas.microsoft.com/office/drawing/2014/main" id="{6BBFB057-44BD-E44B-9C7F-54C4EE79FB7C}"/>
                  </a:ext>
                </a:extLst>
              </p:cNvPr>
              <p:cNvSpPr>
                <a:spLocks noRot="1" noChangeAspect="1" noMove="1" noResize="1" noEditPoints="1" noAdjustHandles="1" noChangeArrowheads="1" noChangeShapeType="1" noTextEdit="1"/>
              </p:cNvSpPr>
              <p:nvPr/>
            </p:nvSpPr>
            <p:spPr>
              <a:xfrm>
                <a:off x="6410509" y="3868245"/>
                <a:ext cx="936475" cy="523220"/>
              </a:xfrm>
              <a:prstGeom prst="rect">
                <a:avLst/>
              </a:prstGeom>
              <a:blipFill>
                <a:blip r:embed="rId7"/>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C1182ACF-5C0B-CF49-891E-63717013D740}"/>
              </a:ext>
            </a:extLst>
          </p:cNvPr>
          <p:cNvCxnSpPr>
            <a:cxnSpLocks/>
          </p:cNvCxnSpPr>
          <p:nvPr/>
        </p:nvCxnSpPr>
        <p:spPr>
          <a:xfrm>
            <a:off x="7300905" y="4129855"/>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08B30FB-B86A-334E-889F-FB1A7E4D3261}"/>
              </a:ext>
            </a:extLst>
          </p:cNvPr>
          <p:cNvSpPr/>
          <p:nvPr/>
        </p:nvSpPr>
        <p:spPr>
          <a:xfrm>
            <a:off x="7605906" y="5020775"/>
            <a:ext cx="2723951" cy="523220"/>
          </a:xfrm>
          <a:prstGeom prst="rect">
            <a:avLst/>
          </a:prstGeom>
        </p:spPr>
        <p:txBody>
          <a:bodyPr wrap="none">
            <a:spAutoFit/>
          </a:bodyPr>
          <a:lstStyle/>
          <a:p>
            <a:r>
              <a:rPr lang="en-US" sz="2800" dirty="0"/>
              <a:t>(modest, flexible)</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86119B4-7AFF-7545-9F71-D704720FF4E5}"/>
                  </a:ext>
                </a:extLst>
              </p:cNvPr>
              <p:cNvSpPr/>
              <p:nvPr/>
            </p:nvSpPr>
            <p:spPr>
              <a:xfrm>
                <a:off x="6405745" y="503506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.01</m:t>
                      </m:r>
                    </m:oMath>
                  </m:oMathPara>
                </a14:m>
                <a:endParaRPr lang="en-US" sz="2800" dirty="0"/>
              </a:p>
            </p:txBody>
          </p:sp>
        </mc:Choice>
        <mc:Fallback xmlns="">
          <p:sp>
            <p:nvSpPr>
              <p:cNvPr id="25" name="Rectangle 24">
                <a:extLst>
                  <a:ext uri="{FF2B5EF4-FFF2-40B4-BE49-F238E27FC236}">
                    <a16:creationId xmlns:a16="http://schemas.microsoft.com/office/drawing/2014/main" id="{886119B4-7AFF-7545-9F71-D704720FF4E5}"/>
                  </a:ext>
                </a:extLst>
              </p:cNvPr>
              <p:cNvSpPr>
                <a:spLocks noRot="1" noChangeAspect="1" noMove="1" noResize="1" noEditPoints="1" noAdjustHandles="1" noChangeArrowheads="1" noChangeShapeType="1" noTextEdit="1"/>
              </p:cNvSpPr>
              <p:nvPr/>
            </p:nvSpPr>
            <p:spPr>
              <a:xfrm>
                <a:off x="6405745" y="5035063"/>
                <a:ext cx="936475" cy="523220"/>
              </a:xfrm>
              <a:prstGeom prst="rect">
                <a:avLst/>
              </a:prstGeom>
              <a:blipFill>
                <a:blip r:embed="rId8"/>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E9B5FC18-EC56-8A49-AFE4-097938BDF049}"/>
              </a:ext>
            </a:extLst>
          </p:cNvPr>
          <p:cNvCxnSpPr>
            <a:cxnSpLocks/>
          </p:cNvCxnSpPr>
          <p:nvPr/>
        </p:nvCxnSpPr>
        <p:spPr>
          <a:xfrm>
            <a:off x="7324717" y="5310961"/>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0E0A8BD-FA70-9644-9B0B-2EC68CDB6DD5}"/>
              </a:ext>
            </a:extLst>
          </p:cNvPr>
          <p:cNvSpPr/>
          <p:nvPr/>
        </p:nvSpPr>
        <p:spPr>
          <a:xfrm>
            <a:off x="7601142" y="5416070"/>
            <a:ext cx="2799100" cy="523220"/>
          </a:xfrm>
          <a:prstGeom prst="rect">
            <a:avLst/>
          </a:prstGeom>
        </p:spPr>
        <p:txBody>
          <a:bodyPr wrap="none">
            <a:spAutoFit/>
          </a:bodyPr>
          <a:lstStyle/>
          <a:p>
            <a:r>
              <a:rPr lang="en-US" sz="2800" dirty="0"/>
              <a:t>(hole, agreement)</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A542407-7324-7446-BD4B-059E48174FBE}"/>
                  </a:ext>
                </a:extLst>
              </p:cNvPr>
              <p:cNvSpPr/>
              <p:nvPr/>
            </p:nvSpPr>
            <p:spPr>
              <a:xfrm>
                <a:off x="6215242" y="5430358"/>
                <a:ext cx="11352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.003</m:t>
                      </m:r>
                    </m:oMath>
                  </m:oMathPara>
                </a14:m>
                <a:endParaRPr lang="en-US" sz="2800" dirty="0"/>
              </a:p>
            </p:txBody>
          </p:sp>
        </mc:Choice>
        <mc:Fallback xmlns="">
          <p:sp>
            <p:nvSpPr>
              <p:cNvPr id="28" name="Rectangle 27">
                <a:extLst>
                  <a:ext uri="{FF2B5EF4-FFF2-40B4-BE49-F238E27FC236}">
                    <a16:creationId xmlns:a16="http://schemas.microsoft.com/office/drawing/2014/main" id="{DA542407-7324-7446-BD4B-059E48174FBE}"/>
                  </a:ext>
                </a:extLst>
              </p:cNvPr>
              <p:cNvSpPr>
                <a:spLocks noRot="1" noChangeAspect="1" noMove="1" noResize="1" noEditPoints="1" noAdjustHandles="1" noChangeArrowheads="1" noChangeShapeType="1" noTextEdit="1"/>
              </p:cNvSpPr>
              <p:nvPr/>
            </p:nvSpPr>
            <p:spPr>
              <a:xfrm>
                <a:off x="6215242" y="5430358"/>
                <a:ext cx="1135247" cy="523220"/>
              </a:xfrm>
              <a:prstGeom prst="rect">
                <a:avLst/>
              </a:prstGeom>
              <a:blipFill>
                <a:blip r:embed="rId9"/>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8B92D83B-5612-014D-87D8-CEAA68E9C8B8}"/>
              </a:ext>
            </a:extLst>
          </p:cNvPr>
          <p:cNvCxnSpPr>
            <a:cxnSpLocks/>
          </p:cNvCxnSpPr>
          <p:nvPr/>
        </p:nvCxnSpPr>
        <p:spPr>
          <a:xfrm>
            <a:off x="7334241" y="569196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31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48D47-D4C2-3949-B167-A08D80FC4F1E}"/>
              </a:ext>
            </a:extLst>
          </p:cNvPr>
          <p:cNvSpPr>
            <a:spLocks noGrp="1"/>
          </p:cNvSpPr>
          <p:nvPr>
            <p:ph sz="half" idx="1"/>
          </p:nvPr>
        </p:nvSpPr>
        <p:spPr>
          <a:xfrm>
            <a:off x="838200" y="5040315"/>
            <a:ext cx="10763250" cy="1489075"/>
          </a:xfrm>
        </p:spPr>
        <p:txBody>
          <a:bodyPr/>
          <a:lstStyle/>
          <a:p>
            <a:r>
              <a:rPr lang="en-US" dirty="0"/>
              <a:t>Algorithms that try to estimate the similarity of two wordforms can be tested on databases such as SimLex-999.</a:t>
            </a:r>
          </a:p>
          <a:p>
            <a:r>
              <a:rPr lang="en-US" dirty="0"/>
              <a:t>Humans rated the similarity of each word pair on a 10-point scale.</a:t>
            </a:r>
          </a:p>
        </p:txBody>
      </p:sp>
      <p:pic>
        <p:nvPicPr>
          <p:cNvPr id="6" name="Content Placeholder 5" descr="A screenshot of a cell phone&#10;&#10;Description automatically generated">
            <a:extLst>
              <a:ext uri="{FF2B5EF4-FFF2-40B4-BE49-F238E27FC236}">
                <a16:creationId xmlns:a16="http://schemas.microsoft.com/office/drawing/2014/main" id="{E7830B5C-6A30-6849-811F-0D9DBA0847DD}"/>
              </a:ext>
            </a:extLst>
          </p:cNvPr>
          <p:cNvPicPr>
            <a:picLocks noGrp="1" noChangeAspect="1"/>
          </p:cNvPicPr>
          <p:nvPr>
            <p:ph sz="half" idx="2"/>
          </p:nvPr>
        </p:nvPicPr>
        <p:blipFill>
          <a:blip r:embed="rId2"/>
          <a:stretch>
            <a:fillRect/>
          </a:stretch>
        </p:blipFill>
        <p:spPr>
          <a:xfrm>
            <a:off x="132569" y="246541"/>
            <a:ext cx="11965290" cy="4539772"/>
          </a:xfrm>
        </p:spPr>
      </p:pic>
    </p:spTree>
    <p:extLst>
      <p:ext uri="{BB962C8B-B14F-4D97-AF65-F5344CB8AC3E}">
        <p14:creationId xmlns:p14="http://schemas.microsoft.com/office/powerpoint/2010/main" val="103566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A4C-9508-3140-B174-B21A4C2E9691}"/>
              </a:ext>
            </a:extLst>
          </p:cNvPr>
          <p:cNvSpPr>
            <a:spLocks noGrp="1"/>
          </p:cNvSpPr>
          <p:nvPr>
            <p:ph type="title"/>
          </p:nvPr>
        </p:nvSpPr>
        <p:spPr>
          <a:xfrm>
            <a:off x="400058" y="365125"/>
            <a:ext cx="3829037" cy="1492250"/>
          </a:xfrm>
        </p:spPr>
        <p:txBody>
          <a:bodyPr/>
          <a:lstStyle/>
          <a:p>
            <a:r>
              <a:rPr lang="en-US" dirty="0"/>
              <a:t>Similarity vs. Relatedness</a:t>
            </a:r>
          </a:p>
        </p:txBody>
      </p:sp>
      <p:sp>
        <p:nvSpPr>
          <p:cNvPr id="3" name="Content Placeholder 2">
            <a:extLst>
              <a:ext uri="{FF2B5EF4-FFF2-40B4-BE49-F238E27FC236}">
                <a16:creationId xmlns:a16="http://schemas.microsoft.com/office/drawing/2014/main" id="{A8745AFC-1F51-5E45-A55C-02568C31FDC5}"/>
              </a:ext>
            </a:extLst>
          </p:cNvPr>
          <p:cNvSpPr>
            <a:spLocks noGrp="1"/>
          </p:cNvSpPr>
          <p:nvPr>
            <p:ph sz="half" idx="1"/>
          </p:nvPr>
        </p:nvSpPr>
        <p:spPr>
          <a:xfrm>
            <a:off x="300040" y="2011365"/>
            <a:ext cx="4291202" cy="4351338"/>
          </a:xfrm>
        </p:spPr>
        <p:txBody>
          <a:bodyPr>
            <a:normAutofit/>
          </a:bodyPr>
          <a:lstStyle/>
          <a:p>
            <a:pPr marL="0" indent="0">
              <a:buNone/>
            </a:pPr>
            <a:r>
              <a:rPr lang="en-US" b="1" i="1" u="sng" dirty="0"/>
              <a:t>Similar</a:t>
            </a:r>
            <a:r>
              <a:rPr lang="en-US" dirty="0"/>
              <a:t>: words can be used interchangeably in most contexts</a:t>
            </a:r>
          </a:p>
          <a:p>
            <a:pPr marL="0" indent="0">
              <a:buNone/>
            </a:pPr>
            <a:r>
              <a:rPr lang="en-US" b="1" i="1" u="sng" dirty="0"/>
              <a:t>Related</a:t>
            </a:r>
            <a:r>
              <a:rPr lang="en-US" dirty="0"/>
              <a:t>: there is some connection between the two words, such that they tend to appear in the same documents.</a:t>
            </a:r>
          </a:p>
        </p:txBody>
      </p:sp>
      <p:cxnSp>
        <p:nvCxnSpPr>
          <p:cNvPr id="6" name="Straight Arrow Connector 5">
            <a:extLst>
              <a:ext uri="{FF2B5EF4-FFF2-40B4-BE49-F238E27FC236}">
                <a16:creationId xmlns:a16="http://schemas.microsoft.com/office/drawing/2014/main" id="{A1085208-0827-614D-9BF0-50E79E737D23}"/>
              </a:ext>
            </a:extLst>
          </p:cNvPr>
          <p:cNvCxnSpPr>
            <a:cxnSpLocks/>
          </p:cNvCxnSpPr>
          <p:nvPr/>
        </p:nvCxnSpPr>
        <p:spPr>
          <a:xfrm>
            <a:off x="5000615" y="365125"/>
            <a:ext cx="0" cy="626427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04EDE38-B864-274E-A2B2-10D11285AB69}"/>
              </a:ext>
            </a:extLst>
          </p:cNvPr>
          <p:cNvSpPr/>
          <p:nvPr/>
        </p:nvSpPr>
        <p:spPr>
          <a:xfrm>
            <a:off x="5015105" y="443976"/>
            <a:ext cx="1542410" cy="523220"/>
          </a:xfrm>
          <a:prstGeom prst="rect">
            <a:avLst/>
          </a:prstGeom>
        </p:spPr>
        <p:txBody>
          <a:bodyPr wrap="none">
            <a:spAutoFit/>
          </a:bodyPr>
          <a:lstStyle/>
          <a:p>
            <a:r>
              <a:rPr lang="en-US" sz="2800" dirty="0"/>
              <a:t>Similarity</a:t>
            </a:r>
          </a:p>
        </p:txBody>
      </p:sp>
      <p:sp>
        <p:nvSpPr>
          <p:cNvPr id="9" name="Rectangle 8">
            <a:extLst>
              <a:ext uri="{FF2B5EF4-FFF2-40B4-BE49-F238E27FC236}">
                <a16:creationId xmlns:a16="http://schemas.microsoft.com/office/drawing/2014/main" id="{90692EBD-BF95-334B-866A-626E634D43D7}"/>
              </a:ext>
            </a:extLst>
          </p:cNvPr>
          <p:cNvSpPr/>
          <p:nvPr/>
        </p:nvSpPr>
        <p:spPr>
          <a:xfrm>
            <a:off x="9353756" y="967853"/>
            <a:ext cx="1002262" cy="954107"/>
          </a:xfrm>
          <a:prstGeom prst="rect">
            <a:avLst/>
          </a:prstGeom>
        </p:spPr>
        <p:txBody>
          <a:bodyPr wrap="none">
            <a:spAutoFit/>
          </a:bodyPr>
          <a:lstStyle/>
          <a:p>
            <a:pPr algn="ctr"/>
            <a:r>
              <a:rPr lang="en-US" sz="2800" dirty="0"/>
              <a:t>coast</a:t>
            </a:r>
          </a:p>
          <a:p>
            <a:pPr algn="ctr"/>
            <a:r>
              <a:rPr lang="en-US" sz="2800" dirty="0"/>
              <a:t>shore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1884FDA-1167-CD4D-A2F5-9BCB1718094A}"/>
                  </a:ext>
                </a:extLst>
              </p:cNvPr>
              <p:cNvSpPr/>
              <p:nvPr/>
            </p:nvSpPr>
            <p:spPr>
              <a:xfrm>
                <a:off x="9596623" y="5868476"/>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m:t>
                      </m:r>
                    </m:oMath>
                  </m:oMathPara>
                </a14:m>
                <a:endParaRPr lang="en-US" sz="2800" dirty="0"/>
              </a:p>
            </p:txBody>
          </p:sp>
        </mc:Choice>
        <mc:Fallback xmlns="">
          <p:sp>
            <p:nvSpPr>
              <p:cNvPr id="10" name="Rectangle 9">
                <a:extLst>
                  <a:ext uri="{FF2B5EF4-FFF2-40B4-BE49-F238E27FC236}">
                    <a16:creationId xmlns:a16="http://schemas.microsoft.com/office/drawing/2014/main" id="{31884FDA-1167-CD4D-A2F5-9BCB1718094A}"/>
                  </a:ext>
                </a:extLst>
              </p:cNvPr>
              <p:cNvSpPr>
                <a:spLocks noRot="1" noChangeAspect="1" noMove="1" noResize="1" noEditPoints="1" noAdjustHandles="1" noChangeArrowheads="1" noChangeShapeType="1" noTextEdit="1"/>
              </p:cNvSpPr>
              <p:nvPr/>
            </p:nvSpPr>
            <p:spPr>
              <a:xfrm>
                <a:off x="9596623" y="5868476"/>
                <a:ext cx="737702" cy="523220"/>
              </a:xfrm>
              <a:prstGeom prst="rect">
                <a:avLst/>
              </a:prstGeom>
              <a:blipFill>
                <a:blip r:embed="rId2"/>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1398754-F1EF-7346-862B-7ABD0B4B559A}"/>
              </a:ext>
            </a:extLst>
          </p:cNvPr>
          <p:cNvCxnSpPr>
            <a:cxnSpLocks/>
          </p:cNvCxnSpPr>
          <p:nvPr/>
        </p:nvCxnSpPr>
        <p:spPr>
          <a:xfrm>
            <a:off x="4857740" y="144377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EE483E-7CC8-F24B-8272-CA84037C9B51}"/>
              </a:ext>
            </a:extLst>
          </p:cNvPr>
          <p:cNvSpPr/>
          <p:nvPr/>
        </p:nvSpPr>
        <p:spPr>
          <a:xfrm>
            <a:off x="7420174" y="991664"/>
            <a:ext cx="1024639" cy="954107"/>
          </a:xfrm>
          <a:prstGeom prst="rect">
            <a:avLst/>
          </a:prstGeom>
        </p:spPr>
        <p:txBody>
          <a:bodyPr wrap="none">
            <a:spAutoFit/>
          </a:bodyPr>
          <a:lstStyle/>
          <a:p>
            <a:pPr algn="ctr"/>
            <a:r>
              <a:rPr lang="en-US" sz="2800" dirty="0"/>
              <a:t>H20 </a:t>
            </a:r>
          </a:p>
          <a:p>
            <a:pPr algn="ctr"/>
            <a:r>
              <a:rPr lang="en-US" sz="2800" dirty="0"/>
              <a:t>water</a:t>
            </a:r>
          </a:p>
        </p:txBody>
      </p:sp>
      <p:sp>
        <p:nvSpPr>
          <p:cNvPr id="21" name="Rectangle 20">
            <a:extLst>
              <a:ext uri="{FF2B5EF4-FFF2-40B4-BE49-F238E27FC236}">
                <a16:creationId xmlns:a16="http://schemas.microsoft.com/office/drawing/2014/main" id="{A20C87AA-6BD4-4D42-932C-4E95B73A11BE}"/>
              </a:ext>
            </a:extLst>
          </p:cNvPr>
          <p:cNvSpPr/>
          <p:nvPr/>
        </p:nvSpPr>
        <p:spPr>
          <a:xfrm>
            <a:off x="8782252" y="4339740"/>
            <a:ext cx="1236236" cy="954107"/>
          </a:xfrm>
          <a:prstGeom prst="rect">
            <a:avLst/>
          </a:prstGeom>
        </p:spPr>
        <p:txBody>
          <a:bodyPr wrap="none">
            <a:spAutoFit/>
          </a:bodyPr>
          <a:lstStyle/>
          <a:p>
            <a:pPr algn="ctr"/>
            <a:r>
              <a:rPr lang="en-US" sz="2800" dirty="0"/>
              <a:t>clothes</a:t>
            </a:r>
          </a:p>
          <a:p>
            <a:pPr algn="ctr"/>
            <a:r>
              <a:rPr lang="en-US" sz="2800" dirty="0"/>
              <a:t>closet</a:t>
            </a:r>
          </a:p>
        </p:txBody>
      </p:sp>
      <p:cxnSp>
        <p:nvCxnSpPr>
          <p:cNvPr id="26" name="Straight Arrow Connector 25">
            <a:extLst>
              <a:ext uri="{FF2B5EF4-FFF2-40B4-BE49-F238E27FC236}">
                <a16:creationId xmlns:a16="http://schemas.microsoft.com/office/drawing/2014/main" id="{E9B5FC18-EC56-8A49-AFE4-097938BDF049}"/>
              </a:ext>
            </a:extLst>
          </p:cNvPr>
          <p:cNvCxnSpPr>
            <a:cxnSpLocks/>
          </p:cNvCxnSpPr>
          <p:nvPr/>
        </p:nvCxnSpPr>
        <p:spPr>
          <a:xfrm flipV="1">
            <a:off x="9849043" y="5696727"/>
            <a:ext cx="0" cy="218302"/>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60B9BD-8D35-4240-B01A-795712594A48}"/>
              </a:ext>
            </a:extLst>
          </p:cNvPr>
          <p:cNvCxnSpPr>
            <a:cxnSpLocks/>
          </p:cNvCxnSpPr>
          <p:nvPr/>
        </p:nvCxnSpPr>
        <p:spPr>
          <a:xfrm flipV="1">
            <a:off x="4229097" y="5815461"/>
            <a:ext cx="6986587" cy="1428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69DD323-540E-4F48-91B4-41FB805ED267}"/>
                  </a:ext>
                </a:extLst>
              </p:cNvPr>
              <p:cNvSpPr/>
              <p:nvPr/>
            </p:nvSpPr>
            <p:spPr>
              <a:xfrm>
                <a:off x="4205463" y="1220271"/>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m:t>
                      </m:r>
                    </m:oMath>
                  </m:oMathPara>
                </a14:m>
                <a:endParaRPr lang="en-US" sz="2800" dirty="0"/>
              </a:p>
            </p:txBody>
          </p:sp>
        </mc:Choice>
        <mc:Fallback xmlns="">
          <p:sp>
            <p:nvSpPr>
              <p:cNvPr id="31" name="Rectangle 30">
                <a:extLst>
                  <a:ext uri="{FF2B5EF4-FFF2-40B4-BE49-F238E27FC236}">
                    <a16:creationId xmlns:a16="http://schemas.microsoft.com/office/drawing/2014/main" id="{E69DD323-540E-4F48-91B4-41FB805ED267}"/>
                  </a:ext>
                </a:extLst>
              </p:cNvPr>
              <p:cNvSpPr>
                <a:spLocks noRot="1" noChangeAspect="1" noMove="1" noResize="1" noEditPoints="1" noAdjustHandles="1" noChangeArrowheads="1" noChangeShapeType="1" noTextEdit="1"/>
              </p:cNvSpPr>
              <p:nvPr/>
            </p:nvSpPr>
            <p:spPr>
              <a:xfrm>
                <a:off x="4205463" y="1220271"/>
                <a:ext cx="737702" cy="523220"/>
              </a:xfrm>
              <a:prstGeom prst="rect">
                <a:avLst/>
              </a:prstGeom>
              <a:blipFill>
                <a:blip r:embed="rId3"/>
                <a:stretch>
                  <a:fillRect/>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8F931963-A0D5-7D4D-A223-2245F6F29EAA}"/>
              </a:ext>
            </a:extLst>
          </p:cNvPr>
          <p:cNvSpPr/>
          <p:nvPr/>
        </p:nvSpPr>
        <p:spPr>
          <a:xfrm>
            <a:off x="10239571" y="5797046"/>
            <a:ext cx="1934504" cy="523220"/>
          </a:xfrm>
          <a:prstGeom prst="rect">
            <a:avLst/>
          </a:prstGeom>
        </p:spPr>
        <p:txBody>
          <a:bodyPr wrap="none">
            <a:spAutoFit/>
          </a:bodyPr>
          <a:lstStyle/>
          <a:p>
            <a:r>
              <a:rPr lang="en-US" sz="2800" dirty="0"/>
              <a:t>Relatedness</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420C019-9D5A-C543-B70F-30F6890F31AC}"/>
                  </a:ext>
                </a:extLst>
              </p:cNvPr>
              <p:cNvSpPr/>
              <p:nvPr/>
            </p:nvSpPr>
            <p:spPr>
              <a:xfrm>
                <a:off x="8891763" y="5877996"/>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.8</m:t>
                      </m:r>
                    </m:oMath>
                  </m:oMathPara>
                </a14:m>
                <a:endParaRPr lang="en-US" sz="2800" dirty="0"/>
              </a:p>
            </p:txBody>
          </p:sp>
        </mc:Choice>
        <mc:Fallback xmlns="">
          <p:sp>
            <p:nvSpPr>
              <p:cNvPr id="33" name="Rectangle 32">
                <a:extLst>
                  <a:ext uri="{FF2B5EF4-FFF2-40B4-BE49-F238E27FC236}">
                    <a16:creationId xmlns:a16="http://schemas.microsoft.com/office/drawing/2014/main" id="{F420C019-9D5A-C543-B70F-30F6890F31AC}"/>
                  </a:ext>
                </a:extLst>
              </p:cNvPr>
              <p:cNvSpPr>
                <a:spLocks noRot="1" noChangeAspect="1" noMove="1" noResize="1" noEditPoints="1" noAdjustHandles="1" noChangeArrowheads="1" noChangeShapeType="1" noTextEdit="1"/>
              </p:cNvSpPr>
              <p:nvPr/>
            </p:nvSpPr>
            <p:spPr>
              <a:xfrm>
                <a:off x="8891763" y="5877996"/>
                <a:ext cx="737702" cy="523220"/>
              </a:xfrm>
              <a:prstGeom prst="rect">
                <a:avLst/>
              </a:prstGeom>
              <a:blipFill>
                <a:blip r:embed="rId4"/>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E2ADA430-02D3-F942-A98F-973553F07D1C}"/>
              </a:ext>
            </a:extLst>
          </p:cNvPr>
          <p:cNvCxnSpPr>
            <a:cxnSpLocks/>
          </p:cNvCxnSpPr>
          <p:nvPr/>
        </p:nvCxnSpPr>
        <p:spPr>
          <a:xfrm flipV="1">
            <a:off x="9387074" y="5720536"/>
            <a:ext cx="0" cy="218302"/>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384D5D0-E2CE-3042-BC66-6BFF950839FC}"/>
              </a:ext>
            </a:extLst>
          </p:cNvPr>
          <p:cNvSpPr/>
          <p:nvPr/>
        </p:nvSpPr>
        <p:spPr>
          <a:xfrm>
            <a:off x="5136227" y="4744551"/>
            <a:ext cx="1843646" cy="954107"/>
          </a:xfrm>
          <a:prstGeom prst="rect">
            <a:avLst/>
          </a:prstGeom>
        </p:spPr>
        <p:txBody>
          <a:bodyPr wrap="none">
            <a:spAutoFit/>
          </a:bodyPr>
          <a:lstStyle/>
          <a:p>
            <a:pPr algn="ctr"/>
            <a:r>
              <a:rPr lang="en-US" sz="2800" dirty="0"/>
              <a:t>touchdown</a:t>
            </a:r>
          </a:p>
          <a:p>
            <a:pPr algn="ctr"/>
            <a:r>
              <a:rPr lang="en-US" sz="2800" dirty="0"/>
              <a:t>piano</a:t>
            </a:r>
          </a:p>
        </p:txBody>
      </p:sp>
      <p:sp>
        <p:nvSpPr>
          <p:cNvPr id="12" name="Oval 11">
            <a:extLst>
              <a:ext uri="{FF2B5EF4-FFF2-40B4-BE49-F238E27FC236}">
                <a16:creationId xmlns:a16="http://schemas.microsoft.com/office/drawing/2014/main" id="{C59A429C-A28A-B44E-8747-56D75B6681FB}"/>
              </a:ext>
            </a:extLst>
          </p:cNvPr>
          <p:cNvSpPr/>
          <p:nvPr/>
        </p:nvSpPr>
        <p:spPr>
          <a:xfrm>
            <a:off x="5086344" y="4529138"/>
            <a:ext cx="1893530" cy="1300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6E0CED-FC5E-6A4D-A72F-68016B0F113D}"/>
              </a:ext>
            </a:extLst>
          </p:cNvPr>
          <p:cNvSpPr/>
          <p:nvPr/>
        </p:nvSpPr>
        <p:spPr>
          <a:xfrm>
            <a:off x="8710622" y="4095746"/>
            <a:ext cx="1307861" cy="1300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94CC814-C0B4-7B4B-8249-41DC5A4EE5B6}"/>
              </a:ext>
            </a:extLst>
          </p:cNvPr>
          <p:cNvSpPr/>
          <p:nvPr/>
        </p:nvSpPr>
        <p:spPr>
          <a:xfrm>
            <a:off x="9305939" y="876287"/>
            <a:ext cx="1050080" cy="112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5602581-3FC4-2445-B7A8-2086E26FDA8E}"/>
              </a:ext>
            </a:extLst>
          </p:cNvPr>
          <p:cNvSpPr/>
          <p:nvPr/>
        </p:nvSpPr>
        <p:spPr>
          <a:xfrm>
            <a:off x="7415221" y="900097"/>
            <a:ext cx="1050080" cy="112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89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E5F4-731C-2C4E-A60C-7F5CF7593D0F}"/>
              </a:ext>
            </a:extLst>
          </p:cNvPr>
          <p:cNvSpPr>
            <a:spLocks noGrp="1"/>
          </p:cNvSpPr>
          <p:nvPr>
            <p:ph type="title"/>
          </p:nvPr>
        </p:nvSpPr>
        <p:spPr/>
        <p:txBody>
          <a:bodyPr/>
          <a:lstStyle/>
          <a:p>
            <a:r>
              <a:rPr lang="en-US" dirty="0"/>
              <a:t>Similarity: The Internet is the database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AE9CC-C527-1F45-B13E-022D25D4861F}"/>
                  </a:ext>
                </a:extLst>
              </p:cNvPr>
              <p:cNvSpPr>
                <a:spLocks noGrp="1"/>
              </p:cNvSpPr>
              <p:nvPr>
                <p:ph sz="half" idx="1"/>
              </p:nvPr>
            </p:nvSpPr>
            <p:spPr>
              <a:xfrm>
                <a:off x="714375" y="1457325"/>
                <a:ext cx="11087100" cy="5143500"/>
              </a:xfrm>
            </p:spPr>
            <p:txBody>
              <a:bodyPr>
                <a:normAutofit fontScale="77500" lnSpcReduction="20000"/>
              </a:bodyPr>
              <a:lstStyle/>
              <a:p>
                <a:pPr marL="0" indent="0">
                  <a:buNone/>
                </a:pPr>
                <a:r>
                  <a:rPr lang="en-US" dirty="0"/>
                  <a:t>Similarity = words can be used interchangeably in most contexts</a:t>
                </a:r>
              </a:p>
              <a:p>
                <a:pPr marL="0" indent="0">
                  <a:buNone/>
                </a:pPr>
                <a:r>
                  <a:rPr lang="en-US" dirty="0"/>
                  <a:t>How do we measure that in practice?</a:t>
                </a:r>
              </a:p>
              <a:p>
                <a:pPr marL="0" indent="0">
                  <a:buNone/>
                </a:pPr>
                <a:r>
                  <a:rPr lang="en-US" dirty="0"/>
                  <a:t>Answer: extract examples of word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 N words (N=2 or 3):</a:t>
                </a:r>
              </a:p>
              <a:p>
                <a:pPr marL="0" indent="0">
                  <a:buNone/>
                </a:pPr>
                <a:endParaRPr lang="en-US" dirty="0"/>
              </a:p>
              <a:p>
                <a:pPr marL="0" indent="0" algn="ctr">
                  <a:buNone/>
                </a:pPr>
                <a:r>
                  <a:rPr lang="en-US" dirty="0"/>
                  <a:t>…hot, although iced </a:t>
                </a:r>
                <a:r>
                  <a:rPr lang="en-US" b="1" u="sng" dirty="0"/>
                  <a:t>coffee</a:t>
                </a:r>
                <a:r>
                  <a:rPr lang="en-US" dirty="0"/>
                  <a:t> is a popular…</a:t>
                </a:r>
              </a:p>
              <a:p>
                <a:pPr marL="0" indent="0" algn="ctr">
                  <a:buNone/>
                </a:pPr>
                <a:r>
                  <a:rPr lang="en-US" dirty="0"/>
                  <a:t>…indicate that moderate </a:t>
                </a:r>
                <a:r>
                  <a:rPr lang="en-US" b="1" u="sng" dirty="0"/>
                  <a:t>coffee</a:t>
                </a:r>
                <a:r>
                  <a:rPr lang="en-US" dirty="0"/>
                  <a:t> consumption is benign…</a:t>
                </a:r>
              </a:p>
              <a:p>
                <a:pPr marL="0" indent="0" algn="ctr">
                  <a:buNone/>
                </a:pPr>
                <a:endParaRPr lang="en-US" dirty="0"/>
              </a:p>
              <a:p>
                <a:pPr marL="0" indent="0">
                  <a:buNone/>
                </a:pPr>
                <a:r>
                  <a:rPr lang="en-US" dirty="0"/>
                  <a:t>…and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2</m:t>
                        </m:r>
                      </m:sub>
                    </m:sSub>
                  </m:oMath>
                </a14:m>
                <a:r>
                  <a:rPr lang="en-US" dirty="0"/>
                  <a:t>:</a:t>
                </a:r>
              </a:p>
              <a:p>
                <a:pPr marL="0" indent="0">
                  <a:buNone/>
                </a:pPr>
                <a:endParaRPr lang="en-US" dirty="0"/>
              </a:p>
              <a:p>
                <a:pPr marL="0" indent="0" algn="ctr">
                  <a:buNone/>
                </a:pPr>
                <a:r>
                  <a:rPr lang="en-US" dirty="0"/>
                  <a:t>…consumed as iced </a:t>
                </a:r>
                <a:r>
                  <a:rPr lang="en-US" b="1" u="sng" dirty="0"/>
                  <a:t>tea</a:t>
                </a:r>
                <a:r>
                  <a:rPr lang="en-US" dirty="0"/>
                  <a:t>.  Sweet tea is…</a:t>
                </a:r>
              </a:p>
              <a:p>
                <a:pPr marL="0" indent="0" algn="ctr">
                  <a:buNone/>
                </a:pPr>
                <a:r>
                  <a:rPr lang="en-US" dirty="0"/>
                  <a:t> …national average of </a:t>
                </a:r>
                <a:r>
                  <a:rPr lang="en-US" b="1" u="sng" dirty="0"/>
                  <a:t>tea</a:t>
                </a:r>
                <a:r>
                  <a:rPr lang="en-US" dirty="0"/>
                  <a:t> consumption in Ireland…</a:t>
                </a:r>
              </a:p>
              <a:p>
                <a:pPr marL="0" indent="0">
                  <a:buNone/>
                </a:pPr>
                <a:endParaRPr lang="en-US" dirty="0"/>
              </a:p>
              <a:p>
                <a:pPr marL="0" indent="0">
                  <a:buNone/>
                </a:pPr>
                <a:r>
                  <a:rPr lang="en-US" dirty="0"/>
                  <a:t>The words “iced” and “consumption” appear in both contexts, so we can conclude that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coffea</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 &gt; 0</m:t>
                    </m:r>
                  </m:oMath>
                </a14:m>
                <a:r>
                  <a:rPr lang="en-US" dirty="0"/>
                  <a:t>.  No other words are shared, so we can conclude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coffee</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)&lt;1</m:t>
                    </m:r>
                  </m:oMath>
                </a14:m>
                <a:r>
                  <a:rPr lang="en-US" dirty="0"/>
                  <a:t>.</a:t>
                </a:r>
              </a:p>
            </p:txBody>
          </p:sp>
        </mc:Choice>
        <mc:Fallback xmlns="">
          <p:sp>
            <p:nvSpPr>
              <p:cNvPr id="3" name="Content Placeholder 2">
                <a:extLst>
                  <a:ext uri="{FF2B5EF4-FFF2-40B4-BE49-F238E27FC236}">
                    <a16:creationId xmlns:a16="http://schemas.microsoft.com/office/drawing/2014/main" id="{661AE9CC-C527-1F45-B13E-022D25D4861F}"/>
                  </a:ext>
                </a:extLst>
              </p:cNvPr>
              <p:cNvSpPr>
                <a:spLocks noGrp="1" noRot="1" noChangeAspect="1" noMove="1" noResize="1" noEditPoints="1" noAdjustHandles="1" noChangeArrowheads="1" noChangeShapeType="1" noTextEdit="1"/>
              </p:cNvSpPr>
              <p:nvPr>
                <p:ph sz="half" idx="1"/>
              </p:nvPr>
            </p:nvSpPr>
            <p:spPr>
              <a:xfrm>
                <a:off x="714375" y="1457325"/>
                <a:ext cx="11087100" cy="5143500"/>
              </a:xfrm>
              <a:blipFill>
                <a:blip r:embed="rId2"/>
                <a:stretch>
                  <a:fillRect l="-572" t="-2463"/>
                </a:stretch>
              </a:blipFill>
            </p:spPr>
            <p:txBody>
              <a:bodyPr/>
              <a:lstStyle/>
              <a:p>
                <a:r>
                  <a:rPr lang="en-US">
                    <a:noFill/>
                  </a:rPr>
                  <a:t> </a:t>
                </a:r>
              </a:p>
            </p:txBody>
          </p:sp>
        </mc:Fallback>
      </mc:AlternateContent>
    </p:spTree>
    <p:extLst>
      <p:ext uri="{BB962C8B-B14F-4D97-AF65-F5344CB8AC3E}">
        <p14:creationId xmlns:p14="http://schemas.microsoft.com/office/powerpoint/2010/main" val="212535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t>Vector Semantics</a:t>
            </a:r>
          </a:p>
          <a:p>
            <a:r>
              <a:rPr lang="en-US" dirty="0"/>
              <a:t>The Neural Net solution: Word2vec</a:t>
            </a:r>
          </a:p>
          <a:p>
            <a:r>
              <a:rPr lang="en-US" dirty="0"/>
              <a:t>Visualizations</a:t>
            </a:r>
          </a:p>
          <a:p>
            <a:r>
              <a:rPr lang="en-US" dirty="0"/>
              <a:t>Bias</a:t>
            </a:r>
          </a:p>
        </p:txBody>
      </p:sp>
    </p:spTree>
    <p:extLst>
      <p:ext uri="{BB962C8B-B14F-4D97-AF65-F5344CB8AC3E}">
        <p14:creationId xmlns:p14="http://schemas.microsoft.com/office/powerpoint/2010/main" val="177776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5D82-B34C-EA49-BF12-6986F5DD7360}"/>
              </a:ext>
            </a:extLst>
          </p:cNvPr>
          <p:cNvSpPr>
            <a:spLocks noGrp="1"/>
          </p:cNvSpPr>
          <p:nvPr>
            <p:ph type="title"/>
          </p:nvPr>
        </p:nvSpPr>
        <p:spPr/>
        <p:txBody>
          <a:bodyPr/>
          <a:lstStyle/>
          <a:p>
            <a:r>
              <a:rPr lang="en-US" dirty="0"/>
              <a:t>Vector semantics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4065D3-DA02-F548-B0F0-1A4D6FFE9294}"/>
                  </a:ext>
                </a:extLst>
              </p:cNvPr>
              <p:cNvSpPr>
                <a:spLocks noGrp="1"/>
              </p:cNvSpPr>
              <p:nvPr>
                <p:ph idx="1"/>
              </p:nvPr>
            </p:nvSpPr>
            <p:spPr/>
            <p:txBody>
              <a:bodyPr/>
              <a:lstStyle/>
              <a:p>
                <a:r>
                  <a:rPr lang="en-US" dirty="0"/>
                  <a:t>If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is represented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e>
                    </m:d>
                  </m:oMath>
                </a14:m>
                <a:r>
                  <a:rPr lang="en-US" dirty="0"/>
                  <a:t>, we say that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oMath>
                </a14:m>
                <a:r>
                  <a:rPr lang="en-US" dirty="0"/>
                  <a:t> is the D-dimensional </a:t>
                </a:r>
                <a:r>
                  <a:rPr lang="en-US" b="1" u="sng" dirty="0"/>
                  <a:t>embedding</a:t>
                </a:r>
                <a:r>
                  <a:rPr lang="en-US" dirty="0"/>
                  <a:t> of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a:t>
                </a:r>
              </a:p>
              <a:p>
                <a:r>
                  <a:rPr lang="en-US" dirty="0"/>
                  <a:t>The general area of </a:t>
                </a:r>
                <a:r>
                  <a:rPr lang="en-US" b="1" u="sng" dirty="0"/>
                  <a:t>vector semantics</a:t>
                </a:r>
                <a:r>
                  <a:rPr lang="en-US" dirty="0"/>
                  <a:t> (represent the meaning of a word as a vector) goes back to the 1950s, in the field of information retrieval.</a:t>
                </a:r>
              </a:p>
            </p:txBody>
          </p:sp>
        </mc:Choice>
        <mc:Fallback xmlns="">
          <p:sp>
            <p:nvSpPr>
              <p:cNvPr id="3" name="Content Placeholder 2">
                <a:extLst>
                  <a:ext uri="{FF2B5EF4-FFF2-40B4-BE49-F238E27FC236}">
                    <a16:creationId xmlns:a16="http://schemas.microsoft.com/office/drawing/2014/main" id="{1A4065D3-DA02-F548-B0F0-1A4D6FFE9294}"/>
                  </a:ext>
                </a:extLst>
              </p:cNvPr>
              <p:cNvSpPr>
                <a:spLocks noGrp="1" noRot="1" noChangeAspect="1" noMove="1" noResize="1" noEditPoints="1" noAdjustHandles="1" noChangeArrowheads="1" noChangeShapeType="1" noTextEdit="1"/>
              </p:cNvSpPr>
              <p:nvPr>
                <p:ph idx="1"/>
              </p:nvPr>
            </p:nvSpPr>
            <p:spPr>
              <a:blipFill>
                <a:blip r:embed="rId2"/>
                <a:stretch>
                  <a:fillRect l="-1086" t="-3488"/>
                </a:stretch>
              </a:blipFill>
            </p:spPr>
            <p:txBody>
              <a:bodyPr/>
              <a:lstStyle/>
              <a:p>
                <a:r>
                  <a:rPr lang="en-US">
                    <a:noFill/>
                  </a:rPr>
                  <a:t> </a:t>
                </a:r>
              </a:p>
            </p:txBody>
          </p:sp>
        </mc:Fallback>
      </mc:AlternateContent>
    </p:spTree>
    <p:extLst>
      <p:ext uri="{BB962C8B-B14F-4D97-AF65-F5344CB8AC3E}">
        <p14:creationId xmlns:p14="http://schemas.microsoft.com/office/powerpoint/2010/main" val="371149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A8A2-C7AA-7843-9000-1FDF7E1C6EDA}"/>
              </a:ext>
            </a:extLst>
          </p:cNvPr>
          <p:cNvSpPr>
            <a:spLocks noGrp="1"/>
          </p:cNvSpPr>
          <p:nvPr>
            <p:ph type="title"/>
          </p:nvPr>
        </p:nvSpPr>
        <p:spPr>
          <a:xfrm>
            <a:off x="180970" y="79371"/>
            <a:ext cx="10515600" cy="1325563"/>
          </a:xfrm>
        </p:spPr>
        <p:txBody>
          <a:bodyPr/>
          <a:lstStyle/>
          <a:p>
            <a:r>
              <a:rPr lang="en-US" dirty="0"/>
              <a:t>cosine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260A4-0AEA-D24F-8B55-FAAB92B9B0AE}"/>
                  </a:ext>
                </a:extLst>
              </p:cNvPr>
              <p:cNvSpPr>
                <a:spLocks noGrp="1"/>
              </p:cNvSpPr>
              <p:nvPr>
                <p:ph idx="1"/>
              </p:nvPr>
            </p:nvSpPr>
            <p:spPr>
              <a:xfrm>
                <a:off x="295269" y="1404934"/>
                <a:ext cx="6434141" cy="5224466"/>
              </a:xfrm>
            </p:spPr>
            <p:txBody>
              <a:bodyPr>
                <a:normAutofit fontScale="92500"/>
              </a:bodyPr>
              <a:lstStyle/>
              <a:p>
                <a:pPr marL="0" indent="0">
                  <a:buNone/>
                </a:pPr>
                <a:r>
                  <a:rPr lang="en-US" dirty="0"/>
                  <a:t>If words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are similar,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is represented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oMath>
                </a14:m>
                <a:r>
                  <a:rPr lang="en-US" dirty="0"/>
                  <a:t>, then the angle between the two vectors should be small.</a:t>
                </a:r>
              </a:p>
              <a:p>
                <a:pPr marL="0" indent="0">
                  <a:buNone/>
                </a:pPr>
                <a:r>
                  <a:rPr lang="en-US" dirty="0"/>
                  <a:t>Angle between two vectors can be measured by their dot product:</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num>
                        <m:den>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e>
                          </m:d>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e>
                          </m:d>
                        </m:den>
                      </m:f>
                    </m:oMath>
                  </m:oMathPara>
                </a14:m>
                <a:endParaRPr lang="en-US" dirty="0"/>
              </a:p>
              <a:p>
                <a:pPr marL="0" indent="0">
                  <a:buNone/>
                </a:pPr>
                <a:r>
                  <a:rPr lang="en-US" dirty="0"/>
                  <a:t>where </a:t>
                </a: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𝑑</m:t>
                          </m:r>
                          <m:r>
                            <a:rPr lang="en-US" b="0" i="1" dirty="0" smtClean="0">
                              <a:latin typeface="Cambria Math" panose="02040503050406030204" pitchFamily="18" charset="0"/>
                            </a:rPr>
                            <m:t>=1</m:t>
                          </m:r>
                        </m:sub>
                        <m:sup>
                          <m:r>
                            <a:rPr lang="en-US" b="0" i="1" dirty="0" smtClean="0">
                              <a:latin typeface="Cambria Math" panose="02040503050406030204" pitchFamily="18" charset="0"/>
                            </a:rPr>
                            <m:t>𝐷</m:t>
                          </m:r>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𝑑</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r>
                                <a:rPr lang="en-US" b="0" i="1" dirty="0" smtClean="0">
                                  <a:latin typeface="Cambria Math" panose="02040503050406030204" pitchFamily="18" charset="0"/>
                                </a:rPr>
                                <m:t>𝑑</m:t>
                              </m:r>
                            </m:sub>
                          </m:sSub>
                        </m:e>
                      </m:nary>
                      <m:r>
                        <a:rPr lang="en-US" b="0" i="1" dirty="0"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e>
                      </m:d>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𝑑</m:t>
                              </m:r>
                              <m:r>
                                <a:rPr lang="en-US" b="0" i="1" dirty="0" smtClean="0">
                                  <a:latin typeface="Cambria Math" panose="02040503050406030204" pitchFamily="18" charset="0"/>
                                </a:rPr>
                                <m:t>=1</m:t>
                              </m:r>
                            </m:sub>
                            <m:sup>
                              <m:r>
                                <a:rPr lang="en-US" b="0" i="1" dirty="0" smtClean="0">
                                  <a:latin typeface="Cambria Math" panose="02040503050406030204" pitchFamily="18" charset="0"/>
                                </a:rPr>
                                <m:t>𝐷</m:t>
                              </m:r>
                            </m:sup>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𝑑</m:t>
                                  </m:r>
                                </m:sub>
                                <m:sup>
                                  <m:r>
                                    <a:rPr lang="en-US" b="0" i="1" dirty="0" smtClean="0">
                                      <a:latin typeface="Cambria Math" panose="02040503050406030204" pitchFamily="18" charset="0"/>
                                    </a:rPr>
                                    <m:t>2</m:t>
                                  </m:r>
                                </m:sup>
                              </m:sSubSup>
                            </m:e>
                          </m:nary>
                        </m:e>
                      </m:ra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4260A4-0AEA-D24F-8B55-FAAB92B9B0AE}"/>
                  </a:ext>
                </a:extLst>
              </p:cNvPr>
              <p:cNvSpPr>
                <a:spLocks noGrp="1" noRot="1" noChangeAspect="1" noMove="1" noResize="1" noEditPoints="1" noAdjustHandles="1" noChangeArrowheads="1" noChangeShapeType="1" noTextEdit="1"/>
              </p:cNvSpPr>
              <p:nvPr>
                <p:ph idx="1"/>
              </p:nvPr>
            </p:nvSpPr>
            <p:spPr>
              <a:xfrm>
                <a:off x="295269" y="1404934"/>
                <a:ext cx="6434141" cy="5224466"/>
              </a:xfrm>
              <a:blipFill>
                <a:blip r:embed="rId2"/>
                <a:stretch>
                  <a:fillRect l="-1575" t="-1699" r="-197" b="-30583"/>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7D3E804D-D541-5647-93C6-5DF18D61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88" y="771525"/>
            <a:ext cx="3992562" cy="2977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512069-720E-AB40-9AA8-9014EDE46488}"/>
              </a:ext>
            </a:extLst>
          </p:cNvPr>
          <p:cNvSpPr/>
          <p:nvPr/>
        </p:nvSpPr>
        <p:spPr>
          <a:xfrm>
            <a:off x="7134233" y="3905942"/>
            <a:ext cx="4152900" cy="461665"/>
          </a:xfrm>
          <a:prstGeom prst="rect">
            <a:avLst/>
          </a:prstGeom>
        </p:spPr>
        <p:txBody>
          <a:bodyPr wrap="square">
            <a:spAutoFit/>
          </a:bodyPr>
          <a:lstStyle/>
          <a:p>
            <a:pPr algn="ctr"/>
            <a:r>
              <a:rPr lang="en-US" sz="1200" dirty="0"/>
              <a:t>By </a:t>
            </a:r>
            <a:r>
              <a:rPr lang="en-US" sz="1200" dirty="0" err="1"/>
              <a:t>BenFrantzDale</a:t>
            </a:r>
            <a:r>
              <a:rPr lang="en-US" sz="1200" dirty="0"/>
              <a:t> at the English Wikipedia, CC BY-SA 3.0, https://</a:t>
            </a:r>
            <a:r>
              <a:rPr lang="en-US" sz="1200" dirty="0" err="1"/>
              <a:t>commons.wikimedia.org</a:t>
            </a:r>
            <a:r>
              <a:rPr lang="en-US" sz="1200" dirty="0"/>
              <a:t>/w/</a:t>
            </a:r>
            <a:r>
              <a:rPr lang="en-US" sz="1200" dirty="0" err="1"/>
              <a:t>index.php?curid</a:t>
            </a:r>
            <a:r>
              <a:rPr lang="en-US" sz="1200" dirty="0"/>
              <a:t>=49972362</a:t>
            </a:r>
          </a:p>
        </p:txBody>
      </p:sp>
    </p:spTree>
    <p:extLst>
      <p:ext uri="{BB962C8B-B14F-4D97-AF65-F5344CB8AC3E}">
        <p14:creationId xmlns:p14="http://schemas.microsoft.com/office/powerpoint/2010/main" val="186345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solidFill>
                  <a:schemeClr val="bg1">
                    <a:lumMod val="75000"/>
                  </a:schemeClr>
                </a:solidFill>
              </a:rPr>
              <a:t>Vector Semantics</a:t>
            </a:r>
          </a:p>
          <a:p>
            <a:r>
              <a:rPr lang="en-US" dirty="0"/>
              <a:t>A Neural Net solution: Word2vec</a:t>
            </a:r>
          </a:p>
          <a:p>
            <a:r>
              <a:rPr lang="en-US" dirty="0"/>
              <a:t>Visualizations</a:t>
            </a:r>
          </a:p>
          <a:p>
            <a:r>
              <a:rPr lang="en-US" dirty="0"/>
              <a:t>Bias</a:t>
            </a:r>
          </a:p>
        </p:txBody>
      </p:sp>
    </p:spTree>
    <p:extLst>
      <p:ext uri="{BB962C8B-B14F-4D97-AF65-F5344CB8AC3E}">
        <p14:creationId xmlns:p14="http://schemas.microsoft.com/office/powerpoint/2010/main" val="237115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t>What is a word?  Lemmas, wordforms, and word sense</a:t>
            </a:r>
          </a:p>
          <a:p>
            <a:r>
              <a:rPr lang="en-US" dirty="0"/>
              <a:t>Synonymy, similarity, and relatedness</a:t>
            </a:r>
          </a:p>
          <a:p>
            <a:r>
              <a:rPr lang="en-US" dirty="0"/>
              <a:t>Vector Semantics</a:t>
            </a:r>
          </a:p>
          <a:p>
            <a:r>
              <a:rPr lang="en-US" dirty="0"/>
              <a:t>A Neural Net solution: Word2vec</a:t>
            </a:r>
          </a:p>
          <a:p>
            <a:r>
              <a:rPr lang="en-US" dirty="0"/>
              <a:t>Visualizations</a:t>
            </a:r>
          </a:p>
          <a:p>
            <a:r>
              <a:rPr lang="en-US" dirty="0"/>
              <a:t>Bias</a:t>
            </a:r>
          </a:p>
        </p:txBody>
      </p:sp>
    </p:spTree>
    <p:extLst>
      <p:ext uri="{BB962C8B-B14F-4D97-AF65-F5344CB8AC3E}">
        <p14:creationId xmlns:p14="http://schemas.microsoft.com/office/powerpoint/2010/main" val="292755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5D82-B34C-EA49-BF12-6986F5DD7360}"/>
              </a:ext>
            </a:extLst>
          </p:cNvPr>
          <p:cNvSpPr>
            <a:spLocks noGrp="1"/>
          </p:cNvSpPr>
          <p:nvPr>
            <p:ph type="title"/>
          </p:nvPr>
        </p:nvSpPr>
        <p:spPr/>
        <p:txBody>
          <a:bodyPr/>
          <a:lstStyle/>
          <a:p>
            <a:r>
              <a:rPr lang="en-US" dirty="0"/>
              <a:t>word2vec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4065D3-DA02-F548-B0F0-1A4D6FFE9294}"/>
                  </a:ext>
                </a:extLst>
              </p:cNvPr>
              <p:cNvSpPr>
                <a:spLocks noGrp="1"/>
              </p:cNvSpPr>
              <p:nvPr>
                <p:ph idx="1"/>
              </p:nvPr>
            </p:nvSpPr>
            <p:spPr/>
            <p:txBody>
              <a:bodyPr/>
              <a:lstStyle/>
              <a:p>
                <a:r>
                  <a:rPr lang="en-US" b="1" u="sng" dirty="0"/>
                  <a:t>word2vec</a:t>
                </a:r>
                <a:r>
                  <a:rPr lang="en-US" dirty="0"/>
                  <a:t>, or skip-gram, is an algorithm for training real-valued vectors to represent each word.  </a:t>
                </a:r>
              </a:p>
              <a:p>
                <a:r>
                  <a:rPr lang="en-US" dirty="0"/>
                  <a:t>If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is represented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e>
                    </m:d>
                  </m:oMath>
                </a14:m>
                <a:r>
                  <a:rPr lang="en-US" dirty="0"/>
                  <a:t>, we say that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oMath>
                </a14:m>
                <a:r>
                  <a:rPr lang="en-US" dirty="0"/>
                  <a:t> is the D-dimensional </a:t>
                </a:r>
                <a:r>
                  <a:rPr lang="en-US" b="1" u="sng" dirty="0"/>
                  <a:t>embedding</a:t>
                </a:r>
                <a:r>
                  <a:rPr lang="en-US" dirty="0"/>
                  <a:t> of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a:t>
                </a:r>
              </a:p>
              <a:p>
                <a:r>
                  <a:rPr lang="en-US" dirty="0"/>
                  <a:t>The general area of </a:t>
                </a:r>
                <a:r>
                  <a:rPr lang="en-US" b="1" u="sng" dirty="0"/>
                  <a:t>vector semantics</a:t>
                </a:r>
                <a:r>
                  <a:rPr lang="en-US" dirty="0"/>
                  <a:t> (represent the meaning of a word as a vector) goes back to the 1950s, in the field of information retrieval (more about that in the next lecture).  </a:t>
                </a:r>
              </a:p>
              <a:p>
                <a:r>
                  <a:rPr lang="en-US" dirty="0"/>
                  <a:t>word2vec is an algorithm for learning those vectors using a one-layer neural network, in such a way that similar words are close together in the vector space. </a:t>
                </a:r>
              </a:p>
            </p:txBody>
          </p:sp>
        </mc:Choice>
        <mc:Fallback xmlns="">
          <p:sp>
            <p:nvSpPr>
              <p:cNvPr id="3" name="Content Placeholder 2">
                <a:extLst>
                  <a:ext uri="{FF2B5EF4-FFF2-40B4-BE49-F238E27FC236}">
                    <a16:creationId xmlns:a16="http://schemas.microsoft.com/office/drawing/2014/main" id="{1A4065D3-DA02-F548-B0F0-1A4D6FFE9294}"/>
                  </a:ext>
                </a:extLst>
              </p:cNvPr>
              <p:cNvSpPr>
                <a:spLocks noGrp="1" noRot="1" noChangeAspect="1" noMove="1" noResize="1" noEditPoints="1" noAdjustHandles="1" noChangeArrowheads="1" noChangeShapeType="1" noTextEdit="1"/>
              </p:cNvSpPr>
              <p:nvPr>
                <p:ph idx="1"/>
              </p:nvPr>
            </p:nvSpPr>
            <p:spPr>
              <a:blipFill>
                <a:blip r:embed="rId2"/>
                <a:stretch>
                  <a:fillRect l="-1086" t="-2326" r="-1086" b="-2907"/>
                </a:stretch>
              </a:blipFill>
            </p:spPr>
            <p:txBody>
              <a:bodyPr/>
              <a:lstStyle/>
              <a:p>
                <a:r>
                  <a:rPr lang="en-US">
                    <a:noFill/>
                  </a:rPr>
                  <a:t> </a:t>
                </a:r>
              </a:p>
            </p:txBody>
          </p:sp>
        </mc:Fallback>
      </mc:AlternateContent>
    </p:spTree>
    <p:extLst>
      <p:ext uri="{BB962C8B-B14F-4D97-AF65-F5344CB8AC3E}">
        <p14:creationId xmlns:p14="http://schemas.microsoft.com/office/powerpoint/2010/main" val="253759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160-9381-FC44-BCE9-1ABF610D9A08}"/>
              </a:ext>
            </a:extLst>
          </p:cNvPr>
          <p:cNvSpPr>
            <a:spLocks noGrp="1"/>
          </p:cNvSpPr>
          <p:nvPr>
            <p:ph type="title"/>
          </p:nvPr>
        </p:nvSpPr>
        <p:spPr/>
        <p:txBody>
          <a:bodyPr/>
          <a:lstStyle/>
          <a:p>
            <a:r>
              <a:rPr lang="en-US" dirty="0"/>
              <a:t>Word2vec: context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3DE320-8CA1-824C-841E-A22D0522C529}"/>
                  </a:ext>
                </a:extLst>
              </p:cNvPr>
              <p:cNvSpPr>
                <a:spLocks noGrp="1"/>
              </p:cNvSpPr>
              <p:nvPr>
                <p:ph idx="1"/>
              </p:nvPr>
            </p:nvSpPr>
            <p:spPr/>
            <p:txBody>
              <a:bodyPr>
                <a:normAutofit fontScale="92500" lnSpcReduction="20000"/>
              </a:bodyPr>
              <a:lstStyle/>
              <a:p>
                <a:pPr marL="0" indent="0">
                  <a:buNone/>
                </a:pPr>
                <a:r>
                  <a:rPr lang="en-US" dirty="0"/>
                  <a:t>The key innovation of word2vec is the idea of representing similarity as the probability that words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could occur in the same context, and of estimating the probability using a sigmoid.</a:t>
                </a:r>
              </a:p>
              <a:p>
                <a:pPr marL="0" indent="0">
                  <a:buNone/>
                </a:pPr>
                <a:r>
                  <a:rPr lang="en-US" dirty="0"/>
                  <a:t>Consider the “…hot although iced </a:t>
                </a:r>
                <a:r>
                  <a:rPr lang="en-US" b="1" u="sng" dirty="0"/>
                  <a:t>coffee</a:t>
                </a:r>
                <a:r>
                  <a:rPr lang="en-US" dirty="0"/>
                  <a:t> is a popular…”. </a:t>
                </a:r>
              </a:p>
              <a:p>
                <a:pPr marL="0" indent="0">
                  <a:buNone/>
                </a:pPr>
                <a:r>
                  <a:rPr lang="en-US" dirty="0"/>
                  <a:t>Define the target word to be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a:t>
                </a:r>
              </a:p>
              <a:p>
                <a:pPr marL="0" indent="0">
                  <a:buNone/>
                </a:pPr>
                <a:r>
                  <a:rPr lang="en-US" dirty="0"/>
                  <a:t>Define the context words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hot,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although,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popular.</a:t>
                </a:r>
              </a:p>
              <a:p>
                <a:pPr marL="0" indent="0">
                  <a:buNone/>
                </a:pPr>
                <a:r>
                  <a:rPr lang="en-US" dirty="0"/>
                  <a:t>Use a naïve Bayes model of the context probability: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e>
                        <m:e>
                          <m:r>
                            <a:rPr lang="en-US" b="0" i="1" dirty="0" smtClean="0">
                              <a:latin typeface="Cambria Math" panose="02040503050406030204" pitchFamily="18" charset="0"/>
                            </a:rPr>
                            <m:t>𝑤</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eqArr>
                            <m:eqArrPr>
                              <m:ctrlPr>
                                <a:rPr lang="en-US" b="0" i="1" dirty="0" smtClean="0">
                                  <a:latin typeface="Cambria Math" panose="02040503050406030204" pitchFamily="18" charset="0"/>
                                </a:rPr>
                              </m:ctrlPr>
                            </m:eqArrPr>
                            <m:e>
                              <m:r>
                                <m:rPr>
                                  <m:brk m:alnAt="23"/>
                                </m:rPr>
                                <a:rPr lang="en-US" b="0" i="1" dirty="0" smtClean="0">
                                  <a:latin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≠0</m:t>
                              </m:r>
                            </m:e>
                            <m:e>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=−3</m:t>
                              </m:r>
                            </m:e>
                          </m:eqArr>
                        </m:sub>
                        <m:sup>
                          <m:r>
                            <a:rPr lang="en-US" b="0" i="1" dirty="0" smtClean="0">
                              <a:latin typeface="Cambria Math" panose="02040503050406030204" pitchFamily="18" charset="0"/>
                            </a:rPr>
                            <m:t>3</m:t>
                          </m:r>
                        </m:sup>
                        <m:e>
                          <m:r>
                            <a:rPr lang="en-US" b="0" i="1" dirty="0" smtClean="0">
                              <a:latin typeface="Cambria Math" panose="02040503050406030204" pitchFamily="18" charset="0"/>
                            </a:rPr>
                            <m:t>𝑝</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𝑤</m:t>
                          </m:r>
                          <m:r>
                            <a:rPr lang="en-US" b="0" i="1" dirty="0" smtClean="0">
                              <a:latin typeface="Cambria Math" panose="02040503050406030204" pitchFamily="18" charset="0"/>
                            </a:rPr>
                            <m:t>)</m:t>
                          </m:r>
                        </m:e>
                      </m:nary>
                    </m:oMath>
                  </m:oMathPara>
                </a14:m>
                <a:endParaRPr lang="en-US" dirty="0"/>
              </a:p>
            </p:txBody>
          </p:sp>
        </mc:Choice>
        <mc:Fallback xmlns="">
          <p:sp>
            <p:nvSpPr>
              <p:cNvPr id="3" name="Content Placeholder 2">
                <a:extLst>
                  <a:ext uri="{FF2B5EF4-FFF2-40B4-BE49-F238E27FC236}">
                    <a16:creationId xmlns:a16="http://schemas.microsoft.com/office/drawing/2014/main" id="{E83DE320-8CA1-824C-841E-A22D0522C529}"/>
                  </a:ext>
                </a:extLst>
              </p:cNvPr>
              <p:cNvSpPr>
                <a:spLocks noGrp="1" noRot="1" noChangeAspect="1" noMove="1" noResize="1" noEditPoints="1" noAdjustHandles="1" noChangeArrowheads="1" noChangeShapeType="1" noTextEdit="1"/>
              </p:cNvSpPr>
              <p:nvPr>
                <p:ph idx="1"/>
              </p:nvPr>
            </p:nvSpPr>
            <p:spPr>
              <a:blipFill>
                <a:blip r:embed="rId2"/>
                <a:stretch>
                  <a:fillRect l="-965" t="-3801" b="-36550"/>
                </a:stretch>
              </a:blipFill>
            </p:spPr>
            <p:txBody>
              <a:bodyPr/>
              <a:lstStyle/>
              <a:p>
                <a:r>
                  <a:rPr lang="en-US">
                    <a:noFill/>
                  </a:rPr>
                  <a:t> </a:t>
                </a:r>
              </a:p>
            </p:txBody>
          </p:sp>
        </mc:Fallback>
      </mc:AlternateContent>
    </p:spTree>
    <p:extLst>
      <p:ext uri="{BB962C8B-B14F-4D97-AF65-F5344CB8AC3E}">
        <p14:creationId xmlns:p14="http://schemas.microsoft.com/office/powerpoint/2010/main" val="157035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160-9381-FC44-BCE9-1ABF610D9A08}"/>
              </a:ext>
            </a:extLst>
          </p:cNvPr>
          <p:cNvSpPr>
            <a:spLocks noGrp="1"/>
          </p:cNvSpPr>
          <p:nvPr>
            <p:ph type="title"/>
          </p:nvPr>
        </p:nvSpPr>
        <p:spPr/>
        <p:txBody>
          <a:bodyPr/>
          <a:lstStyle/>
          <a:p>
            <a:r>
              <a:rPr lang="en-US" dirty="0"/>
              <a:t>word2vec: context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3DE320-8CA1-824C-841E-A22D0522C529}"/>
                  </a:ext>
                </a:extLst>
              </p:cNvPr>
              <p:cNvSpPr>
                <a:spLocks noGrp="1"/>
              </p:cNvSpPr>
              <p:nvPr>
                <p:ph idx="1"/>
              </p:nvPr>
            </p:nvSpPr>
            <p:spPr>
              <a:xfrm>
                <a:off x="380996" y="1825625"/>
                <a:ext cx="7019925" cy="4351338"/>
              </a:xfrm>
            </p:spPr>
            <p:txBody>
              <a:bodyPr>
                <a:normAutofit/>
              </a:bodyPr>
              <a:lstStyle/>
              <a:p>
                <a:pPr marL="0" indent="0">
                  <a:buNone/>
                </a:pPr>
                <a:r>
                  <a:rPr lang="en-US" dirty="0"/>
                  <a:t>Now suppose we want to embed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 with a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oMath>
                </a14:m>
                <a:r>
                  <a:rPr lang="en-US" dirty="0"/>
                  <a:t>.</a:t>
                </a:r>
              </a:p>
              <a:p>
                <a:pPr marL="0" indent="0">
                  <a:buNone/>
                </a:pPr>
                <a:r>
                  <a:rPr lang="en-US" dirty="0"/>
                  <a:t>…and we want to embed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hot with a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𝑐</m:t>
                        </m:r>
                      </m:e>
                    </m:acc>
                  </m:oMath>
                </a14:m>
                <a:r>
                  <a:rPr lang="en-US" dirty="0"/>
                  <a:t>.</a:t>
                </a:r>
              </a:p>
              <a:p>
                <a:pPr marL="0" indent="0">
                  <a:buNone/>
                </a:pPr>
                <a:r>
                  <a:rPr lang="en-US" dirty="0"/>
                  <a:t>Define the probability that “hot” occurs within +/-N words of “coffee” to be just a sigmoid: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i="1" dirty="0" smtClean="0">
                              <a:latin typeface="Cambria Math" panose="02040503050406030204" pitchFamily="18" charset="0"/>
                            </a:rPr>
                            <m:t>𝑐</m:t>
                          </m:r>
                        </m:e>
                        <m:e>
                          <m:r>
                            <a:rPr lang="en-US" b="0" i="1" dirty="0" smtClean="0">
                              <a:latin typeface="Cambria Math" panose="02040503050406030204" pitchFamily="18" charset="0"/>
                            </a:rPr>
                            <m:t>𝑤</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𝑐</m:t>
                                  </m:r>
                                </m:e>
                              </m:acc>
                              <m:r>
                                <a:rPr lang="en-US" b="0" i="1" dirty="0" smtClean="0">
                                  <a:latin typeface="Cambria Math" panose="02040503050406030204" pitchFamily="18" charset="0"/>
                                  <a:ea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sup>
                          </m:sSup>
                        </m:den>
                      </m:f>
                    </m:oMath>
                  </m:oMathPara>
                </a14:m>
                <a:endParaRPr lang="en-US" dirty="0"/>
              </a:p>
            </p:txBody>
          </p:sp>
        </mc:Choice>
        <mc:Fallback xmlns="">
          <p:sp>
            <p:nvSpPr>
              <p:cNvPr id="3" name="Content Placeholder 2">
                <a:extLst>
                  <a:ext uri="{FF2B5EF4-FFF2-40B4-BE49-F238E27FC236}">
                    <a16:creationId xmlns:a16="http://schemas.microsoft.com/office/drawing/2014/main" id="{E83DE320-8CA1-824C-841E-A22D0522C529}"/>
                  </a:ext>
                </a:extLst>
              </p:cNvPr>
              <p:cNvSpPr>
                <a:spLocks noGrp="1" noRot="1" noChangeAspect="1" noMove="1" noResize="1" noEditPoints="1" noAdjustHandles="1" noChangeArrowheads="1" noChangeShapeType="1" noTextEdit="1"/>
              </p:cNvSpPr>
              <p:nvPr>
                <p:ph idx="1"/>
              </p:nvPr>
            </p:nvSpPr>
            <p:spPr>
              <a:xfrm>
                <a:off x="380996" y="1825625"/>
                <a:ext cx="7019925" cy="4351338"/>
              </a:xfrm>
              <a:blipFill>
                <a:blip r:embed="rId2"/>
                <a:stretch>
                  <a:fillRect l="-1625" t="-2632" r="-108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7D4E8C2-5E6A-3849-A091-B5F82939D7C9}"/>
              </a:ext>
            </a:extLst>
          </p:cNvPr>
          <p:cNvCxnSpPr>
            <a:cxnSpLocks/>
          </p:cNvCxnSpPr>
          <p:nvPr/>
        </p:nvCxnSpPr>
        <p:spPr>
          <a:xfrm>
            <a:off x="9572632" y="2014531"/>
            <a:ext cx="0" cy="1743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2643BEE-6684-6844-9A6F-77823CAE73AD}"/>
              </a:ext>
            </a:extLst>
          </p:cNvPr>
          <p:cNvCxnSpPr>
            <a:cxnSpLocks/>
          </p:cNvCxnSpPr>
          <p:nvPr/>
        </p:nvCxnSpPr>
        <p:spPr>
          <a:xfrm>
            <a:off x="7472360" y="3371845"/>
            <a:ext cx="43576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87566DC-575E-8740-8D37-52ADEA1AFA24}"/>
                  </a:ext>
                </a:extLst>
              </p:cNvPr>
              <p:cNvSpPr/>
              <p:nvPr/>
            </p:nvSpPr>
            <p:spPr>
              <a:xfrm>
                <a:off x="11157023" y="3344344"/>
                <a:ext cx="90954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𝑐</m:t>
                          </m:r>
                        </m:e>
                      </m:acc>
                      <m:r>
                        <a:rPr lang="en-US" sz="2800" b="0" i="1" dirty="0" smtClean="0">
                          <a:latin typeface="Cambria Math" panose="02040503050406030204" pitchFamily="18" charset="0"/>
                          <a:ea typeface="Cambria Math" panose="02040503050406030204" pitchFamily="18" charset="0"/>
                        </a:rPr>
                        <m:t>∙</m:t>
                      </m:r>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𝑣</m:t>
                          </m:r>
                        </m:e>
                      </m:acc>
                    </m:oMath>
                  </m:oMathPara>
                </a14:m>
                <a:endParaRPr lang="en-US" sz="2800" dirty="0"/>
              </a:p>
            </p:txBody>
          </p:sp>
        </mc:Choice>
        <mc:Fallback xmlns="">
          <p:sp>
            <p:nvSpPr>
              <p:cNvPr id="10" name="Rectangle 9">
                <a:extLst>
                  <a:ext uri="{FF2B5EF4-FFF2-40B4-BE49-F238E27FC236}">
                    <a16:creationId xmlns:a16="http://schemas.microsoft.com/office/drawing/2014/main" id="{687566DC-575E-8740-8D37-52ADEA1AFA24}"/>
                  </a:ext>
                </a:extLst>
              </p:cNvPr>
              <p:cNvSpPr>
                <a:spLocks noRot="1" noChangeAspect="1" noMove="1" noResize="1" noEditPoints="1" noAdjustHandles="1" noChangeArrowheads="1" noChangeShapeType="1" noTextEdit="1"/>
              </p:cNvSpPr>
              <p:nvPr/>
            </p:nvSpPr>
            <p:spPr>
              <a:xfrm>
                <a:off x="11157023" y="3344344"/>
                <a:ext cx="909544" cy="523220"/>
              </a:xfrm>
              <a:prstGeom prst="rect">
                <a:avLst/>
              </a:prstGeom>
              <a:blipFill>
                <a:blip r:embed="rId3"/>
                <a:stretch>
                  <a:fillRect t="-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850CB99-D54A-934B-A8B8-E24E940A742F}"/>
                  </a:ext>
                </a:extLst>
              </p:cNvPr>
              <p:cNvSpPr/>
              <p:nvPr/>
            </p:nvSpPr>
            <p:spPr>
              <a:xfrm>
                <a:off x="9563569" y="1958455"/>
                <a:ext cx="133434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i="1" dirty="0" smtClean="0">
                              <a:latin typeface="Cambria Math" panose="02040503050406030204" pitchFamily="18" charset="0"/>
                            </a:rPr>
                            <m:t>𝑐</m:t>
                          </m:r>
                        </m:e>
                        <m:e>
                          <m:r>
                            <a:rPr lang="en-US" sz="2800" b="0" i="1" dirty="0" smtClean="0">
                              <a:latin typeface="Cambria Math" panose="02040503050406030204" pitchFamily="18" charset="0"/>
                            </a:rPr>
                            <m:t>𝑤</m:t>
                          </m:r>
                        </m:e>
                      </m:d>
                    </m:oMath>
                  </m:oMathPara>
                </a14:m>
                <a:endParaRPr lang="en-US" sz="2800" dirty="0"/>
              </a:p>
            </p:txBody>
          </p:sp>
        </mc:Choice>
        <mc:Fallback xmlns="">
          <p:sp>
            <p:nvSpPr>
              <p:cNvPr id="11" name="Rectangle 10">
                <a:extLst>
                  <a:ext uri="{FF2B5EF4-FFF2-40B4-BE49-F238E27FC236}">
                    <a16:creationId xmlns:a16="http://schemas.microsoft.com/office/drawing/2014/main" id="{D850CB99-D54A-934B-A8B8-E24E940A742F}"/>
                  </a:ext>
                </a:extLst>
              </p:cNvPr>
              <p:cNvSpPr>
                <a:spLocks noRot="1" noChangeAspect="1" noMove="1" noResize="1" noEditPoints="1" noAdjustHandles="1" noChangeArrowheads="1" noChangeShapeType="1" noTextEdit="1"/>
              </p:cNvSpPr>
              <p:nvPr/>
            </p:nvSpPr>
            <p:spPr>
              <a:xfrm>
                <a:off x="9563569" y="1958455"/>
                <a:ext cx="1334340" cy="523220"/>
              </a:xfrm>
              <a:prstGeom prst="rect">
                <a:avLst/>
              </a:prstGeom>
              <a:blipFill>
                <a:blip r:embed="rId4"/>
                <a:stretch>
                  <a:fillRect b="-9524"/>
                </a:stretch>
              </a:blipFill>
            </p:spPr>
            <p:txBody>
              <a:bodyPr/>
              <a:lstStyle/>
              <a:p>
                <a:r>
                  <a:rPr lang="en-US">
                    <a:noFill/>
                  </a:rPr>
                  <a:t> </a:t>
                </a:r>
              </a:p>
            </p:txBody>
          </p:sp>
        </mc:Fallback>
      </mc:AlternateContent>
      <p:sp>
        <p:nvSpPr>
          <p:cNvPr id="18" name="Freeform 17">
            <a:extLst>
              <a:ext uri="{FF2B5EF4-FFF2-40B4-BE49-F238E27FC236}">
                <a16:creationId xmlns:a16="http://schemas.microsoft.com/office/drawing/2014/main" id="{CEA44D49-ED48-B648-973C-5608FDEBDBEE}"/>
              </a:ext>
            </a:extLst>
          </p:cNvPr>
          <p:cNvSpPr/>
          <p:nvPr/>
        </p:nvSpPr>
        <p:spPr>
          <a:xfrm>
            <a:off x="7915277" y="2806532"/>
            <a:ext cx="3500438" cy="522449"/>
          </a:xfrm>
          <a:custGeom>
            <a:avLst/>
            <a:gdLst>
              <a:gd name="connsiteX0" fmla="*/ 0 w 3500438"/>
              <a:gd name="connsiteY0" fmla="*/ 522449 h 522449"/>
              <a:gd name="connsiteX1" fmla="*/ 1314450 w 3500438"/>
              <a:gd name="connsiteY1" fmla="*/ 479586 h 522449"/>
              <a:gd name="connsiteX2" fmla="*/ 1943100 w 3500438"/>
              <a:gd name="connsiteY2" fmla="*/ 50961 h 522449"/>
              <a:gd name="connsiteX3" fmla="*/ 3500438 w 3500438"/>
              <a:gd name="connsiteY3" fmla="*/ 8099 h 522449"/>
              <a:gd name="connsiteX4" fmla="*/ 3500438 w 3500438"/>
              <a:gd name="connsiteY4" fmla="*/ 8099 h 52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38" h="522449">
                <a:moveTo>
                  <a:pt x="0" y="522449"/>
                </a:moveTo>
                <a:lnTo>
                  <a:pt x="1314450" y="479586"/>
                </a:lnTo>
                <a:cubicBezTo>
                  <a:pt x="1638300" y="401005"/>
                  <a:pt x="1578769" y="129542"/>
                  <a:pt x="1943100" y="50961"/>
                </a:cubicBezTo>
                <a:cubicBezTo>
                  <a:pt x="2307431" y="-27620"/>
                  <a:pt x="3500438" y="8099"/>
                  <a:pt x="3500438" y="8099"/>
                </a:cubicBezTo>
                <a:lnTo>
                  <a:pt x="3500438" y="80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02D831C-E3E9-8241-8F51-9CB180973AF1}"/>
                  </a:ext>
                </a:extLst>
              </p:cNvPr>
              <p:cNvSpPr/>
              <p:nvPr/>
            </p:nvSpPr>
            <p:spPr>
              <a:xfrm>
                <a:off x="9044453" y="2539483"/>
                <a:ext cx="4651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20" name="Rectangle 19">
                <a:extLst>
                  <a:ext uri="{FF2B5EF4-FFF2-40B4-BE49-F238E27FC236}">
                    <a16:creationId xmlns:a16="http://schemas.microsoft.com/office/drawing/2014/main" id="{B02D831C-E3E9-8241-8F51-9CB180973AF1}"/>
                  </a:ext>
                </a:extLst>
              </p:cNvPr>
              <p:cNvSpPr>
                <a:spLocks noRot="1" noChangeAspect="1" noMove="1" noResize="1" noEditPoints="1" noAdjustHandles="1" noChangeArrowheads="1" noChangeShapeType="1" noTextEdit="1"/>
              </p:cNvSpPr>
              <p:nvPr/>
            </p:nvSpPr>
            <p:spPr>
              <a:xfrm>
                <a:off x="9044453" y="2539483"/>
                <a:ext cx="465192" cy="523220"/>
              </a:xfrm>
              <a:prstGeom prst="rect">
                <a:avLst/>
              </a:prstGeom>
              <a:blipFill>
                <a:blip r:embed="rId5"/>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C0150C54-FDF7-304C-BE40-F0646259BCDC}"/>
              </a:ext>
            </a:extLst>
          </p:cNvPr>
          <p:cNvCxnSpPr>
            <a:cxnSpLocks/>
          </p:cNvCxnSpPr>
          <p:nvPr/>
        </p:nvCxnSpPr>
        <p:spPr>
          <a:xfrm>
            <a:off x="9415457" y="278681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8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5"/>
                <a:ext cx="10515599" cy="4903788"/>
              </a:xfrm>
            </p:spPr>
            <p:txBody>
              <a:bodyPr>
                <a:normAutofit/>
              </a:bodyPr>
              <a:lstStyle/>
              <a:p>
                <a:pPr marL="0" indent="0">
                  <a:buNone/>
                </a:pPr>
                <a:r>
                  <a:rPr lang="en-US" dirty="0"/>
                  <a:t>We train the neural network by listing, as positive examples, the words that occur in the context of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 e.g.,</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hot</m:t>
                          </m:r>
                          <m:r>
                            <a:rPr lang="en-US" b="0" i="0" smtClean="0">
                              <a:latin typeface="Cambria Math" panose="02040503050406030204" pitchFamily="18" charset="0"/>
                            </a:rPr>
                            <m:t>,</m:t>
                          </m:r>
                          <m:r>
                            <m:rPr>
                              <m:sty m:val="p"/>
                            </m:rPr>
                            <a:rPr lang="en-US" b="0" i="0" smtClean="0">
                              <a:latin typeface="Cambria Math" panose="02040503050406030204" pitchFamily="18" charset="0"/>
                            </a:rPr>
                            <m:t>although</m:t>
                          </m:r>
                          <m:r>
                            <a:rPr lang="en-US" b="0" i="0" smtClean="0">
                              <a:latin typeface="Cambria Math" panose="02040503050406030204" pitchFamily="18" charset="0"/>
                            </a:rPr>
                            <m:t>,</m:t>
                          </m:r>
                          <m:r>
                            <m:rPr>
                              <m:sty m:val="p"/>
                            </m:rPr>
                            <a:rPr lang="en-US" b="0" i="0" smtClean="0">
                              <a:latin typeface="Cambria Math" panose="02040503050406030204" pitchFamily="18" charset="0"/>
                            </a:rPr>
                            <m:t>iced</m:t>
                          </m:r>
                          <m:r>
                            <a:rPr lang="en-US" b="0" i="0" smtClean="0">
                              <a:latin typeface="Cambria Math" panose="02040503050406030204" pitchFamily="18" charset="0"/>
                            </a:rPr>
                            <m:t>,</m:t>
                          </m:r>
                          <m:r>
                            <m:rPr>
                              <m:sty m:val="p"/>
                            </m:rPr>
                            <a:rPr lang="en-US" b="0" i="0" smtClean="0">
                              <a:latin typeface="Cambria Math" panose="02040503050406030204" pitchFamily="18" charset="0"/>
                            </a:rPr>
                            <m:t>moderate</m:t>
                          </m:r>
                          <m:r>
                            <a:rPr lang="en-US" b="0" i="0" smtClean="0">
                              <a:latin typeface="Cambria Math" panose="02040503050406030204" pitchFamily="18" charset="0"/>
                            </a:rPr>
                            <m:t>,</m:t>
                          </m:r>
                          <m:r>
                            <m:rPr>
                              <m:sty m:val="p"/>
                            </m:rPr>
                            <a:rPr lang="en-US" b="0" i="0" smtClean="0">
                              <a:latin typeface="Cambria Math" panose="02040503050406030204" pitchFamily="18" charset="0"/>
                            </a:rPr>
                            <m:t>the</m:t>
                          </m:r>
                          <m:r>
                            <a:rPr lang="en-US" b="0" i="0" smtClean="0">
                              <a:latin typeface="Cambria Math" panose="02040503050406030204" pitchFamily="18" charset="0"/>
                            </a:rPr>
                            <m:t>,</m:t>
                          </m:r>
                          <m:r>
                            <m:rPr>
                              <m:sty m:val="p"/>
                            </m:rPr>
                            <a:rPr lang="en-US" b="0" i="0" smtClean="0">
                              <a:latin typeface="Cambria Math" panose="02040503050406030204" pitchFamily="18" charset="0"/>
                            </a:rPr>
                            <m:t>hot</m:t>
                          </m:r>
                          <m:r>
                            <a:rPr lang="en-US" b="0" i="0" smtClean="0">
                              <a:latin typeface="Cambria Math" panose="02040503050406030204" pitchFamily="18" charset="0"/>
                            </a:rPr>
                            <m:t>, </m:t>
                          </m:r>
                          <m:r>
                            <m:rPr>
                              <m:sty m:val="p"/>
                            </m:rPr>
                            <a:rPr lang="en-US" b="0" i="0" smtClean="0">
                              <a:latin typeface="Cambria Math" panose="02040503050406030204" pitchFamily="18" charset="0"/>
                            </a:rPr>
                            <m:t>consumption</m:t>
                          </m:r>
                          <m:r>
                            <a:rPr lang="en-US" b="0" i="0" smtClean="0">
                              <a:latin typeface="Cambria Math" panose="02040503050406030204" pitchFamily="18" charset="0"/>
                            </a:rPr>
                            <m:t>,…</m:t>
                          </m:r>
                        </m:e>
                      </m:d>
                    </m:oMath>
                  </m:oMathPara>
                </a14:m>
                <a:endParaRPr lang="en-US" dirty="0"/>
              </a:p>
              <a:p>
                <a:pPr marL="0" indent="0">
                  <a:buNone/>
                </a:pPr>
                <a:endParaRPr lang="en-US" dirty="0"/>
              </a:p>
              <a:p>
                <a:pPr marL="0" indent="0">
                  <a:buNone/>
                </a:pPr>
                <a:r>
                  <a:rPr lang="en-US" dirty="0"/>
                  <a:t>Create a negative database by selecting words at random from the vocabulary, each word in proportion to its frequency in the whole dataset: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aardvark</m:t>
                          </m:r>
                          <m:r>
                            <a:rPr lang="en-US" b="0" i="0" smtClean="0">
                              <a:latin typeface="Cambria Math" panose="02040503050406030204" pitchFamily="18" charset="0"/>
                            </a:rPr>
                            <m:t>,</m:t>
                          </m:r>
                          <m:r>
                            <m:rPr>
                              <m:sty m:val="p"/>
                            </m:rPr>
                            <a:rPr lang="en-US" b="0" i="0" smtClean="0">
                              <a:latin typeface="Cambria Math" panose="02040503050406030204" pitchFamily="18" charset="0"/>
                            </a:rPr>
                            <m:t>dog</m:t>
                          </m:r>
                          <m:r>
                            <a:rPr lang="en-US" b="0" i="0" smtClean="0">
                              <a:latin typeface="Cambria Math" panose="02040503050406030204" pitchFamily="18" charset="0"/>
                            </a:rPr>
                            <m:t>,</m:t>
                          </m:r>
                          <m:r>
                            <m:rPr>
                              <m:sty m:val="p"/>
                            </m:rPr>
                            <a:rPr lang="en-US" b="0" i="0" smtClean="0">
                              <a:latin typeface="Cambria Math" panose="02040503050406030204" pitchFamily="18" charset="0"/>
                            </a:rPr>
                            <m:t>gazebo</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m:t>
                          </m:r>
                          <m:r>
                            <m:rPr>
                              <m:sty m:val="p"/>
                            </m:rPr>
                            <a:rPr lang="en-US" b="0" i="0" smtClean="0">
                              <a:latin typeface="Cambria Math" panose="02040503050406030204" pitchFamily="18" charset="0"/>
                            </a:rPr>
                            <m:t>precipitates</m:t>
                          </m:r>
                          <m:r>
                            <a:rPr lang="en-US" b="0" i="0" smtClean="0">
                              <a:latin typeface="Cambria Math" panose="02040503050406030204" pitchFamily="18" charset="0"/>
                            </a:rPr>
                            <m:t>,…</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5"/>
                <a:ext cx="10515599" cy="4903788"/>
              </a:xfrm>
              <a:blipFill>
                <a:blip r:embed="rId2"/>
                <a:stretch>
                  <a:fillRect l="-1086" t="-2067" r="-603"/>
                </a:stretch>
              </a:blipFill>
            </p:spPr>
            <p:txBody>
              <a:bodyPr/>
              <a:lstStyle/>
              <a:p>
                <a:r>
                  <a:rPr lang="en-US">
                    <a:noFill/>
                  </a:rPr>
                  <a:t> </a:t>
                </a:r>
              </a:p>
            </p:txBody>
          </p:sp>
        </mc:Fallback>
      </mc:AlternateContent>
    </p:spTree>
    <p:extLst>
      <p:ext uri="{BB962C8B-B14F-4D97-AF65-F5344CB8AC3E}">
        <p14:creationId xmlns:p14="http://schemas.microsoft.com/office/powerpoint/2010/main" val="340357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5"/>
                <a:ext cx="10515599" cy="4903788"/>
              </a:xfrm>
            </p:spPr>
            <p:txBody>
              <a:bodyPr>
                <a:normAutofit fontScale="70000" lnSpcReduction="20000"/>
              </a:bodyPr>
              <a:lstStyle/>
              <a:p>
                <a:pPr marL="0" indent="0">
                  <a:buNone/>
                </a:pPr>
                <a:r>
                  <a:rPr lang="en-US" dirty="0"/>
                  <a:t>The coefficients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𝑖𝐷</m:t>
                            </m:r>
                          </m:sub>
                        </m:sSub>
                      </m:e>
                    </m:d>
                  </m:oMath>
                </a14:m>
                <a:r>
                  <a:rPr lang="en-US" dirty="0"/>
                  <a:t> for each vector are then learned in order to maximize the log probability of the dataset: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Data</m:t>
                          </m:r>
                          <m:r>
                            <a:rPr lang="en-US" b="0" i="1" smtClean="0">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𝒱</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b="0" i="1" smtClean="0">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e>
                          </m:func>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rPr>
                                    <m:t>𝑝</m:t>
                                  </m:r>
                                  <m:d>
                                    <m:dPr>
                                      <m:ctrlPr>
                                        <a:rPr lang="en-US" i="1">
                                          <a:latin typeface="Cambria Math" panose="02040503050406030204" pitchFamily="18" charset="0"/>
                                        </a:rPr>
                                      </m:ctrlPr>
                                    </m:dPr>
                                    <m:e>
                                      <m:r>
                                        <a:rPr lang="en-US" i="1" dirty="0">
                                          <a:latin typeface="Cambria Math" panose="02040503050406030204" pitchFamily="18" charset="0"/>
                                        </a:rPr>
                                        <m:t>𝑐</m:t>
                                      </m:r>
                                    </m:e>
                                    <m:e>
                                      <m:r>
                                        <a:rPr lang="en-US" i="1" dirty="0">
                                          <a:latin typeface="Cambria Math" panose="02040503050406030204" pitchFamily="18" charset="0"/>
                                        </a:rPr>
                                        <m:t>𝑤</m:t>
                                      </m:r>
                                    </m:e>
                                  </m:d>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rPr>
                                        <m:t>𝑝</m:t>
                                      </m:r>
                                      <m:d>
                                        <m:dPr>
                                          <m:ctrlPr>
                                            <a:rPr lang="en-US" i="1">
                                              <a:latin typeface="Cambria Math" panose="02040503050406030204" pitchFamily="18" charset="0"/>
                                            </a:rPr>
                                          </m:ctrlPr>
                                        </m:dPr>
                                        <m:e>
                                          <m:r>
                                            <a:rPr lang="en-US" i="1" dirty="0">
                                              <a:latin typeface="Cambria Math" panose="02040503050406030204" pitchFamily="18" charset="0"/>
                                            </a:rPr>
                                            <m:t>𝑐</m:t>
                                          </m:r>
                                        </m:e>
                                        <m:e>
                                          <m:r>
                                            <a:rPr lang="en-US" i="1" dirty="0">
                                              <a:latin typeface="Cambria Math" panose="02040503050406030204" pitchFamily="18" charset="0"/>
                                            </a:rPr>
                                            <m:t>𝑤</m:t>
                                          </m:r>
                                        </m:e>
                                      </m:d>
                                    </m:e>
                                  </m:d>
                                </m:e>
                              </m:func>
                            </m:e>
                          </m:nary>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d>
                                </m:e>
                              </m:func>
                            </m:e>
                          </m:nary>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5"/>
                <a:ext cx="10515599" cy="4903788"/>
              </a:xfrm>
              <a:blipFill>
                <a:blip r:embed="rId2"/>
                <a:stretch>
                  <a:fillRect l="-603" t="-7235" b="-24548"/>
                </a:stretch>
              </a:blipFill>
            </p:spPr>
            <p:txBody>
              <a:bodyPr/>
              <a:lstStyle/>
              <a:p>
                <a:r>
                  <a:rPr lang="en-US">
                    <a:noFill/>
                  </a:rPr>
                  <a:t> </a:t>
                </a:r>
              </a:p>
            </p:txBody>
          </p:sp>
        </mc:Fallback>
      </mc:AlternateContent>
    </p:spTree>
    <p:extLst>
      <p:ext uri="{BB962C8B-B14F-4D97-AF65-F5344CB8AC3E}">
        <p14:creationId xmlns:p14="http://schemas.microsoft.com/office/powerpoint/2010/main" val="202433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4"/>
                <a:ext cx="10515599" cy="5067447"/>
              </a:xfrm>
            </p:spPr>
            <p:txBody>
              <a:bodyPr>
                <a:normAutofit fontScale="77500" lnSpcReduction="20000"/>
              </a:bodyPr>
              <a:lstStyle/>
              <a:p>
                <a:pPr marL="0" indent="0">
                  <a:lnSpc>
                    <a:spcPct val="110000"/>
                  </a:lnSpc>
                  <a:buNone/>
                </a:pPr>
                <a:r>
                  <a:rPr lang="en-US" dirty="0"/>
                  <a:t>The coefficients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𝑖𝐷</m:t>
                            </m:r>
                          </m:sub>
                        </m:sSub>
                      </m:e>
                    </m:d>
                  </m:oMath>
                </a14:m>
                <a:r>
                  <a:rPr lang="en-US" dirty="0"/>
                  <a:t> for each vector are then learned in order to maximize the log probability of the dataset:</a:t>
                </a:r>
              </a:p>
              <a:p>
                <a:pPr marL="0" indent="0">
                  <a:lnSpc>
                    <a:spcPct val="110000"/>
                  </a:lnSpc>
                  <a:buNone/>
                </a:pPr>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b="0" i="1" dirty="0" smtClean="0">
                              <a:latin typeface="Cambria Math" panose="02040503050406030204" pitchFamily="18" charset="0"/>
                            </a:rPr>
                            <m:t>𝑑</m:t>
                          </m:r>
                        </m:sub>
                      </m:sSub>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𝜂</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b="0" i="1" dirty="0"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den>
                      </m:f>
                    </m:oMath>
                  </m:oMathPara>
                </a14:m>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𝜂</m:t>
                      </m:r>
                      <m:f>
                        <m:fPr>
                          <m:ctrlPr>
                            <a:rPr lang="en-US" i="1" dirty="0">
                              <a:latin typeface="Cambria Math" panose="02040503050406030204" pitchFamily="18" charset="0"/>
                            </a:rPr>
                          </m:ctrlPr>
                        </m:fPr>
                        <m:num>
                          <m:r>
                            <a:rPr lang="en-US" i="1" dirty="0">
                              <a:latin typeface="Cambria Math" panose="02040503050406030204" pitchFamily="18" charset="0"/>
                            </a:rPr>
                            <m:t>𝑑</m:t>
                          </m:r>
                        </m:num>
                        <m:den>
                          <m:r>
                            <a:rPr lang="en-US" i="1" dirty="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den>
                      </m:f>
                      <m:d>
                        <m:dPr>
                          <m:ctrlPr>
                            <a:rPr lang="en-US" i="1" dirty="0" smtClean="0">
                              <a:latin typeface="Cambria Math" panose="02040503050406030204" pitchFamily="18" charset="0"/>
                            </a:rPr>
                          </m:ctrlPr>
                        </m:dPr>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e>
                      </m:d>
                    </m:oMath>
                  </m:oMathPara>
                </a14:m>
                <a:endParaRPr lang="en-US" dirty="0"/>
              </a:p>
              <a:p>
                <a:pPr marL="0" indent="0">
                  <a:lnSpc>
                    <a:spcPct val="110000"/>
                  </a:lnSpc>
                  <a:buNone/>
                </a:pPr>
                <a:endParaRPr lang="en-US" dirty="0"/>
              </a:p>
              <a:p>
                <a:pPr marL="0" indent="0">
                  <a:lnSpc>
                    <a:spcPct val="110000"/>
                  </a:lnSpc>
                  <a:buNone/>
                </a:pPr>
                <a:r>
                  <a:rPr lang="en-US" dirty="0"/>
                  <a:t>There’s one more issue to consider here: if the word coffee occurs as a center word (w=coffee) or a context word (c=coffee), should those vectors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oMath>
                </a14:m>
                <a:r>
                  <a:rPr lang="en-US" dirty="0"/>
                  <a:t> and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oMath>
                </a14:m>
                <a:r>
                  <a:rPr lang="en-US" dirty="0"/>
                  <a:t>, respectively) be the same vector, or different vectors?  The results are slightly different; which one is better depends on the application for which you’re training word2vec.</a:t>
                </a:r>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4"/>
                <a:ext cx="10515599" cy="5067447"/>
              </a:xfrm>
              <a:blipFill>
                <a:blip r:embed="rId2"/>
                <a:stretch>
                  <a:fillRect l="-603" t="-1750" r="-965"/>
                </a:stretch>
              </a:blipFill>
            </p:spPr>
            <p:txBody>
              <a:bodyPr/>
              <a:lstStyle/>
              <a:p>
                <a:r>
                  <a:rPr lang="en-US">
                    <a:noFill/>
                  </a:rPr>
                  <a:t> </a:t>
                </a:r>
              </a:p>
            </p:txBody>
          </p:sp>
        </mc:Fallback>
      </mc:AlternateContent>
    </p:spTree>
    <p:extLst>
      <p:ext uri="{BB962C8B-B14F-4D97-AF65-F5344CB8AC3E}">
        <p14:creationId xmlns:p14="http://schemas.microsoft.com/office/powerpoint/2010/main" val="2790574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solidFill>
                  <a:schemeClr val="bg1">
                    <a:lumMod val="75000"/>
                  </a:schemeClr>
                </a:solidFill>
              </a:rPr>
              <a:t>Vector Semantics</a:t>
            </a:r>
          </a:p>
          <a:p>
            <a:r>
              <a:rPr lang="en-US" dirty="0">
                <a:solidFill>
                  <a:schemeClr val="bg1">
                    <a:lumMod val="75000"/>
                  </a:schemeClr>
                </a:solidFill>
              </a:rPr>
              <a:t>A Neural Net solution: Word2vec</a:t>
            </a:r>
          </a:p>
          <a:p>
            <a:r>
              <a:rPr lang="en-US" dirty="0"/>
              <a:t>Visualizations</a:t>
            </a:r>
          </a:p>
          <a:p>
            <a:r>
              <a:rPr lang="en-US" dirty="0"/>
              <a:t>Bias</a:t>
            </a:r>
          </a:p>
        </p:txBody>
      </p:sp>
    </p:spTree>
    <p:extLst>
      <p:ext uri="{BB962C8B-B14F-4D97-AF65-F5344CB8AC3E}">
        <p14:creationId xmlns:p14="http://schemas.microsoft.com/office/powerpoint/2010/main" val="196182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3B1-CAF0-9C4C-B0BD-A192E6914930}"/>
              </a:ext>
            </a:extLst>
          </p:cNvPr>
          <p:cNvSpPr>
            <a:spLocks noGrp="1"/>
          </p:cNvSpPr>
          <p:nvPr>
            <p:ph type="title"/>
          </p:nvPr>
        </p:nvSpPr>
        <p:spPr>
          <a:xfrm>
            <a:off x="167640" y="136526"/>
            <a:ext cx="10515600" cy="943528"/>
          </a:xfrm>
        </p:spPr>
        <p:txBody>
          <a:bodyPr/>
          <a:lstStyle/>
          <a:p>
            <a:r>
              <a:rPr lang="en-US" dirty="0"/>
              <a:t>Visualizations: Similarity</a:t>
            </a:r>
          </a:p>
        </p:txBody>
      </p:sp>
      <p:sp>
        <p:nvSpPr>
          <p:cNvPr id="3" name="Content Placeholder 2">
            <a:extLst>
              <a:ext uri="{FF2B5EF4-FFF2-40B4-BE49-F238E27FC236}">
                <a16:creationId xmlns:a16="http://schemas.microsoft.com/office/drawing/2014/main" id="{6683BBD9-8D57-DB44-9F3B-EC3D0E89B638}"/>
              </a:ext>
            </a:extLst>
          </p:cNvPr>
          <p:cNvSpPr>
            <a:spLocks noGrp="1"/>
          </p:cNvSpPr>
          <p:nvPr>
            <p:ph idx="1"/>
          </p:nvPr>
        </p:nvSpPr>
        <p:spPr>
          <a:xfrm>
            <a:off x="342900" y="982279"/>
            <a:ext cx="11452859" cy="1144987"/>
          </a:xfrm>
        </p:spPr>
        <p:txBody>
          <a:bodyPr>
            <a:normAutofit/>
          </a:bodyPr>
          <a:lstStyle/>
          <a:p>
            <a:pPr marL="0" indent="0">
              <a:buNone/>
            </a:pPr>
            <a:r>
              <a:rPr lang="en-US" sz="2000" dirty="0" err="1"/>
              <a:t>Mikolov</a:t>
            </a:r>
            <a:r>
              <a:rPr lang="en-US" sz="2000" dirty="0"/>
              <a:t> et al. (2013) tested word2vec on SimLex-999, and had better results than previously published baselines.  Here are some examples from their paper.  Notice that not all of their ”similar words” are really similar – some are just related.   I’ll talk more about that next time.</a:t>
            </a:r>
          </a:p>
        </p:txBody>
      </p:sp>
      <p:pic>
        <p:nvPicPr>
          <p:cNvPr id="6" name="Picture 5" descr="A screenshot of a cell phone&#10;&#10;Description automatically generated">
            <a:extLst>
              <a:ext uri="{FF2B5EF4-FFF2-40B4-BE49-F238E27FC236}">
                <a16:creationId xmlns:a16="http://schemas.microsoft.com/office/drawing/2014/main" id="{F96A8E09-9C32-E249-9E02-E293DFB52268}"/>
              </a:ext>
            </a:extLst>
          </p:cNvPr>
          <p:cNvPicPr>
            <a:picLocks noChangeAspect="1"/>
          </p:cNvPicPr>
          <p:nvPr/>
        </p:nvPicPr>
        <p:blipFill>
          <a:blip r:embed="rId2"/>
          <a:stretch>
            <a:fillRect/>
          </a:stretch>
        </p:blipFill>
        <p:spPr>
          <a:xfrm>
            <a:off x="1074989" y="1813560"/>
            <a:ext cx="9968870" cy="4999314"/>
          </a:xfrm>
          <a:prstGeom prst="rect">
            <a:avLst/>
          </a:prstGeom>
        </p:spPr>
      </p:pic>
    </p:spTree>
    <p:extLst>
      <p:ext uri="{BB962C8B-B14F-4D97-AF65-F5344CB8AC3E}">
        <p14:creationId xmlns:p14="http://schemas.microsoft.com/office/powerpoint/2010/main" val="89748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3B1-CAF0-9C4C-B0BD-A192E6914930}"/>
              </a:ext>
            </a:extLst>
          </p:cNvPr>
          <p:cNvSpPr>
            <a:spLocks noGrp="1"/>
          </p:cNvSpPr>
          <p:nvPr>
            <p:ph type="title"/>
          </p:nvPr>
        </p:nvSpPr>
        <p:spPr>
          <a:xfrm>
            <a:off x="309559" y="365125"/>
            <a:ext cx="4448180" cy="1325563"/>
          </a:xfrm>
        </p:spPr>
        <p:txBody>
          <a:bodyPr/>
          <a:lstStyle/>
          <a:p>
            <a:r>
              <a:rPr lang="en-US" dirty="0"/>
              <a:t>Visualizations: Relatedness</a:t>
            </a:r>
          </a:p>
        </p:txBody>
      </p:sp>
      <p:sp>
        <p:nvSpPr>
          <p:cNvPr id="3" name="Content Placeholder 2">
            <a:extLst>
              <a:ext uri="{FF2B5EF4-FFF2-40B4-BE49-F238E27FC236}">
                <a16:creationId xmlns:a16="http://schemas.microsoft.com/office/drawing/2014/main" id="{6683BBD9-8D57-DB44-9F3B-EC3D0E89B638}"/>
              </a:ext>
            </a:extLst>
          </p:cNvPr>
          <p:cNvSpPr>
            <a:spLocks noGrp="1"/>
          </p:cNvSpPr>
          <p:nvPr>
            <p:ph idx="1"/>
          </p:nvPr>
        </p:nvSpPr>
        <p:spPr>
          <a:xfrm>
            <a:off x="600079" y="4686301"/>
            <a:ext cx="11115674" cy="1714507"/>
          </a:xfrm>
        </p:spPr>
        <p:txBody>
          <a:bodyPr>
            <a:normAutofit fontScale="85000" lnSpcReduction="10000"/>
          </a:bodyPr>
          <a:lstStyle/>
          <a:p>
            <a:pPr marL="0" indent="0">
              <a:buNone/>
            </a:pPr>
            <a:r>
              <a:rPr lang="en-US" dirty="0" err="1"/>
              <a:t>Mikolov</a:t>
            </a:r>
            <a:r>
              <a:rPr lang="en-US" dirty="0"/>
              <a:t> (2013) showed that  word2vec captures similarity relationships among words.  For example, the difference between the vectors for “woman” and “man” is roughly the same as the difference between the vectors for “queen” and “king.”  Perone (2016) showed that this effect works differently depending on the training corpus: in his blog post, he looks at word relatedness in the 15</a:t>
            </a:r>
            <a:r>
              <a:rPr lang="en-US" baseline="30000" dirty="0"/>
              <a:t>th</a:t>
            </a:r>
            <a:r>
              <a:rPr lang="en-US" dirty="0"/>
              <a:t> century </a:t>
            </a:r>
            <a:r>
              <a:rPr lang="en-US" dirty="0" err="1"/>
              <a:t>Voynich</a:t>
            </a:r>
            <a:r>
              <a:rPr lang="en-US" dirty="0"/>
              <a:t> manuscript.</a:t>
            </a:r>
          </a:p>
          <a:p>
            <a:pPr marL="0" indent="0">
              <a:buNone/>
            </a:pPr>
            <a:endParaRPr lang="en-US" dirty="0"/>
          </a:p>
        </p:txBody>
      </p:sp>
      <p:pic>
        <p:nvPicPr>
          <p:cNvPr id="4098" name="Picture 2">
            <a:extLst>
              <a:ext uri="{FF2B5EF4-FFF2-40B4-BE49-F238E27FC236}">
                <a16:creationId xmlns:a16="http://schemas.microsoft.com/office/drawing/2014/main" id="{B5B2DF71-3448-6140-9904-A20CF1C1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7" y="185734"/>
            <a:ext cx="69215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D4C583-795E-4F41-8AC9-A48454692176}"/>
              </a:ext>
            </a:extLst>
          </p:cNvPr>
          <p:cNvSpPr/>
          <p:nvPr/>
        </p:nvSpPr>
        <p:spPr>
          <a:xfrm>
            <a:off x="5394339" y="3204690"/>
            <a:ext cx="6664317" cy="1200329"/>
          </a:xfrm>
          <a:prstGeom prst="rect">
            <a:avLst/>
          </a:prstGeom>
        </p:spPr>
        <p:txBody>
          <a:bodyPr wrap="square">
            <a:spAutoFit/>
          </a:bodyPr>
          <a:lstStyle/>
          <a:p>
            <a:r>
              <a:rPr lang="en-US" dirty="0"/>
              <a:t>Christian S. Perone, "</a:t>
            </a:r>
            <a:r>
              <a:rPr lang="en-US" dirty="0" err="1"/>
              <a:t>Voynich</a:t>
            </a:r>
            <a:r>
              <a:rPr lang="en-US" dirty="0"/>
              <a:t> Manuscript: word vectors and t-SNE visualization of some patterns," in </a:t>
            </a:r>
            <a:r>
              <a:rPr lang="en-US" i="1" dirty="0"/>
              <a:t>Terra Incognita</a:t>
            </a:r>
            <a:r>
              <a:rPr lang="en-US" dirty="0"/>
              <a:t>, 16/01/2016, </a:t>
            </a:r>
            <a:r>
              <a:rPr lang="en-US" dirty="0">
                <a:hlinkClick r:id="rId3"/>
              </a:rPr>
              <a:t>http://blog.christianperone.com/2016/01/voynich-manuscript-word-vectors-and-t-sne-visualization-of-some-patterns/</a:t>
            </a:r>
            <a:r>
              <a:rPr lang="en-US" dirty="0"/>
              <a:t>.</a:t>
            </a:r>
          </a:p>
        </p:txBody>
      </p:sp>
      <p:sp>
        <p:nvSpPr>
          <p:cNvPr id="5" name="Rectangle 4">
            <a:extLst>
              <a:ext uri="{FF2B5EF4-FFF2-40B4-BE49-F238E27FC236}">
                <a16:creationId xmlns:a16="http://schemas.microsoft.com/office/drawing/2014/main" id="{AA2A6610-7E73-A944-98CF-5B294D40F6DB}"/>
              </a:ext>
            </a:extLst>
          </p:cNvPr>
          <p:cNvSpPr/>
          <p:nvPr/>
        </p:nvSpPr>
        <p:spPr>
          <a:xfrm>
            <a:off x="4850487" y="188462"/>
            <a:ext cx="7196369" cy="461665"/>
          </a:xfrm>
          <a:prstGeom prst="rect">
            <a:avLst/>
          </a:prstGeom>
          <a:solidFill>
            <a:schemeClr val="bg1"/>
          </a:solidFill>
        </p:spPr>
        <p:txBody>
          <a:bodyPr wrap="square">
            <a:spAutoFit/>
          </a:bodyPr>
          <a:lstStyle/>
          <a:p>
            <a:pPr algn="ctr"/>
            <a:r>
              <a:rPr lang="en-US" sz="2400" dirty="0" err="1"/>
              <a:t>vec</a:t>
            </a:r>
            <a:r>
              <a:rPr lang="en-US" sz="2400" dirty="0"/>
              <a:t>(“woman”) - </a:t>
            </a:r>
            <a:r>
              <a:rPr lang="en-US" sz="2400" dirty="0" err="1"/>
              <a:t>vec</a:t>
            </a:r>
            <a:r>
              <a:rPr lang="en-US" sz="2400" dirty="0"/>
              <a:t>(“man”) + </a:t>
            </a:r>
            <a:r>
              <a:rPr lang="en-US" sz="2400" dirty="0" err="1"/>
              <a:t>vec</a:t>
            </a:r>
            <a:r>
              <a:rPr lang="en-US" sz="2400" dirty="0"/>
              <a:t>(“king”) = </a:t>
            </a:r>
            <a:r>
              <a:rPr lang="en-US" sz="2400" dirty="0" err="1"/>
              <a:t>vec</a:t>
            </a:r>
            <a:r>
              <a:rPr lang="en-US" sz="2400" dirty="0"/>
              <a:t>(“queen”)</a:t>
            </a:r>
          </a:p>
        </p:txBody>
      </p:sp>
    </p:spTree>
    <p:extLst>
      <p:ext uri="{BB962C8B-B14F-4D97-AF65-F5344CB8AC3E}">
        <p14:creationId xmlns:p14="http://schemas.microsoft.com/office/powerpoint/2010/main" val="401312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solidFill>
                  <a:schemeClr val="bg1">
                    <a:lumMod val="75000"/>
                  </a:schemeClr>
                </a:solidFill>
              </a:rPr>
              <a:t>Vector Semantics</a:t>
            </a:r>
          </a:p>
          <a:p>
            <a:r>
              <a:rPr lang="en-US" dirty="0">
                <a:solidFill>
                  <a:schemeClr val="bg1">
                    <a:lumMod val="75000"/>
                  </a:schemeClr>
                </a:solidFill>
              </a:rPr>
              <a:t>A Neural Net solution: Word2vec</a:t>
            </a:r>
          </a:p>
          <a:p>
            <a:r>
              <a:rPr lang="en-US" dirty="0">
                <a:solidFill>
                  <a:schemeClr val="bg1">
                    <a:lumMod val="75000"/>
                  </a:schemeClr>
                </a:solidFill>
              </a:rPr>
              <a:t>Visualizations</a:t>
            </a:r>
          </a:p>
          <a:p>
            <a:r>
              <a:rPr lang="en-US" dirty="0"/>
              <a:t>Bias</a:t>
            </a:r>
          </a:p>
        </p:txBody>
      </p:sp>
    </p:spTree>
    <p:extLst>
      <p:ext uri="{BB962C8B-B14F-4D97-AF65-F5344CB8AC3E}">
        <p14:creationId xmlns:p14="http://schemas.microsoft.com/office/powerpoint/2010/main" val="257922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Tree>
    <p:extLst>
      <p:ext uri="{BB962C8B-B14F-4D97-AF65-F5344CB8AC3E}">
        <p14:creationId xmlns:p14="http://schemas.microsoft.com/office/powerpoint/2010/main" val="1574532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62BD-0781-B44E-ACCC-A88762DCE208}"/>
              </a:ext>
            </a:extLst>
          </p:cNvPr>
          <p:cNvSpPr>
            <a:spLocks noGrp="1"/>
          </p:cNvSpPr>
          <p:nvPr>
            <p:ph type="title"/>
          </p:nvPr>
        </p:nvSpPr>
        <p:spPr/>
        <p:txBody>
          <a:bodyPr/>
          <a:lstStyle/>
          <a:p>
            <a:r>
              <a:rPr lang="en-US" dirty="0"/>
              <a:t>Learning biased analogies from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06CD0E-25C4-1D4A-9909-ED6958D87AF1}"/>
                  </a:ext>
                </a:extLst>
              </p:cNvPr>
              <p:cNvSpPr>
                <a:spLocks noGrp="1"/>
              </p:cNvSpPr>
              <p:nvPr>
                <p:ph idx="1"/>
              </p:nvPr>
            </p:nvSpPr>
            <p:spPr/>
            <p:txBody>
              <a:bodyPr>
                <a:normAutofit lnSpcReduction="10000"/>
              </a:bodyPr>
              <a:lstStyle/>
              <a:p>
                <a:r>
                  <a:rPr lang="en-US" dirty="0"/>
                  <a:t>It’s useful that algorithms like word2vec learn appropriate analogies, like “Paris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France as Tokyo</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Japan” and “kings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king as queens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queen.”</a:t>
                </a:r>
              </a:p>
              <a:p>
                <a:r>
                  <a:rPr lang="en-US" dirty="0"/>
                  <a:t>Unfortunately, it also learns other analogies that were implied in the training corpus, but that are invalid analogies.  </a:t>
                </a:r>
              </a:p>
              <a:p>
                <a:r>
                  <a:rPr lang="en-US" dirty="0"/>
                  <a:t>The paper that first demonstrated that problem was named after one of the worst such discovered analogies:</a:t>
                </a:r>
              </a:p>
              <a:p>
                <a:pPr marL="0" indent="0">
                  <a:buNone/>
                </a:pPr>
                <a:endParaRPr lang="en-US" dirty="0"/>
              </a:p>
              <a:p>
                <a:pPr marL="0" indent="0" algn="ctr">
                  <a:buNone/>
                </a:pPr>
                <a:r>
                  <a:rPr lang="en-US" dirty="0"/>
                  <a:t>“Man is to Computer Programmer as Woman is to Homemaker? Debiasing Word Embeddings,” </a:t>
                </a:r>
                <a:r>
                  <a:rPr lang="en-US" dirty="0" err="1"/>
                  <a:t>Bolukbasi</a:t>
                </a:r>
                <a:r>
                  <a:rPr lang="en-US" dirty="0"/>
                  <a:t> et al., 2016  </a:t>
                </a:r>
              </a:p>
            </p:txBody>
          </p:sp>
        </mc:Choice>
        <mc:Fallback xmlns="">
          <p:sp>
            <p:nvSpPr>
              <p:cNvPr id="3" name="Content Placeholder 2">
                <a:extLst>
                  <a:ext uri="{FF2B5EF4-FFF2-40B4-BE49-F238E27FC236}">
                    <a16:creationId xmlns:a16="http://schemas.microsoft.com/office/drawing/2014/main" id="{DD06CD0E-25C4-1D4A-9909-ED6958D87AF1}"/>
                  </a:ext>
                </a:extLst>
              </p:cNvPr>
              <p:cNvSpPr>
                <a:spLocks noGrp="1" noRot="1" noChangeAspect="1" noMove="1" noResize="1" noEditPoints="1" noAdjustHandles="1" noChangeArrowheads="1" noChangeShapeType="1" noTextEdit="1"/>
              </p:cNvSpPr>
              <p:nvPr>
                <p:ph idx="1"/>
              </p:nvPr>
            </p:nvSpPr>
            <p:spPr>
              <a:blipFill>
                <a:blip r:embed="rId2"/>
                <a:stretch>
                  <a:fillRect l="-965" t="-3509" r="-241"/>
                </a:stretch>
              </a:blipFill>
            </p:spPr>
            <p:txBody>
              <a:bodyPr/>
              <a:lstStyle/>
              <a:p>
                <a:r>
                  <a:rPr lang="en-US">
                    <a:noFill/>
                  </a:rPr>
                  <a:t> </a:t>
                </a:r>
              </a:p>
            </p:txBody>
          </p:sp>
        </mc:Fallback>
      </mc:AlternateContent>
    </p:spTree>
    <p:extLst>
      <p:ext uri="{BB962C8B-B14F-4D97-AF65-F5344CB8AC3E}">
        <p14:creationId xmlns:p14="http://schemas.microsoft.com/office/powerpoint/2010/main" val="46698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0D2-DB18-274F-B982-3485FCBC8EB9}"/>
              </a:ext>
            </a:extLst>
          </p:cNvPr>
          <p:cNvSpPr>
            <a:spLocks noGrp="1"/>
          </p:cNvSpPr>
          <p:nvPr>
            <p:ph type="title"/>
          </p:nvPr>
        </p:nvSpPr>
        <p:spPr/>
        <p:txBody>
          <a:bodyPr/>
          <a:lstStyle/>
          <a:p>
            <a:r>
              <a:rPr lang="en-US" dirty="0"/>
              <a:t>Biased analogies</a:t>
            </a:r>
          </a:p>
        </p:txBody>
      </p:sp>
      <p:sp>
        <p:nvSpPr>
          <p:cNvPr id="3" name="Content Placeholder 2">
            <a:extLst>
              <a:ext uri="{FF2B5EF4-FFF2-40B4-BE49-F238E27FC236}">
                <a16:creationId xmlns:a16="http://schemas.microsoft.com/office/drawing/2014/main" id="{B4C16C49-5431-6348-B3F6-FDDB1ECC023A}"/>
              </a:ext>
            </a:extLst>
          </p:cNvPr>
          <p:cNvSpPr>
            <a:spLocks noGrp="1"/>
          </p:cNvSpPr>
          <p:nvPr>
            <p:ph idx="1"/>
          </p:nvPr>
        </p:nvSpPr>
        <p:spPr/>
        <p:txBody>
          <a:bodyPr/>
          <a:lstStyle/>
          <a:p>
            <a:pPr marL="0" indent="0">
              <a:buNone/>
            </a:pPr>
            <a:r>
              <a:rPr lang="en-US" dirty="0" err="1"/>
              <a:t>Bolukbasi</a:t>
            </a:r>
            <a:r>
              <a:rPr lang="en-US" dirty="0"/>
              <a:t> et al. defined a “male-female” continuum by subtracting </a:t>
            </a:r>
            <a:r>
              <a:rPr lang="en-US" dirty="0" err="1"/>
              <a:t>vec</a:t>
            </a:r>
            <a:r>
              <a:rPr lang="en-US" dirty="0"/>
              <a:t>(female)-</a:t>
            </a:r>
            <a:r>
              <a:rPr lang="en-US" dirty="0" err="1"/>
              <a:t>vec</a:t>
            </a:r>
            <a:r>
              <a:rPr lang="en-US" dirty="0"/>
              <a:t>(male), </a:t>
            </a:r>
            <a:r>
              <a:rPr lang="en-US" dirty="0" err="1"/>
              <a:t>vec</a:t>
            </a:r>
            <a:r>
              <a:rPr lang="en-US" dirty="0"/>
              <a:t>(woman)-</a:t>
            </a:r>
            <a:r>
              <a:rPr lang="en-US" dirty="0" err="1"/>
              <a:t>vec</a:t>
            </a:r>
            <a:r>
              <a:rPr lang="en-US" dirty="0"/>
              <a:t>(man), and so on, then averaging these difference vectors.</a:t>
            </a:r>
          </a:p>
          <a:p>
            <a:pPr marL="0" indent="0">
              <a:buNone/>
            </a:pPr>
            <a:r>
              <a:rPr lang="en-US" dirty="0"/>
              <a:t>They then took all of the words whose dictionary definitions included gender-specific language (man, woman), and considered those to be the gender-specific words (words for which a gender difference is appropriate).</a:t>
            </a:r>
          </a:p>
          <a:p>
            <a:pPr marL="0" indent="0">
              <a:buNone/>
            </a:pPr>
            <a:r>
              <a:rPr lang="en-US" dirty="0"/>
              <a:t>All other words were considered gender-neutral (any difference on the male-female dimension is inappropriate).</a:t>
            </a:r>
          </a:p>
          <a:p>
            <a:pPr marL="0" indent="0">
              <a:buNone/>
            </a:pPr>
            <a:r>
              <a:rPr lang="en-US" dirty="0"/>
              <a:t>The result is a second dimension: the appropriateness of a gender bias.</a:t>
            </a:r>
          </a:p>
        </p:txBody>
      </p:sp>
    </p:spTree>
    <p:extLst>
      <p:ext uri="{BB962C8B-B14F-4D97-AF65-F5344CB8AC3E}">
        <p14:creationId xmlns:p14="http://schemas.microsoft.com/office/powerpoint/2010/main" val="264466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C73A-0B89-414E-BBC7-931AAC6E3B13}"/>
              </a:ext>
            </a:extLst>
          </p:cNvPr>
          <p:cNvSpPr>
            <a:spLocks noGrp="1"/>
          </p:cNvSpPr>
          <p:nvPr>
            <p:ph type="title"/>
          </p:nvPr>
        </p:nvSpPr>
        <p:spPr>
          <a:xfrm>
            <a:off x="138106" y="50797"/>
            <a:ext cx="10515600" cy="835025"/>
          </a:xfrm>
        </p:spPr>
        <p:txBody>
          <a:bodyPr/>
          <a:lstStyle/>
          <a:p>
            <a:r>
              <a:rPr lang="en-US" dirty="0"/>
              <a:t>The Male-Female vs. Neutral-Specific Space </a:t>
            </a:r>
          </a:p>
        </p:txBody>
      </p:sp>
      <p:sp>
        <p:nvSpPr>
          <p:cNvPr id="3" name="Content Placeholder 2">
            <a:extLst>
              <a:ext uri="{FF2B5EF4-FFF2-40B4-BE49-F238E27FC236}">
                <a16:creationId xmlns:a16="http://schemas.microsoft.com/office/drawing/2014/main" id="{E89DD23B-03A8-4542-BF68-EA5B5E9585F9}"/>
              </a:ext>
            </a:extLst>
          </p:cNvPr>
          <p:cNvSpPr>
            <a:spLocks noGrp="1"/>
          </p:cNvSpPr>
          <p:nvPr>
            <p:ph idx="1"/>
          </p:nvPr>
        </p:nvSpPr>
        <p:spPr>
          <a:xfrm>
            <a:off x="166682" y="911591"/>
            <a:ext cx="10515600" cy="388939"/>
          </a:xfrm>
        </p:spPr>
        <p:txBody>
          <a:bodyPr>
            <a:normAutofit fontScale="92500" lnSpcReduction="20000"/>
          </a:bodyPr>
          <a:lstStyle/>
          <a:p>
            <a:pPr marL="0" indent="0">
              <a:buNone/>
            </a:pPr>
            <a:r>
              <a:rPr lang="en-US" dirty="0"/>
              <a:t>Here’s the resulting 2D space, from </a:t>
            </a:r>
            <a:r>
              <a:rPr lang="en-US" dirty="0" err="1"/>
              <a:t>Bolukbasi</a:t>
            </a:r>
            <a:r>
              <a:rPr lang="en-US" dirty="0"/>
              <a:t> et al., 2016:</a:t>
            </a:r>
          </a:p>
        </p:txBody>
      </p:sp>
      <p:pic>
        <p:nvPicPr>
          <p:cNvPr id="5" name="Picture 4" descr="A screenshot of text&#10;&#10;Description automatically generated">
            <a:extLst>
              <a:ext uri="{FF2B5EF4-FFF2-40B4-BE49-F238E27FC236}">
                <a16:creationId xmlns:a16="http://schemas.microsoft.com/office/drawing/2014/main" id="{1792B913-434A-914C-A7F2-4ABF26EFE20F}"/>
              </a:ext>
            </a:extLst>
          </p:cNvPr>
          <p:cNvPicPr>
            <a:picLocks noChangeAspect="1"/>
          </p:cNvPicPr>
          <p:nvPr/>
        </p:nvPicPr>
        <p:blipFill>
          <a:blip r:embed="rId2"/>
          <a:stretch>
            <a:fillRect/>
          </a:stretch>
        </p:blipFill>
        <p:spPr>
          <a:xfrm>
            <a:off x="1862721" y="1443033"/>
            <a:ext cx="10162598" cy="5414967"/>
          </a:xfrm>
          <a:prstGeom prst="rect">
            <a:avLst/>
          </a:prstGeom>
        </p:spPr>
      </p:pic>
      <p:sp>
        <p:nvSpPr>
          <p:cNvPr id="6" name="Content Placeholder 2">
            <a:extLst>
              <a:ext uri="{FF2B5EF4-FFF2-40B4-BE49-F238E27FC236}">
                <a16:creationId xmlns:a16="http://schemas.microsoft.com/office/drawing/2014/main" id="{2ABBCD14-A22C-EF44-A8BD-135F2FBA0C0E}"/>
              </a:ext>
            </a:extLst>
          </p:cNvPr>
          <p:cNvSpPr txBox="1">
            <a:spLocks/>
          </p:cNvSpPr>
          <p:nvPr/>
        </p:nvSpPr>
        <p:spPr>
          <a:xfrm>
            <a:off x="1910376" y="5125348"/>
            <a:ext cx="642819" cy="388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she</a:t>
            </a:r>
          </a:p>
        </p:txBody>
      </p:sp>
    </p:spTree>
    <p:extLst>
      <p:ext uri="{BB962C8B-B14F-4D97-AF65-F5344CB8AC3E}">
        <p14:creationId xmlns:p14="http://schemas.microsoft.com/office/powerpoint/2010/main" val="1023234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normAutofit fontScale="85000" lnSpcReduction="20000"/>
              </a:bodyPr>
              <a:lstStyle/>
              <a:p>
                <a:r>
                  <a:rPr lang="en-US" dirty="0"/>
                  <a:t>What is a word?  Lemmas, wordforms, and word sense</a:t>
                </a:r>
              </a:p>
              <a:p>
                <a:r>
                  <a:rPr lang="en-US" dirty="0"/>
                  <a:t>Synonymy, similarity, and relatedness</a:t>
                </a:r>
              </a:p>
              <a:p>
                <a:r>
                  <a:rPr lang="en-US" dirty="0"/>
                  <a:t>Word2vec: maximize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oMath>
                  </m:oMathPara>
                </a14:m>
                <a:endParaRPr lang="en-US" dirty="0"/>
              </a:p>
              <a:p>
                <a:pPr marL="0" indent="0">
                  <a:buNone/>
                </a:pPr>
                <a:endParaRPr lang="en-US" dirty="0"/>
              </a:p>
              <a:p>
                <a:r>
                  <a:rPr lang="en-US" dirty="0"/>
                  <a:t>Visualizations</a:t>
                </a:r>
              </a:p>
              <a:p>
                <a:pPr lvl="1"/>
                <a:r>
                  <a:rPr lang="en-US" dirty="0"/>
                  <a:t>Similarity: list the K-nearest neighbors, show that they are similar</a:t>
                </a:r>
              </a:p>
              <a:p>
                <a:pPr lvl="1"/>
                <a:r>
                  <a:rPr lang="en-US" dirty="0"/>
                  <a:t>Relatedness: analogies are shown as directions in the vector space!</a:t>
                </a:r>
              </a:p>
              <a:p>
                <a:r>
                  <a:rPr lang="en-US" dirty="0"/>
                  <a:t>Bias</a:t>
                </a:r>
              </a:p>
              <a:p>
                <a:pPr lvl="1"/>
                <a:r>
                  <a:rPr lang="en-US" dirty="0"/>
                  <a:t>Bias can be reduced by learning a direction that should not depend on the female-male axis, and then squashing the female-male axis to zero for words that should be gender-neutral.</a:t>
                </a:r>
              </a:p>
            </p:txBody>
          </p:sp>
        </mc:Choice>
        <mc:Fallback xmlns="">
          <p:sp>
            <p:nvSpPr>
              <p:cNvPr id="3" name="Content Placeholder 2">
                <a:extLst>
                  <a:ext uri="{FF2B5EF4-FFF2-40B4-BE49-F238E27FC236}">
                    <a16:creationId xmlns:a16="http://schemas.microsoft.com/office/drawing/2014/main" id="{3158F93A-68D0-1D46-A7F0-043C15623B65}"/>
                  </a:ext>
                </a:extLst>
              </p:cNvPr>
              <p:cNvSpPr>
                <a:spLocks noGrp="1" noRot="1" noChangeAspect="1" noMove="1" noResize="1" noEditPoints="1" noAdjustHandles="1" noChangeArrowheads="1" noChangeShapeType="1" noTextEdit="1"/>
              </p:cNvSpPr>
              <p:nvPr>
                <p:ph idx="1"/>
              </p:nvPr>
            </p:nvSpPr>
            <p:spPr>
              <a:blipFill>
                <a:blip r:embed="rId2"/>
                <a:stretch>
                  <a:fillRect l="-844" t="-7849"/>
                </a:stretch>
              </a:blipFill>
            </p:spPr>
            <p:txBody>
              <a:bodyPr/>
              <a:lstStyle/>
              <a:p>
                <a:r>
                  <a:rPr lang="en-US">
                    <a:noFill/>
                  </a:rPr>
                  <a:t> </a:t>
                </a:r>
              </a:p>
            </p:txBody>
          </p:sp>
        </mc:Fallback>
      </mc:AlternateContent>
    </p:spTree>
    <p:extLst>
      <p:ext uri="{BB962C8B-B14F-4D97-AF65-F5344CB8AC3E}">
        <p14:creationId xmlns:p14="http://schemas.microsoft.com/office/powerpoint/2010/main" val="325273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D1F9842-40AD-5647-B87A-C394B24EDE96}"/>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60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A72265-BE5B-BA47-85D9-7B5BF4CBF10F}"/>
              </a:ext>
            </a:extLst>
          </p:cNvPr>
          <p:cNvSpPr txBox="1"/>
          <p:nvPr/>
        </p:nvSpPr>
        <p:spPr>
          <a:xfrm>
            <a:off x="8682044" y="1238253"/>
            <a:ext cx="1704978" cy="1200329"/>
          </a:xfrm>
          <a:prstGeom prst="rect">
            <a:avLst/>
          </a:prstGeom>
          <a:solidFill>
            <a:schemeClr val="bg1"/>
          </a:solidFill>
        </p:spPr>
        <p:txBody>
          <a:bodyPr wrap="square" rtlCol="0">
            <a:spAutoFit/>
          </a:bodyPr>
          <a:lstStyle/>
          <a:p>
            <a:r>
              <a:rPr lang="en-US" dirty="0"/>
              <a:t>Is this a different word, or the same word?</a:t>
            </a:r>
          </a:p>
        </p:txBody>
      </p:sp>
      <p:cxnSp>
        <p:nvCxnSpPr>
          <p:cNvPr id="8" name="Straight Arrow Connector 7">
            <a:extLst>
              <a:ext uri="{FF2B5EF4-FFF2-40B4-BE49-F238E27FC236}">
                <a16:creationId xmlns:a16="http://schemas.microsoft.com/office/drawing/2014/main" id="{45D58765-F8D0-644F-B8CB-C6C39C758E46}"/>
              </a:ext>
            </a:extLst>
          </p:cNvPr>
          <p:cNvCxnSpPr>
            <a:cxnSpLocks/>
            <a:stCxn id="7" idx="1"/>
          </p:cNvCxnSpPr>
          <p:nvPr/>
        </p:nvCxnSpPr>
        <p:spPr>
          <a:xfrm flipH="1" flipV="1">
            <a:off x="7715250" y="1685925"/>
            <a:ext cx="966794" cy="15249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3E9CBE-58BC-BA42-BCF5-5B42CF79908E}"/>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56C2C-A5D1-C548-B957-00D6DC271FE3}"/>
              </a:ext>
            </a:extLst>
          </p:cNvPr>
          <p:cNvSpPr/>
          <p:nvPr/>
        </p:nvSpPr>
        <p:spPr>
          <a:xfrm>
            <a:off x="6977067" y="1452561"/>
            <a:ext cx="833442"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80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A72265-BE5B-BA47-85D9-7B5BF4CBF10F}"/>
              </a:ext>
            </a:extLst>
          </p:cNvPr>
          <p:cNvSpPr txBox="1"/>
          <p:nvPr/>
        </p:nvSpPr>
        <p:spPr>
          <a:xfrm>
            <a:off x="8682044" y="1238253"/>
            <a:ext cx="1704978" cy="1200329"/>
          </a:xfrm>
          <a:prstGeom prst="rect">
            <a:avLst/>
          </a:prstGeom>
          <a:solidFill>
            <a:schemeClr val="bg1"/>
          </a:solidFill>
        </p:spPr>
        <p:txBody>
          <a:bodyPr wrap="square" rtlCol="0">
            <a:spAutoFit/>
          </a:bodyPr>
          <a:lstStyle/>
          <a:p>
            <a:r>
              <a:rPr lang="en-US" dirty="0"/>
              <a:t>Is this a different word, or the same word?</a:t>
            </a:r>
          </a:p>
        </p:txBody>
      </p:sp>
      <p:cxnSp>
        <p:nvCxnSpPr>
          <p:cNvPr id="8" name="Straight Arrow Connector 7">
            <a:extLst>
              <a:ext uri="{FF2B5EF4-FFF2-40B4-BE49-F238E27FC236}">
                <a16:creationId xmlns:a16="http://schemas.microsoft.com/office/drawing/2014/main" id="{45D58765-F8D0-644F-B8CB-C6C39C758E46}"/>
              </a:ext>
            </a:extLst>
          </p:cNvPr>
          <p:cNvCxnSpPr>
            <a:cxnSpLocks/>
            <a:stCxn id="7" idx="1"/>
          </p:cNvCxnSpPr>
          <p:nvPr/>
        </p:nvCxnSpPr>
        <p:spPr>
          <a:xfrm flipH="1" flipV="1">
            <a:off x="7715250" y="1685925"/>
            <a:ext cx="966794" cy="15249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3E9CBE-58BC-BA42-BCF5-5B42CF79908E}"/>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56C2C-A5D1-C548-B957-00D6DC271FE3}"/>
              </a:ext>
            </a:extLst>
          </p:cNvPr>
          <p:cNvSpPr/>
          <p:nvPr/>
        </p:nvSpPr>
        <p:spPr>
          <a:xfrm>
            <a:off x="6977067" y="1452561"/>
            <a:ext cx="833442"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C6A252-CAF8-C144-AD9D-B1E805CEC549}"/>
              </a:ext>
            </a:extLst>
          </p:cNvPr>
          <p:cNvSpPr/>
          <p:nvPr/>
        </p:nvSpPr>
        <p:spPr>
          <a:xfrm>
            <a:off x="4729154" y="3290894"/>
            <a:ext cx="4400554" cy="1523991"/>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FA6491F-E474-AA42-B181-3B6CD5B17F6B}"/>
              </a:ext>
            </a:extLst>
          </p:cNvPr>
          <p:cNvSpPr/>
          <p:nvPr/>
        </p:nvSpPr>
        <p:spPr>
          <a:xfrm>
            <a:off x="4710102" y="5200666"/>
            <a:ext cx="4400554" cy="1523991"/>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53800A-0633-FF40-81DB-5C392F4C7B66}"/>
              </a:ext>
            </a:extLst>
          </p:cNvPr>
          <p:cNvSpPr txBox="1"/>
          <p:nvPr/>
        </p:nvSpPr>
        <p:spPr>
          <a:xfrm>
            <a:off x="319086" y="4276745"/>
            <a:ext cx="1704978" cy="1200329"/>
          </a:xfrm>
          <a:prstGeom prst="rect">
            <a:avLst/>
          </a:prstGeom>
          <a:solidFill>
            <a:schemeClr val="bg1"/>
          </a:solidFill>
        </p:spPr>
        <p:txBody>
          <a:bodyPr wrap="square" rtlCol="0">
            <a:spAutoFit/>
          </a:bodyPr>
          <a:lstStyle/>
          <a:p>
            <a:r>
              <a:rPr lang="en-US" dirty="0"/>
              <a:t>Are these the same word, or different words?</a:t>
            </a:r>
          </a:p>
        </p:txBody>
      </p:sp>
      <p:cxnSp>
        <p:nvCxnSpPr>
          <p:cNvPr id="16" name="Straight Arrow Connector 15">
            <a:extLst>
              <a:ext uri="{FF2B5EF4-FFF2-40B4-BE49-F238E27FC236}">
                <a16:creationId xmlns:a16="http://schemas.microsoft.com/office/drawing/2014/main" id="{232ADB54-4535-9449-A610-9BA88BEE9A2B}"/>
              </a:ext>
            </a:extLst>
          </p:cNvPr>
          <p:cNvCxnSpPr>
            <a:cxnSpLocks/>
            <a:stCxn id="13" idx="3"/>
            <a:endCxn id="10" idx="2"/>
          </p:cNvCxnSpPr>
          <p:nvPr/>
        </p:nvCxnSpPr>
        <p:spPr>
          <a:xfrm flipV="1">
            <a:off x="2024064" y="4052890"/>
            <a:ext cx="2705090" cy="824020"/>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D5E79B-C965-104E-9E19-6A4CFDC432C1}"/>
              </a:ext>
            </a:extLst>
          </p:cNvPr>
          <p:cNvCxnSpPr>
            <a:cxnSpLocks/>
            <a:stCxn id="13" idx="3"/>
          </p:cNvCxnSpPr>
          <p:nvPr/>
        </p:nvCxnSpPr>
        <p:spPr>
          <a:xfrm>
            <a:off x="2024064" y="4876910"/>
            <a:ext cx="2705090" cy="110955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71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Lemma</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p:txBody>
          <a:bodyPr/>
          <a:lstStyle/>
          <a:p>
            <a:pPr marL="0" indent="0">
              <a:buNone/>
            </a:pPr>
            <a:r>
              <a:rPr lang="en-US" dirty="0"/>
              <a:t>A lemma is what humans usually think of as a “word.”  It is defined to be the form of the word that appears in a dictionary.</a:t>
            </a:r>
          </a:p>
          <a:p>
            <a:r>
              <a:rPr lang="en-US" dirty="0"/>
              <a:t>Other wordforms that can be easily predicted from the lemma need not be listed.  </a:t>
            </a:r>
          </a:p>
          <a:p>
            <a:pPr marL="0" indent="0">
              <a:buNone/>
            </a:pP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CA3D59DB-8361-5C42-93C7-DA541C2D3365}"/>
              </a:ext>
            </a:extLst>
          </p:cNvPr>
          <p:cNvPicPr>
            <a:picLocks noGrp="1" noChangeAspect="1"/>
          </p:cNvPicPr>
          <p:nvPr>
            <p:ph sz="half" idx="2"/>
          </p:nvPr>
        </p:nvPicPr>
        <p:blipFill>
          <a:blip r:embed="rId2"/>
          <a:stretch>
            <a:fillRect/>
          </a:stretch>
        </p:blipFill>
        <p:spPr>
          <a:xfrm>
            <a:off x="6096000" y="192566"/>
            <a:ext cx="5625702" cy="6472868"/>
          </a:xfrm>
        </p:spPr>
      </p:pic>
      <p:sp>
        <p:nvSpPr>
          <p:cNvPr id="7" name="Oval 6">
            <a:extLst>
              <a:ext uri="{FF2B5EF4-FFF2-40B4-BE49-F238E27FC236}">
                <a16:creationId xmlns:a16="http://schemas.microsoft.com/office/drawing/2014/main" id="{86AEE09C-3E81-2145-B3DC-3930A6C03D33}"/>
              </a:ext>
            </a:extLst>
          </p:cNvPr>
          <p:cNvSpPr/>
          <p:nvPr/>
        </p:nvSpPr>
        <p:spPr>
          <a:xfrm>
            <a:off x="5929319" y="142868"/>
            <a:ext cx="914394"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89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Wordform</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p:txBody>
          <a:bodyPr>
            <a:normAutofit fontScale="92500"/>
          </a:bodyPr>
          <a:lstStyle/>
          <a:p>
            <a:pPr marL="0" indent="0">
              <a:buNone/>
            </a:pPr>
            <a:r>
              <a:rPr lang="en-US" dirty="0"/>
              <a:t>A wordform is a unique sequence of characters.</a:t>
            </a:r>
          </a:p>
          <a:p>
            <a:r>
              <a:rPr lang="en-US" dirty="0"/>
              <a:t>Wordforms are much easier for computers to find than lemmas, therefore most automatic processing deals with wordforms.</a:t>
            </a:r>
          </a:p>
          <a:p>
            <a:r>
              <a:rPr lang="en-US" dirty="0"/>
              <a:t>…however, we lose something.  “dog” and “dogs” become completely unrelated – as unrelated as “dog” and “exaggerate.” </a:t>
            </a:r>
          </a:p>
        </p:txBody>
      </p:sp>
      <p:pic>
        <p:nvPicPr>
          <p:cNvPr id="6" name="Content Placeholder 5" descr="A screenshot of a cell phone&#10;&#10;Description automatically generated">
            <a:extLst>
              <a:ext uri="{FF2B5EF4-FFF2-40B4-BE49-F238E27FC236}">
                <a16:creationId xmlns:a16="http://schemas.microsoft.com/office/drawing/2014/main" id="{CA3D59DB-8361-5C42-93C7-DA541C2D3365}"/>
              </a:ext>
            </a:extLst>
          </p:cNvPr>
          <p:cNvPicPr>
            <a:picLocks noGrp="1" noChangeAspect="1"/>
          </p:cNvPicPr>
          <p:nvPr>
            <p:ph sz="half" idx="2"/>
          </p:nvPr>
        </p:nvPicPr>
        <p:blipFill>
          <a:blip r:embed="rId2"/>
          <a:stretch>
            <a:fillRect/>
          </a:stretch>
        </p:blipFill>
        <p:spPr>
          <a:xfrm>
            <a:off x="6096000" y="192566"/>
            <a:ext cx="5625702" cy="6472868"/>
          </a:xfrm>
        </p:spPr>
      </p:pic>
      <p:sp>
        <p:nvSpPr>
          <p:cNvPr id="7" name="Oval 6">
            <a:extLst>
              <a:ext uri="{FF2B5EF4-FFF2-40B4-BE49-F238E27FC236}">
                <a16:creationId xmlns:a16="http://schemas.microsoft.com/office/drawing/2014/main" id="{86AEE09C-3E81-2145-B3DC-3930A6C03D33}"/>
              </a:ext>
            </a:extLst>
          </p:cNvPr>
          <p:cNvSpPr/>
          <p:nvPr/>
        </p:nvSpPr>
        <p:spPr>
          <a:xfrm>
            <a:off x="5929319" y="142868"/>
            <a:ext cx="914394"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D134F2-8EA0-8940-9667-AB865DDC84C9}"/>
              </a:ext>
            </a:extLst>
          </p:cNvPr>
          <p:cNvSpPr/>
          <p:nvPr/>
        </p:nvSpPr>
        <p:spPr>
          <a:xfrm>
            <a:off x="9310705" y="123814"/>
            <a:ext cx="1076307"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81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Word sense</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a:xfrm>
            <a:off x="538162" y="1625599"/>
            <a:ext cx="5181600" cy="4351338"/>
          </a:xfrm>
        </p:spPr>
        <p:txBody>
          <a:bodyPr>
            <a:normAutofit/>
          </a:bodyPr>
          <a:lstStyle/>
          <a:p>
            <a:pPr marL="0" indent="0">
              <a:buNone/>
            </a:pPr>
            <a:r>
              <a:rPr lang="en-US" dirty="0"/>
              <a:t>Often, a word has different meanings that are completely unrelated.  We think of them as different words, that just happen to be spelled and pronounced the same way.</a:t>
            </a:r>
          </a:p>
          <a:p>
            <a:pPr marL="0" indent="0">
              <a:buNone/>
            </a:pPr>
            <a:r>
              <a:rPr lang="en-US" dirty="0"/>
              <a:t>We say that these are different “senses” of the same word.</a:t>
            </a:r>
          </a:p>
        </p:txBody>
      </p:sp>
      <p:pic>
        <p:nvPicPr>
          <p:cNvPr id="1026" name="Picture 2">
            <a:extLst>
              <a:ext uri="{FF2B5EF4-FFF2-40B4-BE49-F238E27FC236}">
                <a16:creationId xmlns:a16="http://schemas.microsoft.com/office/drawing/2014/main" id="{B1D3EF62-16AE-BA4F-8EF7-3084A38B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939" y="355600"/>
            <a:ext cx="3434973" cy="20145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E8EBE2F-BB6B-4E42-AEB6-E920E3A8CEDA}"/>
              </a:ext>
            </a:extLst>
          </p:cNvPr>
          <p:cNvSpPr/>
          <p:nvPr/>
        </p:nvSpPr>
        <p:spPr>
          <a:xfrm>
            <a:off x="6005524" y="2405741"/>
            <a:ext cx="6096000" cy="646331"/>
          </a:xfrm>
          <a:prstGeom prst="rect">
            <a:avLst/>
          </a:prstGeom>
        </p:spPr>
        <p:txBody>
          <a:bodyPr>
            <a:spAutoFit/>
          </a:bodyPr>
          <a:lstStyle/>
          <a:p>
            <a:pPr algn="ctr"/>
            <a:r>
              <a:rPr lang="en-US" dirty="0"/>
              <a:t>The Bank of England.  By </a:t>
            </a:r>
            <a:r>
              <a:rPr lang="en-US" dirty="0" err="1"/>
              <a:t>Diliff</a:t>
            </a:r>
            <a:r>
              <a:rPr lang="en-US" dirty="0"/>
              <a:t> - Own work, CC BY-SA 3.0, https://</a:t>
            </a:r>
            <a:r>
              <a:rPr lang="en-US" dirty="0" err="1"/>
              <a:t>commons.wikimedia.org</a:t>
            </a:r>
            <a:r>
              <a:rPr lang="en-US" dirty="0"/>
              <a:t>/w/</a:t>
            </a:r>
            <a:r>
              <a:rPr lang="en-US" dirty="0" err="1"/>
              <a:t>index.php?curid</a:t>
            </a:r>
            <a:r>
              <a:rPr lang="en-US" dirty="0"/>
              <a:t>=40912212</a:t>
            </a:r>
          </a:p>
        </p:txBody>
      </p:sp>
      <p:pic>
        <p:nvPicPr>
          <p:cNvPr id="1028" name="Picture 4">
            <a:extLst>
              <a:ext uri="{FF2B5EF4-FFF2-40B4-BE49-F238E27FC236}">
                <a16:creationId xmlns:a16="http://schemas.microsoft.com/office/drawing/2014/main" id="{5DBC228A-566C-4F47-AE25-52B8A7D0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77933"/>
            <a:ext cx="5981708" cy="22228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565AD9B-5BE1-BE4E-BA0E-0CBE6143DD61}"/>
              </a:ext>
            </a:extLst>
          </p:cNvPr>
          <p:cNvSpPr/>
          <p:nvPr/>
        </p:nvSpPr>
        <p:spPr>
          <a:xfrm>
            <a:off x="5962661" y="5477567"/>
            <a:ext cx="6096000" cy="646331"/>
          </a:xfrm>
          <a:prstGeom prst="rect">
            <a:avLst/>
          </a:prstGeom>
        </p:spPr>
        <p:txBody>
          <a:bodyPr>
            <a:spAutoFit/>
          </a:bodyPr>
          <a:lstStyle/>
          <a:p>
            <a:pPr algn="ctr"/>
            <a:r>
              <a:rPr lang="en-US" dirty="0"/>
              <a:t>The Bank of the Thames.  By </a:t>
            </a:r>
            <a:r>
              <a:rPr lang="en-US" dirty="0" err="1"/>
              <a:t>Diliff</a:t>
            </a:r>
            <a:r>
              <a:rPr lang="en-US" dirty="0"/>
              <a:t> - Own work, CC BY 3.0, https://</a:t>
            </a:r>
            <a:r>
              <a:rPr lang="en-US" dirty="0" err="1"/>
              <a:t>commons.wikimedia.org</a:t>
            </a:r>
            <a:r>
              <a:rPr lang="en-US" dirty="0"/>
              <a:t>/w/</a:t>
            </a:r>
            <a:r>
              <a:rPr lang="en-US" dirty="0" err="1"/>
              <a:t>index.php?curid</a:t>
            </a:r>
            <a:r>
              <a:rPr lang="en-US" dirty="0"/>
              <a:t>=3639626</a:t>
            </a:r>
          </a:p>
        </p:txBody>
      </p:sp>
    </p:spTree>
    <p:extLst>
      <p:ext uri="{BB962C8B-B14F-4D97-AF65-F5344CB8AC3E}">
        <p14:creationId xmlns:p14="http://schemas.microsoft.com/office/powerpoint/2010/main" val="344571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2016</Words>
  <Application>Microsoft Macintosh PowerPoint</Application>
  <PresentationFormat>Widescreen</PresentationFormat>
  <Paragraphs>214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Cambria Math</vt:lpstr>
      <vt:lpstr>Office Theme</vt:lpstr>
      <vt:lpstr>Lecture 17 – vector semantics</vt:lpstr>
      <vt:lpstr>Outline</vt:lpstr>
      <vt:lpstr>What is a word?</vt:lpstr>
      <vt:lpstr>What is a word?</vt:lpstr>
      <vt:lpstr>What is a word?</vt:lpstr>
      <vt:lpstr>What is a word?</vt:lpstr>
      <vt:lpstr>Lemma</vt:lpstr>
      <vt:lpstr>Wordform</vt:lpstr>
      <vt:lpstr>Word sense</vt:lpstr>
      <vt:lpstr>Wordform, lemma, and word sense</vt:lpstr>
      <vt:lpstr>Outline</vt:lpstr>
      <vt:lpstr>Synonymy and similarity</vt:lpstr>
      <vt:lpstr>PowerPoint Presentation</vt:lpstr>
      <vt:lpstr>Similarity vs. Relatedness</vt:lpstr>
      <vt:lpstr>Similarity: The Internet is the database</vt:lpstr>
      <vt:lpstr>Outline</vt:lpstr>
      <vt:lpstr>Vector semantics</vt:lpstr>
      <vt:lpstr>cosine similarity</vt:lpstr>
      <vt:lpstr>Outline</vt:lpstr>
      <vt:lpstr>word2vec</vt:lpstr>
      <vt:lpstr>Word2vec: context probability</vt:lpstr>
      <vt:lpstr>word2vec: context probability</vt:lpstr>
      <vt:lpstr>word2vec: training</vt:lpstr>
      <vt:lpstr>word2vec: training</vt:lpstr>
      <vt:lpstr>word2vec: training</vt:lpstr>
      <vt:lpstr>Outline</vt:lpstr>
      <vt:lpstr>Visualizations: Similarity</vt:lpstr>
      <vt:lpstr>Visualizations: Relatedness</vt:lpstr>
      <vt:lpstr>Outline</vt:lpstr>
      <vt:lpstr>Learning biased analogies from data</vt:lpstr>
      <vt:lpstr>Biased analogies</vt:lpstr>
      <vt:lpstr>The Male-Female vs. Neutral-Specific Space </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38 – tf/idf and information retrieval</dc:title>
  <dc:creator>Hasegawa-Johnson, Mark Allan</dc:creator>
  <cp:lastModifiedBy>Hasegawa-Johnson, Mark Allan</cp:lastModifiedBy>
  <cp:revision>36</cp:revision>
  <dcterms:created xsi:type="dcterms:W3CDTF">2020-04-29T17:47:15Z</dcterms:created>
  <dcterms:modified xsi:type="dcterms:W3CDTF">2021-03-27T14:14:35Z</dcterms:modified>
</cp:coreProperties>
</file>