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99" r:id="rId3"/>
    <p:sldId id="257" r:id="rId4"/>
    <p:sldId id="258" r:id="rId5"/>
    <p:sldId id="303" r:id="rId6"/>
    <p:sldId id="284" r:id="rId7"/>
    <p:sldId id="261" r:id="rId8"/>
    <p:sldId id="285" r:id="rId9"/>
    <p:sldId id="272" r:id="rId10"/>
    <p:sldId id="274" r:id="rId11"/>
    <p:sldId id="302" r:id="rId12"/>
    <p:sldId id="286" r:id="rId13"/>
    <p:sldId id="287" r:id="rId14"/>
    <p:sldId id="288" r:id="rId15"/>
    <p:sldId id="304" r:id="rId16"/>
    <p:sldId id="301" r:id="rId17"/>
    <p:sldId id="305" r:id="rId18"/>
    <p:sldId id="306" r:id="rId19"/>
    <p:sldId id="307" r:id="rId20"/>
    <p:sldId id="308" r:id="rId21"/>
    <p:sldId id="309" r:id="rId22"/>
    <p:sldId id="310" r:id="rId23"/>
    <p:sldId id="311" r:id="rId24"/>
    <p:sldId id="264" r:id="rId25"/>
    <p:sldId id="312" r:id="rId26"/>
    <p:sldId id="313" r:id="rId27"/>
    <p:sldId id="344" r:id="rId28"/>
    <p:sldId id="345" r:id="rId29"/>
    <p:sldId id="346" r:id="rId30"/>
    <p:sldId id="347" r:id="rId31"/>
    <p:sldId id="348" r:id="rId32"/>
    <p:sldId id="349" r:id="rId33"/>
    <p:sldId id="350" r:id="rId34"/>
    <p:sldId id="35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A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962" autoAdjust="0"/>
    <p:restoredTop sz="94660"/>
  </p:normalViewPr>
  <p:slideViewPr>
    <p:cSldViewPr snapToGrid="0">
      <p:cViewPr varScale="1">
        <p:scale>
          <a:sx n="82" d="100"/>
          <a:sy n="82" d="100"/>
        </p:scale>
        <p:origin x="192" y="8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FF401D-1610-444A-9C9D-3B4C4C22971B}" type="datetimeFigureOut">
              <a:rPr lang="en-US" smtClean="0"/>
              <a:t>3/13/21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FFB1E0-EBAD-46B7-8008-0848D7887D58}" type="slidenum">
              <a:rPr lang="en-US" smtClean="0"/>
              <a:t>‹#›</a:t>
            </a:fld>
            <a:endParaRPr lang="en-US"/>
          </a:p>
        </p:txBody>
      </p:sp>
    </p:spTree>
    <p:extLst>
      <p:ext uri="{BB962C8B-B14F-4D97-AF65-F5344CB8AC3E}">
        <p14:creationId xmlns:p14="http://schemas.microsoft.com/office/powerpoint/2010/main" val="2953558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3</a:t>
            </a:fld>
            <a:endParaRPr lang="en-US"/>
          </a:p>
        </p:txBody>
      </p:sp>
    </p:spTree>
    <p:extLst>
      <p:ext uri="{BB962C8B-B14F-4D97-AF65-F5344CB8AC3E}">
        <p14:creationId xmlns:p14="http://schemas.microsoft.com/office/powerpoint/2010/main" val="549025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15</a:t>
            </a:fld>
            <a:endParaRPr lang="en-US"/>
          </a:p>
        </p:txBody>
      </p:sp>
    </p:spTree>
    <p:extLst>
      <p:ext uri="{BB962C8B-B14F-4D97-AF65-F5344CB8AC3E}">
        <p14:creationId xmlns:p14="http://schemas.microsoft.com/office/powerpoint/2010/main" val="1024285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16</a:t>
            </a:fld>
            <a:endParaRPr lang="en-US"/>
          </a:p>
        </p:txBody>
      </p:sp>
    </p:spTree>
    <p:extLst>
      <p:ext uri="{BB962C8B-B14F-4D97-AF65-F5344CB8AC3E}">
        <p14:creationId xmlns:p14="http://schemas.microsoft.com/office/powerpoint/2010/main" val="2914860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17</a:t>
            </a:fld>
            <a:endParaRPr lang="en-US"/>
          </a:p>
        </p:txBody>
      </p:sp>
    </p:spTree>
    <p:extLst>
      <p:ext uri="{BB962C8B-B14F-4D97-AF65-F5344CB8AC3E}">
        <p14:creationId xmlns:p14="http://schemas.microsoft.com/office/powerpoint/2010/main" val="280327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A2EA70-8A4C-40BF-A25E-4BD4BBF0DDA4}" type="slidenum">
              <a:rPr lang="en-US" smtClean="0"/>
              <a:pPr/>
              <a:t>24</a:t>
            </a:fld>
            <a:endParaRPr lang="en-US"/>
          </a:p>
        </p:txBody>
      </p:sp>
    </p:spTree>
    <p:extLst>
      <p:ext uri="{BB962C8B-B14F-4D97-AF65-F5344CB8AC3E}">
        <p14:creationId xmlns:p14="http://schemas.microsoft.com/office/powerpoint/2010/main" val="3020171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A2EA70-8A4C-40BF-A25E-4BD4BBF0DDA4}" type="slidenum">
              <a:rPr lang="en-US" smtClean="0"/>
              <a:pPr/>
              <a:t>4</a:t>
            </a:fld>
            <a:endParaRPr lang="en-US"/>
          </a:p>
        </p:txBody>
      </p:sp>
    </p:spTree>
    <p:extLst>
      <p:ext uri="{BB962C8B-B14F-4D97-AF65-F5344CB8AC3E}">
        <p14:creationId xmlns:p14="http://schemas.microsoft.com/office/powerpoint/2010/main" val="4231646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A2EA70-8A4C-40BF-A25E-4BD4BBF0DDA4}" type="slidenum">
              <a:rPr lang="en-US" smtClean="0"/>
              <a:pPr/>
              <a:t>5</a:t>
            </a:fld>
            <a:endParaRPr lang="en-US"/>
          </a:p>
        </p:txBody>
      </p:sp>
    </p:spTree>
    <p:extLst>
      <p:ext uri="{BB962C8B-B14F-4D97-AF65-F5344CB8AC3E}">
        <p14:creationId xmlns:p14="http://schemas.microsoft.com/office/powerpoint/2010/main" val="753261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example is</a:t>
            </a:r>
            <a:r>
              <a:rPr lang="en-US" baseline="0" dirty="0"/>
              <a:t> described </a:t>
            </a:r>
            <a:r>
              <a:rPr lang="en-US" baseline="0"/>
              <a:t>in Section 15.1.1</a:t>
            </a:r>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7</a:t>
            </a:fld>
            <a:endParaRPr lang="en-US"/>
          </a:p>
        </p:txBody>
      </p:sp>
    </p:spTree>
    <p:extLst>
      <p:ext uri="{BB962C8B-B14F-4D97-AF65-F5344CB8AC3E}">
        <p14:creationId xmlns:p14="http://schemas.microsoft.com/office/powerpoint/2010/main" val="691831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example is</a:t>
            </a:r>
            <a:r>
              <a:rPr lang="en-US" baseline="0" dirty="0"/>
              <a:t> described </a:t>
            </a:r>
            <a:r>
              <a:rPr lang="en-US" baseline="0"/>
              <a:t>in Section 15.1.1</a:t>
            </a:r>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8</a:t>
            </a:fld>
            <a:endParaRPr lang="en-US"/>
          </a:p>
        </p:txBody>
      </p:sp>
    </p:spTree>
    <p:extLst>
      <p:ext uri="{BB962C8B-B14F-4D97-AF65-F5344CB8AC3E}">
        <p14:creationId xmlns:p14="http://schemas.microsoft.com/office/powerpoint/2010/main" val="346921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HMMs are used all over the place.</a:t>
            </a:r>
            <a:r>
              <a:rPr lang="en-US" baseline="0" dirty="0"/>
              <a:t> They’re used for speech recognition in HMMs. Here observations are acoustic signals, states are phonemes in words. HMMs are used for machine translation where observations are words and states are translation options (</a:t>
            </a:r>
            <a:r>
              <a:rPr lang="en-US" baseline="0" dirty="0" err="1"/>
              <a:t>ie</a:t>
            </a:r>
            <a:r>
              <a:rPr lang="en-US" baseline="0" dirty="0"/>
              <a:t> what word in </a:t>
            </a:r>
            <a:r>
              <a:rPr lang="en-US" baseline="0" dirty="0" err="1"/>
              <a:t>german</a:t>
            </a:r>
            <a:r>
              <a:rPr lang="en-US" baseline="0" dirty="0"/>
              <a:t> should we translate this word in </a:t>
            </a:r>
            <a:r>
              <a:rPr lang="en-US" baseline="0" dirty="0" err="1"/>
              <a:t>english</a:t>
            </a:r>
            <a:r>
              <a:rPr lang="en-US" baseline="0" dirty="0"/>
              <a:t> to?) in robot tracking </a:t>
            </a:r>
            <a:r>
              <a:rPr lang="en-US" baseline="0" dirty="0" err="1"/>
              <a:t>hmm’s</a:t>
            </a:r>
            <a:r>
              <a:rPr lang="en-US" baseline="0" dirty="0"/>
              <a:t> are used to localize where the robot is located in space. Here observations are range readings and states are positions on a map. We’ll see some of these examples in a little more depth later.</a:t>
            </a:r>
            <a:endParaRPr lang="en-US" dirty="0"/>
          </a:p>
          <a:p>
            <a:endParaRPr lang="en-US" dirty="0"/>
          </a:p>
        </p:txBody>
      </p:sp>
      <p:sp>
        <p:nvSpPr>
          <p:cNvPr id="4" name="Slide Number Placeholder 3"/>
          <p:cNvSpPr>
            <a:spLocks noGrp="1"/>
          </p:cNvSpPr>
          <p:nvPr>
            <p:ph type="sldNum" sz="quarter" idx="10"/>
          </p:nvPr>
        </p:nvSpPr>
        <p:spPr/>
        <p:txBody>
          <a:bodyPr/>
          <a:lstStyle/>
          <a:p>
            <a:fld id="{4C101891-9506-EA48-AA77-8CF087EF26BB}" type="slidenum">
              <a:rPr lang="en-US" smtClean="0"/>
              <a:pPr/>
              <a:t>9</a:t>
            </a:fld>
            <a:endParaRPr lang="en-US"/>
          </a:p>
        </p:txBody>
      </p:sp>
    </p:spTree>
    <p:extLst>
      <p:ext uri="{BB962C8B-B14F-4D97-AF65-F5344CB8AC3E}">
        <p14:creationId xmlns:p14="http://schemas.microsoft.com/office/powerpoint/2010/main" val="3474852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10</a:t>
            </a:fld>
            <a:endParaRPr lang="en-US"/>
          </a:p>
        </p:txBody>
      </p:sp>
    </p:spTree>
    <p:extLst>
      <p:ext uri="{BB962C8B-B14F-4D97-AF65-F5344CB8AC3E}">
        <p14:creationId xmlns:p14="http://schemas.microsoft.com/office/powerpoint/2010/main" val="589061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example is</a:t>
            </a:r>
            <a:r>
              <a:rPr lang="en-US" baseline="0" dirty="0"/>
              <a:t> described </a:t>
            </a:r>
            <a:r>
              <a:rPr lang="en-US" baseline="0"/>
              <a:t>in Section 15.1.1</a:t>
            </a:r>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12</a:t>
            </a:fld>
            <a:endParaRPr lang="en-US"/>
          </a:p>
        </p:txBody>
      </p:sp>
    </p:spTree>
    <p:extLst>
      <p:ext uri="{BB962C8B-B14F-4D97-AF65-F5344CB8AC3E}">
        <p14:creationId xmlns:p14="http://schemas.microsoft.com/office/powerpoint/2010/main" val="969568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example is</a:t>
            </a:r>
            <a:r>
              <a:rPr lang="en-US" baseline="0" dirty="0"/>
              <a:t> described </a:t>
            </a:r>
            <a:r>
              <a:rPr lang="en-US" baseline="0"/>
              <a:t>in Section 15.1.1</a:t>
            </a:r>
            <a:endParaRPr lang="en-US"/>
          </a:p>
        </p:txBody>
      </p:sp>
      <p:sp>
        <p:nvSpPr>
          <p:cNvPr id="4" name="Slide Number Placeholder 3"/>
          <p:cNvSpPr>
            <a:spLocks noGrp="1"/>
          </p:cNvSpPr>
          <p:nvPr>
            <p:ph type="sldNum" sz="quarter" idx="10"/>
          </p:nvPr>
        </p:nvSpPr>
        <p:spPr/>
        <p:txBody>
          <a:bodyPr/>
          <a:lstStyle/>
          <a:p>
            <a:fld id="{C6A2EA70-8A4C-40BF-A25E-4BD4BBF0DDA4}" type="slidenum">
              <a:rPr lang="en-US" smtClean="0"/>
              <a:pPr/>
              <a:t>13</a:t>
            </a:fld>
            <a:endParaRPr lang="en-US"/>
          </a:p>
        </p:txBody>
      </p:sp>
    </p:spTree>
    <p:extLst>
      <p:ext uri="{BB962C8B-B14F-4D97-AF65-F5344CB8AC3E}">
        <p14:creationId xmlns:p14="http://schemas.microsoft.com/office/powerpoint/2010/main" val="3635604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81B39-DD2D-4291-BD5C-5DC6E296F3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7C39FA-C0BE-4E51-9DB3-A9913B7FD8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8846A6-CEC1-41EC-81E5-E42115A39937}"/>
              </a:ext>
            </a:extLst>
          </p:cNvPr>
          <p:cNvSpPr>
            <a:spLocks noGrp="1"/>
          </p:cNvSpPr>
          <p:nvPr>
            <p:ph type="dt" sz="half" idx="10"/>
          </p:nvPr>
        </p:nvSpPr>
        <p:spPr/>
        <p:txBody>
          <a:bodyPr/>
          <a:lstStyle/>
          <a:p>
            <a:fld id="{9E32FB6B-A12A-4978-B248-2EF0D31F82CB}" type="datetimeFigureOut">
              <a:rPr lang="en-US" smtClean="0"/>
              <a:t>3/13/21</a:t>
            </a:fld>
            <a:endParaRPr lang="en-US"/>
          </a:p>
        </p:txBody>
      </p:sp>
      <p:sp>
        <p:nvSpPr>
          <p:cNvPr id="5" name="Footer Placeholder 4">
            <a:extLst>
              <a:ext uri="{FF2B5EF4-FFF2-40B4-BE49-F238E27FC236}">
                <a16:creationId xmlns:a16="http://schemas.microsoft.com/office/drawing/2014/main" id="{48CB30C8-8E3A-42F8-A3CA-2DB409702E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6AD39C-D931-4AD5-B0EE-B9692A880794}"/>
              </a:ext>
            </a:extLst>
          </p:cNvPr>
          <p:cNvSpPr>
            <a:spLocks noGrp="1"/>
          </p:cNvSpPr>
          <p:nvPr>
            <p:ph type="sldNum" sz="quarter" idx="12"/>
          </p:nvPr>
        </p:nvSpPr>
        <p:spPr/>
        <p:txBody>
          <a:bodyPr/>
          <a:lstStyle/>
          <a:p>
            <a:fld id="{6E543302-C6DA-44A3-8D10-AE9A36285268}" type="slidenum">
              <a:rPr lang="en-US" smtClean="0"/>
              <a:t>‹#›</a:t>
            </a:fld>
            <a:endParaRPr lang="en-US"/>
          </a:p>
        </p:txBody>
      </p:sp>
    </p:spTree>
    <p:extLst>
      <p:ext uri="{BB962C8B-B14F-4D97-AF65-F5344CB8AC3E}">
        <p14:creationId xmlns:p14="http://schemas.microsoft.com/office/powerpoint/2010/main" val="1268509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DCBE8-583A-4769-BBEC-661A27A422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3F6250-56BE-408D-8039-9D430D6086E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B1E090-6225-4215-8480-640E0D5DE8C1}"/>
              </a:ext>
            </a:extLst>
          </p:cNvPr>
          <p:cNvSpPr>
            <a:spLocks noGrp="1"/>
          </p:cNvSpPr>
          <p:nvPr>
            <p:ph type="dt" sz="half" idx="10"/>
          </p:nvPr>
        </p:nvSpPr>
        <p:spPr/>
        <p:txBody>
          <a:bodyPr/>
          <a:lstStyle/>
          <a:p>
            <a:fld id="{9E32FB6B-A12A-4978-B248-2EF0D31F82CB}" type="datetimeFigureOut">
              <a:rPr lang="en-US" smtClean="0"/>
              <a:t>3/13/21</a:t>
            </a:fld>
            <a:endParaRPr lang="en-US"/>
          </a:p>
        </p:txBody>
      </p:sp>
      <p:sp>
        <p:nvSpPr>
          <p:cNvPr id="5" name="Footer Placeholder 4">
            <a:extLst>
              <a:ext uri="{FF2B5EF4-FFF2-40B4-BE49-F238E27FC236}">
                <a16:creationId xmlns:a16="http://schemas.microsoft.com/office/drawing/2014/main" id="{0EC2F32F-C29E-466A-B851-900A559E4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86D81D-C114-41EF-9B42-0775A2AA184C}"/>
              </a:ext>
            </a:extLst>
          </p:cNvPr>
          <p:cNvSpPr>
            <a:spLocks noGrp="1"/>
          </p:cNvSpPr>
          <p:nvPr>
            <p:ph type="sldNum" sz="quarter" idx="12"/>
          </p:nvPr>
        </p:nvSpPr>
        <p:spPr/>
        <p:txBody>
          <a:bodyPr/>
          <a:lstStyle/>
          <a:p>
            <a:fld id="{6E543302-C6DA-44A3-8D10-AE9A36285268}" type="slidenum">
              <a:rPr lang="en-US" smtClean="0"/>
              <a:t>‹#›</a:t>
            </a:fld>
            <a:endParaRPr lang="en-US"/>
          </a:p>
        </p:txBody>
      </p:sp>
    </p:spTree>
    <p:extLst>
      <p:ext uri="{BB962C8B-B14F-4D97-AF65-F5344CB8AC3E}">
        <p14:creationId xmlns:p14="http://schemas.microsoft.com/office/powerpoint/2010/main" val="396200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73A5B3-DCBE-4EFE-B5A9-EB683E1A6C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308B92-171B-407A-9EEC-376FF505787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078094-C31A-4AE8-AF60-17D28F0A82EC}"/>
              </a:ext>
            </a:extLst>
          </p:cNvPr>
          <p:cNvSpPr>
            <a:spLocks noGrp="1"/>
          </p:cNvSpPr>
          <p:nvPr>
            <p:ph type="dt" sz="half" idx="10"/>
          </p:nvPr>
        </p:nvSpPr>
        <p:spPr/>
        <p:txBody>
          <a:bodyPr/>
          <a:lstStyle/>
          <a:p>
            <a:fld id="{9E32FB6B-A12A-4978-B248-2EF0D31F82CB}" type="datetimeFigureOut">
              <a:rPr lang="en-US" smtClean="0"/>
              <a:t>3/13/21</a:t>
            </a:fld>
            <a:endParaRPr lang="en-US"/>
          </a:p>
        </p:txBody>
      </p:sp>
      <p:sp>
        <p:nvSpPr>
          <p:cNvPr id="5" name="Footer Placeholder 4">
            <a:extLst>
              <a:ext uri="{FF2B5EF4-FFF2-40B4-BE49-F238E27FC236}">
                <a16:creationId xmlns:a16="http://schemas.microsoft.com/office/drawing/2014/main" id="{39250AC6-3FF3-4FC7-93E0-23DD5672E9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D135BB-9311-44B1-B2A5-F9D81800B2F2}"/>
              </a:ext>
            </a:extLst>
          </p:cNvPr>
          <p:cNvSpPr>
            <a:spLocks noGrp="1"/>
          </p:cNvSpPr>
          <p:nvPr>
            <p:ph type="sldNum" sz="quarter" idx="12"/>
          </p:nvPr>
        </p:nvSpPr>
        <p:spPr/>
        <p:txBody>
          <a:bodyPr/>
          <a:lstStyle/>
          <a:p>
            <a:fld id="{6E543302-C6DA-44A3-8D10-AE9A36285268}" type="slidenum">
              <a:rPr lang="en-US" smtClean="0"/>
              <a:t>‹#›</a:t>
            </a:fld>
            <a:endParaRPr lang="en-US"/>
          </a:p>
        </p:txBody>
      </p:sp>
    </p:spTree>
    <p:extLst>
      <p:ext uri="{BB962C8B-B14F-4D97-AF65-F5344CB8AC3E}">
        <p14:creationId xmlns:p14="http://schemas.microsoft.com/office/powerpoint/2010/main" val="671380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D16E1-7B8D-43B0-8AC0-A52A40BFB5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FA884-B8CA-4F28-A8EF-224E33B87A2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95F64D-2D87-4F15-BA25-E3ADE36579BA}"/>
              </a:ext>
            </a:extLst>
          </p:cNvPr>
          <p:cNvSpPr>
            <a:spLocks noGrp="1"/>
          </p:cNvSpPr>
          <p:nvPr>
            <p:ph type="dt" sz="half" idx="10"/>
          </p:nvPr>
        </p:nvSpPr>
        <p:spPr/>
        <p:txBody>
          <a:bodyPr/>
          <a:lstStyle/>
          <a:p>
            <a:fld id="{9E32FB6B-A12A-4978-B248-2EF0D31F82CB}" type="datetimeFigureOut">
              <a:rPr lang="en-US" smtClean="0"/>
              <a:t>3/13/21</a:t>
            </a:fld>
            <a:endParaRPr lang="en-US"/>
          </a:p>
        </p:txBody>
      </p:sp>
      <p:sp>
        <p:nvSpPr>
          <p:cNvPr id="5" name="Footer Placeholder 4">
            <a:extLst>
              <a:ext uri="{FF2B5EF4-FFF2-40B4-BE49-F238E27FC236}">
                <a16:creationId xmlns:a16="http://schemas.microsoft.com/office/drawing/2014/main" id="{95B9293A-E2CD-4FE2-B02B-89755D8BF4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FBE29C-BC71-43E2-B5FF-9E14402B9BF5}"/>
              </a:ext>
            </a:extLst>
          </p:cNvPr>
          <p:cNvSpPr>
            <a:spLocks noGrp="1"/>
          </p:cNvSpPr>
          <p:nvPr>
            <p:ph type="sldNum" sz="quarter" idx="12"/>
          </p:nvPr>
        </p:nvSpPr>
        <p:spPr/>
        <p:txBody>
          <a:bodyPr/>
          <a:lstStyle/>
          <a:p>
            <a:fld id="{6E543302-C6DA-44A3-8D10-AE9A36285268}" type="slidenum">
              <a:rPr lang="en-US" smtClean="0"/>
              <a:t>‹#›</a:t>
            </a:fld>
            <a:endParaRPr lang="en-US"/>
          </a:p>
        </p:txBody>
      </p:sp>
    </p:spTree>
    <p:extLst>
      <p:ext uri="{BB962C8B-B14F-4D97-AF65-F5344CB8AC3E}">
        <p14:creationId xmlns:p14="http://schemas.microsoft.com/office/powerpoint/2010/main" val="3458614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C88EF-BBC7-46E1-8407-7A08AEB0E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1FC5DCE-2F73-40D3-8033-7C7AFF0581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06BCA40-B72B-4D2F-8E32-2C589043A35C}"/>
              </a:ext>
            </a:extLst>
          </p:cNvPr>
          <p:cNvSpPr>
            <a:spLocks noGrp="1"/>
          </p:cNvSpPr>
          <p:nvPr>
            <p:ph type="dt" sz="half" idx="10"/>
          </p:nvPr>
        </p:nvSpPr>
        <p:spPr/>
        <p:txBody>
          <a:bodyPr/>
          <a:lstStyle/>
          <a:p>
            <a:fld id="{9E32FB6B-A12A-4978-B248-2EF0D31F82CB}" type="datetimeFigureOut">
              <a:rPr lang="en-US" smtClean="0"/>
              <a:t>3/13/21</a:t>
            </a:fld>
            <a:endParaRPr lang="en-US"/>
          </a:p>
        </p:txBody>
      </p:sp>
      <p:sp>
        <p:nvSpPr>
          <p:cNvPr id="5" name="Footer Placeholder 4">
            <a:extLst>
              <a:ext uri="{FF2B5EF4-FFF2-40B4-BE49-F238E27FC236}">
                <a16:creationId xmlns:a16="http://schemas.microsoft.com/office/drawing/2014/main" id="{782AC0F7-20A1-4B6A-97E8-5A914B5D99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E2D59D-DBEF-4A90-A46F-2B86161E505E}"/>
              </a:ext>
            </a:extLst>
          </p:cNvPr>
          <p:cNvSpPr>
            <a:spLocks noGrp="1"/>
          </p:cNvSpPr>
          <p:nvPr>
            <p:ph type="sldNum" sz="quarter" idx="12"/>
          </p:nvPr>
        </p:nvSpPr>
        <p:spPr/>
        <p:txBody>
          <a:bodyPr/>
          <a:lstStyle/>
          <a:p>
            <a:fld id="{6E543302-C6DA-44A3-8D10-AE9A36285268}" type="slidenum">
              <a:rPr lang="en-US" smtClean="0"/>
              <a:t>‹#›</a:t>
            </a:fld>
            <a:endParaRPr lang="en-US"/>
          </a:p>
        </p:txBody>
      </p:sp>
    </p:spTree>
    <p:extLst>
      <p:ext uri="{BB962C8B-B14F-4D97-AF65-F5344CB8AC3E}">
        <p14:creationId xmlns:p14="http://schemas.microsoft.com/office/powerpoint/2010/main" val="2486628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2FFE4-9D31-43DB-B362-7DB9BF8DDB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F3527E-E31B-467D-853B-828D501C6E2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E32572-1D6D-4484-9338-784044A3DFB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5C0912-C49D-46FD-8A71-2494E5781AA6}"/>
              </a:ext>
            </a:extLst>
          </p:cNvPr>
          <p:cNvSpPr>
            <a:spLocks noGrp="1"/>
          </p:cNvSpPr>
          <p:nvPr>
            <p:ph type="dt" sz="half" idx="10"/>
          </p:nvPr>
        </p:nvSpPr>
        <p:spPr/>
        <p:txBody>
          <a:bodyPr/>
          <a:lstStyle/>
          <a:p>
            <a:fld id="{9E32FB6B-A12A-4978-B248-2EF0D31F82CB}" type="datetimeFigureOut">
              <a:rPr lang="en-US" smtClean="0"/>
              <a:t>3/13/21</a:t>
            </a:fld>
            <a:endParaRPr lang="en-US"/>
          </a:p>
        </p:txBody>
      </p:sp>
      <p:sp>
        <p:nvSpPr>
          <p:cNvPr id="6" name="Footer Placeholder 5">
            <a:extLst>
              <a:ext uri="{FF2B5EF4-FFF2-40B4-BE49-F238E27FC236}">
                <a16:creationId xmlns:a16="http://schemas.microsoft.com/office/drawing/2014/main" id="{9D0A6E76-0B74-4E4A-A38A-9A5558D84F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D13AC2-BDEB-422E-B08A-47A9C7E18A05}"/>
              </a:ext>
            </a:extLst>
          </p:cNvPr>
          <p:cNvSpPr>
            <a:spLocks noGrp="1"/>
          </p:cNvSpPr>
          <p:nvPr>
            <p:ph type="sldNum" sz="quarter" idx="12"/>
          </p:nvPr>
        </p:nvSpPr>
        <p:spPr/>
        <p:txBody>
          <a:bodyPr/>
          <a:lstStyle/>
          <a:p>
            <a:fld id="{6E543302-C6DA-44A3-8D10-AE9A36285268}" type="slidenum">
              <a:rPr lang="en-US" smtClean="0"/>
              <a:t>‹#›</a:t>
            </a:fld>
            <a:endParaRPr lang="en-US"/>
          </a:p>
        </p:txBody>
      </p:sp>
    </p:spTree>
    <p:extLst>
      <p:ext uri="{BB962C8B-B14F-4D97-AF65-F5344CB8AC3E}">
        <p14:creationId xmlns:p14="http://schemas.microsoft.com/office/powerpoint/2010/main" val="3456337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229C7-AE1F-418D-9509-B663A3D933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2B59B3-B143-4977-B224-4EB9F2BC60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47D4FC9-4FCE-4D58-A91C-F8A93509C02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BDA18E-ABE7-444B-88CE-3172D37669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8EFEC24-7DCC-4EA3-B3BD-2DF448BB716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26CDCD-D60F-48EB-9C4F-0524919ABA8D}"/>
              </a:ext>
            </a:extLst>
          </p:cNvPr>
          <p:cNvSpPr>
            <a:spLocks noGrp="1"/>
          </p:cNvSpPr>
          <p:nvPr>
            <p:ph type="dt" sz="half" idx="10"/>
          </p:nvPr>
        </p:nvSpPr>
        <p:spPr/>
        <p:txBody>
          <a:bodyPr/>
          <a:lstStyle/>
          <a:p>
            <a:fld id="{9E32FB6B-A12A-4978-B248-2EF0D31F82CB}" type="datetimeFigureOut">
              <a:rPr lang="en-US" smtClean="0"/>
              <a:t>3/13/21</a:t>
            </a:fld>
            <a:endParaRPr lang="en-US"/>
          </a:p>
        </p:txBody>
      </p:sp>
      <p:sp>
        <p:nvSpPr>
          <p:cNvPr id="8" name="Footer Placeholder 7">
            <a:extLst>
              <a:ext uri="{FF2B5EF4-FFF2-40B4-BE49-F238E27FC236}">
                <a16:creationId xmlns:a16="http://schemas.microsoft.com/office/drawing/2014/main" id="{AC8D945B-1E37-4D39-9803-64B2A5FCB3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1F5D124-C245-40DA-9065-5F3D72E72C6E}"/>
              </a:ext>
            </a:extLst>
          </p:cNvPr>
          <p:cNvSpPr>
            <a:spLocks noGrp="1"/>
          </p:cNvSpPr>
          <p:nvPr>
            <p:ph type="sldNum" sz="quarter" idx="12"/>
          </p:nvPr>
        </p:nvSpPr>
        <p:spPr/>
        <p:txBody>
          <a:bodyPr/>
          <a:lstStyle/>
          <a:p>
            <a:fld id="{6E543302-C6DA-44A3-8D10-AE9A36285268}" type="slidenum">
              <a:rPr lang="en-US" smtClean="0"/>
              <a:t>‹#›</a:t>
            </a:fld>
            <a:endParaRPr lang="en-US"/>
          </a:p>
        </p:txBody>
      </p:sp>
    </p:spTree>
    <p:extLst>
      <p:ext uri="{BB962C8B-B14F-4D97-AF65-F5344CB8AC3E}">
        <p14:creationId xmlns:p14="http://schemas.microsoft.com/office/powerpoint/2010/main" val="3447702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CA8FF-7E8C-4DCD-AFAA-B664863B4D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F59A39-07F2-4BBA-B0A3-02546DE020B6}"/>
              </a:ext>
            </a:extLst>
          </p:cNvPr>
          <p:cNvSpPr>
            <a:spLocks noGrp="1"/>
          </p:cNvSpPr>
          <p:nvPr>
            <p:ph type="dt" sz="half" idx="10"/>
          </p:nvPr>
        </p:nvSpPr>
        <p:spPr/>
        <p:txBody>
          <a:bodyPr/>
          <a:lstStyle/>
          <a:p>
            <a:fld id="{9E32FB6B-A12A-4978-B248-2EF0D31F82CB}" type="datetimeFigureOut">
              <a:rPr lang="en-US" smtClean="0"/>
              <a:t>3/13/21</a:t>
            </a:fld>
            <a:endParaRPr lang="en-US"/>
          </a:p>
        </p:txBody>
      </p:sp>
      <p:sp>
        <p:nvSpPr>
          <p:cNvPr id="4" name="Footer Placeholder 3">
            <a:extLst>
              <a:ext uri="{FF2B5EF4-FFF2-40B4-BE49-F238E27FC236}">
                <a16:creationId xmlns:a16="http://schemas.microsoft.com/office/drawing/2014/main" id="{146F47EA-E4E7-43FC-B1C3-28258180A5F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D92A2A-A06C-4963-8488-EA99227D1620}"/>
              </a:ext>
            </a:extLst>
          </p:cNvPr>
          <p:cNvSpPr>
            <a:spLocks noGrp="1"/>
          </p:cNvSpPr>
          <p:nvPr>
            <p:ph type="sldNum" sz="quarter" idx="12"/>
          </p:nvPr>
        </p:nvSpPr>
        <p:spPr/>
        <p:txBody>
          <a:bodyPr/>
          <a:lstStyle/>
          <a:p>
            <a:fld id="{6E543302-C6DA-44A3-8D10-AE9A36285268}" type="slidenum">
              <a:rPr lang="en-US" smtClean="0"/>
              <a:t>‹#›</a:t>
            </a:fld>
            <a:endParaRPr lang="en-US"/>
          </a:p>
        </p:txBody>
      </p:sp>
    </p:spTree>
    <p:extLst>
      <p:ext uri="{BB962C8B-B14F-4D97-AF65-F5344CB8AC3E}">
        <p14:creationId xmlns:p14="http://schemas.microsoft.com/office/powerpoint/2010/main" val="474206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6BCB04-8DCF-4DE2-A482-7EE6FE66A8C4}"/>
              </a:ext>
            </a:extLst>
          </p:cNvPr>
          <p:cNvSpPr>
            <a:spLocks noGrp="1"/>
          </p:cNvSpPr>
          <p:nvPr>
            <p:ph type="dt" sz="half" idx="10"/>
          </p:nvPr>
        </p:nvSpPr>
        <p:spPr/>
        <p:txBody>
          <a:bodyPr/>
          <a:lstStyle/>
          <a:p>
            <a:fld id="{9E32FB6B-A12A-4978-B248-2EF0D31F82CB}" type="datetimeFigureOut">
              <a:rPr lang="en-US" smtClean="0"/>
              <a:t>3/13/21</a:t>
            </a:fld>
            <a:endParaRPr lang="en-US"/>
          </a:p>
        </p:txBody>
      </p:sp>
      <p:sp>
        <p:nvSpPr>
          <p:cNvPr id="3" name="Footer Placeholder 2">
            <a:extLst>
              <a:ext uri="{FF2B5EF4-FFF2-40B4-BE49-F238E27FC236}">
                <a16:creationId xmlns:a16="http://schemas.microsoft.com/office/drawing/2014/main" id="{1766A0AA-C2E4-4D8F-8ADF-42893B5BE8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C3B549-6146-4550-B12E-65B386E465AC}"/>
              </a:ext>
            </a:extLst>
          </p:cNvPr>
          <p:cNvSpPr>
            <a:spLocks noGrp="1"/>
          </p:cNvSpPr>
          <p:nvPr>
            <p:ph type="sldNum" sz="quarter" idx="12"/>
          </p:nvPr>
        </p:nvSpPr>
        <p:spPr/>
        <p:txBody>
          <a:bodyPr/>
          <a:lstStyle/>
          <a:p>
            <a:fld id="{6E543302-C6DA-44A3-8D10-AE9A36285268}" type="slidenum">
              <a:rPr lang="en-US" smtClean="0"/>
              <a:t>‹#›</a:t>
            </a:fld>
            <a:endParaRPr lang="en-US"/>
          </a:p>
        </p:txBody>
      </p:sp>
    </p:spTree>
    <p:extLst>
      <p:ext uri="{BB962C8B-B14F-4D97-AF65-F5344CB8AC3E}">
        <p14:creationId xmlns:p14="http://schemas.microsoft.com/office/powerpoint/2010/main" val="3744825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29CD6-3BF4-43A4-A01F-B4799C3E9F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1960D8-11F9-4846-8059-BFC84792AD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A7EBBC-2701-439A-8564-299118392D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1E58B9A-B27A-4B12-832E-1D54281E4BC1}"/>
              </a:ext>
            </a:extLst>
          </p:cNvPr>
          <p:cNvSpPr>
            <a:spLocks noGrp="1"/>
          </p:cNvSpPr>
          <p:nvPr>
            <p:ph type="dt" sz="half" idx="10"/>
          </p:nvPr>
        </p:nvSpPr>
        <p:spPr/>
        <p:txBody>
          <a:bodyPr/>
          <a:lstStyle/>
          <a:p>
            <a:fld id="{9E32FB6B-A12A-4978-B248-2EF0D31F82CB}" type="datetimeFigureOut">
              <a:rPr lang="en-US" smtClean="0"/>
              <a:t>3/13/21</a:t>
            </a:fld>
            <a:endParaRPr lang="en-US"/>
          </a:p>
        </p:txBody>
      </p:sp>
      <p:sp>
        <p:nvSpPr>
          <p:cNvPr id="6" name="Footer Placeholder 5">
            <a:extLst>
              <a:ext uri="{FF2B5EF4-FFF2-40B4-BE49-F238E27FC236}">
                <a16:creationId xmlns:a16="http://schemas.microsoft.com/office/drawing/2014/main" id="{729BCC49-1AA6-404A-B00F-96FF2BAF39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0FF328-48AD-464F-A3CB-33645F7D5A40}"/>
              </a:ext>
            </a:extLst>
          </p:cNvPr>
          <p:cNvSpPr>
            <a:spLocks noGrp="1"/>
          </p:cNvSpPr>
          <p:nvPr>
            <p:ph type="sldNum" sz="quarter" idx="12"/>
          </p:nvPr>
        </p:nvSpPr>
        <p:spPr/>
        <p:txBody>
          <a:bodyPr/>
          <a:lstStyle/>
          <a:p>
            <a:fld id="{6E543302-C6DA-44A3-8D10-AE9A36285268}" type="slidenum">
              <a:rPr lang="en-US" smtClean="0"/>
              <a:t>‹#›</a:t>
            </a:fld>
            <a:endParaRPr lang="en-US"/>
          </a:p>
        </p:txBody>
      </p:sp>
    </p:spTree>
    <p:extLst>
      <p:ext uri="{BB962C8B-B14F-4D97-AF65-F5344CB8AC3E}">
        <p14:creationId xmlns:p14="http://schemas.microsoft.com/office/powerpoint/2010/main" val="750377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94B3F-B686-41F6-BE21-C93621B495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1B84CD5-243D-4D00-BEAC-23FFA726F7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F3B7D7-4681-4016-AB63-A00F32A8A6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A56FBDD-EA30-4C4F-B429-8FFB00ACCEA7}"/>
              </a:ext>
            </a:extLst>
          </p:cNvPr>
          <p:cNvSpPr>
            <a:spLocks noGrp="1"/>
          </p:cNvSpPr>
          <p:nvPr>
            <p:ph type="dt" sz="half" idx="10"/>
          </p:nvPr>
        </p:nvSpPr>
        <p:spPr/>
        <p:txBody>
          <a:bodyPr/>
          <a:lstStyle/>
          <a:p>
            <a:fld id="{9E32FB6B-A12A-4978-B248-2EF0D31F82CB}" type="datetimeFigureOut">
              <a:rPr lang="en-US" smtClean="0"/>
              <a:t>3/13/21</a:t>
            </a:fld>
            <a:endParaRPr lang="en-US"/>
          </a:p>
        </p:txBody>
      </p:sp>
      <p:sp>
        <p:nvSpPr>
          <p:cNvPr id="6" name="Footer Placeholder 5">
            <a:extLst>
              <a:ext uri="{FF2B5EF4-FFF2-40B4-BE49-F238E27FC236}">
                <a16:creationId xmlns:a16="http://schemas.microsoft.com/office/drawing/2014/main" id="{0FA0103D-6829-4B65-BA96-410057B96B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BB8BCD-40B9-4121-9901-953C1B3844C2}"/>
              </a:ext>
            </a:extLst>
          </p:cNvPr>
          <p:cNvSpPr>
            <a:spLocks noGrp="1"/>
          </p:cNvSpPr>
          <p:nvPr>
            <p:ph type="sldNum" sz="quarter" idx="12"/>
          </p:nvPr>
        </p:nvSpPr>
        <p:spPr/>
        <p:txBody>
          <a:bodyPr/>
          <a:lstStyle/>
          <a:p>
            <a:fld id="{6E543302-C6DA-44A3-8D10-AE9A36285268}" type="slidenum">
              <a:rPr lang="en-US" smtClean="0"/>
              <a:t>‹#›</a:t>
            </a:fld>
            <a:endParaRPr lang="en-US"/>
          </a:p>
        </p:txBody>
      </p:sp>
    </p:spTree>
    <p:extLst>
      <p:ext uri="{BB962C8B-B14F-4D97-AF65-F5344CB8AC3E}">
        <p14:creationId xmlns:p14="http://schemas.microsoft.com/office/powerpoint/2010/main" val="3038636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C36096-6D73-4E20-B96A-50720A321F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209E5F8-F18E-4501-A23F-54B9556744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A5B036-20E2-47E5-BB58-A8F44F1C65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32FB6B-A12A-4978-B248-2EF0D31F82CB}" type="datetimeFigureOut">
              <a:rPr lang="en-US" smtClean="0"/>
              <a:t>3/13/21</a:t>
            </a:fld>
            <a:endParaRPr lang="en-US"/>
          </a:p>
        </p:txBody>
      </p:sp>
      <p:sp>
        <p:nvSpPr>
          <p:cNvPr id="5" name="Footer Placeholder 4">
            <a:extLst>
              <a:ext uri="{FF2B5EF4-FFF2-40B4-BE49-F238E27FC236}">
                <a16:creationId xmlns:a16="http://schemas.microsoft.com/office/drawing/2014/main" id="{8E97649C-0FF9-4E83-8272-600DB696BD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2FD5A3-7305-4123-B406-47E970286F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543302-C6DA-44A3-8D10-AE9A36285268}" type="slidenum">
              <a:rPr lang="en-US" smtClean="0"/>
              <a:t>‹#›</a:t>
            </a:fld>
            <a:endParaRPr lang="en-US"/>
          </a:p>
        </p:txBody>
      </p:sp>
    </p:spTree>
    <p:extLst>
      <p:ext uri="{BB962C8B-B14F-4D97-AF65-F5344CB8AC3E}">
        <p14:creationId xmlns:p14="http://schemas.microsoft.com/office/powerpoint/2010/main" val="861448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0.png"/><Relationship Id="rId1" Type="http://schemas.openxmlformats.org/officeDocument/2006/relationships/slideLayout" Target="../slideLayouts/slideLayout4.xml"/><Relationship Id="rId4" Type="http://schemas.openxmlformats.org/officeDocument/2006/relationships/image" Target="../media/image1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0.png"/><Relationship Id="rId1" Type="http://schemas.openxmlformats.org/officeDocument/2006/relationships/slideLayout" Target="../slideLayouts/slideLayout4.xml"/><Relationship Id="rId4" Type="http://schemas.openxmlformats.org/officeDocument/2006/relationships/image" Target="../media/image120.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0.png"/><Relationship Id="rId1" Type="http://schemas.openxmlformats.org/officeDocument/2006/relationships/slideLayout" Target="../slideLayouts/slideLayout4.xml"/><Relationship Id="rId4" Type="http://schemas.openxmlformats.org/officeDocument/2006/relationships/image" Target="../media/image120.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0.png"/><Relationship Id="rId1" Type="http://schemas.openxmlformats.org/officeDocument/2006/relationships/slideLayout" Target="../slideLayouts/slideLayout4.xml"/><Relationship Id="rId4" Type="http://schemas.openxmlformats.org/officeDocument/2006/relationships/image" Target="../media/image120.png"/></Relationships>
</file>

<file path=ppt/slides/_rels/slide23.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60.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4.xml"/><Relationship Id="rId5" Type="http://schemas.openxmlformats.org/officeDocument/2006/relationships/image" Target="../media/image25.sv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png"/><Relationship Id="rId1" Type="http://schemas.openxmlformats.org/officeDocument/2006/relationships/slideLayout" Target="../slideLayouts/slideLayout4.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7.png"/><Relationship Id="rId1" Type="http://schemas.openxmlformats.org/officeDocument/2006/relationships/slideLayout" Target="../slideLayouts/slideLayout4.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4.xml"/><Relationship Id="rId5" Type="http://schemas.openxmlformats.org/officeDocument/2006/relationships/image" Target="../media/image25.sv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C:\My Documents\Figs\hmmscore.gif">
            <a:extLst>
              <a:ext uri="{FF2B5EF4-FFF2-40B4-BE49-F238E27FC236}">
                <a16:creationId xmlns:a16="http://schemas.microsoft.com/office/drawing/2014/main" id="{9AF0EAB5-55DB-F641-95CB-F6B02B13B5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1439" y="1689650"/>
            <a:ext cx="6981825" cy="50768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1F1E8BA-1B79-4BFF-9478-CDDBC0D13EEA}"/>
              </a:ext>
            </a:extLst>
          </p:cNvPr>
          <p:cNvSpPr>
            <a:spLocks noGrp="1"/>
          </p:cNvSpPr>
          <p:nvPr>
            <p:ph type="ctrTitle"/>
          </p:nvPr>
        </p:nvSpPr>
        <p:spPr>
          <a:xfrm>
            <a:off x="1524000" y="38996"/>
            <a:ext cx="9144000" cy="1650654"/>
          </a:xfrm>
        </p:spPr>
        <p:txBody>
          <a:bodyPr>
            <a:normAutofit fontScale="90000"/>
          </a:bodyPr>
          <a:lstStyle/>
          <a:p>
            <a:r>
              <a:rPr lang="en-US" dirty="0"/>
              <a:t>CS440/ECE448 Lecture 15:</a:t>
            </a:r>
            <a:br>
              <a:rPr lang="en-US" dirty="0"/>
            </a:br>
            <a:r>
              <a:rPr lang="en-US" dirty="0"/>
              <a:t>Hidden Markov Models</a:t>
            </a:r>
          </a:p>
        </p:txBody>
      </p:sp>
      <p:sp>
        <p:nvSpPr>
          <p:cNvPr id="3" name="Subtitle 2">
            <a:extLst>
              <a:ext uri="{FF2B5EF4-FFF2-40B4-BE49-F238E27FC236}">
                <a16:creationId xmlns:a16="http://schemas.microsoft.com/office/drawing/2014/main" id="{1E4C23BF-0458-4B94-9DF5-1BC3C08A23B2}"/>
              </a:ext>
            </a:extLst>
          </p:cNvPr>
          <p:cNvSpPr>
            <a:spLocks noGrp="1"/>
          </p:cNvSpPr>
          <p:nvPr>
            <p:ph type="subTitle" idx="1"/>
          </p:nvPr>
        </p:nvSpPr>
        <p:spPr>
          <a:xfrm>
            <a:off x="142459" y="1634092"/>
            <a:ext cx="5294243" cy="830139"/>
          </a:xfrm>
        </p:spPr>
        <p:txBody>
          <a:bodyPr>
            <a:normAutofit fontScale="70000" lnSpcReduction="20000"/>
          </a:bodyPr>
          <a:lstStyle/>
          <a:p>
            <a:pPr algn="l"/>
            <a:r>
              <a:rPr lang="en-US" sz="2000" dirty="0"/>
              <a:t>Mark Hasegawa-Johnson, 3/2021</a:t>
            </a:r>
          </a:p>
          <a:p>
            <a:pPr algn="l"/>
            <a:r>
              <a:rPr lang="en-US" sz="2000" dirty="0"/>
              <a:t>CC-BY 4.0</a:t>
            </a:r>
          </a:p>
          <a:p>
            <a:pPr algn="l"/>
            <a:r>
              <a:rPr lang="en-US" sz="2000" dirty="0"/>
              <a:t>You may remix or redistribute if you cite the source.</a:t>
            </a:r>
          </a:p>
        </p:txBody>
      </p:sp>
    </p:spTree>
    <p:extLst>
      <p:ext uri="{BB962C8B-B14F-4D97-AF65-F5344CB8AC3E}">
        <p14:creationId xmlns:p14="http://schemas.microsoft.com/office/powerpoint/2010/main" val="1291850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61ADC40-2F2D-E44A-B138-52BAB3EE7E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5219" y="3694138"/>
            <a:ext cx="9616774" cy="31638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75062" y="319242"/>
            <a:ext cx="8229600" cy="639762"/>
          </a:xfrm>
        </p:spPr>
        <p:txBody>
          <a:bodyPr>
            <a:normAutofit fontScale="90000"/>
          </a:bodyPr>
          <a:lstStyle/>
          <a:p>
            <a:r>
              <a:rPr lang="en-US" dirty="0"/>
              <a:t>Example: Speech Recognition </a:t>
            </a:r>
          </a:p>
        </p:txBody>
      </p:sp>
      <p:sp>
        <p:nvSpPr>
          <p:cNvPr id="16" name="Rectangle 15"/>
          <p:cNvSpPr/>
          <p:nvPr/>
        </p:nvSpPr>
        <p:spPr>
          <a:xfrm>
            <a:off x="3225956" y="3941296"/>
            <a:ext cx="67650" cy="248763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2" name="Rectangle 3">
                <a:extLst>
                  <a:ext uri="{FF2B5EF4-FFF2-40B4-BE49-F238E27FC236}">
                    <a16:creationId xmlns:a16="http://schemas.microsoft.com/office/drawing/2014/main" id="{B6F45FA6-FFA4-2444-90CD-10AF2774D9BE}"/>
                  </a:ext>
                </a:extLst>
              </p:cNvPr>
              <p:cNvSpPr txBox="1">
                <a:spLocks noChangeArrowheads="1"/>
              </p:cNvSpPr>
              <p:nvPr/>
            </p:nvSpPr>
            <p:spPr>
              <a:xfrm>
                <a:off x="284356" y="1177314"/>
                <a:ext cx="10895824" cy="17065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latin typeface="Arial" charset="0"/>
                  </a:rPr>
                  <a:t>Observations: </a:t>
                </a:r>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𝑋</m:t>
                        </m:r>
                      </m:e>
                      <m:sub>
                        <m:r>
                          <a:rPr lang="en-US" sz="2000" i="1">
                            <a:latin typeface="Cambria Math" panose="02040503050406030204" pitchFamily="18" charset="0"/>
                          </a:rPr>
                          <m:t>𝑡</m:t>
                        </m:r>
                      </m:sub>
                    </m:sSub>
                    <m:r>
                      <a:rPr lang="en-US" sz="2000" i="1">
                        <a:latin typeface="Cambria Math" panose="02040503050406030204" pitchFamily="18" charset="0"/>
                      </a:rPr>
                      <m:t> </m:t>
                    </m:r>
                  </m:oMath>
                </a14:m>
                <a:r>
                  <a:rPr lang="en-US" sz="2000" dirty="0">
                    <a:latin typeface="Arial" charset="0"/>
                  </a:rPr>
                  <a:t>= FFT of 25ms frame of the speech signal.</a:t>
                </a:r>
              </a:p>
              <a:p>
                <a:r>
                  <a:rPr lang="en-US" sz="2000" dirty="0">
                    <a:latin typeface="Arial" charset="0"/>
                  </a:rPr>
                  <a:t>State: </a:t>
                </a:r>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𝑌</m:t>
                        </m:r>
                      </m:e>
                      <m:sub>
                        <m:r>
                          <a:rPr lang="en-US" sz="2000" i="1">
                            <a:latin typeface="Cambria Math" panose="02040503050406030204" pitchFamily="18" charset="0"/>
                          </a:rPr>
                          <m:t>𝑡</m:t>
                        </m:r>
                      </m:sub>
                    </m:sSub>
                    <m:r>
                      <a:rPr lang="en-US" sz="2000" i="1">
                        <a:latin typeface="Cambria Math" panose="02040503050406030204" pitchFamily="18" charset="0"/>
                      </a:rPr>
                      <m:t> </m:t>
                    </m:r>
                  </m:oMath>
                </a14:m>
                <a:r>
                  <a:rPr lang="en-US" sz="2000" dirty="0">
                    <a:latin typeface="Arial" charset="0"/>
                  </a:rPr>
                  <a:t>= phoneme or letter being currently produced</a:t>
                </a:r>
              </a:p>
              <a:p>
                <a:pPr marL="0" indent="0">
                  <a:buNone/>
                </a:pPr>
                <a:r>
                  <a:rPr lang="en-US" sz="2000" dirty="0">
                    <a:latin typeface="Arial" charset="0"/>
                  </a:rPr>
                  <a:t>Example utterance: “chapter one,” from a </a:t>
                </a:r>
                <a:r>
                  <a:rPr lang="en-US" sz="2000" dirty="0" err="1">
                    <a:latin typeface="Arial" charset="0"/>
                  </a:rPr>
                  <a:t>Librivox</a:t>
                </a:r>
                <a:r>
                  <a:rPr lang="en-US" sz="2000" dirty="0">
                    <a:latin typeface="Arial" charset="0"/>
                  </a:rPr>
                  <a:t> recording of </a:t>
                </a:r>
                <a:r>
                  <a:rPr lang="en-US" sz="2000" i="1" dirty="0">
                    <a:latin typeface="Arial" charset="0"/>
                  </a:rPr>
                  <a:t>Pride and Prejudice.</a:t>
                </a:r>
                <a:r>
                  <a:rPr lang="en-US" sz="2000" dirty="0">
                    <a:latin typeface="Arial" charset="0"/>
                  </a:rPr>
                  <a:t> </a:t>
                </a:r>
              </a:p>
              <a:p>
                <a:pPr lvl="1"/>
                <a:endParaRPr lang="en-US" sz="2000" dirty="0">
                  <a:latin typeface="Arial" charset="0"/>
                </a:endParaRPr>
              </a:p>
            </p:txBody>
          </p:sp>
        </mc:Choice>
        <mc:Fallback xmlns="">
          <p:sp>
            <p:nvSpPr>
              <p:cNvPr id="22" name="Rectangle 3">
                <a:extLst>
                  <a:ext uri="{FF2B5EF4-FFF2-40B4-BE49-F238E27FC236}">
                    <a16:creationId xmlns:a16="http://schemas.microsoft.com/office/drawing/2014/main" id="{B6F45FA6-FFA4-2444-90CD-10AF2774D9BE}"/>
                  </a:ext>
                </a:extLst>
              </p:cNvPr>
              <p:cNvSpPr txBox="1">
                <a:spLocks noRot="1" noChangeAspect="1" noMove="1" noResize="1" noEditPoints="1" noAdjustHandles="1" noChangeArrowheads="1" noChangeShapeType="1" noTextEdit="1"/>
              </p:cNvSpPr>
              <p:nvPr/>
            </p:nvSpPr>
            <p:spPr>
              <a:xfrm>
                <a:off x="284356" y="1177314"/>
                <a:ext cx="10895824" cy="1706559"/>
              </a:xfrm>
              <a:prstGeom prst="rect">
                <a:avLst/>
              </a:prstGeom>
              <a:blipFill>
                <a:blip r:embed="rId4"/>
                <a:stretch>
                  <a:fillRect l="-582" t="-3676"/>
                </a:stretch>
              </a:blipFill>
            </p:spPr>
            <p:txBody>
              <a:bodyPr/>
              <a:lstStyle/>
              <a:p>
                <a:r>
                  <a:rPr lang="en-US">
                    <a:noFill/>
                  </a:rPr>
                  <a:t> </a:t>
                </a:r>
              </a:p>
            </p:txBody>
          </p:sp>
        </mc:Fallback>
      </mc:AlternateContent>
      <p:sp>
        <p:nvSpPr>
          <p:cNvPr id="25" name="Rectangle 24">
            <a:extLst>
              <a:ext uri="{FF2B5EF4-FFF2-40B4-BE49-F238E27FC236}">
                <a16:creationId xmlns:a16="http://schemas.microsoft.com/office/drawing/2014/main" id="{978B50FD-D523-E14D-9643-B938F7408B68}"/>
              </a:ext>
            </a:extLst>
          </p:cNvPr>
          <p:cNvSpPr/>
          <p:nvPr/>
        </p:nvSpPr>
        <p:spPr>
          <a:xfrm>
            <a:off x="3414083" y="3941296"/>
            <a:ext cx="88194" cy="248763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7BD8218-BFCB-6845-A47B-FAA763841F32}"/>
              </a:ext>
            </a:extLst>
          </p:cNvPr>
          <p:cNvSpPr/>
          <p:nvPr/>
        </p:nvSpPr>
        <p:spPr>
          <a:xfrm>
            <a:off x="3632349" y="3938951"/>
            <a:ext cx="62303" cy="248763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BBED9C7-82D9-8A42-B718-1B4BF3840982}"/>
              </a:ext>
            </a:extLst>
          </p:cNvPr>
          <p:cNvSpPr/>
          <p:nvPr/>
        </p:nvSpPr>
        <p:spPr>
          <a:xfrm>
            <a:off x="3826949" y="3936606"/>
            <a:ext cx="56283" cy="248763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825C86D1-E13E-E846-8C6A-E93CF70E13BD}"/>
              </a:ext>
            </a:extLst>
          </p:cNvPr>
          <p:cNvSpPr/>
          <p:nvPr/>
        </p:nvSpPr>
        <p:spPr>
          <a:xfrm>
            <a:off x="4021556" y="3934264"/>
            <a:ext cx="74147" cy="249467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9FF5ED8-48BB-6746-82B0-0DF2959B7DBE}"/>
              </a:ext>
            </a:extLst>
          </p:cNvPr>
          <p:cNvSpPr/>
          <p:nvPr/>
        </p:nvSpPr>
        <p:spPr>
          <a:xfrm>
            <a:off x="4230225" y="3931920"/>
            <a:ext cx="59088" cy="249232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016803F5-72AE-E447-9D27-1C4B1E960A5E}"/>
              </a:ext>
            </a:extLst>
          </p:cNvPr>
          <p:cNvSpPr/>
          <p:nvPr/>
        </p:nvSpPr>
        <p:spPr>
          <a:xfrm>
            <a:off x="4438895" y="3943639"/>
            <a:ext cx="63863" cy="249467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3B0FC94F-0944-1049-A3FC-97697F18B840}"/>
              </a:ext>
            </a:extLst>
          </p:cNvPr>
          <p:cNvSpPr/>
          <p:nvPr/>
        </p:nvSpPr>
        <p:spPr>
          <a:xfrm>
            <a:off x="4633502" y="3913159"/>
            <a:ext cx="60074" cy="252515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544CDA5C-384F-6948-9632-54DB71554DA2}"/>
              </a:ext>
            </a:extLst>
          </p:cNvPr>
          <p:cNvSpPr/>
          <p:nvPr/>
        </p:nvSpPr>
        <p:spPr>
          <a:xfrm>
            <a:off x="4870305" y="3938949"/>
            <a:ext cx="60075" cy="252515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3486A54-64BC-2748-87B5-7A1336FDEF72}"/>
              </a:ext>
            </a:extLst>
          </p:cNvPr>
          <p:cNvSpPr/>
          <p:nvPr/>
        </p:nvSpPr>
        <p:spPr>
          <a:xfrm>
            <a:off x="5107114" y="3936603"/>
            <a:ext cx="60070" cy="252515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BEE62F0A-59E4-364B-B33F-14C89767F43A}"/>
              </a:ext>
            </a:extLst>
          </p:cNvPr>
          <p:cNvSpPr/>
          <p:nvPr/>
        </p:nvSpPr>
        <p:spPr>
          <a:xfrm>
            <a:off x="3123026" y="2954215"/>
            <a:ext cx="240917" cy="3938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_</a:t>
            </a:r>
          </a:p>
        </p:txBody>
      </p:sp>
      <p:sp>
        <p:nvSpPr>
          <p:cNvPr id="43" name="Oval 42">
            <a:extLst>
              <a:ext uri="{FF2B5EF4-FFF2-40B4-BE49-F238E27FC236}">
                <a16:creationId xmlns:a16="http://schemas.microsoft.com/office/drawing/2014/main" id="{02DB9297-53A6-0948-9121-EEFDE1BE2EA5}"/>
              </a:ext>
            </a:extLst>
          </p:cNvPr>
          <p:cNvSpPr/>
          <p:nvPr/>
        </p:nvSpPr>
        <p:spPr>
          <a:xfrm>
            <a:off x="3345765" y="2951870"/>
            <a:ext cx="240917" cy="3938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_</a:t>
            </a:r>
          </a:p>
        </p:txBody>
      </p:sp>
      <p:sp>
        <p:nvSpPr>
          <p:cNvPr id="44" name="Oval 43">
            <a:extLst>
              <a:ext uri="{FF2B5EF4-FFF2-40B4-BE49-F238E27FC236}">
                <a16:creationId xmlns:a16="http://schemas.microsoft.com/office/drawing/2014/main" id="{355ECD52-3B7A-9549-AD6B-8CF1A1994791}"/>
              </a:ext>
            </a:extLst>
          </p:cNvPr>
          <p:cNvSpPr/>
          <p:nvPr/>
        </p:nvSpPr>
        <p:spPr>
          <a:xfrm>
            <a:off x="3526301" y="2949526"/>
            <a:ext cx="240917" cy="3938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45" name="Oval 44">
            <a:extLst>
              <a:ext uri="{FF2B5EF4-FFF2-40B4-BE49-F238E27FC236}">
                <a16:creationId xmlns:a16="http://schemas.microsoft.com/office/drawing/2014/main" id="{48C6931B-7FD2-9C4A-BF90-04D855E8760F}"/>
              </a:ext>
            </a:extLst>
          </p:cNvPr>
          <p:cNvSpPr/>
          <p:nvPr/>
        </p:nvSpPr>
        <p:spPr>
          <a:xfrm>
            <a:off x="3720901" y="2947180"/>
            <a:ext cx="240917" cy="3938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46" name="Oval 45">
            <a:extLst>
              <a:ext uri="{FF2B5EF4-FFF2-40B4-BE49-F238E27FC236}">
                <a16:creationId xmlns:a16="http://schemas.microsoft.com/office/drawing/2014/main" id="{B0CD4F2B-DABA-DA47-9C91-6CC1FA0E749F}"/>
              </a:ext>
            </a:extLst>
          </p:cNvPr>
          <p:cNvSpPr/>
          <p:nvPr/>
        </p:nvSpPr>
        <p:spPr>
          <a:xfrm>
            <a:off x="3915508" y="2944838"/>
            <a:ext cx="240917" cy="3938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47" name="Oval 46">
            <a:extLst>
              <a:ext uri="{FF2B5EF4-FFF2-40B4-BE49-F238E27FC236}">
                <a16:creationId xmlns:a16="http://schemas.microsoft.com/office/drawing/2014/main" id="{1289C27A-BC4D-CE4A-9217-58016F5311D8}"/>
              </a:ext>
            </a:extLst>
          </p:cNvPr>
          <p:cNvSpPr/>
          <p:nvPr/>
        </p:nvSpPr>
        <p:spPr>
          <a:xfrm>
            <a:off x="4124176" y="2942491"/>
            <a:ext cx="240917" cy="3938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sp>
        <p:nvSpPr>
          <p:cNvPr id="48" name="Oval 47">
            <a:extLst>
              <a:ext uri="{FF2B5EF4-FFF2-40B4-BE49-F238E27FC236}">
                <a16:creationId xmlns:a16="http://schemas.microsoft.com/office/drawing/2014/main" id="{7ADAD69A-3D8C-E24B-B52E-4FDEDC42F403}"/>
              </a:ext>
            </a:extLst>
          </p:cNvPr>
          <p:cNvSpPr/>
          <p:nvPr/>
        </p:nvSpPr>
        <p:spPr>
          <a:xfrm>
            <a:off x="4332847" y="2940143"/>
            <a:ext cx="240917" cy="3938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sp>
        <p:nvSpPr>
          <p:cNvPr id="49" name="Oval 48">
            <a:extLst>
              <a:ext uri="{FF2B5EF4-FFF2-40B4-BE49-F238E27FC236}">
                <a16:creationId xmlns:a16="http://schemas.microsoft.com/office/drawing/2014/main" id="{2FDCCEE2-2F40-F544-853F-CACF4540E272}"/>
              </a:ext>
            </a:extLst>
          </p:cNvPr>
          <p:cNvSpPr/>
          <p:nvPr/>
        </p:nvSpPr>
        <p:spPr>
          <a:xfrm>
            <a:off x="4527453" y="2923732"/>
            <a:ext cx="240917" cy="3938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50" name="Oval 49">
            <a:extLst>
              <a:ext uri="{FF2B5EF4-FFF2-40B4-BE49-F238E27FC236}">
                <a16:creationId xmlns:a16="http://schemas.microsoft.com/office/drawing/2014/main" id="{23431B96-62B2-0541-99D6-EA79841002E8}"/>
              </a:ext>
            </a:extLst>
          </p:cNvPr>
          <p:cNvSpPr/>
          <p:nvPr/>
        </p:nvSpPr>
        <p:spPr>
          <a:xfrm>
            <a:off x="4764257" y="2935453"/>
            <a:ext cx="240917" cy="3938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51" name="Oval 50">
            <a:extLst>
              <a:ext uri="{FF2B5EF4-FFF2-40B4-BE49-F238E27FC236}">
                <a16:creationId xmlns:a16="http://schemas.microsoft.com/office/drawing/2014/main" id="{5DEE9846-8DF6-584B-B6E6-8F194FB68336}"/>
              </a:ext>
            </a:extLst>
          </p:cNvPr>
          <p:cNvSpPr/>
          <p:nvPr/>
        </p:nvSpPr>
        <p:spPr>
          <a:xfrm>
            <a:off x="5001065" y="2933106"/>
            <a:ext cx="240917" cy="3938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cxnSp>
        <p:nvCxnSpPr>
          <p:cNvPr id="7" name="Straight Arrow Connector 6">
            <a:extLst>
              <a:ext uri="{FF2B5EF4-FFF2-40B4-BE49-F238E27FC236}">
                <a16:creationId xmlns:a16="http://schemas.microsoft.com/office/drawing/2014/main" id="{DAF6297C-F5BE-C64F-A9DE-F37F772DFB32}"/>
              </a:ext>
            </a:extLst>
          </p:cNvPr>
          <p:cNvCxnSpPr>
            <a:cxnSpLocks/>
            <a:stCxn id="3" idx="4"/>
            <a:endCxn id="16" idx="0"/>
          </p:cNvCxnSpPr>
          <p:nvPr/>
        </p:nvCxnSpPr>
        <p:spPr>
          <a:xfrm>
            <a:off x="3243485" y="3348111"/>
            <a:ext cx="16296" cy="5931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0133BCA-3F47-5B40-9424-B1D4B787F3AB}"/>
              </a:ext>
            </a:extLst>
          </p:cNvPr>
          <p:cNvCxnSpPr>
            <a:cxnSpLocks/>
            <a:endCxn id="25" idx="0"/>
          </p:cNvCxnSpPr>
          <p:nvPr/>
        </p:nvCxnSpPr>
        <p:spPr>
          <a:xfrm>
            <a:off x="3452156" y="3345766"/>
            <a:ext cx="6024" cy="5955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CCB2AD6-37F5-484B-856A-8821441B01E9}"/>
              </a:ext>
            </a:extLst>
          </p:cNvPr>
          <p:cNvCxnSpPr>
            <a:cxnSpLocks/>
            <a:stCxn id="44" idx="4"/>
          </p:cNvCxnSpPr>
          <p:nvPr/>
        </p:nvCxnSpPr>
        <p:spPr>
          <a:xfrm>
            <a:off x="3646760" y="3343422"/>
            <a:ext cx="22633" cy="5955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D51BA0B-2A3A-8642-8519-5F60D190B2D6}"/>
              </a:ext>
            </a:extLst>
          </p:cNvPr>
          <p:cNvCxnSpPr>
            <a:cxnSpLocks/>
            <a:stCxn id="45" idx="4"/>
            <a:endCxn id="35" idx="0"/>
          </p:cNvCxnSpPr>
          <p:nvPr/>
        </p:nvCxnSpPr>
        <p:spPr>
          <a:xfrm>
            <a:off x="3841360" y="3341076"/>
            <a:ext cx="13731" cy="5955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BF8D99A2-E5B9-E44B-8F34-8654894239A4}"/>
              </a:ext>
            </a:extLst>
          </p:cNvPr>
          <p:cNvCxnSpPr>
            <a:stCxn id="46" idx="4"/>
          </p:cNvCxnSpPr>
          <p:nvPr/>
        </p:nvCxnSpPr>
        <p:spPr>
          <a:xfrm>
            <a:off x="4035967" y="3338734"/>
            <a:ext cx="13076" cy="6002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C95B0E3A-9AD8-204F-BD48-B7463C534953}"/>
              </a:ext>
            </a:extLst>
          </p:cNvPr>
          <p:cNvCxnSpPr>
            <a:cxnSpLocks/>
            <a:stCxn id="47" idx="4"/>
          </p:cNvCxnSpPr>
          <p:nvPr/>
        </p:nvCxnSpPr>
        <p:spPr>
          <a:xfrm>
            <a:off x="4244635" y="3336387"/>
            <a:ext cx="17854" cy="6025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B3956513-70E0-5248-B1FC-DDA844FC27EE}"/>
              </a:ext>
            </a:extLst>
          </p:cNvPr>
          <p:cNvCxnSpPr>
            <a:cxnSpLocks/>
            <a:stCxn id="48" idx="4"/>
            <a:endCxn id="38" idx="0"/>
          </p:cNvCxnSpPr>
          <p:nvPr/>
        </p:nvCxnSpPr>
        <p:spPr>
          <a:xfrm>
            <a:off x="4453306" y="3334039"/>
            <a:ext cx="17521"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A7E45BCF-B526-7D42-A23C-C2A2988F6B00}"/>
              </a:ext>
            </a:extLst>
          </p:cNvPr>
          <p:cNvCxnSpPr>
            <a:stCxn id="49" idx="4"/>
          </p:cNvCxnSpPr>
          <p:nvPr/>
        </p:nvCxnSpPr>
        <p:spPr>
          <a:xfrm>
            <a:off x="4647912" y="3317628"/>
            <a:ext cx="0" cy="6072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1574A1C9-5EBA-264E-AEEC-1EAE68FB2D9D}"/>
              </a:ext>
            </a:extLst>
          </p:cNvPr>
          <p:cNvCxnSpPr>
            <a:cxnSpLocks/>
            <a:stCxn id="50" idx="4"/>
            <a:endCxn id="41" idx="0"/>
          </p:cNvCxnSpPr>
          <p:nvPr/>
        </p:nvCxnSpPr>
        <p:spPr>
          <a:xfrm>
            <a:off x="4884716" y="3329349"/>
            <a:ext cx="15627"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BC79D143-9920-B24C-91BA-D5A41E15FD8A}"/>
              </a:ext>
            </a:extLst>
          </p:cNvPr>
          <p:cNvCxnSpPr>
            <a:cxnSpLocks/>
            <a:stCxn id="51" idx="4"/>
            <a:endCxn id="42" idx="0"/>
          </p:cNvCxnSpPr>
          <p:nvPr/>
        </p:nvCxnSpPr>
        <p:spPr>
          <a:xfrm>
            <a:off x="5121524" y="3327002"/>
            <a:ext cx="15625" cy="6096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7118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04B7D-0195-1D41-AE01-3FD604DBE3B5}"/>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56E595A0-DB7A-5B46-9D99-5D0BF7E803EA}"/>
              </a:ext>
            </a:extLst>
          </p:cNvPr>
          <p:cNvSpPr>
            <a:spLocks noGrp="1"/>
          </p:cNvSpPr>
          <p:nvPr>
            <p:ph idx="1"/>
          </p:nvPr>
        </p:nvSpPr>
        <p:spPr/>
        <p:txBody>
          <a:bodyPr/>
          <a:lstStyle/>
          <a:p>
            <a:r>
              <a:rPr lang="en-US" dirty="0">
                <a:solidFill>
                  <a:schemeClr val="bg1">
                    <a:lumMod val="75000"/>
                  </a:schemeClr>
                </a:solidFill>
              </a:rPr>
              <a:t>HMM: Probabilistic reasoning over time</a:t>
            </a:r>
          </a:p>
          <a:p>
            <a:r>
              <a:rPr lang="en-US" dirty="0"/>
              <a:t>Two views of an HMM: as a Bayes Net, as an FSM</a:t>
            </a:r>
          </a:p>
          <a:p>
            <a:r>
              <a:rPr lang="en-US" dirty="0"/>
              <a:t>Inference: Belief propagation in an HMM</a:t>
            </a:r>
          </a:p>
          <a:p>
            <a:r>
              <a:rPr lang="en-US" dirty="0"/>
              <a:t>Parameter learning: Maximum likelihood</a:t>
            </a:r>
          </a:p>
          <a:p>
            <a:r>
              <a:rPr lang="en-US" dirty="0"/>
              <a:t>Parameter learning: EM and Hard EM</a:t>
            </a:r>
          </a:p>
        </p:txBody>
      </p:sp>
    </p:spTree>
    <p:extLst>
      <p:ext uri="{BB962C8B-B14F-4D97-AF65-F5344CB8AC3E}">
        <p14:creationId xmlns:p14="http://schemas.microsoft.com/office/powerpoint/2010/main" val="556837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b="649"/>
          <a:stretch>
            <a:fillRect/>
          </a:stretch>
        </p:blipFill>
        <p:spPr bwMode="auto">
          <a:xfrm>
            <a:off x="5820394" y="2227662"/>
            <a:ext cx="6280539" cy="3051074"/>
          </a:xfrm>
          <a:prstGeom prst="rect">
            <a:avLst/>
          </a:prstGeom>
          <a:noFill/>
          <a:ln w="9525">
            <a:noFill/>
            <a:miter lim="800000"/>
            <a:headEnd/>
            <a:tailEnd/>
          </a:ln>
        </p:spPr>
      </p:pic>
      <p:sp>
        <p:nvSpPr>
          <p:cNvPr id="5" name="TextBox 4"/>
          <p:cNvSpPr txBox="1"/>
          <p:nvPr/>
        </p:nvSpPr>
        <p:spPr>
          <a:xfrm>
            <a:off x="5726496" y="3049063"/>
            <a:ext cx="797975" cy="461665"/>
          </a:xfrm>
          <a:prstGeom prst="rect">
            <a:avLst/>
          </a:prstGeom>
          <a:noFill/>
        </p:spPr>
        <p:txBody>
          <a:bodyPr wrap="none" rtlCol="0">
            <a:spAutoFit/>
          </a:bodyPr>
          <a:lstStyle/>
          <a:p>
            <a:r>
              <a:rPr lang="en-US" sz="2400" dirty="0">
                <a:solidFill>
                  <a:srgbClr val="0000FF"/>
                </a:solidFill>
              </a:rPr>
              <a:t>state</a:t>
            </a:r>
          </a:p>
        </p:txBody>
      </p:sp>
      <p:sp>
        <p:nvSpPr>
          <p:cNvPr id="6" name="TextBox 5"/>
          <p:cNvSpPr txBox="1"/>
          <p:nvPr/>
        </p:nvSpPr>
        <p:spPr>
          <a:xfrm>
            <a:off x="5280454" y="4316515"/>
            <a:ext cx="1667892" cy="461665"/>
          </a:xfrm>
          <a:prstGeom prst="rect">
            <a:avLst/>
          </a:prstGeom>
          <a:noFill/>
        </p:spPr>
        <p:txBody>
          <a:bodyPr wrap="none" rtlCol="0">
            <a:spAutoFit/>
          </a:bodyPr>
          <a:lstStyle/>
          <a:p>
            <a:r>
              <a:rPr lang="en-US" sz="2400" dirty="0">
                <a:solidFill>
                  <a:srgbClr val="0000FF"/>
                </a:solidFill>
              </a:rPr>
              <a:t>observation</a:t>
            </a:r>
          </a:p>
        </p:txBody>
      </p:sp>
      <p:sp>
        <p:nvSpPr>
          <p:cNvPr id="12" name="TextBox 11"/>
          <p:cNvSpPr txBox="1"/>
          <p:nvPr/>
        </p:nvSpPr>
        <p:spPr>
          <a:xfrm>
            <a:off x="6766932" y="1941423"/>
            <a:ext cx="2276842" cy="461665"/>
          </a:xfrm>
          <a:prstGeom prst="rect">
            <a:avLst/>
          </a:prstGeom>
          <a:noFill/>
        </p:spPr>
        <p:txBody>
          <a:bodyPr wrap="none" rtlCol="0">
            <a:spAutoFit/>
          </a:bodyPr>
          <a:lstStyle/>
          <a:p>
            <a:r>
              <a:rPr lang="en-US" sz="2400" dirty="0">
                <a:solidFill>
                  <a:srgbClr val="0000FF"/>
                </a:solidFill>
              </a:rPr>
              <a:t>Transition model</a:t>
            </a:r>
          </a:p>
        </p:txBody>
      </p:sp>
      <p:sp>
        <p:nvSpPr>
          <p:cNvPr id="13" name="TextBox 12"/>
          <p:cNvSpPr txBox="1"/>
          <p:nvPr/>
        </p:nvSpPr>
        <p:spPr>
          <a:xfrm>
            <a:off x="8595732" y="5908288"/>
            <a:ext cx="2571986" cy="461665"/>
          </a:xfrm>
          <a:prstGeom prst="rect">
            <a:avLst/>
          </a:prstGeom>
          <a:noFill/>
        </p:spPr>
        <p:txBody>
          <a:bodyPr wrap="none" rtlCol="0">
            <a:spAutoFit/>
          </a:bodyPr>
          <a:lstStyle/>
          <a:p>
            <a:r>
              <a:rPr lang="en-US" sz="2400" dirty="0">
                <a:solidFill>
                  <a:srgbClr val="0000FF"/>
                </a:solidFill>
              </a:rPr>
              <a:t>Observation model</a:t>
            </a:r>
          </a:p>
        </p:txBody>
      </p:sp>
      <p:cxnSp>
        <p:nvCxnSpPr>
          <p:cNvPr id="22" name="Straight Arrow Connector 21"/>
          <p:cNvCxnSpPr>
            <a:stCxn id="13" idx="0"/>
          </p:cNvCxnSpPr>
          <p:nvPr/>
        </p:nvCxnSpPr>
        <p:spPr>
          <a:xfrm flipV="1">
            <a:off x="9881725" y="4689087"/>
            <a:ext cx="85608" cy="1219200"/>
          </a:xfrm>
          <a:prstGeom prst="straightConnector1">
            <a:avLst/>
          </a:prstGeom>
          <a:ln w="317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599D4E26-183F-1C40-BC5B-24EB945A87F4}"/>
              </a:ext>
            </a:extLst>
          </p:cNvPr>
          <p:cNvSpPr>
            <a:spLocks noGrp="1"/>
          </p:cNvSpPr>
          <p:nvPr>
            <p:ph type="title"/>
          </p:nvPr>
        </p:nvSpPr>
        <p:spPr>
          <a:xfrm>
            <a:off x="838200" y="365125"/>
            <a:ext cx="10515600" cy="1325563"/>
          </a:xfrm>
        </p:spPr>
        <p:txBody>
          <a:bodyPr>
            <a:normAutofit/>
          </a:bodyPr>
          <a:lstStyle/>
          <a:p>
            <a:r>
              <a:rPr lang="en-US" dirty="0"/>
              <a:t>HMM as a Bayes Net</a:t>
            </a:r>
          </a:p>
        </p:txBody>
      </p:sp>
      <p:sp>
        <p:nvSpPr>
          <p:cNvPr id="14" name="Content Placeholder 2">
            <a:extLst>
              <a:ext uri="{FF2B5EF4-FFF2-40B4-BE49-F238E27FC236}">
                <a16:creationId xmlns:a16="http://schemas.microsoft.com/office/drawing/2014/main" id="{690FDDC3-7D21-EE40-8F1A-3168B983AED9}"/>
              </a:ext>
            </a:extLst>
          </p:cNvPr>
          <p:cNvSpPr>
            <a:spLocks noGrp="1"/>
          </p:cNvSpPr>
          <p:nvPr>
            <p:ph idx="1"/>
          </p:nvPr>
        </p:nvSpPr>
        <p:spPr>
          <a:xfrm>
            <a:off x="127868" y="1970589"/>
            <a:ext cx="5297202" cy="4351338"/>
          </a:xfrm>
        </p:spPr>
        <p:txBody>
          <a:bodyPr>
            <a:normAutofit/>
          </a:bodyPr>
          <a:lstStyle/>
          <a:p>
            <a:pPr marL="0" indent="0">
              <a:buNone/>
            </a:pPr>
            <a:r>
              <a:rPr lang="en-US" dirty="0"/>
              <a:t>This slide shows an HMM as a Bayes Net.  You should remember the graph semantics of a Bayes net:</a:t>
            </a:r>
          </a:p>
          <a:p>
            <a:r>
              <a:rPr lang="en-US" dirty="0"/>
              <a:t>Nodes are random variables.</a:t>
            </a:r>
          </a:p>
          <a:p>
            <a:r>
              <a:rPr lang="en-US" dirty="0"/>
              <a:t>Edges denote stochastic dependence.</a:t>
            </a:r>
          </a:p>
        </p:txBody>
      </p:sp>
    </p:spTree>
    <p:extLst>
      <p:ext uri="{BB962C8B-B14F-4D97-AF65-F5344CB8AC3E}">
        <p14:creationId xmlns:p14="http://schemas.microsoft.com/office/powerpoint/2010/main" val="10173302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99D4E26-183F-1C40-BC5B-24EB945A87F4}"/>
              </a:ext>
            </a:extLst>
          </p:cNvPr>
          <p:cNvSpPr>
            <a:spLocks noGrp="1"/>
          </p:cNvSpPr>
          <p:nvPr>
            <p:ph type="title"/>
          </p:nvPr>
        </p:nvSpPr>
        <p:spPr>
          <a:xfrm>
            <a:off x="838200" y="365125"/>
            <a:ext cx="10515600" cy="1325563"/>
          </a:xfrm>
        </p:spPr>
        <p:txBody>
          <a:bodyPr>
            <a:normAutofit/>
          </a:bodyPr>
          <a:lstStyle/>
          <a:p>
            <a:r>
              <a:rPr lang="en-US" dirty="0"/>
              <a:t>HMM as a Finite State Machine</a:t>
            </a:r>
          </a:p>
        </p:txBody>
      </p:sp>
      <p:sp>
        <p:nvSpPr>
          <p:cNvPr id="14" name="Content Placeholder 2">
            <a:extLst>
              <a:ext uri="{FF2B5EF4-FFF2-40B4-BE49-F238E27FC236}">
                <a16:creationId xmlns:a16="http://schemas.microsoft.com/office/drawing/2014/main" id="{690FDDC3-7D21-EE40-8F1A-3168B983AED9}"/>
              </a:ext>
            </a:extLst>
          </p:cNvPr>
          <p:cNvSpPr>
            <a:spLocks noGrp="1"/>
          </p:cNvSpPr>
          <p:nvPr>
            <p:ph idx="1"/>
          </p:nvPr>
        </p:nvSpPr>
        <p:spPr>
          <a:xfrm>
            <a:off x="127868" y="1970589"/>
            <a:ext cx="5297202" cy="4351338"/>
          </a:xfrm>
        </p:spPr>
        <p:txBody>
          <a:bodyPr>
            <a:normAutofit/>
          </a:bodyPr>
          <a:lstStyle/>
          <a:p>
            <a:pPr marL="0" indent="0">
              <a:buNone/>
            </a:pPr>
            <a:r>
              <a:rPr lang="en-US" dirty="0"/>
              <a:t>This slide shows </a:t>
            </a:r>
            <a:r>
              <a:rPr lang="en-US" b="1" i="1" u="sng" dirty="0"/>
              <a:t>exactly the same HMM, </a:t>
            </a:r>
            <a:r>
              <a:rPr lang="en-US" dirty="0"/>
              <a:t>viewed in a totally different way.  Here, we show it as a finite state machine:</a:t>
            </a:r>
          </a:p>
          <a:p>
            <a:r>
              <a:rPr lang="en-US" dirty="0"/>
              <a:t>Nodes denote states.</a:t>
            </a:r>
          </a:p>
          <a:p>
            <a:r>
              <a:rPr lang="en-US" dirty="0"/>
              <a:t>Edges denote possible transitions between the states.</a:t>
            </a:r>
          </a:p>
          <a:p>
            <a:r>
              <a:rPr lang="en-US" dirty="0"/>
              <a:t>Observation probabilities must be written using little table thingies, hanging from each state.</a:t>
            </a:r>
          </a:p>
        </p:txBody>
      </p:sp>
      <p:sp>
        <p:nvSpPr>
          <p:cNvPr id="10" name="Oval 4">
            <a:extLst>
              <a:ext uri="{FF2B5EF4-FFF2-40B4-BE49-F238E27FC236}">
                <a16:creationId xmlns:a16="http://schemas.microsoft.com/office/drawing/2014/main" id="{95F0D028-7B9B-9F49-93A2-DE6657569426}"/>
              </a:ext>
            </a:extLst>
          </p:cNvPr>
          <p:cNvSpPr>
            <a:spLocks noChangeArrowheads="1"/>
          </p:cNvSpPr>
          <p:nvPr/>
        </p:nvSpPr>
        <p:spPr bwMode="auto">
          <a:xfrm>
            <a:off x="7731512" y="3131054"/>
            <a:ext cx="609600" cy="609600"/>
          </a:xfrm>
          <a:prstGeom prst="ellipse">
            <a:avLst/>
          </a:prstGeom>
          <a:solidFill>
            <a:schemeClr val="accent1"/>
          </a:solidFill>
          <a:ln w="28575">
            <a:solidFill>
              <a:schemeClr val="tx1"/>
            </a:solidFill>
            <a:round/>
            <a:headEnd/>
            <a:tailEnd/>
          </a:ln>
        </p:spPr>
        <p:txBody>
          <a:bodyPr wrap="none" anchor="ctr"/>
          <a:lstStyle/>
          <a:p>
            <a:pPr algn="ctr"/>
            <a:r>
              <a:rPr lang="en-US" dirty="0"/>
              <a:t>R=T</a:t>
            </a:r>
          </a:p>
        </p:txBody>
      </p:sp>
      <p:sp>
        <p:nvSpPr>
          <p:cNvPr id="15" name="Oval 5">
            <a:extLst>
              <a:ext uri="{FF2B5EF4-FFF2-40B4-BE49-F238E27FC236}">
                <a16:creationId xmlns:a16="http://schemas.microsoft.com/office/drawing/2014/main" id="{0935C3EA-F8E4-0141-AD84-98EDC4370323}"/>
              </a:ext>
            </a:extLst>
          </p:cNvPr>
          <p:cNvSpPr>
            <a:spLocks noChangeArrowheads="1"/>
          </p:cNvSpPr>
          <p:nvPr/>
        </p:nvSpPr>
        <p:spPr bwMode="auto">
          <a:xfrm>
            <a:off x="9179312" y="3131054"/>
            <a:ext cx="609600" cy="609600"/>
          </a:xfrm>
          <a:prstGeom prst="ellipse">
            <a:avLst/>
          </a:prstGeom>
          <a:solidFill>
            <a:srgbClr val="FFCC00"/>
          </a:solidFill>
          <a:ln w="28575">
            <a:solidFill>
              <a:schemeClr val="tx1"/>
            </a:solidFill>
            <a:round/>
            <a:headEnd/>
            <a:tailEnd/>
          </a:ln>
        </p:spPr>
        <p:txBody>
          <a:bodyPr wrap="none" anchor="ctr"/>
          <a:lstStyle/>
          <a:p>
            <a:pPr algn="ctr"/>
            <a:r>
              <a:rPr lang="en-US" dirty="0"/>
              <a:t>R=F</a:t>
            </a:r>
          </a:p>
        </p:txBody>
      </p:sp>
      <p:cxnSp>
        <p:nvCxnSpPr>
          <p:cNvPr id="16" name="AutoShape 6">
            <a:extLst>
              <a:ext uri="{FF2B5EF4-FFF2-40B4-BE49-F238E27FC236}">
                <a16:creationId xmlns:a16="http://schemas.microsoft.com/office/drawing/2014/main" id="{7288C9C9-A0A0-4A46-8E9D-943ACA2AC254}"/>
              </a:ext>
            </a:extLst>
          </p:cNvPr>
          <p:cNvCxnSpPr>
            <a:cxnSpLocks noChangeShapeType="1"/>
            <a:stCxn id="10" idx="0"/>
            <a:endCxn id="15" idx="0"/>
          </p:cNvCxnSpPr>
          <p:nvPr/>
        </p:nvCxnSpPr>
        <p:spPr bwMode="auto">
          <a:xfrm rot="5400000" flipV="1">
            <a:off x="8759418" y="2393660"/>
            <a:ext cx="1588" cy="1447800"/>
          </a:xfrm>
          <a:prstGeom prst="curvedConnector3">
            <a:avLst>
              <a:gd name="adj1" fmla="val -25800009"/>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7" name="AutoShape 7">
            <a:extLst>
              <a:ext uri="{FF2B5EF4-FFF2-40B4-BE49-F238E27FC236}">
                <a16:creationId xmlns:a16="http://schemas.microsoft.com/office/drawing/2014/main" id="{DF709E56-079E-3B46-9E84-EBD71DEDE15B}"/>
              </a:ext>
            </a:extLst>
          </p:cNvPr>
          <p:cNvCxnSpPr>
            <a:cxnSpLocks noChangeShapeType="1"/>
            <a:stCxn id="15" idx="4"/>
            <a:endCxn id="10" idx="4"/>
          </p:cNvCxnSpPr>
          <p:nvPr/>
        </p:nvCxnSpPr>
        <p:spPr bwMode="auto">
          <a:xfrm rot="5400000">
            <a:off x="8759418" y="3031835"/>
            <a:ext cx="1588" cy="1447800"/>
          </a:xfrm>
          <a:prstGeom prst="curvedConnector3">
            <a:avLst>
              <a:gd name="adj1" fmla="val 28800009"/>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8" name="AutoShape 8">
            <a:extLst>
              <a:ext uri="{FF2B5EF4-FFF2-40B4-BE49-F238E27FC236}">
                <a16:creationId xmlns:a16="http://schemas.microsoft.com/office/drawing/2014/main" id="{D3DDAAD1-F2E8-844C-8C5D-CA3C45434A9C}"/>
              </a:ext>
            </a:extLst>
          </p:cNvPr>
          <p:cNvCxnSpPr>
            <a:cxnSpLocks noChangeShapeType="1"/>
            <a:stCxn id="15" idx="7"/>
            <a:endCxn id="15" idx="6"/>
          </p:cNvCxnSpPr>
          <p:nvPr/>
        </p:nvCxnSpPr>
        <p:spPr bwMode="auto">
          <a:xfrm rot="5400000" flipV="1">
            <a:off x="9636512" y="3269167"/>
            <a:ext cx="230188" cy="103187"/>
          </a:xfrm>
          <a:prstGeom prst="curvedConnector4">
            <a:avLst>
              <a:gd name="adj1" fmla="val -212417"/>
              <a:gd name="adj2" fmla="val 472306"/>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9" name="AutoShape 9">
            <a:extLst>
              <a:ext uri="{FF2B5EF4-FFF2-40B4-BE49-F238E27FC236}">
                <a16:creationId xmlns:a16="http://schemas.microsoft.com/office/drawing/2014/main" id="{3B11414F-B25F-2C4D-9E0D-94B4207F1257}"/>
              </a:ext>
            </a:extLst>
          </p:cNvPr>
          <p:cNvCxnSpPr>
            <a:cxnSpLocks noChangeShapeType="1"/>
            <a:stCxn id="10" idx="3"/>
            <a:endCxn id="10" idx="2"/>
          </p:cNvCxnSpPr>
          <p:nvPr/>
        </p:nvCxnSpPr>
        <p:spPr bwMode="auto">
          <a:xfrm rot="16200000" flipV="1">
            <a:off x="7653725" y="3499354"/>
            <a:ext cx="230187" cy="103188"/>
          </a:xfrm>
          <a:prstGeom prst="curvedConnector4">
            <a:avLst>
              <a:gd name="adj1" fmla="val -249657"/>
              <a:gd name="adj2" fmla="val 478458"/>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20" name="Text Box 10">
            <a:extLst>
              <a:ext uri="{FF2B5EF4-FFF2-40B4-BE49-F238E27FC236}">
                <a16:creationId xmlns:a16="http://schemas.microsoft.com/office/drawing/2014/main" id="{8BDA4C17-0188-3441-A7BA-4CF0D244CCBE}"/>
              </a:ext>
            </a:extLst>
          </p:cNvPr>
          <p:cNvSpPr txBox="1">
            <a:spLocks noChangeArrowheads="1"/>
          </p:cNvSpPr>
          <p:nvPr/>
        </p:nvSpPr>
        <p:spPr bwMode="auto">
          <a:xfrm>
            <a:off x="10107999" y="2507167"/>
            <a:ext cx="5334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dirty="0"/>
              <a:t>0.7</a:t>
            </a:r>
          </a:p>
        </p:txBody>
      </p:sp>
      <p:sp>
        <p:nvSpPr>
          <p:cNvPr id="21" name="Text Box 11">
            <a:extLst>
              <a:ext uri="{FF2B5EF4-FFF2-40B4-BE49-F238E27FC236}">
                <a16:creationId xmlns:a16="http://schemas.microsoft.com/office/drawing/2014/main" id="{A93CC9FD-B5E0-5A40-A39E-C8CE2F8A7D1D}"/>
              </a:ext>
            </a:extLst>
          </p:cNvPr>
          <p:cNvSpPr txBox="1">
            <a:spLocks noChangeArrowheads="1"/>
          </p:cNvSpPr>
          <p:nvPr/>
        </p:nvSpPr>
        <p:spPr bwMode="auto">
          <a:xfrm>
            <a:off x="7212399" y="4259767"/>
            <a:ext cx="5334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dirty="0"/>
              <a:t>0.7</a:t>
            </a:r>
          </a:p>
        </p:txBody>
      </p:sp>
      <p:sp>
        <p:nvSpPr>
          <p:cNvPr id="23" name="Text Box 12">
            <a:extLst>
              <a:ext uri="{FF2B5EF4-FFF2-40B4-BE49-F238E27FC236}">
                <a16:creationId xmlns:a16="http://schemas.microsoft.com/office/drawing/2014/main" id="{71E14DD1-34C2-754E-8902-C4B3EC75207C}"/>
              </a:ext>
            </a:extLst>
          </p:cNvPr>
          <p:cNvSpPr txBox="1">
            <a:spLocks noChangeArrowheads="1"/>
          </p:cNvSpPr>
          <p:nvPr/>
        </p:nvSpPr>
        <p:spPr bwMode="auto">
          <a:xfrm>
            <a:off x="8507799" y="2202367"/>
            <a:ext cx="5334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dirty="0"/>
              <a:t>0.3</a:t>
            </a:r>
          </a:p>
        </p:txBody>
      </p:sp>
      <p:sp>
        <p:nvSpPr>
          <p:cNvPr id="24" name="Text Box 13">
            <a:extLst>
              <a:ext uri="{FF2B5EF4-FFF2-40B4-BE49-F238E27FC236}">
                <a16:creationId xmlns:a16="http://schemas.microsoft.com/office/drawing/2014/main" id="{9F08B092-F501-2449-9373-43C18B846E3C}"/>
              </a:ext>
            </a:extLst>
          </p:cNvPr>
          <p:cNvSpPr txBox="1">
            <a:spLocks noChangeArrowheads="1"/>
          </p:cNvSpPr>
          <p:nvPr/>
        </p:nvSpPr>
        <p:spPr bwMode="auto">
          <a:xfrm>
            <a:off x="8507799" y="4274054"/>
            <a:ext cx="5334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dirty="0"/>
              <a:t>0.3</a:t>
            </a:r>
          </a:p>
        </p:txBody>
      </p:sp>
      <p:cxnSp>
        <p:nvCxnSpPr>
          <p:cNvPr id="25" name="Straight Arrow Connector 24">
            <a:extLst>
              <a:ext uri="{FF2B5EF4-FFF2-40B4-BE49-F238E27FC236}">
                <a16:creationId xmlns:a16="http://schemas.microsoft.com/office/drawing/2014/main" id="{1F3BE55D-D62E-4D4B-A7BD-36C2E50E104E}"/>
              </a:ext>
            </a:extLst>
          </p:cNvPr>
          <p:cNvCxnSpPr>
            <a:stCxn id="10" idx="1"/>
          </p:cNvCxnSpPr>
          <p:nvPr/>
        </p:nvCxnSpPr>
        <p:spPr>
          <a:xfrm flipH="1" flipV="1">
            <a:off x="7350512" y="2735766"/>
            <a:ext cx="470274" cy="4845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Rounded Rectangle 25">
            <a:extLst>
              <a:ext uri="{FF2B5EF4-FFF2-40B4-BE49-F238E27FC236}">
                <a16:creationId xmlns:a16="http://schemas.microsoft.com/office/drawing/2014/main" id="{E81749C3-54B0-AA49-9CF1-10E5A7C8A716}"/>
              </a:ext>
            </a:extLst>
          </p:cNvPr>
          <p:cNvSpPr/>
          <p:nvPr/>
        </p:nvSpPr>
        <p:spPr>
          <a:xfrm>
            <a:off x="5750312" y="1592766"/>
            <a:ext cx="1600200" cy="1066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U=T: 0.9</a:t>
            </a:r>
          </a:p>
          <a:p>
            <a:pPr algn="ctr"/>
            <a:r>
              <a:rPr lang="en-US" dirty="0">
                <a:solidFill>
                  <a:schemeClr val="tx1"/>
                </a:solidFill>
              </a:rPr>
              <a:t>U=F: 0.1</a:t>
            </a:r>
          </a:p>
        </p:txBody>
      </p:sp>
      <p:cxnSp>
        <p:nvCxnSpPr>
          <p:cNvPr id="27" name="Straight Arrow Connector 26">
            <a:extLst>
              <a:ext uri="{FF2B5EF4-FFF2-40B4-BE49-F238E27FC236}">
                <a16:creationId xmlns:a16="http://schemas.microsoft.com/office/drawing/2014/main" id="{66D05DD6-9B88-6647-909B-07C89F877A27}"/>
              </a:ext>
            </a:extLst>
          </p:cNvPr>
          <p:cNvCxnSpPr/>
          <p:nvPr/>
        </p:nvCxnSpPr>
        <p:spPr>
          <a:xfrm>
            <a:off x="9788912" y="3726366"/>
            <a:ext cx="457200" cy="457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Rounded Rectangle 27">
            <a:extLst>
              <a:ext uri="{FF2B5EF4-FFF2-40B4-BE49-F238E27FC236}">
                <a16:creationId xmlns:a16="http://schemas.microsoft.com/office/drawing/2014/main" id="{25E88E44-D4F2-4B42-A1D3-C87821E847D1}"/>
              </a:ext>
            </a:extLst>
          </p:cNvPr>
          <p:cNvSpPr/>
          <p:nvPr/>
        </p:nvSpPr>
        <p:spPr>
          <a:xfrm>
            <a:off x="10246112" y="4183566"/>
            <a:ext cx="1600200" cy="10668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U=T: 0.2</a:t>
            </a:r>
          </a:p>
          <a:p>
            <a:pPr algn="ctr"/>
            <a:r>
              <a:rPr lang="en-US" dirty="0">
                <a:solidFill>
                  <a:schemeClr val="tx1"/>
                </a:solidFill>
              </a:rPr>
              <a:t>U=F: 0.8</a:t>
            </a:r>
          </a:p>
        </p:txBody>
      </p:sp>
      <p:graphicFrame>
        <p:nvGraphicFramePr>
          <p:cNvPr id="29" name="Table 28">
            <a:extLst>
              <a:ext uri="{FF2B5EF4-FFF2-40B4-BE49-F238E27FC236}">
                <a16:creationId xmlns:a16="http://schemas.microsoft.com/office/drawing/2014/main" id="{0F6AF37C-5255-004C-A211-3EE9A8DD2279}"/>
              </a:ext>
            </a:extLst>
          </p:cNvPr>
          <p:cNvGraphicFramePr>
            <a:graphicFrameLocks noGrp="1"/>
          </p:cNvGraphicFramePr>
          <p:nvPr>
            <p:extLst>
              <p:ext uri="{D42A27DB-BD31-4B8C-83A1-F6EECF244321}">
                <p14:modId xmlns:p14="http://schemas.microsoft.com/office/powerpoint/2010/main" val="719906743"/>
              </p:ext>
            </p:extLst>
          </p:nvPr>
        </p:nvGraphicFramePr>
        <p:xfrm>
          <a:off x="8839201" y="5688978"/>
          <a:ext cx="2667000" cy="1036320"/>
        </p:xfrm>
        <a:graphic>
          <a:graphicData uri="http://schemas.openxmlformats.org/drawingml/2006/table">
            <a:tbl>
              <a:tblPr firstRow="1" bandRow="1">
                <a:tableStyleId>{F5AB1C69-6EDB-4FF4-983F-18BD219EF322}</a:tableStyleId>
              </a:tblPr>
              <a:tblGrid>
                <a:gridCol w="889000">
                  <a:extLst>
                    <a:ext uri="{9D8B030D-6E8A-4147-A177-3AD203B41FA5}">
                      <a16:colId xmlns:a16="http://schemas.microsoft.com/office/drawing/2014/main" val="20000"/>
                    </a:ext>
                  </a:extLst>
                </a:gridCol>
                <a:gridCol w="889000">
                  <a:extLst>
                    <a:ext uri="{9D8B030D-6E8A-4147-A177-3AD203B41FA5}">
                      <a16:colId xmlns:a16="http://schemas.microsoft.com/office/drawing/2014/main" val="20001"/>
                    </a:ext>
                  </a:extLst>
                </a:gridCol>
                <a:gridCol w="889000">
                  <a:extLst>
                    <a:ext uri="{9D8B030D-6E8A-4147-A177-3AD203B41FA5}">
                      <a16:colId xmlns:a16="http://schemas.microsoft.com/office/drawing/2014/main" val="20002"/>
                    </a:ext>
                  </a:extLst>
                </a:gridCol>
              </a:tblGrid>
              <a:tr h="345440">
                <a:tc>
                  <a:txBody>
                    <a:bodyPr/>
                    <a:lstStyle/>
                    <a:p>
                      <a:pPr algn="ct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err="1">
                          <a:solidFill>
                            <a:schemeClr val="tx1"/>
                          </a:solidFill>
                        </a:rPr>
                        <a:t>U</a:t>
                      </a:r>
                      <a:r>
                        <a:rPr lang="en-US" sz="1600" b="0" baseline="-25000" dirty="0" err="1">
                          <a:solidFill>
                            <a:schemeClr val="tx1"/>
                          </a:solidFill>
                        </a:rPr>
                        <a:t>t</a:t>
                      </a:r>
                      <a:r>
                        <a:rPr lang="en-US" sz="1600" b="0" baseline="0" dirty="0">
                          <a:solidFill>
                            <a:schemeClr val="tx1"/>
                          </a:solidFill>
                        </a:rPr>
                        <a:t> = T</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err="1">
                          <a:solidFill>
                            <a:schemeClr val="tx1"/>
                          </a:solidFill>
                        </a:rPr>
                        <a:t>U</a:t>
                      </a:r>
                      <a:r>
                        <a:rPr lang="en-US" sz="1600" b="0" baseline="-25000" dirty="0" err="1">
                          <a:solidFill>
                            <a:schemeClr val="tx1"/>
                          </a:solidFill>
                        </a:rPr>
                        <a:t>t</a:t>
                      </a:r>
                      <a:r>
                        <a:rPr lang="en-US" sz="1600" b="0" baseline="0" dirty="0">
                          <a:solidFill>
                            <a:schemeClr val="tx1"/>
                          </a:solidFill>
                        </a:rPr>
                        <a:t> = F</a:t>
                      </a:r>
                      <a:endParaRPr lang="en-US" sz="1600" b="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45440">
                <a:tc>
                  <a:txBody>
                    <a:bodyPr/>
                    <a:lstStyle/>
                    <a:p>
                      <a:pPr algn="ctr"/>
                      <a:r>
                        <a:rPr lang="en-US" sz="1600" dirty="0" err="1"/>
                        <a:t>R</a:t>
                      </a:r>
                      <a:r>
                        <a:rPr lang="en-US" sz="1600" baseline="-25000" dirty="0" err="1"/>
                        <a:t>t</a:t>
                      </a:r>
                      <a:r>
                        <a:rPr lang="en-US" sz="1600" baseline="0" dirty="0"/>
                        <a:t> = 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0.9</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54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err="1"/>
                        <a:t>R</a:t>
                      </a:r>
                      <a:r>
                        <a:rPr lang="en-US" sz="1600" baseline="-25000" dirty="0" err="1"/>
                        <a:t>t</a:t>
                      </a:r>
                      <a:r>
                        <a:rPr lang="en-US" sz="1600" baseline="0" dirty="0"/>
                        <a:t> = F</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0.2</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30" name="TextBox 29">
            <a:extLst>
              <a:ext uri="{FF2B5EF4-FFF2-40B4-BE49-F238E27FC236}">
                <a16:creationId xmlns:a16="http://schemas.microsoft.com/office/drawing/2014/main" id="{AD4AF1E0-A1ED-C64B-A2B5-15121381A461}"/>
              </a:ext>
            </a:extLst>
          </p:cNvPr>
          <p:cNvSpPr txBox="1"/>
          <p:nvPr/>
        </p:nvSpPr>
        <p:spPr>
          <a:xfrm>
            <a:off x="8844772" y="5386037"/>
            <a:ext cx="2667000" cy="369332"/>
          </a:xfrm>
          <a:prstGeom prst="rect">
            <a:avLst/>
          </a:prstGeom>
          <a:noFill/>
        </p:spPr>
        <p:txBody>
          <a:bodyPr wrap="square" rtlCol="0">
            <a:spAutoFit/>
          </a:bodyPr>
          <a:lstStyle/>
          <a:p>
            <a:pPr algn="ctr"/>
            <a:r>
              <a:rPr lang="en-US" dirty="0">
                <a:solidFill>
                  <a:srgbClr val="0000FF"/>
                </a:solidFill>
              </a:rPr>
              <a:t>Observation probabilities</a:t>
            </a:r>
          </a:p>
        </p:txBody>
      </p:sp>
      <p:graphicFrame>
        <p:nvGraphicFramePr>
          <p:cNvPr id="31" name="Table 30">
            <a:extLst>
              <a:ext uri="{FF2B5EF4-FFF2-40B4-BE49-F238E27FC236}">
                <a16:creationId xmlns:a16="http://schemas.microsoft.com/office/drawing/2014/main" id="{01BEA03B-CCF4-C043-81A4-1BAB70AF9E78}"/>
              </a:ext>
            </a:extLst>
          </p:cNvPr>
          <p:cNvGraphicFramePr>
            <a:graphicFrameLocks noGrp="1"/>
          </p:cNvGraphicFramePr>
          <p:nvPr>
            <p:extLst>
              <p:ext uri="{D42A27DB-BD31-4B8C-83A1-F6EECF244321}">
                <p14:modId xmlns:p14="http://schemas.microsoft.com/office/powerpoint/2010/main" val="648727380"/>
              </p:ext>
            </p:extLst>
          </p:nvPr>
        </p:nvGraphicFramePr>
        <p:xfrm>
          <a:off x="5819076" y="5677826"/>
          <a:ext cx="2667000" cy="1036320"/>
        </p:xfrm>
        <a:graphic>
          <a:graphicData uri="http://schemas.openxmlformats.org/drawingml/2006/table">
            <a:tbl>
              <a:tblPr firstRow="1" bandRow="1">
                <a:tableStyleId>{F5AB1C69-6EDB-4FF4-983F-18BD219EF322}</a:tableStyleId>
              </a:tblPr>
              <a:tblGrid>
                <a:gridCol w="889000">
                  <a:extLst>
                    <a:ext uri="{9D8B030D-6E8A-4147-A177-3AD203B41FA5}">
                      <a16:colId xmlns:a16="http://schemas.microsoft.com/office/drawing/2014/main" val="20000"/>
                    </a:ext>
                  </a:extLst>
                </a:gridCol>
                <a:gridCol w="889000">
                  <a:extLst>
                    <a:ext uri="{9D8B030D-6E8A-4147-A177-3AD203B41FA5}">
                      <a16:colId xmlns:a16="http://schemas.microsoft.com/office/drawing/2014/main" val="20001"/>
                    </a:ext>
                  </a:extLst>
                </a:gridCol>
                <a:gridCol w="889000">
                  <a:extLst>
                    <a:ext uri="{9D8B030D-6E8A-4147-A177-3AD203B41FA5}">
                      <a16:colId xmlns:a16="http://schemas.microsoft.com/office/drawing/2014/main" val="20002"/>
                    </a:ext>
                  </a:extLst>
                </a:gridCol>
              </a:tblGrid>
              <a:tr h="345440">
                <a:tc>
                  <a:txBody>
                    <a:bodyPr/>
                    <a:lstStyle/>
                    <a:p>
                      <a:pPr algn="ct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err="1">
                          <a:solidFill>
                            <a:schemeClr val="tx1"/>
                          </a:solidFill>
                        </a:rPr>
                        <a:t>R</a:t>
                      </a:r>
                      <a:r>
                        <a:rPr lang="en-US" sz="1600" b="0" baseline="-25000" dirty="0" err="1">
                          <a:solidFill>
                            <a:schemeClr val="tx1"/>
                          </a:solidFill>
                        </a:rPr>
                        <a:t>t</a:t>
                      </a:r>
                      <a:r>
                        <a:rPr lang="en-US" sz="1600" b="0" baseline="0" dirty="0">
                          <a:solidFill>
                            <a:schemeClr val="tx1"/>
                          </a:solidFill>
                        </a:rPr>
                        <a:t> = T</a:t>
                      </a:r>
                      <a:endParaRPr lang="en-US" sz="1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err="1">
                          <a:solidFill>
                            <a:schemeClr val="tx1"/>
                          </a:solidFill>
                        </a:rPr>
                        <a:t>R</a:t>
                      </a:r>
                      <a:r>
                        <a:rPr lang="en-US" sz="1600" b="0" baseline="-25000" dirty="0" err="1">
                          <a:solidFill>
                            <a:schemeClr val="tx1"/>
                          </a:solidFill>
                        </a:rPr>
                        <a:t>t</a:t>
                      </a:r>
                      <a:r>
                        <a:rPr lang="en-US" sz="1600" b="0" baseline="0" dirty="0">
                          <a:solidFill>
                            <a:schemeClr val="tx1"/>
                          </a:solidFill>
                        </a:rPr>
                        <a:t> = F</a:t>
                      </a:r>
                      <a:endParaRPr lang="en-US" sz="1600" b="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45440">
                <a:tc>
                  <a:txBody>
                    <a:bodyPr/>
                    <a:lstStyle/>
                    <a:p>
                      <a:pPr algn="ctr"/>
                      <a:r>
                        <a:rPr lang="en-US" sz="1600" dirty="0"/>
                        <a:t>R</a:t>
                      </a:r>
                      <a:r>
                        <a:rPr lang="en-US" sz="1600" baseline="-25000" dirty="0"/>
                        <a:t>t-1</a:t>
                      </a:r>
                      <a:r>
                        <a:rPr lang="en-US" sz="1600" baseline="0" dirty="0"/>
                        <a:t> = T</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0.7</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454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R</a:t>
                      </a:r>
                      <a:r>
                        <a:rPr lang="en-US" sz="1600" baseline="-25000" dirty="0"/>
                        <a:t>t-1</a:t>
                      </a:r>
                      <a:r>
                        <a:rPr lang="en-US" sz="1600" baseline="0" dirty="0"/>
                        <a:t> = F</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0.3</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0" dirty="0">
                          <a:solidFill>
                            <a:schemeClr val="tx1"/>
                          </a:solidFill>
                        </a:rPr>
                        <a:t>0.7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32" name="TextBox 31">
            <a:extLst>
              <a:ext uri="{FF2B5EF4-FFF2-40B4-BE49-F238E27FC236}">
                <a16:creationId xmlns:a16="http://schemas.microsoft.com/office/drawing/2014/main" id="{A9CD689D-4A2C-7144-8F91-FAD8C976D14C}"/>
              </a:ext>
            </a:extLst>
          </p:cNvPr>
          <p:cNvSpPr txBox="1"/>
          <p:nvPr/>
        </p:nvSpPr>
        <p:spPr>
          <a:xfrm>
            <a:off x="5737296" y="5379048"/>
            <a:ext cx="2815683" cy="369332"/>
          </a:xfrm>
          <a:prstGeom prst="rect">
            <a:avLst/>
          </a:prstGeom>
          <a:noFill/>
        </p:spPr>
        <p:txBody>
          <a:bodyPr wrap="square" rtlCol="0">
            <a:spAutoFit/>
          </a:bodyPr>
          <a:lstStyle/>
          <a:p>
            <a:pPr algn="ctr"/>
            <a:r>
              <a:rPr lang="en-US" dirty="0">
                <a:solidFill>
                  <a:srgbClr val="0000FF"/>
                </a:solidFill>
              </a:rPr>
              <a:t>Transition probabilities</a:t>
            </a:r>
          </a:p>
        </p:txBody>
      </p:sp>
    </p:spTree>
    <p:extLst>
      <p:ext uri="{BB962C8B-B14F-4D97-AF65-F5344CB8AC3E}">
        <p14:creationId xmlns:p14="http://schemas.microsoft.com/office/powerpoint/2010/main" val="3868391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B8851-3DE3-1148-A489-3867291A608D}"/>
              </a:ext>
            </a:extLst>
          </p:cNvPr>
          <p:cNvSpPr>
            <a:spLocks noGrp="1"/>
          </p:cNvSpPr>
          <p:nvPr>
            <p:ph type="title"/>
          </p:nvPr>
        </p:nvSpPr>
        <p:spPr/>
        <p:txBody>
          <a:bodyPr/>
          <a:lstStyle/>
          <a:p>
            <a:r>
              <a:rPr lang="en-US" dirty="0"/>
              <a:t>Bayes Net vs. Finite State Machine</a:t>
            </a:r>
          </a:p>
        </p:txBody>
      </p:sp>
      <p:sp>
        <p:nvSpPr>
          <p:cNvPr id="3" name="Content Placeholder 2">
            <a:extLst>
              <a:ext uri="{FF2B5EF4-FFF2-40B4-BE49-F238E27FC236}">
                <a16:creationId xmlns:a16="http://schemas.microsoft.com/office/drawing/2014/main" id="{2E024568-EC4B-024A-BCF5-EF03AD205F28}"/>
              </a:ext>
            </a:extLst>
          </p:cNvPr>
          <p:cNvSpPr>
            <a:spLocks noGrp="1"/>
          </p:cNvSpPr>
          <p:nvPr>
            <p:ph sz="half" idx="1"/>
          </p:nvPr>
        </p:nvSpPr>
        <p:spPr/>
        <p:txBody>
          <a:bodyPr/>
          <a:lstStyle/>
          <a:p>
            <a:pPr marL="0" indent="0">
              <a:buNone/>
            </a:pPr>
            <a:r>
              <a:rPr lang="en-US" dirty="0"/>
              <a:t>Finite State Machine:</a:t>
            </a:r>
          </a:p>
          <a:p>
            <a:r>
              <a:rPr lang="en-US" dirty="0"/>
              <a:t>Lists the different possible states that the world can be in, at one particular time.</a:t>
            </a:r>
          </a:p>
          <a:p>
            <a:r>
              <a:rPr lang="en-US" dirty="0"/>
              <a:t>Evolution over time is not shown.</a:t>
            </a:r>
          </a:p>
        </p:txBody>
      </p:sp>
      <p:sp>
        <p:nvSpPr>
          <p:cNvPr id="4" name="Content Placeholder 3">
            <a:extLst>
              <a:ext uri="{FF2B5EF4-FFF2-40B4-BE49-F238E27FC236}">
                <a16:creationId xmlns:a16="http://schemas.microsoft.com/office/drawing/2014/main" id="{D7245ED9-C800-5E4B-90D0-3F603987DE39}"/>
              </a:ext>
            </a:extLst>
          </p:cNvPr>
          <p:cNvSpPr>
            <a:spLocks noGrp="1"/>
          </p:cNvSpPr>
          <p:nvPr>
            <p:ph sz="half" idx="2"/>
          </p:nvPr>
        </p:nvSpPr>
        <p:spPr/>
        <p:txBody>
          <a:bodyPr/>
          <a:lstStyle/>
          <a:p>
            <a:pPr marL="0" indent="0">
              <a:buNone/>
            </a:pPr>
            <a:r>
              <a:rPr lang="en-US" dirty="0"/>
              <a:t>Bayes Net:</a:t>
            </a:r>
          </a:p>
          <a:p>
            <a:r>
              <a:rPr lang="en-US" dirty="0"/>
              <a:t>Lists the different time slices.</a:t>
            </a:r>
          </a:p>
          <a:p>
            <a:r>
              <a:rPr lang="en-US" dirty="0"/>
              <a:t>The various possible settings of the state variable are not shown.</a:t>
            </a:r>
          </a:p>
        </p:txBody>
      </p:sp>
      <p:pic>
        <p:nvPicPr>
          <p:cNvPr id="5" name="Picture 2">
            <a:extLst>
              <a:ext uri="{FF2B5EF4-FFF2-40B4-BE49-F238E27FC236}">
                <a16:creationId xmlns:a16="http://schemas.microsoft.com/office/drawing/2014/main" id="{0A8A851A-8F4A-8C47-861B-E332021A564C}"/>
              </a:ext>
            </a:extLst>
          </p:cNvPr>
          <p:cNvPicPr>
            <a:picLocks noChangeAspect="1" noChangeArrowheads="1"/>
          </p:cNvPicPr>
          <p:nvPr/>
        </p:nvPicPr>
        <p:blipFill>
          <a:blip r:embed="rId2" cstate="print"/>
          <a:srcRect b="649"/>
          <a:stretch>
            <a:fillRect/>
          </a:stretch>
        </p:blipFill>
        <p:spPr bwMode="auto">
          <a:xfrm>
            <a:off x="6122018" y="4190279"/>
            <a:ext cx="5287538" cy="2568676"/>
          </a:xfrm>
          <a:prstGeom prst="rect">
            <a:avLst/>
          </a:prstGeom>
          <a:noFill/>
          <a:ln w="9525">
            <a:noFill/>
            <a:miter lim="800000"/>
            <a:headEnd/>
            <a:tailEnd/>
          </a:ln>
        </p:spPr>
      </p:pic>
      <p:sp>
        <p:nvSpPr>
          <p:cNvPr id="6" name="Oval 4">
            <a:extLst>
              <a:ext uri="{FF2B5EF4-FFF2-40B4-BE49-F238E27FC236}">
                <a16:creationId xmlns:a16="http://schemas.microsoft.com/office/drawing/2014/main" id="{76A2A16A-6F1A-9E43-8071-96281BEBCC66}"/>
              </a:ext>
            </a:extLst>
          </p:cNvPr>
          <p:cNvSpPr>
            <a:spLocks noChangeArrowheads="1"/>
          </p:cNvSpPr>
          <p:nvPr/>
        </p:nvSpPr>
        <p:spPr bwMode="auto">
          <a:xfrm>
            <a:off x="1888280" y="5216326"/>
            <a:ext cx="609600" cy="609600"/>
          </a:xfrm>
          <a:prstGeom prst="ellipse">
            <a:avLst/>
          </a:prstGeom>
          <a:solidFill>
            <a:schemeClr val="accent1"/>
          </a:solidFill>
          <a:ln w="28575">
            <a:solidFill>
              <a:schemeClr val="tx1"/>
            </a:solidFill>
            <a:round/>
            <a:headEnd/>
            <a:tailEnd/>
          </a:ln>
        </p:spPr>
        <p:txBody>
          <a:bodyPr wrap="none" anchor="ctr"/>
          <a:lstStyle/>
          <a:p>
            <a:pPr algn="ctr"/>
            <a:r>
              <a:rPr lang="en-US" dirty="0"/>
              <a:t>R=T</a:t>
            </a:r>
          </a:p>
        </p:txBody>
      </p:sp>
      <p:sp>
        <p:nvSpPr>
          <p:cNvPr id="7" name="Oval 5">
            <a:extLst>
              <a:ext uri="{FF2B5EF4-FFF2-40B4-BE49-F238E27FC236}">
                <a16:creationId xmlns:a16="http://schemas.microsoft.com/office/drawing/2014/main" id="{FC0CD7BA-AB3E-2E4D-B04A-BD9DB61AF729}"/>
              </a:ext>
            </a:extLst>
          </p:cNvPr>
          <p:cNvSpPr>
            <a:spLocks noChangeArrowheads="1"/>
          </p:cNvSpPr>
          <p:nvPr/>
        </p:nvSpPr>
        <p:spPr bwMode="auto">
          <a:xfrm>
            <a:off x="3336080" y="5216326"/>
            <a:ext cx="609600" cy="609600"/>
          </a:xfrm>
          <a:prstGeom prst="ellipse">
            <a:avLst/>
          </a:prstGeom>
          <a:solidFill>
            <a:srgbClr val="FFCC00"/>
          </a:solidFill>
          <a:ln w="28575">
            <a:solidFill>
              <a:schemeClr val="tx1"/>
            </a:solidFill>
            <a:round/>
            <a:headEnd/>
            <a:tailEnd/>
          </a:ln>
        </p:spPr>
        <p:txBody>
          <a:bodyPr wrap="none" anchor="ctr"/>
          <a:lstStyle/>
          <a:p>
            <a:pPr algn="ctr"/>
            <a:r>
              <a:rPr lang="en-US" dirty="0"/>
              <a:t>R=F</a:t>
            </a:r>
          </a:p>
        </p:txBody>
      </p:sp>
      <p:cxnSp>
        <p:nvCxnSpPr>
          <p:cNvPr id="8" name="AutoShape 6">
            <a:extLst>
              <a:ext uri="{FF2B5EF4-FFF2-40B4-BE49-F238E27FC236}">
                <a16:creationId xmlns:a16="http://schemas.microsoft.com/office/drawing/2014/main" id="{52A67424-48CA-F64D-95B8-AAB2DCB312EE}"/>
              </a:ext>
            </a:extLst>
          </p:cNvPr>
          <p:cNvCxnSpPr>
            <a:cxnSpLocks noChangeShapeType="1"/>
            <a:stCxn id="6" idx="0"/>
            <a:endCxn id="7" idx="0"/>
          </p:cNvCxnSpPr>
          <p:nvPr/>
        </p:nvCxnSpPr>
        <p:spPr bwMode="auto">
          <a:xfrm rot="5400000" flipV="1">
            <a:off x="2916186" y="4478932"/>
            <a:ext cx="1588" cy="1447800"/>
          </a:xfrm>
          <a:prstGeom prst="curvedConnector3">
            <a:avLst>
              <a:gd name="adj1" fmla="val -25800009"/>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9" name="AutoShape 7">
            <a:extLst>
              <a:ext uri="{FF2B5EF4-FFF2-40B4-BE49-F238E27FC236}">
                <a16:creationId xmlns:a16="http://schemas.microsoft.com/office/drawing/2014/main" id="{D2AC0EA4-D5EB-5946-91BF-AC0B9510BA92}"/>
              </a:ext>
            </a:extLst>
          </p:cNvPr>
          <p:cNvCxnSpPr>
            <a:cxnSpLocks noChangeShapeType="1"/>
            <a:stCxn id="7" idx="4"/>
            <a:endCxn id="6" idx="4"/>
          </p:cNvCxnSpPr>
          <p:nvPr/>
        </p:nvCxnSpPr>
        <p:spPr bwMode="auto">
          <a:xfrm rot="5400000">
            <a:off x="2916186" y="5117107"/>
            <a:ext cx="1588" cy="1447800"/>
          </a:xfrm>
          <a:prstGeom prst="curvedConnector3">
            <a:avLst>
              <a:gd name="adj1" fmla="val 28800009"/>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0" name="AutoShape 8">
            <a:extLst>
              <a:ext uri="{FF2B5EF4-FFF2-40B4-BE49-F238E27FC236}">
                <a16:creationId xmlns:a16="http://schemas.microsoft.com/office/drawing/2014/main" id="{7BFFE307-55B9-6D42-9F62-4D30F13A5BDC}"/>
              </a:ext>
            </a:extLst>
          </p:cNvPr>
          <p:cNvCxnSpPr>
            <a:cxnSpLocks noChangeShapeType="1"/>
            <a:stCxn id="7" idx="7"/>
            <a:endCxn id="7" idx="6"/>
          </p:cNvCxnSpPr>
          <p:nvPr/>
        </p:nvCxnSpPr>
        <p:spPr bwMode="auto">
          <a:xfrm rot="5400000" flipV="1">
            <a:off x="3793280" y="5354439"/>
            <a:ext cx="230188" cy="103187"/>
          </a:xfrm>
          <a:prstGeom prst="curvedConnector4">
            <a:avLst>
              <a:gd name="adj1" fmla="val -212417"/>
              <a:gd name="adj2" fmla="val 472306"/>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11" name="AutoShape 9">
            <a:extLst>
              <a:ext uri="{FF2B5EF4-FFF2-40B4-BE49-F238E27FC236}">
                <a16:creationId xmlns:a16="http://schemas.microsoft.com/office/drawing/2014/main" id="{DDFA167C-FE44-5840-9635-71B4137E1A8E}"/>
              </a:ext>
            </a:extLst>
          </p:cNvPr>
          <p:cNvCxnSpPr>
            <a:cxnSpLocks noChangeShapeType="1"/>
            <a:stCxn id="6" idx="3"/>
            <a:endCxn id="6" idx="2"/>
          </p:cNvCxnSpPr>
          <p:nvPr/>
        </p:nvCxnSpPr>
        <p:spPr bwMode="auto">
          <a:xfrm rot="16200000" flipV="1">
            <a:off x="1810493" y="5584626"/>
            <a:ext cx="230187" cy="103188"/>
          </a:xfrm>
          <a:prstGeom prst="curvedConnector4">
            <a:avLst>
              <a:gd name="adj1" fmla="val -249657"/>
              <a:gd name="adj2" fmla="val 478458"/>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12" name="Text Box 10">
            <a:extLst>
              <a:ext uri="{FF2B5EF4-FFF2-40B4-BE49-F238E27FC236}">
                <a16:creationId xmlns:a16="http://schemas.microsoft.com/office/drawing/2014/main" id="{6DDAC823-44BC-E344-AFCA-5FDF84374154}"/>
              </a:ext>
            </a:extLst>
          </p:cNvPr>
          <p:cNvSpPr txBox="1">
            <a:spLocks noChangeArrowheads="1"/>
          </p:cNvSpPr>
          <p:nvPr/>
        </p:nvSpPr>
        <p:spPr bwMode="auto">
          <a:xfrm>
            <a:off x="4264767" y="4592439"/>
            <a:ext cx="5334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dirty="0"/>
              <a:t>0.7</a:t>
            </a:r>
          </a:p>
        </p:txBody>
      </p:sp>
      <p:sp>
        <p:nvSpPr>
          <p:cNvPr id="13" name="Text Box 11">
            <a:extLst>
              <a:ext uri="{FF2B5EF4-FFF2-40B4-BE49-F238E27FC236}">
                <a16:creationId xmlns:a16="http://schemas.microsoft.com/office/drawing/2014/main" id="{B5054286-FED4-7844-9BF7-E7F3725E163D}"/>
              </a:ext>
            </a:extLst>
          </p:cNvPr>
          <p:cNvSpPr txBox="1">
            <a:spLocks noChangeArrowheads="1"/>
          </p:cNvSpPr>
          <p:nvPr/>
        </p:nvSpPr>
        <p:spPr bwMode="auto">
          <a:xfrm>
            <a:off x="1369167" y="6345039"/>
            <a:ext cx="5334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dirty="0"/>
              <a:t>0.7</a:t>
            </a:r>
          </a:p>
        </p:txBody>
      </p:sp>
      <p:sp>
        <p:nvSpPr>
          <p:cNvPr id="14" name="Text Box 12">
            <a:extLst>
              <a:ext uri="{FF2B5EF4-FFF2-40B4-BE49-F238E27FC236}">
                <a16:creationId xmlns:a16="http://schemas.microsoft.com/office/drawing/2014/main" id="{B926685F-24AE-6241-A574-F8F24807AFA3}"/>
              </a:ext>
            </a:extLst>
          </p:cNvPr>
          <p:cNvSpPr txBox="1">
            <a:spLocks noChangeArrowheads="1"/>
          </p:cNvSpPr>
          <p:nvPr/>
        </p:nvSpPr>
        <p:spPr bwMode="auto">
          <a:xfrm>
            <a:off x="2664567" y="4287639"/>
            <a:ext cx="5334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dirty="0"/>
              <a:t>0.3</a:t>
            </a:r>
          </a:p>
        </p:txBody>
      </p:sp>
      <p:sp>
        <p:nvSpPr>
          <p:cNvPr id="15" name="Text Box 13">
            <a:extLst>
              <a:ext uri="{FF2B5EF4-FFF2-40B4-BE49-F238E27FC236}">
                <a16:creationId xmlns:a16="http://schemas.microsoft.com/office/drawing/2014/main" id="{522573D8-0106-B649-8C12-D2EBAB11700A}"/>
              </a:ext>
            </a:extLst>
          </p:cNvPr>
          <p:cNvSpPr txBox="1">
            <a:spLocks noChangeArrowheads="1"/>
          </p:cNvSpPr>
          <p:nvPr/>
        </p:nvSpPr>
        <p:spPr bwMode="auto">
          <a:xfrm>
            <a:off x="2664567" y="6359326"/>
            <a:ext cx="5334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dirty="0"/>
              <a:t>0.3</a:t>
            </a:r>
          </a:p>
        </p:txBody>
      </p:sp>
    </p:spTree>
    <p:extLst>
      <p:ext uri="{BB962C8B-B14F-4D97-AF65-F5344CB8AC3E}">
        <p14:creationId xmlns:p14="http://schemas.microsoft.com/office/powerpoint/2010/main" val="3433112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61ADC40-2F2D-E44A-B138-52BAB3EE7E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5219" y="3694138"/>
            <a:ext cx="9616774" cy="31638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75062" y="319242"/>
            <a:ext cx="8229600" cy="639762"/>
          </a:xfrm>
        </p:spPr>
        <p:txBody>
          <a:bodyPr>
            <a:normAutofit fontScale="90000"/>
          </a:bodyPr>
          <a:lstStyle/>
          <a:p>
            <a:r>
              <a:rPr lang="en-US" dirty="0"/>
              <a:t>Speech Recognition as a Bayes Net</a:t>
            </a:r>
          </a:p>
        </p:txBody>
      </p:sp>
      <p:sp>
        <p:nvSpPr>
          <p:cNvPr id="16" name="Rectangle 15"/>
          <p:cNvSpPr/>
          <p:nvPr/>
        </p:nvSpPr>
        <p:spPr>
          <a:xfrm>
            <a:off x="3225956" y="3941296"/>
            <a:ext cx="67650" cy="248763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2" name="Rectangle 3">
                <a:extLst>
                  <a:ext uri="{FF2B5EF4-FFF2-40B4-BE49-F238E27FC236}">
                    <a16:creationId xmlns:a16="http://schemas.microsoft.com/office/drawing/2014/main" id="{B6F45FA6-FFA4-2444-90CD-10AF2774D9BE}"/>
                  </a:ext>
                </a:extLst>
              </p:cNvPr>
              <p:cNvSpPr txBox="1">
                <a:spLocks noChangeArrowheads="1"/>
              </p:cNvSpPr>
              <p:nvPr/>
            </p:nvSpPr>
            <p:spPr>
              <a:xfrm>
                <a:off x="284356" y="1177314"/>
                <a:ext cx="10895824" cy="17065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latin typeface="Arial" charset="0"/>
                  </a:rPr>
                  <a:t>Observations: </a:t>
                </a:r>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𝑋</m:t>
                        </m:r>
                      </m:e>
                      <m:sub>
                        <m:r>
                          <a:rPr lang="en-US" sz="2000" i="1">
                            <a:latin typeface="Cambria Math" panose="02040503050406030204" pitchFamily="18" charset="0"/>
                          </a:rPr>
                          <m:t>𝑡</m:t>
                        </m:r>
                      </m:sub>
                    </m:sSub>
                    <m:r>
                      <a:rPr lang="en-US" sz="2000" i="1">
                        <a:latin typeface="Cambria Math" panose="02040503050406030204" pitchFamily="18" charset="0"/>
                      </a:rPr>
                      <m:t> </m:t>
                    </m:r>
                  </m:oMath>
                </a14:m>
                <a:r>
                  <a:rPr lang="en-US" sz="2000" dirty="0">
                    <a:latin typeface="Arial" charset="0"/>
                  </a:rPr>
                  <a:t>= FFT of 25ms frame of the speech signal.</a:t>
                </a:r>
              </a:p>
              <a:p>
                <a:r>
                  <a:rPr lang="en-US" sz="2000" dirty="0">
                    <a:latin typeface="Arial" charset="0"/>
                  </a:rPr>
                  <a:t>State: </a:t>
                </a:r>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𝑌</m:t>
                        </m:r>
                      </m:e>
                      <m:sub>
                        <m:r>
                          <a:rPr lang="en-US" sz="2000" i="1">
                            <a:latin typeface="Cambria Math" panose="02040503050406030204" pitchFamily="18" charset="0"/>
                          </a:rPr>
                          <m:t>𝑡</m:t>
                        </m:r>
                      </m:sub>
                    </m:sSub>
                    <m:r>
                      <a:rPr lang="en-US" sz="2000" i="1">
                        <a:latin typeface="Cambria Math" panose="02040503050406030204" pitchFamily="18" charset="0"/>
                      </a:rPr>
                      <m:t> </m:t>
                    </m:r>
                  </m:oMath>
                </a14:m>
                <a:r>
                  <a:rPr lang="en-US" sz="2000" dirty="0">
                    <a:latin typeface="Arial" charset="0"/>
                  </a:rPr>
                  <a:t>= phoneme or letter being currently produced</a:t>
                </a:r>
              </a:p>
              <a:p>
                <a:pPr marL="0" indent="0">
                  <a:buNone/>
                </a:pPr>
                <a:r>
                  <a:rPr lang="en-US" sz="2000" dirty="0">
                    <a:latin typeface="Arial" charset="0"/>
                  </a:rPr>
                  <a:t>Example utterance: “chapter one,” from a </a:t>
                </a:r>
                <a:r>
                  <a:rPr lang="en-US" sz="2000" dirty="0" err="1">
                    <a:latin typeface="Arial" charset="0"/>
                  </a:rPr>
                  <a:t>Librivox</a:t>
                </a:r>
                <a:r>
                  <a:rPr lang="en-US" sz="2000" dirty="0">
                    <a:latin typeface="Arial" charset="0"/>
                  </a:rPr>
                  <a:t> recording of </a:t>
                </a:r>
                <a:r>
                  <a:rPr lang="en-US" sz="2000" i="1" dirty="0">
                    <a:latin typeface="Arial" charset="0"/>
                  </a:rPr>
                  <a:t>Pride and Prejudice.</a:t>
                </a:r>
                <a:r>
                  <a:rPr lang="en-US" sz="2000" dirty="0">
                    <a:latin typeface="Arial" charset="0"/>
                  </a:rPr>
                  <a:t> </a:t>
                </a:r>
              </a:p>
              <a:p>
                <a:pPr lvl="1"/>
                <a:endParaRPr lang="en-US" sz="2000" dirty="0">
                  <a:latin typeface="Arial" charset="0"/>
                </a:endParaRPr>
              </a:p>
            </p:txBody>
          </p:sp>
        </mc:Choice>
        <mc:Fallback xmlns="">
          <p:sp>
            <p:nvSpPr>
              <p:cNvPr id="22" name="Rectangle 3">
                <a:extLst>
                  <a:ext uri="{FF2B5EF4-FFF2-40B4-BE49-F238E27FC236}">
                    <a16:creationId xmlns:a16="http://schemas.microsoft.com/office/drawing/2014/main" id="{B6F45FA6-FFA4-2444-90CD-10AF2774D9BE}"/>
                  </a:ext>
                </a:extLst>
              </p:cNvPr>
              <p:cNvSpPr txBox="1">
                <a:spLocks noRot="1" noChangeAspect="1" noMove="1" noResize="1" noEditPoints="1" noAdjustHandles="1" noChangeArrowheads="1" noChangeShapeType="1" noTextEdit="1"/>
              </p:cNvSpPr>
              <p:nvPr/>
            </p:nvSpPr>
            <p:spPr>
              <a:xfrm>
                <a:off x="284356" y="1177314"/>
                <a:ext cx="10895824" cy="1706559"/>
              </a:xfrm>
              <a:prstGeom prst="rect">
                <a:avLst/>
              </a:prstGeom>
              <a:blipFill>
                <a:blip r:embed="rId4"/>
                <a:stretch>
                  <a:fillRect l="-582" t="-3676"/>
                </a:stretch>
              </a:blipFill>
            </p:spPr>
            <p:txBody>
              <a:bodyPr/>
              <a:lstStyle/>
              <a:p>
                <a:r>
                  <a:rPr lang="en-US">
                    <a:noFill/>
                  </a:rPr>
                  <a:t> </a:t>
                </a:r>
              </a:p>
            </p:txBody>
          </p:sp>
        </mc:Fallback>
      </mc:AlternateContent>
      <p:sp>
        <p:nvSpPr>
          <p:cNvPr id="25" name="Rectangle 24">
            <a:extLst>
              <a:ext uri="{FF2B5EF4-FFF2-40B4-BE49-F238E27FC236}">
                <a16:creationId xmlns:a16="http://schemas.microsoft.com/office/drawing/2014/main" id="{978B50FD-D523-E14D-9643-B938F7408B68}"/>
              </a:ext>
            </a:extLst>
          </p:cNvPr>
          <p:cNvSpPr/>
          <p:nvPr/>
        </p:nvSpPr>
        <p:spPr>
          <a:xfrm>
            <a:off x="3414083" y="3941296"/>
            <a:ext cx="88194" cy="248763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7BD8218-BFCB-6845-A47B-FAA763841F32}"/>
              </a:ext>
            </a:extLst>
          </p:cNvPr>
          <p:cNvSpPr/>
          <p:nvPr/>
        </p:nvSpPr>
        <p:spPr>
          <a:xfrm>
            <a:off x="3632349" y="3938951"/>
            <a:ext cx="62303" cy="248763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BBED9C7-82D9-8A42-B718-1B4BF3840982}"/>
              </a:ext>
            </a:extLst>
          </p:cNvPr>
          <p:cNvSpPr/>
          <p:nvPr/>
        </p:nvSpPr>
        <p:spPr>
          <a:xfrm>
            <a:off x="3826949" y="3936606"/>
            <a:ext cx="56283" cy="248763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825C86D1-E13E-E846-8C6A-E93CF70E13BD}"/>
              </a:ext>
            </a:extLst>
          </p:cNvPr>
          <p:cNvSpPr/>
          <p:nvPr/>
        </p:nvSpPr>
        <p:spPr>
          <a:xfrm>
            <a:off x="4021556" y="3934264"/>
            <a:ext cx="74147" cy="249467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9FF5ED8-48BB-6746-82B0-0DF2959B7DBE}"/>
              </a:ext>
            </a:extLst>
          </p:cNvPr>
          <p:cNvSpPr/>
          <p:nvPr/>
        </p:nvSpPr>
        <p:spPr>
          <a:xfrm>
            <a:off x="4230225" y="3931920"/>
            <a:ext cx="59088" cy="249232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016803F5-72AE-E447-9D27-1C4B1E960A5E}"/>
              </a:ext>
            </a:extLst>
          </p:cNvPr>
          <p:cNvSpPr/>
          <p:nvPr/>
        </p:nvSpPr>
        <p:spPr>
          <a:xfrm>
            <a:off x="4438895" y="3943639"/>
            <a:ext cx="63863" cy="249467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3B0FC94F-0944-1049-A3FC-97697F18B840}"/>
              </a:ext>
            </a:extLst>
          </p:cNvPr>
          <p:cNvSpPr/>
          <p:nvPr/>
        </p:nvSpPr>
        <p:spPr>
          <a:xfrm>
            <a:off x="4633502" y="3913159"/>
            <a:ext cx="60074" cy="252515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544CDA5C-384F-6948-9632-54DB71554DA2}"/>
              </a:ext>
            </a:extLst>
          </p:cNvPr>
          <p:cNvSpPr/>
          <p:nvPr/>
        </p:nvSpPr>
        <p:spPr>
          <a:xfrm>
            <a:off x="4870305" y="3938949"/>
            <a:ext cx="60075" cy="252515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3486A54-64BC-2748-87B5-7A1336FDEF72}"/>
              </a:ext>
            </a:extLst>
          </p:cNvPr>
          <p:cNvSpPr/>
          <p:nvPr/>
        </p:nvSpPr>
        <p:spPr>
          <a:xfrm>
            <a:off x="5107114" y="3936603"/>
            <a:ext cx="60070" cy="252515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3" name="Oval 2">
                <a:extLst>
                  <a:ext uri="{FF2B5EF4-FFF2-40B4-BE49-F238E27FC236}">
                    <a16:creationId xmlns:a16="http://schemas.microsoft.com/office/drawing/2014/main" id="{BEE62F0A-59E4-364B-B33F-14C89767F43A}"/>
                  </a:ext>
                </a:extLst>
              </p:cNvPr>
              <p:cNvSpPr/>
              <p:nvPr/>
            </p:nvSpPr>
            <p:spPr>
              <a:xfrm>
                <a:off x="3123025" y="2954215"/>
                <a:ext cx="240918" cy="3938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1</m:t>
                          </m:r>
                        </m:sub>
                      </m:sSub>
                    </m:oMath>
                  </m:oMathPara>
                </a14:m>
                <a:endParaRPr lang="en-US" dirty="0"/>
              </a:p>
            </p:txBody>
          </p:sp>
        </mc:Choice>
        <mc:Fallback>
          <p:sp>
            <p:nvSpPr>
              <p:cNvPr id="3" name="Oval 2">
                <a:extLst>
                  <a:ext uri="{FF2B5EF4-FFF2-40B4-BE49-F238E27FC236}">
                    <a16:creationId xmlns:a16="http://schemas.microsoft.com/office/drawing/2014/main" id="{BEE62F0A-59E4-364B-B33F-14C89767F43A}"/>
                  </a:ext>
                </a:extLst>
              </p:cNvPr>
              <p:cNvSpPr>
                <a:spLocks noRot="1" noChangeAspect="1" noMove="1" noResize="1" noEditPoints="1" noAdjustHandles="1" noChangeArrowheads="1" noChangeShapeType="1" noTextEdit="1"/>
              </p:cNvSpPr>
              <p:nvPr/>
            </p:nvSpPr>
            <p:spPr>
              <a:xfrm>
                <a:off x="3123025" y="2954215"/>
                <a:ext cx="240918" cy="393896"/>
              </a:xfrm>
              <a:prstGeom prst="ellipse">
                <a:avLst/>
              </a:prstGeom>
              <a:blipFill>
                <a:blip r:embed="rId5"/>
                <a:stretch>
                  <a:fillRect l="-2857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3" name="Oval 42">
                <a:extLst>
                  <a:ext uri="{FF2B5EF4-FFF2-40B4-BE49-F238E27FC236}">
                    <a16:creationId xmlns:a16="http://schemas.microsoft.com/office/drawing/2014/main" id="{02DB9297-53A6-0948-9121-EEFDE1BE2EA5}"/>
                  </a:ext>
                </a:extLst>
              </p:cNvPr>
              <p:cNvSpPr/>
              <p:nvPr/>
            </p:nvSpPr>
            <p:spPr>
              <a:xfrm>
                <a:off x="3345765" y="2951870"/>
                <a:ext cx="240917" cy="3938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𝑌</m:t>
                          </m:r>
                        </m:e>
                        <m:sub>
                          <m:r>
                            <a:rPr lang="en-US" b="0" i="1" smtClean="0">
                              <a:latin typeface="Cambria Math" panose="02040503050406030204" pitchFamily="18" charset="0"/>
                            </a:rPr>
                            <m:t>2</m:t>
                          </m:r>
                        </m:sub>
                      </m:sSub>
                    </m:oMath>
                  </m:oMathPara>
                </a14:m>
                <a:endParaRPr lang="en-US" dirty="0"/>
              </a:p>
            </p:txBody>
          </p:sp>
        </mc:Choice>
        <mc:Fallback>
          <p:sp>
            <p:nvSpPr>
              <p:cNvPr id="43" name="Oval 42">
                <a:extLst>
                  <a:ext uri="{FF2B5EF4-FFF2-40B4-BE49-F238E27FC236}">
                    <a16:creationId xmlns:a16="http://schemas.microsoft.com/office/drawing/2014/main" id="{02DB9297-53A6-0948-9121-EEFDE1BE2EA5}"/>
                  </a:ext>
                </a:extLst>
              </p:cNvPr>
              <p:cNvSpPr>
                <a:spLocks noRot="1" noChangeAspect="1" noMove="1" noResize="1" noEditPoints="1" noAdjustHandles="1" noChangeArrowheads="1" noChangeShapeType="1" noTextEdit="1"/>
              </p:cNvSpPr>
              <p:nvPr/>
            </p:nvSpPr>
            <p:spPr>
              <a:xfrm>
                <a:off x="3345765" y="2951870"/>
                <a:ext cx="240917" cy="393896"/>
              </a:xfrm>
              <a:prstGeom prst="ellipse">
                <a:avLst/>
              </a:prstGeom>
              <a:blipFill>
                <a:blip r:embed="rId6"/>
                <a:stretch>
                  <a:fillRect l="-35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4" name="Oval 43">
                <a:extLst>
                  <a:ext uri="{FF2B5EF4-FFF2-40B4-BE49-F238E27FC236}">
                    <a16:creationId xmlns:a16="http://schemas.microsoft.com/office/drawing/2014/main" id="{355ECD52-3B7A-9549-AD6B-8CF1A1994791}"/>
                  </a:ext>
                </a:extLst>
              </p:cNvPr>
              <p:cNvSpPr/>
              <p:nvPr/>
            </p:nvSpPr>
            <p:spPr>
              <a:xfrm>
                <a:off x="3526301" y="2949526"/>
                <a:ext cx="240917" cy="3938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𝑌</m:t>
                          </m:r>
                        </m:e>
                        <m:sub>
                          <m:r>
                            <a:rPr lang="en-US" b="0" i="1" smtClean="0">
                              <a:latin typeface="Cambria Math" panose="02040503050406030204" pitchFamily="18" charset="0"/>
                            </a:rPr>
                            <m:t>3</m:t>
                          </m:r>
                        </m:sub>
                      </m:sSub>
                    </m:oMath>
                  </m:oMathPara>
                </a14:m>
                <a:endParaRPr lang="en-US" dirty="0"/>
              </a:p>
            </p:txBody>
          </p:sp>
        </mc:Choice>
        <mc:Fallback>
          <p:sp>
            <p:nvSpPr>
              <p:cNvPr id="44" name="Oval 43">
                <a:extLst>
                  <a:ext uri="{FF2B5EF4-FFF2-40B4-BE49-F238E27FC236}">
                    <a16:creationId xmlns:a16="http://schemas.microsoft.com/office/drawing/2014/main" id="{355ECD52-3B7A-9549-AD6B-8CF1A1994791}"/>
                  </a:ext>
                </a:extLst>
              </p:cNvPr>
              <p:cNvSpPr>
                <a:spLocks noRot="1" noChangeAspect="1" noMove="1" noResize="1" noEditPoints="1" noAdjustHandles="1" noChangeArrowheads="1" noChangeShapeType="1" noTextEdit="1"/>
              </p:cNvSpPr>
              <p:nvPr/>
            </p:nvSpPr>
            <p:spPr>
              <a:xfrm>
                <a:off x="3526301" y="2949526"/>
                <a:ext cx="240917" cy="393896"/>
              </a:xfrm>
              <a:prstGeom prst="ellipse">
                <a:avLst/>
              </a:prstGeom>
              <a:blipFill>
                <a:blip r:embed="rId7"/>
                <a:stretch>
                  <a:fillRect l="-2727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5" name="Oval 44">
                <a:extLst>
                  <a:ext uri="{FF2B5EF4-FFF2-40B4-BE49-F238E27FC236}">
                    <a16:creationId xmlns:a16="http://schemas.microsoft.com/office/drawing/2014/main" id="{48C6931B-7FD2-9C4A-BF90-04D855E8760F}"/>
                  </a:ext>
                </a:extLst>
              </p:cNvPr>
              <p:cNvSpPr/>
              <p:nvPr/>
            </p:nvSpPr>
            <p:spPr>
              <a:xfrm>
                <a:off x="3720901" y="2947180"/>
                <a:ext cx="240917" cy="3938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𝑌</m:t>
                          </m:r>
                        </m:e>
                        <m:sub>
                          <m:r>
                            <a:rPr lang="en-US" b="0" i="1" smtClean="0">
                              <a:latin typeface="Cambria Math" panose="02040503050406030204" pitchFamily="18" charset="0"/>
                            </a:rPr>
                            <m:t>4</m:t>
                          </m:r>
                        </m:sub>
                      </m:sSub>
                    </m:oMath>
                  </m:oMathPara>
                </a14:m>
                <a:endParaRPr lang="en-US" dirty="0"/>
              </a:p>
            </p:txBody>
          </p:sp>
        </mc:Choice>
        <mc:Fallback>
          <p:sp>
            <p:nvSpPr>
              <p:cNvPr id="45" name="Oval 44">
                <a:extLst>
                  <a:ext uri="{FF2B5EF4-FFF2-40B4-BE49-F238E27FC236}">
                    <a16:creationId xmlns:a16="http://schemas.microsoft.com/office/drawing/2014/main" id="{48C6931B-7FD2-9C4A-BF90-04D855E8760F}"/>
                  </a:ext>
                </a:extLst>
              </p:cNvPr>
              <p:cNvSpPr>
                <a:spLocks noRot="1" noChangeAspect="1" noMove="1" noResize="1" noEditPoints="1" noAdjustHandles="1" noChangeArrowheads="1" noChangeShapeType="1" noTextEdit="1"/>
              </p:cNvSpPr>
              <p:nvPr/>
            </p:nvSpPr>
            <p:spPr>
              <a:xfrm>
                <a:off x="3720901" y="2947180"/>
                <a:ext cx="240917" cy="393896"/>
              </a:xfrm>
              <a:prstGeom prst="ellipse">
                <a:avLst/>
              </a:prstGeom>
              <a:blipFill>
                <a:blip r:embed="rId8"/>
                <a:stretch>
                  <a:fillRect l="-2857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6" name="Oval 45">
                <a:extLst>
                  <a:ext uri="{FF2B5EF4-FFF2-40B4-BE49-F238E27FC236}">
                    <a16:creationId xmlns:a16="http://schemas.microsoft.com/office/drawing/2014/main" id="{B0CD4F2B-DABA-DA47-9C91-6CC1FA0E749F}"/>
                  </a:ext>
                </a:extLst>
              </p:cNvPr>
              <p:cNvSpPr/>
              <p:nvPr/>
            </p:nvSpPr>
            <p:spPr>
              <a:xfrm>
                <a:off x="3915508" y="2944838"/>
                <a:ext cx="240917" cy="3938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𝑌</m:t>
                          </m:r>
                        </m:e>
                        <m:sub>
                          <m:r>
                            <a:rPr lang="en-US" b="0" i="1" smtClean="0">
                              <a:latin typeface="Cambria Math" panose="02040503050406030204" pitchFamily="18" charset="0"/>
                            </a:rPr>
                            <m:t>5</m:t>
                          </m:r>
                        </m:sub>
                      </m:sSub>
                    </m:oMath>
                  </m:oMathPara>
                </a14:m>
                <a:endParaRPr lang="en-US" dirty="0"/>
              </a:p>
            </p:txBody>
          </p:sp>
        </mc:Choice>
        <mc:Fallback>
          <p:sp>
            <p:nvSpPr>
              <p:cNvPr id="46" name="Oval 45">
                <a:extLst>
                  <a:ext uri="{FF2B5EF4-FFF2-40B4-BE49-F238E27FC236}">
                    <a16:creationId xmlns:a16="http://schemas.microsoft.com/office/drawing/2014/main" id="{B0CD4F2B-DABA-DA47-9C91-6CC1FA0E749F}"/>
                  </a:ext>
                </a:extLst>
              </p:cNvPr>
              <p:cNvSpPr>
                <a:spLocks noRot="1" noChangeAspect="1" noMove="1" noResize="1" noEditPoints="1" noAdjustHandles="1" noChangeArrowheads="1" noChangeShapeType="1" noTextEdit="1"/>
              </p:cNvSpPr>
              <p:nvPr/>
            </p:nvSpPr>
            <p:spPr>
              <a:xfrm>
                <a:off x="3915508" y="2944838"/>
                <a:ext cx="240917" cy="393896"/>
              </a:xfrm>
              <a:prstGeom prst="ellipse">
                <a:avLst/>
              </a:prstGeom>
              <a:blipFill>
                <a:blip r:embed="rId9"/>
                <a:stretch>
                  <a:fillRect l="-2857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7" name="Oval 46">
                <a:extLst>
                  <a:ext uri="{FF2B5EF4-FFF2-40B4-BE49-F238E27FC236}">
                    <a16:creationId xmlns:a16="http://schemas.microsoft.com/office/drawing/2014/main" id="{1289C27A-BC4D-CE4A-9217-58016F5311D8}"/>
                  </a:ext>
                </a:extLst>
              </p:cNvPr>
              <p:cNvSpPr/>
              <p:nvPr/>
            </p:nvSpPr>
            <p:spPr>
              <a:xfrm>
                <a:off x="4124176" y="2942491"/>
                <a:ext cx="240917" cy="3938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𝑌</m:t>
                          </m:r>
                        </m:e>
                        <m:sub>
                          <m:r>
                            <a:rPr lang="en-US" b="0" i="1" smtClean="0">
                              <a:latin typeface="Cambria Math" panose="02040503050406030204" pitchFamily="18" charset="0"/>
                            </a:rPr>
                            <m:t>6</m:t>
                          </m:r>
                        </m:sub>
                      </m:sSub>
                    </m:oMath>
                  </m:oMathPara>
                </a14:m>
                <a:endParaRPr lang="en-US" dirty="0"/>
              </a:p>
            </p:txBody>
          </p:sp>
        </mc:Choice>
        <mc:Fallback>
          <p:sp>
            <p:nvSpPr>
              <p:cNvPr id="47" name="Oval 46">
                <a:extLst>
                  <a:ext uri="{FF2B5EF4-FFF2-40B4-BE49-F238E27FC236}">
                    <a16:creationId xmlns:a16="http://schemas.microsoft.com/office/drawing/2014/main" id="{1289C27A-BC4D-CE4A-9217-58016F5311D8}"/>
                  </a:ext>
                </a:extLst>
              </p:cNvPr>
              <p:cNvSpPr>
                <a:spLocks noRot="1" noChangeAspect="1" noMove="1" noResize="1" noEditPoints="1" noAdjustHandles="1" noChangeArrowheads="1" noChangeShapeType="1" noTextEdit="1"/>
              </p:cNvSpPr>
              <p:nvPr/>
            </p:nvSpPr>
            <p:spPr>
              <a:xfrm>
                <a:off x="4124176" y="2942491"/>
                <a:ext cx="240917" cy="393896"/>
              </a:xfrm>
              <a:prstGeom prst="ellipse">
                <a:avLst/>
              </a:prstGeom>
              <a:blipFill>
                <a:blip r:embed="rId10"/>
                <a:stretch>
                  <a:fillRect l="-333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8" name="Oval 47">
                <a:extLst>
                  <a:ext uri="{FF2B5EF4-FFF2-40B4-BE49-F238E27FC236}">
                    <a16:creationId xmlns:a16="http://schemas.microsoft.com/office/drawing/2014/main" id="{7ADAD69A-3D8C-E24B-B52E-4FDEDC42F403}"/>
                  </a:ext>
                </a:extLst>
              </p:cNvPr>
              <p:cNvSpPr/>
              <p:nvPr/>
            </p:nvSpPr>
            <p:spPr>
              <a:xfrm>
                <a:off x="4332847" y="2940143"/>
                <a:ext cx="240917" cy="3938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𝑌</m:t>
                          </m:r>
                        </m:e>
                        <m:sub>
                          <m:r>
                            <a:rPr lang="en-US" b="0" i="1" smtClean="0">
                              <a:latin typeface="Cambria Math" panose="02040503050406030204" pitchFamily="18" charset="0"/>
                            </a:rPr>
                            <m:t>7</m:t>
                          </m:r>
                        </m:sub>
                      </m:sSub>
                    </m:oMath>
                  </m:oMathPara>
                </a14:m>
                <a:endParaRPr lang="en-US" dirty="0"/>
              </a:p>
            </p:txBody>
          </p:sp>
        </mc:Choice>
        <mc:Fallback>
          <p:sp>
            <p:nvSpPr>
              <p:cNvPr id="48" name="Oval 47">
                <a:extLst>
                  <a:ext uri="{FF2B5EF4-FFF2-40B4-BE49-F238E27FC236}">
                    <a16:creationId xmlns:a16="http://schemas.microsoft.com/office/drawing/2014/main" id="{7ADAD69A-3D8C-E24B-B52E-4FDEDC42F403}"/>
                  </a:ext>
                </a:extLst>
              </p:cNvPr>
              <p:cNvSpPr>
                <a:spLocks noRot="1" noChangeAspect="1" noMove="1" noResize="1" noEditPoints="1" noAdjustHandles="1" noChangeArrowheads="1" noChangeShapeType="1" noTextEdit="1"/>
              </p:cNvSpPr>
              <p:nvPr/>
            </p:nvSpPr>
            <p:spPr>
              <a:xfrm>
                <a:off x="4332847" y="2940143"/>
                <a:ext cx="240917" cy="393896"/>
              </a:xfrm>
              <a:prstGeom prst="ellipse">
                <a:avLst/>
              </a:prstGeom>
              <a:blipFill>
                <a:blip r:embed="rId11"/>
                <a:stretch>
                  <a:fillRect l="-2857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9" name="Oval 48">
                <a:extLst>
                  <a:ext uri="{FF2B5EF4-FFF2-40B4-BE49-F238E27FC236}">
                    <a16:creationId xmlns:a16="http://schemas.microsoft.com/office/drawing/2014/main" id="{2FDCCEE2-2F40-F544-853F-CACF4540E272}"/>
                  </a:ext>
                </a:extLst>
              </p:cNvPr>
              <p:cNvSpPr/>
              <p:nvPr/>
            </p:nvSpPr>
            <p:spPr>
              <a:xfrm>
                <a:off x="4527453" y="2923732"/>
                <a:ext cx="240917" cy="3938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𝑌</m:t>
                          </m:r>
                        </m:e>
                        <m:sub>
                          <m:r>
                            <a:rPr lang="en-US" b="0" i="1" smtClean="0">
                              <a:latin typeface="Cambria Math" panose="02040503050406030204" pitchFamily="18" charset="0"/>
                            </a:rPr>
                            <m:t>8</m:t>
                          </m:r>
                        </m:sub>
                      </m:sSub>
                    </m:oMath>
                  </m:oMathPara>
                </a14:m>
                <a:endParaRPr lang="en-US" dirty="0"/>
              </a:p>
            </p:txBody>
          </p:sp>
        </mc:Choice>
        <mc:Fallback>
          <p:sp>
            <p:nvSpPr>
              <p:cNvPr id="49" name="Oval 48">
                <a:extLst>
                  <a:ext uri="{FF2B5EF4-FFF2-40B4-BE49-F238E27FC236}">
                    <a16:creationId xmlns:a16="http://schemas.microsoft.com/office/drawing/2014/main" id="{2FDCCEE2-2F40-F544-853F-CACF4540E272}"/>
                  </a:ext>
                </a:extLst>
              </p:cNvPr>
              <p:cNvSpPr>
                <a:spLocks noRot="1" noChangeAspect="1" noMove="1" noResize="1" noEditPoints="1" noAdjustHandles="1" noChangeArrowheads="1" noChangeShapeType="1" noTextEdit="1"/>
              </p:cNvSpPr>
              <p:nvPr/>
            </p:nvSpPr>
            <p:spPr>
              <a:xfrm>
                <a:off x="4527453" y="2923732"/>
                <a:ext cx="240917" cy="393896"/>
              </a:xfrm>
              <a:prstGeom prst="ellipse">
                <a:avLst/>
              </a:prstGeom>
              <a:blipFill>
                <a:blip r:embed="rId12"/>
                <a:stretch>
                  <a:fillRect l="-35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0" name="Oval 49">
                <a:extLst>
                  <a:ext uri="{FF2B5EF4-FFF2-40B4-BE49-F238E27FC236}">
                    <a16:creationId xmlns:a16="http://schemas.microsoft.com/office/drawing/2014/main" id="{23431B96-62B2-0541-99D6-EA79841002E8}"/>
                  </a:ext>
                </a:extLst>
              </p:cNvPr>
              <p:cNvSpPr/>
              <p:nvPr/>
            </p:nvSpPr>
            <p:spPr>
              <a:xfrm>
                <a:off x="4764257" y="2935453"/>
                <a:ext cx="240917" cy="3938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𝑌</m:t>
                          </m:r>
                        </m:e>
                        <m:sub>
                          <m:r>
                            <a:rPr lang="en-US" b="0" i="1" smtClean="0">
                              <a:latin typeface="Cambria Math" panose="02040503050406030204" pitchFamily="18" charset="0"/>
                            </a:rPr>
                            <m:t>9</m:t>
                          </m:r>
                        </m:sub>
                      </m:sSub>
                    </m:oMath>
                  </m:oMathPara>
                </a14:m>
                <a:endParaRPr lang="en-US" dirty="0"/>
              </a:p>
            </p:txBody>
          </p:sp>
        </mc:Choice>
        <mc:Fallback>
          <p:sp>
            <p:nvSpPr>
              <p:cNvPr id="50" name="Oval 49">
                <a:extLst>
                  <a:ext uri="{FF2B5EF4-FFF2-40B4-BE49-F238E27FC236}">
                    <a16:creationId xmlns:a16="http://schemas.microsoft.com/office/drawing/2014/main" id="{23431B96-62B2-0541-99D6-EA79841002E8}"/>
                  </a:ext>
                </a:extLst>
              </p:cNvPr>
              <p:cNvSpPr>
                <a:spLocks noRot="1" noChangeAspect="1" noMove="1" noResize="1" noEditPoints="1" noAdjustHandles="1" noChangeArrowheads="1" noChangeShapeType="1" noTextEdit="1"/>
              </p:cNvSpPr>
              <p:nvPr/>
            </p:nvSpPr>
            <p:spPr>
              <a:xfrm>
                <a:off x="4764257" y="2935453"/>
                <a:ext cx="240917" cy="393896"/>
              </a:xfrm>
              <a:prstGeom prst="ellipse">
                <a:avLst/>
              </a:prstGeom>
              <a:blipFill>
                <a:blip r:embed="rId13"/>
                <a:stretch>
                  <a:fillRect l="-2857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1" name="Oval 50">
                <a:extLst>
                  <a:ext uri="{FF2B5EF4-FFF2-40B4-BE49-F238E27FC236}">
                    <a16:creationId xmlns:a16="http://schemas.microsoft.com/office/drawing/2014/main" id="{5DEE9846-8DF6-584B-B6E6-8F194FB68336}"/>
                  </a:ext>
                </a:extLst>
              </p:cNvPr>
              <p:cNvSpPr/>
              <p:nvPr/>
            </p:nvSpPr>
            <p:spPr>
              <a:xfrm>
                <a:off x="5001065" y="2933106"/>
                <a:ext cx="240917" cy="3938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1</m:t>
                          </m:r>
                          <m:r>
                            <a:rPr lang="en-US" b="0" i="1" smtClean="0">
                              <a:latin typeface="Cambria Math" panose="02040503050406030204" pitchFamily="18" charset="0"/>
                            </a:rPr>
                            <m:t>0</m:t>
                          </m:r>
                        </m:sub>
                      </m:sSub>
                    </m:oMath>
                  </m:oMathPara>
                </a14:m>
                <a:endParaRPr lang="en-US" dirty="0"/>
              </a:p>
            </p:txBody>
          </p:sp>
        </mc:Choice>
        <mc:Fallback>
          <p:sp>
            <p:nvSpPr>
              <p:cNvPr id="51" name="Oval 50">
                <a:extLst>
                  <a:ext uri="{FF2B5EF4-FFF2-40B4-BE49-F238E27FC236}">
                    <a16:creationId xmlns:a16="http://schemas.microsoft.com/office/drawing/2014/main" id="{5DEE9846-8DF6-584B-B6E6-8F194FB68336}"/>
                  </a:ext>
                </a:extLst>
              </p:cNvPr>
              <p:cNvSpPr>
                <a:spLocks noRot="1" noChangeAspect="1" noMove="1" noResize="1" noEditPoints="1" noAdjustHandles="1" noChangeArrowheads="1" noChangeShapeType="1" noTextEdit="1"/>
              </p:cNvSpPr>
              <p:nvPr/>
            </p:nvSpPr>
            <p:spPr>
              <a:xfrm>
                <a:off x="5001065" y="2933106"/>
                <a:ext cx="240917" cy="393896"/>
              </a:xfrm>
              <a:prstGeom prst="ellipse">
                <a:avLst/>
              </a:prstGeom>
              <a:blipFill>
                <a:blip r:embed="rId14"/>
                <a:stretch>
                  <a:fillRect l="-47619" r="-14286"/>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DAF6297C-F5BE-C64F-A9DE-F37F772DFB32}"/>
              </a:ext>
            </a:extLst>
          </p:cNvPr>
          <p:cNvCxnSpPr>
            <a:cxnSpLocks/>
            <a:stCxn id="3" idx="4"/>
            <a:endCxn id="16" idx="0"/>
          </p:cNvCxnSpPr>
          <p:nvPr/>
        </p:nvCxnSpPr>
        <p:spPr>
          <a:xfrm>
            <a:off x="3243484" y="3348111"/>
            <a:ext cx="16297" cy="5931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0133BCA-3F47-5B40-9424-B1D4B787F3AB}"/>
              </a:ext>
            </a:extLst>
          </p:cNvPr>
          <p:cNvCxnSpPr>
            <a:cxnSpLocks/>
            <a:endCxn id="25" idx="0"/>
          </p:cNvCxnSpPr>
          <p:nvPr/>
        </p:nvCxnSpPr>
        <p:spPr>
          <a:xfrm>
            <a:off x="3452156" y="3345766"/>
            <a:ext cx="6024" cy="5955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CCB2AD6-37F5-484B-856A-8821441B01E9}"/>
              </a:ext>
            </a:extLst>
          </p:cNvPr>
          <p:cNvCxnSpPr>
            <a:cxnSpLocks/>
            <a:stCxn id="44" idx="4"/>
          </p:cNvCxnSpPr>
          <p:nvPr/>
        </p:nvCxnSpPr>
        <p:spPr>
          <a:xfrm>
            <a:off x="3646760" y="3343422"/>
            <a:ext cx="22633" cy="5955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D51BA0B-2A3A-8642-8519-5F60D190B2D6}"/>
              </a:ext>
            </a:extLst>
          </p:cNvPr>
          <p:cNvCxnSpPr>
            <a:cxnSpLocks/>
            <a:stCxn id="45" idx="4"/>
            <a:endCxn id="35" idx="0"/>
          </p:cNvCxnSpPr>
          <p:nvPr/>
        </p:nvCxnSpPr>
        <p:spPr>
          <a:xfrm>
            <a:off x="3841360" y="3341076"/>
            <a:ext cx="13731" cy="5955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BF8D99A2-E5B9-E44B-8F34-8654894239A4}"/>
              </a:ext>
            </a:extLst>
          </p:cNvPr>
          <p:cNvCxnSpPr>
            <a:stCxn id="46" idx="4"/>
          </p:cNvCxnSpPr>
          <p:nvPr/>
        </p:nvCxnSpPr>
        <p:spPr>
          <a:xfrm>
            <a:off x="4035967" y="3338734"/>
            <a:ext cx="13076" cy="6002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C95B0E3A-9AD8-204F-BD48-B7463C534953}"/>
              </a:ext>
            </a:extLst>
          </p:cNvPr>
          <p:cNvCxnSpPr>
            <a:cxnSpLocks/>
            <a:stCxn id="47" idx="4"/>
          </p:cNvCxnSpPr>
          <p:nvPr/>
        </p:nvCxnSpPr>
        <p:spPr>
          <a:xfrm>
            <a:off x="4244635" y="3336387"/>
            <a:ext cx="17854" cy="6025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B3956513-70E0-5248-B1FC-DDA844FC27EE}"/>
              </a:ext>
            </a:extLst>
          </p:cNvPr>
          <p:cNvCxnSpPr>
            <a:cxnSpLocks/>
            <a:stCxn id="48" idx="4"/>
            <a:endCxn id="38" idx="0"/>
          </p:cNvCxnSpPr>
          <p:nvPr/>
        </p:nvCxnSpPr>
        <p:spPr>
          <a:xfrm>
            <a:off x="4453306" y="3334039"/>
            <a:ext cx="17521"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A7E45BCF-B526-7D42-A23C-C2A2988F6B00}"/>
              </a:ext>
            </a:extLst>
          </p:cNvPr>
          <p:cNvCxnSpPr>
            <a:stCxn id="49" idx="4"/>
          </p:cNvCxnSpPr>
          <p:nvPr/>
        </p:nvCxnSpPr>
        <p:spPr>
          <a:xfrm>
            <a:off x="4647912" y="3317628"/>
            <a:ext cx="0" cy="6072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1574A1C9-5EBA-264E-AEEC-1EAE68FB2D9D}"/>
              </a:ext>
            </a:extLst>
          </p:cNvPr>
          <p:cNvCxnSpPr>
            <a:cxnSpLocks/>
            <a:stCxn id="50" idx="4"/>
            <a:endCxn id="41" idx="0"/>
          </p:cNvCxnSpPr>
          <p:nvPr/>
        </p:nvCxnSpPr>
        <p:spPr>
          <a:xfrm>
            <a:off x="4884716" y="3329349"/>
            <a:ext cx="15627"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BC79D143-9920-B24C-91BA-D5A41E15FD8A}"/>
              </a:ext>
            </a:extLst>
          </p:cNvPr>
          <p:cNvCxnSpPr>
            <a:cxnSpLocks/>
            <a:stCxn id="51" idx="4"/>
            <a:endCxn id="42" idx="0"/>
          </p:cNvCxnSpPr>
          <p:nvPr/>
        </p:nvCxnSpPr>
        <p:spPr>
          <a:xfrm>
            <a:off x="5121524" y="3327002"/>
            <a:ext cx="15625" cy="6096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8734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061" y="319242"/>
            <a:ext cx="10754009" cy="639762"/>
          </a:xfrm>
        </p:spPr>
        <p:txBody>
          <a:bodyPr>
            <a:normAutofit fontScale="90000"/>
          </a:bodyPr>
          <a:lstStyle/>
          <a:p>
            <a:r>
              <a:rPr lang="en-US" dirty="0"/>
              <a:t>Speech Recognition as a Finite State Machine</a:t>
            </a:r>
          </a:p>
        </p:txBody>
      </p:sp>
      <mc:AlternateContent xmlns:mc="http://schemas.openxmlformats.org/markup-compatibility/2006" xmlns:a14="http://schemas.microsoft.com/office/drawing/2010/main">
        <mc:Choice Requires="a14">
          <p:sp>
            <p:nvSpPr>
              <p:cNvPr id="22" name="Rectangle 3">
                <a:extLst>
                  <a:ext uri="{FF2B5EF4-FFF2-40B4-BE49-F238E27FC236}">
                    <a16:creationId xmlns:a16="http://schemas.microsoft.com/office/drawing/2014/main" id="{B6F45FA6-FFA4-2444-90CD-10AF2774D9BE}"/>
                  </a:ext>
                </a:extLst>
              </p:cNvPr>
              <p:cNvSpPr txBox="1">
                <a:spLocks noChangeArrowheads="1"/>
              </p:cNvSpPr>
              <p:nvPr/>
            </p:nvSpPr>
            <p:spPr>
              <a:xfrm>
                <a:off x="284356" y="1388329"/>
                <a:ext cx="5056029" cy="4525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latin typeface="Arial" charset="0"/>
                  </a:rPr>
                  <a:t>Observations: </a:t>
                </a:r>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𝑋</m:t>
                        </m:r>
                      </m:e>
                      <m:sub>
                        <m:r>
                          <a:rPr lang="en-US" sz="2000" i="1">
                            <a:latin typeface="Cambria Math" panose="02040503050406030204" pitchFamily="18" charset="0"/>
                          </a:rPr>
                          <m:t>𝑡</m:t>
                        </m:r>
                      </m:sub>
                    </m:sSub>
                    <m:r>
                      <a:rPr lang="en-US" sz="2000" i="1">
                        <a:latin typeface="Cambria Math" panose="02040503050406030204" pitchFamily="18" charset="0"/>
                      </a:rPr>
                      <m:t> </m:t>
                    </m:r>
                  </m:oMath>
                </a14:m>
                <a:r>
                  <a:rPr lang="en-US" sz="2000" dirty="0">
                    <a:latin typeface="Arial" charset="0"/>
                  </a:rPr>
                  <a:t>= FFT of 10ms “frame” of the speech signal.</a:t>
                </a:r>
              </a:p>
              <a:p>
                <a:r>
                  <a:rPr lang="en-US" sz="2000" dirty="0">
                    <a:latin typeface="Arial" charset="0"/>
                  </a:rPr>
                  <a:t>States: </a:t>
                </a:r>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𝑌</m:t>
                        </m:r>
                      </m:e>
                      <m:sub>
                        <m:r>
                          <a:rPr lang="en-US" sz="2000" i="1">
                            <a:latin typeface="Cambria Math" panose="02040503050406030204" pitchFamily="18" charset="0"/>
                          </a:rPr>
                          <m:t>𝑡</m:t>
                        </m:r>
                      </m:sub>
                    </m:sSub>
                    <m:r>
                      <a:rPr lang="en-US" sz="2000" i="1">
                        <a:latin typeface="Cambria Math" panose="02040503050406030204" pitchFamily="18" charset="0"/>
                      </a:rPr>
                      <m:t> </m:t>
                    </m:r>
                  </m:oMath>
                </a14:m>
                <a:r>
                  <a:rPr lang="en-US" sz="2000" dirty="0">
                    <a:latin typeface="Arial" charset="0"/>
                  </a:rPr>
                  <a:t>= letter or phoneme.</a:t>
                </a:r>
              </a:p>
              <a:p>
                <a:pPr lvl="1"/>
                <a:endParaRPr lang="en-US" sz="2000" dirty="0">
                  <a:latin typeface="Arial" charset="0"/>
                </a:endParaRPr>
              </a:p>
            </p:txBody>
          </p:sp>
        </mc:Choice>
        <mc:Fallback xmlns="">
          <p:sp>
            <p:nvSpPr>
              <p:cNvPr id="22" name="Rectangle 3">
                <a:extLst>
                  <a:ext uri="{FF2B5EF4-FFF2-40B4-BE49-F238E27FC236}">
                    <a16:creationId xmlns:a16="http://schemas.microsoft.com/office/drawing/2014/main" id="{B6F45FA6-FFA4-2444-90CD-10AF2774D9BE}"/>
                  </a:ext>
                </a:extLst>
              </p:cNvPr>
              <p:cNvSpPr txBox="1">
                <a:spLocks noRot="1" noChangeAspect="1" noMove="1" noResize="1" noEditPoints="1" noAdjustHandles="1" noChangeArrowheads="1" noChangeShapeType="1" noTextEdit="1"/>
              </p:cNvSpPr>
              <p:nvPr/>
            </p:nvSpPr>
            <p:spPr>
              <a:xfrm>
                <a:off x="284356" y="1388329"/>
                <a:ext cx="5056029" cy="4525963"/>
              </a:xfrm>
              <a:prstGeom prst="rect">
                <a:avLst/>
              </a:prstGeom>
              <a:blipFill>
                <a:blip r:embed="rId3"/>
                <a:stretch>
                  <a:fillRect l="-1003" t="-1401"/>
                </a:stretch>
              </a:blipFill>
            </p:spPr>
            <p:txBody>
              <a:bodyPr/>
              <a:lstStyle/>
              <a:p>
                <a:r>
                  <a:rPr lang="en-US">
                    <a:noFill/>
                  </a:rPr>
                  <a:t> </a:t>
                </a:r>
              </a:p>
            </p:txBody>
          </p:sp>
        </mc:Fallback>
      </mc:AlternateContent>
      <p:sp>
        <p:nvSpPr>
          <p:cNvPr id="23" name="Oval 4">
            <a:extLst>
              <a:ext uri="{FF2B5EF4-FFF2-40B4-BE49-F238E27FC236}">
                <a16:creationId xmlns:a16="http://schemas.microsoft.com/office/drawing/2014/main" id="{7B91FB8E-0132-F441-B78B-0703AD30A558}"/>
              </a:ext>
            </a:extLst>
          </p:cNvPr>
          <p:cNvSpPr>
            <a:spLocks noChangeArrowheads="1"/>
          </p:cNvSpPr>
          <p:nvPr/>
        </p:nvSpPr>
        <p:spPr bwMode="auto">
          <a:xfrm>
            <a:off x="5610929" y="3161534"/>
            <a:ext cx="609600" cy="609600"/>
          </a:xfrm>
          <a:prstGeom prst="ellipse">
            <a:avLst/>
          </a:prstGeom>
          <a:solidFill>
            <a:schemeClr val="accent1"/>
          </a:solidFill>
          <a:ln w="28575">
            <a:solidFill>
              <a:schemeClr val="tx1"/>
            </a:solidFill>
            <a:round/>
            <a:headEnd/>
            <a:tailEnd/>
          </a:ln>
        </p:spPr>
        <p:txBody>
          <a:bodyPr wrap="none" anchor="ctr"/>
          <a:lstStyle/>
          <a:p>
            <a:pPr algn="ctr"/>
            <a:r>
              <a:rPr lang="en-US" b="1" dirty="0">
                <a:solidFill>
                  <a:schemeClr val="bg1"/>
                </a:solidFill>
              </a:rPr>
              <a:t>_</a:t>
            </a:r>
          </a:p>
        </p:txBody>
      </p:sp>
      <p:sp>
        <p:nvSpPr>
          <p:cNvPr id="25" name="Oval 5">
            <a:extLst>
              <a:ext uri="{FF2B5EF4-FFF2-40B4-BE49-F238E27FC236}">
                <a16:creationId xmlns:a16="http://schemas.microsoft.com/office/drawing/2014/main" id="{D1EC5F8E-BBA4-394C-AB8E-002CDCD479F8}"/>
              </a:ext>
            </a:extLst>
          </p:cNvPr>
          <p:cNvSpPr>
            <a:spLocks noChangeArrowheads="1"/>
          </p:cNvSpPr>
          <p:nvPr/>
        </p:nvSpPr>
        <p:spPr bwMode="auto">
          <a:xfrm>
            <a:off x="7058729" y="3161534"/>
            <a:ext cx="609600" cy="609600"/>
          </a:xfrm>
          <a:prstGeom prst="ellipse">
            <a:avLst/>
          </a:prstGeom>
          <a:solidFill>
            <a:srgbClr val="FFCC00"/>
          </a:solidFill>
          <a:ln w="28575">
            <a:solidFill>
              <a:schemeClr val="tx1"/>
            </a:solidFill>
            <a:round/>
            <a:headEnd/>
            <a:tailEnd/>
          </a:ln>
        </p:spPr>
        <p:txBody>
          <a:bodyPr wrap="none" anchor="ctr"/>
          <a:lstStyle/>
          <a:p>
            <a:pPr algn="ctr"/>
            <a:r>
              <a:rPr lang="en-US" sz="2800" b="1" dirty="0"/>
              <a:t>c</a:t>
            </a:r>
          </a:p>
        </p:txBody>
      </p:sp>
      <p:cxnSp>
        <p:nvCxnSpPr>
          <p:cNvPr id="33" name="AutoShape 6">
            <a:extLst>
              <a:ext uri="{FF2B5EF4-FFF2-40B4-BE49-F238E27FC236}">
                <a16:creationId xmlns:a16="http://schemas.microsoft.com/office/drawing/2014/main" id="{6D957094-80B0-B646-B871-BBE2A9E75DF1}"/>
              </a:ext>
            </a:extLst>
          </p:cNvPr>
          <p:cNvCxnSpPr>
            <a:cxnSpLocks noChangeShapeType="1"/>
            <a:stCxn id="23" idx="0"/>
            <a:endCxn id="25" idx="0"/>
          </p:cNvCxnSpPr>
          <p:nvPr/>
        </p:nvCxnSpPr>
        <p:spPr bwMode="auto">
          <a:xfrm rot="5400000" flipV="1">
            <a:off x="6638835" y="2424140"/>
            <a:ext cx="1588" cy="1447800"/>
          </a:xfrm>
          <a:prstGeom prst="curvedConnector3">
            <a:avLst>
              <a:gd name="adj1" fmla="val -25800009"/>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cxnSp>
        <p:nvCxnSpPr>
          <p:cNvPr id="34" name="AutoShape 9">
            <a:extLst>
              <a:ext uri="{FF2B5EF4-FFF2-40B4-BE49-F238E27FC236}">
                <a16:creationId xmlns:a16="http://schemas.microsoft.com/office/drawing/2014/main" id="{F0CD7EAE-87CF-3944-981A-8912B198D227}"/>
              </a:ext>
            </a:extLst>
          </p:cNvPr>
          <p:cNvCxnSpPr>
            <a:cxnSpLocks noChangeShapeType="1"/>
            <a:stCxn id="23" idx="3"/>
            <a:endCxn id="23" idx="2"/>
          </p:cNvCxnSpPr>
          <p:nvPr/>
        </p:nvCxnSpPr>
        <p:spPr bwMode="auto">
          <a:xfrm rot="16200000" flipV="1">
            <a:off x="5533142" y="3529834"/>
            <a:ext cx="230187" cy="103188"/>
          </a:xfrm>
          <a:prstGeom prst="curvedConnector4">
            <a:avLst>
              <a:gd name="adj1" fmla="val -249657"/>
              <a:gd name="adj2" fmla="val 478458"/>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35" name="Text Box 11">
            <a:extLst>
              <a:ext uri="{FF2B5EF4-FFF2-40B4-BE49-F238E27FC236}">
                <a16:creationId xmlns:a16="http://schemas.microsoft.com/office/drawing/2014/main" id="{47224821-ABFE-BF43-9089-5F71DFA5262B}"/>
              </a:ext>
            </a:extLst>
          </p:cNvPr>
          <p:cNvSpPr txBox="1">
            <a:spLocks noChangeArrowheads="1"/>
          </p:cNvSpPr>
          <p:nvPr/>
        </p:nvSpPr>
        <p:spPr bwMode="auto">
          <a:xfrm>
            <a:off x="5091815" y="4290247"/>
            <a:ext cx="82391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dirty="0"/>
              <a:t>0.95</a:t>
            </a:r>
          </a:p>
        </p:txBody>
      </p:sp>
      <p:sp>
        <p:nvSpPr>
          <p:cNvPr id="36" name="Text Box 12">
            <a:extLst>
              <a:ext uri="{FF2B5EF4-FFF2-40B4-BE49-F238E27FC236}">
                <a16:creationId xmlns:a16="http://schemas.microsoft.com/office/drawing/2014/main" id="{E578B883-DD1E-8E4F-ACC9-88F25AD7FBE4}"/>
              </a:ext>
            </a:extLst>
          </p:cNvPr>
          <p:cNvSpPr txBox="1">
            <a:spLocks noChangeArrowheads="1"/>
          </p:cNvSpPr>
          <p:nvPr/>
        </p:nvSpPr>
        <p:spPr bwMode="auto">
          <a:xfrm>
            <a:off x="6387215" y="2232847"/>
            <a:ext cx="76970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dirty="0"/>
              <a:t>0.05</a:t>
            </a:r>
          </a:p>
        </p:txBody>
      </p:sp>
      <p:cxnSp>
        <p:nvCxnSpPr>
          <p:cNvPr id="37" name="AutoShape 9">
            <a:extLst>
              <a:ext uri="{FF2B5EF4-FFF2-40B4-BE49-F238E27FC236}">
                <a16:creationId xmlns:a16="http://schemas.microsoft.com/office/drawing/2014/main" id="{572E3F45-4B05-CE4A-B116-113EAF68567C}"/>
              </a:ext>
            </a:extLst>
          </p:cNvPr>
          <p:cNvCxnSpPr>
            <a:cxnSpLocks noChangeShapeType="1"/>
          </p:cNvCxnSpPr>
          <p:nvPr/>
        </p:nvCxnSpPr>
        <p:spPr bwMode="auto">
          <a:xfrm rot="16200000" flipV="1">
            <a:off x="6990233" y="3514967"/>
            <a:ext cx="230187" cy="103188"/>
          </a:xfrm>
          <a:prstGeom prst="curvedConnector4">
            <a:avLst>
              <a:gd name="adj1" fmla="val -249657"/>
              <a:gd name="adj2" fmla="val 478458"/>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38" name="Oval 5">
            <a:extLst>
              <a:ext uri="{FF2B5EF4-FFF2-40B4-BE49-F238E27FC236}">
                <a16:creationId xmlns:a16="http://schemas.microsoft.com/office/drawing/2014/main" id="{B2C4EA2F-FC24-2748-8943-2CCBDB21890F}"/>
              </a:ext>
            </a:extLst>
          </p:cNvPr>
          <p:cNvSpPr>
            <a:spLocks noChangeArrowheads="1"/>
          </p:cNvSpPr>
          <p:nvPr/>
        </p:nvSpPr>
        <p:spPr bwMode="auto">
          <a:xfrm>
            <a:off x="9970687" y="3173059"/>
            <a:ext cx="609600" cy="609600"/>
          </a:xfrm>
          <a:prstGeom prst="ellipse">
            <a:avLst/>
          </a:prstGeom>
          <a:solidFill>
            <a:schemeClr val="accent6">
              <a:lumMod val="40000"/>
              <a:lumOff val="60000"/>
            </a:schemeClr>
          </a:solidFill>
          <a:ln w="28575">
            <a:solidFill>
              <a:schemeClr val="tx1"/>
            </a:solidFill>
            <a:round/>
            <a:headEnd/>
            <a:tailEnd/>
          </a:ln>
        </p:spPr>
        <p:txBody>
          <a:bodyPr wrap="none" anchor="ctr"/>
          <a:lstStyle/>
          <a:p>
            <a:pPr algn="ctr"/>
            <a:r>
              <a:rPr lang="en-US" sz="2800" b="1" dirty="0"/>
              <a:t>a</a:t>
            </a:r>
          </a:p>
        </p:txBody>
      </p:sp>
      <p:cxnSp>
        <p:nvCxnSpPr>
          <p:cNvPr id="39" name="AutoShape 6">
            <a:extLst>
              <a:ext uri="{FF2B5EF4-FFF2-40B4-BE49-F238E27FC236}">
                <a16:creationId xmlns:a16="http://schemas.microsoft.com/office/drawing/2014/main" id="{51DF382A-B276-2044-BA6F-2CE3EB92A3E4}"/>
              </a:ext>
            </a:extLst>
          </p:cNvPr>
          <p:cNvCxnSpPr>
            <a:cxnSpLocks noChangeShapeType="1"/>
            <a:endCxn id="38" idx="0"/>
          </p:cNvCxnSpPr>
          <p:nvPr/>
        </p:nvCxnSpPr>
        <p:spPr bwMode="auto">
          <a:xfrm rot="5400000" flipV="1">
            <a:off x="9550793" y="2435665"/>
            <a:ext cx="1588" cy="1447800"/>
          </a:xfrm>
          <a:prstGeom prst="curvedConnector3">
            <a:avLst>
              <a:gd name="adj1" fmla="val -25800009"/>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40" name="Text Box 12">
            <a:extLst>
              <a:ext uri="{FF2B5EF4-FFF2-40B4-BE49-F238E27FC236}">
                <a16:creationId xmlns:a16="http://schemas.microsoft.com/office/drawing/2014/main" id="{25BDBD1D-7DD6-AE4D-9E43-C90362DBEFA2}"/>
              </a:ext>
            </a:extLst>
          </p:cNvPr>
          <p:cNvSpPr txBox="1">
            <a:spLocks noChangeArrowheads="1"/>
          </p:cNvSpPr>
          <p:nvPr/>
        </p:nvSpPr>
        <p:spPr bwMode="auto">
          <a:xfrm>
            <a:off x="9299173" y="2244372"/>
            <a:ext cx="76970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dirty="0"/>
              <a:t>0.1</a:t>
            </a:r>
          </a:p>
        </p:txBody>
      </p:sp>
      <p:cxnSp>
        <p:nvCxnSpPr>
          <p:cNvPr id="41" name="AutoShape 9">
            <a:extLst>
              <a:ext uri="{FF2B5EF4-FFF2-40B4-BE49-F238E27FC236}">
                <a16:creationId xmlns:a16="http://schemas.microsoft.com/office/drawing/2014/main" id="{64F50E93-CBFC-8B44-AB34-7520C63934F0}"/>
              </a:ext>
            </a:extLst>
          </p:cNvPr>
          <p:cNvCxnSpPr>
            <a:cxnSpLocks noChangeShapeType="1"/>
          </p:cNvCxnSpPr>
          <p:nvPr/>
        </p:nvCxnSpPr>
        <p:spPr bwMode="auto">
          <a:xfrm rot="16200000" flipV="1">
            <a:off x="9902191" y="3526492"/>
            <a:ext cx="230187" cy="103188"/>
          </a:xfrm>
          <a:prstGeom prst="curvedConnector4">
            <a:avLst>
              <a:gd name="adj1" fmla="val -249657"/>
              <a:gd name="adj2" fmla="val 478458"/>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42" name="Text Box 11">
            <a:extLst>
              <a:ext uri="{FF2B5EF4-FFF2-40B4-BE49-F238E27FC236}">
                <a16:creationId xmlns:a16="http://schemas.microsoft.com/office/drawing/2014/main" id="{6ED3E7B6-3E67-5E48-8A5E-28465B3DD563}"/>
              </a:ext>
            </a:extLst>
          </p:cNvPr>
          <p:cNvSpPr txBox="1">
            <a:spLocks noChangeArrowheads="1"/>
          </p:cNvSpPr>
          <p:nvPr/>
        </p:nvSpPr>
        <p:spPr bwMode="auto">
          <a:xfrm>
            <a:off x="6771934" y="4297684"/>
            <a:ext cx="59159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dirty="0"/>
              <a:t>0.5</a:t>
            </a:r>
          </a:p>
        </p:txBody>
      </p:sp>
      <p:sp>
        <p:nvSpPr>
          <p:cNvPr id="43" name="Oval 4">
            <a:extLst>
              <a:ext uri="{FF2B5EF4-FFF2-40B4-BE49-F238E27FC236}">
                <a16:creationId xmlns:a16="http://schemas.microsoft.com/office/drawing/2014/main" id="{76B86DDC-07C2-5E46-A9CF-8CFBCACD0BA6}"/>
              </a:ext>
            </a:extLst>
          </p:cNvPr>
          <p:cNvSpPr>
            <a:spLocks noChangeArrowheads="1"/>
          </p:cNvSpPr>
          <p:nvPr/>
        </p:nvSpPr>
        <p:spPr bwMode="auto">
          <a:xfrm>
            <a:off x="11447849" y="3176774"/>
            <a:ext cx="609600" cy="609600"/>
          </a:xfrm>
          <a:prstGeom prst="ellipse">
            <a:avLst/>
          </a:prstGeom>
          <a:solidFill>
            <a:schemeClr val="accent1"/>
          </a:solidFill>
          <a:ln w="28575">
            <a:solidFill>
              <a:schemeClr val="tx1"/>
            </a:solidFill>
            <a:round/>
            <a:headEnd/>
            <a:tailEnd/>
          </a:ln>
        </p:spPr>
        <p:txBody>
          <a:bodyPr wrap="none" anchor="ctr"/>
          <a:lstStyle/>
          <a:p>
            <a:pPr algn="ctr"/>
            <a:r>
              <a:rPr lang="en-US" b="1" dirty="0">
                <a:solidFill>
                  <a:schemeClr val="bg1"/>
                </a:solidFill>
              </a:rPr>
              <a:t>p</a:t>
            </a:r>
          </a:p>
        </p:txBody>
      </p:sp>
      <p:cxnSp>
        <p:nvCxnSpPr>
          <p:cNvPr id="44" name="AutoShape 9">
            <a:extLst>
              <a:ext uri="{FF2B5EF4-FFF2-40B4-BE49-F238E27FC236}">
                <a16:creationId xmlns:a16="http://schemas.microsoft.com/office/drawing/2014/main" id="{83879C5E-2B61-0F49-A103-8F6E72FCA786}"/>
              </a:ext>
            </a:extLst>
          </p:cNvPr>
          <p:cNvCxnSpPr>
            <a:cxnSpLocks noChangeShapeType="1"/>
            <a:stCxn id="43" idx="3"/>
            <a:endCxn id="43" idx="2"/>
          </p:cNvCxnSpPr>
          <p:nvPr/>
        </p:nvCxnSpPr>
        <p:spPr bwMode="auto">
          <a:xfrm rot="16200000" flipV="1">
            <a:off x="11370062" y="3545074"/>
            <a:ext cx="230187" cy="103188"/>
          </a:xfrm>
          <a:prstGeom prst="curvedConnector4">
            <a:avLst>
              <a:gd name="adj1" fmla="val -249657"/>
              <a:gd name="adj2" fmla="val 478458"/>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45" name="Text Box 11">
            <a:extLst>
              <a:ext uri="{FF2B5EF4-FFF2-40B4-BE49-F238E27FC236}">
                <a16:creationId xmlns:a16="http://schemas.microsoft.com/office/drawing/2014/main" id="{0B80C670-034F-6241-8F0B-28D6AB94B2DA}"/>
              </a:ext>
            </a:extLst>
          </p:cNvPr>
          <p:cNvSpPr txBox="1">
            <a:spLocks noChangeArrowheads="1"/>
          </p:cNvSpPr>
          <p:nvPr/>
        </p:nvSpPr>
        <p:spPr bwMode="auto">
          <a:xfrm>
            <a:off x="10928735" y="4305487"/>
            <a:ext cx="82391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dirty="0"/>
              <a:t>1.0</a:t>
            </a:r>
          </a:p>
        </p:txBody>
      </p:sp>
      <p:cxnSp>
        <p:nvCxnSpPr>
          <p:cNvPr id="46" name="AutoShape 6">
            <a:extLst>
              <a:ext uri="{FF2B5EF4-FFF2-40B4-BE49-F238E27FC236}">
                <a16:creationId xmlns:a16="http://schemas.microsoft.com/office/drawing/2014/main" id="{A6803A89-20B1-2B4C-873C-A4454A1A75A5}"/>
              </a:ext>
            </a:extLst>
          </p:cNvPr>
          <p:cNvCxnSpPr>
            <a:cxnSpLocks noChangeShapeType="1"/>
          </p:cNvCxnSpPr>
          <p:nvPr/>
        </p:nvCxnSpPr>
        <p:spPr bwMode="auto">
          <a:xfrm rot="5400000" flipV="1">
            <a:off x="11029073" y="2435665"/>
            <a:ext cx="1588" cy="1447800"/>
          </a:xfrm>
          <a:prstGeom prst="curvedConnector3">
            <a:avLst>
              <a:gd name="adj1" fmla="val -25800009"/>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47" name="Text Box 12">
            <a:extLst>
              <a:ext uri="{FF2B5EF4-FFF2-40B4-BE49-F238E27FC236}">
                <a16:creationId xmlns:a16="http://schemas.microsoft.com/office/drawing/2014/main" id="{73F421F1-FEA8-944E-8E76-A8E517F9B1A6}"/>
              </a:ext>
            </a:extLst>
          </p:cNvPr>
          <p:cNvSpPr txBox="1">
            <a:spLocks noChangeArrowheads="1"/>
          </p:cNvSpPr>
          <p:nvPr/>
        </p:nvSpPr>
        <p:spPr bwMode="auto">
          <a:xfrm>
            <a:off x="10746973" y="2259612"/>
            <a:ext cx="76970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dirty="0"/>
              <a:t>0.2</a:t>
            </a:r>
          </a:p>
        </p:txBody>
      </p:sp>
      <p:sp>
        <p:nvSpPr>
          <p:cNvPr id="48" name="Text Box 11">
            <a:extLst>
              <a:ext uri="{FF2B5EF4-FFF2-40B4-BE49-F238E27FC236}">
                <a16:creationId xmlns:a16="http://schemas.microsoft.com/office/drawing/2014/main" id="{83A0C468-4810-5D45-9F6F-955E0F6BB342}"/>
              </a:ext>
            </a:extLst>
          </p:cNvPr>
          <p:cNvSpPr txBox="1">
            <a:spLocks noChangeArrowheads="1"/>
          </p:cNvSpPr>
          <p:nvPr/>
        </p:nvSpPr>
        <p:spPr bwMode="auto">
          <a:xfrm>
            <a:off x="9728494" y="4328164"/>
            <a:ext cx="59159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dirty="0"/>
              <a:t>0.8</a:t>
            </a:r>
          </a:p>
        </p:txBody>
      </p:sp>
      <p:sp>
        <p:nvSpPr>
          <p:cNvPr id="49" name="Oval 5">
            <a:extLst>
              <a:ext uri="{FF2B5EF4-FFF2-40B4-BE49-F238E27FC236}">
                <a16:creationId xmlns:a16="http://schemas.microsoft.com/office/drawing/2014/main" id="{98B56C8A-CADD-FF43-9F10-01873183232B}"/>
              </a:ext>
            </a:extLst>
          </p:cNvPr>
          <p:cNvSpPr>
            <a:spLocks noChangeArrowheads="1"/>
          </p:cNvSpPr>
          <p:nvPr/>
        </p:nvSpPr>
        <p:spPr bwMode="auto">
          <a:xfrm>
            <a:off x="8506529" y="3176774"/>
            <a:ext cx="609600" cy="609600"/>
          </a:xfrm>
          <a:prstGeom prst="ellipse">
            <a:avLst/>
          </a:prstGeom>
          <a:solidFill>
            <a:srgbClr val="FF8AD8"/>
          </a:solidFill>
          <a:ln w="28575">
            <a:solidFill>
              <a:schemeClr val="tx1"/>
            </a:solidFill>
            <a:round/>
            <a:headEnd/>
            <a:tailEnd/>
          </a:ln>
        </p:spPr>
        <p:txBody>
          <a:bodyPr wrap="none" anchor="ctr"/>
          <a:lstStyle/>
          <a:p>
            <a:pPr algn="ctr"/>
            <a:r>
              <a:rPr lang="en-US" sz="2800" b="1" dirty="0"/>
              <a:t>h</a:t>
            </a:r>
          </a:p>
        </p:txBody>
      </p:sp>
      <p:cxnSp>
        <p:nvCxnSpPr>
          <p:cNvPr id="50" name="AutoShape 6">
            <a:extLst>
              <a:ext uri="{FF2B5EF4-FFF2-40B4-BE49-F238E27FC236}">
                <a16:creationId xmlns:a16="http://schemas.microsoft.com/office/drawing/2014/main" id="{F25227D5-AE41-A244-B3E8-A0499CAF676F}"/>
              </a:ext>
            </a:extLst>
          </p:cNvPr>
          <p:cNvCxnSpPr>
            <a:cxnSpLocks noChangeShapeType="1"/>
            <a:endCxn id="49" idx="0"/>
          </p:cNvCxnSpPr>
          <p:nvPr/>
        </p:nvCxnSpPr>
        <p:spPr bwMode="auto">
          <a:xfrm rot="5400000" flipV="1">
            <a:off x="8086635" y="2439380"/>
            <a:ext cx="1588" cy="1447800"/>
          </a:xfrm>
          <a:prstGeom prst="curvedConnector3">
            <a:avLst>
              <a:gd name="adj1" fmla="val -25800009"/>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51" name="Text Box 12">
            <a:extLst>
              <a:ext uri="{FF2B5EF4-FFF2-40B4-BE49-F238E27FC236}">
                <a16:creationId xmlns:a16="http://schemas.microsoft.com/office/drawing/2014/main" id="{BE3495CC-D100-AE49-9A9A-AA69177B038D}"/>
              </a:ext>
            </a:extLst>
          </p:cNvPr>
          <p:cNvSpPr txBox="1">
            <a:spLocks noChangeArrowheads="1"/>
          </p:cNvSpPr>
          <p:nvPr/>
        </p:nvSpPr>
        <p:spPr bwMode="auto">
          <a:xfrm>
            <a:off x="7835015" y="2248087"/>
            <a:ext cx="76970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a:t>0.5</a:t>
            </a:r>
            <a:endParaRPr lang="en-US" dirty="0"/>
          </a:p>
        </p:txBody>
      </p:sp>
      <p:cxnSp>
        <p:nvCxnSpPr>
          <p:cNvPr id="52" name="AutoShape 9">
            <a:extLst>
              <a:ext uri="{FF2B5EF4-FFF2-40B4-BE49-F238E27FC236}">
                <a16:creationId xmlns:a16="http://schemas.microsoft.com/office/drawing/2014/main" id="{C45FAD89-A3D1-924E-99BF-9742F1858FCD}"/>
              </a:ext>
            </a:extLst>
          </p:cNvPr>
          <p:cNvCxnSpPr>
            <a:cxnSpLocks noChangeShapeType="1"/>
          </p:cNvCxnSpPr>
          <p:nvPr/>
        </p:nvCxnSpPr>
        <p:spPr bwMode="auto">
          <a:xfrm rot="16200000" flipV="1">
            <a:off x="8438033" y="3530207"/>
            <a:ext cx="230187" cy="103188"/>
          </a:xfrm>
          <a:prstGeom prst="curvedConnector4">
            <a:avLst>
              <a:gd name="adj1" fmla="val -249657"/>
              <a:gd name="adj2" fmla="val 478458"/>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cxnSp>
      <p:sp>
        <p:nvSpPr>
          <p:cNvPr id="53" name="Text Box 11">
            <a:extLst>
              <a:ext uri="{FF2B5EF4-FFF2-40B4-BE49-F238E27FC236}">
                <a16:creationId xmlns:a16="http://schemas.microsoft.com/office/drawing/2014/main" id="{6223DE63-8A22-B641-BB1F-6C7879DD233D}"/>
              </a:ext>
            </a:extLst>
          </p:cNvPr>
          <p:cNvSpPr txBox="1">
            <a:spLocks noChangeArrowheads="1"/>
          </p:cNvSpPr>
          <p:nvPr/>
        </p:nvSpPr>
        <p:spPr bwMode="auto">
          <a:xfrm>
            <a:off x="8219734" y="4312924"/>
            <a:ext cx="59159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dirty="0"/>
              <a:t>0.9</a:t>
            </a:r>
          </a:p>
        </p:txBody>
      </p:sp>
      <p:sp>
        <p:nvSpPr>
          <p:cNvPr id="54" name="TextBox 53">
            <a:extLst>
              <a:ext uri="{FF2B5EF4-FFF2-40B4-BE49-F238E27FC236}">
                <a16:creationId xmlns:a16="http://schemas.microsoft.com/office/drawing/2014/main" id="{4D439D2E-6248-B541-A943-A9917E48A697}"/>
              </a:ext>
            </a:extLst>
          </p:cNvPr>
          <p:cNvSpPr txBox="1"/>
          <p:nvPr/>
        </p:nvSpPr>
        <p:spPr>
          <a:xfrm>
            <a:off x="6016451" y="1596684"/>
            <a:ext cx="4876800" cy="646331"/>
          </a:xfrm>
          <a:prstGeom prst="rect">
            <a:avLst/>
          </a:prstGeom>
          <a:noFill/>
        </p:spPr>
        <p:txBody>
          <a:bodyPr wrap="square" rtlCol="0">
            <a:spAutoFit/>
          </a:bodyPr>
          <a:lstStyle/>
          <a:p>
            <a:pPr algn="ctr"/>
            <a:r>
              <a:rPr lang="en-US" dirty="0"/>
              <a:t>Finite State Machine model of the first part of the word “chapter”</a:t>
            </a:r>
          </a:p>
        </p:txBody>
      </p:sp>
    </p:spTree>
    <p:extLst>
      <p:ext uri="{BB962C8B-B14F-4D97-AF65-F5344CB8AC3E}">
        <p14:creationId xmlns:p14="http://schemas.microsoft.com/office/powerpoint/2010/main" val="35168759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261ADC40-2F2D-E44A-B138-52BAB3EE7E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5219" y="3694138"/>
            <a:ext cx="9616774" cy="316386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75062" y="319242"/>
            <a:ext cx="8229600" cy="639762"/>
          </a:xfrm>
        </p:spPr>
        <p:txBody>
          <a:bodyPr>
            <a:normAutofit fontScale="90000"/>
          </a:bodyPr>
          <a:lstStyle/>
          <a:p>
            <a:r>
              <a:rPr lang="en-US" dirty="0"/>
              <a:t>Example: Speech Recognition </a:t>
            </a:r>
          </a:p>
        </p:txBody>
      </p:sp>
      <p:sp>
        <p:nvSpPr>
          <p:cNvPr id="16" name="Rectangle 15"/>
          <p:cNvSpPr/>
          <p:nvPr/>
        </p:nvSpPr>
        <p:spPr>
          <a:xfrm>
            <a:off x="3225956" y="3941296"/>
            <a:ext cx="67650" cy="248763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2" name="Rectangle 3">
                <a:extLst>
                  <a:ext uri="{FF2B5EF4-FFF2-40B4-BE49-F238E27FC236}">
                    <a16:creationId xmlns:a16="http://schemas.microsoft.com/office/drawing/2014/main" id="{B6F45FA6-FFA4-2444-90CD-10AF2774D9BE}"/>
                  </a:ext>
                </a:extLst>
              </p:cNvPr>
              <p:cNvSpPr txBox="1">
                <a:spLocks noChangeArrowheads="1"/>
              </p:cNvSpPr>
              <p:nvPr/>
            </p:nvSpPr>
            <p:spPr>
              <a:xfrm>
                <a:off x="284356" y="1177314"/>
                <a:ext cx="10895824" cy="17065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latin typeface="Arial" charset="0"/>
                  </a:rPr>
                  <a:t>Observations: </a:t>
                </a:r>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𝑋</m:t>
                        </m:r>
                      </m:e>
                      <m:sub>
                        <m:r>
                          <a:rPr lang="en-US" sz="2000" i="1">
                            <a:latin typeface="Cambria Math" panose="02040503050406030204" pitchFamily="18" charset="0"/>
                          </a:rPr>
                          <m:t>𝑡</m:t>
                        </m:r>
                      </m:sub>
                    </m:sSub>
                    <m:r>
                      <a:rPr lang="en-US" sz="2000" i="1">
                        <a:latin typeface="Cambria Math" panose="02040503050406030204" pitchFamily="18" charset="0"/>
                      </a:rPr>
                      <m:t> </m:t>
                    </m:r>
                  </m:oMath>
                </a14:m>
                <a:r>
                  <a:rPr lang="en-US" sz="2000" dirty="0">
                    <a:latin typeface="Arial" charset="0"/>
                  </a:rPr>
                  <a:t>= FFT of 25ms frame of the speech signal.</a:t>
                </a:r>
              </a:p>
              <a:p>
                <a:r>
                  <a:rPr lang="en-US" sz="2000" dirty="0">
                    <a:latin typeface="Arial" charset="0"/>
                  </a:rPr>
                  <a:t>State: </a:t>
                </a:r>
                <a14:m>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panose="02040503050406030204" pitchFamily="18" charset="0"/>
                          </a:rPr>
                          <m:t>𝑌</m:t>
                        </m:r>
                      </m:e>
                      <m:sub>
                        <m:r>
                          <a:rPr lang="en-US" sz="2000" i="1">
                            <a:latin typeface="Cambria Math" panose="02040503050406030204" pitchFamily="18" charset="0"/>
                          </a:rPr>
                          <m:t>𝑡</m:t>
                        </m:r>
                      </m:sub>
                    </m:sSub>
                    <m:r>
                      <a:rPr lang="en-US" sz="2000" i="1">
                        <a:latin typeface="Cambria Math" panose="02040503050406030204" pitchFamily="18" charset="0"/>
                      </a:rPr>
                      <m:t> </m:t>
                    </m:r>
                  </m:oMath>
                </a14:m>
                <a:r>
                  <a:rPr lang="en-US" sz="2000" dirty="0">
                    <a:latin typeface="Arial" charset="0"/>
                  </a:rPr>
                  <a:t>= phoneme or letter being currently produced</a:t>
                </a:r>
              </a:p>
              <a:p>
                <a:pPr marL="0" indent="0">
                  <a:buNone/>
                </a:pPr>
                <a:r>
                  <a:rPr lang="en-US" sz="2000" dirty="0">
                    <a:latin typeface="Arial" charset="0"/>
                  </a:rPr>
                  <a:t>Example utterance: “chapter one,” from a </a:t>
                </a:r>
                <a:r>
                  <a:rPr lang="en-US" sz="2000" dirty="0" err="1">
                    <a:latin typeface="Arial" charset="0"/>
                  </a:rPr>
                  <a:t>Librivox</a:t>
                </a:r>
                <a:r>
                  <a:rPr lang="en-US" sz="2000" dirty="0">
                    <a:latin typeface="Arial" charset="0"/>
                  </a:rPr>
                  <a:t> recording of </a:t>
                </a:r>
                <a:r>
                  <a:rPr lang="en-US" sz="2000" i="1" dirty="0">
                    <a:latin typeface="Arial" charset="0"/>
                  </a:rPr>
                  <a:t>Pride and Prejudice.</a:t>
                </a:r>
                <a:r>
                  <a:rPr lang="en-US" sz="2000" dirty="0">
                    <a:latin typeface="Arial" charset="0"/>
                  </a:rPr>
                  <a:t> </a:t>
                </a:r>
              </a:p>
              <a:p>
                <a:pPr lvl="1"/>
                <a:endParaRPr lang="en-US" sz="2000" dirty="0">
                  <a:latin typeface="Arial" charset="0"/>
                </a:endParaRPr>
              </a:p>
            </p:txBody>
          </p:sp>
        </mc:Choice>
        <mc:Fallback xmlns="">
          <p:sp>
            <p:nvSpPr>
              <p:cNvPr id="22" name="Rectangle 3">
                <a:extLst>
                  <a:ext uri="{FF2B5EF4-FFF2-40B4-BE49-F238E27FC236}">
                    <a16:creationId xmlns:a16="http://schemas.microsoft.com/office/drawing/2014/main" id="{B6F45FA6-FFA4-2444-90CD-10AF2774D9BE}"/>
                  </a:ext>
                </a:extLst>
              </p:cNvPr>
              <p:cNvSpPr txBox="1">
                <a:spLocks noRot="1" noChangeAspect="1" noMove="1" noResize="1" noEditPoints="1" noAdjustHandles="1" noChangeArrowheads="1" noChangeShapeType="1" noTextEdit="1"/>
              </p:cNvSpPr>
              <p:nvPr/>
            </p:nvSpPr>
            <p:spPr>
              <a:xfrm>
                <a:off x="284356" y="1177314"/>
                <a:ext cx="10895824" cy="1706559"/>
              </a:xfrm>
              <a:prstGeom prst="rect">
                <a:avLst/>
              </a:prstGeom>
              <a:blipFill>
                <a:blip r:embed="rId4"/>
                <a:stretch>
                  <a:fillRect l="-582" t="-3676"/>
                </a:stretch>
              </a:blipFill>
            </p:spPr>
            <p:txBody>
              <a:bodyPr/>
              <a:lstStyle/>
              <a:p>
                <a:r>
                  <a:rPr lang="en-US">
                    <a:noFill/>
                  </a:rPr>
                  <a:t> </a:t>
                </a:r>
              </a:p>
            </p:txBody>
          </p:sp>
        </mc:Fallback>
      </mc:AlternateContent>
      <p:sp>
        <p:nvSpPr>
          <p:cNvPr id="25" name="Rectangle 24">
            <a:extLst>
              <a:ext uri="{FF2B5EF4-FFF2-40B4-BE49-F238E27FC236}">
                <a16:creationId xmlns:a16="http://schemas.microsoft.com/office/drawing/2014/main" id="{978B50FD-D523-E14D-9643-B938F7408B68}"/>
              </a:ext>
            </a:extLst>
          </p:cNvPr>
          <p:cNvSpPr/>
          <p:nvPr/>
        </p:nvSpPr>
        <p:spPr>
          <a:xfrm>
            <a:off x="3414083" y="3941296"/>
            <a:ext cx="88194" cy="248763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7BD8218-BFCB-6845-A47B-FAA763841F32}"/>
              </a:ext>
            </a:extLst>
          </p:cNvPr>
          <p:cNvSpPr/>
          <p:nvPr/>
        </p:nvSpPr>
        <p:spPr>
          <a:xfrm>
            <a:off x="3632349" y="3938951"/>
            <a:ext cx="62303" cy="248763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BBED9C7-82D9-8A42-B718-1B4BF3840982}"/>
              </a:ext>
            </a:extLst>
          </p:cNvPr>
          <p:cNvSpPr/>
          <p:nvPr/>
        </p:nvSpPr>
        <p:spPr>
          <a:xfrm>
            <a:off x="3826949" y="3936606"/>
            <a:ext cx="56283" cy="2487639"/>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825C86D1-E13E-E846-8C6A-E93CF70E13BD}"/>
              </a:ext>
            </a:extLst>
          </p:cNvPr>
          <p:cNvSpPr/>
          <p:nvPr/>
        </p:nvSpPr>
        <p:spPr>
          <a:xfrm>
            <a:off x="4021556" y="3934264"/>
            <a:ext cx="74147" cy="249467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9FF5ED8-48BB-6746-82B0-0DF2959B7DBE}"/>
              </a:ext>
            </a:extLst>
          </p:cNvPr>
          <p:cNvSpPr/>
          <p:nvPr/>
        </p:nvSpPr>
        <p:spPr>
          <a:xfrm>
            <a:off x="4230225" y="3931920"/>
            <a:ext cx="59088" cy="249232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016803F5-72AE-E447-9D27-1C4B1E960A5E}"/>
              </a:ext>
            </a:extLst>
          </p:cNvPr>
          <p:cNvSpPr/>
          <p:nvPr/>
        </p:nvSpPr>
        <p:spPr>
          <a:xfrm>
            <a:off x="4438895" y="3943639"/>
            <a:ext cx="63863" cy="249467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3B0FC94F-0944-1049-A3FC-97697F18B840}"/>
              </a:ext>
            </a:extLst>
          </p:cNvPr>
          <p:cNvSpPr/>
          <p:nvPr/>
        </p:nvSpPr>
        <p:spPr>
          <a:xfrm>
            <a:off x="4633502" y="3913159"/>
            <a:ext cx="60074" cy="252515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544CDA5C-384F-6948-9632-54DB71554DA2}"/>
              </a:ext>
            </a:extLst>
          </p:cNvPr>
          <p:cNvSpPr/>
          <p:nvPr/>
        </p:nvSpPr>
        <p:spPr>
          <a:xfrm>
            <a:off x="4870305" y="3938949"/>
            <a:ext cx="60075" cy="252515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3486A54-64BC-2748-87B5-7A1336FDEF72}"/>
              </a:ext>
            </a:extLst>
          </p:cNvPr>
          <p:cNvSpPr/>
          <p:nvPr/>
        </p:nvSpPr>
        <p:spPr>
          <a:xfrm>
            <a:off x="5107114" y="3936603"/>
            <a:ext cx="60070" cy="252515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BEE62F0A-59E4-364B-B33F-14C89767F43A}"/>
              </a:ext>
            </a:extLst>
          </p:cNvPr>
          <p:cNvSpPr/>
          <p:nvPr/>
        </p:nvSpPr>
        <p:spPr>
          <a:xfrm>
            <a:off x="3123026" y="2954215"/>
            <a:ext cx="240917" cy="3938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_</a:t>
            </a:r>
          </a:p>
        </p:txBody>
      </p:sp>
      <p:sp>
        <p:nvSpPr>
          <p:cNvPr id="43" name="Oval 42">
            <a:extLst>
              <a:ext uri="{FF2B5EF4-FFF2-40B4-BE49-F238E27FC236}">
                <a16:creationId xmlns:a16="http://schemas.microsoft.com/office/drawing/2014/main" id="{02DB9297-53A6-0948-9121-EEFDE1BE2EA5}"/>
              </a:ext>
            </a:extLst>
          </p:cNvPr>
          <p:cNvSpPr/>
          <p:nvPr/>
        </p:nvSpPr>
        <p:spPr>
          <a:xfrm>
            <a:off x="3345765" y="2951870"/>
            <a:ext cx="240917" cy="3938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_</a:t>
            </a:r>
          </a:p>
        </p:txBody>
      </p:sp>
      <p:sp>
        <p:nvSpPr>
          <p:cNvPr id="44" name="Oval 43">
            <a:extLst>
              <a:ext uri="{FF2B5EF4-FFF2-40B4-BE49-F238E27FC236}">
                <a16:creationId xmlns:a16="http://schemas.microsoft.com/office/drawing/2014/main" id="{355ECD52-3B7A-9549-AD6B-8CF1A1994791}"/>
              </a:ext>
            </a:extLst>
          </p:cNvPr>
          <p:cNvSpPr/>
          <p:nvPr/>
        </p:nvSpPr>
        <p:spPr>
          <a:xfrm>
            <a:off x="3526301" y="2949526"/>
            <a:ext cx="240917" cy="3938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45" name="Oval 44">
            <a:extLst>
              <a:ext uri="{FF2B5EF4-FFF2-40B4-BE49-F238E27FC236}">
                <a16:creationId xmlns:a16="http://schemas.microsoft.com/office/drawing/2014/main" id="{48C6931B-7FD2-9C4A-BF90-04D855E8760F}"/>
              </a:ext>
            </a:extLst>
          </p:cNvPr>
          <p:cNvSpPr/>
          <p:nvPr/>
        </p:nvSpPr>
        <p:spPr>
          <a:xfrm>
            <a:off x="3720901" y="2947180"/>
            <a:ext cx="240917" cy="3938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46" name="Oval 45">
            <a:extLst>
              <a:ext uri="{FF2B5EF4-FFF2-40B4-BE49-F238E27FC236}">
                <a16:creationId xmlns:a16="http://schemas.microsoft.com/office/drawing/2014/main" id="{B0CD4F2B-DABA-DA47-9C91-6CC1FA0E749F}"/>
              </a:ext>
            </a:extLst>
          </p:cNvPr>
          <p:cNvSpPr/>
          <p:nvPr/>
        </p:nvSpPr>
        <p:spPr>
          <a:xfrm>
            <a:off x="3915508" y="2944838"/>
            <a:ext cx="240917" cy="3938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47" name="Oval 46">
            <a:extLst>
              <a:ext uri="{FF2B5EF4-FFF2-40B4-BE49-F238E27FC236}">
                <a16:creationId xmlns:a16="http://schemas.microsoft.com/office/drawing/2014/main" id="{1289C27A-BC4D-CE4A-9217-58016F5311D8}"/>
              </a:ext>
            </a:extLst>
          </p:cNvPr>
          <p:cNvSpPr/>
          <p:nvPr/>
        </p:nvSpPr>
        <p:spPr>
          <a:xfrm>
            <a:off x="4124176" y="2942491"/>
            <a:ext cx="240917" cy="3938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sp>
        <p:nvSpPr>
          <p:cNvPr id="48" name="Oval 47">
            <a:extLst>
              <a:ext uri="{FF2B5EF4-FFF2-40B4-BE49-F238E27FC236}">
                <a16:creationId xmlns:a16="http://schemas.microsoft.com/office/drawing/2014/main" id="{7ADAD69A-3D8C-E24B-B52E-4FDEDC42F403}"/>
              </a:ext>
            </a:extLst>
          </p:cNvPr>
          <p:cNvSpPr/>
          <p:nvPr/>
        </p:nvSpPr>
        <p:spPr>
          <a:xfrm>
            <a:off x="4332847" y="2940143"/>
            <a:ext cx="240917" cy="3938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a:t>
            </a:r>
          </a:p>
        </p:txBody>
      </p:sp>
      <p:sp>
        <p:nvSpPr>
          <p:cNvPr id="49" name="Oval 48">
            <a:extLst>
              <a:ext uri="{FF2B5EF4-FFF2-40B4-BE49-F238E27FC236}">
                <a16:creationId xmlns:a16="http://schemas.microsoft.com/office/drawing/2014/main" id="{2FDCCEE2-2F40-F544-853F-CACF4540E272}"/>
              </a:ext>
            </a:extLst>
          </p:cNvPr>
          <p:cNvSpPr/>
          <p:nvPr/>
        </p:nvSpPr>
        <p:spPr>
          <a:xfrm>
            <a:off x="4527453" y="2923732"/>
            <a:ext cx="240917" cy="3938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50" name="Oval 49">
            <a:extLst>
              <a:ext uri="{FF2B5EF4-FFF2-40B4-BE49-F238E27FC236}">
                <a16:creationId xmlns:a16="http://schemas.microsoft.com/office/drawing/2014/main" id="{23431B96-62B2-0541-99D6-EA79841002E8}"/>
              </a:ext>
            </a:extLst>
          </p:cNvPr>
          <p:cNvSpPr/>
          <p:nvPr/>
        </p:nvSpPr>
        <p:spPr>
          <a:xfrm>
            <a:off x="4764257" y="2935453"/>
            <a:ext cx="240917" cy="3938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51" name="Oval 50">
            <a:extLst>
              <a:ext uri="{FF2B5EF4-FFF2-40B4-BE49-F238E27FC236}">
                <a16:creationId xmlns:a16="http://schemas.microsoft.com/office/drawing/2014/main" id="{5DEE9846-8DF6-584B-B6E6-8F194FB68336}"/>
              </a:ext>
            </a:extLst>
          </p:cNvPr>
          <p:cNvSpPr/>
          <p:nvPr/>
        </p:nvSpPr>
        <p:spPr>
          <a:xfrm>
            <a:off x="5001065" y="2933106"/>
            <a:ext cx="240917" cy="39389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cxnSp>
        <p:nvCxnSpPr>
          <p:cNvPr id="7" name="Straight Arrow Connector 6">
            <a:extLst>
              <a:ext uri="{FF2B5EF4-FFF2-40B4-BE49-F238E27FC236}">
                <a16:creationId xmlns:a16="http://schemas.microsoft.com/office/drawing/2014/main" id="{DAF6297C-F5BE-C64F-A9DE-F37F772DFB32}"/>
              </a:ext>
            </a:extLst>
          </p:cNvPr>
          <p:cNvCxnSpPr>
            <a:cxnSpLocks/>
            <a:stCxn id="3" idx="4"/>
            <a:endCxn id="16" idx="0"/>
          </p:cNvCxnSpPr>
          <p:nvPr/>
        </p:nvCxnSpPr>
        <p:spPr>
          <a:xfrm>
            <a:off x="3243485" y="3348111"/>
            <a:ext cx="16296" cy="5931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0133BCA-3F47-5B40-9424-B1D4B787F3AB}"/>
              </a:ext>
            </a:extLst>
          </p:cNvPr>
          <p:cNvCxnSpPr>
            <a:cxnSpLocks/>
            <a:endCxn id="25" idx="0"/>
          </p:cNvCxnSpPr>
          <p:nvPr/>
        </p:nvCxnSpPr>
        <p:spPr>
          <a:xfrm>
            <a:off x="3452156" y="3345766"/>
            <a:ext cx="6024" cy="5955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CCB2AD6-37F5-484B-856A-8821441B01E9}"/>
              </a:ext>
            </a:extLst>
          </p:cNvPr>
          <p:cNvCxnSpPr>
            <a:cxnSpLocks/>
            <a:stCxn id="44" idx="4"/>
          </p:cNvCxnSpPr>
          <p:nvPr/>
        </p:nvCxnSpPr>
        <p:spPr>
          <a:xfrm>
            <a:off x="3646760" y="3343422"/>
            <a:ext cx="22633" cy="5955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D51BA0B-2A3A-8642-8519-5F60D190B2D6}"/>
              </a:ext>
            </a:extLst>
          </p:cNvPr>
          <p:cNvCxnSpPr>
            <a:cxnSpLocks/>
            <a:stCxn id="45" idx="4"/>
            <a:endCxn id="35" idx="0"/>
          </p:cNvCxnSpPr>
          <p:nvPr/>
        </p:nvCxnSpPr>
        <p:spPr>
          <a:xfrm>
            <a:off x="3841360" y="3341076"/>
            <a:ext cx="13731" cy="5955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BF8D99A2-E5B9-E44B-8F34-8654894239A4}"/>
              </a:ext>
            </a:extLst>
          </p:cNvPr>
          <p:cNvCxnSpPr>
            <a:stCxn id="46" idx="4"/>
          </p:cNvCxnSpPr>
          <p:nvPr/>
        </p:nvCxnSpPr>
        <p:spPr>
          <a:xfrm>
            <a:off x="4035967" y="3338734"/>
            <a:ext cx="13076" cy="6002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C95B0E3A-9AD8-204F-BD48-B7463C534953}"/>
              </a:ext>
            </a:extLst>
          </p:cNvPr>
          <p:cNvCxnSpPr>
            <a:cxnSpLocks/>
            <a:stCxn id="47" idx="4"/>
          </p:cNvCxnSpPr>
          <p:nvPr/>
        </p:nvCxnSpPr>
        <p:spPr>
          <a:xfrm>
            <a:off x="4244635" y="3336387"/>
            <a:ext cx="17854" cy="6025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B3956513-70E0-5248-B1FC-DDA844FC27EE}"/>
              </a:ext>
            </a:extLst>
          </p:cNvPr>
          <p:cNvCxnSpPr>
            <a:cxnSpLocks/>
            <a:stCxn id="48" idx="4"/>
            <a:endCxn id="38" idx="0"/>
          </p:cNvCxnSpPr>
          <p:nvPr/>
        </p:nvCxnSpPr>
        <p:spPr>
          <a:xfrm>
            <a:off x="4453306" y="3334039"/>
            <a:ext cx="17521"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A7E45BCF-B526-7D42-A23C-C2A2988F6B00}"/>
              </a:ext>
            </a:extLst>
          </p:cNvPr>
          <p:cNvCxnSpPr>
            <a:stCxn id="49" idx="4"/>
          </p:cNvCxnSpPr>
          <p:nvPr/>
        </p:nvCxnSpPr>
        <p:spPr>
          <a:xfrm>
            <a:off x="4647912" y="3317628"/>
            <a:ext cx="0" cy="6072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1574A1C9-5EBA-264E-AEEC-1EAE68FB2D9D}"/>
              </a:ext>
            </a:extLst>
          </p:cNvPr>
          <p:cNvCxnSpPr>
            <a:cxnSpLocks/>
            <a:stCxn id="50" idx="4"/>
            <a:endCxn id="41" idx="0"/>
          </p:cNvCxnSpPr>
          <p:nvPr/>
        </p:nvCxnSpPr>
        <p:spPr>
          <a:xfrm>
            <a:off x="4884716" y="3329349"/>
            <a:ext cx="15627"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BC79D143-9920-B24C-91BA-D5A41E15FD8A}"/>
              </a:ext>
            </a:extLst>
          </p:cNvPr>
          <p:cNvCxnSpPr>
            <a:cxnSpLocks/>
            <a:stCxn id="51" idx="4"/>
            <a:endCxn id="42" idx="0"/>
          </p:cNvCxnSpPr>
          <p:nvPr/>
        </p:nvCxnSpPr>
        <p:spPr>
          <a:xfrm>
            <a:off x="5121524" y="3327002"/>
            <a:ext cx="15625" cy="6096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8128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04B7D-0195-1D41-AE01-3FD604DBE3B5}"/>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56E595A0-DB7A-5B46-9D99-5D0BF7E803EA}"/>
              </a:ext>
            </a:extLst>
          </p:cNvPr>
          <p:cNvSpPr>
            <a:spLocks noGrp="1"/>
          </p:cNvSpPr>
          <p:nvPr>
            <p:ph idx="1"/>
          </p:nvPr>
        </p:nvSpPr>
        <p:spPr/>
        <p:txBody>
          <a:bodyPr/>
          <a:lstStyle/>
          <a:p>
            <a:r>
              <a:rPr lang="en-US" dirty="0">
                <a:solidFill>
                  <a:schemeClr val="bg1">
                    <a:lumMod val="75000"/>
                  </a:schemeClr>
                </a:solidFill>
              </a:rPr>
              <a:t>HMM: Probabilistic reasoning over time</a:t>
            </a:r>
          </a:p>
          <a:p>
            <a:r>
              <a:rPr lang="en-US" dirty="0">
                <a:solidFill>
                  <a:schemeClr val="bg1">
                    <a:lumMod val="75000"/>
                  </a:schemeClr>
                </a:solidFill>
              </a:rPr>
              <a:t>Two views of an HMM: as a Bayes Net, as an FSM</a:t>
            </a:r>
          </a:p>
          <a:p>
            <a:r>
              <a:rPr lang="en-US" dirty="0"/>
              <a:t>Inference: Belief propagation in an HMM</a:t>
            </a:r>
          </a:p>
          <a:p>
            <a:r>
              <a:rPr lang="en-US" dirty="0"/>
              <a:t>Parameter learning: Maximum likelihood</a:t>
            </a:r>
          </a:p>
          <a:p>
            <a:r>
              <a:rPr lang="en-US" dirty="0"/>
              <a:t>Parameter learning: EM and Hard EM</a:t>
            </a:r>
          </a:p>
        </p:txBody>
      </p:sp>
    </p:spTree>
    <p:extLst>
      <p:ext uri="{BB962C8B-B14F-4D97-AF65-F5344CB8AC3E}">
        <p14:creationId xmlns:p14="http://schemas.microsoft.com/office/powerpoint/2010/main" val="2938864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3657C-1C9F-1D4C-9E7F-127D69959523}"/>
              </a:ext>
            </a:extLst>
          </p:cNvPr>
          <p:cNvSpPr>
            <a:spLocks noGrp="1"/>
          </p:cNvSpPr>
          <p:nvPr>
            <p:ph type="title"/>
          </p:nvPr>
        </p:nvSpPr>
        <p:spPr/>
        <p:txBody>
          <a:bodyPr/>
          <a:lstStyle/>
          <a:p>
            <a:r>
              <a:rPr lang="en-US" dirty="0"/>
              <a:t>Belief propagation in an HMM: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C3D39C7-F23B-2647-9BBE-B94D4BFA2482}"/>
                  </a:ext>
                </a:extLst>
              </p:cNvPr>
              <p:cNvSpPr>
                <a:spLocks noGrp="1"/>
              </p:cNvSpPr>
              <p:nvPr>
                <p:ph sz="half" idx="1"/>
              </p:nvPr>
            </p:nvSpPr>
            <p:spPr>
              <a:xfrm>
                <a:off x="436098" y="1825625"/>
                <a:ext cx="5583702" cy="4351338"/>
              </a:xfrm>
            </p:spPr>
            <p:txBody>
              <a:bodyPr/>
              <a:lstStyle/>
              <a:p>
                <a:r>
                  <a:rPr lang="en-US" dirty="0"/>
                  <a:t>Elspeth has no umbrella on day 1.</a:t>
                </a:r>
              </a:p>
              <a:p>
                <a:r>
                  <a:rPr lang="en-US" dirty="0"/>
                  <a:t>Elspeth has an umbrella on day 2.</a:t>
                </a:r>
              </a:p>
              <a:p>
                <a:r>
                  <a:rPr lang="en-US" dirty="0"/>
                  <a:t>Assume </a:t>
                </a:r>
                <a14:m>
                  <m:oMath xmlns:m="http://schemas.openxmlformats.org/officeDocument/2006/math">
                    <m:r>
                      <m:rPr>
                        <m:brk m:alnAt="7"/>
                      </m:rP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1</m:t>
                            </m:r>
                          </m:sub>
                        </m:sSub>
                      </m:e>
                    </m:d>
                    <m:r>
                      <a:rPr lang="en-US" i="1">
                        <a:latin typeface="Cambria Math" panose="02040503050406030204" pitchFamily="18" charset="0"/>
                      </a:rPr>
                      <m:t>=0.5</m:t>
                    </m:r>
                  </m:oMath>
                </a14:m>
                <a:endParaRPr lang="en-US" dirty="0"/>
              </a:p>
              <a:p>
                <a:r>
                  <a:rPr lang="en-US" dirty="0"/>
                  <a:t>What is the probability that it’s raining on day 2?</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2</m:t>
                              </m:r>
                            </m:sub>
                          </m:sSub>
                        </m:e>
                      </m:d>
                      <m:r>
                        <a:rPr lang="en-US" i="1">
                          <a:latin typeface="Cambria Math" panose="02040503050406030204" pitchFamily="18" charset="0"/>
                        </a:rPr>
                        <m:t>?</m:t>
                      </m:r>
                    </m:oMath>
                  </m:oMathPara>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BC3D39C7-F23B-2647-9BBE-B94D4BFA2482}"/>
                  </a:ext>
                </a:extLst>
              </p:cNvPr>
              <p:cNvSpPr>
                <a:spLocks noGrp="1" noRot="1" noChangeAspect="1" noMove="1" noResize="1" noEditPoints="1" noAdjustHandles="1" noChangeArrowheads="1" noChangeShapeType="1" noTextEdit="1"/>
              </p:cNvSpPr>
              <p:nvPr>
                <p:ph sz="half" idx="1"/>
              </p:nvPr>
            </p:nvSpPr>
            <p:spPr>
              <a:xfrm>
                <a:off x="436098" y="1825625"/>
                <a:ext cx="5583702" cy="4351338"/>
              </a:xfrm>
              <a:blipFill>
                <a:blip r:embed="rId2"/>
                <a:stretch>
                  <a:fillRect l="-2041" t="-2326"/>
                </a:stretch>
              </a:blipFill>
            </p:spPr>
            <p:txBody>
              <a:bodyPr/>
              <a:lstStyle/>
              <a:p>
                <a:r>
                  <a:rPr lang="en-US">
                    <a:noFill/>
                  </a:rPr>
                  <a:t> </a:t>
                </a:r>
              </a:p>
            </p:txBody>
          </p:sp>
        </mc:Fallback>
      </mc:AlternateContent>
      <p:pic>
        <p:nvPicPr>
          <p:cNvPr id="5" name="Picture 2">
            <a:extLst>
              <a:ext uri="{FF2B5EF4-FFF2-40B4-BE49-F238E27FC236}">
                <a16:creationId xmlns:a16="http://schemas.microsoft.com/office/drawing/2014/main" id="{2B1C192E-6F52-7740-A1B2-0B2799ED2275}"/>
              </a:ext>
            </a:extLst>
          </p:cNvPr>
          <p:cNvPicPr>
            <a:picLocks noChangeAspect="1" noChangeArrowheads="1"/>
          </p:cNvPicPr>
          <p:nvPr/>
        </p:nvPicPr>
        <p:blipFill>
          <a:blip r:embed="rId3" cstate="print"/>
          <a:srcRect b="649"/>
          <a:stretch>
            <a:fillRect/>
          </a:stretch>
        </p:blipFill>
        <p:spPr bwMode="auto">
          <a:xfrm>
            <a:off x="5820394" y="2227662"/>
            <a:ext cx="6280539" cy="3051074"/>
          </a:xfrm>
          <a:prstGeom prst="rect">
            <a:avLst/>
          </a:prstGeom>
          <a:noFill/>
          <a:ln w="9525">
            <a:noFill/>
            <a:miter lim="800000"/>
            <a:headEnd/>
            <a:tailEnd/>
          </a:ln>
        </p:spPr>
      </p:pic>
      <p:sp>
        <p:nvSpPr>
          <p:cNvPr id="6" name="TextBox 5">
            <a:extLst>
              <a:ext uri="{FF2B5EF4-FFF2-40B4-BE49-F238E27FC236}">
                <a16:creationId xmlns:a16="http://schemas.microsoft.com/office/drawing/2014/main" id="{D77A605F-1C99-BC41-8A9A-F77E3CBE06BD}"/>
              </a:ext>
            </a:extLst>
          </p:cNvPr>
          <p:cNvSpPr txBox="1"/>
          <p:nvPr/>
        </p:nvSpPr>
        <p:spPr>
          <a:xfrm>
            <a:off x="5726496" y="3049063"/>
            <a:ext cx="797975" cy="461665"/>
          </a:xfrm>
          <a:prstGeom prst="rect">
            <a:avLst/>
          </a:prstGeom>
          <a:noFill/>
        </p:spPr>
        <p:txBody>
          <a:bodyPr wrap="none" rtlCol="0">
            <a:spAutoFit/>
          </a:bodyPr>
          <a:lstStyle/>
          <a:p>
            <a:r>
              <a:rPr lang="en-US" sz="2400" dirty="0">
                <a:solidFill>
                  <a:srgbClr val="0000FF"/>
                </a:solidFill>
              </a:rPr>
              <a:t>state</a:t>
            </a:r>
          </a:p>
        </p:txBody>
      </p:sp>
      <p:sp>
        <p:nvSpPr>
          <p:cNvPr id="7" name="TextBox 6">
            <a:extLst>
              <a:ext uri="{FF2B5EF4-FFF2-40B4-BE49-F238E27FC236}">
                <a16:creationId xmlns:a16="http://schemas.microsoft.com/office/drawing/2014/main" id="{0CBEC8DF-BA79-3F46-A158-D7338E15F66F}"/>
              </a:ext>
            </a:extLst>
          </p:cNvPr>
          <p:cNvSpPr txBox="1"/>
          <p:nvPr/>
        </p:nvSpPr>
        <p:spPr>
          <a:xfrm>
            <a:off x="5280454" y="4316515"/>
            <a:ext cx="1667892" cy="461665"/>
          </a:xfrm>
          <a:prstGeom prst="rect">
            <a:avLst/>
          </a:prstGeom>
          <a:noFill/>
        </p:spPr>
        <p:txBody>
          <a:bodyPr wrap="none" rtlCol="0">
            <a:spAutoFit/>
          </a:bodyPr>
          <a:lstStyle/>
          <a:p>
            <a:r>
              <a:rPr lang="en-US" sz="2400" dirty="0">
                <a:solidFill>
                  <a:srgbClr val="0000FF"/>
                </a:solidFill>
              </a:rPr>
              <a:t>observation</a:t>
            </a:r>
          </a:p>
        </p:txBody>
      </p:sp>
      <p:sp>
        <p:nvSpPr>
          <p:cNvPr id="8" name="TextBox 7">
            <a:extLst>
              <a:ext uri="{FF2B5EF4-FFF2-40B4-BE49-F238E27FC236}">
                <a16:creationId xmlns:a16="http://schemas.microsoft.com/office/drawing/2014/main" id="{8D1AE148-A74E-1D40-9C76-B7800A70A77F}"/>
              </a:ext>
            </a:extLst>
          </p:cNvPr>
          <p:cNvSpPr txBox="1"/>
          <p:nvPr/>
        </p:nvSpPr>
        <p:spPr>
          <a:xfrm>
            <a:off x="7217099" y="1547527"/>
            <a:ext cx="1483355" cy="830997"/>
          </a:xfrm>
          <a:prstGeom prst="rect">
            <a:avLst/>
          </a:prstGeom>
          <a:noFill/>
        </p:spPr>
        <p:txBody>
          <a:bodyPr wrap="none" rtlCol="0">
            <a:spAutoFit/>
          </a:bodyPr>
          <a:lstStyle/>
          <a:p>
            <a:pPr algn="ctr"/>
            <a:r>
              <a:rPr lang="en-US" sz="2400" dirty="0">
                <a:solidFill>
                  <a:srgbClr val="0000FF"/>
                </a:solidFill>
              </a:rPr>
              <a:t>Transition </a:t>
            </a:r>
          </a:p>
          <a:p>
            <a:pPr algn="ctr"/>
            <a:r>
              <a:rPr lang="en-US" sz="2400" dirty="0">
                <a:solidFill>
                  <a:srgbClr val="0000FF"/>
                </a:solidFill>
              </a:rPr>
              <a:t>model</a:t>
            </a:r>
          </a:p>
        </p:txBody>
      </p:sp>
      <p:sp>
        <p:nvSpPr>
          <p:cNvPr id="9" name="TextBox 8">
            <a:extLst>
              <a:ext uri="{FF2B5EF4-FFF2-40B4-BE49-F238E27FC236}">
                <a16:creationId xmlns:a16="http://schemas.microsoft.com/office/drawing/2014/main" id="{AA0CBBB2-7AFA-064F-B032-F9F8D0F7D623}"/>
              </a:ext>
            </a:extLst>
          </p:cNvPr>
          <p:cNvSpPr txBox="1"/>
          <p:nvPr/>
        </p:nvSpPr>
        <p:spPr>
          <a:xfrm>
            <a:off x="8595732" y="5908288"/>
            <a:ext cx="2571986" cy="461665"/>
          </a:xfrm>
          <a:prstGeom prst="rect">
            <a:avLst/>
          </a:prstGeom>
          <a:noFill/>
        </p:spPr>
        <p:txBody>
          <a:bodyPr wrap="none" rtlCol="0">
            <a:spAutoFit/>
          </a:bodyPr>
          <a:lstStyle/>
          <a:p>
            <a:r>
              <a:rPr lang="en-US" sz="2400" dirty="0">
                <a:solidFill>
                  <a:srgbClr val="0000FF"/>
                </a:solidFill>
              </a:rPr>
              <a:t>Observation model</a:t>
            </a:r>
          </a:p>
        </p:txBody>
      </p:sp>
      <p:cxnSp>
        <p:nvCxnSpPr>
          <p:cNvPr id="10" name="Straight Arrow Connector 9">
            <a:extLst>
              <a:ext uri="{FF2B5EF4-FFF2-40B4-BE49-F238E27FC236}">
                <a16:creationId xmlns:a16="http://schemas.microsoft.com/office/drawing/2014/main" id="{3C5007F0-18F4-5A43-86A3-CE9637DB98C0}"/>
              </a:ext>
            </a:extLst>
          </p:cNvPr>
          <p:cNvCxnSpPr>
            <a:stCxn id="9" idx="0"/>
          </p:cNvCxnSpPr>
          <p:nvPr/>
        </p:nvCxnSpPr>
        <p:spPr>
          <a:xfrm flipV="1">
            <a:off x="9881725" y="4689087"/>
            <a:ext cx="85608" cy="1219200"/>
          </a:xfrm>
          <a:prstGeom prst="straightConnector1">
            <a:avLst/>
          </a:prstGeom>
          <a:ln w="31750">
            <a:solidFill>
              <a:srgbClr val="0000FF"/>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30403DFF-2D84-8449-977B-23DB6EA05B7B}"/>
                  </a:ext>
                </a:extLst>
              </p:cNvPr>
              <p:cNvSpPr/>
              <p:nvPr/>
            </p:nvSpPr>
            <p:spPr>
              <a:xfrm>
                <a:off x="6169332" y="2484676"/>
                <a:ext cx="821379" cy="646331"/>
              </a:xfrm>
              <a:prstGeom prst="rect">
                <a:avLst/>
              </a:prstGeom>
              <a:ln w="12700">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m:rPr>
                          <m:brk m:alnAt="7"/>
                        </m:rPr>
                        <a:rPr lang="en-US" i="1" u="sng" smtClean="0">
                          <a:latin typeface="Cambria Math" panose="02040503050406030204" pitchFamily="18" charset="0"/>
                        </a:rPr>
                        <m:t>𝑃</m:t>
                      </m:r>
                      <m:d>
                        <m:dPr>
                          <m:ctrlPr>
                            <a:rPr lang="en-US" i="1" u="sng">
                              <a:latin typeface="Cambria Math" panose="02040503050406030204" pitchFamily="18" charset="0"/>
                            </a:rPr>
                          </m:ctrlPr>
                        </m:dPr>
                        <m:e>
                          <m:sSub>
                            <m:sSubPr>
                              <m:ctrlPr>
                                <a:rPr lang="en-US" i="1" u="sng">
                                  <a:latin typeface="Cambria Math" panose="02040503050406030204" pitchFamily="18" charset="0"/>
                                </a:rPr>
                              </m:ctrlPr>
                            </m:sSubPr>
                            <m:e>
                              <m:r>
                                <a:rPr lang="en-US" i="1" u="sng">
                                  <a:latin typeface="Cambria Math" panose="02040503050406030204" pitchFamily="18" charset="0"/>
                                </a:rPr>
                                <m:t>𝑅</m:t>
                              </m:r>
                            </m:e>
                            <m:sub>
                              <m:r>
                                <a:rPr lang="en-US" i="1" u="sng">
                                  <a:latin typeface="Cambria Math" panose="02040503050406030204" pitchFamily="18" charset="0"/>
                                </a:rPr>
                                <m:t>1</m:t>
                              </m:r>
                            </m:sub>
                          </m:sSub>
                        </m:e>
                      </m:d>
                    </m:oMath>
                  </m:oMathPara>
                </a14:m>
                <a:endParaRPr lang="en-US" i="1" u="sng"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0.5</m:t>
                      </m:r>
                    </m:oMath>
                  </m:oMathPara>
                </a14:m>
                <a:endParaRPr lang="en-US" dirty="0"/>
              </a:p>
            </p:txBody>
          </p:sp>
        </mc:Choice>
        <mc:Fallback xmlns="">
          <p:sp>
            <p:nvSpPr>
              <p:cNvPr id="11" name="Rectangle 10">
                <a:extLst>
                  <a:ext uri="{FF2B5EF4-FFF2-40B4-BE49-F238E27FC236}">
                    <a16:creationId xmlns:a16="http://schemas.microsoft.com/office/drawing/2014/main" id="{30403DFF-2D84-8449-977B-23DB6EA05B7B}"/>
                  </a:ext>
                </a:extLst>
              </p:cNvPr>
              <p:cNvSpPr>
                <a:spLocks noRot="1" noChangeAspect="1" noMove="1" noResize="1" noEditPoints="1" noAdjustHandles="1" noChangeArrowheads="1" noChangeShapeType="1" noTextEdit="1"/>
              </p:cNvSpPr>
              <p:nvPr/>
            </p:nvSpPr>
            <p:spPr>
              <a:xfrm>
                <a:off x="6169332" y="2484676"/>
                <a:ext cx="821379" cy="646331"/>
              </a:xfrm>
              <a:prstGeom prst="rect">
                <a:avLst/>
              </a:prstGeom>
              <a:blipFill>
                <a:blip r:embed="rId4"/>
                <a:stretch>
                  <a:fillRect/>
                </a:stretch>
              </a:blipFill>
              <a:ln w="12700">
                <a:solidFill>
                  <a:schemeClr val="tx1"/>
                </a:solidFill>
              </a:ln>
            </p:spPr>
            <p:txBody>
              <a:bodyPr/>
              <a:lstStyle/>
              <a:p>
                <a:r>
                  <a:rPr lang="en-US">
                    <a:noFill/>
                  </a:rPr>
                  <a:t> </a:t>
                </a:r>
              </a:p>
            </p:txBody>
          </p:sp>
        </mc:Fallback>
      </mc:AlternateContent>
      <p:sp>
        <p:nvSpPr>
          <p:cNvPr id="12" name="TextBox 11">
            <a:extLst>
              <a:ext uri="{FF2B5EF4-FFF2-40B4-BE49-F238E27FC236}">
                <a16:creationId xmlns:a16="http://schemas.microsoft.com/office/drawing/2014/main" id="{8111EF2A-09B5-914E-822C-EE10BD2F4B2D}"/>
              </a:ext>
            </a:extLst>
          </p:cNvPr>
          <p:cNvSpPr txBox="1"/>
          <p:nvPr/>
        </p:nvSpPr>
        <p:spPr>
          <a:xfrm>
            <a:off x="6088721" y="1390439"/>
            <a:ext cx="978153" cy="1200329"/>
          </a:xfrm>
          <a:prstGeom prst="rect">
            <a:avLst/>
          </a:prstGeom>
          <a:noFill/>
        </p:spPr>
        <p:txBody>
          <a:bodyPr wrap="none" rtlCol="0">
            <a:spAutoFit/>
          </a:bodyPr>
          <a:lstStyle/>
          <a:p>
            <a:pPr algn="ctr"/>
            <a:r>
              <a:rPr lang="en-US" sz="2400" dirty="0">
                <a:solidFill>
                  <a:srgbClr val="0000FF"/>
                </a:solidFill>
              </a:rPr>
              <a:t>Initial</a:t>
            </a:r>
          </a:p>
          <a:p>
            <a:pPr algn="ctr"/>
            <a:r>
              <a:rPr lang="en-US" sz="2400" dirty="0">
                <a:solidFill>
                  <a:srgbClr val="0000FF"/>
                </a:solidFill>
              </a:rPr>
              <a:t>state </a:t>
            </a:r>
          </a:p>
          <a:p>
            <a:pPr algn="ctr"/>
            <a:r>
              <a:rPr lang="en-US" sz="2400" dirty="0">
                <a:solidFill>
                  <a:srgbClr val="0000FF"/>
                </a:solidFill>
              </a:rPr>
              <a:t>model</a:t>
            </a:r>
          </a:p>
        </p:txBody>
      </p:sp>
    </p:spTree>
    <p:extLst>
      <p:ext uri="{BB962C8B-B14F-4D97-AF65-F5344CB8AC3E}">
        <p14:creationId xmlns:p14="http://schemas.microsoft.com/office/powerpoint/2010/main" val="3516647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04B7D-0195-1D41-AE01-3FD604DBE3B5}"/>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56E595A0-DB7A-5B46-9D99-5D0BF7E803EA}"/>
              </a:ext>
            </a:extLst>
          </p:cNvPr>
          <p:cNvSpPr>
            <a:spLocks noGrp="1"/>
          </p:cNvSpPr>
          <p:nvPr>
            <p:ph idx="1"/>
          </p:nvPr>
        </p:nvSpPr>
        <p:spPr/>
        <p:txBody>
          <a:bodyPr/>
          <a:lstStyle/>
          <a:p>
            <a:r>
              <a:rPr lang="en-US" dirty="0"/>
              <a:t>HMM: Probabilistic reasoning over time</a:t>
            </a:r>
          </a:p>
          <a:p>
            <a:r>
              <a:rPr lang="en-US" dirty="0"/>
              <a:t>Two views of an HMM: as a Bayes Net, as an FSM</a:t>
            </a:r>
          </a:p>
          <a:p>
            <a:r>
              <a:rPr lang="en-US" dirty="0"/>
              <a:t>Inference: Belief propagation in an HMM</a:t>
            </a:r>
          </a:p>
          <a:p>
            <a:r>
              <a:rPr lang="en-US" dirty="0"/>
              <a:t>Parameter learning: Maximum likelihood</a:t>
            </a:r>
          </a:p>
          <a:p>
            <a:r>
              <a:rPr lang="en-US" dirty="0"/>
              <a:t>Parameter learning: EM and Hard EM</a:t>
            </a:r>
          </a:p>
        </p:txBody>
      </p:sp>
    </p:spTree>
    <p:extLst>
      <p:ext uri="{BB962C8B-B14F-4D97-AF65-F5344CB8AC3E}">
        <p14:creationId xmlns:p14="http://schemas.microsoft.com/office/powerpoint/2010/main" val="1179129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3657C-1C9F-1D4C-9E7F-127D69959523}"/>
              </a:ext>
            </a:extLst>
          </p:cNvPr>
          <p:cNvSpPr>
            <a:spLocks noGrp="1"/>
          </p:cNvSpPr>
          <p:nvPr>
            <p:ph type="title"/>
          </p:nvPr>
        </p:nvSpPr>
        <p:spPr/>
        <p:txBody>
          <a:bodyPr/>
          <a:lstStyle/>
          <a:p>
            <a:r>
              <a:rPr lang="en-US" dirty="0"/>
              <a:t>Belief propagation in an HMM: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C3D39C7-F23B-2647-9BBE-B94D4BFA2482}"/>
                  </a:ext>
                </a:extLst>
              </p:cNvPr>
              <p:cNvSpPr>
                <a:spLocks noGrp="1"/>
              </p:cNvSpPr>
              <p:nvPr>
                <p:ph sz="half" idx="1"/>
              </p:nvPr>
            </p:nvSpPr>
            <p:spPr>
              <a:xfrm>
                <a:off x="436098" y="1825625"/>
                <a:ext cx="5583702" cy="4351338"/>
              </a:xfrm>
            </p:spPr>
            <p:txBody>
              <a:bodyPr/>
              <a:lstStyle/>
              <a:p>
                <a:r>
                  <a:rPr lang="en-US" dirty="0"/>
                  <a:t>Elspeth has no umbrella on day 1.</a:t>
                </a:r>
              </a:p>
              <a:p>
                <a:r>
                  <a:rPr lang="en-US" dirty="0"/>
                  <a:t>Elspeth has an umbrella on day 2.</a:t>
                </a:r>
              </a:p>
              <a:p>
                <a:r>
                  <a:rPr lang="en-US" dirty="0"/>
                  <a:t>Assume </a:t>
                </a:r>
                <a14:m>
                  <m:oMath xmlns:m="http://schemas.openxmlformats.org/officeDocument/2006/math">
                    <m:r>
                      <m:rPr>
                        <m:brk m:alnAt="7"/>
                      </m:rP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1</m:t>
                            </m:r>
                          </m:sub>
                        </m:sSub>
                      </m:e>
                    </m:d>
                    <m:r>
                      <a:rPr lang="en-US" b="0" i="1" smtClean="0">
                        <a:latin typeface="Cambria Math" panose="02040503050406030204" pitchFamily="18" charset="0"/>
                      </a:rPr>
                      <m:t>=0.5</m:t>
                    </m:r>
                  </m:oMath>
                </a14:m>
                <a:endParaRPr lang="en-US" dirty="0"/>
              </a:p>
              <a:p>
                <a:r>
                  <a:rPr lang="en-US" dirty="0"/>
                  <a:t>What is the probability that it’s raining on day 2?</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2</m:t>
                              </m:r>
                            </m:sub>
                          </m:sSub>
                        </m:e>
                      </m:d>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2</m:t>
                                  </m:r>
                                </m:sub>
                              </m:sSub>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2</m:t>
                                  </m:r>
                                </m:sub>
                              </m:sSub>
                            </m:e>
                          </m:d>
                        </m:num>
                        <m:den>
                          <m: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2</m:t>
                                  </m:r>
                                </m:sub>
                              </m:sSub>
                            </m:e>
                          </m:d>
                          <m:r>
                            <a:rPr lang="en-US" b="0" i="1" smtClean="0">
                              <a:latin typeface="Cambria Math" panose="02040503050406030204" pitchFamily="18" charset="0"/>
                            </a:rPr>
                            <m:t>+</m:t>
                          </m:r>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2</m:t>
                                  </m:r>
                                </m:sub>
                              </m:sSub>
                            </m:e>
                          </m:d>
                        </m:den>
                      </m:f>
                    </m:oMath>
                  </m:oMathPara>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BC3D39C7-F23B-2647-9BBE-B94D4BFA2482}"/>
                  </a:ext>
                </a:extLst>
              </p:cNvPr>
              <p:cNvSpPr>
                <a:spLocks noGrp="1" noRot="1" noChangeAspect="1" noMove="1" noResize="1" noEditPoints="1" noAdjustHandles="1" noChangeArrowheads="1" noChangeShapeType="1" noTextEdit="1"/>
              </p:cNvSpPr>
              <p:nvPr>
                <p:ph sz="half" idx="1"/>
              </p:nvPr>
            </p:nvSpPr>
            <p:spPr>
              <a:xfrm>
                <a:off x="436098" y="1825625"/>
                <a:ext cx="5583702" cy="4351338"/>
              </a:xfrm>
              <a:blipFill>
                <a:blip r:embed="rId2"/>
                <a:stretch>
                  <a:fillRect l="-2041" t="-2326"/>
                </a:stretch>
              </a:blipFill>
            </p:spPr>
            <p:txBody>
              <a:bodyPr/>
              <a:lstStyle/>
              <a:p>
                <a:r>
                  <a:rPr lang="en-US">
                    <a:noFill/>
                  </a:rPr>
                  <a:t> </a:t>
                </a:r>
              </a:p>
            </p:txBody>
          </p:sp>
        </mc:Fallback>
      </mc:AlternateContent>
      <p:pic>
        <p:nvPicPr>
          <p:cNvPr id="11" name="Picture 2">
            <a:extLst>
              <a:ext uri="{FF2B5EF4-FFF2-40B4-BE49-F238E27FC236}">
                <a16:creationId xmlns:a16="http://schemas.microsoft.com/office/drawing/2014/main" id="{945A39F0-F71A-F64C-BE21-82AC500D1654}"/>
              </a:ext>
            </a:extLst>
          </p:cNvPr>
          <p:cNvPicPr>
            <a:picLocks noChangeAspect="1" noChangeArrowheads="1"/>
          </p:cNvPicPr>
          <p:nvPr/>
        </p:nvPicPr>
        <p:blipFill>
          <a:blip r:embed="rId3" cstate="print"/>
          <a:srcRect b="649"/>
          <a:stretch>
            <a:fillRect/>
          </a:stretch>
        </p:blipFill>
        <p:spPr bwMode="auto">
          <a:xfrm>
            <a:off x="5820394" y="2227662"/>
            <a:ext cx="6280539" cy="3051074"/>
          </a:xfrm>
          <a:prstGeom prst="rect">
            <a:avLst/>
          </a:prstGeom>
          <a:noFill/>
          <a:ln w="9525">
            <a:noFill/>
            <a:miter lim="800000"/>
            <a:headEnd/>
            <a:tailEnd/>
          </a:ln>
        </p:spPr>
      </p:pic>
      <p:sp>
        <p:nvSpPr>
          <p:cNvPr id="12" name="TextBox 11">
            <a:extLst>
              <a:ext uri="{FF2B5EF4-FFF2-40B4-BE49-F238E27FC236}">
                <a16:creationId xmlns:a16="http://schemas.microsoft.com/office/drawing/2014/main" id="{CF427BED-F9A2-6C4F-BD6B-8ADE5AE261A5}"/>
              </a:ext>
            </a:extLst>
          </p:cNvPr>
          <p:cNvSpPr txBox="1"/>
          <p:nvPr/>
        </p:nvSpPr>
        <p:spPr>
          <a:xfrm>
            <a:off x="5726496" y="3049063"/>
            <a:ext cx="797975" cy="461665"/>
          </a:xfrm>
          <a:prstGeom prst="rect">
            <a:avLst/>
          </a:prstGeom>
          <a:noFill/>
        </p:spPr>
        <p:txBody>
          <a:bodyPr wrap="none" rtlCol="0">
            <a:spAutoFit/>
          </a:bodyPr>
          <a:lstStyle/>
          <a:p>
            <a:r>
              <a:rPr lang="en-US" sz="2400" dirty="0">
                <a:solidFill>
                  <a:srgbClr val="0000FF"/>
                </a:solidFill>
              </a:rPr>
              <a:t>state</a:t>
            </a:r>
          </a:p>
        </p:txBody>
      </p:sp>
      <p:sp>
        <p:nvSpPr>
          <p:cNvPr id="13" name="TextBox 12">
            <a:extLst>
              <a:ext uri="{FF2B5EF4-FFF2-40B4-BE49-F238E27FC236}">
                <a16:creationId xmlns:a16="http://schemas.microsoft.com/office/drawing/2014/main" id="{FC338110-1EEE-3A4B-A714-8E774704FEA1}"/>
              </a:ext>
            </a:extLst>
          </p:cNvPr>
          <p:cNvSpPr txBox="1"/>
          <p:nvPr/>
        </p:nvSpPr>
        <p:spPr>
          <a:xfrm>
            <a:off x="5280454" y="4316515"/>
            <a:ext cx="1667892" cy="461665"/>
          </a:xfrm>
          <a:prstGeom prst="rect">
            <a:avLst/>
          </a:prstGeom>
          <a:noFill/>
        </p:spPr>
        <p:txBody>
          <a:bodyPr wrap="none" rtlCol="0">
            <a:spAutoFit/>
          </a:bodyPr>
          <a:lstStyle/>
          <a:p>
            <a:r>
              <a:rPr lang="en-US" sz="2400" dirty="0">
                <a:solidFill>
                  <a:srgbClr val="0000FF"/>
                </a:solidFill>
              </a:rPr>
              <a:t>observation</a:t>
            </a:r>
          </a:p>
        </p:txBody>
      </p:sp>
      <p:sp>
        <p:nvSpPr>
          <p:cNvPr id="14" name="TextBox 13">
            <a:extLst>
              <a:ext uri="{FF2B5EF4-FFF2-40B4-BE49-F238E27FC236}">
                <a16:creationId xmlns:a16="http://schemas.microsoft.com/office/drawing/2014/main" id="{ECC07C4F-FBB4-C244-B6DB-8D79AD92E863}"/>
              </a:ext>
            </a:extLst>
          </p:cNvPr>
          <p:cNvSpPr txBox="1"/>
          <p:nvPr/>
        </p:nvSpPr>
        <p:spPr>
          <a:xfrm>
            <a:off x="7217099" y="1547527"/>
            <a:ext cx="1483355" cy="830997"/>
          </a:xfrm>
          <a:prstGeom prst="rect">
            <a:avLst/>
          </a:prstGeom>
          <a:noFill/>
        </p:spPr>
        <p:txBody>
          <a:bodyPr wrap="none" rtlCol="0">
            <a:spAutoFit/>
          </a:bodyPr>
          <a:lstStyle/>
          <a:p>
            <a:pPr algn="ctr"/>
            <a:r>
              <a:rPr lang="en-US" sz="2400" dirty="0">
                <a:solidFill>
                  <a:srgbClr val="0000FF"/>
                </a:solidFill>
              </a:rPr>
              <a:t>Transition </a:t>
            </a:r>
          </a:p>
          <a:p>
            <a:pPr algn="ctr"/>
            <a:r>
              <a:rPr lang="en-US" sz="2400" dirty="0">
                <a:solidFill>
                  <a:srgbClr val="0000FF"/>
                </a:solidFill>
              </a:rPr>
              <a:t>model</a:t>
            </a:r>
          </a:p>
        </p:txBody>
      </p:sp>
      <p:sp>
        <p:nvSpPr>
          <p:cNvPr id="15" name="TextBox 14">
            <a:extLst>
              <a:ext uri="{FF2B5EF4-FFF2-40B4-BE49-F238E27FC236}">
                <a16:creationId xmlns:a16="http://schemas.microsoft.com/office/drawing/2014/main" id="{0F0C8266-EC66-DB48-A960-F8178EF1B1C0}"/>
              </a:ext>
            </a:extLst>
          </p:cNvPr>
          <p:cNvSpPr txBox="1"/>
          <p:nvPr/>
        </p:nvSpPr>
        <p:spPr>
          <a:xfrm>
            <a:off x="8595732" y="5908288"/>
            <a:ext cx="2571986" cy="461665"/>
          </a:xfrm>
          <a:prstGeom prst="rect">
            <a:avLst/>
          </a:prstGeom>
          <a:noFill/>
        </p:spPr>
        <p:txBody>
          <a:bodyPr wrap="none" rtlCol="0">
            <a:spAutoFit/>
          </a:bodyPr>
          <a:lstStyle/>
          <a:p>
            <a:r>
              <a:rPr lang="en-US" sz="2400" dirty="0">
                <a:solidFill>
                  <a:srgbClr val="0000FF"/>
                </a:solidFill>
              </a:rPr>
              <a:t>Observation model</a:t>
            </a:r>
          </a:p>
        </p:txBody>
      </p:sp>
      <p:cxnSp>
        <p:nvCxnSpPr>
          <p:cNvPr id="16" name="Straight Arrow Connector 15">
            <a:extLst>
              <a:ext uri="{FF2B5EF4-FFF2-40B4-BE49-F238E27FC236}">
                <a16:creationId xmlns:a16="http://schemas.microsoft.com/office/drawing/2014/main" id="{88CEF01A-F918-F143-95F3-0F12F33D6A26}"/>
              </a:ext>
            </a:extLst>
          </p:cNvPr>
          <p:cNvCxnSpPr>
            <a:stCxn id="15" idx="0"/>
          </p:cNvCxnSpPr>
          <p:nvPr/>
        </p:nvCxnSpPr>
        <p:spPr>
          <a:xfrm flipV="1">
            <a:off x="9881725" y="4689087"/>
            <a:ext cx="85608" cy="1219200"/>
          </a:xfrm>
          <a:prstGeom prst="straightConnector1">
            <a:avLst/>
          </a:prstGeom>
          <a:ln w="31750">
            <a:solidFill>
              <a:srgbClr val="0000FF"/>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E5E69C52-F084-9B44-A09D-9B6899BCD65F}"/>
                  </a:ext>
                </a:extLst>
              </p:cNvPr>
              <p:cNvSpPr/>
              <p:nvPr/>
            </p:nvSpPr>
            <p:spPr>
              <a:xfrm>
                <a:off x="6169332" y="2484676"/>
                <a:ext cx="821379" cy="646331"/>
              </a:xfrm>
              <a:prstGeom prst="rect">
                <a:avLst/>
              </a:prstGeom>
              <a:ln w="12700">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m:rPr>
                          <m:brk m:alnAt="7"/>
                        </m:rPr>
                        <a:rPr lang="en-US" i="1" u="sng" smtClean="0">
                          <a:latin typeface="Cambria Math" panose="02040503050406030204" pitchFamily="18" charset="0"/>
                        </a:rPr>
                        <m:t>𝑃</m:t>
                      </m:r>
                      <m:d>
                        <m:dPr>
                          <m:ctrlPr>
                            <a:rPr lang="en-US" i="1" u="sng">
                              <a:latin typeface="Cambria Math" panose="02040503050406030204" pitchFamily="18" charset="0"/>
                            </a:rPr>
                          </m:ctrlPr>
                        </m:dPr>
                        <m:e>
                          <m:sSub>
                            <m:sSubPr>
                              <m:ctrlPr>
                                <a:rPr lang="en-US" i="1" u="sng">
                                  <a:latin typeface="Cambria Math" panose="02040503050406030204" pitchFamily="18" charset="0"/>
                                </a:rPr>
                              </m:ctrlPr>
                            </m:sSubPr>
                            <m:e>
                              <m:r>
                                <a:rPr lang="en-US" i="1" u="sng">
                                  <a:latin typeface="Cambria Math" panose="02040503050406030204" pitchFamily="18" charset="0"/>
                                </a:rPr>
                                <m:t>𝑅</m:t>
                              </m:r>
                            </m:e>
                            <m:sub>
                              <m:r>
                                <a:rPr lang="en-US" i="1" u="sng">
                                  <a:latin typeface="Cambria Math" panose="02040503050406030204" pitchFamily="18" charset="0"/>
                                </a:rPr>
                                <m:t>1</m:t>
                              </m:r>
                            </m:sub>
                          </m:sSub>
                        </m:e>
                      </m:d>
                    </m:oMath>
                  </m:oMathPara>
                </a14:m>
                <a:endParaRPr lang="en-US" i="1" u="sng"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0.5</m:t>
                      </m:r>
                    </m:oMath>
                  </m:oMathPara>
                </a14:m>
                <a:endParaRPr lang="en-US" dirty="0"/>
              </a:p>
            </p:txBody>
          </p:sp>
        </mc:Choice>
        <mc:Fallback xmlns="">
          <p:sp>
            <p:nvSpPr>
              <p:cNvPr id="17" name="Rectangle 16">
                <a:extLst>
                  <a:ext uri="{FF2B5EF4-FFF2-40B4-BE49-F238E27FC236}">
                    <a16:creationId xmlns:a16="http://schemas.microsoft.com/office/drawing/2014/main" id="{E5E69C52-F084-9B44-A09D-9B6899BCD65F}"/>
                  </a:ext>
                </a:extLst>
              </p:cNvPr>
              <p:cNvSpPr>
                <a:spLocks noRot="1" noChangeAspect="1" noMove="1" noResize="1" noEditPoints="1" noAdjustHandles="1" noChangeArrowheads="1" noChangeShapeType="1" noTextEdit="1"/>
              </p:cNvSpPr>
              <p:nvPr/>
            </p:nvSpPr>
            <p:spPr>
              <a:xfrm>
                <a:off x="6169332" y="2484676"/>
                <a:ext cx="821379" cy="646331"/>
              </a:xfrm>
              <a:prstGeom prst="rect">
                <a:avLst/>
              </a:prstGeom>
              <a:blipFill>
                <a:blip r:embed="rId4"/>
                <a:stretch>
                  <a:fillRect/>
                </a:stretch>
              </a:blipFill>
              <a:ln w="12700">
                <a:solidFill>
                  <a:schemeClr val="tx1"/>
                </a:solidFill>
              </a:ln>
            </p:spPr>
            <p:txBody>
              <a:bodyPr/>
              <a:lstStyle/>
              <a:p>
                <a:r>
                  <a:rPr lang="en-US">
                    <a:noFill/>
                  </a:rPr>
                  <a:t> </a:t>
                </a:r>
              </a:p>
            </p:txBody>
          </p:sp>
        </mc:Fallback>
      </mc:AlternateContent>
      <p:sp>
        <p:nvSpPr>
          <p:cNvPr id="18" name="TextBox 17">
            <a:extLst>
              <a:ext uri="{FF2B5EF4-FFF2-40B4-BE49-F238E27FC236}">
                <a16:creationId xmlns:a16="http://schemas.microsoft.com/office/drawing/2014/main" id="{EEDC42C1-7425-3C4D-B5AF-A4BD3FF160D6}"/>
              </a:ext>
            </a:extLst>
          </p:cNvPr>
          <p:cNvSpPr txBox="1"/>
          <p:nvPr/>
        </p:nvSpPr>
        <p:spPr>
          <a:xfrm>
            <a:off x="6088721" y="1390439"/>
            <a:ext cx="978153" cy="1200329"/>
          </a:xfrm>
          <a:prstGeom prst="rect">
            <a:avLst/>
          </a:prstGeom>
          <a:noFill/>
        </p:spPr>
        <p:txBody>
          <a:bodyPr wrap="none" rtlCol="0">
            <a:spAutoFit/>
          </a:bodyPr>
          <a:lstStyle/>
          <a:p>
            <a:pPr algn="ctr"/>
            <a:r>
              <a:rPr lang="en-US" sz="2400" dirty="0">
                <a:solidFill>
                  <a:srgbClr val="0000FF"/>
                </a:solidFill>
              </a:rPr>
              <a:t>Initial</a:t>
            </a:r>
          </a:p>
          <a:p>
            <a:pPr algn="ctr"/>
            <a:r>
              <a:rPr lang="en-US" sz="2400" dirty="0">
                <a:solidFill>
                  <a:srgbClr val="0000FF"/>
                </a:solidFill>
              </a:rPr>
              <a:t>state </a:t>
            </a:r>
          </a:p>
          <a:p>
            <a:pPr algn="ctr"/>
            <a:r>
              <a:rPr lang="en-US" sz="2400" dirty="0">
                <a:solidFill>
                  <a:srgbClr val="0000FF"/>
                </a:solidFill>
              </a:rPr>
              <a:t>model</a:t>
            </a:r>
          </a:p>
        </p:txBody>
      </p:sp>
    </p:spTree>
    <p:extLst>
      <p:ext uri="{BB962C8B-B14F-4D97-AF65-F5344CB8AC3E}">
        <p14:creationId xmlns:p14="http://schemas.microsoft.com/office/powerpoint/2010/main" val="676229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3657C-1C9F-1D4C-9E7F-127D69959523}"/>
              </a:ext>
            </a:extLst>
          </p:cNvPr>
          <p:cNvSpPr>
            <a:spLocks noGrp="1"/>
          </p:cNvSpPr>
          <p:nvPr>
            <p:ph type="title"/>
          </p:nvPr>
        </p:nvSpPr>
        <p:spPr/>
        <p:txBody>
          <a:bodyPr/>
          <a:lstStyle/>
          <a:p>
            <a:r>
              <a:rPr lang="en-US" dirty="0"/>
              <a:t>Belief propagation in an HMM: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C3D39C7-F23B-2647-9BBE-B94D4BFA2482}"/>
                  </a:ext>
                </a:extLst>
              </p:cNvPr>
              <p:cNvSpPr>
                <a:spLocks noGrp="1"/>
              </p:cNvSpPr>
              <p:nvPr>
                <p:ph sz="half" idx="1"/>
              </p:nvPr>
            </p:nvSpPr>
            <p:spPr>
              <a:xfrm>
                <a:off x="436098" y="1825625"/>
                <a:ext cx="5583702" cy="4351338"/>
              </a:xfrm>
            </p:spPr>
            <p:txBody>
              <a:bodyPr>
                <a:normAutofit/>
              </a:bodyPr>
              <a:lstStyle/>
              <a:p>
                <a:pPr marL="0" indent="0">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2</m:t>
                              </m:r>
                            </m:sub>
                          </m:sSub>
                        </m:e>
                      </m:d>
                      <m:r>
                        <a:rPr lang="en-US" b="0" i="1" smtClean="0">
                          <a:latin typeface="Cambria Math" panose="02040503050406030204" pitchFamily="18" charset="0"/>
                        </a:rPr>
                        <m:t>=</m:t>
                      </m:r>
                      <m:nary>
                        <m:naryPr>
                          <m:chr m:val="∑"/>
                          <m:supHide m:val="on"/>
                          <m:ctrlPr>
                            <a:rPr lang="en-US" b="0" i="1" smtClean="0">
                              <a:latin typeface="Cambria Math" panose="02040503050406030204" pitchFamily="18" charset="0"/>
                            </a:rPr>
                          </m:ctrlPr>
                        </m:naryPr>
                        <m:sub>
                          <m:sSub>
                            <m:sSubPr>
                              <m:ctrlPr>
                                <a:rPr lang="en-US" i="1">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1</m:t>
                              </m:r>
                            </m:sub>
                          </m:sSub>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sub>
                        <m:sup/>
                        <m:e>
                          <m: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1</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2</m:t>
                                  </m:r>
                                </m:sub>
                              </m:sSub>
                            </m:e>
                          </m:d>
                        </m:e>
                      </m:nary>
                    </m:oMath>
                  </m:oMathPara>
                </a14:m>
                <a:endParaRPr lang="en-US" dirty="0"/>
              </a:p>
              <a:p>
                <a:pPr marL="0" indent="0">
                  <a:buNone/>
                </a:pP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BC3D39C7-F23B-2647-9BBE-B94D4BFA2482}"/>
                  </a:ext>
                </a:extLst>
              </p:cNvPr>
              <p:cNvSpPr>
                <a:spLocks noGrp="1" noRot="1" noChangeAspect="1" noMove="1" noResize="1" noEditPoints="1" noAdjustHandles="1" noChangeArrowheads="1" noChangeShapeType="1" noTextEdit="1"/>
              </p:cNvSpPr>
              <p:nvPr>
                <p:ph sz="half" idx="1"/>
              </p:nvPr>
            </p:nvSpPr>
            <p:spPr>
              <a:xfrm>
                <a:off x="436098" y="1825625"/>
                <a:ext cx="5583702" cy="4351338"/>
              </a:xfrm>
              <a:blipFill>
                <a:blip r:embed="rId2"/>
                <a:stretch>
                  <a:fillRect l="-6803" t="-27616"/>
                </a:stretch>
              </a:blipFill>
            </p:spPr>
            <p:txBody>
              <a:bodyPr/>
              <a:lstStyle/>
              <a:p>
                <a:r>
                  <a:rPr lang="en-US">
                    <a:noFill/>
                  </a:rPr>
                  <a:t> </a:t>
                </a:r>
              </a:p>
            </p:txBody>
          </p:sp>
        </mc:Fallback>
      </mc:AlternateContent>
      <p:pic>
        <p:nvPicPr>
          <p:cNvPr id="11" name="Picture 2">
            <a:extLst>
              <a:ext uri="{FF2B5EF4-FFF2-40B4-BE49-F238E27FC236}">
                <a16:creationId xmlns:a16="http://schemas.microsoft.com/office/drawing/2014/main" id="{EB63FC6A-346E-AB4A-ABF7-AECC00F27C97}"/>
              </a:ext>
            </a:extLst>
          </p:cNvPr>
          <p:cNvPicPr>
            <a:picLocks noChangeAspect="1" noChangeArrowheads="1"/>
          </p:cNvPicPr>
          <p:nvPr/>
        </p:nvPicPr>
        <p:blipFill>
          <a:blip r:embed="rId3" cstate="print"/>
          <a:srcRect b="649"/>
          <a:stretch>
            <a:fillRect/>
          </a:stretch>
        </p:blipFill>
        <p:spPr bwMode="auto">
          <a:xfrm>
            <a:off x="5820394" y="2227662"/>
            <a:ext cx="6280539" cy="3051074"/>
          </a:xfrm>
          <a:prstGeom prst="rect">
            <a:avLst/>
          </a:prstGeom>
          <a:noFill/>
          <a:ln w="9525">
            <a:noFill/>
            <a:miter lim="800000"/>
            <a:headEnd/>
            <a:tailEnd/>
          </a:ln>
        </p:spPr>
      </p:pic>
      <p:sp>
        <p:nvSpPr>
          <p:cNvPr id="12" name="TextBox 11">
            <a:extLst>
              <a:ext uri="{FF2B5EF4-FFF2-40B4-BE49-F238E27FC236}">
                <a16:creationId xmlns:a16="http://schemas.microsoft.com/office/drawing/2014/main" id="{F36E69DF-1704-264F-8514-BE9D983AE7A4}"/>
              </a:ext>
            </a:extLst>
          </p:cNvPr>
          <p:cNvSpPr txBox="1"/>
          <p:nvPr/>
        </p:nvSpPr>
        <p:spPr>
          <a:xfrm>
            <a:off x="5726496" y="3049063"/>
            <a:ext cx="797975" cy="461665"/>
          </a:xfrm>
          <a:prstGeom prst="rect">
            <a:avLst/>
          </a:prstGeom>
          <a:noFill/>
        </p:spPr>
        <p:txBody>
          <a:bodyPr wrap="none" rtlCol="0">
            <a:spAutoFit/>
          </a:bodyPr>
          <a:lstStyle/>
          <a:p>
            <a:r>
              <a:rPr lang="en-US" sz="2400" dirty="0">
                <a:solidFill>
                  <a:srgbClr val="0000FF"/>
                </a:solidFill>
              </a:rPr>
              <a:t>state</a:t>
            </a:r>
          </a:p>
        </p:txBody>
      </p:sp>
      <p:sp>
        <p:nvSpPr>
          <p:cNvPr id="13" name="TextBox 12">
            <a:extLst>
              <a:ext uri="{FF2B5EF4-FFF2-40B4-BE49-F238E27FC236}">
                <a16:creationId xmlns:a16="http://schemas.microsoft.com/office/drawing/2014/main" id="{31F001F5-0290-1145-A20D-71B9189EE44D}"/>
              </a:ext>
            </a:extLst>
          </p:cNvPr>
          <p:cNvSpPr txBox="1"/>
          <p:nvPr/>
        </p:nvSpPr>
        <p:spPr>
          <a:xfrm>
            <a:off x="5280454" y="4316515"/>
            <a:ext cx="1667892" cy="461665"/>
          </a:xfrm>
          <a:prstGeom prst="rect">
            <a:avLst/>
          </a:prstGeom>
          <a:noFill/>
        </p:spPr>
        <p:txBody>
          <a:bodyPr wrap="none" rtlCol="0">
            <a:spAutoFit/>
          </a:bodyPr>
          <a:lstStyle/>
          <a:p>
            <a:r>
              <a:rPr lang="en-US" sz="2400" dirty="0">
                <a:solidFill>
                  <a:srgbClr val="0000FF"/>
                </a:solidFill>
              </a:rPr>
              <a:t>observation</a:t>
            </a:r>
          </a:p>
        </p:txBody>
      </p:sp>
      <p:sp>
        <p:nvSpPr>
          <p:cNvPr id="14" name="TextBox 13">
            <a:extLst>
              <a:ext uri="{FF2B5EF4-FFF2-40B4-BE49-F238E27FC236}">
                <a16:creationId xmlns:a16="http://schemas.microsoft.com/office/drawing/2014/main" id="{7FC85B96-DA0E-444C-896D-D7D7FB6FF4F8}"/>
              </a:ext>
            </a:extLst>
          </p:cNvPr>
          <p:cNvSpPr txBox="1"/>
          <p:nvPr/>
        </p:nvSpPr>
        <p:spPr>
          <a:xfrm>
            <a:off x="7217099" y="1547527"/>
            <a:ext cx="1483355" cy="830997"/>
          </a:xfrm>
          <a:prstGeom prst="rect">
            <a:avLst/>
          </a:prstGeom>
          <a:noFill/>
        </p:spPr>
        <p:txBody>
          <a:bodyPr wrap="none" rtlCol="0">
            <a:spAutoFit/>
          </a:bodyPr>
          <a:lstStyle/>
          <a:p>
            <a:pPr algn="ctr"/>
            <a:r>
              <a:rPr lang="en-US" sz="2400" dirty="0">
                <a:solidFill>
                  <a:srgbClr val="0000FF"/>
                </a:solidFill>
              </a:rPr>
              <a:t>Transition </a:t>
            </a:r>
          </a:p>
          <a:p>
            <a:pPr algn="ctr"/>
            <a:r>
              <a:rPr lang="en-US" sz="2400" dirty="0">
                <a:solidFill>
                  <a:srgbClr val="0000FF"/>
                </a:solidFill>
              </a:rPr>
              <a:t>model</a:t>
            </a:r>
          </a:p>
        </p:txBody>
      </p:sp>
      <p:sp>
        <p:nvSpPr>
          <p:cNvPr id="15" name="TextBox 14">
            <a:extLst>
              <a:ext uri="{FF2B5EF4-FFF2-40B4-BE49-F238E27FC236}">
                <a16:creationId xmlns:a16="http://schemas.microsoft.com/office/drawing/2014/main" id="{88E2C0B3-C022-7D42-ADFA-D4C96A5F181D}"/>
              </a:ext>
            </a:extLst>
          </p:cNvPr>
          <p:cNvSpPr txBox="1"/>
          <p:nvPr/>
        </p:nvSpPr>
        <p:spPr>
          <a:xfrm>
            <a:off x="8595732" y="5908288"/>
            <a:ext cx="2571986" cy="461665"/>
          </a:xfrm>
          <a:prstGeom prst="rect">
            <a:avLst/>
          </a:prstGeom>
          <a:noFill/>
        </p:spPr>
        <p:txBody>
          <a:bodyPr wrap="none" rtlCol="0">
            <a:spAutoFit/>
          </a:bodyPr>
          <a:lstStyle/>
          <a:p>
            <a:r>
              <a:rPr lang="en-US" sz="2400" dirty="0">
                <a:solidFill>
                  <a:srgbClr val="0000FF"/>
                </a:solidFill>
              </a:rPr>
              <a:t>Observation model</a:t>
            </a:r>
          </a:p>
        </p:txBody>
      </p:sp>
      <p:cxnSp>
        <p:nvCxnSpPr>
          <p:cNvPr id="16" name="Straight Arrow Connector 15">
            <a:extLst>
              <a:ext uri="{FF2B5EF4-FFF2-40B4-BE49-F238E27FC236}">
                <a16:creationId xmlns:a16="http://schemas.microsoft.com/office/drawing/2014/main" id="{6D586C36-DEA3-9C46-A856-582CCBABDA8B}"/>
              </a:ext>
            </a:extLst>
          </p:cNvPr>
          <p:cNvCxnSpPr>
            <a:stCxn id="15" idx="0"/>
          </p:cNvCxnSpPr>
          <p:nvPr/>
        </p:nvCxnSpPr>
        <p:spPr>
          <a:xfrm flipV="1">
            <a:off x="9881725" y="4689087"/>
            <a:ext cx="85608" cy="1219200"/>
          </a:xfrm>
          <a:prstGeom prst="straightConnector1">
            <a:avLst/>
          </a:prstGeom>
          <a:ln w="31750">
            <a:solidFill>
              <a:srgbClr val="0000FF"/>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098E1A80-C7DD-0F4F-AE6E-E2E95C34F0A3}"/>
                  </a:ext>
                </a:extLst>
              </p:cNvPr>
              <p:cNvSpPr/>
              <p:nvPr/>
            </p:nvSpPr>
            <p:spPr>
              <a:xfrm>
                <a:off x="6169332" y="2484676"/>
                <a:ext cx="821379" cy="646331"/>
              </a:xfrm>
              <a:prstGeom prst="rect">
                <a:avLst/>
              </a:prstGeom>
              <a:ln w="12700">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m:rPr>
                          <m:brk m:alnAt="7"/>
                        </m:rPr>
                        <a:rPr lang="en-US" i="1" u="sng" smtClean="0">
                          <a:latin typeface="Cambria Math" panose="02040503050406030204" pitchFamily="18" charset="0"/>
                        </a:rPr>
                        <m:t>𝑃</m:t>
                      </m:r>
                      <m:d>
                        <m:dPr>
                          <m:ctrlPr>
                            <a:rPr lang="en-US" i="1" u="sng">
                              <a:latin typeface="Cambria Math" panose="02040503050406030204" pitchFamily="18" charset="0"/>
                            </a:rPr>
                          </m:ctrlPr>
                        </m:dPr>
                        <m:e>
                          <m:sSub>
                            <m:sSubPr>
                              <m:ctrlPr>
                                <a:rPr lang="en-US" i="1" u="sng">
                                  <a:latin typeface="Cambria Math" panose="02040503050406030204" pitchFamily="18" charset="0"/>
                                </a:rPr>
                              </m:ctrlPr>
                            </m:sSubPr>
                            <m:e>
                              <m:r>
                                <a:rPr lang="en-US" i="1" u="sng">
                                  <a:latin typeface="Cambria Math" panose="02040503050406030204" pitchFamily="18" charset="0"/>
                                </a:rPr>
                                <m:t>𝑅</m:t>
                              </m:r>
                            </m:e>
                            <m:sub>
                              <m:r>
                                <a:rPr lang="en-US" i="1" u="sng">
                                  <a:latin typeface="Cambria Math" panose="02040503050406030204" pitchFamily="18" charset="0"/>
                                </a:rPr>
                                <m:t>1</m:t>
                              </m:r>
                            </m:sub>
                          </m:sSub>
                        </m:e>
                      </m:d>
                    </m:oMath>
                  </m:oMathPara>
                </a14:m>
                <a:endParaRPr lang="en-US" i="1" u="sng"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0.5</m:t>
                      </m:r>
                    </m:oMath>
                  </m:oMathPara>
                </a14:m>
                <a:endParaRPr lang="en-US" dirty="0"/>
              </a:p>
            </p:txBody>
          </p:sp>
        </mc:Choice>
        <mc:Fallback xmlns="">
          <p:sp>
            <p:nvSpPr>
              <p:cNvPr id="17" name="Rectangle 16">
                <a:extLst>
                  <a:ext uri="{FF2B5EF4-FFF2-40B4-BE49-F238E27FC236}">
                    <a16:creationId xmlns:a16="http://schemas.microsoft.com/office/drawing/2014/main" id="{098E1A80-C7DD-0F4F-AE6E-E2E95C34F0A3}"/>
                  </a:ext>
                </a:extLst>
              </p:cNvPr>
              <p:cNvSpPr>
                <a:spLocks noRot="1" noChangeAspect="1" noMove="1" noResize="1" noEditPoints="1" noAdjustHandles="1" noChangeArrowheads="1" noChangeShapeType="1" noTextEdit="1"/>
              </p:cNvSpPr>
              <p:nvPr/>
            </p:nvSpPr>
            <p:spPr>
              <a:xfrm>
                <a:off x="6169332" y="2484676"/>
                <a:ext cx="821379" cy="646331"/>
              </a:xfrm>
              <a:prstGeom prst="rect">
                <a:avLst/>
              </a:prstGeom>
              <a:blipFill>
                <a:blip r:embed="rId4"/>
                <a:stretch>
                  <a:fillRect/>
                </a:stretch>
              </a:blipFill>
              <a:ln w="12700">
                <a:solidFill>
                  <a:schemeClr val="tx1"/>
                </a:solidFill>
              </a:ln>
            </p:spPr>
            <p:txBody>
              <a:bodyPr/>
              <a:lstStyle/>
              <a:p>
                <a:r>
                  <a:rPr lang="en-US">
                    <a:noFill/>
                  </a:rPr>
                  <a:t> </a:t>
                </a:r>
              </a:p>
            </p:txBody>
          </p:sp>
        </mc:Fallback>
      </mc:AlternateContent>
      <p:sp>
        <p:nvSpPr>
          <p:cNvPr id="18" name="TextBox 17">
            <a:extLst>
              <a:ext uri="{FF2B5EF4-FFF2-40B4-BE49-F238E27FC236}">
                <a16:creationId xmlns:a16="http://schemas.microsoft.com/office/drawing/2014/main" id="{BABF79FE-1AC2-7344-A0AA-F63F460B8CCA}"/>
              </a:ext>
            </a:extLst>
          </p:cNvPr>
          <p:cNvSpPr txBox="1"/>
          <p:nvPr/>
        </p:nvSpPr>
        <p:spPr>
          <a:xfrm>
            <a:off x="6088721" y="1390439"/>
            <a:ext cx="978153" cy="1200329"/>
          </a:xfrm>
          <a:prstGeom prst="rect">
            <a:avLst/>
          </a:prstGeom>
          <a:noFill/>
        </p:spPr>
        <p:txBody>
          <a:bodyPr wrap="none" rtlCol="0">
            <a:spAutoFit/>
          </a:bodyPr>
          <a:lstStyle/>
          <a:p>
            <a:pPr algn="ctr"/>
            <a:r>
              <a:rPr lang="en-US" sz="2400" dirty="0">
                <a:solidFill>
                  <a:srgbClr val="0000FF"/>
                </a:solidFill>
              </a:rPr>
              <a:t>Initial</a:t>
            </a:r>
          </a:p>
          <a:p>
            <a:pPr algn="ctr"/>
            <a:r>
              <a:rPr lang="en-US" sz="2400" dirty="0">
                <a:solidFill>
                  <a:srgbClr val="0000FF"/>
                </a:solidFill>
              </a:rPr>
              <a:t>state </a:t>
            </a:r>
          </a:p>
          <a:p>
            <a:pPr algn="ctr"/>
            <a:r>
              <a:rPr lang="en-US" sz="2400" dirty="0">
                <a:solidFill>
                  <a:srgbClr val="0000FF"/>
                </a:solidFill>
              </a:rPr>
              <a:t>model</a:t>
            </a:r>
          </a:p>
        </p:txBody>
      </p:sp>
    </p:spTree>
    <p:extLst>
      <p:ext uri="{BB962C8B-B14F-4D97-AF65-F5344CB8AC3E}">
        <p14:creationId xmlns:p14="http://schemas.microsoft.com/office/powerpoint/2010/main" val="2397428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3657C-1C9F-1D4C-9E7F-127D69959523}"/>
              </a:ext>
            </a:extLst>
          </p:cNvPr>
          <p:cNvSpPr>
            <a:spLocks noGrp="1"/>
          </p:cNvSpPr>
          <p:nvPr>
            <p:ph type="title"/>
          </p:nvPr>
        </p:nvSpPr>
        <p:spPr/>
        <p:txBody>
          <a:bodyPr/>
          <a:lstStyle/>
          <a:p>
            <a:r>
              <a:rPr lang="en-US" dirty="0"/>
              <a:t>Belief propagation in an HMM: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C3D39C7-F23B-2647-9BBE-B94D4BFA2482}"/>
                  </a:ext>
                </a:extLst>
              </p:cNvPr>
              <p:cNvSpPr>
                <a:spLocks noGrp="1"/>
              </p:cNvSpPr>
              <p:nvPr>
                <p:ph sz="half" idx="1"/>
              </p:nvPr>
            </p:nvSpPr>
            <p:spPr>
              <a:xfrm>
                <a:off x="436098" y="1825625"/>
                <a:ext cx="5583702" cy="4351338"/>
              </a:xfrm>
            </p:spPr>
            <p:txBody>
              <a:bodyPr>
                <a:normAutofit fontScale="77500" lnSpcReduction="20000"/>
              </a:bodyPr>
              <a:lstStyle/>
              <a:p>
                <a:pPr marL="0" indent="0">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1</m:t>
                              </m:r>
                            </m:sub>
                          </m:sSub>
                          <m:r>
                            <a:rPr lang="en-US" i="1">
                              <a:latin typeface="Cambria Math" panose="02040503050406030204" pitchFamily="18" charset="0"/>
                            </a:rPr>
                            <m:t>=</m:t>
                          </m:r>
                          <m:r>
                            <a:rPr lang="en-US" b="0" i="1" smtClean="0">
                              <a:latin typeface="Cambria Math" panose="02040503050406030204" pitchFamily="18" charset="0"/>
                            </a:rPr>
                            <m:t>𝑓</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2</m:t>
                              </m:r>
                            </m:sub>
                          </m:sSub>
                        </m:e>
                      </m:d>
                    </m:oMath>
                  </m:oMathPara>
                </a14:m>
                <a:endParaRPr lang="en-US" i="1" dirty="0">
                  <a:latin typeface="Cambria Math" panose="02040503050406030204" pitchFamily="18" charset="0"/>
                </a:endParaRPr>
              </a:p>
              <a:p>
                <a:pPr marL="0" indent="0">
                  <a:buNone/>
                </a:pPr>
                <a:endParaRPr lang="en-US"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m:rPr>
                          <m:brk m:alnAt="7"/>
                        </m:rP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𝑅</m:t>
                              </m:r>
                            </m:e>
                            <m:sub>
                              <m:r>
                                <a:rPr lang="en-US" i="1">
                                  <a:latin typeface="Cambria Math" panose="02040503050406030204" pitchFamily="18" charset="0"/>
                                </a:rPr>
                                <m:t>1</m:t>
                              </m:r>
                            </m:sub>
                          </m:sSub>
                        </m:e>
                      </m:d>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1</m:t>
                              </m:r>
                            </m:sub>
                          </m:sSub>
                        </m:e>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𝑅</m:t>
                              </m:r>
                            </m:e>
                            <m:sub>
                              <m:r>
                                <a:rPr lang="en-US" i="1">
                                  <a:latin typeface="Cambria Math" panose="02040503050406030204" pitchFamily="18" charset="0"/>
                                </a:rPr>
                                <m:t>1</m:t>
                              </m:r>
                            </m:sub>
                          </m:sSub>
                        </m:e>
                      </m:d>
                      <m: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2</m:t>
                              </m:r>
                            </m:sub>
                          </m:sSub>
                        </m:e>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𝑅</m:t>
                              </m:r>
                            </m:e>
                            <m:sub>
                              <m:r>
                                <a:rPr lang="en-US" i="1">
                                  <a:latin typeface="Cambria Math" panose="02040503050406030204" pitchFamily="18" charset="0"/>
                                </a:rPr>
                                <m:t>1</m:t>
                              </m:r>
                            </m:sub>
                          </m:sSub>
                        </m:e>
                      </m:d>
                      <m: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2</m:t>
                              </m:r>
                            </m:sub>
                          </m:sSub>
                        </m:e>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2</m:t>
                              </m:r>
                            </m:sub>
                          </m:sSub>
                        </m:e>
                      </m:d>
                    </m:oMath>
                  </m:oMathPara>
                </a14:m>
                <a:endParaRPr lang="en-US" dirty="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i="1" dirty="0" smtClean="0">
                          <a:latin typeface="Cambria Math" panose="02040503050406030204" pitchFamily="18" charset="0"/>
                        </a:rPr>
                        <m:t>=</m:t>
                      </m:r>
                      <m:r>
                        <a:rPr lang="en-US" i="1" dirty="0">
                          <a:latin typeface="Cambria Math" panose="02040503050406030204" pitchFamily="18" charset="0"/>
                        </a:rPr>
                        <m:t> </m:t>
                      </m:r>
                      <m:r>
                        <a:rPr lang="en-US" i="1" dirty="0" smtClean="0">
                          <a:latin typeface="Cambria Math" panose="02040503050406030204" pitchFamily="18" charset="0"/>
                        </a:rPr>
                        <m:t>(0.5)(0.8)(0.3)(0.9</m:t>
                      </m:r>
                      <m:r>
                        <a:rPr lang="en-US" i="1" dirty="0">
                          <a:latin typeface="Cambria Math" panose="02040503050406030204" pitchFamily="18" charset="0"/>
                        </a:rPr>
                        <m:t>)</m:t>
                      </m:r>
                    </m:oMath>
                  </m:oMathPara>
                </a14:m>
                <a:endParaRPr lang="en-US" dirty="0"/>
              </a:p>
              <a:p>
                <a:pPr marL="0" indent="0">
                  <a:buNone/>
                </a:pPr>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BC3D39C7-F23B-2647-9BBE-B94D4BFA2482}"/>
                  </a:ext>
                </a:extLst>
              </p:cNvPr>
              <p:cNvSpPr>
                <a:spLocks noGrp="1" noRot="1" noChangeAspect="1" noMove="1" noResize="1" noEditPoints="1" noAdjustHandles="1" noChangeArrowheads="1" noChangeShapeType="1" noTextEdit="1"/>
              </p:cNvSpPr>
              <p:nvPr>
                <p:ph sz="half" idx="1"/>
              </p:nvPr>
            </p:nvSpPr>
            <p:spPr>
              <a:xfrm>
                <a:off x="436098" y="1825625"/>
                <a:ext cx="5583702" cy="4351338"/>
              </a:xfrm>
              <a:blipFill>
                <a:blip r:embed="rId2"/>
                <a:stretch>
                  <a:fillRect/>
                </a:stretch>
              </a:blipFill>
            </p:spPr>
            <p:txBody>
              <a:bodyPr/>
              <a:lstStyle/>
              <a:p>
                <a:r>
                  <a:rPr lang="en-US">
                    <a:noFill/>
                  </a:rPr>
                  <a:t> </a:t>
                </a:r>
              </a:p>
            </p:txBody>
          </p:sp>
        </mc:Fallback>
      </mc:AlternateContent>
      <p:pic>
        <p:nvPicPr>
          <p:cNvPr id="11" name="Picture 2">
            <a:extLst>
              <a:ext uri="{FF2B5EF4-FFF2-40B4-BE49-F238E27FC236}">
                <a16:creationId xmlns:a16="http://schemas.microsoft.com/office/drawing/2014/main" id="{19F57C66-CCE5-9341-9651-DFFD2A4D8DC4}"/>
              </a:ext>
            </a:extLst>
          </p:cNvPr>
          <p:cNvPicPr>
            <a:picLocks noChangeAspect="1" noChangeArrowheads="1"/>
          </p:cNvPicPr>
          <p:nvPr/>
        </p:nvPicPr>
        <p:blipFill>
          <a:blip r:embed="rId3" cstate="print"/>
          <a:srcRect b="649"/>
          <a:stretch>
            <a:fillRect/>
          </a:stretch>
        </p:blipFill>
        <p:spPr bwMode="auto">
          <a:xfrm>
            <a:off x="5820394" y="2227662"/>
            <a:ext cx="6280539" cy="3051074"/>
          </a:xfrm>
          <a:prstGeom prst="rect">
            <a:avLst/>
          </a:prstGeom>
          <a:noFill/>
          <a:ln w="9525">
            <a:noFill/>
            <a:miter lim="800000"/>
            <a:headEnd/>
            <a:tailEnd/>
          </a:ln>
        </p:spPr>
      </p:pic>
      <p:sp>
        <p:nvSpPr>
          <p:cNvPr id="12" name="TextBox 11">
            <a:extLst>
              <a:ext uri="{FF2B5EF4-FFF2-40B4-BE49-F238E27FC236}">
                <a16:creationId xmlns:a16="http://schemas.microsoft.com/office/drawing/2014/main" id="{B5808071-9B03-9849-99CD-D32FF4E88505}"/>
              </a:ext>
            </a:extLst>
          </p:cNvPr>
          <p:cNvSpPr txBox="1"/>
          <p:nvPr/>
        </p:nvSpPr>
        <p:spPr>
          <a:xfrm>
            <a:off x="5726496" y="3049063"/>
            <a:ext cx="797975" cy="461665"/>
          </a:xfrm>
          <a:prstGeom prst="rect">
            <a:avLst/>
          </a:prstGeom>
          <a:noFill/>
        </p:spPr>
        <p:txBody>
          <a:bodyPr wrap="none" rtlCol="0">
            <a:spAutoFit/>
          </a:bodyPr>
          <a:lstStyle/>
          <a:p>
            <a:r>
              <a:rPr lang="en-US" sz="2400" dirty="0">
                <a:solidFill>
                  <a:srgbClr val="0000FF"/>
                </a:solidFill>
              </a:rPr>
              <a:t>state</a:t>
            </a:r>
          </a:p>
        </p:txBody>
      </p:sp>
      <p:sp>
        <p:nvSpPr>
          <p:cNvPr id="13" name="TextBox 12">
            <a:extLst>
              <a:ext uri="{FF2B5EF4-FFF2-40B4-BE49-F238E27FC236}">
                <a16:creationId xmlns:a16="http://schemas.microsoft.com/office/drawing/2014/main" id="{F996FF95-8FF1-494F-BC0D-3302C214FA6A}"/>
              </a:ext>
            </a:extLst>
          </p:cNvPr>
          <p:cNvSpPr txBox="1"/>
          <p:nvPr/>
        </p:nvSpPr>
        <p:spPr>
          <a:xfrm>
            <a:off x="5280454" y="4316515"/>
            <a:ext cx="1667892" cy="461665"/>
          </a:xfrm>
          <a:prstGeom prst="rect">
            <a:avLst/>
          </a:prstGeom>
          <a:noFill/>
        </p:spPr>
        <p:txBody>
          <a:bodyPr wrap="none" rtlCol="0">
            <a:spAutoFit/>
          </a:bodyPr>
          <a:lstStyle/>
          <a:p>
            <a:r>
              <a:rPr lang="en-US" sz="2400" dirty="0">
                <a:solidFill>
                  <a:srgbClr val="0000FF"/>
                </a:solidFill>
              </a:rPr>
              <a:t>observation</a:t>
            </a:r>
          </a:p>
        </p:txBody>
      </p:sp>
      <p:sp>
        <p:nvSpPr>
          <p:cNvPr id="14" name="TextBox 13">
            <a:extLst>
              <a:ext uri="{FF2B5EF4-FFF2-40B4-BE49-F238E27FC236}">
                <a16:creationId xmlns:a16="http://schemas.microsoft.com/office/drawing/2014/main" id="{500ECFF2-BDFA-AB47-95CE-C8C1D425C0AB}"/>
              </a:ext>
            </a:extLst>
          </p:cNvPr>
          <p:cNvSpPr txBox="1"/>
          <p:nvPr/>
        </p:nvSpPr>
        <p:spPr>
          <a:xfrm>
            <a:off x="7217099" y="1547527"/>
            <a:ext cx="1483355" cy="830997"/>
          </a:xfrm>
          <a:prstGeom prst="rect">
            <a:avLst/>
          </a:prstGeom>
          <a:noFill/>
        </p:spPr>
        <p:txBody>
          <a:bodyPr wrap="none" rtlCol="0">
            <a:spAutoFit/>
          </a:bodyPr>
          <a:lstStyle/>
          <a:p>
            <a:pPr algn="ctr"/>
            <a:r>
              <a:rPr lang="en-US" sz="2400" dirty="0">
                <a:solidFill>
                  <a:srgbClr val="0000FF"/>
                </a:solidFill>
              </a:rPr>
              <a:t>Transition </a:t>
            </a:r>
          </a:p>
          <a:p>
            <a:pPr algn="ctr"/>
            <a:r>
              <a:rPr lang="en-US" sz="2400" dirty="0">
                <a:solidFill>
                  <a:srgbClr val="0000FF"/>
                </a:solidFill>
              </a:rPr>
              <a:t>model</a:t>
            </a:r>
          </a:p>
        </p:txBody>
      </p:sp>
      <p:sp>
        <p:nvSpPr>
          <p:cNvPr id="15" name="TextBox 14">
            <a:extLst>
              <a:ext uri="{FF2B5EF4-FFF2-40B4-BE49-F238E27FC236}">
                <a16:creationId xmlns:a16="http://schemas.microsoft.com/office/drawing/2014/main" id="{4C009F72-FB4C-904A-915C-CD50C898850F}"/>
              </a:ext>
            </a:extLst>
          </p:cNvPr>
          <p:cNvSpPr txBox="1"/>
          <p:nvPr/>
        </p:nvSpPr>
        <p:spPr>
          <a:xfrm>
            <a:off x="8595732" y="5908288"/>
            <a:ext cx="2571986" cy="461665"/>
          </a:xfrm>
          <a:prstGeom prst="rect">
            <a:avLst/>
          </a:prstGeom>
          <a:noFill/>
        </p:spPr>
        <p:txBody>
          <a:bodyPr wrap="none" rtlCol="0">
            <a:spAutoFit/>
          </a:bodyPr>
          <a:lstStyle/>
          <a:p>
            <a:r>
              <a:rPr lang="en-US" sz="2400" dirty="0">
                <a:solidFill>
                  <a:srgbClr val="0000FF"/>
                </a:solidFill>
              </a:rPr>
              <a:t>Observation model</a:t>
            </a:r>
          </a:p>
        </p:txBody>
      </p:sp>
      <p:cxnSp>
        <p:nvCxnSpPr>
          <p:cNvPr id="16" name="Straight Arrow Connector 15">
            <a:extLst>
              <a:ext uri="{FF2B5EF4-FFF2-40B4-BE49-F238E27FC236}">
                <a16:creationId xmlns:a16="http://schemas.microsoft.com/office/drawing/2014/main" id="{810F65D4-3085-6A47-85C5-ACA54CEC700F}"/>
              </a:ext>
            </a:extLst>
          </p:cNvPr>
          <p:cNvCxnSpPr>
            <a:stCxn id="15" idx="0"/>
          </p:cNvCxnSpPr>
          <p:nvPr/>
        </p:nvCxnSpPr>
        <p:spPr>
          <a:xfrm flipV="1">
            <a:off x="9881725" y="4689087"/>
            <a:ext cx="85608" cy="1219200"/>
          </a:xfrm>
          <a:prstGeom prst="straightConnector1">
            <a:avLst/>
          </a:prstGeom>
          <a:ln w="31750">
            <a:solidFill>
              <a:srgbClr val="0000FF"/>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3A3D1310-8F88-6647-8C28-E8BC50F27A4E}"/>
                  </a:ext>
                </a:extLst>
              </p:cNvPr>
              <p:cNvSpPr/>
              <p:nvPr/>
            </p:nvSpPr>
            <p:spPr>
              <a:xfrm>
                <a:off x="6169332" y="2484676"/>
                <a:ext cx="821379" cy="646331"/>
              </a:xfrm>
              <a:prstGeom prst="rect">
                <a:avLst/>
              </a:prstGeom>
              <a:ln w="12700">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m:rPr>
                          <m:brk m:alnAt="7"/>
                        </m:rPr>
                        <a:rPr lang="en-US" i="1" u="sng" smtClean="0">
                          <a:latin typeface="Cambria Math" panose="02040503050406030204" pitchFamily="18" charset="0"/>
                        </a:rPr>
                        <m:t>𝑃</m:t>
                      </m:r>
                      <m:d>
                        <m:dPr>
                          <m:ctrlPr>
                            <a:rPr lang="en-US" i="1" u="sng">
                              <a:latin typeface="Cambria Math" panose="02040503050406030204" pitchFamily="18" charset="0"/>
                            </a:rPr>
                          </m:ctrlPr>
                        </m:dPr>
                        <m:e>
                          <m:sSub>
                            <m:sSubPr>
                              <m:ctrlPr>
                                <a:rPr lang="en-US" i="1" u="sng">
                                  <a:latin typeface="Cambria Math" panose="02040503050406030204" pitchFamily="18" charset="0"/>
                                </a:rPr>
                              </m:ctrlPr>
                            </m:sSubPr>
                            <m:e>
                              <m:r>
                                <a:rPr lang="en-US" i="1" u="sng">
                                  <a:latin typeface="Cambria Math" panose="02040503050406030204" pitchFamily="18" charset="0"/>
                                </a:rPr>
                                <m:t>𝑅</m:t>
                              </m:r>
                            </m:e>
                            <m:sub>
                              <m:r>
                                <a:rPr lang="en-US" i="1" u="sng">
                                  <a:latin typeface="Cambria Math" panose="02040503050406030204" pitchFamily="18" charset="0"/>
                                </a:rPr>
                                <m:t>1</m:t>
                              </m:r>
                            </m:sub>
                          </m:sSub>
                        </m:e>
                      </m:d>
                    </m:oMath>
                  </m:oMathPara>
                </a14:m>
                <a:endParaRPr lang="en-US" i="1" u="sng"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0.5</m:t>
                      </m:r>
                    </m:oMath>
                  </m:oMathPara>
                </a14:m>
                <a:endParaRPr lang="en-US" dirty="0"/>
              </a:p>
            </p:txBody>
          </p:sp>
        </mc:Choice>
        <mc:Fallback xmlns="">
          <p:sp>
            <p:nvSpPr>
              <p:cNvPr id="17" name="Rectangle 16">
                <a:extLst>
                  <a:ext uri="{FF2B5EF4-FFF2-40B4-BE49-F238E27FC236}">
                    <a16:creationId xmlns:a16="http://schemas.microsoft.com/office/drawing/2014/main" id="{3A3D1310-8F88-6647-8C28-E8BC50F27A4E}"/>
                  </a:ext>
                </a:extLst>
              </p:cNvPr>
              <p:cNvSpPr>
                <a:spLocks noRot="1" noChangeAspect="1" noMove="1" noResize="1" noEditPoints="1" noAdjustHandles="1" noChangeArrowheads="1" noChangeShapeType="1" noTextEdit="1"/>
              </p:cNvSpPr>
              <p:nvPr/>
            </p:nvSpPr>
            <p:spPr>
              <a:xfrm>
                <a:off x="6169332" y="2484676"/>
                <a:ext cx="821379" cy="646331"/>
              </a:xfrm>
              <a:prstGeom prst="rect">
                <a:avLst/>
              </a:prstGeom>
              <a:blipFill>
                <a:blip r:embed="rId4"/>
                <a:stretch>
                  <a:fillRect/>
                </a:stretch>
              </a:blipFill>
              <a:ln w="12700">
                <a:solidFill>
                  <a:schemeClr val="tx1"/>
                </a:solidFill>
              </a:ln>
            </p:spPr>
            <p:txBody>
              <a:bodyPr/>
              <a:lstStyle/>
              <a:p>
                <a:r>
                  <a:rPr lang="en-US">
                    <a:noFill/>
                  </a:rPr>
                  <a:t> </a:t>
                </a:r>
              </a:p>
            </p:txBody>
          </p:sp>
        </mc:Fallback>
      </mc:AlternateContent>
      <p:sp>
        <p:nvSpPr>
          <p:cNvPr id="18" name="TextBox 17">
            <a:extLst>
              <a:ext uri="{FF2B5EF4-FFF2-40B4-BE49-F238E27FC236}">
                <a16:creationId xmlns:a16="http://schemas.microsoft.com/office/drawing/2014/main" id="{F344C408-2590-A94D-A1D5-CCCC9138CBD5}"/>
              </a:ext>
            </a:extLst>
          </p:cNvPr>
          <p:cNvSpPr txBox="1"/>
          <p:nvPr/>
        </p:nvSpPr>
        <p:spPr>
          <a:xfrm>
            <a:off x="6088721" y="1390439"/>
            <a:ext cx="978153" cy="1200329"/>
          </a:xfrm>
          <a:prstGeom prst="rect">
            <a:avLst/>
          </a:prstGeom>
          <a:noFill/>
        </p:spPr>
        <p:txBody>
          <a:bodyPr wrap="none" rtlCol="0">
            <a:spAutoFit/>
          </a:bodyPr>
          <a:lstStyle/>
          <a:p>
            <a:pPr algn="ctr"/>
            <a:r>
              <a:rPr lang="en-US" sz="2400" dirty="0">
                <a:solidFill>
                  <a:srgbClr val="0000FF"/>
                </a:solidFill>
              </a:rPr>
              <a:t>Initial</a:t>
            </a:r>
          </a:p>
          <a:p>
            <a:pPr algn="ctr"/>
            <a:r>
              <a:rPr lang="en-US" sz="2400" dirty="0">
                <a:solidFill>
                  <a:srgbClr val="0000FF"/>
                </a:solidFill>
              </a:rPr>
              <a:t>state </a:t>
            </a:r>
          </a:p>
          <a:p>
            <a:pPr algn="ctr"/>
            <a:r>
              <a:rPr lang="en-US" sz="2400" dirty="0">
                <a:solidFill>
                  <a:srgbClr val="0000FF"/>
                </a:solidFill>
              </a:rPr>
              <a:t>model</a:t>
            </a:r>
          </a:p>
        </p:txBody>
      </p:sp>
    </p:spTree>
    <p:extLst>
      <p:ext uri="{BB962C8B-B14F-4D97-AF65-F5344CB8AC3E}">
        <p14:creationId xmlns:p14="http://schemas.microsoft.com/office/powerpoint/2010/main" val="2962315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3657C-1C9F-1D4C-9E7F-127D69959523}"/>
              </a:ext>
            </a:extLst>
          </p:cNvPr>
          <p:cNvSpPr>
            <a:spLocks noGrp="1"/>
          </p:cNvSpPr>
          <p:nvPr>
            <p:ph type="title"/>
          </p:nvPr>
        </p:nvSpPr>
        <p:spPr/>
        <p:txBody>
          <a:bodyPr/>
          <a:lstStyle/>
          <a:p>
            <a:r>
              <a:rPr lang="en-US" dirty="0"/>
              <a:t>Belief propagation in an HMM: Example</a:t>
            </a:r>
          </a:p>
        </p:txBody>
      </p:sp>
      <p:pic>
        <p:nvPicPr>
          <p:cNvPr id="11" name="Picture 2">
            <a:extLst>
              <a:ext uri="{FF2B5EF4-FFF2-40B4-BE49-F238E27FC236}">
                <a16:creationId xmlns:a16="http://schemas.microsoft.com/office/drawing/2014/main" id="{945A39F0-F71A-F64C-BE21-82AC500D1654}"/>
              </a:ext>
            </a:extLst>
          </p:cNvPr>
          <p:cNvPicPr>
            <a:picLocks noChangeAspect="1" noChangeArrowheads="1"/>
          </p:cNvPicPr>
          <p:nvPr/>
        </p:nvPicPr>
        <p:blipFill>
          <a:blip r:embed="rId2" cstate="print"/>
          <a:srcRect b="649"/>
          <a:stretch>
            <a:fillRect/>
          </a:stretch>
        </p:blipFill>
        <p:spPr bwMode="auto">
          <a:xfrm>
            <a:off x="5820394" y="2227662"/>
            <a:ext cx="6280539" cy="3051074"/>
          </a:xfrm>
          <a:prstGeom prst="rect">
            <a:avLst/>
          </a:prstGeom>
          <a:noFill/>
          <a:ln w="9525">
            <a:noFill/>
            <a:miter lim="800000"/>
            <a:headEnd/>
            <a:tailEnd/>
          </a:ln>
        </p:spPr>
      </p:pic>
      <p:sp>
        <p:nvSpPr>
          <p:cNvPr id="12" name="TextBox 11">
            <a:extLst>
              <a:ext uri="{FF2B5EF4-FFF2-40B4-BE49-F238E27FC236}">
                <a16:creationId xmlns:a16="http://schemas.microsoft.com/office/drawing/2014/main" id="{CF427BED-F9A2-6C4F-BD6B-8ADE5AE261A5}"/>
              </a:ext>
            </a:extLst>
          </p:cNvPr>
          <p:cNvSpPr txBox="1"/>
          <p:nvPr/>
        </p:nvSpPr>
        <p:spPr>
          <a:xfrm>
            <a:off x="5726496" y="3049063"/>
            <a:ext cx="797975" cy="461665"/>
          </a:xfrm>
          <a:prstGeom prst="rect">
            <a:avLst/>
          </a:prstGeom>
          <a:noFill/>
        </p:spPr>
        <p:txBody>
          <a:bodyPr wrap="none" rtlCol="0">
            <a:spAutoFit/>
          </a:bodyPr>
          <a:lstStyle/>
          <a:p>
            <a:r>
              <a:rPr lang="en-US" sz="2400" dirty="0">
                <a:solidFill>
                  <a:srgbClr val="0000FF"/>
                </a:solidFill>
              </a:rPr>
              <a:t>state</a:t>
            </a:r>
          </a:p>
        </p:txBody>
      </p:sp>
      <p:sp>
        <p:nvSpPr>
          <p:cNvPr id="13" name="TextBox 12">
            <a:extLst>
              <a:ext uri="{FF2B5EF4-FFF2-40B4-BE49-F238E27FC236}">
                <a16:creationId xmlns:a16="http://schemas.microsoft.com/office/drawing/2014/main" id="{FC338110-1EEE-3A4B-A714-8E774704FEA1}"/>
              </a:ext>
            </a:extLst>
          </p:cNvPr>
          <p:cNvSpPr txBox="1"/>
          <p:nvPr/>
        </p:nvSpPr>
        <p:spPr>
          <a:xfrm>
            <a:off x="5280454" y="4316515"/>
            <a:ext cx="1667892" cy="461665"/>
          </a:xfrm>
          <a:prstGeom prst="rect">
            <a:avLst/>
          </a:prstGeom>
          <a:noFill/>
        </p:spPr>
        <p:txBody>
          <a:bodyPr wrap="none" rtlCol="0">
            <a:spAutoFit/>
          </a:bodyPr>
          <a:lstStyle/>
          <a:p>
            <a:r>
              <a:rPr lang="en-US" sz="2400" dirty="0">
                <a:solidFill>
                  <a:srgbClr val="0000FF"/>
                </a:solidFill>
              </a:rPr>
              <a:t>observation</a:t>
            </a:r>
          </a:p>
        </p:txBody>
      </p:sp>
      <p:sp>
        <p:nvSpPr>
          <p:cNvPr id="14" name="TextBox 13">
            <a:extLst>
              <a:ext uri="{FF2B5EF4-FFF2-40B4-BE49-F238E27FC236}">
                <a16:creationId xmlns:a16="http://schemas.microsoft.com/office/drawing/2014/main" id="{ECC07C4F-FBB4-C244-B6DB-8D79AD92E863}"/>
              </a:ext>
            </a:extLst>
          </p:cNvPr>
          <p:cNvSpPr txBox="1"/>
          <p:nvPr/>
        </p:nvSpPr>
        <p:spPr>
          <a:xfrm>
            <a:off x="7217099" y="1547527"/>
            <a:ext cx="1483355" cy="830997"/>
          </a:xfrm>
          <a:prstGeom prst="rect">
            <a:avLst/>
          </a:prstGeom>
          <a:noFill/>
        </p:spPr>
        <p:txBody>
          <a:bodyPr wrap="none" rtlCol="0">
            <a:spAutoFit/>
          </a:bodyPr>
          <a:lstStyle/>
          <a:p>
            <a:pPr algn="ctr"/>
            <a:r>
              <a:rPr lang="en-US" sz="2400" dirty="0">
                <a:solidFill>
                  <a:srgbClr val="0000FF"/>
                </a:solidFill>
              </a:rPr>
              <a:t>Transition </a:t>
            </a:r>
          </a:p>
          <a:p>
            <a:pPr algn="ctr"/>
            <a:r>
              <a:rPr lang="en-US" sz="2400" dirty="0">
                <a:solidFill>
                  <a:srgbClr val="0000FF"/>
                </a:solidFill>
              </a:rPr>
              <a:t>model</a:t>
            </a:r>
          </a:p>
        </p:txBody>
      </p:sp>
      <p:sp>
        <p:nvSpPr>
          <p:cNvPr id="15" name="TextBox 14">
            <a:extLst>
              <a:ext uri="{FF2B5EF4-FFF2-40B4-BE49-F238E27FC236}">
                <a16:creationId xmlns:a16="http://schemas.microsoft.com/office/drawing/2014/main" id="{0F0C8266-EC66-DB48-A960-F8178EF1B1C0}"/>
              </a:ext>
            </a:extLst>
          </p:cNvPr>
          <p:cNvSpPr txBox="1"/>
          <p:nvPr/>
        </p:nvSpPr>
        <p:spPr>
          <a:xfrm>
            <a:off x="8595732" y="5908288"/>
            <a:ext cx="2571986" cy="461665"/>
          </a:xfrm>
          <a:prstGeom prst="rect">
            <a:avLst/>
          </a:prstGeom>
          <a:noFill/>
        </p:spPr>
        <p:txBody>
          <a:bodyPr wrap="none" rtlCol="0">
            <a:spAutoFit/>
          </a:bodyPr>
          <a:lstStyle/>
          <a:p>
            <a:r>
              <a:rPr lang="en-US" sz="2400" dirty="0">
                <a:solidFill>
                  <a:srgbClr val="0000FF"/>
                </a:solidFill>
              </a:rPr>
              <a:t>Observation model</a:t>
            </a:r>
          </a:p>
        </p:txBody>
      </p:sp>
      <p:cxnSp>
        <p:nvCxnSpPr>
          <p:cNvPr id="16" name="Straight Arrow Connector 15">
            <a:extLst>
              <a:ext uri="{FF2B5EF4-FFF2-40B4-BE49-F238E27FC236}">
                <a16:creationId xmlns:a16="http://schemas.microsoft.com/office/drawing/2014/main" id="{88CEF01A-F918-F143-95F3-0F12F33D6A26}"/>
              </a:ext>
            </a:extLst>
          </p:cNvPr>
          <p:cNvCxnSpPr>
            <a:stCxn id="15" idx="0"/>
          </p:cNvCxnSpPr>
          <p:nvPr/>
        </p:nvCxnSpPr>
        <p:spPr>
          <a:xfrm flipV="1">
            <a:off x="9881725" y="4689087"/>
            <a:ext cx="85608" cy="1219200"/>
          </a:xfrm>
          <a:prstGeom prst="straightConnector1">
            <a:avLst/>
          </a:prstGeom>
          <a:ln w="31750">
            <a:solidFill>
              <a:srgbClr val="0000FF"/>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E5E69C52-F084-9B44-A09D-9B6899BCD65F}"/>
                  </a:ext>
                </a:extLst>
              </p:cNvPr>
              <p:cNvSpPr/>
              <p:nvPr/>
            </p:nvSpPr>
            <p:spPr>
              <a:xfrm>
                <a:off x="6169332" y="2484676"/>
                <a:ext cx="821379" cy="646331"/>
              </a:xfrm>
              <a:prstGeom prst="rect">
                <a:avLst/>
              </a:prstGeom>
              <a:ln w="12700">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m:rPr>
                          <m:brk m:alnAt="7"/>
                        </m:rPr>
                        <a:rPr lang="en-US" i="1" u="sng" smtClean="0">
                          <a:latin typeface="Cambria Math" panose="02040503050406030204" pitchFamily="18" charset="0"/>
                        </a:rPr>
                        <m:t>𝑃</m:t>
                      </m:r>
                      <m:d>
                        <m:dPr>
                          <m:ctrlPr>
                            <a:rPr lang="en-US" i="1" u="sng">
                              <a:latin typeface="Cambria Math" panose="02040503050406030204" pitchFamily="18" charset="0"/>
                            </a:rPr>
                          </m:ctrlPr>
                        </m:dPr>
                        <m:e>
                          <m:sSub>
                            <m:sSubPr>
                              <m:ctrlPr>
                                <a:rPr lang="en-US" i="1" u="sng">
                                  <a:latin typeface="Cambria Math" panose="02040503050406030204" pitchFamily="18" charset="0"/>
                                </a:rPr>
                              </m:ctrlPr>
                            </m:sSubPr>
                            <m:e>
                              <m:r>
                                <a:rPr lang="en-US" i="1" u="sng">
                                  <a:latin typeface="Cambria Math" panose="02040503050406030204" pitchFamily="18" charset="0"/>
                                </a:rPr>
                                <m:t>𝑅</m:t>
                              </m:r>
                            </m:e>
                            <m:sub>
                              <m:r>
                                <a:rPr lang="en-US" i="1" u="sng">
                                  <a:latin typeface="Cambria Math" panose="02040503050406030204" pitchFamily="18" charset="0"/>
                                </a:rPr>
                                <m:t>1</m:t>
                              </m:r>
                            </m:sub>
                          </m:sSub>
                        </m:e>
                      </m:d>
                    </m:oMath>
                  </m:oMathPara>
                </a14:m>
                <a:endParaRPr lang="en-US" i="1" u="sng"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0.5</m:t>
                      </m:r>
                    </m:oMath>
                  </m:oMathPara>
                </a14:m>
                <a:endParaRPr lang="en-US" dirty="0"/>
              </a:p>
            </p:txBody>
          </p:sp>
        </mc:Choice>
        <mc:Fallback xmlns="">
          <p:sp>
            <p:nvSpPr>
              <p:cNvPr id="17" name="Rectangle 16">
                <a:extLst>
                  <a:ext uri="{FF2B5EF4-FFF2-40B4-BE49-F238E27FC236}">
                    <a16:creationId xmlns:a16="http://schemas.microsoft.com/office/drawing/2014/main" id="{E5E69C52-F084-9B44-A09D-9B6899BCD65F}"/>
                  </a:ext>
                </a:extLst>
              </p:cNvPr>
              <p:cNvSpPr>
                <a:spLocks noRot="1" noChangeAspect="1" noMove="1" noResize="1" noEditPoints="1" noAdjustHandles="1" noChangeArrowheads="1" noChangeShapeType="1" noTextEdit="1"/>
              </p:cNvSpPr>
              <p:nvPr/>
            </p:nvSpPr>
            <p:spPr>
              <a:xfrm>
                <a:off x="6169332" y="2484676"/>
                <a:ext cx="821379" cy="646331"/>
              </a:xfrm>
              <a:prstGeom prst="rect">
                <a:avLst/>
              </a:prstGeom>
              <a:blipFill>
                <a:blip r:embed="rId3"/>
                <a:stretch>
                  <a:fillRect/>
                </a:stretch>
              </a:blipFill>
              <a:ln w="12700">
                <a:solidFill>
                  <a:schemeClr val="tx1"/>
                </a:solidFill>
              </a:ln>
            </p:spPr>
            <p:txBody>
              <a:bodyPr/>
              <a:lstStyle/>
              <a:p>
                <a:r>
                  <a:rPr lang="en-US">
                    <a:noFill/>
                  </a:rPr>
                  <a:t> </a:t>
                </a:r>
              </a:p>
            </p:txBody>
          </p:sp>
        </mc:Fallback>
      </mc:AlternateContent>
      <p:sp>
        <p:nvSpPr>
          <p:cNvPr id="18" name="TextBox 17">
            <a:extLst>
              <a:ext uri="{FF2B5EF4-FFF2-40B4-BE49-F238E27FC236}">
                <a16:creationId xmlns:a16="http://schemas.microsoft.com/office/drawing/2014/main" id="{EEDC42C1-7425-3C4D-B5AF-A4BD3FF160D6}"/>
              </a:ext>
            </a:extLst>
          </p:cNvPr>
          <p:cNvSpPr txBox="1"/>
          <p:nvPr/>
        </p:nvSpPr>
        <p:spPr>
          <a:xfrm>
            <a:off x="6088721" y="1390439"/>
            <a:ext cx="978153" cy="1200329"/>
          </a:xfrm>
          <a:prstGeom prst="rect">
            <a:avLst/>
          </a:prstGeom>
          <a:noFill/>
        </p:spPr>
        <p:txBody>
          <a:bodyPr wrap="none" rtlCol="0">
            <a:spAutoFit/>
          </a:bodyPr>
          <a:lstStyle/>
          <a:p>
            <a:pPr algn="ctr"/>
            <a:r>
              <a:rPr lang="en-US" sz="2400" dirty="0">
                <a:solidFill>
                  <a:srgbClr val="0000FF"/>
                </a:solidFill>
              </a:rPr>
              <a:t>Initial</a:t>
            </a:r>
          </a:p>
          <a:p>
            <a:pPr algn="ctr"/>
            <a:r>
              <a:rPr lang="en-US" sz="2400" dirty="0">
                <a:solidFill>
                  <a:srgbClr val="0000FF"/>
                </a:solidFill>
              </a:rPr>
              <a:t>state </a:t>
            </a:r>
          </a:p>
          <a:p>
            <a:pPr algn="ctr"/>
            <a:r>
              <a:rPr lang="en-US" sz="2400" dirty="0">
                <a:solidFill>
                  <a:srgbClr val="0000FF"/>
                </a:solidFill>
              </a:rPr>
              <a:t>model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C3D39C7-F23B-2647-9BBE-B94D4BFA2482}"/>
                  </a:ext>
                </a:extLst>
              </p:cNvPr>
              <p:cNvSpPr>
                <a:spLocks noGrp="1"/>
              </p:cNvSpPr>
              <p:nvPr>
                <p:ph sz="half" idx="1"/>
              </p:nvPr>
            </p:nvSpPr>
            <p:spPr>
              <a:xfrm>
                <a:off x="126602" y="1825625"/>
                <a:ext cx="5583702" cy="4351338"/>
              </a:xfrm>
            </p:spPr>
            <p:txBody>
              <a:bodyPr>
                <a:normAutofit fontScale="70000" lnSpcReduction="20000"/>
              </a:bodyPr>
              <a:lstStyle/>
              <a:p>
                <a:pPr marL="0" indent="0">
                  <a:buNone/>
                </a:pPr>
                <a:r>
                  <a:rPr lang="en-US" dirty="0"/>
                  <a:t>Putting it all together:</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2</m:t>
                              </m:r>
                            </m:sub>
                          </m:sSub>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2</m:t>
                              </m:r>
                            </m:sub>
                          </m:sSub>
                        </m:e>
                      </m:d>
                    </m:oMath>
                  </m:oMathPara>
                </a14:m>
                <a:endParaRPr lang="en-US" i="1" dirty="0">
                  <a:latin typeface="Cambria Math" panose="02040503050406030204" pitchFamily="18" charset="0"/>
                </a:endParaRPr>
              </a:p>
              <a:p>
                <a:pPr marL="0" indent="0">
                  <a:buNone/>
                </a:pPr>
                <a:endParaRPr lang="en-US" b="0" i="1" dirty="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f>
                        <m:fPr>
                          <m:ctrlPr>
                            <a:rPr lang="en-US" b="0" i="1" smtClean="0">
                              <a:latin typeface="Cambria Math" panose="02040503050406030204" pitchFamily="18" charset="0"/>
                            </a:rPr>
                          </m:ctrlPr>
                        </m:fPr>
                        <m:num>
                          <m:d>
                            <m:dPr>
                              <m:ctrlPr>
                                <a:rPr lang="en-US" i="1" dirty="0">
                                  <a:latin typeface="Cambria Math" panose="02040503050406030204" pitchFamily="18" charset="0"/>
                                </a:rPr>
                              </m:ctrlPr>
                            </m:dPr>
                            <m:e>
                              <m:r>
                                <a:rPr lang="en-US" i="1" dirty="0">
                                  <a:latin typeface="Cambria Math" panose="02040503050406030204" pitchFamily="18" charset="0"/>
                                </a:rPr>
                                <m:t>0.5</m:t>
                              </m:r>
                            </m:e>
                          </m:d>
                          <m:d>
                            <m:dPr>
                              <m:ctrlPr>
                                <a:rPr lang="en-US" i="1" dirty="0">
                                  <a:latin typeface="Cambria Math" panose="02040503050406030204" pitchFamily="18" charset="0"/>
                                </a:rPr>
                              </m:ctrlPr>
                            </m:dPr>
                            <m:e>
                              <m:r>
                                <a:rPr lang="en-US" i="1" dirty="0">
                                  <a:latin typeface="Cambria Math" panose="02040503050406030204" pitchFamily="18" charset="0"/>
                                </a:rPr>
                                <m:t>0.8</m:t>
                              </m:r>
                            </m:e>
                          </m:d>
                          <m:d>
                            <m:dPr>
                              <m:ctrlPr>
                                <a:rPr lang="en-US" i="1" dirty="0">
                                  <a:latin typeface="Cambria Math" panose="02040503050406030204" pitchFamily="18" charset="0"/>
                                </a:rPr>
                              </m:ctrlPr>
                            </m:dPr>
                            <m:e>
                              <m:r>
                                <a:rPr lang="en-US" i="1" dirty="0">
                                  <a:latin typeface="Cambria Math" panose="02040503050406030204" pitchFamily="18" charset="0"/>
                                </a:rPr>
                                <m:t>0.3</m:t>
                              </m:r>
                            </m:e>
                          </m:d>
                          <m:d>
                            <m:dPr>
                              <m:ctrlPr>
                                <a:rPr lang="en-US" i="1" dirty="0">
                                  <a:latin typeface="Cambria Math" panose="02040503050406030204" pitchFamily="18" charset="0"/>
                                </a:rPr>
                              </m:ctrlPr>
                            </m:dPr>
                            <m:e>
                              <m:r>
                                <a:rPr lang="en-US" i="1" dirty="0">
                                  <a:latin typeface="Cambria Math" panose="02040503050406030204" pitchFamily="18" charset="0"/>
                                </a:rPr>
                                <m:t>0.9</m:t>
                              </m:r>
                            </m:e>
                          </m:d>
                          <m:r>
                            <a:rPr lang="en-US" b="0" i="1" dirty="0" smtClean="0">
                              <a:latin typeface="Cambria Math" panose="02040503050406030204" pitchFamily="18" charset="0"/>
                            </a:rPr>
                            <m:t>+</m:t>
                          </m:r>
                          <m:d>
                            <m:dPr>
                              <m:ctrlPr>
                                <a:rPr lang="en-US" i="1" dirty="0">
                                  <a:latin typeface="Cambria Math" panose="02040503050406030204" pitchFamily="18" charset="0"/>
                                </a:rPr>
                              </m:ctrlPr>
                            </m:dPr>
                            <m:e>
                              <m:r>
                                <a:rPr lang="en-US" i="1" dirty="0">
                                  <a:latin typeface="Cambria Math" panose="02040503050406030204" pitchFamily="18" charset="0"/>
                                </a:rPr>
                                <m:t>0.5</m:t>
                              </m:r>
                            </m:e>
                          </m:d>
                          <m:d>
                            <m:dPr>
                              <m:ctrlPr>
                                <a:rPr lang="en-US" i="1" dirty="0">
                                  <a:latin typeface="Cambria Math" panose="02040503050406030204" pitchFamily="18" charset="0"/>
                                </a:rPr>
                              </m:ctrlPr>
                            </m:dPr>
                            <m:e>
                              <m:r>
                                <a:rPr lang="en-US" i="1" dirty="0">
                                  <a:latin typeface="Cambria Math" panose="02040503050406030204" pitchFamily="18" charset="0"/>
                                </a:rPr>
                                <m:t>0.</m:t>
                              </m:r>
                              <m:r>
                                <a:rPr lang="en-US" b="0" i="1" dirty="0" smtClean="0">
                                  <a:latin typeface="Cambria Math" panose="02040503050406030204" pitchFamily="18" charset="0"/>
                                </a:rPr>
                                <m:t>1</m:t>
                              </m:r>
                            </m:e>
                          </m:d>
                          <m:d>
                            <m:dPr>
                              <m:ctrlPr>
                                <a:rPr lang="en-US" i="1" dirty="0">
                                  <a:latin typeface="Cambria Math" panose="02040503050406030204" pitchFamily="18" charset="0"/>
                                </a:rPr>
                              </m:ctrlPr>
                            </m:dPr>
                            <m:e>
                              <m:r>
                                <a:rPr lang="en-US" i="1" dirty="0">
                                  <a:latin typeface="Cambria Math" panose="02040503050406030204" pitchFamily="18" charset="0"/>
                                </a:rPr>
                                <m:t>0.</m:t>
                              </m:r>
                              <m:r>
                                <a:rPr lang="en-US" b="0" i="1" dirty="0" smtClean="0">
                                  <a:latin typeface="Cambria Math" panose="02040503050406030204" pitchFamily="18" charset="0"/>
                                </a:rPr>
                                <m:t>7</m:t>
                              </m:r>
                            </m:e>
                          </m:d>
                          <m:d>
                            <m:dPr>
                              <m:ctrlPr>
                                <a:rPr lang="en-US" i="1" dirty="0">
                                  <a:latin typeface="Cambria Math" panose="02040503050406030204" pitchFamily="18" charset="0"/>
                                </a:rPr>
                              </m:ctrlPr>
                            </m:dPr>
                            <m:e>
                              <m:r>
                                <a:rPr lang="en-US" i="1" dirty="0">
                                  <a:latin typeface="Cambria Math" panose="02040503050406030204" pitchFamily="18" charset="0"/>
                                </a:rPr>
                                <m:t>0.9</m:t>
                              </m:r>
                            </m:e>
                          </m:d>
                        </m:num>
                        <m:den>
                          <m:eqArr>
                            <m:eqArrPr>
                              <m:ctrlPr>
                                <a:rPr lang="en-US" i="1" dirty="0">
                                  <a:latin typeface="Cambria Math" panose="02040503050406030204" pitchFamily="18" charset="0"/>
                                </a:rPr>
                              </m:ctrlPr>
                            </m:eqArrPr>
                            <m:e>
                              <m:d>
                                <m:dPr>
                                  <m:ctrlPr>
                                    <a:rPr lang="en-US" i="1" dirty="0">
                                      <a:latin typeface="Cambria Math" panose="02040503050406030204" pitchFamily="18" charset="0"/>
                                    </a:rPr>
                                  </m:ctrlPr>
                                </m:dPr>
                                <m:e>
                                  <m:r>
                                    <a:rPr lang="en-US" i="1" dirty="0">
                                      <a:latin typeface="Cambria Math" panose="02040503050406030204" pitchFamily="18" charset="0"/>
                                    </a:rPr>
                                    <m:t>0.5</m:t>
                                  </m:r>
                                </m:e>
                              </m:d>
                              <m:d>
                                <m:dPr>
                                  <m:ctrlPr>
                                    <a:rPr lang="en-US" i="1" dirty="0">
                                      <a:latin typeface="Cambria Math" panose="02040503050406030204" pitchFamily="18" charset="0"/>
                                    </a:rPr>
                                  </m:ctrlPr>
                                </m:dPr>
                                <m:e>
                                  <m:r>
                                    <a:rPr lang="en-US" i="1" dirty="0">
                                      <a:latin typeface="Cambria Math" panose="02040503050406030204" pitchFamily="18" charset="0"/>
                                    </a:rPr>
                                    <m:t>0.8</m:t>
                                  </m:r>
                                </m:e>
                              </m:d>
                              <m:d>
                                <m:dPr>
                                  <m:ctrlPr>
                                    <a:rPr lang="en-US" i="1" dirty="0">
                                      <a:latin typeface="Cambria Math" panose="02040503050406030204" pitchFamily="18" charset="0"/>
                                    </a:rPr>
                                  </m:ctrlPr>
                                </m:dPr>
                                <m:e>
                                  <m:r>
                                    <a:rPr lang="en-US" i="1" dirty="0">
                                      <a:latin typeface="Cambria Math" panose="02040503050406030204" pitchFamily="18" charset="0"/>
                                    </a:rPr>
                                    <m:t>0.3</m:t>
                                  </m:r>
                                </m:e>
                              </m:d>
                              <m:d>
                                <m:dPr>
                                  <m:ctrlPr>
                                    <a:rPr lang="en-US" i="1" dirty="0">
                                      <a:latin typeface="Cambria Math" panose="02040503050406030204" pitchFamily="18" charset="0"/>
                                    </a:rPr>
                                  </m:ctrlPr>
                                </m:dPr>
                                <m:e>
                                  <m:r>
                                    <a:rPr lang="en-US" i="1" dirty="0">
                                      <a:latin typeface="Cambria Math" panose="02040503050406030204" pitchFamily="18" charset="0"/>
                                    </a:rPr>
                                    <m:t>0.9</m:t>
                                  </m:r>
                                </m:e>
                              </m:d>
                              <m:r>
                                <a:rPr lang="en-US" i="1" dirty="0">
                                  <a:latin typeface="Cambria Math" panose="02040503050406030204" pitchFamily="18" charset="0"/>
                                </a:rPr>
                                <m:t>+</m:t>
                              </m:r>
                              <m:d>
                                <m:dPr>
                                  <m:ctrlPr>
                                    <a:rPr lang="en-US" i="1" dirty="0">
                                      <a:latin typeface="Cambria Math" panose="02040503050406030204" pitchFamily="18" charset="0"/>
                                    </a:rPr>
                                  </m:ctrlPr>
                                </m:dPr>
                                <m:e>
                                  <m:r>
                                    <a:rPr lang="en-US" i="1" dirty="0">
                                      <a:latin typeface="Cambria Math" panose="02040503050406030204" pitchFamily="18" charset="0"/>
                                    </a:rPr>
                                    <m:t>0.5</m:t>
                                  </m:r>
                                </m:e>
                              </m:d>
                              <m:d>
                                <m:dPr>
                                  <m:ctrlPr>
                                    <a:rPr lang="en-US" i="1" dirty="0">
                                      <a:latin typeface="Cambria Math" panose="02040503050406030204" pitchFamily="18" charset="0"/>
                                    </a:rPr>
                                  </m:ctrlPr>
                                </m:dPr>
                                <m:e>
                                  <m:r>
                                    <a:rPr lang="en-US" i="1" dirty="0">
                                      <a:latin typeface="Cambria Math" panose="02040503050406030204" pitchFamily="18" charset="0"/>
                                    </a:rPr>
                                    <m:t>0.1</m:t>
                                  </m:r>
                                </m:e>
                              </m:d>
                              <m:d>
                                <m:dPr>
                                  <m:ctrlPr>
                                    <a:rPr lang="en-US" i="1" dirty="0">
                                      <a:latin typeface="Cambria Math" panose="02040503050406030204" pitchFamily="18" charset="0"/>
                                    </a:rPr>
                                  </m:ctrlPr>
                                </m:dPr>
                                <m:e>
                                  <m:r>
                                    <a:rPr lang="en-US" i="1" dirty="0">
                                      <a:latin typeface="Cambria Math" panose="02040503050406030204" pitchFamily="18" charset="0"/>
                                    </a:rPr>
                                    <m:t>0.7</m:t>
                                  </m:r>
                                </m:e>
                              </m:d>
                              <m:d>
                                <m:dPr>
                                  <m:ctrlPr>
                                    <a:rPr lang="en-US" i="1" dirty="0">
                                      <a:latin typeface="Cambria Math" panose="02040503050406030204" pitchFamily="18" charset="0"/>
                                    </a:rPr>
                                  </m:ctrlPr>
                                </m:dPr>
                                <m:e>
                                  <m:r>
                                    <a:rPr lang="en-US" i="1" dirty="0">
                                      <a:latin typeface="Cambria Math" panose="02040503050406030204" pitchFamily="18" charset="0"/>
                                    </a:rPr>
                                    <m:t>0.9</m:t>
                                  </m:r>
                                </m:e>
                              </m:d>
                              <m:r>
                                <a:rPr lang="en-US" b="0" i="1" dirty="0" smtClean="0">
                                  <a:latin typeface="Cambria Math" panose="02040503050406030204" pitchFamily="18" charset="0"/>
                                </a:rPr>
                                <m:t>+</m:t>
                              </m:r>
                            </m:e>
                            <m:e>
                              <m:d>
                                <m:dPr>
                                  <m:ctrlPr>
                                    <a:rPr lang="en-US" i="1" dirty="0">
                                      <a:latin typeface="Cambria Math" panose="02040503050406030204" pitchFamily="18" charset="0"/>
                                    </a:rPr>
                                  </m:ctrlPr>
                                </m:dPr>
                                <m:e>
                                  <m:r>
                                    <a:rPr lang="en-US" i="1" dirty="0">
                                      <a:latin typeface="Cambria Math" panose="02040503050406030204" pitchFamily="18" charset="0"/>
                                    </a:rPr>
                                    <m:t>0.5</m:t>
                                  </m:r>
                                </m:e>
                              </m:d>
                              <m:d>
                                <m:dPr>
                                  <m:ctrlPr>
                                    <a:rPr lang="en-US" i="1" dirty="0">
                                      <a:latin typeface="Cambria Math" panose="02040503050406030204" pitchFamily="18" charset="0"/>
                                    </a:rPr>
                                  </m:ctrlPr>
                                </m:dPr>
                                <m:e>
                                  <m:r>
                                    <a:rPr lang="en-US" i="1" dirty="0">
                                      <a:latin typeface="Cambria Math" panose="02040503050406030204" pitchFamily="18" charset="0"/>
                                    </a:rPr>
                                    <m:t>0.8</m:t>
                                  </m:r>
                                </m:e>
                              </m:d>
                              <m:d>
                                <m:dPr>
                                  <m:ctrlPr>
                                    <a:rPr lang="en-US" i="1" dirty="0">
                                      <a:latin typeface="Cambria Math" panose="02040503050406030204" pitchFamily="18" charset="0"/>
                                    </a:rPr>
                                  </m:ctrlPr>
                                </m:dPr>
                                <m:e>
                                  <m:r>
                                    <a:rPr lang="en-US" i="1" dirty="0">
                                      <a:latin typeface="Cambria Math" panose="02040503050406030204" pitchFamily="18" charset="0"/>
                                    </a:rPr>
                                    <m:t>0.</m:t>
                                  </m:r>
                                  <m:r>
                                    <a:rPr lang="en-US" b="0" i="1" dirty="0" smtClean="0">
                                      <a:latin typeface="Cambria Math" panose="02040503050406030204" pitchFamily="18" charset="0"/>
                                    </a:rPr>
                                    <m:t>7</m:t>
                                  </m:r>
                                </m:e>
                              </m:d>
                              <m:d>
                                <m:dPr>
                                  <m:ctrlPr>
                                    <a:rPr lang="en-US" i="1" dirty="0">
                                      <a:latin typeface="Cambria Math" panose="02040503050406030204" pitchFamily="18" charset="0"/>
                                    </a:rPr>
                                  </m:ctrlPr>
                                </m:dPr>
                                <m:e>
                                  <m:r>
                                    <a:rPr lang="en-US" i="1" dirty="0">
                                      <a:latin typeface="Cambria Math" panose="02040503050406030204" pitchFamily="18" charset="0"/>
                                    </a:rPr>
                                    <m:t>0.</m:t>
                                  </m:r>
                                  <m:r>
                                    <a:rPr lang="en-US" b="0" i="1" dirty="0" smtClean="0">
                                      <a:latin typeface="Cambria Math" panose="02040503050406030204" pitchFamily="18" charset="0"/>
                                    </a:rPr>
                                    <m:t>2</m:t>
                                  </m:r>
                                </m:e>
                              </m:d>
                              <m:r>
                                <a:rPr lang="en-US" i="1" dirty="0">
                                  <a:latin typeface="Cambria Math" panose="02040503050406030204" pitchFamily="18" charset="0"/>
                                </a:rPr>
                                <m:t>+</m:t>
                              </m:r>
                              <m:d>
                                <m:dPr>
                                  <m:ctrlPr>
                                    <a:rPr lang="en-US" i="1" dirty="0">
                                      <a:latin typeface="Cambria Math" panose="02040503050406030204" pitchFamily="18" charset="0"/>
                                    </a:rPr>
                                  </m:ctrlPr>
                                </m:dPr>
                                <m:e>
                                  <m:r>
                                    <a:rPr lang="en-US" i="1" dirty="0">
                                      <a:latin typeface="Cambria Math" panose="02040503050406030204" pitchFamily="18" charset="0"/>
                                    </a:rPr>
                                    <m:t>0.5</m:t>
                                  </m:r>
                                </m:e>
                              </m:d>
                              <m:d>
                                <m:dPr>
                                  <m:ctrlPr>
                                    <a:rPr lang="en-US" i="1" dirty="0">
                                      <a:latin typeface="Cambria Math" panose="02040503050406030204" pitchFamily="18" charset="0"/>
                                    </a:rPr>
                                  </m:ctrlPr>
                                </m:dPr>
                                <m:e>
                                  <m:r>
                                    <a:rPr lang="en-US" i="1" dirty="0">
                                      <a:latin typeface="Cambria Math" panose="02040503050406030204" pitchFamily="18" charset="0"/>
                                    </a:rPr>
                                    <m:t>0.</m:t>
                                  </m:r>
                                  <m:r>
                                    <a:rPr lang="en-US" b="0" i="1" dirty="0" smtClean="0">
                                      <a:latin typeface="Cambria Math" panose="02040503050406030204" pitchFamily="18" charset="0"/>
                                    </a:rPr>
                                    <m:t>1</m:t>
                                  </m:r>
                                </m:e>
                              </m:d>
                              <m:d>
                                <m:dPr>
                                  <m:ctrlPr>
                                    <a:rPr lang="en-US" i="1" dirty="0">
                                      <a:latin typeface="Cambria Math" panose="02040503050406030204" pitchFamily="18" charset="0"/>
                                    </a:rPr>
                                  </m:ctrlPr>
                                </m:dPr>
                                <m:e>
                                  <m:r>
                                    <a:rPr lang="en-US" i="1" dirty="0">
                                      <a:latin typeface="Cambria Math" panose="02040503050406030204" pitchFamily="18" charset="0"/>
                                    </a:rPr>
                                    <m:t>0.</m:t>
                                  </m:r>
                                  <m:r>
                                    <a:rPr lang="en-US" b="0" i="1" dirty="0" smtClean="0">
                                      <a:latin typeface="Cambria Math" panose="02040503050406030204" pitchFamily="18" charset="0"/>
                                    </a:rPr>
                                    <m:t>3</m:t>
                                  </m:r>
                                </m:e>
                              </m:d>
                              <m:d>
                                <m:dPr>
                                  <m:ctrlPr>
                                    <a:rPr lang="en-US" i="1" dirty="0">
                                      <a:latin typeface="Cambria Math" panose="02040503050406030204" pitchFamily="18" charset="0"/>
                                    </a:rPr>
                                  </m:ctrlPr>
                                </m:dPr>
                                <m:e>
                                  <m:r>
                                    <a:rPr lang="en-US" i="1" dirty="0">
                                      <a:latin typeface="Cambria Math" panose="02040503050406030204" pitchFamily="18" charset="0"/>
                                    </a:rPr>
                                    <m:t>0.</m:t>
                                  </m:r>
                                  <m:r>
                                    <a:rPr lang="en-US" b="0" i="1" dirty="0" smtClean="0">
                                      <a:latin typeface="Cambria Math" panose="02040503050406030204" pitchFamily="18" charset="0"/>
                                    </a:rPr>
                                    <m:t>2</m:t>
                                  </m:r>
                                </m:e>
                              </m:d>
                            </m:e>
                          </m:eqArr>
                        </m:den>
                      </m:f>
                    </m:oMath>
                  </m:oMathPara>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BC3D39C7-F23B-2647-9BBE-B94D4BFA2482}"/>
                  </a:ext>
                </a:extLst>
              </p:cNvPr>
              <p:cNvSpPr>
                <a:spLocks noGrp="1" noRot="1" noChangeAspect="1" noMove="1" noResize="1" noEditPoints="1" noAdjustHandles="1" noChangeArrowheads="1" noChangeShapeType="1" noTextEdit="1"/>
              </p:cNvSpPr>
              <p:nvPr>
                <p:ph sz="half" idx="1"/>
              </p:nvPr>
            </p:nvSpPr>
            <p:spPr>
              <a:xfrm>
                <a:off x="126602" y="1825625"/>
                <a:ext cx="5583702" cy="4351338"/>
              </a:xfrm>
              <a:blipFill>
                <a:blip r:embed="rId4"/>
                <a:stretch>
                  <a:fillRect l="-1364" t="-2616"/>
                </a:stretch>
              </a:blipFill>
            </p:spPr>
            <p:txBody>
              <a:bodyPr/>
              <a:lstStyle/>
              <a:p>
                <a:r>
                  <a:rPr lang="en-US">
                    <a:noFill/>
                  </a:rPr>
                  <a:t> </a:t>
                </a:r>
              </a:p>
            </p:txBody>
          </p:sp>
        </mc:Fallback>
      </mc:AlternateContent>
    </p:spTree>
    <p:extLst>
      <p:ext uri="{BB962C8B-B14F-4D97-AF65-F5344CB8AC3E}">
        <p14:creationId xmlns:p14="http://schemas.microsoft.com/office/powerpoint/2010/main" val="3635857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792162"/>
          </a:xfrm>
        </p:spPr>
        <p:txBody>
          <a:bodyPr/>
          <a:lstStyle/>
          <a:p>
            <a:r>
              <a:rPr lang="en-US" dirty="0"/>
              <a:t>The Joint Distribution</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752600" y="1219201"/>
                <a:ext cx="8763000" cy="3178125"/>
              </a:xfrm>
            </p:spPr>
            <p:txBody>
              <a:bodyPr>
                <a:normAutofit lnSpcReduction="10000"/>
              </a:bodyPr>
              <a:lstStyle/>
              <a:p>
                <a:r>
                  <a:rPr lang="en-US" dirty="0"/>
                  <a:t>Transition model: </a:t>
                </a:r>
                <a:r>
                  <a:rPr lang="en-US" dirty="0">
                    <a:solidFill>
                      <a:srgbClr val="0000FF"/>
                    </a:solidFill>
                  </a:rPr>
                  <a:t>P(</a:t>
                </a:r>
                <a:r>
                  <a:rPr lang="en-US" dirty="0" err="1">
                    <a:solidFill>
                      <a:srgbClr val="0000FF"/>
                    </a:solidFill>
                  </a:rPr>
                  <a:t>Y</a:t>
                </a:r>
                <a:r>
                  <a:rPr lang="en-US" i="1" baseline="-25000" dirty="0" err="1">
                    <a:solidFill>
                      <a:srgbClr val="0000FF"/>
                    </a:solidFill>
                  </a:rPr>
                  <a:t>t</a:t>
                </a:r>
                <a:r>
                  <a:rPr lang="en-US" dirty="0">
                    <a:solidFill>
                      <a:srgbClr val="0000FF"/>
                    </a:solidFill>
                  </a:rPr>
                  <a:t> | </a:t>
                </a:r>
                <a:r>
                  <a:rPr lang="en-US" b="1" dirty="0">
                    <a:solidFill>
                      <a:srgbClr val="0000FF"/>
                    </a:solidFill>
                  </a:rPr>
                  <a:t>Y</a:t>
                </a:r>
                <a:r>
                  <a:rPr lang="en-US" baseline="-25000" dirty="0">
                    <a:solidFill>
                      <a:srgbClr val="0000FF"/>
                    </a:solidFill>
                  </a:rPr>
                  <a:t>0:</a:t>
                </a:r>
                <a:r>
                  <a:rPr lang="en-US" i="1" baseline="-25000" dirty="0">
                    <a:solidFill>
                      <a:srgbClr val="0000FF"/>
                    </a:solidFill>
                  </a:rPr>
                  <a:t>t</a:t>
                </a:r>
                <a:r>
                  <a:rPr lang="en-US" baseline="-25000" dirty="0">
                    <a:solidFill>
                      <a:srgbClr val="0000FF"/>
                    </a:solidFill>
                  </a:rPr>
                  <a:t>-1</a:t>
                </a:r>
                <a:r>
                  <a:rPr lang="en-US" dirty="0">
                    <a:solidFill>
                      <a:srgbClr val="0000FF"/>
                    </a:solidFill>
                  </a:rPr>
                  <a:t>) = P(</a:t>
                </a:r>
                <a:r>
                  <a:rPr lang="en-US" dirty="0" err="1">
                    <a:solidFill>
                      <a:srgbClr val="0000FF"/>
                    </a:solidFill>
                  </a:rPr>
                  <a:t>Y</a:t>
                </a:r>
                <a:r>
                  <a:rPr lang="en-US" i="1" baseline="-25000" dirty="0" err="1">
                    <a:solidFill>
                      <a:srgbClr val="0000FF"/>
                    </a:solidFill>
                  </a:rPr>
                  <a:t>t</a:t>
                </a:r>
                <a:r>
                  <a:rPr lang="en-US" dirty="0">
                    <a:solidFill>
                      <a:srgbClr val="0000FF"/>
                    </a:solidFill>
                  </a:rPr>
                  <a:t> | Y</a:t>
                </a:r>
                <a:r>
                  <a:rPr lang="en-US" i="1" baseline="-25000" dirty="0">
                    <a:solidFill>
                      <a:srgbClr val="0000FF"/>
                    </a:solidFill>
                  </a:rPr>
                  <a:t>t</a:t>
                </a:r>
                <a:r>
                  <a:rPr lang="en-US" baseline="-25000" dirty="0">
                    <a:solidFill>
                      <a:srgbClr val="0000FF"/>
                    </a:solidFill>
                  </a:rPr>
                  <a:t>-1</a:t>
                </a:r>
                <a:r>
                  <a:rPr lang="en-US" dirty="0">
                    <a:solidFill>
                      <a:srgbClr val="0000FF"/>
                    </a:solidFill>
                  </a:rPr>
                  <a:t>) </a:t>
                </a:r>
                <a:endParaRPr lang="en-US" dirty="0"/>
              </a:p>
              <a:p>
                <a:r>
                  <a:rPr lang="en-US" dirty="0"/>
                  <a:t>Observation model:</a:t>
                </a:r>
                <a:r>
                  <a:rPr lang="en-US" dirty="0">
                    <a:solidFill>
                      <a:srgbClr val="0000FF"/>
                    </a:solidFill>
                  </a:rPr>
                  <a:t> P(</a:t>
                </a:r>
                <a:r>
                  <a:rPr lang="en-US" dirty="0" err="1">
                    <a:solidFill>
                      <a:srgbClr val="0000FF"/>
                    </a:solidFill>
                  </a:rPr>
                  <a:t>X</a:t>
                </a:r>
                <a:r>
                  <a:rPr lang="en-US" i="1" baseline="-25000" dirty="0" err="1">
                    <a:solidFill>
                      <a:srgbClr val="0000FF"/>
                    </a:solidFill>
                  </a:rPr>
                  <a:t>t</a:t>
                </a:r>
                <a:r>
                  <a:rPr lang="en-US" dirty="0">
                    <a:solidFill>
                      <a:srgbClr val="0000FF"/>
                    </a:solidFill>
                  </a:rPr>
                  <a:t> | </a:t>
                </a:r>
                <a:r>
                  <a:rPr lang="en-US" b="1" dirty="0">
                    <a:solidFill>
                      <a:srgbClr val="0000FF"/>
                    </a:solidFill>
                  </a:rPr>
                  <a:t>Y</a:t>
                </a:r>
                <a:r>
                  <a:rPr lang="en-US" baseline="-25000" dirty="0">
                    <a:solidFill>
                      <a:srgbClr val="0000FF"/>
                    </a:solidFill>
                  </a:rPr>
                  <a:t>0:</a:t>
                </a:r>
                <a:r>
                  <a:rPr lang="en-US" i="1" baseline="-25000" dirty="0">
                    <a:solidFill>
                      <a:srgbClr val="0000FF"/>
                    </a:solidFill>
                  </a:rPr>
                  <a:t>t</a:t>
                </a:r>
                <a:r>
                  <a:rPr lang="en-US" dirty="0">
                    <a:solidFill>
                      <a:srgbClr val="0000FF"/>
                    </a:solidFill>
                  </a:rPr>
                  <a:t>, </a:t>
                </a:r>
                <a:r>
                  <a:rPr lang="en-US" b="1" dirty="0">
                    <a:solidFill>
                      <a:srgbClr val="0000FF"/>
                    </a:solidFill>
                  </a:rPr>
                  <a:t>X</a:t>
                </a:r>
                <a:r>
                  <a:rPr lang="en-US" baseline="-25000" dirty="0">
                    <a:solidFill>
                      <a:srgbClr val="0000FF"/>
                    </a:solidFill>
                  </a:rPr>
                  <a:t>1:</a:t>
                </a:r>
                <a:r>
                  <a:rPr lang="en-US" i="1" baseline="-25000" dirty="0">
                    <a:solidFill>
                      <a:srgbClr val="0000FF"/>
                    </a:solidFill>
                  </a:rPr>
                  <a:t>t</a:t>
                </a:r>
                <a:r>
                  <a:rPr lang="en-US" baseline="-25000" dirty="0">
                    <a:solidFill>
                      <a:srgbClr val="0000FF"/>
                    </a:solidFill>
                  </a:rPr>
                  <a:t>-1</a:t>
                </a:r>
                <a:r>
                  <a:rPr lang="en-US" dirty="0">
                    <a:solidFill>
                      <a:srgbClr val="0000FF"/>
                    </a:solidFill>
                  </a:rPr>
                  <a:t>)  = P(</a:t>
                </a:r>
                <a:r>
                  <a:rPr lang="en-US" dirty="0" err="1">
                    <a:solidFill>
                      <a:srgbClr val="0000FF"/>
                    </a:solidFill>
                  </a:rPr>
                  <a:t>X</a:t>
                </a:r>
                <a:r>
                  <a:rPr lang="en-US" i="1" baseline="-25000" dirty="0" err="1">
                    <a:solidFill>
                      <a:srgbClr val="0000FF"/>
                    </a:solidFill>
                  </a:rPr>
                  <a:t>t</a:t>
                </a:r>
                <a:r>
                  <a:rPr lang="en-US" dirty="0">
                    <a:solidFill>
                      <a:srgbClr val="0000FF"/>
                    </a:solidFill>
                  </a:rPr>
                  <a:t> | </a:t>
                </a:r>
                <a:r>
                  <a:rPr lang="en-US" dirty="0" err="1">
                    <a:solidFill>
                      <a:srgbClr val="0000FF"/>
                    </a:solidFill>
                  </a:rPr>
                  <a:t>Y</a:t>
                </a:r>
                <a:r>
                  <a:rPr lang="en-US" i="1" baseline="-25000" dirty="0" err="1">
                    <a:solidFill>
                      <a:srgbClr val="0000FF"/>
                    </a:solidFill>
                  </a:rPr>
                  <a:t>t</a:t>
                </a:r>
                <a:r>
                  <a:rPr lang="en-US" dirty="0">
                    <a:solidFill>
                      <a:srgbClr val="0000FF"/>
                    </a:solidFill>
                  </a:rPr>
                  <a:t>) </a:t>
                </a:r>
              </a:p>
              <a:p>
                <a:r>
                  <a:rPr lang="en-US" dirty="0"/>
                  <a:t>How do we compute the full joint probability table 		</a:t>
                </a:r>
                <a:r>
                  <a:rPr lang="en-US" dirty="0">
                    <a:solidFill>
                      <a:srgbClr val="0000FF"/>
                    </a:solidFill>
                  </a:rPr>
                  <a:t>P(</a:t>
                </a:r>
                <a:r>
                  <a:rPr lang="en-US" b="1" dirty="0">
                    <a:solidFill>
                      <a:srgbClr val="0000FF"/>
                    </a:solidFill>
                  </a:rPr>
                  <a:t>Y</a:t>
                </a:r>
                <a:r>
                  <a:rPr lang="en-US" baseline="-25000" dirty="0">
                    <a:solidFill>
                      <a:srgbClr val="0000FF"/>
                    </a:solidFill>
                  </a:rPr>
                  <a:t>0:</a:t>
                </a:r>
                <a:r>
                  <a:rPr lang="en-US" i="1" baseline="-25000" dirty="0">
                    <a:solidFill>
                      <a:srgbClr val="0000FF"/>
                    </a:solidFill>
                  </a:rPr>
                  <a:t>T</a:t>
                </a:r>
                <a:r>
                  <a:rPr lang="en-US" dirty="0">
                    <a:solidFill>
                      <a:srgbClr val="0000FF"/>
                    </a:solidFill>
                  </a:rPr>
                  <a:t>, </a:t>
                </a:r>
                <a:r>
                  <a:rPr lang="en-US" b="1" dirty="0">
                    <a:solidFill>
                      <a:srgbClr val="0000FF"/>
                    </a:solidFill>
                  </a:rPr>
                  <a:t>X</a:t>
                </a:r>
                <a:r>
                  <a:rPr lang="en-US" baseline="-25000" dirty="0">
                    <a:solidFill>
                      <a:srgbClr val="0000FF"/>
                    </a:solidFill>
                  </a:rPr>
                  <a:t>1:</a:t>
                </a:r>
                <a:r>
                  <a:rPr lang="en-US" i="1" baseline="-25000" dirty="0">
                    <a:solidFill>
                      <a:srgbClr val="0000FF"/>
                    </a:solidFill>
                  </a:rPr>
                  <a:t>T</a:t>
                </a:r>
                <a:r>
                  <a:rPr lang="en-US" dirty="0">
                    <a:solidFill>
                      <a:srgbClr val="0000FF"/>
                    </a:solidFill>
                  </a:rPr>
                  <a:t>)</a:t>
                </a:r>
                <a:r>
                  <a:rPr lang="en-US" dirty="0"/>
                  <a:t>?</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0:</m:t>
                              </m:r>
                              <m:r>
                                <a:rPr lang="en-US" i="1">
                                  <a:latin typeface="Cambria Math" panose="02040503050406030204" pitchFamily="18" charset="0"/>
                                </a:rPr>
                                <m:t>𝑇</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1:</m:t>
                              </m:r>
                              <m:r>
                                <a:rPr lang="en-US" i="1">
                                  <a:latin typeface="Cambria Math" panose="02040503050406030204" pitchFamily="18" charset="0"/>
                                </a:rPr>
                                <m:t>𝑇</m:t>
                              </m:r>
                            </m:sub>
                          </m:sSub>
                        </m:e>
                      </m:d>
                      <m:r>
                        <a:rPr lang="en-US" b="0" i="1" smtClean="0">
                          <a:latin typeface="Cambria Math" panose="02040503050406030204" pitchFamily="18" charset="0"/>
                        </a:rPr>
                        <m:t>=</m:t>
                      </m:r>
                      <m:r>
                        <a:rPr lang="en-US" b="0" i="1" smtClean="0">
                          <a:latin typeface="Cambria Math" panose="02040503050406030204" pitchFamily="18" charset="0"/>
                        </a:rPr>
                        <m:t>𝑃</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0</m:t>
                          </m:r>
                        </m:sub>
                      </m:sSub>
                      <m:r>
                        <a:rPr lang="en-US" b="0" i="1" smtClean="0">
                          <a:latin typeface="Cambria Math" panose="02040503050406030204" pitchFamily="18" charset="0"/>
                        </a:rPr>
                        <m:t>)</m:t>
                      </m:r>
                      <m:nary>
                        <m:naryPr>
                          <m:chr m:val="∏"/>
                          <m:limLoc m:val="subSup"/>
                          <m:ctrlPr>
                            <a:rPr lang="en-US" b="0" i="1" smtClean="0">
                              <a:latin typeface="Cambria Math" panose="02040503050406030204" pitchFamily="18" charset="0"/>
                            </a:rPr>
                          </m:ctrlPr>
                        </m:naryPr>
                        <m:sub>
                          <m:r>
                            <m:rPr>
                              <m:brk m:alnAt="25"/>
                            </m:rPr>
                            <a:rPr lang="en-US" b="0" i="1" smtClean="0">
                              <a:latin typeface="Cambria Math" panose="02040503050406030204" pitchFamily="18" charset="0"/>
                            </a:rPr>
                            <m:t>𝑡</m:t>
                          </m:r>
                          <m:r>
                            <a:rPr lang="en-US" b="0" i="1" smtClean="0">
                              <a:latin typeface="Cambria Math" panose="02040503050406030204" pitchFamily="18" charset="0"/>
                            </a:rPr>
                            <m:t>=1</m:t>
                          </m:r>
                        </m:sub>
                        <m:sup>
                          <m:r>
                            <a:rPr lang="en-US" b="0" i="1" smtClean="0">
                              <a:latin typeface="Cambria Math" panose="02040503050406030204" pitchFamily="18" charset="0"/>
                            </a:rPr>
                            <m:t>𝑇</m:t>
                          </m:r>
                        </m:sup>
                        <m:e>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𝑡</m:t>
                                  </m:r>
                                  <m:r>
                                    <a:rPr lang="en-US" b="0" i="1" smtClean="0">
                                      <a:latin typeface="Cambria Math" panose="02040503050406030204" pitchFamily="18" charset="0"/>
                                    </a:rPr>
                                    <m:t>−1</m:t>
                                  </m:r>
                                </m:sub>
                              </m:sSub>
                            </m:e>
                          </m:d>
                        </m:e>
                      </m:nary>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𝑡</m:t>
                              </m:r>
                            </m:sub>
                          </m:sSub>
                        </m:e>
                      </m:d>
                    </m:oMath>
                  </m:oMathPara>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752600" y="1219201"/>
                <a:ext cx="8763000" cy="3178125"/>
              </a:xfrm>
              <a:blipFill>
                <a:blip r:embed="rId3"/>
                <a:stretch>
                  <a:fillRect l="-1302" t="-4781" b="-64542"/>
                </a:stretch>
              </a:blipFill>
            </p:spPr>
            <p:txBody>
              <a:bodyPr/>
              <a:lstStyle/>
              <a:p>
                <a:r>
                  <a:rPr lang="en-US">
                    <a:noFill/>
                  </a:rPr>
                  <a:t> </a:t>
                </a:r>
              </a:p>
            </p:txBody>
          </p:sp>
        </mc:Fallback>
      </mc:AlternateContent>
      <p:sp>
        <p:nvSpPr>
          <p:cNvPr id="26" name="Oval 25">
            <a:extLst>
              <a:ext uri="{FF2B5EF4-FFF2-40B4-BE49-F238E27FC236}">
                <a16:creationId xmlns:a16="http://schemas.microsoft.com/office/drawing/2014/main" id="{D4D52730-9F01-2648-9602-A1249068792A}"/>
              </a:ext>
            </a:extLst>
          </p:cNvPr>
          <p:cNvSpPr/>
          <p:nvPr/>
        </p:nvSpPr>
        <p:spPr>
          <a:xfrm>
            <a:off x="2362200" y="5094011"/>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Y</a:t>
            </a:r>
            <a:r>
              <a:rPr lang="en-US" sz="2400" baseline="-25000" dirty="0">
                <a:solidFill>
                  <a:srgbClr val="0000FF"/>
                </a:solidFill>
              </a:rPr>
              <a:t>0</a:t>
            </a:r>
            <a:endParaRPr lang="en-US" sz="2400" dirty="0"/>
          </a:p>
        </p:txBody>
      </p:sp>
      <p:sp>
        <p:nvSpPr>
          <p:cNvPr id="27" name="Oval 26">
            <a:extLst>
              <a:ext uri="{FF2B5EF4-FFF2-40B4-BE49-F238E27FC236}">
                <a16:creationId xmlns:a16="http://schemas.microsoft.com/office/drawing/2014/main" id="{B8001494-FFA1-DB43-B8CA-A234E9D9D1C0}"/>
              </a:ext>
            </a:extLst>
          </p:cNvPr>
          <p:cNvSpPr/>
          <p:nvPr/>
        </p:nvSpPr>
        <p:spPr>
          <a:xfrm>
            <a:off x="3657600" y="6008411"/>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1</a:t>
            </a:r>
            <a:endParaRPr lang="en-US" sz="2400" dirty="0"/>
          </a:p>
        </p:txBody>
      </p:sp>
      <p:sp>
        <p:nvSpPr>
          <p:cNvPr id="28" name="Oval 27">
            <a:extLst>
              <a:ext uri="{FF2B5EF4-FFF2-40B4-BE49-F238E27FC236}">
                <a16:creationId xmlns:a16="http://schemas.microsoft.com/office/drawing/2014/main" id="{7AB86AB5-B7F3-2E4A-95EB-1FDEF82D1CCB}"/>
              </a:ext>
            </a:extLst>
          </p:cNvPr>
          <p:cNvSpPr/>
          <p:nvPr/>
        </p:nvSpPr>
        <p:spPr>
          <a:xfrm>
            <a:off x="3657600" y="5094011"/>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Y</a:t>
            </a:r>
            <a:r>
              <a:rPr lang="en-US" sz="2400" baseline="-25000" dirty="0">
                <a:solidFill>
                  <a:srgbClr val="0000FF"/>
                </a:solidFill>
              </a:rPr>
              <a:t>1</a:t>
            </a:r>
            <a:endParaRPr lang="en-US" sz="2400" dirty="0"/>
          </a:p>
        </p:txBody>
      </p:sp>
      <p:sp>
        <p:nvSpPr>
          <p:cNvPr id="32" name="Oval 31">
            <a:extLst>
              <a:ext uri="{FF2B5EF4-FFF2-40B4-BE49-F238E27FC236}">
                <a16:creationId xmlns:a16="http://schemas.microsoft.com/office/drawing/2014/main" id="{C10C8515-D02A-F641-95B3-11C4E36F45AD}"/>
              </a:ext>
            </a:extLst>
          </p:cNvPr>
          <p:cNvSpPr/>
          <p:nvPr/>
        </p:nvSpPr>
        <p:spPr>
          <a:xfrm>
            <a:off x="7315200" y="5997525"/>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i="1" baseline="-25000" dirty="0">
                <a:solidFill>
                  <a:srgbClr val="0000FF"/>
                </a:solidFill>
              </a:rPr>
              <a:t>T</a:t>
            </a:r>
            <a:r>
              <a:rPr lang="en-US" sz="2400" baseline="-25000" dirty="0">
                <a:solidFill>
                  <a:srgbClr val="0000FF"/>
                </a:solidFill>
              </a:rPr>
              <a:t>-1</a:t>
            </a:r>
            <a:endParaRPr lang="en-US" sz="2400" dirty="0"/>
          </a:p>
        </p:txBody>
      </p:sp>
      <p:sp>
        <p:nvSpPr>
          <p:cNvPr id="33" name="Oval 32">
            <a:extLst>
              <a:ext uri="{FF2B5EF4-FFF2-40B4-BE49-F238E27FC236}">
                <a16:creationId xmlns:a16="http://schemas.microsoft.com/office/drawing/2014/main" id="{D9E2D0A3-D729-9943-B0EF-07557DADB866}"/>
              </a:ext>
            </a:extLst>
          </p:cNvPr>
          <p:cNvSpPr/>
          <p:nvPr/>
        </p:nvSpPr>
        <p:spPr>
          <a:xfrm>
            <a:off x="7315200" y="5083125"/>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Y</a:t>
            </a:r>
            <a:r>
              <a:rPr lang="en-US" sz="2400" i="1" baseline="-25000" dirty="0">
                <a:solidFill>
                  <a:srgbClr val="0000FF"/>
                </a:solidFill>
              </a:rPr>
              <a:t>T</a:t>
            </a:r>
            <a:r>
              <a:rPr lang="en-US" sz="2400" baseline="-25000" dirty="0">
                <a:solidFill>
                  <a:srgbClr val="0000FF"/>
                </a:solidFill>
              </a:rPr>
              <a:t>-1</a:t>
            </a:r>
            <a:endParaRPr lang="en-US" sz="2400" dirty="0"/>
          </a:p>
        </p:txBody>
      </p:sp>
      <p:sp>
        <p:nvSpPr>
          <p:cNvPr id="34" name="Oval 33">
            <a:extLst>
              <a:ext uri="{FF2B5EF4-FFF2-40B4-BE49-F238E27FC236}">
                <a16:creationId xmlns:a16="http://schemas.microsoft.com/office/drawing/2014/main" id="{F2797C3D-A39F-E545-A72D-FE2F49453C51}"/>
              </a:ext>
            </a:extLst>
          </p:cNvPr>
          <p:cNvSpPr/>
          <p:nvPr/>
        </p:nvSpPr>
        <p:spPr>
          <a:xfrm>
            <a:off x="8610600" y="5997525"/>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i="1" baseline="-25000" dirty="0">
                <a:solidFill>
                  <a:srgbClr val="0000FF"/>
                </a:solidFill>
              </a:rPr>
              <a:t>T</a:t>
            </a:r>
            <a:endParaRPr lang="en-US" sz="2400" i="1" dirty="0"/>
          </a:p>
        </p:txBody>
      </p:sp>
      <p:sp>
        <p:nvSpPr>
          <p:cNvPr id="35" name="Oval 34">
            <a:extLst>
              <a:ext uri="{FF2B5EF4-FFF2-40B4-BE49-F238E27FC236}">
                <a16:creationId xmlns:a16="http://schemas.microsoft.com/office/drawing/2014/main" id="{1BAF4C5B-F8A5-7E42-B691-4CB3B248ACBF}"/>
              </a:ext>
            </a:extLst>
          </p:cNvPr>
          <p:cNvSpPr/>
          <p:nvPr/>
        </p:nvSpPr>
        <p:spPr>
          <a:xfrm>
            <a:off x="8610600" y="5083125"/>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Y</a:t>
            </a:r>
            <a:r>
              <a:rPr lang="en-US" sz="2400" i="1" baseline="-25000" dirty="0">
                <a:solidFill>
                  <a:srgbClr val="0000FF"/>
                </a:solidFill>
              </a:rPr>
              <a:t>T</a:t>
            </a:r>
            <a:endParaRPr lang="en-US" sz="2400" i="1" dirty="0"/>
          </a:p>
        </p:txBody>
      </p:sp>
      <p:cxnSp>
        <p:nvCxnSpPr>
          <p:cNvPr id="36" name="Straight Arrow Connector 35">
            <a:extLst>
              <a:ext uri="{FF2B5EF4-FFF2-40B4-BE49-F238E27FC236}">
                <a16:creationId xmlns:a16="http://schemas.microsoft.com/office/drawing/2014/main" id="{7D3FF3C4-CB8E-6148-A956-7E69DD5E2DDE}"/>
              </a:ext>
            </a:extLst>
          </p:cNvPr>
          <p:cNvCxnSpPr>
            <a:cxnSpLocks/>
            <a:stCxn id="26" idx="6"/>
            <a:endCxn id="28" idx="2"/>
          </p:cNvCxnSpPr>
          <p:nvPr/>
        </p:nvCxnSpPr>
        <p:spPr>
          <a:xfrm>
            <a:off x="3276600" y="5355268"/>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60CB7618-9D63-F245-BAD7-DF55FCEE129E}"/>
              </a:ext>
            </a:extLst>
          </p:cNvPr>
          <p:cNvCxnSpPr/>
          <p:nvPr/>
        </p:nvCxnSpPr>
        <p:spPr>
          <a:xfrm>
            <a:off x="8229600" y="5311725"/>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D7DFE8AF-2E50-8E47-B904-B4AEFC8D9DD6}"/>
              </a:ext>
            </a:extLst>
          </p:cNvPr>
          <p:cNvCxnSpPr>
            <a:cxnSpLocks/>
            <a:stCxn id="28" idx="4"/>
            <a:endCxn id="27" idx="0"/>
          </p:cNvCxnSpPr>
          <p:nvPr/>
        </p:nvCxnSpPr>
        <p:spPr>
          <a:xfrm rot="5400000">
            <a:off x="3918857" y="5812468"/>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A65598C5-AA28-5E4F-BFFA-B0D6AEC16C86}"/>
              </a:ext>
            </a:extLst>
          </p:cNvPr>
          <p:cNvCxnSpPr/>
          <p:nvPr/>
        </p:nvCxnSpPr>
        <p:spPr>
          <a:xfrm rot="5400000">
            <a:off x="7577251" y="5811674"/>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7C8F380B-840F-9843-BBCC-9DCAEC181224}"/>
              </a:ext>
            </a:extLst>
          </p:cNvPr>
          <p:cNvCxnSpPr/>
          <p:nvPr/>
        </p:nvCxnSpPr>
        <p:spPr>
          <a:xfrm rot="5400000">
            <a:off x="8872651" y="5811674"/>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6616C555-94AE-8B44-8DC9-6CE3DD4862C4}"/>
              </a:ext>
            </a:extLst>
          </p:cNvPr>
          <p:cNvCxnSpPr/>
          <p:nvPr/>
        </p:nvCxnSpPr>
        <p:spPr>
          <a:xfrm>
            <a:off x="4572000" y="5354397"/>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C74BEE59-1603-8144-9C08-AC39900978D3}"/>
              </a:ext>
            </a:extLst>
          </p:cNvPr>
          <p:cNvCxnSpPr/>
          <p:nvPr/>
        </p:nvCxnSpPr>
        <p:spPr>
          <a:xfrm>
            <a:off x="6934200" y="5354397"/>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CD36644A-84F0-354D-9FFF-1DD7BE1130F5}"/>
              </a:ext>
            </a:extLst>
          </p:cNvPr>
          <p:cNvSpPr txBox="1"/>
          <p:nvPr/>
        </p:nvSpPr>
        <p:spPr>
          <a:xfrm>
            <a:off x="6210181" y="4930726"/>
            <a:ext cx="609462" cy="830997"/>
          </a:xfrm>
          <a:prstGeom prst="rect">
            <a:avLst/>
          </a:prstGeom>
          <a:noFill/>
        </p:spPr>
        <p:txBody>
          <a:bodyPr wrap="none" rtlCol="0">
            <a:spAutoFit/>
          </a:bodyPr>
          <a:lstStyle/>
          <a:p>
            <a:r>
              <a:rPr lang="en-US" sz="4800" dirty="0"/>
              <a:t>…</a:t>
            </a:r>
          </a:p>
        </p:txBody>
      </p:sp>
      <p:sp>
        <p:nvSpPr>
          <p:cNvPr id="48" name="Oval 47">
            <a:extLst>
              <a:ext uri="{FF2B5EF4-FFF2-40B4-BE49-F238E27FC236}">
                <a16:creationId xmlns:a16="http://schemas.microsoft.com/office/drawing/2014/main" id="{11A6AC86-DCDB-EE4F-948A-33757C9C11B1}"/>
              </a:ext>
            </a:extLst>
          </p:cNvPr>
          <p:cNvSpPr/>
          <p:nvPr/>
        </p:nvSpPr>
        <p:spPr>
          <a:xfrm>
            <a:off x="4953000" y="5997525"/>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2</a:t>
            </a:r>
            <a:endParaRPr lang="en-US" sz="2400" dirty="0"/>
          </a:p>
        </p:txBody>
      </p:sp>
      <p:sp>
        <p:nvSpPr>
          <p:cNvPr id="49" name="Oval 48">
            <a:extLst>
              <a:ext uri="{FF2B5EF4-FFF2-40B4-BE49-F238E27FC236}">
                <a16:creationId xmlns:a16="http://schemas.microsoft.com/office/drawing/2014/main" id="{F75F8C2D-66A0-D049-825D-4A1EE0D10C6E}"/>
              </a:ext>
            </a:extLst>
          </p:cNvPr>
          <p:cNvSpPr/>
          <p:nvPr/>
        </p:nvSpPr>
        <p:spPr>
          <a:xfrm>
            <a:off x="4953000" y="5083125"/>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Y</a:t>
            </a:r>
            <a:r>
              <a:rPr lang="en-US" sz="2400" baseline="-25000" dirty="0">
                <a:solidFill>
                  <a:srgbClr val="0000FF"/>
                </a:solidFill>
              </a:rPr>
              <a:t>2</a:t>
            </a:r>
            <a:endParaRPr lang="en-US" sz="2400" dirty="0"/>
          </a:p>
        </p:txBody>
      </p:sp>
      <p:cxnSp>
        <p:nvCxnSpPr>
          <p:cNvPr id="50" name="Straight Arrow Connector 49">
            <a:extLst>
              <a:ext uri="{FF2B5EF4-FFF2-40B4-BE49-F238E27FC236}">
                <a16:creationId xmlns:a16="http://schemas.microsoft.com/office/drawing/2014/main" id="{A9A97DDA-C486-9F4E-B236-7D4A6D15FC49}"/>
              </a:ext>
            </a:extLst>
          </p:cNvPr>
          <p:cNvCxnSpPr>
            <a:cxnSpLocks/>
            <a:stCxn id="49" idx="4"/>
            <a:endCxn id="48" idx="0"/>
          </p:cNvCxnSpPr>
          <p:nvPr/>
        </p:nvCxnSpPr>
        <p:spPr>
          <a:xfrm rot="5400000">
            <a:off x="5214257" y="5801582"/>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D28811E4-6240-BD4A-B109-31D633C58452}"/>
              </a:ext>
            </a:extLst>
          </p:cNvPr>
          <p:cNvCxnSpPr/>
          <p:nvPr/>
        </p:nvCxnSpPr>
        <p:spPr>
          <a:xfrm>
            <a:off x="5867400" y="5343511"/>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76433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04B7D-0195-1D41-AE01-3FD604DBE3B5}"/>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56E595A0-DB7A-5B46-9D99-5D0BF7E803EA}"/>
              </a:ext>
            </a:extLst>
          </p:cNvPr>
          <p:cNvSpPr>
            <a:spLocks noGrp="1"/>
          </p:cNvSpPr>
          <p:nvPr>
            <p:ph idx="1"/>
          </p:nvPr>
        </p:nvSpPr>
        <p:spPr/>
        <p:txBody>
          <a:bodyPr/>
          <a:lstStyle/>
          <a:p>
            <a:r>
              <a:rPr lang="en-US" dirty="0">
                <a:solidFill>
                  <a:schemeClr val="bg1">
                    <a:lumMod val="75000"/>
                  </a:schemeClr>
                </a:solidFill>
              </a:rPr>
              <a:t>HMM: Probabilistic reasoning over time</a:t>
            </a:r>
          </a:p>
          <a:p>
            <a:r>
              <a:rPr lang="en-US" dirty="0">
                <a:solidFill>
                  <a:schemeClr val="bg1">
                    <a:lumMod val="75000"/>
                  </a:schemeClr>
                </a:solidFill>
              </a:rPr>
              <a:t>Two views of an HMM: as a Bayes Net, as an FSM</a:t>
            </a:r>
          </a:p>
          <a:p>
            <a:r>
              <a:rPr lang="en-US" dirty="0">
                <a:solidFill>
                  <a:schemeClr val="bg1">
                    <a:lumMod val="75000"/>
                  </a:schemeClr>
                </a:solidFill>
              </a:rPr>
              <a:t>Inference: Belief propagation in an HMM</a:t>
            </a:r>
          </a:p>
          <a:p>
            <a:r>
              <a:rPr lang="en-US" dirty="0"/>
              <a:t>Parameter learning: Maximum likelihood</a:t>
            </a:r>
          </a:p>
          <a:p>
            <a:r>
              <a:rPr lang="en-US" dirty="0"/>
              <a:t>Parameter learning: EM and Hard EM</a:t>
            </a:r>
          </a:p>
        </p:txBody>
      </p:sp>
    </p:spTree>
    <p:extLst>
      <p:ext uri="{BB962C8B-B14F-4D97-AF65-F5344CB8AC3E}">
        <p14:creationId xmlns:p14="http://schemas.microsoft.com/office/powerpoint/2010/main" val="2369821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4203F-DDE2-2248-92C9-3B442B85615C}"/>
              </a:ext>
            </a:extLst>
          </p:cNvPr>
          <p:cNvSpPr>
            <a:spLocks noGrp="1"/>
          </p:cNvSpPr>
          <p:nvPr>
            <p:ph type="title"/>
          </p:nvPr>
        </p:nvSpPr>
        <p:spPr/>
        <p:txBody>
          <a:bodyPr/>
          <a:lstStyle/>
          <a:p>
            <a:r>
              <a:rPr lang="en-US" dirty="0"/>
              <a:t>Flying Cows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137FFD2-A535-6B45-A692-64F98920890A}"/>
                  </a:ext>
                </a:extLst>
              </p:cNvPr>
              <p:cNvSpPr>
                <a:spLocks noGrp="1"/>
              </p:cNvSpPr>
              <p:nvPr>
                <p:ph idx="1"/>
              </p:nvPr>
            </p:nvSpPr>
            <p:spPr>
              <a:xfrm>
                <a:off x="838200" y="1825625"/>
                <a:ext cx="10515600" cy="2833674"/>
              </a:xfrm>
            </p:spPr>
            <p:txBody>
              <a:bodyPr/>
              <a:lstStyle/>
              <a:p>
                <a:pPr marL="0" indent="0">
                  <a:buNone/>
                </a:pPr>
                <a:r>
                  <a:rPr lang="en-US" dirty="0"/>
                  <a:t>The University of Illinois </a:t>
                </a:r>
                <a:r>
                  <a:rPr lang="en-US" dirty="0" err="1"/>
                  <a:t>Vaccavolatology</a:t>
                </a:r>
                <a:r>
                  <a:rPr lang="en-US" dirty="0"/>
                  <a:t> Department has a new model of the way in which cows learn to fly.</a:t>
                </a:r>
              </a:p>
              <a:p>
                <a:r>
                  <a:rPr lang="en-US" dirty="0"/>
                  <a:t>If a smart cow arrives in the pasture, it tends to remain for more than one day.  There is a transition probability, </a:t>
                </a:r>
                <a14:m>
                  <m:oMath xmlns:m="http://schemas.openxmlformats.org/officeDocument/2006/math">
                    <m:r>
                      <a:rPr lang="en-US" i="1" dirty="0" smtClean="0">
                        <a:latin typeface="Cambria Math" panose="02040503050406030204" pitchFamily="18" charset="0"/>
                      </a:rPr>
                      <m:t>𝑃</m:t>
                    </m:r>
                    <m:r>
                      <a:rPr lang="en-US"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𝑆</m:t>
                        </m:r>
                      </m:e>
                      <m:sub>
                        <m:r>
                          <a:rPr lang="en-US" b="0" i="1" dirty="0" smtClean="0">
                            <a:latin typeface="Cambria Math" panose="02040503050406030204" pitchFamily="18" charset="0"/>
                          </a:rPr>
                          <m:t>𝑡</m:t>
                        </m:r>
                      </m:sub>
                    </m:sSub>
                    <m:r>
                      <a:rPr lang="en-US" i="1" dirty="0" smtClean="0">
                        <a:latin typeface="Cambria Math" panose="02040503050406030204" pitchFamily="18" charset="0"/>
                      </a:rPr>
                      <m:t>|</m:t>
                    </m:r>
                    <m:sSub>
                      <m:sSubPr>
                        <m:ctrlPr>
                          <a:rPr lang="en-US" i="1" dirty="0" smtClean="0">
                            <a:latin typeface="Cambria Math" panose="02040503050406030204" pitchFamily="18" charset="0"/>
                          </a:rPr>
                        </m:ctrlPr>
                      </m:sSubPr>
                      <m:e>
                        <m:r>
                          <a:rPr lang="en-US" b="0" i="1" dirty="0" smtClean="0">
                            <a:latin typeface="Cambria Math" panose="02040503050406030204" pitchFamily="18" charset="0"/>
                          </a:rPr>
                          <m:t>𝑆</m:t>
                        </m:r>
                      </m:e>
                      <m:sub>
                        <m:r>
                          <a:rPr lang="en-US" b="0" i="1" dirty="0" smtClean="0">
                            <a:latin typeface="Cambria Math" panose="02040503050406030204" pitchFamily="18" charset="0"/>
                          </a:rPr>
                          <m:t>𝑡</m:t>
                        </m:r>
                        <m:r>
                          <a:rPr lang="en-US" b="0" i="1" dirty="0" smtClean="0">
                            <a:latin typeface="Cambria Math" panose="02040503050406030204" pitchFamily="18" charset="0"/>
                          </a:rPr>
                          <m:t>−1</m:t>
                        </m:r>
                      </m:sub>
                    </m:sSub>
                    <m:r>
                      <a:rPr lang="en-US" i="1" dirty="0" smtClean="0">
                        <a:latin typeface="Cambria Math" panose="02040503050406030204" pitchFamily="18" charset="0"/>
                      </a:rPr>
                      <m:t>)</m:t>
                    </m:r>
                  </m:oMath>
                </a14:m>
                <a:r>
                  <a:rPr lang="en-US" dirty="0"/>
                  <a:t>.</a:t>
                </a:r>
              </a:p>
              <a:p>
                <a:r>
                  <a:rPr lang="en-US" dirty="0"/>
                  <a:t>If there is smart cow present, then on that day, it is likely that one or more cows will fly away: </a:t>
                </a:r>
                <a14:m>
                  <m:oMath xmlns:m="http://schemas.openxmlformats.org/officeDocument/2006/math">
                    <m:r>
                      <a:rPr lang="en-US" i="1" dirty="0">
                        <a:latin typeface="Cambria Math" panose="02040503050406030204" pitchFamily="18" charset="0"/>
                      </a:rPr>
                      <m:t>𝑃</m:t>
                    </m:r>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𝐹</m:t>
                        </m:r>
                      </m:e>
                      <m:sub>
                        <m:r>
                          <a:rPr lang="en-US" i="1" dirty="0">
                            <a:latin typeface="Cambria Math" panose="02040503050406030204" pitchFamily="18" charset="0"/>
                          </a:rPr>
                          <m:t>𝑡</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𝑡</m:t>
                        </m:r>
                      </m:sub>
                    </m:sSub>
                    <m:r>
                      <a:rPr lang="en-US" i="1" dirty="0">
                        <a:latin typeface="Cambria Math" panose="02040503050406030204" pitchFamily="18" charset="0"/>
                      </a:rPr>
                      <m:t>)</m:t>
                    </m:r>
                  </m:oMath>
                </a14:m>
                <a:r>
                  <a:rPr lang="en-US" dirty="0"/>
                  <a:t>.</a:t>
                </a:r>
              </a:p>
            </p:txBody>
          </p:sp>
        </mc:Choice>
        <mc:Fallback>
          <p:sp>
            <p:nvSpPr>
              <p:cNvPr id="3" name="Content Placeholder 2">
                <a:extLst>
                  <a:ext uri="{FF2B5EF4-FFF2-40B4-BE49-F238E27FC236}">
                    <a16:creationId xmlns:a16="http://schemas.microsoft.com/office/drawing/2014/main" id="{2137FFD2-A535-6B45-A692-64F98920890A}"/>
                  </a:ext>
                </a:extLst>
              </p:cNvPr>
              <p:cNvSpPr>
                <a:spLocks noGrp="1" noRot="1" noChangeAspect="1" noMove="1" noResize="1" noEditPoints="1" noAdjustHandles="1" noChangeArrowheads="1" noChangeShapeType="1" noTextEdit="1"/>
              </p:cNvSpPr>
              <p:nvPr>
                <p:ph idx="1"/>
              </p:nvPr>
            </p:nvSpPr>
            <p:spPr>
              <a:xfrm>
                <a:off x="838200" y="1825625"/>
                <a:ext cx="10515600" cy="2833674"/>
              </a:xfrm>
              <a:blipFill>
                <a:blip r:embed="rId2"/>
                <a:stretch>
                  <a:fillRect l="-1206" t="-3571" r="-844"/>
                </a:stretch>
              </a:blipFill>
            </p:spPr>
            <p:txBody>
              <a:bodyPr/>
              <a:lstStyle/>
              <a:p>
                <a:r>
                  <a:rPr lang="en-US">
                    <a:noFill/>
                  </a:rPr>
                  <a:t> </a:t>
                </a:r>
              </a:p>
            </p:txBody>
          </p:sp>
        </mc:Fallback>
      </mc:AlternateContent>
      <p:sp>
        <p:nvSpPr>
          <p:cNvPr id="5" name="Oval 4">
            <a:extLst>
              <a:ext uri="{FF2B5EF4-FFF2-40B4-BE49-F238E27FC236}">
                <a16:creationId xmlns:a16="http://schemas.microsoft.com/office/drawing/2014/main" id="{E3B9B303-5B46-5645-B8F4-B8081EB6A8FB}"/>
              </a:ext>
            </a:extLst>
          </p:cNvPr>
          <p:cNvSpPr/>
          <p:nvPr/>
        </p:nvSpPr>
        <p:spPr>
          <a:xfrm>
            <a:off x="3657600" y="6008411"/>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F</a:t>
            </a:r>
            <a:r>
              <a:rPr lang="en-US" sz="2400" baseline="-25000" dirty="0">
                <a:solidFill>
                  <a:srgbClr val="0000FF"/>
                </a:solidFill>
              </a:rPr>
              <a:t>1</a:t>
            </a:r>
            <a:endParaRPr lang="en-US" sz="2400" dirty="0"/>
          </a:p>
        </p:txBody>
      </p:sp>
      <p:sp>
        <p:nvSpPr>
          <p:cNvPr id="6" name="Oval 5">
            <a:extLst>
              <a:ext uri="{FF2B5EF4-FFF2-40B4-BE49-F238E27FC236}">
                <a16:creationId xmlns:a16="http://schemas.microsoft.com/office/drawing/2014/main" id="{1AC53279-8847-3B44-8BC3-ECCF2E38B3BC}"/>
              </a:ext>
            </a:extLst>
          </p:cNvPr>
          <p:cNvSpPr/>
          <p:nvPr/>
        </p:nvSpPr>
        <p:spPr>
          <a:xfrm>
            <a:off x="3657600" y="5094011"/>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S</a:t>
            </a:r>
            <a:r>
              <a:rPr lang="en-US" sz="2400" baseline="-25000" dirty="0">
                <a:solidFill>
                  <a:srgbClr val="0000FF"/>
                </a:solidFill>
              </a:rPr>
              <a:t>1</a:t>
            </a:r>
            <a:endParaRPr lang="en-US" sz="2400" dirty="0"/>
          </a:p>
        </p:txBody>
      </p:sp>
      <p:sp>
        <p:nvSpPr>
          <p:cNvPr id="7" name="Oval 6">
            <a:extLst>
              <a:ext uri="{FF2B5EF4-FFF2-40B4-BE49-F238E27FC236}">
                <a16:creationId xmlns:a16="http://schemas.microsoft.com/office/drawing/2014/main" id="{C5303A45-15D7-7543-B39D-4CEFEDFEE14D}"/>
              </a:ext>
            </a:extLst>
          </p:cNvPr>
          <p:cNvSpPr/>
          <p:nvPr/>
        </p:nvSpPr>
        <p:spPr>
          <a:xfrm>
            <a:off x="7315200" y="5997525"/>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F</a:t>
            </a:r>
            <a:r>
              <a:rPr lang="en-US" sz="2400" i="1" baseline="-25000" dirty="0">
                <a:solidFill>
                  <a:srgbClr val="0000FF"/>
                </a:solidFill>
              </a:rPr>
              <a:t>T</a:t>
            </a:r>
            <a:r>
              <a:rPr lang="en-US" sz="2400" baseline="-25000" dirty="0">
                <a:solidFill>
                  <a:srgbClr val="0000FF"/>
                </a:solidFill>
              </a:rPr>
              <a:t>-1</a:t>
            </a:r>
            <a:endParaRPr lang="en-US" sz="2400" dirty="0"/>
          </a:p>
        </p:txBody>
      </p:sp>
      <p:sp>
        <p:nvSpPr>
          <p:cNvPr id="8" name="Oval 7">
            <a:extLst>
              <a:ext uri="{FF2B5EF4-FFF2-40B4-BE49-F238E27FC236}">
                <a16:creationId xmlns:a16="http://schemas.microsoft.com/office/drawing/2014/main" id="{909611F4-E179-0A47-940D-645940ECB260}"/>
              </a:ext>
            </a:extLst>
          </p:cNvPr>
          <p:cNvSpPr/>
          <p:nvPr/>
        </p:nvSpPr>
        <p:spPr>
          <a:xfrm>
            <a:off x="7315200" y="5083125"/>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S</a:t>
            </a:r>
            <a:r>
              <a:rPr lang="en-US" sz="2400" i="1" baseline="-25000" dirty="0">
                <a:solidFill>
                  <a:srgbClr val="0000FF"/>
                </a:solidFill>
              </a:rPr>
              <a:t>T</a:t>
            </a:r>
            <a:r>
              <a:rPr lang="en-US" sz="2400" baseline="-25000" dirty="0">
                <a:solidFill>
                  <a:srgbClr val="0000FF"/>
                </a:solidFill>
              </a:rPr>
              <a:t>-1</a:t>
            </a:r>
            <a:endParaRPr lang="en-US" sz="2400" dirty="0"/>
          </a:p>
        </p:txBody>
      </p:sp>
      <p:sp>
        <p:nvSpPr>
          <p:cNvPr id="9" name="Oval 8">
            <a:extLst>
              <a:ext uri="{FF2B5EF4-FFF2-40B4-BE49-F238E27FC236}">
                <a16:creationId xmlns:a16="http://schemas.microsoft.com/office/drawing/2014/main" id="{EE1A5514-32D6-D343-9BE7-82021E6C792B}"/>
              </a:ext>
            </a:extLst>
          </p:cNvPr>
          <p:cNvSpPr/>
          <p:nvPr/>
        </p:nvSpPr>
        <p:spPr>
          <a:xfrm>
            <a:off x="8610600" y="5997525"/>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F</a:t>
            </a:r>
            <a:r>
              <a:rPr lang="en-US" sz="2400" i="1" baseline="-25000" dirty="0">
                <a:solidFill>
                  <a:srgbClr val="0000FF"/>
                </a:solidFill>
              </a:rPr>
              <a:t>T</a:t>
            </a:r>
            <a:endParaRPr lang="en-US" sz="2400" i="1" dirty="0"/>
          </a:p>
        </p:txBody>
      </p:sp>
      <p:sp>
        <p:nvSpPr>
          <p:cNvPr id="10" name="Oval 9">
            <a:extLst>
              <a:ext uri="{FF2B5EF4-FFF2-40B4-BE49-F238E27FC236}">
                <a16:creationId xmlns:a16="http://schemas.microsoft.com/office/drawing/2014/main" id="{FB7B8C7D-9DD1-5249-8FF2-E90BA1DF330B}"/>
              </a:ext>
            </a:extLst>
          </p:cNvPr>
          <p:cNvSpPr/>
          <p:nvPr/>
        </p:nvSpPr>
        <p:spPr>
          <a:xfrm>
            <a:off x="8610600" y="5083125"/>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S</a:t>
            </a:r>
            <a:r>
              <a:rPr lang="en-US" sz="2400" i="1" baseline="-25000" dirty="0">
                <a:solidFill>
                  <a:srgbClr val="0000FF"/>
                </a:solidFill>
              </a:rPr>
              <a:t>T</a:t>
            </a:r>
            <a:endParaRPr lang="en-US" sz="2400" i="1" dirty="0"/>
          </a:p>
        </p:txBody>
      </p:sp>
      <p:cxnSp>
        <p:nvCxnSpPr>
          <p:cNvPr id="12" name="Straight Arrow Connector 11">
            <a:extLst>
              <a:ext uri="{FF2B5EF4-FFF2-40B4-BE49-F238E27FC236}">
                <a16:creationId xmlns:a16="http://schemas.microsoft.com/office/drawing/2014/main" id="{416C6420-F922-8F4D-A58D-CB81105E2946}"/>
              </a:ext>
            </a:extLst>
          </p:cNvPr>
          <p:cNvCxnSpPr/>
          <p:nvPr/>
        </p:nvCxnSpPr>
        <p:spPr>
          <a:xfrm>
            <a:off x="8229600" y="5311725"/>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5CD65A5E-3F15-8340-88F8-4554C84134E2}"/>
              </a:ext>
            </a:extLst>
          </p:cNvPr>
          <p:cNvCxnSpPr>
            <a:cxnSpLocks/>
            <a:stCxn id="6" idx="4"/>
            <a:endCxn id="5" idx="0"/>
          </p:cNvCxnSpPr>
          <p:nvPr/>
        </p:nvCxnSpPr>
        <p:spPr>
          <a:xfrm rot="5400000">
            <a:off x="3918857" y="5812468"/>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6A84878-7DE6-0E46-AAA8-E58A1C654901}"/>
              </a:ext>
            </a:extLst>
          </p:cNvPr>
          <p:cNvCxnSpPr/>
          <p:nvPr/>
        </p:nvCxnSpPr>
        <p:spPr>
          <a:xfrm rot="5400000">
            <a:off x="7577251" y="5811674"/>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B4744E9-1DFA-1141-87FB-D8503EA39B97}"/>
              </a:ext>
            </a:extLst>
          </p:cNvPr>
          <p:cNvCxnSpPr/>
          <p:nvPr/>
        </p:nvCxnSpPr>
        <p:spPr>
          <a:xfrm rot="5400000">
            <a:off x="8872651" y="5811674"/>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607721D0-47E3-134F-BF2C-B378B7AC5F81}"/>
              </a:ext>
            </a:extLst>
          </p:cNvPr>
          <p:cNvCxnSpPr/>
          <p:nvPr/>
        </p:nvCxnSpPr>
        <p:spPr>
          <a:xfrm>
            <a:off x="4572000" y="5354397"/>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458BDE0-1DA3-9747-9BCC-C8A66847F8D5}"/>
              </a:ext>
            </a:extLst>
          </p:cNvPr>
          <p:cNvCxnSpPr/>
          <p:nvPr/>
        </p:nvCxnSpPr>
        <p:spPr>
          <a:xfrm>
            <a:off x="6934200" y="5354397"/>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8BFFDAA-511F-3847-89FC-FC3672CD0227}"/>
              </a:ext>
            </a:extLst>
          </p:cNvPr>
          <p:cNvSpPr txBox="1"/>
          <p:nvPr/>
        </p:nvSpPr>
        <p:spPr>
          <a:xfrm>
            <a:off x="6210181" y="4930726"/>
            <a:ext cx="609462" cy="830997"/>
          </a:xfrm>
          <a:prstGeom prst="rect">
            <a:avLst/>
          </a:prstGeom>
          <a:noFill/>
        </p:spPr>
        <p:txBody>
          <a:bodyPr wrap="none" rtlCol="0">
            <a:spAutoFit/>
          </a:bodyPr>
          <a:lstStyle/>
          <a:p>
            <a:r>
              <a:rPr lang="en-US" sz="4800" dirty="0"/>
              <a:t>…</a:t>
            </a:r>
          </a:p>
        </p:txBody>
      </p:sp>
      <p:sp>
        <p:nvSpPr>
          <p:cNvPr id="19" name="Oval 18">
            <a:extLst>
              <a:ext uri="{FF2B5EF4-FFF2-40B4-BE49-F238E27FC236}">
                <a16:creationId xmlns:a16="http://schemas.microsoft.com/office/drawing/2014/main" id="{789D35A7-5D59-4247-A3EE-F8890CA222CE}"/>
              </a:ext>
            </a:extLst>
          </p:cNvPr>
          <p:cNvSpPr/>
          <p:nvPr/>
        </p:nvSpPr>
        <p:spPr>
          <a:xfrm>
            <a:off x="4953000" y="5997525"/>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F</a:t>
            </a:r>
            <a:r>
              <a:rPr lang="en-US" sz="2400" baseline="-25000" dirty="0">
                <a:solidFill>
                  <a:srgbClr val="0000FF"/>
                </a:solidFill>
              </a:rPr>
              <a:t>2</a:t>
            </a:r>
            <a:endParaRPr lang="en-US" sz="2400" dirty="0"/>
          </a:p>
        </p:txBody>
      </p:sp>
      <p:sp>
        <p:nvSpPr>
          <p:cNvPr id="20" name="Oval 19">
            <a:extLst>
              <a:ext uri="{FF2B5EF4-FFF2-40B4-BE49-F238E27FC236}">
                <a16:creationId xmlns:a16="http://schemas.microsoft.com/office/drawing/2014/main" id="{36E5742F-89A7-454B-977B-039C07039893}"/>
              </a:ext>
            </a:extLst>
          </p:cNvPr>
          <p:cNvSpPr/>
          <p:nvPr/>
        </p:nvSpPr>
        <p:spPr>
          <a:xfrm>
            <a:off x="4953000" y="5083125"/>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S</a:t>
            </a:r>
            <a:r>
              <a:rPr lang="en-US" sz="2400" baseline="-25000" dirty="0">
                <a:solidFill>
                  <a:srgbClr val="0000FF"/>
                </a:solidFill>
              </a:rPr>
              <a:t>2</a:t>
            </a:r>
            <a:endParaRPr lang="en-US" sz="2400" dirty="0"/>
          </a:p>
        </p:txBody>
      </p:sp>
      <p:cxnSp>
        <p:nvCxnSpPr>
          <p:cNvPr id="21" name="Straight Arrow Connector 20">
            <a:extLst>
              <a:ext uri="{FF2B5EF4-FFF2-40B4-BE49-F238E27FC236}">
                <a16:creationId xmlns:a16="http://schemas.microsoft.com/office/drawing/2014/main" id="{2F8C358A-AE71-7D44-B119-93708DE2A6A0}"/>
              </a:ext>
            </a:extLst>
          </p:cNvPr>
          <p:cNvCxnSpPr>
            <a:cxnSpLocks/>
            <a:stCxn id="20" idx="4"/>
            <a:endCxn id="19" idx="0"/>
          </p:cNvCxnSpPr>
          <p:nvPr/>
        </p:nvCxnSpPr>
        <p:spPr>
          <a:xfrm rot="5400000">
            <a:off x="5214257" y="5801582"/>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AF78C7E-F760-634E-9B4C-FA9ECBD3B468}"/>
              </a:ext>
            </a:extLst>
          </p:cNvPr>
          <p:cNvCxnSpPr/>
          <p:nvPr/>
        </p:nvCxnSpPr>
        <p:spPr>
          <a:xfrm>
            <a:off x="5867400" y="5343511"/>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69875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AB47A-19AB-2044-834E-0035AF0B0E5D}"/>
              </a:ext>
            </a:extLst>
          </p:cNvPr>
          <p:cNvSpPr>
            <a:spLocks noGrp="1"/>
          </p:cNvSpPr>
          <p:nvPr>
            <p:ph type="title"/>
          </p:nvPr>
        </p:nvSpPr>
        <p:spPr>
          <a:xfrm>
            <a:off x="404247" y="365125"/>
            <a:ext cx="3516824" cy="1325563"/>
          </a:xfrm>
        </p:spPr>
        <p:txBody>
          <a:bodyPr/>
          <a:lstStyle/>
          <a:p>
            <a:r>
              <a:rPr lang="en-US" dirty="0"/>
              <a:t>Flying cows</a:t>
            </a:r>
          </a:p>
        </p:txBody>
      </p:sp>
      <p:sp>
        <p:nvSpPr>
          <p:cNvPr id="3" name="Content Placeholder 2">
            <a:extLst>
              <a:ext uri="{FF2B5EF4-FFF2-40B4-BE49-F238E27FC236}">
                <a16:creationId xmlns:a16="http://schemas.microsoft.com/office/drawing/2014/main" id="{2A300A60-84A1-9E46-9F2F-5EC2FBCC9790}"/>
              </a:ext>
            </a:extLst>
          </p:cNvPr>
          <p:cNvSpPr>
            <a:spLocks noGrp="1"/>
          </p:cNvSpPr>
          <p:nvPr>
            <p:ph sz="half" idx="1"/>
          </p:nvPr>
        </p:nvSpPr>
        <p:spPr>
          <a:xfrm>
            <a:off x="387458" y="1577974"/>
            <a:ext cx="5708542" cy="4803773"/>
          </a:xfrm>
        </p:spPr>
        <p:txBody>
          <a:bodyPr>
            <a:normAutofit/>
          </a:bodyPr>
          <a:lstStyle/>
          <a:p>
            <a:pPr marL="0" indent="0">
              <a:buNone/>
            </a:pPr>
            <a:r>
              <a:rPr lang="en-US" dirty="0"/>
              <a:t>The </a:t>
            </a:r>
            <a:r>
              <a:rPr lang="en-US" dirty="0" err="1"/>
              <a:t>Vaccavolatologists</a:t>
            </a:r>
            <a:r>
              <a:rPr lang="en-US" dirty="0"/>
              <a:t> went out to watch a nearby pasture for ten days.  </a:t>
            </a:r>
          </a:p>
          <a:p>
            <a:r>
              <a:rPr lang="en-US" dirty="0"/>
              <a:t>Their results are shown in the table at left (True is marked as “T”; False is shown with a blank).</a:t>
            </a:r>
          </a:p>
        </p:txBody>
      </p:sp>
      <p:pic>
        <p:nvPicPr>
          <p:cNvPr id="10" name="Graphic 9" descr="Cow">
            <a:extLst>
              <a:ext uri="{FF2B5EF4-FFF2-40B4-BE49-F238E27FC236}">
                <a16:creationId xmlns:a16="http://schemas.microsoft.com/office/drawing/2014/main" id="{F0B6B94C-3997-D645-8EC4-B627B0ABCD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0501" y="76199"/>
            <a:ext cx="637198" cy="637198"/>
          </a:xfrm>
          <a:prstGeom prst="rect">
            <a:avLst/>
          </a:prstGeom>
        </p:spPr>
      </p:pic>
      <p:pic>
        <p:nvPicPr>
          <p:cNvPr id="13" name="Graphic 12" descr="Suburban scene">
            <a:extLst>
              <a:ext uri="{FF2B5EF4-FFF2-40B4-BE49-F238E27FC236}">
                <a16:creationId xmlns:a16="http://schemas.microsoft.com/office/drawing/2014/main" id="{75584FB3-C6E4-F848-8E7E-6A5A027863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54621" y="95249"/>
            <a:ext cx="861079" cy="861079"/>
          </a:xfrm>
          <a:prstGeom prst="rect">
            <a:avLst/>
          </a:prstGeom>
        </p:spPr>
      </p:pic>
      <p:cxnSp>
        <p:nvCxnSpPr>
          <p:cNvPr id="14" name="Straight Connector 13">
            <a:extLst>
              <a:ext uri="{FF2B5EF4-FFF2-40B4-BE49-F238E27FC236}">
                <a16:creationId xmlns:a16="http://schemas.microsoft.com/office/drawing/2014/main" id="{26CB79B9-B13B-B043-A84F-20781C3AC477}"/>
              </a:ext>
            </a:extLst>
          </p:cNvPr>
          <p:cNvCxnSpPr>
            <a:cxnSpLocks/>
          </p:cNvCxnSpPr>
          <p:nvPr/>
        </p:nvCxnSpPr>
        <p:spPr>
          <a:xfrm>
            <a:off x="10397471" y="781049"/>
            <a:ext cx="1680229" cy="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aphicFrame>
        <p:nvGraphicFramePr>
          <p:cNvPr id="5" name="Table 4">
            <a:extLst>
              <a:ext uri="{FF2B5EF4-FFF2-40B4-BE49-F238E27FC236}">
                <a16:creationId xmlns:a16="http://schemas.microsoft.com/office/drawing/2014/main" id="{BB7A5B5D-D809-2C4F-864A-CBDD5EE97E37}"/>
              </a:ext>
            </a:extLst>
          </p:cNvPr>
          <p:cNvGraphicFramePr>
            <a:graphicFrameLocks noGrp="1"/>
          </p:cNvGraphicFramePr>
          <p:nvPr>
            <p:extLst>
              <p:ext uri="{D42A27DB-BD31-4B8C-83A1-F6EECF244321}">
                <p14:modId xmlns:p14="http://schemas.microsoft.com/office/powerpoint/2010/main" val="3619729418"/>
              </p:ext>
            </p:extLst>
          </p:nvPr>
        </p:nvGraphicFramePr>
        <p:xfrm>
          <a:off x="6680200" y="986366"/>
          <a:ext cx="3943350" cy="5506512"/>
        </p:xfrm>
        <a:graphic>
          <a:graphicData uri="http://schemas.openxmlformats.org/drawingml/2006/table">
            <a:tbl>
              <a:tblPr firstRow="1" bandRow="1">
                <a:tableStyleId>{5C22544A-7EE6-4342-B048-85BDC9FD1C3A}</a:tableStyleId>
              </a:tblPr>
              <a:tblGrid>
                <a:gridCol w="1314450">
                  <a:extLst>
                    <a:ext uri="{9D8B030D-6E8A-4147-A177-3AD203B41FA5}">
                      <a16:colId xmlns:a16="http://schemas.microsoft.com/office/drawing/2014/main" val="2737959343"/>
                    </a:ext>
                  </a:extLst>
                </a:gridCol>
                <a:gridCol w="1314450">
                  <a:extLst>
                    <a:ext uri="{9D8B030D-6E8A-4147-A177-3AD203B41FA5}">
                      <a16:colId xmlns:a16="http://schemas.microsoft.com/office/drawing/2014/main" val="2798979987"/>
                    </a:ext>
                  </a:extLst>
                </a:gridCol>
                <a:gridCol w="1314450">
                  <a:extLst>
                    <a:ext uri="{9D8B030D-6E8A-4147-A177-3AD203B41FA5}">
                      <a16:colId xmlns:a16="http://schemas.microsoft.com/office/drawing/2014/main" val="546273949"/>
                    </a:ext>
                  </a:extLst>
                </a:gridCol>
              </a:tblGrid>
              <a:tr h="500592">
                <a:tc>
                  <a:txBody>
                    <a:bodyPr/>
                    <a:lstStyle/>
                    <a:p>
                      <a:pPr algn="ctr"/>
                      <a:r>
                        <a:rPr lang="en-US" sz="2400" dirty="0"/>
                        <a:t>Day</a:t>
                      </a:r>
                    </a:p>
                  </a:txBody>
                  <a:tcPr/>
                </a:tc>
                <a:tc>
                  <a:txBody>
                    <a:bodyPr/>
                    <a:lstStyle/>
                    <a:p>
                      <a:pPr algn="ctr"/>
                      <a:r>
                        <a:rPr lang="en-US" sz="2400" dirty="0"/>
                        <a:t>S</a:t>
                      </a:r>
                    </a:p>
                  </a:txBody>
                  <a:tcPr/>
                </a:tc>
                <a:tc>
                  <a:txBody>
                    <a:bodyPr/>
                    <a:lstStyle/>
                    <a:p>
                      <a:pPr algn="ctr"/>
                      <a:r>
                        <a:rPr lang="en-US" sz="2400" dirty="0"/>
                        <a:t>F</a:t>
                      </a:r>
                    </a:p>
                  </a:txBody>
                  <a:tcPr/>
                </a:tc>
                <a:extLst>
                  <a:ext uri="{0D108BD9-81ED-4DB2-BD59-A6C34878D82A}">
                    <a16:rowId xmlns:a16="http://schemas.microsoft.com/office/drawing/2014/main" val="385266592"/>
                  </a:ext>
                </a:extLst>
              </a:tr>
              <a:tr h="500592">
                <a:tc>
                  <a:txBody>
                    <a:bodyPr/>
                    <a:lstStyle/>
                    <a:p>
                      <a:pPr algn="ctr"/>
                      <a:r>
                        <a:rPr lang="en-US" sz="2400" dirty="0"/>
                        <a:t>1</a:t>
                      </a:r>
                    </a:p>
                  </a:txBody>
                  <a:tcPr/>
                </a:tc>
                <a:tc>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2061557432"/>
                  </a:ext>
                </a:extLst>
              </a:tr>
              <a:tr h="500592">
                <a:tc>
                  <a:txBody>
                    <a:bodyPr/>
                    <a:lstStyle/>
                    <a:p>
                      <a:pPr algn="ctr"/>
                      <a:r>
                        <a:rPr lang="en-US" sz="2400" dirty="0"/>
                        <a:t>2</a:t>
                      </a:r>
                    </a:p>
                  </a:txBody>
                  <a:tcPr/>
                </a:tc>
                <a:tc>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437787500"/>
                  </a:ext>
                </a:extLst>
              </a:tr>
              <a:tr h="500592">
                <a:tc>
                  <a:txBody>
                    <a:bodyPr/>
                    <a:lstStyle/>
                    <a:p>
                      <a:pPr algn="ctr"/>
                      <a:r>
                        <a:rPr lang="en-US" sz="2400" dirty="0"/>
                        <a:t>3</a:t>
                      </a:r>
                    </a:p>
                  </a:txBody>
                  <a:tcPr/>
                </a:tc>
                <a:tc>
                  <a:txBody>
                    <a:bodyPr/>
                    <a:lstStyle/>
                    <a:p>
                      <a:pPr algn="ctr"/>
                      <a:r>
                        <a:rPr lang="en-US" sz="2400" dirty="0"/>
                        <a:t>T</a:t>
                      </a:r>
                    </a:p>
                  </a:txBody>
                  <a:tcPr/>
                </a:tc>
                <a:tc>
                  <a:txBody>
                    <a:bodyPr/>
                    <a:lstStyle/>
                    <a:p>
                      <a:pPr algn="ctr"/>
                      <a:endParaRPr lang="en-US" sz="2400" dirty="0"/>
                    </a:p>
                  </a:txBody>
                  <a:tcPr/>
                </a:tc>
                <a:extLst>
                  <a:ext uri="{0D108BD9-81ED-4DB2-BD59-A6C34878D82A}">
                    <a16:rowId xmlns:a16="http://schemas.microsoft.com/office/drawing/2014/main" val="2605725933"/>
                  </a:ext>
                </a:extLst>
              </a:tr>
              <a:tr h="500592">
                <a:tc>
                  <a:txBody>
                    <a:bodyPr/>
                    <a:lstStyle/>
                    <a:p>
                      <a:pPr algn="ctr"/>
                      <a:r>
                        <a:rPr lang="en-US" sz="2400" dirty="0"/>
                        <a:t>4</a:t>
                      </a:r>
                    </a:p>
                  </a:txBody>
                  <a:tcPr/>
                </a:tc>
                <a:tc>
                  <a:txBody>
                    <a:bodyPr/>
                    <a:lstStyle/>
                    <a:p>
                      <a:pPr algn="ctr"/>
                      <a:r>
                        <a:rPr lang="en-US" sz="2400" dirty="0"/>
                        <a:t>T</a:t>
                      </a:r>
                    </a:p>
                  </a:txBody>
                  <a:tcPr/>
                </a:tc>
                <a:tc>
                  <a:txBody>
                    <a:bodyPr/>
                    <a:lstStyle/>
                    <a:p>
                      <a:pPr algn="ctr"/>
                      <a:r>
                        <a:rPr lang="en-US" sz="2400" dirty="0"/>
                        <a:t>T</a:t>
                      </a:r>
                    </a:p>
                  </a:txBody>
                  <a:tcPr/>
                </a:tc>
                <a:extLst>
                  <a:ext uri="{0D108BD9-81ED-4DB2-BD59-A6C34878D82A}">
                    <a16:rowId xmlns:a16="http://schemas.microsoft.com/office/drawing/2014/main" val="2171005855"/>
                  </a:ext>
                </a:extLst>
              </a:tr>
              <a:tr h="500592">
                <a:tc>
                  <a:txBody>
                    <a:bodyPr/>
                    <a:lstStyle/>
                    <a:p>
                      <a:pPr algn="ctr"/>
                      <a:r>
                        <a:rPr lang="en-US" sz="2400" dirty="0"/>
                        <a:t>5</a:t>
                      </a:r>
                    </a:p>
                  </a:txBody>
                  <a:tcPr/>
                </a:tc>
                <a:tc>
                  <a:txBody>
                    <a:bodyPr/>
                    <a:lstStyle/>
                    <a:p>
                      <a:pPr algn="ctr"/>
                      <a:r>
                        <a:rPr lang="en-US" sz="2400" dirty="0"/>
                        <a:t>T</a:t>
                      </a:r>
                    </a:p>
                  </a:txBody>
                  <a:tcPr/>
                </a:tc>
                <a:tc>
                  <a:txBody>
                    <a:bodyPr/>
                    <a:lstStyle/>
                    <a:p>
                      <a:pPr algn="ctr"/>
                      <a:endParaRPr lang="en-US" sz="2400" dirty="0"/>
                    </a:p>
                  </a:txBody>
                  <a:tcPr/>
                </a:tc>
                <a:extLst>
                  <a:ext uri="{0D108BD9-81ED-4DB2-BD59-A6C34878D82A}">
                    <a16:rowId xmlns:a16="http://schemas.microsoft.com/office/drawing/2014/main" val="1089249239"/>
                  </a:ext>
                </a:extLst>
              </a:tr>
              <a:tr h="500592">
                <a:tc>
                  <a:txBody>
                    <a:bodyPr/>
                    <a:lstStyle/>
                    <a:p>
                      <a:pPr algn="ctr"/>
                      <a:r>
                        <a:rPr lang="en-US" sz="2400" dirty="0"/>
                        <a:t>6</a:t>
                      </a:r>
                    </a:p>
                  </a:txBody>
                  <a:tcPr/>
                </a:tc>
                <a:tc>
                  <a:txBody>
                    <a:bodyPr/>
                    <a:lstStyle/>
                    <a:p>
                      <a:pPr algn="ctr"/>
                      <a:r>
                        <a:rPr lang="en-US" sz="2400" dirty="0"/>
                        <a:t>T</a:t>
                      </a:r>
                    </a:p>
                  </a:txBody>
                  <a:tcPr/>
                </a:tc>
                <a:tc>
                  <a:txBody>
                    <a:bodyPr/>
                    <a:lstStyle/>
                    <a:p>
                      <a:pPr algn="ctr"/>
                      <a:r>
                        <a:rPr lang="en-US" sz="2400" dirty="0"/>
                        <a:t>T</a:t>
                      </a:r>
                    </a:p>
                  </a:txBody>
                  <a:tcPr/>
                </a:tc>
                <a:extLst>
                  <a:ext uri="{0D108BD9-81ED-4DB2-BD59-A6C34878D82A}">
                    <a16:rowId xmlns:a16="http://schemas.microsoft.com/office/drawing/2014/main" val="1362708098"/>
                  </a:ext>
                </a:extLst>
              </a:tr>
              <a:tr h="500592">
                <a:tc>
                  <a:txBody>
                    <a:bodyPr/>
                    <a:lstStyle/>
                    <a:p>
                      <a:pPr algn="ctr"/>
                      <a:r>
                        <a:rPr lang="en-US" sz="2400" dirty="0"/>
                        <a:t>7</a:t>
                      </a:r>
                    </a:p>
                  </a:txBody>
                  <a:tcPr/>
                </a:tc>
                <a:tc>
                  <a:txBody>
                    <a:bodyPr/>
                    <a:lstStyle/>
                    <a:p>
                      <a:pPr algn="ctr"/>
                      <a:r>
                        <a:rPr lang="en-US" sz="2400" dirty="0"/>
                        <a:t>T</a:t>
                      </a:r>
                    </a:p>
                  </a:txBody>
                  <a:tcPr/>
                </a:tc>
                <a:tc>
                  <a:txBody>
                    <a:bodyPr/>
                    <a:lstStyle/>
                    <a:p>
                      <a:pPr algn="ctr"/>
                      <a:r>
                        <a:rPr lang="en-US" sz="2400" dirty="0"/>
                        <a:t>T</a:t>
                      </a:r>
                    </a:p>
                  </a:txBody>
                  <a:tcPr/>
                </a:tc>
                <a:extLst>
                  <a:ext uri="{0D108BD9-81ED-4DB2-BD59-A6C34878D82A}">
                    <a16:rowId xmlns:a16="http://schemas.microsoft.com/office/drawing/2014/main" val="3840412200"/>
                  </a:ext>
                </a:extLst>
              </a:tr>
              <a:tr h="500592">
                <a:tc>
                  <a:txBody>
                    <a:bodyPr/>
                    <a:lstStyle/>
                    <a:p>
                      <a:pPr algn="ctr"/>
                      <a:r>
                        <a:rPr lang="en-US" sz="2400" dirty="0"/>
                        <a:t>8</a:t>
                      </a:r>
                    </a:p>
                  </a:txBody>
                  <a:tcPr/>
                </a:tc>
                <a:tc>
                  <a:txBody>
                    <a:bodyPr/>
                    <a:lstStyle/>
                    <a:p>
                      <a:pPr algn="ctr"/>
                      <a:endParaRPr lang="en-US" sz="2400"/>
                    </a:p>
                  </a:txBody>
                  <a:tcPr/>
                </a:tc>
                <a:tc>
                  <a:txBody>
                    <a:bodyPr/>
                    <a:lstStyle/>
                    <a:p>
                      <a:pPr algn="ctr"/>
                      <a:endParaRPr lang="en-US" sz="2400" dirty="0"/>
                    </a:p>
                  </a:txBody>
                  <a:tcPr/>
                </a:tc>
                <a:extLst>
                  <a:ext uri="{0D108BD9-81ED-4DB2-BD59-A6C34878D82A}">
                    <a16:rowId xmlns:a16="http://schemas.microsoft.com/office/drawing/2014/main" val="780074589"/>
                  </a:ext>
                </a:extLst>
              </a:tr>
              <a:tr h="500592">
                <a:tc>
                  <a:txBody>
                    <a:bodyPr/>
                    <a:lstStyle/>
                    <a:p>
                      <a:pPr algn="ctr"/>
                      <a:r>
                        <a:rPr lang="en-US" sz="2400" dirty="0"/>
                        <a:t>9</a:t>
                      </a:r>
                    </a:p>
                  </a:txBody>
                  <a:tcPr/>
                </a:tc>
                <a:tc>
                  <a:txBody>
                    <a:bodyPr/>
                    <a:lstStyle/>
                    <a:p>
                      <a:pPr algn="ctr"/>
                      <a:endParaRPr lang="en-US" sz="2400"/>
                    </a:p>
                  </a:txBody>
                  <a:tcPr/>
                </a:tc>
                <a:tc>
                  <a:txBody>
                    <a:bodyPr/>
                    <a:lstStyle/>
                    <a:p>
                      <a:pPr algn="ctr"/>
                      <a:r>
                        <a:rPr lang="en-US" sz="2400" dirty="0"/>
                        <a:t>T</a:t>
                      </a:r>
                    </a:p>
                  </a:txBody>
                  <a:tcPr/>
                </a:tc>
                <a:extLst>
                  <a:ext uri="{0D108BD9-81ED-4DB2-BD59-A6C34878D82A}">
                    <a16:rowId xmlns:a16="http://schemas.microsoft.com/office/drawing/2014/main" val="3126170770"/>
                  </a:ext>
                </a:extLst>
              </a:tr>
              <a:tr h="500592">
                <a:tc>
                  <a:txBody>
                    <a:bodyPr/>
                    <a:lstStyle/>
                    <a:p>
                      <a:pPr algn="ctr"/>
                      <a:r>
                        <a:rPr lang="en-US" sz="2400" dirty="0"/>
                        <a:t>10</a:t>
                      </a:r>
                    </a:p>
                  </a:txBody>
                  <a:tcPr/>
                </a:tc>
                <a:tc>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2387522905"/>
                  </a:ext>
                </a:extLst>
              </a:tr>
            </a:tbl>
          </a:graphicData>
        </a:graphic>
      </p:graphicFrame>
      <p:sp>
        <p:nvSpPr>
          <p:cNvPr id="15" name="Oval 14">
            <a:extLst>
              <a:ext uri="{FF2B5EF4-FFF2-40B4-BE49-F238E27FC236}">
                <a16:creationId xmlns:a16="http://schemas.microsoft.com/office/drawing/2014/main" id="{09581B93-4425-C743-ABC8-6A1450CE5172}"/>
              </a:ext>
            </a:extLst>
          </p:cNvPr>
          <p:cNvSpPr/>
          <p:nvPr/>
        </p:nvSpPr>
        <p:spPr>
          <a:xfrm>
            <a:off x="4107053" y="1002458"/>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F</a:t>
            </a:r>
            <a:r>
              <a:rPr lang="en-US" sz="2400" baseline="-25000" dirty="0">
                <a:solidFill>
                  <a:srgbClr val="0000FF"/>
                </a:solidFill>
              </a:rPr>
              <a:t>1</a:t>
            </a:r>
            <a:endParaRPr lang="en-US" sz="2400" dirty="0"/>
          </a:p>
        </p:txBody>
      </p:sp>
      <p:sp>
        <p:nvSpPr>
          <p:cNvPr id="16" name="Oval 15">
            <a:extLst>
              <a:ext uri="{FF2B5EF4-FFF2-40B4-BE49-F238E27FC236}">
                <a16:creationId xmlns:a16="http://schemas.microsoft.com/office/drawing/2014/main" id="{017F8CA0-431C-BC40-BCDC-62A92A77B8D2}"/>
              </a:ext>
            </a:extLst>
          </p:cNvPr>
          <p:cNvSpPr/>
          <p:nvPr/>
        </p:nvSpPr>
        <p:spPr>
          <a:xfrm>
            <a:off x="4107053" y="88058"/>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S</a:t>
            </a:r>
            <a:r>
              <a:rPr lang="en-US" sz="2400" baseline="-25000" dirty="0">
                <a:solidFill>
                  <a:srgbClr val="0000FF"/>
                </a:solidFill>
              </a:rPr>
              <a:t>1</a:t>
            </a:r>
            <a:endParaRPr lang="en-US" sz="2400" dirty="0"/>
          </a:p>
        </p:txBody>
      </p:sp>
      <p:cxnSp>
        <p:nvCxnSpPr>
          <p:cNvPr id="17" name="Straight Arrow Connector 16">
            <a:extLst>
              <a:ext uri="{FF2B5EF4-FFF2-40B4-BE49-F238E27FC236}">
                <a16:creationId xmlns:a16="http://schemas.microsoft.com/office/drawing/2014/main" id="{6F080792-170E-164B-9081-0DD0A737A30B}"/>
              </a:ext>
            </a:extLst>
          </p:cNvPr>
          <p:cNvCxnSpPr>
            <a:cxnSpLocks/>
            <a:stCxn id="16" idx="4"/>
            <a:endCxn id="15" idx="0"/>
          </p:cNvCxnSpPr>
          <p:nvPr/>
        </p:nvCxnSpPr>
        <p:spPr>
          <a:xfrm rot="5400000">
            <a:off x="4368310" y="806515"/>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2695C00-6948-A741-BF83-7567515110A8}"/>
              </a:ext>
            </a:extLst>
          </p:cNvPr>
          <p:cNvCxnSpPr/>
          <p:nvPr/>
        </p:nvCxnSpPr>
        <p:spPr>
          <a:xfrm>
            <a:off x="5021453" y="348444"/>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E2FEB068-D836-2D4C-A3CC-44FBA0BD4A50}"/>
              </a:ext>
            </a:extLst>
          </p:cNvPr>
          <p:cNvSpPr/>
          <p:nvPr/>
        </p:nvSpPr>
        <p:spPr>
          <a:xfrm>
            <a:off x="5402453" y="991572"/>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F</a:t>
            </a:r>
            <a:r>
              <a:rPr lang="en-US" sz="2400" baseline="-25000" dirty="0">
                <a:solidFill>
                  <a:srgbClr val="0000FF"/>
                </a:solidFill>
              </a:rPr>
              <a:t>2</a:t>
            </a:r>
            <a:endParaRPr lang="en-US" sz="2400" dirty="0"/>
          </a:p>
        </p:txBody>
      </p:sp>
      <p:sp>
        <p:nvSpPr>
          <p:cNvPr id="20" name="Oval 19">
            <a:extLst>
              <a:ext uri="{FF2B5EF4-FFF2-40B4-BE49-F238E27FC236}">
                <a16:creationId xmlns:a16="http://schemas.microsoft.com/office/drawing/2014/main" id="{E22F9DC0-1777-BE45-81FB-94E56286752C}"/>
              </a:ext>
            </a:extLst>
          </p:cNvPr>
          <p:cNvSpPr/>
          <p:nvPr/>
        </p:nvSpPr>
        <p:spPr>
          <a:xfrm>
            <a:off x="5402453" y="77172"/>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S</a:t>
            </a:r>
            <a:r>
              <a:rPr lang="en-US" sz="2400" baseline="-25000" dirty="0">
                <a:solidFill>
                  <a:srgbClr val="0000FF"/>
                </a:solidFill>
              </a:rPr>
              <a:t>2</a:t>
            </a:r>
            <a:endParaRPr lang="en-US" sz="2400" dirty="0"/>
          </a:p>
        </p:txBody>
      </p:sp>
      <p:cxnSp>
        <p:nvCxnSpPr>
          <p:cNvPr id="21" name="Straight Arrow Connector 20">
            <a:extLst>
              <a:ext uri="{FF2B5EF4-FFF2-40B4-BE49-F238E27FC236}">
                <a16:creationId xmlns:a16="http://schemas.microsoft.com/office/drawing/2014/main" id="{0E1B1603-B847-E540-9D62-B235C545264F}"/>
              </a:ext>
            </a:extLst>
          </p:cNvPr>
          <p:cNvCxnSpPr>
            <a:cxnSpLocks/>
            <a:stCxn id="20" idx="4"/>
            <a:endCxn id="19" idx="0"/>
          </p:cNvCxnSpPr>
          <p:nvPr/>
        </p:nvCxnSpPr>
        <p:spPr>
          <a:xfrm rot="5400000">
            <a:off x="5663710" y="79562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F68035F-8104-D347-A1C4-A3CB7C8EF760}"/>
              </a:ext>
            </a:extLst>
          </p:cNvPr>
          <p:cNvCxnSpPr/>
          <p:nvPr/>
        </p:nvCxnSpPr>
        <p:spPr>
          <a:xfrm>
            <a:off x="6316853" y="337558"/>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CB85741-6F51-8A43-8CBA-E52ECDFDEA19}"/>
              </a:ext>
            </a:extLst>
          </p:cNvPr>
          <p:cNvSpPr txBox="1"/>
          <p:nvPr/>
        </p:nvSpPr>
        <p:spPr>
          <a:xfrm>
            <a:off x="6675131" y="-245708"/>
            <a:ext cx="609462" cy="830997"/>
          </a:xfrm>
          <a:prstGeom prst="rect">
            <a:avLst/>
          </a:prstGeom>
          <a:noFill/>
        </p:spPr>
        <p:txBody>
          <a:bodyPr wrap="none" rtlCol="0">
            <a:spAutoFit/>
          </a:bodyPr>
          <a:lstStyle/>
          <a:p>
            <a:r>
              <a:rPr lang="en-US" sz="4800" dirty="0"/>
              <a:t>…</a:t>
            </a:r>
          </a:p>
        </p:txBody>
      </p:sp>
    </p:spTree>
    <p:extLst>
      <p:ext uri="{BB962C8B-B14F-4D97-AF65-F5344CB8AC3E}">
        <p14:creationId xmlns:p14="http://schemas.microsoft.com/office/powerpoint/2010/main" val="32756754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AB47A-19AB-2044-834E-0035AF0B0E5D}"/>
              </a:ext>
            </a:extLst>
          </p:cNvPr>
          <p:cNvSpPr>
            <a:spLocks noGrp="1"/>
          </p:cNvSpPr>
          <p:nvPr>
            <p:ph type="title"/>
          </p:nvPr>
        </p:nvSpPr>
        <p:spPr>
          <a:xfrm>
            <a:off x="404247" y="365125"/>
            <a:ext cx="5107554" cy="1325563"/>
          </a:xfrm>
        </p:spPr>
        <p:txBody>
          <a:bodyPr/>
          <a:lstStyle/>
          <a:p>
            <a:r>
              <a:rPr lang="en-US" dirty="0"/>
              <a:t>Maximum </a:t>
            </a:r>
            <a:br>
              <a:rPr lang="en-US" dirty="0"/>
            </a:br>
            <a:r>
              <a:rPr lang="en-US" dirty="0"/>
              <a:t>Likelihood</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A300A60-84A1-9E46-9F2F-5EC2FBCC9790}"/>
                  </a:ext>
                </a:extLst>
              </p:cNvPr>
              <p:cNvSpPr>
                <a:spLocks noGrp="1"/>
              </p:cNvSpPr>
              <p:nvPr>
                <p:ph sz="half" idx="1"/>
              </p:nvPr>
            </p:nvSpPr>
            <p:spPr>
              <a:xfrm>
                <a:off x="170480" y="1856945"/>
                <a:ext cx="6287673" cy="4803773"/>
              </a:xfrm>
            </p:spPr>
            <p:txBody>
              <a:bodyPr>
                <a:normAutofit/>
              </a:bodyPr>
              <a:lstStyle/>
              <a:p>
                <a:pPr marL="0" indent="0">
                  <a:buNone/>
                </a:pPr>
                <a:r>
                  <a:rPr lang="en-US" dirty="0"/>
                  <a:t>The transition probabilities can be estimated as:</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𝑃</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𝑡</m:t>
                              </m:r>
                            </m:sub>
                          </m:sSub>
                        </m:e>
                        <m:e>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𝑡</m:t>
                              </m:r>
                              <m:r>
                                <a:rPr lang="en-US" i="1" dirty="0">
                                  <a:latin typeface="Cambria Math" panose="02040503050406030204" pitchFamily="18" charset="0"/>
                                </a:rPr>
                                <m:t>−1</m:t>
                              </m:r>
                            </m:sub>
                          </m:sSub>
                        </m:e>
                      </m:d>
                      <m:r>
                        <a:rPr lang="en-US" i="1">
                          <a:latin typeface="Cambria Math" panose="02040503050406030204" pitchFamily="18" charset="0"/>
                        </a:rPr>
                        <m:t>=</m:t>
                      </m:r>
                      <m:f>
                        <m:fPr>
                          <m:ctrlPr>
                            <a:rPr lang="en-US" i="1">
                              <a:latin typeface="Cambria Math" panose="02040503050406030204" pitchFamily="18" charset="0"/>
                            </a:rPr>
                          </m:ctrlPr>
                        </m:fPr>
                        <m:num>
                          <m:r>
                            <m:rPr>
                              <m:nor/>
                            </m:rPr>
                            <a:rPr lang="en-US">
                              <a:latin typeface="Cambria Math" panose="02040503050406030204" pitchFamily="18" charset="0"/>
                            </a:rPr>
                            <m:t># </m:t>
                          </m:r>
                          <m:r>
                            <m:rPr>
                              <m:nor/>
                            </m:rPr>
                            <a:rPr lang="en-US">
                              <a:latin typeface="Cambria Math" panose="02040503050406030204" pitchFamily="18" charset="0"/>
                            </a:rPr>
                            <m:t>days</m:t>
                          </m:r>
                          <m:r>
                            <a:rPr lang="en-US" i="1">
                              <a:latin typeface="Cambria Math" panose="02040503050406030204" pitchFamily="18" charset="0"/>
                            </a:rPr>
                            <m:t> </m:t>
                          </m:r>
                          <m:r>
                            <m:rPr>
                              <m:nor/>
                            </m:rPr>
                            <a:rPr lang="en-US">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𝑡</m:t>
                              </m:r>
                            </m:sub>
                          </m:sSub>
                          <m:r>
                            <a:rPr lang="en-US" b="0" i="1" dirty="0" smtClean="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𝑡</m:t>
                              </m:r>
                              <m:r>
                                <a:rPr lang="en-US" i="1" dirty="0">
                                  <a:latin typeface="Cambria Math" panose="02040503050406030204" pitchFamily="18" charset="0"/>
                                </a:rPr>
                                <m:t>−1</m:t>
                              </m:r>
                            </m:sub>
                          </m:sSub>
                          <m:r>
                            <m:rPr>
                              <m:nor/>
                            </m:rPr>
                            <a:rPr lang="en-US">
                              <a:latin typeface="Cambria Math" panose="02040503050406030204" pitchFamily="18" charset="0"/>
                            </a:rPr>
                            <m:t>) </m:t>
                          </m:r>
                        </m:num>
                        <m:den>
                          <m:r>
                            <m:rPr>
                              <m:nor/>
                            </m:rPr>
                            <a:rPr lang="en-US">
                              <a:latin typeface="Cambria Math" panose="02040503050406030204" pitchFamily="18" charset="0"/>
                            </a:rPr>
                            <m:t># </m:t>
                          </m:r>
                          <m:r>
                            <m:rPr>
                              <m:nor/>
                            </m:rPr>
                            <a:rPr lang="en-US">
                              <a:latin typeface="Cambria Math" panose="02040503050406030204" pitchFamily="18" charset="0"/>
                            </a:rPr>
                            <m:t>days</m:t>
                          </m:r>
                          <m:r>
                            <a:rPr lang="en-US" i="1">
                              <a:latin typeface="Cambria Math" panose="02040503050406030204" pitchFamily="18" charset="0"/>
                            </a:rPr>
                            <m:t> </m:t>
                          </m:r>
                          <m:r>
                            <m:rPr>
                              <m:nor/>
                            </m:rPr>
                            <a:rPr lang="en-US">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𝑡</m:t>
                              </m:r>
                              <m:r>
                                <a:rPr lang="en-US" i="1" dirty="0">
                                  <a:latin typeface="Cambria Math" panose="02040503050406030204" pitchFamily="18" charset="0"/>
                                </a:rPr>
                                <m:t>−1</m:t>
                              </m:r>
                            </m:sub>
                          </m:sSub>
                          <m:r>
                            <m:rPr>
                              <m:nor/>
                            </m:rPr>
                            <a:rPr lang="en-US">
                              <a:latin typeface="Cambria Math" panose="02040503050406030204" pitchFamily="18" charset="0"/>
                            </a:rPr>
                            <m:t>)</m:t>
                          </m:r>
                          <m:r>
                            <a:rPr lang="en-US" i="1">
                              <a:latin typeface="Cambria Math" panose="02040503050406030204" pitchFamily="18" charset="0"/>
                            </a:rPr>
                            <m:t> </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4</m:t>
                          </m:r>
                        </m:num>
                        <m:den>
                          <m:r>
                            <a:rPr lang="en-US" b="0" i="1" smtClean="0">
                              <a:latin typeface="Cambria Math" panose="02040503050406030204" pitchFamily="18" charset="0"/>
                            </a:rPr>
                            <m:t>5</m:t>
                          </m:r>
                        </m:den>
                      </m:f>
                    </m:oMath>
                  </m:oMathPara>
                </a14:m>
                <a:endParaRPr lang="en-US" dirty="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𝑃</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𝑡</m:t>
                              </m:r>
                            </m:sub>
                          </m:sSub>
                        </m:e>
                        <m:e>
                          <m:sSub>
                            <m:sSubPr>
                              <m:ctrlPr>
                                <a:rPr lang="en-US" i="1" dirty="0">
                                  <a:latin typeface="Cambria Math" panose="02040503050406030204" pitchFamily="18" charset="0"/>
                                </a:rPr>
                              </m:ctrlPr>
                            </m:sSubPr>
                            <m:e>
                              <m:r>
                                <a:rPr lang="en-US" i="1" dirty="0" smtClean="0">
                                  <a:latin typeface="Cambria Math" panose="02040503050406030204" pitchFamily="18" charset="0"/>
                                  <a:ea typeface="Cambria Math" panose="02040503050406030204" pitchFamily="18" charset="0"/>
                                </a:rPr>
                                <m:t>¬</m:t>
                              </m:r>
                              <m:r>
                                <a:rPr lang="en-US" i="1" dirty="0">
                                  <a:latin typeface="Cambria Math" panose="02040503050406030204" pitchFamily="18" charset="0"/>
                                </a:rPr>
                                <m:t>𝑆</m:t>
                              </m:r>
                            </m:e>
                            <m:sub>
                              <m:r>
                                <a:rPr lang="en-US" i="1" dirty="0">
                                  <a:latin typeface="Cambria Math" panose="02040503050406030204" pitchFamily="18" charset="0"/>
                                </a:rPr>
                                <m:t>𝑡</m:t>
                              </m:r>
                              <m:r>
                                <a:rPr lang="en-US" i="1" dirty="0">
                                  <a:latin typeface="Cambria Math" panose="02040503050406030204" pitchFamily="18" charset="0"/>
                                </a:rPr>
                                <m:t>−1</m:t>
                              </m:r>
                            </m:sub>
                          </m:sSub>
                        </m:e>
                      </m:d>
                      <m:r>
                        <a:rPr lang="en-US" i="1">
                          <a:latin typeface="Cambria Math" panose="02040503050406030204" pitchFamily="18" charset="0"/>
                        </a:rPr>
                        <m:t>=</m:t>
                      </m:r>
                      <m:f>
                        <m:fPr>
                          <m:ctrlPr>
                            <a:rPr lang="en-US" i="1">
                              <a:latin typeface="Cambria Math" panose="02040503050406030204" pitchFamily="18" charset="0"/>
                            </a:rPr>
                          </m:ctrlPr>
                        </m:fPr>
                        <m:num>
                          <m:r>
                            <m:rPr>
                              <m:nor/>
                            </m:rPr>
                            <a:rPr lang="en-US">
                              <a:latin typeface="Cambria Math" panose="02040503050406030204" pitchFamily="18" charset="0"/>
                            </a:rPr>
                            <m:t># </m:t>
                          </m:r>
                          <m:r>
                            <m:rPr>
                              <m:nor/>
                            </m:rPr>
                            <a:rPr lang="en-US">
                              <a:latin typeface="Cambria Math" panose="02040503050406030204" pitchFamily="18" charset="0"/>
                            </a:rPr>
                            <m:t>days</m:t>
                          </m:r>
                          <m:r>
                            <a:rPr lang="en-US" i="1">
                              <a:latin typeface="Cambria Math" panose="02040503050406030204" pitchFamily="18" charset="0"/>
                            </a:rPr>
                            <m:t> </m:t>
                          </m:r>
                          <m:r>
                            <m:rPr>
                              <m:nor/>
                            </m:rPr>
                            <a:rPr lang="en-US">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𝑡</m:t>
                              </m:r>
                            </m:sub>
                          </m:sSub>
                          <m:r>
                            <a:rPr lang="en-US" i="1" dirty="0">
                              <a:latin typeface="Cambria Math" panose="02040503050406030204" pitchFamily="18" charset="0"/>
                            </a:rPr>
                            <m:t>,</m:t>
                          </m:r>
                          <m:r>
                            <a:rPr lang="en-US" i="1" dirty="0" smtClean="0">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𝑡</m:t>
                              </m:r>
                              <m:r>
                                <a:rPr lang="en-US" i="1" dirty="0">
                                  <a:latin typeface="Cambria Math" panose="02040503050406030204" pitchFamily="18" charset="0"/>
                                </a:rPr>
                                <m:t>−1</m:t>
                              </m:r>
                            </m:sub>
                          </m:sSub>
                          <m:r>
                            <m:rPr>
                              <m:nor/>
                            </m:rPr>
                            <a:rPr lang="en-US">
                              <a:latin typeface="Cambria Math" panose="02040503050406030204" pitchFamily="18" charset="0"/>
                            </a:rPr>
                            <m:t>) </m:t>
                          </m:r>
                        </m:num>
                        <m:den>
                          <m:r>
                            <m:rPr>
                              <m:nor/>
                            </m:rPr>
                            <a:rPr lang="en-US">
                              <a:latin typeface="Cambria Math" panose="02040503050406030204" pitchFamily="18" charset="0"/>
                            </a:rPr>
                            <m:t># </m:t>
                          </m:r>
                          <m:r>
                            <m:rPr>
                              <m:nor/>
                            </m:rPr>
                            <a:rPr lang="en-US">
                              <a:latin typeface="Cambria Math" panose="02040503050406030204" pitchFamily="18" charset="0"/>
                            </a:rPr>
                            <m:t>days</m:t>
                          </m:r>
                          <m:r>
                            <a:rPr lang="en-US" i="1">
                              <a:latin typeface="Cambria Math" panose="02040503050406030204" pitchFamily="18" charset="0"/>
                            </a:rPr>
                            <m:t> </m:t>
                          </m:r>
                          <m:r>
                            <m:rPr>
                              <m:nor/>
                            </m:rPr>
                            <a:rPr lang="en-US">
                              <a:latin typeface="Cambria Math" panose="02040503050406030204" pitchFamily="18" charset="0"/>
                            </a:rPr>
                            <m:t>(</m:t>
                          </m:r>
                          <m:sSub>
                            <m:sSubPr>
                              <m:ctrlPr>
                                <a:rPr lang="en-US" i="1" dirty="0">
                                  <a:latin typeface="Cambria Math" panose="02040503050406030204" pitchFamily="18" charset="0"/>
                                </a:rPr>
                              </m:ctrlPr>
                            </m:sSubPr>
                            <m:e>
                              <m:r>
                                <a:rPr lang="en-US" i="1" dirty="0" smtClean="0">
                                  <a:latin typeface="Cambria Math" panose="02040503050406030204" pitchFamily="18" charset="0"/>
                                  <a:ea typeface="Cambria Math" panose="02040503050406030204" pitchFamily="18" charset="0"/>
                                </a:rPr>
                                <m:t>¬</m:t>
                              </m:r>
                              <m:r>
                                <a:rPr lang="en-US" i="1" dirty="0">
                                  <a:latin typeface="Cambria Math" panose="02040503050406030204" pitchFamily="18" charset="0"/>
                                </a:rPr>
                                <m:t>𝑆</m:t>
                              </m:r>
                            </m:e>
                            <m:sub>
                              <m:r>
                                <a:rPr lang="en-US" i="1" dirty="0">
                                  <a:latin typeface="Cambria Math" panose="02040503050406030204" pitchFamily="18" charset="0"/>
                                </a:rPr>
                                <m:t>𝑡</m:t>
                              </m:r>
                              <m:r>
                                <a:rPr lang="en-US" i="1" dirty="0">
                                  <a:latin typeface="Cambria Math" panose="02040503050406030204" pitchFamily="18" charset="0"/>
                                </a:rPr>
                                <m:t>−1</m:t>
                              </m:r>
                            </m:sub>
                          </m:sSub>
                          <m:r>
                            <m:rPr>
                              <m:nor/>
                            </m:rPr>
                            <a:rPr lang="en-US">
                              <a:latin typeface="Cambria Math" panose="02040503050406030204" pitchFamily="18" charset="0"/>
                            </a:rPr>
                            <m:t>)</m:t>
                          </m:r>
                          <m:r>
                            <a:rPr lang="en-US" i="1">
                              <a:latin typeface="Cambria Math" panose="02040503050406030204" pitchFamily="18" charset="0"/>
                            </a:rPr>
                            <m:t> </m:t>
                          </m:r>
                        </m:den>
                      </m:f>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4</m:t>
                          </m:r>
                        </m:den>
                      </m:f>
                    </m:oMath>
                  </m:oMathPara>
                </a14:m>
                <a:endParaRPr lang="en-US" dirty="0"/>
              </a:p>
            </p:txBody>
          </p:sp>
        </mc:Choice>
        <mc:Fallback>
          <p:sp>
            <p:nvSpPr>
              <p:cNvPr id="3" name="Content Placeholder 2">
                <a:extLst>
                  <a:ext uri="{FF2B5EF4-FFF2-40B4-BE49-F238E27FC236}">
                    <a16:creationId xmlns:a16="http://schemas.microsoft.com/office/drawing/2014/main" id="{2A300A60-84A1-9E46-9F2F-5EC2FBCC9790}"/>
                  </a:ext>
                </a:extLst>
              </p:cNvPr>
              <p:cNvSpPr>
                <a:spLocks noGrp="1" noRot="1" noChangeAspect="1" noMove="1" noResize="1" noEditPoints="1" noAdjustHandles="1" noChangeArrowheads="1" noChangeShapeType="1" noTextEdit="1"/>
              </p:cNvSpPr>
              <p:nvPr>
                <p:ph sz="half" idx="1"/>
              </p:nvPr>
            </p:nvSpPr>
            <p:spPr>
              <a:xfrm>
                <a:off x="170480" y="1856945"/>
                <a:ext cx="6287673" cy="4803773"/>
              </a:xfrm>
              <a:blipFill>
                <a:blip r:embed="rId2"/>
                <a:stretch>
                  <a:fillRect l="-2016" t="-2111"/>
                </a:stretch>
              </a:blipFill>
            </p:spPr>
            <p:txBody>
              <a:bodyPr/>
              <a:lstStyle/>
              <a:p>
                <a:r>
                  <a:rPr lang="en-US">
                    <a:noFill/>
                  </a:rPr>
                  <a:t> </a:t>
                </a:r>
              </a:p>
            </p:txBody>
          </p:sp>
        </mc:Fallback>
      </mc:AlternateContent>
      <p:pic>
        <p:nvPicPr>
          <p:cNvPr id="10" name="Graphic 9" descr="Cow">
            <a:extLst>
              <a:ext uri="{FF2B5EF4-FFF2-40B4-BE49-F238E27FC236}">
                <a16:creationId xmlns:a16="http://schemas.microsoft.com/office/drawing/2014/main" id="{F0B6B94C-3997-D645-8EC4-B627B0ABCD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40501" y="76199"/>
            <a:ext cx="637198" cy="637198"/>
          </a:xfrm>
          <a:prstGeom prst="rect">
            <a:avLst/>
          </a:prstGeom>
        </p:spPr>
      </p:pic>
      <p:pic>
        <p:nvPicPr>
          <p:cNvPr id="13" name="Graphic 12" descr="Suburban scene">
            <a:extLst>
              <a:ext uri="{FF2B5EF4-FFF2-40B4-BE49-F238E27FC236}">
                <a16:creationId xmlns:a16="http://schemas.microsoft.com/office/drawing/2014/main" id="{75584FB3-C6E4-F848-8E7E-6A5A027863C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54621" y="95249"/>
            <a:ext cx="861079" cy="861079"/>
          </a:xfrm>
          <a:prstGeom prst="rect">
            <a:avLst/>
          </a:prstGeom>
        </p:spPr>
      </p:pic>
      <p:cxnSp>
        <p:nvCxnSpPr>
          <p:cNvPr id="14" name="Straight Connector 13">
            <a:extLst>
              <a:ext uri="{FF2B5EF4-FFF2-40B4-BE49-F238E27FC236}">
                <a16:creationId xmlns:a16="http://schemas.microsoft.com/office/drawing/2014/main" id="{26CB79B9-B13B-B043-A84F-20781C3AC477}"/>
              </a:ext>
            </a:extLst>
          </p:cNvPr>
          <p:cNvCxnSpPr>
            <a:cxnSpLocks/>
          </p:cNvCxnSpPr>
          <p:nvPr/>
        </p:nvCxnSpPr>
        <p:spPr>
          <a:xfrm>
            <a:off x="10397471" y="781049"/>
            <a:ext cx="1680229" cy="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aphicFrame>
        <p:nvGraphicFramePr>
          <p:cNvPr id="5" name="Table 4">
            <a:extLst>
              <a:ext uri="{FF2B5EF4-FFF2-40B4-BE49-F238E27FC236}">
                <a16:creationId xmlns:a16="http://schemas.microsoft.com/office/drawing/2014/main" id="{BB7A5B5D-D809-2C4F-864A-CBDD5EE97E37}"/>
              </a:ext>
            </a:extLst>
          </p:cNvPr>
          <p:cNvGraphicFramePr>
            <a:graphicFrameLocks noGrp="1"/>
          </p:cNvGraphicFramePr>
          <p:nvPr>
            <p:extLst>
              <p:ext uri="{D42A27DB-BD31-4B8C-83A1-F6EECF244321}">
                <p14:modId xmlns:p14="http://schemas.microsoft.com/office/powerpoint/2010/main" val="3213636617"/>
              </p:ext>
            </p:extLst>
          </p:nvPr>
        </p:nvGraphicFramePr>
        <p:xfrm>
          <a:off x="6680200" y="986366"/>
          <a:ext cx="3943350" cy="5506512"/>
        </p:xfrm>
        <a:graphic>
          <a:graphicData uri="http://schemas.openxmlformats.org/drawingml/2006/table">
            <a:tbl>
              <a:tblPr firstRow="1" bandRow="1">
                <a:tableStyleId>{5C22544A-7EE6-4342-B048-85BDC9FD1C3A}</a:tableStyleId>
              </a:tblPr>
              <a:tblGrid>
                <a:gridCol w="1314450">
                  <a:extLst>
                    <a:ext uri="{9D8B030D-6E8A-4147-A177-3AD203B41FA5}">
                      <a16:colId xmlns:a16="http://schemas.microsoft.com/office/drawing/2014/main" val="2737959343"/>
                    </a:ext>
                  </a:extLst>
                </a:gridCol>
                <a:gridCol w="1314450">
                  <a:extLst>
                    <a:ext uri="{9D8B030D-6E8A-4147-A177-3AD203B41FA5}">
                      <a16:colId xmlns:a16="http://schemas.microsoft.com/office/drawing/2014/main" val="2798979987"/>
                    </a:ext>
                  </a:extLst>
                </a:gridCol>
                <a:gridCol w="1314450">
                  <a:extLst>
                    <a:ext uri="{9D8B030D-6E8A-4147-A177-3AD203B41FA5}">
                      <a16:colId xmlns:a16="http://schemas.microsoft.com/office/drawing/2014/main" val="546273949"/>
                    </a:ext>
                  </a:extLst>
                </a:gridCol>
              </a:tblGrid>
              <a:tr h="500592">
                <a:tc>
                  <a:txBody>
                    <a:bodyPr/>
                    <a:lstStyle/>
                    <a:p>
                      <a:pPr algn="ctr"/>
                      <a:r>
                        <a:rPr lang="en-US" sz="2400" dirty="0"/>
                        <a:t>Day</a:t>
                      </a:r>
                    </a:p>
                  </a:txBody>
                  <a:tcPr/>
                </a:tc>
                <a:tc>
                  <a:txBody>
                    <a:bodyPr/>
                    <a:lstStyle/>
                    <a:p>
                      <a:pPr algn="ctr"/>
                      <a:r>
                        <a:rPr lang="en-US" sz="2400" dirty="0"/>
                        <a:t>S</a:t>
                      </a:r>
                    </a:p>
                  </a:txBody>
                  <a:tcPr/>
                </a:tc>
                <a:tc>
                  <a:txBody>
                    <a:bodyPr/>
                    <a:lstStyle/>
                    <a:p>
                      <a:pPr algn="ctr"/>
                      <a:r>
                        <a:rPr lang="en-US" sz="2400" dirty="0"/>
                        <a:t>F</a:t>
                      </a:r>
                    </a:p>
                  </a:txBody>
                  <a:tcPr/>
                </a:tc>
                <a:extLst>
                  <a:ext uri="{0D108BD9-81ED-4DB2-BD59-A6C34878D82A}">
                    <a16:rowId xmlns:a16="http://schemas.microsoft.com/office/drawing/2014/main" val="385266592"/>
                  </a:ext>
                </a:extLst>
              </a:tr>
              <a:tr h="500592">
                <a:tc>
                  <a:txBody>
                    <a:bodyPr/>
                    <a:lstStyle/>
                    <a:p>
                      <a:pPr algn="ctr"/>
                      <a:r>
                        <a:rPr lang="en-US" sz="2400" dirty="0"/>
                        <a:t>1</a:t>
                      </a:r>
                    </a:p>
                  </a:txBody>
                  <a:tcPr/>
                </a:tc>
                <a:tc>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2061557432"/>
                  </a:ext>
                </a:extLst>
              </a:tr>
              <a:tr h="500592">
                <a:tc>
                  <a:txBody>
                    <a:bodyPr/>
                    <a:lstStyle/>
                    <a:p>
                      <a:pPr algn="ctr"/>
                      <a:r>
                        <a:rPr lang="en-US" sz="2400" dirty="0"/>
                        <a:t>2</a:t>
                      </a:r>
                    </a:p>
                  </a:txBody>
                  <a:tcPr/>
                </a:tc>
                <a:tc>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437787500"/>
                  </a:ext>
                </a:extLst>
              </a:tr>
              <a:tr h="500592">
                <a:tc>
                  <a:txBody>
                    <a:bodyPr/>
                    <a:lstStyle/>
                    <a:p>
                      <a:pPr algn="ctr"/>
                      <a:r>
                        <a:rPr lang="en-US" sz="2400" dirty="0"/>
                        <a:t>3</a:t>
                      </a:r>
                    </a:p>
                  </a:txBody>
                  <a:tcPr/>
                </a:tc>
                <a:tc>
                  <a:txBody>
                    <a:bodyPr/>
                    <a:lstStyle/>
                    <a:p>
                      <a:pPr algn="ctr"/>
                      <a:r>
                        <a:rPr lang="en-US" sz="2400" dirty="0"/>
                        <a:t>T</a:t>
                      </a:r>
                    </a:p>
                  </a:txBody>
                  <a:tcPr/>
                </a:tc>
                <a:tc>
                  <a:txBody>
                    <a:bodyPr/>
                    <a:lstStyle/>
                    <a:p>
                      <a:pPr algn="ctr"/>
                      <a:endParaRPr lang="en-US" sz="2400" dirty="0"/>
                    </a:p>
                  </a:txBody>
                  <a:tcPr/>
                </a:tc>
                <a:extLst>
                  <a:ext uri="{0D108BD9-81ED-4DB2-BD59-A6C34878D82A}">
                    <a16:rowId xmlns:a16="http://schemas.microsoft.com/office/drawing/2014/main" val="2605725933"/>
                  </a:ext>
                </a:extLst>
              </a:tr>
              <a:tr h="500592">
                <a:tc>
                  <a:txBody>
                    <a:bodyPr/>
                    <a:lstStyle/>
                    <a:p>
                      <a:pPr algn="ctr"/>
                      <a:r>
                        <a:rPr lang="en-US" sz="2400" dirty="0"/>
                        <a:t>4</a:t>
                      </a:r>
                    </a:p>
                  </a:txBody>
                  <a:tcPr/>
                </a:tc>
                <a:tc>
                  <a:txBody>
                    <a:bodyPr/>
                    <a:lstStyle/>
                    <a:p>
                      <a:pPr algn="ctr"/>
                      <a:r>
                        <a:rPr lang="en-US" sz="2400" dirty="0"/>
                        <a:t>T</a:t>
                      </a:r>
                    </a:p>
                  </a:txBody>
                  <a:tcPr/>
                </a:tc>
                <a:tc>
                  <a:txBody>
                    <a:bodyPr/>
                    <a:lstStyle/>
                    <a:p>
                      <a:pPr algn="ctr"/>
                      <a:r>
                        <a:rPr lang="en-US" sz="2400" dirty="0"/>
                        <a:t>T</a:t>
                      </a:r>
                    </a:p>
                  </a:txBody>
                  <a:tcPr/>
                </a:tc>
                <a:extLst>
                  <a:ext uri="{0D108BD9-81ED-4DB2-BD59-A6C34878D82A}">
                    <a16:rowId xmlns:a16="http://schemas.microsoft.com/office/drawing/2014/main" val="2171005855"/>
                  </a:ext>
                </a:extLst>
              </a:tr>
              <a:tr h="500592">
                <a:tc>
                  <a:txBody>
                    <a:bodyPr/>
                    <a:lstStyle/>
                    <a:p>
                      <a:pPr algn="ctr"/>
                      <a:r>
                        <a:rPr lang="en-US" sz="2400" dirty="0"/>
                        <a:t>5</a:t>
                      </a:r>
                    </a:p>
                  </a:txBody>
                  <a:tcPr/>
                </a:tc>
                <a:tc>
                  <a:txBody>
                    <a:bodyPr/>
                    <a:lstStyle/>
                    <a:p>
                      <a:pPr algn="ctr"/>
                      <a:r>
                        <a:rPr lang="en-US" sz="2400" dirty="0"/>
                        <a:t>T</a:t>
                      </a:r>
                    </a:p>
                  </a:txBody>
                  <a:tcPr/>
                </a:tc>
                <a:tc>
                  <a:txBody>
                    <a:bodyPr/>
                    <a:lstStyle/>
                    <a:p>
                      <a:pPr algn="ctr"/>
                      <a:endParaRPr lang="en-US" sz="2400" dirty="0"/>
                    </a:p>
                  </a:txBody>
                  <a:tcPr/>
                </a:tc>
                <a:extLst>
                  <a:ext uri="{0D108BD9-81ED-4DB2-BD59-A6C34878D82A}">
                    <a16:rowId xmlns:a16="http://schemas.microsoft.com/office/drawing/2014/main" val="1089249239"/>
                  </a:ext>
                </a:extLst>
              </a:tr>
              <a:tr h="500592">
                <a:tc>
                  <a:txBody>
                    <a:bodyPr/>
                    <a:lstStyle/>
                    <a:p>
                      <a:pPr algn="ctr"/>
                      <a:r>
                        <a:rPr lang="en-US" sz="2400" dirty="0"/>
                        <a:t>6</a:t>
                      </a:r>
                    </a:p>
                  </a:txBody>
                  <a:tcPr/>
                </a:tc>
                <a:tc>
                  <a:txBody>
                    <a:bodyPr/>
                    <a:lstStyle/>
                    <a:p>
                      <a:pPr algn="ctr"/>
                      <a:r>
                        <a:rPr lang="en-US" sz="2400" dirty="0"/>
                        <a:t>T</a:t>
                      </a:r>
                    </a:p>
                  </a:txBody>
                  <a:tcPr/>
                </a:tc>
                <a:tc>
                  <a:txBody>
                    <a:bodyPr/>
                    <a:lstStyle/>
                    <a:p>
                      <a:pPr algn="ctr"/>
                      <a:r>
                        <a:rPr lang="en-US" sz="2400" dirty="0"/>
                        <a:t>T</a:t>
                      </a:r>
                    </a:p>
                  </a:txBody>
                  <a:tcPr/>
                </a:tc>
                <a:extLst>
                  <a:ext uri="{0D108BD9-81ED-4DB2-BD59-A6C34878D82A}">
                    <a16:rowId xmlns:a16="http://schemas.microsoft.com/office/drawing/2014/main" val="1362708098"/>
                  </a:ext>
                </a:extLst>
              </a:tr>
              <a:tr h="500592">
                <a:tc>
                  <a:txBody>
                    <a:bodyPr/>
                    <a:lstStyle/>
                    <a:p>
                      <a:pPr algn="ctr"/>
                      <a:r>
                        <a:rPr lang="en-US" sz="2400" dirty="0"/>
                        <a:t>7</a:t>
                      </a:r>
                    </a:p>
                  </a:txBody>
                  <a:tcPr/>
                </a:tc>
                <a:tc>
                  <a:txBody>
                    <a:bodyPr/>
                    <a:lstStyle/>
                    <a:p>
                      <a:pPr algn="ctr"/>
                      <a:r>
                        <a:rPr lang="en-US" sz="2400"/>
                        <a:t>T</a:t>
                      </a:r>
                    </a:p>
                  </a:txBody>
                  <a:tcPr/>
                </a:tc>
                <a:tc>
                  <a:txBody>
                    <a:bodyPr/>
                    <a:lstStyle/>
                    <a:p>
                      <a:pPr algn="ctr"/>
                      <a:r>
                        <a:rPr lang="en-US" sz="2400" dirty="0"/>
                        <a:t>T</a:t>
                      </a:r>
                    </a:p>
                  </a:txBody>
                  <a:tcPr/>
                </a:tc>
                <a:extLst>
                  <a:ext uri="{0D108BD9-81ED-4DB2-BD59-A6C34878D82A}">
                    <a16:rowId xmlns:a16="http://schemas.microsoft.com/office/drawing/2014/main" val="3840412200"/>
                  </a:ext>
                </a:extLst>
              </a:tr>
              <a:tr h="500592">
                <a:tc>
                  <a:txBody>
                    <a:bodyPr/>
                    <a:lstStyle/>
                    <a:p>
                      <a:pPr algn="ctr"/>
                      <a:r>
                        <a:rPr lang="en-US" sz="2400" dirty="0"/>
                        <a:t>8</a:t>
                      </a:r>
                    </a:p>
                  </a:txBody>
                  <a:tcPr/>
                </a:tc>
                <a:tc>
                  <a:txBody>
                    <a:bodyPr/>
                    <a:lstStyle/>
                    <a:p>
                      <a:pPr algn="ctr"/>
                      <a:endParaRPr lang="en-US" sz="2400"/>
                    </a:p>
                  </a:txBody>
                  <a:tcPr/>
                </a:tc>
                <a:tc>
                  <a:txBody>
                    <a:bodyPr/>
                    <a:lstStyle/>
                    <a:p>
                      <a:pPr algn="ctr"/>
                      <a:endParaRPr lang="en-US" sz="2400" dirty="0"/>
                    </a:p>
                  </a:txBody>
                  <a:tcPr/>
                </a:tc>
                <a:extLst>
                  <a:ext uri="{0D108BD9-81ED-4DB2-BD59-A6C34878D82A}">
                    <a16:rowId xmlns:a16="http://schemas.microsoft.com/office/drawing/2014/main" val="780074589"/>
                  </a:ext>
                </a:extLst>
              </a:tr>
              <a:tr h="500592">
                <a:tc>
                  <a:txBody>
                    <a:bodyPr/>
                    <a:lstStyle/>
                    <a:p>
                      <a:pPr algn="ctr"/>
                      <a:r>
                        <a:rPr lang="en-US" sz="2400" dirty="0"/>
                        <a:t>9</a:t>
                      </a:r>
                    </a:p>
                  </a:txBody>
                  <a:tcPr/>
                </a:tc>
                <a:tc>
                  <a:txBody>
                    <a:bodyPr/>
                    <a:lstStyle/>
                    <a:p>
                      <a:pPr algn="ctr"/>
                      <a:endParaRPr lang="en-US" sz="2400"/>
                    </a:p>
                  </a:txBody>
                  <a:tcPr/>
                </a:tc>
                <a:tc>
                  <a:txBody>
                    <a:bodyPr/>
                    <a:lstStyle/>
                    <a:p>
                      <a:pPr algn="ctr"/>
                      <a:r>
                        <a:rPr lang="en-US" sz="2400" dirty="0"/>
                        <a:t>T</a:t>
                      </a:r>
                    </a:p>
                  </a:txBody>
                  <a:tcPr/>
                </a:tc>
                <a:extLst>
                  <a:ext uri="{0D108BD9-81ED-4DB2-BD59-A6C34878D82A}">
                    <a16:rowId xmlns:a16="http://schemas.microsoft.com/office/drawing/2014/main" val="3126170770"/>
                  </a:ext>
                </a:extLst>
              </a:tr>
              <a:tr h="500592">
                <a:tc>
                  <a:txBody>
                    <a:bodyPr/>
                    <a:lstStyle/>
                    <a:p>
                      <a:pPr algn="ctr"/>
                      <a:r>
                        <a:rPr lang="en-US" sz="2400" dirty="0"/>
                        <a:t>10</a:t>
                      </a:r>
                    </a:p>
                  </a:txBody>
                  <a:tcPr/>
                </a:tc>
                <a:tc>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2387522905"/>
                  </a:ext>
                </a:extLst>
              </a:tr>
            </a:tbl>
          </a:graphicData>
        </a:graphic>
      </p:graphicFrame>
      <p:sp>
        <p:nvSpPr>
          <p:cNvPr id="15" name="Oval 14">
            <a:extLst>
              <a:ext uri="{FF2B5EF4-FFF2-40B4-BE49-F238E27FC236}">
                <a16:creationId xmlns:a16="http://schemas.microsoft.com/office/drawing/2014/main" id="{0637FD42-FBF0-3C48-888E-37E2B65A5528}"/>
              </a:ext>
            </a:extLst>
          </p:cNvPr>
          <p:cNvSpPr/>
          <p:nvPr/>
        </p:nvSpPr>
        <p:spPr>
          <a:xfrm>
            <a:off x="4107053" y="1002458"/>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F</a:t>
            </a:r>
            <a:r>
              <a:rPr lang="en-US" sz="2400" baseline="-25000" dirty="0">
                <a:solidFill>
                  <a:srgbClr val="0000FF"/>
                </a:solidFill>
              </a:rPr>
              <a:t>1</a:t>
            </a:r>
            <a:endParaRPr lang="en-US" sz="2400" dirty="0"/>
          </a:p>
        </p:txBody>
      </p:sp>
      <p:sp>
        <p:nvSpPr>
          <p:cNvPr id="16" name="Oval 15">
            <a:extLst>
              <a:ext uri="{FF2B5EF4-FFF2-40B4-BE49-F238E27FC236}">
                <a16:creationId xmlns:a16="http://schemas.microsoft.com/office/drawing/2014/main" id="{2E20E581-32BE-6945-9917-DF5B49B833BE}"/>
              </a:ext>
            </a:extLst>
          </p:cNvPr>
          <p:cNvSpPr/>
          <p:nvPr/>
        </p:nvSpPr>
        <p:spPr>
          <a:xfrm>
            <a:off x="4107053" y="88058"/>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S</a:t>
            </a:r>
            <a:r>
              <a:rPr lang="en-US" sz="2400" baseline="-25000" dirty="0">
                <a:solidFill>
                  <a:srgbClr val="0000FF"/>
                </a:solidFill>
              </a:rPr>
              <a:t>1</a:t>
            </a:r>
            <a:endParaRPr lang="en-US" sz="2400" dirty="0"/>
          </a:p>
        </p:txBody>
      </p:sp>
      <p:cxnSp>
        <p:nvCxnSpPr>
          <p:cNvPr id="17" name="Straight Arrow Connector 16">
            <a:extLst>
              <a:ext uri="{FF2B5EF4-FFF2-40B4-BE49-F238E27FC236}">
                <a16:creationId xmlns:a16="http://schemas.microsoft.com/office/drawing/2014/main" id="{4E2BC074-6F5A-8D47-B5C7-F444CA6EB1B5}"/>
              </a:ext>
            </a:extLst>
          </p:cNvPr>
          <p:cNvCxnSpPr>
            <a:cxnSpLocks/>
            <a:stCxn id="16" idx="4"/>
            <a:endCxn id="15" idx="0"/>
          </p:cNvCxnSpPr>
          <p:nvPr/>
        </p:nvCxnSpPr>
        <p:spPr>
          <a:xfrm rot="5400000">
            <a:off x="4368310" y="806515"/>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55D9CC7-49BD-5644-8CC5-28B60BBA1218}"/>
              </a:ext>
            </a:extLst>
          </p:cNvPr>
          <p:cNvCxnSpPr/>
          <p:nvPr/>
        </p:nvCxnSpPr>
        <p:spPr>
          <a:xfrm>
            <a:off x="5021453" y="348444"/>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54CF56B3-F072-614D-A04A-26A1F4C0BD81}"/>
              </a:ext>
            </a:extLst>
          </p:cNvPr>
          <p:cNvSpPr/>
          <p:nvPr/>
        </p:nvSpPr>
        <p:spPr>
          <a:xfrm>
            <a:off x="5402453" y="991572"/>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F</a:t>
            </a:r>
            <a:r>
              <a:rPr lang="en-US" sz="2400" baseline="-25000" dirty="0">
                <a:solidFill>
                  <a:srgbClr val="0000FF"/>
                </a:solidFill>
              </a:rPr>
              <a:t>2</a:t>
            </a:r>
            <a:endParaRPr lang="en-US" sz="2400" dirty="0"/>
          </a:p>
        </p:txBody>
      </p:sp>
      <p:sp>
        <p:nvSpPr>
          <p:cNvPr id="20" name="Oval 19">
            <a:extLst>
              <a:ext uri="{FF2B5EF4-FFF2-40B4-BE49-F238E27FC236}">
                <a16:creationId xmlns:a16="http://schemas.microsoft.com/office/drawing/2014/main" id="{3BAD8B09-5940-2440-8E0F-29ADC1BB8B60}"/>
              </a:ext>
            </a:extLst>
          </p:cNvPr>
          <p:cNvSpPr/>
          <p:nvPr/>
        </p:nvSpPr>
        <p:spPr>
          <a:xfrm>
            <a:off x="5402453" y="77172"/>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S</a:t>
            </a:r>
            <a:r>
              <a:rPr lang="en-US" sz="2400" baseline="-25000" dirty="0">
                <a:solidFill>
                  <a:srgbClr val="0000FF"/>
                </a:solidFill>
              </a:rPr>
              <a:t>2</a:t>
            </a:r>
            <a:endParaRPr lang="en-US" sz="2400" dirty="0"/>
          </a:p>
        </p:txBody>
      </p:sp>
      <p:cxnSp>
        <p:nvCxnSpPr>
          <p:cNvPr id="21" name="Straight Arrow Connector 20">
            <a:extLst>
              <a:ext uri="{FF2B5EF4-FFF2-40B4-BE49-F238E27FC236}">
                <a16:creationId xmlns:a16="http://schemas.microsoft.com/office/drawing/2014/main" id="{C9DE1F2C-B35D-1145-8966-C8E61CFF1690}"/>
              </a:ext>
            </a:extLst>
          </p:cNvPr>
          <p:cNvCxnSpPr>
            <a:cxnSpLocks/>
            <a:stCxn id="20" idx="4"/>
            <a:endCxn id="19" idx="0"/>
          </p:cNvCxnSpPr>
          <p:nvPr/>
        </p:nvCxnSpPr>
        <p:spPr>
          <a:xfrm rot="5400000">
            <a:off x="5663710" y="79562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A48842F-2AA4-BB44-8420-7E06DA751E3B}"/>
              </a:ext>
            </a:extLst>
          </p:cNvPr>
          <p:cNvCxnSpPr/>
          <p:nvPr/>
        </p:nvCxnSpPr>
        <p:spPr>
          <a:xfrm>
            <a:off x="6316853" y="337558"/>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46907AB-12FB-5B4B-A929-8B1F67D927D5}"/>
              </a:ext>
            </a:extLst>
          </p:cNvPr>
          <p:cNvSpPr txBox="1"/>
          <p:nvPr/>
        </p:nvSpPr>
        <p:spPr>
          <a:xfrm>
            <a:off x="6675131" y="-245708"/>
            <a:ext cx="609462" cy="830997"/>
          </a:xfrm>
          <a:prstGeom prst="rect">
            <a:avLst/>
          </a:prstGeom>
          <a:noFill/>
        </p:spPr>
        <p:txBody>
          <a:bodyPr wrap="none" rtlCol="0">
            <a:spAutoFit/>
          </a:bodyPr>
          <a:lstStyle/>
          <a:p>
            <a:r>
              <a:rPr lang="en-US" sz="4800" dirty="0"/>
              <a:t>…</a:t>
            </a:r>
          </a:p>
        </p:txBody>
      </p:sp>
    </p:spTree>
    <p:extLst>
      <p:ext uri="{BB962C8B-B14F-4D97-AF65-F5344CB8AC3E}">
        <p14:creationId xmlns:p14="http://schemas.microsoft.com/office/powerpoint/2010/main" val="37006050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AB47A-19AB-2044-834E-0035AF0B0E5D}"/>
              </a:ext>
            </a:extLst>
          </p:cNvPr>
          <p:cNvSpPr>
            <a:spLocks noGrp="1"/>
          </p:cNvSpPr>
          <p:nvPr>
            <p:ph type="title"/>
          </p:nvPr>
        </p:nvSpPr>
        <p:spPr>
          <a:xfrm>
            <a:off x="404247" y="365125"/>
            <a:ext cx="5107554" cy="1325563"/>
          </a:xfrm>
        </p:spPr>
        <p:txBody>
          <a:bodyPr/>
          <a:lstStyle/>
          <a:p>
            <a:r>
              <a:rPr lang="en-US" dirty="0"/>
              <a:t>Maximum </a:t>
            </a:r>
            <a:br>
              <a:rPr lang="en-US" dirty="0"/>
            </a:br>
            <a:r>
              <a:rPr lang="en-US" dirty="0"/>
              <a:t>Likelihood</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A300A60-84A1-9E46-9F2F-5EC2FBCC9790}"/>
                  </a:ext>
                </a:extLst>
              </p:cNvPr>
              <p:cNvSpPr>
                <a:spLocks noGrp="1"/>
              </p:cNvSpPr>
              <p:nvPr>
                <p:ph sz="half" idx="1"/>
              </p:nvPr>
            </p:nvSpPr>
            <p:spPr>
              <a:xfrm>
                <a:off x="170480" y="1856945"/>
                <a:ext cx="6287673" cy="4803773"/>
              </a:xfrm>
            </p:spPr>
            <p:txBody>
              <a:bodyPr>
                <a:normAutofit/>
              </a:bodyPr>
              <a:lstStyle/>
              <a:p>
                <a:pPr marL="0" indent="0">
                  <a:buNone/>
                </a:pPr>
                <a:r>
                  <a:rPr lang="en-US" dirty="0"/>
                  <a:t>The observation probabilities can be estimated as:</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𝑃</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b="0" i="1" dirty="0" smtClean="0">
                                  <a:latin typeface="Cambria Math" panose="02040503050406030204" pitchFamily="18" charset="0"/>
                                </a:rPr>
                                <m:t>𝐹</m:t>
                              </m:r>
                            </m:e>
                            <m:sub>
                              <m:r>
                                <a:rPr lang="en-US" i="1" dirty="0">
                                  <a:latin typeface="Cambria Math" panose="02040503050406030204" pitchFamily="18" charset="0"/>
                                </a:rPr>
                                <m:t>𝑡</m:t>
                              </m:r>
                            </m:sub>
                          </m:sSub>
                        </m:e>
                        <m:e>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𝑡</m:t>
                              </m:r>
                            </m:sub>
                          </m:sSub>
                        </m:e>
                      </m:d>
                      <m:r>
                        <a:rPr lang="en-US" i="1">
                          <a:latin typeface="Cambria Math" panose="02040503050406030204" pitchFamily="18" charset="0"/>
                        </a:rPr>
                        <m:t>=</m:t>
                      </m:r>
                      <m:f>
                        <m:fPr>
                          <m:ctrlPr>
                            <a:rPr lang="en-US" i="1">
                              <a:latin typeface="Cambria Math" panose="02040503050406030204" pitchFamily="18" charset="0"/>
                            </a:rPr>
                          </m:ctrlPr>
                        </m:fPr>
                        <m:num>
                          <m:r>
                            <m:rPr>
                              <m:nor/>
                            </m:rPr>
                            <a:rPr lang="en-US">
                              <a:latin typeface="Cambria Math" panose="02040503050406030204" pitchFamily="18" charset="0"/>
                            </a:rPr>
                            <m:t># </m:t>
                          </m:r>
                          <m:r>
                            <m:rPr>
                              <m:nor/>
                            </m:rPr>
                            <a:rPr lang="en-US">
                              <a:latin typeface="Cambria Math" panose="02040503050406030204" pitchFamily="18" charset="0"/>
                            </a:rPr>
                            <m:t>days</m:t>
                          </m:r>
                          <m:r>
                            <a:rPr lang="en-US" i="1">
                              <a:latin typeface="Cambria Math" panose="02040503050406030204" pitchFamily="18" charset="0"/>
                            </a:rPr>
                            <m:t> </m:t>
                          </m:r>
                          <m:r>
                            <m:rPr>
                              <m:nor/>
                            </m:rPr>
                            <a:rPr lang="en-US">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𝐹</m:t>
                              </m:r>
                            </m:e>
                            <m:sub>
                              <m:r>
                                <a:rPr lang="en-US" i="1" dirty="0">
                                  <a:latin typeface="Cambria Math" panose="02040503050406030204" pitchFamily="18" charset="0"/>
                                </a:rPr>
                                <m:t>𝑡</m:t>
                              </m:r>
                            </m:sub>
                          </m:sSub>
                          <m:r>
                            <a:rPr lang="en-US" b="0" i="1" dirty="0" smtClean="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𝑡</m:t>
                              </m:r>
                            </m:sub>
                          </m:sSub>
                          <m:r>
                            <m:rPr>
                              <m:nor/>
                            </m:rPr>
                            <a:rPr lang="en-US">
                              <a:latin typeface="Cambria Math" panose="02040503050406030204" pitchFamily="18" charset="0"/>
                            </a:rPr>
                            <m:t>) </m:t>
                          </m:r>
                        </m:num>
                        <m:den>
                          <m:r>
                            <m:rPr>
                              <m:nor/>
                            </m:rPr>
                            <a:rPr lang="en-US">
                              <a:latin typeface="Cambria Math" panose="02040503050406030204" pitchFamily="18" charset="0"/>
                            </a:rPr>
                            <m:t># </m:t>
                          </m:r>
                          <m:r>
                            <m:rPr>
                              <m:nor/>
                            </m:rPr>
                            <a:rPr lang="en-US">
                              <a:latin typeface="Cambria Math" panose="02040503050406030204" pitchFamily="18" charset="0"/>
                            </a:rPr>
                            <m:t>days</m:t>
                          </m:r>
                          <m:r>
                            <a:rPr lang="en-US" i="1">
                              <a:latin typeface="Cambria Math" panose="02040503050406030204" pitchFamily="18" charset="0"/>
                            </a:rPr>
                            <m:t> </m:t>
                          </m:r>
                          <m:r>
                            <m:rPr>
                              <m:nor/>
                            </m:rPr>
                            <a:rPr lang="en-US">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𝑡</m:t>
                              </m:r>
                            </m:sub>
                          </m:sSub>
                          <m:r>
                            <m:rPr>
                              <m:nor/>
                            </m:rPr>
                            <a:rPr lang="en-US">
                              <a:latin typeface="Cambria Math" panose="02040503050406030204" pitchFamily="18" charset="0"/>
                            </a:rPr>
                            <m:t>)</m:t>
                          </m:r>
                          <m:r>
                            <a:rPr lang="en-US" i="1">
                              <a:latin typeface="Cambria Math" panose="02040503050406030204" pitchFamily="18" charset="0"/>
                            </a:rPr>
                            <m:t> </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5</m:t>
                          </m:r>
                        </m:den>
                      </m:f>
                    </m:oMath>
                  </m:oMathPara>
                </a14:m>
                <a:endParaRPr lang="en-US" dirty="0"/>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𝑃</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b="0" i="1" dirty="0" smtClean="0">
                                  <a:latin typeface="Cambria Math" panose="02040503050406030204" pitchFamily="18" charset="0"/>
                                </a:rPr>
                                <m:t>𝐹</m:t>
                              </m:r>
                            </m:e>
                            <m:sub>
                              <m:r>
                                <a:rPr lang="en-US" i="1" dirty="0">
                                  <a:latin typeface="Cambria Math" panose="02040503050406030204" pitchFamily="18" charset="0"/>
                                </a:rPr>
                                <m:t>𝑡</m:t>
                              </m:r>
                            </m:sub>
                          </m:sSub>
                        </m:e>
                        <m:e>
                          <m:sSub>
                            <m:sSubPr>
                              <m:ctrlPr>
                                <a:rPr lang="en-US" i="1" dirty="0">
                                  <a:latin typeface="Cambria Math" panose="02040503050406030204" pitchFamily="18" charset="0"/>
                                </a:rPr>
                              </m:ctrlPr>
                            </m:sSubPr>
                            <m:e>
                              <m:r>
                                <a:rPr lang="en-US" i="1" dirty="0" smtClean="0">
                                  <a:latin typeface="Cambria Math" panose="02040503050406030204" pitchFamily="18" charset="0"/>
                                  <a:ea typeface="Cambria Math" panose="02040503050406030204" pitchFamily="18" charset="0"/>
                                </a:rPr>
                                <m:t>¬</m:t>
                              </m:r>
                              <m:r>
                                <a:rPr lang="en-US" i="1" dirty="0">
                                  <a:latin typeface="Cambria Math" panose="02040503050406030204" pitchFamily="18" charset="0"/>
                                </a:rPr>
                                <m:t>𝑆</m:t>
                              </m:r>
                            </m:e>
                            <m:sub>
                              <m:r>
                                <a:rPr lang="en-US" i="1" dirty="0">
                                  <a:latin typeface="Cambria Math" panose="02040503050406030204" pitchFamily="18" charset="0"/>
                                </a:rPr>
                                <m:t>𝑡</m:t>
                              </m:r>
                            </m:sub>
                          </m:sSub>
                        </m:e>
                      </m:d>
                      <m:r>
                        <a:rPr lang="en-US" i="1">
                          <a:latin typeface="Cambria Math" panose="02040503050406030204" pitchFamily="18" charset="0"/>
                        </a:rPr>
                        <m:t>=</m:t>
                      </m:r>
                      <m:f>
                        <m:fPr>
                          <m:ctrlPr>
                            <a:rPr lang="en-US" i="1">
                              <a:latin typeface="Cambria Math" panose="02040503050406030204" pitchFamily="18" charset="0"/>
                            </a:rPr>
                          </m:ctrlPr>
                        </m:fPr>
                        <m:num>
                          <m:r>
                            <m:rPr>
                              <m:nor/>
                            </m:rPr>
                            <a:rPr lang="en-US">
                              <a:latin typeface="Cambria Math" panose="02040503050406030204" pitchFamily="18" charset="0"/>
                            </a:rPr>
                            <m:t># </m:t>
                          </m:r>
                          <m:r>
                            <m:rPr>
                              <m:nor/>
                            </m:rPr>
                            <a:rPr lang="en-US">
                              <a:latin typeface="Cambria Math" panose="02040503050406030204" pitchFamily="18" charset="0"/>
                            </a:rPr>
                            <m:t>days</m:t>
                          </m:r>
                          <m:r>
                            <a:rPr lang="en-US" i="1">
                              <a:latin typeface="Cambria Math" panose="02040503050406030204" pitchFamily="18" charset="0"/>
                            </a:rPr>
                            <m:t> </m:t>
                          </m:r>
                          <m:r>
                            <m:rPr>
                              <m:nor/>
                            </m:rPr>
                            <a:rPr lang="en-US">
                              <a:latin typeface="Cambria Math" panose="02040503050406030204" pitchFamily="18" charset="0"/>
                            </a:rPr>
                            <m:t>(</m:t>
                          </m:r>
                          <m:sSub>
                            <m:sSubPr>
                              <m:ctrlPr>
                                <a:rPr lang="en-US" i="1" dirty="0">
                                  <a:latin typeface="Cambria Math" panose="02040503050406030204" pitchFamily="18" charset="0"/>
                                </a:rPr>
                              </m:ctrlPr>
                            </m:sSubPr>
                            <m:e>
                              <m:r>
                                <a:rPr lang="en-US" b="0" i="1" dirty="0" smtClean="0">
                                  <a:latin typeface="Cambria Math" panose="02040503050406030204" pitchFamily="18" charset="0"/>
                                </a:rPr>
                                <m:t>𝐹</m:t>
                              </m:r>
                            </m:e>
                            <m:sub>
                              <m:r>
                                <a:rPr lang="en-US" i="1" dirty="0">
                                  <a:latin typeface="Cambria Math" panose="02040503050406030204" pitchFamily="18" charset="0"/>
                                </a:rPr>
                                <m:t>𝑡</m:t>
                              </m:r>
                            </m:sub>
                          </m:sSub>
                          <m:r>
                            <a:rPr lang="en-US" i="1" dirty="0">
                              <a:latin typeface="Cambria Math" panose="02040503050406030204" pitchFamily="18" charset="0"/>
                            </a:rPr>
                            <m:t>,</m:t>
                          </m:r>
                          <m:r>
                            <a:rPr lang="en-US" i="1" dirty="0" smtClean="0">
                              <a:latin typeface="Cambria Math" panose="02040503050406030204" pitchFamily="18" charset="0"/>
                              <a:ea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𝑡</m:t>
                              </m:r>
                            </m:sub>
                          </m:sSub>
                          <m:r>
                            <m:rPr>
                              <m:nor/>
                            </m:rPr>
                            <a:rPr lang="en-US">
                              <a:latin typeface="Cambria Math" panose="02040503050406030204" pitchFamily="18" charset="0"/>
                            </a:rPr>
                            <m:t>) </m:t>
                          </m:r>
                        </m:num>
                        <m:den>
                          <m:r>
                            <m:rPr>
                              <m:nor/>
                            </m:rPr>
                            <a:rPr lang="en-US">
                              <a:latin typeface="Cambria Math" panose="02040503050406030204" pitchFamily="18" charset="0"/>
                            </a:rPr>
                            <m:t># </m:t>
                          </m:r>
                          <m:r>
                            <m:rPr>
                              <m:nor/>
                            </m:rPr>
                            <a:rPr lang="en-US">
                              <a:latin typeface="Cambria Math" panose="02040503050406030204" pitchFamily="18" charset="0"/>
                            </a:rPr>
                            <m:t>days</m:t>
                          </m:r>
                          <m:r>
                            <a:rPr lang="en-US" i="1">
                              <a:latin typeface="Cambria Math" panose="02040503050406030204" pitchFamily="18" charset="0"/>
                            </a:rPr>
                            <m:t> </m:t>
                          </m:r>
                          <m:r>
                            <m:rPr>
                              <m:nor/>
                            </m:rPr>
                            <a:rPr lang="en-US">
                              <a:latin typeface="Cambria Math" panose="02040503050406030204" pitchFamily="18" charset="0"/>
                            </a:rPr>
                            <m:t>(</m:t>
                          </m:r>
                          <m:sSub>
                            <m:sSubPr>
                              <m:ctrlPr>
                                <a:rPr lang="en-US" i="1" dirty="0">
                                  <a:latin typeface="Cambria Math" panose="02040503050406030204" pitchFamily="18" charset="0"/>
                                </a:rPr>
                              </m:ctrlPr>
                            </m:sSubPr>
                            <m:e>
                              <m:r>
                                <a:rPr lang="en-US" i="1" dirty="0" smtClean="0">
                                  <a:latin typeface="Cambria Math" panose="02040503050406030204" pitchFamily="18" charset="0"/>
                                  <a:ea typeface="Cambria Math" panose="02040503050406030204" pitchFamily="18" charset="0"/>
                                </a:rPr>
                                <m:t>¬</m:t>
                              </m:r>
                              <m:r>
                                <a:rPr lang="en-US" i="1" dirty="0">
                                  <a:latin typeface="Cambria Math" panose="02040503050406030204" pitchFamily="18" charset="0"/>
                                </a:rPr>
                                <m:t>𝑆</m:t>
                              </m:r>
                            </m:e>
                            <m:sub>
                              <m:r>
                                <a:rPr lang="en-US" i="1" dirty="0">
                                  <a:latin typeface="Cambria Math" panose="02040503050406030204" pitchFamily="18" charset="0"/>
                                </a:rPr>
                                <m:t>𝑡</m:t>
                              </m:r>
                            </m:sub>
                          </m:sSub>
                          <m:r>
                            <m:rPr>
                              <m:nor/>
                            </m:rPr>
                            <a:rPr lang="en-US">
                              <a:latin typeface="Cambria Math" panose="02040503050406030204" pitchFamily="18" charset="0"/>
                            </a:rPr>
                            <m:t>)</m:t>
                          </m:r>
                          <m:r>
                            <a:rPr lang="en-US" i="1">
                              <a:latin typeface="Cambria Math" panose="02040503050406030204" pitchFamily="18" charset="0"/>
                            </a:rPr>
                            <m:t> </m:t>
                          </m:r>
                        </m:den>
                      </m:f>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5</m:t>
                          </m:r>
                        </m:den>
                      </m:f>
                    </m:oMath>
                  </m:oMathPara>
                </a14:m>
                <a:endParaRPr lang="en-US" dirty="0"/>
              </a:p>
            </p:txBody>
          </p:sp>
        </mc:Choice>
        <mc:Fallback>
          <p:sp>
            <p:nvSpPr>
              <p:cNvPr id="3" name="Content Placeholder 2">
                <a:extLst>
                  <a:ext uri="{FF2B5EF4-FFF2-40B4-BE49-F238E27FC236}">
                    <a16:creationId xmlns:a16="http://schemas.microsoft.com/office/drawing/2014/main" id="{2A300A60-84A1-9E46-9F2F-5EC2FBCC9790}"/>
                  </a:ext>
                </a:extLst>
              </p:cNvPr>
              <p:cNvSpPr>
                <a:spLocks noGrp="1" noRot="1" noChangeAspect="1" noMove="1" noResize="1" noEditPoints="1" noAdjustHandles="1" noChangeArrowheads="1" noChangeShapeType="1" noTextEdit="1"/>
              </p:cNvSpPr>
              <p:nvPr>
                <p:ph sz="half" idx="1"/>
              </p:nvPr>
            </p:nvSpPr>
            <p:spPr>
              <a:xfrm>
                <a:off x="170480" y="1856945"/>
                <a:ext cx="6287673" cy="4803773"/>
              </a:xfrm>
              <a:blipFill>
                <a:blip r:embed="rId2"/>
                <a:stretch>
                  <a:fillRect l="-2016" t="-2111"/>
                </a:stretch>
              </a:blipFill>
            </p:spPr>
            <p:txBody>
              <a:bodyPr/>
              <a:lstStyle/>
              <a:p>
                <a:r>
                  <a:rPr lang="en-US">
                    <a:noFill/>
                  </a:rPr>
                  <a:t> </a:t>
                </a:r>
              </a:p>
            </p:txBody>
          </p:sp>
        </mc:Fallback>
      </mc:AlternateContent>
      <p:pic>
        <p:nvPicPr>
          <p:cNvPr id="10" name="Graphic 9" descr="Cow">
            <a:extLst>
              <a:ext uri="{FF2B5EF4-FFF2-40B4-BE49-F238E27FC236}">
                <a16:creationId xmlns:a16="http://schemas.microsoft.com/office/drawing/2014/main" id="{F0B6B94C-3997-D645-8EC4-B627B0ABCD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40501" y="76199"/>
            <a:ext cx="637198" cy="637198"/>
          </a:xfrm>
          <a:prstGeom prst="rect">
            <a:avLst/>
          </a:prstGeom>
        </p:spPr>
      </p:pic>
      <p:pic>
        <p:nvPicPr>
          <p:cNvPr id="13" name="Graphic 12" descr="Suburban scene">
            <a:extLst>
              <a:ext uri="{FF2B5EF4-FFF2-40B4-BE49-F238E27FC236}">
                <a16:creationId xmlns:a16="http://schemas.microsoft.com/office/drawing/2014/main" id="{75584FB3-C6E4-F848-8E7E-6A5A027863C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54621" y="95249"/>
            <a:ext cx="861079" cy="861079"/>
          </a:xfrm>
          <a:prstGeom prst="rect">
            <a:avLst/>
          </a:prstGeom>
        </p:spPr>
      </p:pic>
      <p:cxnSp>
        <p:nvCxnSpPr>
          <p:cNvPr id="14" name="Straight Connector 13">
            <a:extLst>
              <a:ext uri="{FF2B5EF4-FFF2-40B4-BE49-F238E27FC236}">
                <a16:creationId xmlns:a16="http://schemas.microsoft.com/office/drawing/2014/main" id="{26CB79B9-B13B-B043-A84F-20781C3AC477}"/>
              </a:ext>
            </a:extLst>
          </p:cNvPr>
          <p:cNvCxnSpPr>
            <a:cxnSpLocks/>
          </p:cNvCxnSpPr>
          <p:nvPr/>
        </p:nvCxnSpPr>
        <p:spPr>
          <a:xfrm>
            <a:off x="10397471" y="781049"/>
            <a:ext cx="1680229" cy="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aphicFrame>
        <p:nvGraphicFramePr>
          <p:cNvPr id="5" name="Table 4">
            <a:extLst>
              <a:ext uri="{FF2B5EF4-FFF2-40B4-BE49-F238E27FC236}">
                <a16:creationId xmlns:a16="http://schemas.microsoft.com/office/drawing/2014/main" id="{BB7A5B5D-D809-2C4F-864A-CBDD5EE97E37}"/>
              </a:ext>
            </a:extLst>
          </p:cNvPr>
          <p:cNvGraphicFramePr>
            <a:graphicFrameLocks noGrp="1"/>
          </p:cNvGraphicFramePr>
          <p:nvPr>
            <p:extLst>
              <p:ext uri="{D42A27DB-BD31-4B8C-83A1-F6EECF244321}">
                <p14:modId xmlns:p14="http://schemas.microsoft.com/office/powerpoint/2010/main" val="1715958517"/>
              </p:ext>
            </p:extLst>
          </p:nvPr>
        </p:nvGraphicFramePr>
        <p:xfrm>
          <a:off x="6680200" y="986366"/>
          <a:ext cx="3943350" cy="5506512"/>
        </p:xfrm>
        <a:graphic>
          <a:graphicData uri="http://schemas.openxmlformats.org/drawingml/2006/table">
            <a:tbl>
              <a:tblPr firstRow="1" bandRow="1">
                <a:tableStyleId>{5C22544A-7EE6-4342-B048-85BDC9FD1C3A}</a:tableStyleId>
              </a:tblPr>
              <a:tblGrid>
                <a:gridCol w="1314450">
                  <a:extLst>
                    <a:ext uri="{9D8B030D-6E8A-4147-A177-3AD203B41FA5}">
                      <a16:colId xmlns:a16="http://schemas.microsoft.com/office/drawing/2014/main" val="2737959343"/>
                    </a:ext>
                  </a:extLst>
                </a:gridCol>
                <a:gridCol w="1314450">
                  <a:extLst>
                    <a:ext uri="{9D8B030D-6E8A-4147-A177-3AD203B41FA5}">
                      <a16:colId xmlns:a16="http://schemas.microsoft.com/office/drawing/2014/main" val="2798979987"/>
                    </a:ext>
                  </a:extLst>
                </a:gridCol>
                <a:gridCol w="1314450">
                  <a:extLst>
                    <a:ext uri="{9D8B030D-6E8A-4147-A177-3AD203B41FA5}">
                      <a16:colId xmlns:a16="http://schemas.microsoft.com/office/drawing/2014/main" val="546273949"/>
                    </a:ext>
                  </a:extLst>
                </a:gridCol>
              </a:tblGrid>
              <a:tr h="500592">
                <a:tc>
                  <a:txBody>
                    <a:bodyPr/>
                    <a:lstStyle/>
                    <a:p>
                      <a:pPr algn="ctr"/>
                      <a:r>
                        <a:rPr lang="en-US" sz="2400" dirty="0"/>
                        <a:t>Day</a:t>
                      </a:r>
                    </a:p>
                  </a:txBody>
                  <a:tcPr/>
                </a:tc>
                <a:tc>
                  <a:txBody>
                    <a:bodyPr/>
                    <a:lstStyle/>
                    <a:p>
                      <a:pPr algn="ctr"/>
                      <a:r>
                        <a:rPr lang="en-US" sz="2400" dirty="0"/>
                        <a:t>S</a:t>
                      </a:r>
                    </a:p>
                  </a:txBody>
                  <a:tcPr/>
                </a:tc>
                <a:tc>
                  <a:txBody>
                    <a:bodyPr/>
                    <a:lstStyle/>
                    <a:p>
                      <a:pPr algn="ctr"/>
                      <a:r>
                        <a:rPr lang="en-US" sz="2400" dirty="0"/>
                        <a:t>F</a:t>
                      </a:r>
                    </a:p>
                  </a:txBody>
                  <a:tcPr/>
                </a:tc>
                <a:extLst>
                  <a:ext uri="{0D108BD9-81ED-4DB2-BD59-A6C34878D82A}">
                    <a16:rowId xmlns:a16="http://schemas.microsoft.com/office/drawing/2014/main" val="385266592"/>
                  </a:ext>
                </a:extLst>
              </a:tr>
              <a:tr h="500592">
                <a:tc>
                  <a:txBody>
                    <a:bodyPr/>
                    <a:lstStyle/>
                    <a:p>
                      <a:pPr algn="ctr"/>
                      <a:r>
                        <a:rPr lang="en-US" sz="2400" dirty="0"/>
                        <a:t>1</a:t>
                      </a:r>
                    </a:p>
                  </a:txBody>
                  <a:tcPr/>
                </a:tc>
                <a:tc>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2061557432"/>
                  </a:ext>
                </a:extLst>
              </a:tr>
              <a:tr h="500592">
                <a:tc>
                  <a:txBody>
                    <a:bodyPr/>
                    <a:lstStyle/>
                    <a:p>
                      <a:pPr algn="ctr"/>
                      <a:r>
                        <a:rPr lang="en-US" sz="2400" dirty="0"/>
                        <a:t>2</a:t>
                      </a:r>
                    </a:p>
                  </a:txBody>
                  <a:tcPr/>
                </a:tc>
                <a:tc>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437787500"/>
                  </a:ext>
                </a:extLst>
              </a:tr>
              <a:tr h="500592">
                <a:tc>
                  <a:txBody>
                    <a:bodyPr/>
                    <a:lstStyle/>
                    <a:p>
                      <a:pPr algn="ctr"/>
                      <a:r>
                        <a:rPr lang="en-US" sz="2400" dirty="0"/>
                        <a:t>3</a:t>
                      </a:r>
                    </a:p>
                  </a:txBody>
                  <a:tcPr/>
                </a:tc>
                <a:tc>
                  <a:txBody>
                    <a:bodyPr/>
                    <a:lstStyle/>
                    <a:p>
                      <a:pPr algn="ctr"/>
                      <a:r>
                        <a:rPr lang="en-US" sz="2400" dirty="0"/>
                        <a:t>T</a:t>
                      </a:r>
                    </a:p>
                  </a:txBody>
                  <a:tcPr/>
                </a:tc>
                <a:tc>
                  <a:txBody>
                    <a:bodyPr/>
                    <a:lstStyle/>
                    <a:p>
                      <a:pPr algn="ctr"/>
                      <a:endParaRPr lang="en-US" sz="2400" dirty="0"/>
                    </a:p>
                  </a:txBody>
                  <a:tcPr/>
                </a:tc>
                <a:extLst>
                  <a:ext uri="{0D108BD9-81ED-4DB2-BD59-A6C34878D82A}">
                    <a16:rowId xmlns:a16="http://schemas.microsoft.com/office/drawing/2014/main" val="2605725933"/>
                  </a:ext>
                </a:extLst>
              </a:tr>
              <a:tr h="500592">
                <a:tc>
                  <a:txBody>
                    <a:bodyPr/>
                    <a:lstStyle/>
                    <a:p>
                      <a:pPr algn="ctr"/>
                      <a:r>
                        <a:rPr lang="en-US" sz="2400" dirty="0"/>
                        <a:t>4</a:t>
                      </a:r>
                    </a:p>
                  </a:txBody>
                  <a:tcPr/>
                </a:tc>
                <a:tc>
                  <a:txBody>
                    <a:bodyPr/>
                    <a:lstStyle/>
                    <a:p>
                      <a:pPr algn="ctr"/>
                      <a:r>
                        <a:rPr lang="en-US" sz="2400" dirty="0"/>
                        <a:t>T</a:t>
                      </a:r>
                    </a:p>
                  </a:txBody>
                  <a:tcPr/>
                </a:tc>
                <a:tc>
                  <a:txBody>
                    <a:bodyPr/>
                    <a:lstStyle/>
                    <a:p>
                      <a:pPr algn="ctr"/>
                      <a:r>
                        <a:rPr lang="en-US" sz="2400" dirty="0"/>
                        <a:t>T</a:t>
                      </a:r>
                    </a:p>
                  </a:txBody>
                  <a:tcPr/>
                </a:tc>
                <a:extLst>
                  <a:ext uri="{0D108BD9-81ED-4DB2-BD59-A6C34878D82A}">
                    <a16:rowId xmlns:a16="http://schemas.microsoft.com/office/drawing/2014/main" val="2171005855"/>
                  </a:ext>
                </a:extLst>
              </a:tr>
              <a:tr h="500592">
                <a:tc>
                  <a:txBody>
                    <a:bodyPr/>
                    <a:lstStyle/>
                    <a:p>
                      <a:pPr algn="ctr"/>
                      <a:r>
                        <a:rPr lang="en-US" sz="2400" dirty="0"/>
                        <a:t>5</a:t>
                      </a:r>
                    </a:p>
                  </a:txBody>
                  <a:tcPr/>
                </a:tc>
                <a:tc>
                  <a:txBody>
                    <a:bodyPr/>
                    <a:lstStyle/>
                    <a:p>
                      <a:pPr algn="ctr"/>
                      <a:r>
                        <a:rPr lang="en-US" sz="2400" dirty="0"/>
                        <a:t>T</a:t>
                      </a:r>
                    </a:p>
                  </a:txBody>
                  <a:tcPr/>
                </a:tc>
                <a:tc>
                  <a:txBody>
                    <a:bodyPr/>
                    <a:lstStyle/>
                    <a:p>
                      <a:pPr algn="ctr"/>
                      <a:endParaRPr lang="en-US" sz="2400" dirty="0"/>
                    </a:p>
                  </a:txBody>
                  <a:tcPr/>
                </a:tc>
                <a:extLst>
                  <a:ext uri="{0D108BD9-81ED-4DB2-BD59-A6C34878D82A}">
                    <a16:rowId xmlns:a16="http://schemas.microsoft.com/office/drawing/2014/main" val="1089249239"/>
                  </a:ext>
                </a:extLst>
              </a:tr>
              <a:tr h="500592">
                <a:tc>
                  <a:txBody>
                    <a:bodyPr/>
                    <a:lstStyle/>
                    <a:p>
                      <a:pPr algn="ctr"/>
                      <a:r>
                        <a:rPr lang="en-US" sz="2400" dirty="0"/>
                        <a:t>6</a:t>
                      </a:r>
                    </a:p>
                  </a:txBody>
                  <a:tcPr/>
                </a:tc>
                <a:tc>
                  <a:txBody>
                    <a:bodyPr/>
                    <a:lstStyle/>
                    <a:p>
                      <a:pPr algn="ctr"/>
                      <a:r>
                        <a:rPr lang="en-US" sz="2400" dirty="0"/>
                        <a:t>T</a:t>
                      </a:r>
                    </a:p>
                  </a:txBody>
                  <a:tcPr/>
                </a:tc>
                <a:tc>
                  <a:txBody>
                    <a:bodyPr/>
                    <a:lstStyle/>
                    <a:p>
                      <a:pPr algn="ctr"/>
                      <a:r>
                        <a:rPr lang="en-US" sz="2400" dirty="0"/>
                        <a:t>T</a:t>
                      </a:r>
                    </a:p>
                  </a:txBody>
                  <a:tcPr/>
                </a:tc>
                <a:extLst>
                  <a:ext uri="{0D108BD9-81ED-4DB2-BD59-A6C34878D82A}">
                    <a16:rowId xmlns:a16="http://schemas.microsoft.com/office/drawing/2014/main" val="1362708098"/>
                  </a:ext>
                </a:extLst>
              </a:tr>
              <a:tr h="500592">
                <a:tc>
                  <a:txBody>
                    <a:bodyPr/>
                    <a:lstStyle/>
                    <a:p>
                      <a:pPr algn="ctr"/>
                      <a:r>
                        <a:rPr lang="en-US" sz="2400" dirty="0"/>
                        <a:t>7</a:t>
                      </a:r>
                    </a:p>
                  </a:txBody>
                  <a:tcPr/>
                </a:tc>
                <a:tc>
                  <a:txBody>
                    <a:bodyPr/>
                    <a:lstStyle/>
                    <a:p>
                      <a:pPr algn="ctr"/>
                      <a:r>
                        <a:rPr lang="en-US" sz="2400"/>
                        <a:t>T</a:t>
                      </a:r>
                    </a:p>
                  </a:txBody>
                  <a:tcPr/>
                </a:tc>
                <a:tc>
                  <a:txBody>
                    <a:bodyPr/>
                    <a:lstStyle/>
                    <a:p>
                      <a:pPr algn="ctr"/>
                      <a:r>
                        <a:rPr lang="en-US" sz="2400" dirty="0"/>
                        <a:t>T</a:t>
                      </a:r>
                    </a:p>
                  </a:txBody>
                  <a:tcPr/>
                </a:tc>
                <a:extLst>
                  <a:ext uri="{0D108BD9-81ED-4DB2-BD59-A6C34878D82A}">
                    <a16:rowId xmlns:a16="http://schemas.microsoft.com/office/drawing/2014/main" val="3840412200"/>
                  </a:ext>
                </a:extLst>
              </a:tr>
              <a:tr h="500592">
                <a:tc>
                  <a:txBody>
                    <a:bodyPr/>
                    <a:lstStyle/>
                    <a:p>
                      <a:pPr algn="ctr"/>
                      <a:r>
                        <a:rPr lang="en-US" sz="2400" dirty="0"/>
                        <a:t>8</a:t>
                      </a:r>
                    </a:p>
                  </a:txBody>
                  <a:tcPr/>
                </a:tc>
                <a:tc>
                  <a:txBody>
                    <a:bodyPr/>
                    <a:lstStyle/>
                    <a:p>
                      <a:pPr algn="ctr"/>
                      <a:endParaRPr lang="en-US" sz="2400"/>
                    </a:p>
                  </a:txBody>
                  <a:tcPr/>
                </a:tc>
                <a:tc>
                  <a:txBody>
                    <a:bodyPr/>
                    <a:lstStyle/>
                    <a:p>
                      <a:pPr algn="ctr"/>
                      <a:endParaRPr lang="en-US" sz="2400" dirty="0"/>
                    </a:p>
                  </a:txBody>
                  <a:tcPr/>
                </a:tc>
                <a:extLst>
                  <a:ext uri="{0D108BD9-81ED-4DB2-BD59-A6C34878D82A}">
                    <a16:rowId xmlns:a16="http://schemas.microsoft.com/office/drawing/2014/main" val="780074589"/>
                  </a:ext>
                </a:extLst>
              </a:tr>
              <a:tr h="500592">
                <a:tc>
                  <a:txBody>
                    <a:bodyPr/>
                    <a:lstStyle/>
                    <a:p>
                      <a:pPr algn="ctr"/>
                      <a:r>
                        <a:rPr lang="en-US" sz="2400" dirty="0"/>
                        <a:t>9</a:t>
                      </a:r>
                    </a:p>
                  </a:txBody>
                  <a:tcPr/>
                </a:tc>
                <a:tc>
                  <a:txBody>
                    <a:bodyPr/>
                    <a:lstStyle/>
                    <a:p>
                      <a:pPr algn="ctr"/>
                      <a:endParaRPr lang="en-US" sz="2400"/>
                    </a:p>
                  </a:txBody>
                  <a:tcPr/>
                </a:tc>
                <a:tc>
                  <a:txBody>
                    <a:bodyPr/>
                    <a:lstStyle/>
                    <a:p>
                      <a:pPr algn="ctr"/>
                      <a:r>
                        <a:rPr lang="en-US" sz="2400" dirty="0"/>
                        <a:t>T</a:t>
                      </a:r>
                    </a:p>
                  </a:txBody>
                  <a:tcPr/>
                </a:tc>
                <a:extLst>
                  <a:ext uri="{0D108BD9-81ED-4DB2-BD59-A6C34878D82A}">
                    <a16:rowId xmlns:a16="http://schemas.microsoft.com/office/drawing/2014/main" val="3126170770"/>
                  </a:ext>
                </a:extLst>
              </a:tr>
              <a:tr h="500592">
                <a:tc>
                  <a:txBody>
                    <a:bodyPr/>
                    <a:lstStyle/>
                    <a:p>
                      <a:pPr algn="ctr"/>
                      <a:r>
                        <a:rPr lang="en-US" sz="2400" dirty="0"/>
                        <a:t>10</a:t>
                      </a:r>
                    </a:p>
                  </a:txBody>
                  <a:tcPr/>
                </a:tc>
                <a:tc>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2387522905"/>
                  </a:ext>
                </a:extLst>
              </a:tr>
            </a:tbl>
          </a:graphicData>
        </a:graphic>
      </p:graphicFrame>
      <p:sp>
        <p:nvSpPr>
          <p:cNvPr id="15" name="Oval 14">
            <a:extLst>
              <a:ext uri="{FF2B5EF4-FFF2-40B4-BE49-F238E27FC236}">
                <a16:creationId xmlns:a16="http://schemas.microsoft.com/office/drawing/2014/main" id="{0637FD42-FBF0-3C48-888E-37E2B65A5528}"/>
              </a:ext>
            </a:extLst>
          </p:cNvPr>
          <p:cNvSpPr/>
          <p:nvPr/>
        </p:nvSpPr>
        <p:spPr>
          <a:xfrm>
            <a:off x="4107053" y="1002458"/>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F</a:t>
            </a:r>
            <a:r>
              <a:rPr lang="en-US" sz="2400" baseline="-25000" dirty="0">
                <a:solidFill>
                  <a:srgbClr val="0000FF"/>
                </a:solidFill>
              </a:rPr>
              <a:t>1</a:t>
            </a:r>
            <a:endParaRPr lang="en-US" sz="2400" dirty="0"/>
          </a:p>
        </p:txBody>
      </p:sp>
      <p:sp>
        <p:nvSpPr>
          <p:cNvPr id="16" name="Oval 15">
            <a:extLst>
              <a:ext uri="{FF2B5EF4-FFF2-40B4-BE49-F238E27FC236}">
                <a16:creationId xmlns:a16="http://schemas.microsoft.com/office/drawing/2014/main" id="{2E20E581-32BE-6945-9917-DF5B49B833BE}"/>
              </a:ext>
            </a:extLst>
          </p:cNvPr>
          <p:cNvSpPr/>
          <p:nvPr/>
        </p:nvSpPr>
        <p:spPr>
          <a:xfrm>
            <a:off x="4107053" y="88058"/>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S</a:t>
            </a:r>
            <a:r>
              <a:rPr lang="en-US" sz="2400" baseline="-25000" dirty="0">
                <a:solidFill>
                  <a:srgbClr val="0000FF"/>
                </a:solidFill>
              </a:rPr>
              <a:t>1</a:t>
            </a:r>
            <a:endParaRPr lang="en-US" sz="2400" dirty="0"/>
          </a:p>
        </p:txBody>
      </p:sp>
      <p:cxnSp>
        <p:nvCxnSpPr>
          <p:cNvPr id="17" name="Straight Arrow Connector 16">
            <a:extLst>
              <a:ext uri="{FF2B5EF4-FFF2-40B4-BE49-F238E27FC236}">
                <a16:creationId xmlns:a16="http://schemas.microsoft.com/office/drawing/2014/main" id="{4E2BC074-6F5A-8D47-B5C7-F444CA6EB1B5}"/>
              </a:ext>
            </a:extLst>
          </p:cNvPr>
          <p:cNvCxnSpPr>
            <a:cxnSpLocks/>
            <a:stCxn id="16" idx="4"/>
            <a:endCxn id="15" idx="0"/>
          </p:cNvCxnSpPr>
          <p:nvPr/>
        </p:nvCxnSpPr>
        <p:spPr>
          <a:xfrm rot="5400000">
            <a:off x="4368310" y="806515"/>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55D9CC7-49BD-5644-8CC5-28B60BBA1218}"/>
              </a:ext>
            </a:extLst>
          </p:cNvPr>
          <p:cNvCxnSpPr/>
          <p:nvPr/>
        </p:nvCxnSpPr>
        <p:spPr>
          <a:xfrm>
            <a:off x="5021453" y="348444"/>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54CF56B3-F072-614D-A04A-26A1F4C0BD81}"/>
              </a:ext>
            </a:extLst>
          </p:cNvPr>
          <p:cNvSpPr/>
          <p:nvPr/>
        </p:nvSpPr>
        <p:spPr>
          <a:xfrm>
            <a:off x="5402453" y="991572"/>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F</a:t>
            </a:r>
            <a:r>
              <a:rPr lang="en-US" sz="2400" baseline="-25000" dirty="0">
                <a:solidFill>
                  <a:srgbClr val="0000FF"/>
                </a:solidFill>
              </a:rPr>
              <a:t>2</a:t>
            </a:r>
            <a:endParaRPr lang="en-US" sz="2400" dirty="0"/>
          </a:p>
        </p:txBody>
      </p:sp>
      <p:sp>
        <p:nvSpPr>
          <p:cNvPr id="20" name="Oval 19">
            <a:extLst>
              <a:ext uri="{FF2B5EF4-FFF2-40B4-BE49-F238E27FC236}">
                <a16:creationId xmlns:a16="http://schemas.microsoft.com/office/drawing/2014/main" id="{3BAD8B09-5940-2440-8E0F-29ADC1BB8B60}"/>
              </a:ext>
            </a:extLst>
          </p:cNvPr>
          <p:cNvSpPr/>
          <p:nvPr/>
        </p:nvSpPr>
        <p:spPr>
          <a:xfrm>
            <a:off x="5402453" y="77172"/>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S</a:t>
            </a:r>
            <a:r>
              <a:rPr lang="en-US" sz="2400" baseline="-25000" dirty="0">
                <a:solidFill>
                  <a:srgbClr val="0000FF"/>
                </a:solidFill>
              </a:rPr>
              <a:t>2</a:t>
            </a:r>
            <a:endParaRPr lang="en-US" sz="2400" dirty="0"/>
          </a:p>
        </p:txBody>
      </p:sp>
      <p:cxnSp>
        <p:nvCxnSpPr>
          <p:cNvPr id="21" name="Straight Arrow Connector 20">
            <a:extLst>
              <a:ext uri="{FF2B5EF4-FFF2-40B4-BE49-F238E27FC236}">
                <a16:creationId xmlns:a16="http://schemas.microsoft.com/office/drawing/2014/main" id="{C9DE1F2C-B35D-1145-8966-C8E61CFF1690}"/>
              </a:ext>
            </a:extLst>
          </p:cNvPr>
          <p:cNvCxnSpPr>
            <a:cxnSpLocks/>
            <a:stCxn id="20" idx="4"/>
            <a:endCxn id="19" idx="0"/>
          </p:cNvCxnSpPr>
          <p:nvPr/>
        </p:nvCxnSpPr>
        <p:spPr>
          <a:xfrm rot="5400000">
            <a:off x="5663710" y="79562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A48842F-2AA4-BB44-8420-7E06DA751E3B}"/>
              </a:ext>
            </a:extLst>
          </p:cNvPr>
          <p:cNvCxnSpPr/>
          <p:nvPr/>
        </p:nvCxnSpPr>
        <p:spPr>
          <a:xfrm>
            <a:off x="6316853" y="337558"/>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46907AB-12FB-5B4B-A929-8B1F67D927D5}"/>
              </a:ext>
            </a:extLst>
          </p:cNvPr>
          <p:cNvSpPr txBox="1"/>
          <p:nvPr/>
        </p:nvSpPr>
        <p:spPr>
          <a:xfrm>
            <a:off x="6675131" y="-245708"/>
            <a:ext cx="609462" cy="830997"/>
          </a:xfrm>
          <a:prstGeom prst="rect">
            <a:avLst/>
          </a:prstGeom>
          <a:noFill/>
        </p:spPr>
        <p:txBody>
          <a:bodyPr wrap="none" rtlCol="0">
            <a:spAutoFit/>
          </a:bodyPr>
          <a:lstStyle/>
          <a:p>
            <a:r>
              <a:rPr lang="en-US" sz="4800" dirty="0"/>
              <a:t>…</a:t>
            </a:r>
          </a:p>
        </p:txBody>
      </p:sp>
    </p:spTree>
    <p:extLst>
      <p:ext uri="{BB962C8B-B14F-4D97-AF65-F5344CB8AC3E}">
        <p14:creationId xmlns:p14="http://schemas.microsoft.com/office/powerpoint/2010/main" val="2345985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274638"/>
            <a:ext cx="8458200" cy="1143000"/>
          </a:xfrm>
        </p:spPr>
        <p:txBody>
          <a:bodyPr/>
          <a:lstStyle/>
          <a:p>
            <a:r>
              <a:rPr lang="en-US" dirty="0"/>
              <a:t>Probabilistic reasoning over time</a:t>
            </a:r>
          </a:p>
        </p:txBody>
      </p:sp>
      <p:sp>
        <p:nvSpPr>
          <p:cNvPr id="3" name="Content Placeholder 2"/>
          <p:cNvSpPr>
            <a:spLocks noGrp="1"/>
          </p:cNvSpPr>
          <p:nvPr>
            <p:ph idx="1"/>
          </p:nvPr>
        </p:nvSpPr>
        <p:spPr>
          <a:xfrm>
            <a:off x="1981200" y="1600200"/>
            <a:ext cx="8229600" cy="4800600"/>
          </a:xfrm>
        </p:spPr>
        <p:txBody>
          <a:bodyPr/>
          <a:lstStyle/>
          <a:p>
            <a:r>
              <a:rPr lang="en-US" dirty="0"/>
              <a:t>So far, we’ve mostly dealt with </a:t>
            </a:r>
            <a:r>
              <a:rPr lang="en-US" i="1" dirty="0"/>
              <a:t>episodic</a:t>
            </a:r>
            <a:r>
              <a:rPr lang="en-US" dirty="0"/>
              <a:t> environments</a:t>
            </a:r>
          </a:p>
          <a:p>
            <a:pPr lvl="1"/>
            <a:r>
              <a:rPr lang="en-US" dirty="0"/>
              <a:t>Exceptions: games with multiple moves, planning</a:t>
            </a:r>
          </a:p>
          <a:p>
            <a:r>
              <a:rPr lang="en-US" dirty="0"/>
              <a:t>In particular, the Bayesian networks we’ve seen so far describe static situations</a:t>
            </a:r>
          </a:p>
          <a:p>
            <a:pPr lvl="1"/>
            <a:r>
              <a:rPr lang="en-US" dirty="0"/>
              <a:t>Each random variable gets a single fixed value in a single problem instance</a:t>
            </a:r>
          </a:p>
          <a:p>
            <a:r>
              <a:rPr lang="en-US" dirty="0"/>
              <a:t>Now we consider the problem of describing probabilistic environments that evolve over time</a:t>
            </a:r>
          </a:p>
          <a:p>
            <a:pPr lvl="1"/>
            <a:r>
              <a:rPr lang="en-US" dirty="0"/>
              <a:t>Examples: robot localization, human activity detection, tracking, speech recognition, machine translation, </a:t>
            </a:r>
          </a:p>
        </p:txBody>
      </p:sp>
    </p:spTree>
    <p:extLst>
      <p:ext uri="{BB962C8B-B14F-4D97-AF65-F5344CB8AC3E}">
        <p14:creationId xmlns:p14="http://schemas.microsoft.com/office/powerpoint/2010/main" val="3684792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04B7D-0195-1D41-AE01-3FD604DBE3B5}"/>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56E595A0-DB7A-5B46-9D99-5D0BF7E803EA}"/>
              </a:ext>
            </a:extLst>
          </p:cNvPr>
          <p:cNvSpPr>
            <a:spLocks noGrp="1"/>
          </p:cNvSpPr>
          <p:nvPr>
            <p:ph idx="1"/>
          </p:nvPr>
        </p:nvSpPr>
        <p:spPr/>
        <p:txBody>
          <a:bodyPr/>
          <a:lstStyle/>
          <a:p>
            <a:r>
              <a:rPr lang="en-US" dirty="0">
                <a:solidFill>
                  <a:schemeClr val="bg1">
                    <a:lumMod val="75000"/>
                  </a:schemeClr>
                </a:solidFill>
              </a:rPr>
              <a:t>HMM: Probabilistic reasoning over time</a:t>
            </a:r>
          </a:p>
          <a:p>
            <a:r>
              <a:rPr lang="en-US" dirty="0">
                <a:solidFill>
                  <a:schemeClr val="bg1">
                    <a:lumMod val="75000"/>
                  </a:schemeClr>
                </a:solidFill>
              </a:rPr>
              <a:t>Two views of an HMM: as a Bayes Net, as an FSM</a:t>
            </a:r>
          </a:p>
          <a:p>
            <a:r>
              <a:rPr lang="en-US" dirty="0">
                <a:solidFill>
                  <a:schemeClr val="bg1">
                    <a:lumMod val="75000"/>
                  </a:schemeClr>
                </a:solidFill>
              </a:rPr>
              <a:t>Inference: Belief propagation in an HMM</a:t>
            </a:r>
          </a:p>
          <a:p>
            <a:r>
              <a:rPr lang="en-US" dirty="0">
                <a:solidFill>
                  <a:schemeClr val="bg1">
                    <a:lumMod val="85000"/>
                  </a:schemeClr>
                </a:solidFill>
              </a:rPr>
              <a:t>Parameter learning: Maximum likelihood</a:t>
            </a:r>
          </a:p>
          <a:p>
            <a:r>
              <a:rPr lang="en-US" dirty="0"/>
              <a:t>Parameter learning: EM and Hard EM</a:t>
            </a:r>
          </a:p>
        </p:txBody>
      </p:sp>
    </p:spTree>
    <p:extLst>
      <p:ext uri="{BB962C8B-B14F-4D97-AF65-F5344CB8AC3E}">
        <p14:creationId xmlns:p14="http://schemas.microsoft.com/office/powerpoint/2010/main" val="42294973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AB47A-19AB-2044-834E-0035AF0B0E5D}"/>
              </a:ext>
            </a:extLst>
          </p:cNvPr>
          <p:cNvSpPr>
            <a:spLocks noGrp="1"/>
          </p:cNvSpPr>
          <p:nvPr>
            <p:ph type="title"/>
          </p:nvPr>
        </p:nvSpPr>
        <p:spPr>
          <a:xfrm>
            <a:off x="404247" y="365125"/>
            <a:ext cx="3516824" cy="1325563"/>
          </a:xfrm>
        </p:spPr>
        <p:txBody>
          <a:bodyPr/>
          <a:lstStyle/>
          <a:p>
            <a:r>
              <a:rPr lang="en-US" dirty="0"/>
              <a:t>Missing data</a:t>
            </a:r>
          </a:p>
        </p:txBody>
      </p:sp>
      <p:sp>
        <p:nvSpPr>
          <p:cNvPr id="3" name="Content Placeholder 2">
            <a:extLst>
              <a:ext uri="{FF2B5EF4-FFF2-40B4-BE49-F238E27FC236}">
                <a16:creationId xmlns:a16="http://schemas.microsoft.com/office/drawing/2014/main" id="{2A300A60-84A1-9E46-9F2F-5EC2FBCC9790}"/>
              </a:ext>
            </a:extLst>
          </p:cNvPr>
          <p:cNvSpPr>
            <a:spLocks noGrp="1"/>
          </p:cNvSpPr>
          <p:nvPr>
            <p:ph sz="half" idx="1"/>
          </p:nvPr>
        </p:nvSpPr>
        <p:spPr>
          <a:xfrm>
            <a:off x="387458" y="1980929"/>
            <a:ext cx="5708542" cy="4803773"/>
          </a:xfrm>
        </p:spPr>
        <p:txBody>
          <a:bodyPr>
            <a:normAutofit/>
          </a:bodyPr>
          <a:lstStyle/>
          <a:p>
            <a:pPr marL="0" indent="0">
              <a:buNone/>
            </a:pPr>
            <a:r>
              <a:rPr lang="en-US" dirty="0"/>
              <a:t>What can we do if some of the observations are missing?</a:t>
            </a:r>
          </a:p>
        </p:txBody>
      </p:sp>
      <p:pic>
        <p:nvPicPr>
          <p:cNvPr id="10" name="Graphic 9" descr="Cow">
            <a:extLst>
              <a:ext uri="{FF2B5EF4-FFF2-40B4-BE49-F238E27FC236}">
                <a16:creationId xmlns:a16="http://schemas.microsoft.com/office/drawing/2014/main" id="{F0B6B94C-3997-D645-8EC4-B627B0ABCD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40501" y="76199"/>
            <a:ext cx="637198" cy="637198"/>
          </a:xfrm>
          <a:prstGeom prst="rect">
            <a:avLst/>
          </a:prstGeom>
        </p:spPr>
      </p:pic>
      <p:pic>
        <p:nvPicPr>
          <p:cNvPr id="13" name="Graphic 12" descr="Suburban scene">
            <a:extLst>
              <a:ext uri="{FF2B5EF4-FFF2-40B4-BE49-F238E27FC236}">
                <a16:creationId xmlns:a16="http://schemas.microsoft.com/office/drawing/2014/main" id="{75584FB3-C6E4-F848-8E7E-6A5A027863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54621" y="95249"/>
            <a:ext cx="861079" cy="861079"/>
          </a:xfrm>
          <a:prstGeom prst="rect">
            <a:avLst/>
          </a:prstGeom>
        </p:spPr>
      </p:pic>
      <p:cxnSp>
        <p:nvCxnSpPr>
          <p:cNvPr id="14" name="Straight Connector 13">
            <a:extLst>
              <a:ext uri="{FF2B5EF4-FFF2-40B4-BE49-F238E27FC236}">
                <a16:creationId xmlns:a16="http://schemas.microsoft.com/office/drawing/2014/main" id="{26CB79B9-B13B-B043-A84F-20781C3AC477}"/>
              </a:ext>
            </a:extLst>
          </p:cNvPr>
          <p:cNvCxnSpPr>
            <a:cxnSpLocks/>
          </p:cNvCxnSpPr>
          <p:nvPr/>
        </p:nvCxnSpPr>
        <p:spPr>
          <a:xfrm>
            <a:off x="10397471" y="781049"/>
            <a:ext cx="1680229" cy="0"/>
          </a:xfrm>
          <a:prstGeom prst="line">
            <a:avLst/>
          </a:prstGeom>
          <a:ln w="63500">
            <a:solidFill>
              <a:srgbClr val="00B050"/>
            </a:solidFill>
          </a:ln>
        </p:spPr>
        <p:style>
          <a:lnRef idx="1">
            <a:schemeClr val="accent1"/>
          </a:lnRef>
          <a:fillRef idx="0">
            <a:schemeClr val="accent1"/>
          </a:fillRef>
          <a:effectRef idx="0">
            <a:schemeClr val="accent1"/>
          </a:effectRef>
          <a:fontRef idx="minor">
            <a:schemeClr val="tx1"/>
          </a:fontRef>
        </p:style>
      </p:cxnSp>
      <p:graphicFrame>
        <p:nvGraphicFramePr>
          <p:cNvPr id="5" name="Table 4">
            <a:extLst>
              <a:ext uri="{FF2B5EF4-FFF2-40B4-BE49-F238E27FC236}">
                <a16:creationId xmlns:a16="http://schemas.microsoft.com/office/drawing/2014/main" id="{BB7A5B5D-D809-2C4F-864A-CBDD5EE97E37}"/>
              </a:ext>
            </a:extLst>
          </p:cNvPr>
          <p:cNvGraphicFramePr>
            <a:graphicFrameLocks noGrp="1"/>
          </p:cNvGraphicFramePr>
          <p:nvPr>
            <p:extLst>
              <p:ext uri="{D42A27DB-BD31-4B8C-83A1-F6EECF244321}">
                <p14:modId xmlns:p14="http://schemas.microsoft.com/office/powerpoint/2010/main" val="1776025922"/>
              </p:ext>
            </p:extLst>
          </p:nvPr>
        </p:nvGraphicFramePr>
        <p:xfrm>
          <a:off x="6680200" y="986366"/>
          <a:ext cx="3943350" cy="5506512"/>
        </p:xfrm>
        <a:graphic>
          <a:graphicData uri="http://schemas.openxmlformats.org/drawingml/2006/table">
            <a:tbl>
              <a:tblPr firstRow="1" bandRow="1">
                <a:tableStyleId>{5C22544A-7EE6-4342-B048-85BDC9FD1C3A}</a:tableStyleId>
              </a:tblPr>
              <a:tblGrid>
                <a:gridCol w="1314450">
                  <a:extLst>
                    <a:ext uri="{9D8B030D-6E8A-4147-A177-3AD203B41FA5}">
                      <a16:colId xmlns:a16="http://schemas.microsoft.com/office/drawing/2014/main" val="2737959343"/>
                    </a:ext>
                  </a:extLst>
                </a:gridCol>
                <a:gridCol w="1314450">
                  <a:extLst>
                    <a:ext uri="{9D8B030D-6E8A-4147-A177-3AD203B41FA5}">
                      <a16:colId xmlns:a16="http://schemas.microsoft.com/office/drawing/2014/main" val="2798979987"/>
                    </a:ext>
                  </a:extLst>
                </a:gridCol>
                <a:gridCol w="1314450">
                  <a:extLst>
                    <a:ext uri="{9D8B030D-6E8A-4147-A177-3AD203B41FA5}">
                      <a16:colId xmlns:a16="http://schemas.microsoft.com/office/drawing/2014/main" val="546273949"/>
                    </a:ext>
                  </a:extLst>
                </a:gridCol>
              </a:tblGrid>
              <a:tr h="500592">
                <a:tc>
                  <a:txBody>
                    <a:bodyPr/>
                    <a:lstStyle/>
                    <a:p>
                      <a:pPr algn="ctr"/>
                      <a:r>
                        <a:rPr lang="en-US" sz="2400" dirty="0"/>
                        <a:t>Day</a:t>
                      </a:r>
                    </a:p>
                  </a:txBody>
                  <a:tcPr/>
                </a:tc>
                <a:tc>
                  <a:txBody>
                    <a:bodyPr/>
                    <a:lstStyle/>
                    <a:p>
                      <a:pPr algn="ctr"/>
                      <a:r>
                        <a:rPr lang="en-US" sz="2400" dirty="0"/>
                        <a:t>S</a:t>
                      </a:r>
                    </a:p>
                  </a:txBody>
                  <a:tcPr/>
                </a:tc>
                <a:tc>
                  <a:txBody>
                    <a:bodyPr/>
                    <a:lstStyle/>
                    <a:p>
                      <a:pPr algn="ctr"/>
                      <a:r>
                        <a:rPr lang="en-US" sz="2400" dirty="0"/>
                        <a:t>F</a:t>
                      </a:r>
                    </a:p>
                  </a:txBody>
                  <a:tcPr/>
                </a:tc>
                <a:extLst>
                  <a:ext uri="{0D108BD9-81ED-4DB2-BD59-A6C34878D82A}">
                    <a16:rowId xmlns:a16="http://schemas.microsoft.com/office/drawing/2014/main" val="385266592"/>
                  </a:ext>
                </a:extLst>
              </a:tr>
              <a:tr h="500592">
                <a:tc>
                  <a:txBody>
                    <a:bodyPr/>
                    <a:lstStyle/>
                    <a:p>
                      <a:pPr algn="ctr"/>
                      <a:r>
                        <a:rPr lang="en-US" sz="2400" dirty="0"/>
                        <a:t>1</a:t>
                      </a:r>
                    </a:p>
                  </a:txBody>
                  <a:tcPr/>
                </a:tc>
                <a:tc>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2061557432"/>
                  </a:ext>
                </a:extLst>
              </a:tr>
              <a:tr h="500592">
                <a:tc>
                  <a:txBody>
                    <a:bodyPr/>
                    <a:lstStyle/>
                    <a:p>
                      <a:pPr algn="ctr"/>
                      <a:r>
                        <a:rPr lang="en-US" sz="2400" dirty="0"/>
                        <a:t>2</a:t>
                      </a:r>
                    </a:p>
                  </a:txBody>
                  <a:tcPr/>
                </a:tc>
                <a:tc>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437787500"/>
                  </a:ext>
                </a:extLst>
              </a:tr>
              <a:tr h="500592">
                <a:tc>
                  <a:txBody>
                    <a:bodyPr/>
                    <a:lstStyle/>
                    <a:p>
                      <a:pPr algn="ctr"/>
                      <a:r>
                        <a:rPr lang="en-US" sz="2400" dirty="0"/>
                        <a:t>3</a:t>
                      </a:r>
                    </a:p>
                  </a:txBody>
                  <a:tcPr/>
                </a:tc>
                <a:tc>
                  <a:txBody>
                    <a:bodyPr/>
                    <a:lstStyle/>
                    <a:p>
                      <a:pPr algn="ctr"/>
                      <a:r>
                        <a:rPr lang="en-US" sz="2400" dirty="0"/>
                        <a:t>T</a:t>
                      </a:r>
                    </a:p>
                  </a:txBody>
                  <a:tcPr/>
                </a:tc>
                <a:tc>
                  <a:txBody>
                    <a:bodyPr/>
                    <a:lstStyle/>
                    <a:p>
                      <a:pPr algn="ctr"/>
                      <a:endParaRPr lang="en-US" sz="2400" dirty="0"/>
                    </a:p>
                  </a:txBody>
                  <a:tcPr/>
                </a:tc>
                <a:extLst>
                  <a:ext uri="{0D108BD9-81ED-4DB2-BD59-A6C34878D82A}">
                    <a16:rowId xmlns:a16="http://schemas.microsoft.com/office/drawing/2014/main" val="2605725933"/>
                  </a:ext>
                </a:extLst>
              </a:tr>
              <a:tr h="500592">
                <a:tc>
                  <a:txBody>
                    <a:bodyPr/>
                    <a:lstStyle/>
                    <a:p>
                      <a:pPr algn="ctr"/>
                      <a:r>
                        <a:rPr lang="en-US" sz="2400" dirty="0"/>
                        <a:t>4</a:t>
                      </a:r>
                    </a:p>
                  </a:txBody>
                  <a:tcPr/>
                </a:tc>
                <a:tc>
                  <a:txBody>
                    <a:bodyPr/>
                    <a:lstStyle/>
                    <a:p>
                      <a:pPr algn="ctr"/>
                      <a:r>
                        <a:rPr lang="en-US" sz="2400" dirty="0"/>
                        <a:t>T</a:t>
                      </a:r>
                    </a:p>
                  </a:txBody>
                  <a:tcPr/>
                </a:tc>
                <a:tc>
                  <a:txBody>
                    <a:bodyPr/>
                    <a:lstStyle/>
                    <a:p>
                      <a:pPr algn="ctr"/>
                      <a:r>
                        <a:rPr lang="en-US" sz="2400" dirty="0"/>
                        <a:t>T</a:t>
                      </a:r>
                    </a:p>
                  </a:txBody>
                  <a:tcPr/>
                </a:tc>
                <a:extLst>
                  <a:ext uri="{0D108BD9-81ED-4DB2-BD59-A6C34878D82A}">
                    <a16:rowId xmlns:a16="http://schemas.microsoft.com/office/drawing/2014/main" val="2171005855"/>
                  </a:ext>
                </a:extLst>
              </a:tr>
              <a:tr h="500592">
                <a:tc>
                  <a:txBody>
                    <a:bodyPr/>
                    <a:lstStyle/>
                    <a:p>
                      <a:pPr algn="ctr"/>
                      <a:r>
                        <a:rPr lang="en-US" sz="2400" dirty="0"/>
                        <a:t>5</a:t>
                      </a:r>
                    </a:p>
                  </a:txBody>
                  <a:tcPr/>
                </a:tc>
                <a:tc>
                  <a:txBody>
                    <a:bodyPr/>
                    <a:lstStyle/>
                    <a:p>
                      <a:pPr algn="ctr"/>
                      <a:r>
                        <a:rPr lang="en-US" sz="2400" dirty="0"/>
                        <a:t>T</a:t>
                      </a:r>
                    </a:p>
                  </a:txBody>
                  <a:tcPr/>
                </a:tc>
                <a:tc>
                  <a:txBody>
                    <a:bodyPr/>
                    <a:lstStyle/>
                    <a:p>
                      <a:pPr algn="ctr"/>
                      <a:endParaRPr lang="en-US" sz="2400" dirty="0"/>
                    </a:p>
                  </a:txBody>
                  <a:tcPr/>
                </a:tc>
                <a:extLst>
                  <a:ext uri="{0D108BD9-81ED-4DB2-BD59-A6C34878D82A}">
                    <a16:rowId xmlns:a16="http://schemas.microsoft.com/office/drawing/2014/main" val="1089249239"/>
                  </a:ext>
                </a:extLst>
              </a:tr>
              <a:tr h="500592">
                <a:tc>
                  <a:txBody>
                    <a:bodyPr/>
                    <a:lstStyle/>
                    <a:p>
                      <a:pPr algn="ctr"/>
                      <a:r>
                        <a:rPr lang="en-US" sz="2400" dirty="0"/>
                        <a:t>6</a:t>
                      </a:r>
                    </a:p>
                  </a:txBody>
                  <a:tcPr/>
                </a:tc>
                <a:tc>
                  <a:txBody>
                    <a:bodyPr/>
                    <a:lstStyle/>
                    <a:p>
                      <a:pPr algn="ctr"/>
                      <a:r>
                        <a:rPr lang="en-US" sz="2400" dirty="0"/>
                        <a:t>T</a:t>
                      </a:r>
                    </a:p>
                  </a:txBody>
                  <a:tcPr/>
                </a:tc>
                <a:tc>
                  <a:txBody>
                    <a:bodyPr/>
                    <a:lstStyle/>
                    <a:p>
                      <a:pPr algn="ctr"/>
                      <a:r>
                        <a:rPr lang="en-US" sz="2400" dirty="0"/>
                        <a:t>T</a:t>
                      </a:r>
                    </a:p>
                  </a:txBody>
                  <a:tcPr/>
                </a:tc>
                <a:extLst>
                  <a:ext uri="{0D108BD9-81ED-4DB2-BD59-A6C34878D82A}">
                    <a16:rowId xmlns:a16="http://schemas.microsoft.com/office/drawing/2014/main" val="1362708098"/>
                  </a:ext>
                </a:extLst>
              </a:tr>
              <a:tr h="500592">
                <a:tc>
                  <a:txBody>
                    <a:bodyPr/>
                    <a:lstStyle/>
                    <a:p>
                      <a:pPr algn="ctr"/>
                      <a:r>
                        <a:rPr lang="en-US" sz="2400" dirty="0"/>
                        <a:t>7</a:t>
                      </a:r>
                    </a:p>
                  </a:txBody>
                  <a:tcPr/>
                </a:tc>
                <a:tc>
                  <a:txBody>
                    <a:bodyPr/>
                    <a:lstStyle/>
                    <a:p>
                      <a:pPr algn="ctr"/>
                      <a:r>
                        <a:rPr lang="en-US" sz="2400" dirty="0"/>
                        <a:t>?</a:t>
                      </a:r>
                    </a:p>
                  </a:txBody>
                  <a:tcPr/>
                </a:tc>
                <a:tc>
                  <a:txBody>
                    <a:bodyPr/>
                    <a:lstStyle/>
                    <a:p>
                      <a:pPr algn="ctr"/>
                      <a:r>
                        <a:rPr lang="en-US" sz="2400" dirty="0"/>
                        <a:t>T</a:t>
                      </a:r>
                    </a:p>
                  </a:txBody>
                  <a:tcPr/>
                </a:tc>
                <a:extLst>
                  <a:ext uri="{0D108BD9-81ED-4DB2-BD59-A6C34878D82A}">
                    <a16:rowId xmlns:a16="http://schemas.microsoft.com/office/drawing/2014/main" val="3840412200"/>
                  </a:ext>
                </a:extLst>
              </a:tr>
              <a:tr h="500592">
                <a:tc>
                  <a:txBody>
                    <a:bodyPr/>
                    <a:lstStyle/>
                    <a:p>
                      <a:pPr algn="ctr"/>
                      <a:r>
                        <a:rPr lang="en-US" sz="2400" dirty="0"/>
                        <a:t>8</a:t>
                      </a:r>
                    </a:p>
                  </a:txBody>
                  <a:tcPr/>
                </a:tc>
                <a:tc>
                  <a:txBody>
                    <a:bodyPr/>
                    <a:lstStyle/>
                    <a:p>
                      <a:pPr algn="ctr"/>
                      <a:r>
                        <a:rPr lang="en-US" sz="2400" dirty="0"/>
                        <a:t>?</a:t>
                      </a:r>
                    </a:p>
                  </a:txBody>
                  <a:tcPr/>
                </a:tc>
                <a:tc>
                  <a:txBody>
                    <a:bodyPr/>
                    <a:lstStyle/>
                    <a:p>
                      <a:pPr algn="ctr"/>
                      <a:endParaRPr lang="en-US" sz="2400" dirty="0"/>
                    </a:p>
                  </a:txBody>
                  <a:tcPr/>
                </a:tc>
                <a:extLst>
                  <a:ext uri="{0D108BD9-81ED-4DB2-BD59-A6C34878D82A}">
                    <a16:rowId xmlns:a16="http://schemas.microsoft.com/office/drawing/2014/main" val="780074589"/>
                  </a:ext>
                </a:extLst>
              </a:tr>
              <a:tr h="500592">
                <a:tc>
                  <a:txBody>
                    <a:bodyPr/>
                    <a:lstStyle/>
                    <a:p>
                      <a:pPr algn="ctr"/>
                      <a:r>
                        <a:rPr lang="en-US" sz="2400" dirty="0"/>
                        <a:t>9</a:t>
                      </a:r>
                    </a:p>
                  </a:txBody>
                  <a:tcPr/>
                </a:tc>
                <a:tc>
                  <a:txBody>
                    <a:bodyPr/>
                    <a:lstStyle/>
                    <a:p>
                      <a:pPr algn="ctr"/>
                      <a:r>
                        <a:rPr lang="en-US" sz="2400" dirty="0"/>
                        <a:t>?</a:t>
                      </a:r>
                    </a:p>
                  </a:txBody>
                  <a:tcPr/>
                </a:tc>
                <a:tc>
                  <a:txBody>
                    <a:bodyPr/>
                    <a:lstStyle/>
                    <a:p>
                      <a:pPr algn="ctr"/>
                      <a:r>
                        <a:rPr lang="en-US" sz="2400" dirty="0"/>
                        <a:t>T</a:t>
                      </a:r>
                    </a:p>
                  </a:txBody>
                  <a:tcPr/>
                </a:tc>
                <a:extLst>
                  <a:ext uri="{0D108BD9-81ED-4DB2-BD59-A6C34878D82A}">
                    <a16:rowId xmlns:a16="http://schemas.microsoft.com/office/drawing/2014/main" val="3126170770"/>
                  </a:ext>
                </a:extLst>
              </a:tr>
              <a:tr h="500592">
                <a:tc>
                  <a:txBody>
                    <a:bodyPr/>
                    <a:lstStyle/>
                    <a:p>
                      <a:pPr algn="ctr"/>
                      <a:r>
                        <a:rPr lang="en-US" sz="2400" dirty="0"/>
                        <a:t>10</a:t>
                      </a:r>
                    </a:p>
                  </a:txBody>
                  <a:tcPr/>
                </a:tc>
                <a:tc>
                  <a:txBody>
                    <a:bodyPr/>
                    <a:lstStyle/>
                    <a:p>
                      <a:pPr algn="ctr"/>
                      <a:r>
                        <a:rPr lang="en-US" sz="2400" dirty="0"/>
                        <a:t>?</a:t>
                      </a:r>
                    </a:p>
                  </a:txBody>
                  <a:tcPr/>
                </a:tc>
                <a:tc>
                  <a:txBody>
                    <a:bodyPr/>
                    <a:lstStyle/>
                    <a:p>
                      <a:pPr algn="ctr"/>
                      <a:endParaRPr lang="en-US" sz="2400" dirty="0"/>
                    </a:p>
                  </a:txBody>
                  <a:tcPr/>
                </a:tc>
                <a:extLst>
                  <a:ext uri="{0D108BD9-81ED-4DB2-BD59-A6C34878D82A}">
                    <a16:rowId xmlns:a16="http://schemas.microsoft.com/office/drawing/2014/main" val="2387522905"/>
                  </a:ext>
                </a:extLst>
              </a:tr>
            </a:tbl>
          </a:graphicData>
        </a:graphic>
      </p:graphicFrame>
      <p:sp>
        <p:nvSpPr>
          <p:cNvPr id="15" name="Oval 14">
            <a:extLst>
              <a:ext uri="{FF2B5EF4-FFF2-40B4-BE49-F238E27FC236}">
                <a16:creationId xmlns:a16="http://schemas.microsoft.com/office/drawing/2014/main" id="{09581B93-4425-C743-ABC8-6A1450CE5172}"/>
              </a:ext>
            </a:extLst>
          </p:cNvPr>
          <p:cNvSpPr/>
          <p:nvPr/>
        </p:nvSpPr>
        <p:spPr>
          <a:xfrm>
            <a:off x="4107053" y="1002458"/>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F</a:t>
            </a:r>
            <a:r>
              <a:rPr lang="en-US" sz="2400" baseline="-25000" dirty="0">
                <a:solidFill>
                  <a:srgbClr val="0000FF"/>
                </a:solidFill>
              </a:rPr>
              <a:t>1</a:t>
            </a:r>
            <a:endParaRPr lang="en-US" sz="2400" dirty="0"/>
          </a:p>
        </p:txBody>
      </p:sp>
      <p:sp>
        <p:nvSpPr>
          <p:cNvPr id="16" name="Oval 15">
            <a:extLst>
              <a:ext uri="{FF2B5EF4-FFF2-40B4-BE49-F238E27FC236}">
                <a16:creationId xmlns:a16="http://schemas.microsoft.com/office/drawing/2014/main" id="{017F8CA0-431C-BC40-BCDC-62A92A77B8D2}"/>
              </a:ext>
            </a:extLst>
          </p:cNvPr>
          <p:cNvSpPr/>
          <p:nvPr/>
        </p:nvSpPr>
        <p:spPr>
          <a:xfrm>
            <a:off x="4107053" y="88058"/>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S</a:t>
            </a:r>
            <a:r>
              <a:rPr lang="en-US" sz="2400" baseline="-25000" dirty="0">
                <a:solidFill>
                  <a:srgbClr val="0000FF"/>
                </a:solidFill>
              </a:rPr>
              <a:t>1</a:t>
            </a:r>
            <a:endParaRPr lang="en-US" sz="2400" dirty="0"/>
          </a:p>
        </p:txBody>
      </p:sp>
      <p:cxnSp>
        <p:nvCxnSpPr>
          <p:cNvPr id="17" name="Straight Arrow Connector 16">
            <a:extLst>
              <a:ext uri="{FF2B5EF4-FFF2-40B4-BE49-F238E27FC236}">
                <a16:creationId xmlns:a16="http://schemas.microsoft.com/office/drawing/2014/main" id="{6F080792-170E-164B-9081-0DD0A737A30B}"/>
              </a:ext>
            </a:extLst>
          </p:cNvPr>
          <p:cNvCxnSpPr>
            <a:cxnSpLocks/>
            <a:stCxn id="16" idx="4"/>
            <a:endCxn id="15" idx="0"/>
          </p:cNvCxnSpPr>
          <p:nvPr/>
        </p:nvCxnSpPr>
        <p:spPr>
          <a:xfrm rot="5400000">
            <a:off x="4368310" y="806515"/>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2695C00-6948-A741-BF83-7567515110A8}"/>
              </a:ext>
            </a:extLst>
          </p:cNvPr>
          <p:cNvCxnSpPr/>
          <p:nvPr/>
        </p:nvCxnSpPr>
        <p:spPr>
          <a:xfrm>
            <a:off x="5021453" y="348444"/>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E2FEB068-D836-2D4C-A3CC-44FBA0BD4A50}"/>
              </a:ext>
            </a:extLst>
          </p:cNvPr>
          <p:cNvSpPr/>
          <p:nvPr/>
        </p:nvSpPr>
        <p:spPr>
          <a:xfrm>
            <a:off x="5402453" y="991572"/>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F</a:t>
            </a:r>
            <a:r>
              <a:rPr lang="en-US" sz="2400" baseline="-25000" dirty="0">
                <a:solidFill>
                  <a:srgbClr val="0000FF"/>
                </a:solidFill>
              </a:rPr>
              <a:t>2</a:t>
            </a:r>
            <a:endParaRPr lang="en-US" sz="2400" dirty="0"/>
          </a:p>
        </p:txBody>
      </p:sp>
      <p:sp>
        <p:nvSpPr>
          <p:cNvPr id="20" name="Oval 19">
            <a:extLst>
              <a:ext uri="{FF2B5EF4-FFF2-40B4-BE49-F238E27FC236}">
                <a16:creationId xmlns:a16="http://schemas.microsoft.com/office/drawing/2014/main" id="{E22F9DC0-1777-BE45-81FB-94E56286752C}"/>
              </a:ext>
            </a:extLst>
          </p:cNvPr>
          <p:cNvSpPr/>
          <p:nvPr/>
        </p:nvSpPr>
        <p:spPr>
          <a:xfrm>
            <a:off x="5402453" y="77172"/>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S</a:t>
            </a:r>
            <a:r>
              <a:rPr lang="en-US" sz="2400" baseline="-25000" dirty="0">
                <a:solidFill>
                  <a:srgbClr val="0000FF"/>
                </a:solidFill>
              </a:rPr>
              <a:t>2</a:t>
            </a:r>
            <a:endParaRPr lang="en-US" sz="2400" dirty="0"/>
          </a:p>
        </p:txBody>
      </p:sp>
      <p:cxnSp>
        <p:nvCxnSpPr>
          <p:cNvPr id="21" name="Straight Arrow Connector 20">
            <a:extLst>
              <a:ext uri="{FF2B5EF4-FFF2-40B4-BE49-F238E27FC236}">
                <a16:creationId xmlns:a16="http://schemas.microsoft.com/office/drawing/2014/main" id="{0E1B1603-B847-E540-9D62-B235C545264F}"/>
              </a:ext>
            </a:extLst>
          </p:cNvPr>
          <p:cNvCxnSpPr>
            <a:cxnSpLocks/>
            <a:stCxn id="20" idx="4"/>
            <a:endCxn id="19" idx="0"/>
          </p:cNvCxnSpPr>
          <p:nvPr/>
        </p:nvCxnSpPr>
        <p:spPr>
          <a:xfrm rot="5400000">
            <a:off x="5663710" y="795629"/>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F68035F-8104-D347-A1C4-A3CB7C8EF760}"/>
              </a:ext>
            </a:extLst>
          </p:cNvPr>
          <p:cNvCxnSpPr/>
          <p:nvPr/>
        </p:nvCxnSpPr>
        <p:spPr>
          <a:xfrm>
            <a:off x="6316853" y="337558"/>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CB85741-6F51-8A43-8CBA-E52ECDFDEA19}"/>
              </a:ext>
            </a:extLst>
          </p:cNvPr>
          <p:cNvSpPr txBox="1"/>
          <p:nvPr/>
        </p:nvSpPr>
        <p:spPr>
          <a:xfrm>
            <a:off x="6675131" y="-245708"/>
            <a:ext cx="609462" cy="830997"/>
          </a:xfrm>
          <a:prstGeom prst="rect">
            <a:avLst/>
          </a:prstGeom>
          <a:noFill/>
        </p:spPr>
        <p:txBody>
          <a:bodyPr wrap="none" rtlCol="0">
            <a:spAutoFit/>
          </a:bodyPr>
          <a:lstStyle/>
          <a:p>
            <a:r>
              <a:rPr lang="en-US" sz="4800" dirty="0"/>
              <a:t>…</a:t>
            </a:r>
          </a:p>
        </p:txBody>
      </p:sp>
    </p:spTree>
    <p:extLst>
      <p:ext uri="{BB962C8B-B14F-4D97-AF65-F5344CB8AC3E}">
        <p14:creationId xmlns:p14="http://schemas.microsoft.com/office/powerpoint/2010/main" val="27445506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A98E0-B8EA-CF46-A5B8-D8075CC7BB64}"/>
              </a:ext>
            </a:extLst>
          </p:cNvPr>
          <p:cNvSpPr>
            <a:spLocks noGrp="1"/>
          </p:cNvSpPr>
          <p:nvPr>
            <p:ph type="title"/>
          </p:nvPr>
        </p:nvSpPr>
        <p:spPr/>
        <p:txBody>
          <a:bodyPr/>
          <a:lstStyle/>
          <a:p>
            <a:r>
              <a:rPr lang="en-US" dirty="0"/>
              <a:t>Missing data</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B794E41-6595-6741-A806-C0959194FCC5}"/>
                  </a:ext>
                </a:extLst>
              </p:cNvPr>
              <p:cNvSpPr>
                <a:spLocks noGrp="1"/>
              </p:cNvSpPr>
              <p:nvPr>
                <p:ph idx="1"/>
              </p:nvPr>
            </p:nvSpPr>
            <p:spPr>
              <a:xfrm>
                <a:off x="838200" y="1825625"/>
                <a:ext cx="10515600" cy="2575894"/>
              </a:xfrm>
            </p:spPr>
            <p:txBody>
              <a:bodyPr>
                <a:normAutofit/>
              </a:bodyPr>
              <a:lstStyle/>
              <a:p>
                <a:pPr marL="0" indent="0">
                  <a:buNone/>
                </a:pPr>
                <a:r>
                  <a:rPr lang="en-US" dirty="0"/>
                  <a:t>What can we do if some of the observations are missing?</a:t>
                </a:r>
              </a:p>
              <a:p>
                <a:r>
                  <a:rPr lang="en-US" dirty="0"/>
                  <a:t>Answer: we can use EM, or hard EM, just like any other Bayes Net.</a:t>
                </a:r>
              </a:p>
              <a:p>
                <a:endParaRPr lang="en-US" dirty="0"/>
              </a:p>
              <a:p>
                <a:pPr marL="0" indent="0">
                  <a:buNone/>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𝑃</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𝑡</m:t>
                              </m:r>
                            </m:sub>
                          </m:sSub>
                        </m:e>
                        <m:e>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𝑡</m:t>
                              </m:r>
                              <m:r>
                                <a:rPr lang="en-US" i="1" dirty="0">
                                  <a:latin typeface="Cambria Math" panose="02040503050406030204" pitchFamily="18" charset="0"/>
                                </a:rPr>
                                <m:t>−1</m:t>
                              </m:r>
                            </m:sub>
                          </m:sSub>
                        </m:e>
                      </m:d>
                      <m:r>
                        <a:rPr lang="en-US" i="1">
                          <a:latin typeface="Cambria Math" panose="02040503050406030204" pitchFamily="18" charset="0"/>
                        </a:rPr>
                        <m:t>=</m:t>
                      </m:r>
                      <m:f>
                        <m:fPr>
                          <m:ctrlPr>
                            <a:rPr lang="en-US" i="1">
                              <a:latin typeface="Cambria Math" panose="02040503050406030204" pitchFamily="18" charset="0"/>
                            </a:rPr>
                          </m:ctrlPr>
                        </m:fPr>
                        <m:num>
                          <m:r>
                            <a:rPr lang="en-US" b="0" i="1" smtClean="0">
                              <a:latin typeface="Cambria Math" panose="02040503050406030204" pitchFamily="18" charset="0"/>
                            </a:rPr>
                            <m:t>𝐸</m:t>
                          </m:r>
                          <m:r>
                            <a:rPr lang="en-US" b="0" i="1" smtClean="0">
                              <a:latin typeface="Cambria Math" panose="02040503050406030204" pitchFamily="18" charset="0"/>
                            </a:rPr>
                            <m:t>[</m:t>
                          </m:r>
                          <m:r>
                            <m:rPr>
                              <m:nor/>
                            </m:rPr>
                            <a:rPr lang="en-US">
                              <a:latin typeface="Cambria Math" panose="02040503050406030204" pitchFamily="18" charset="0"/>
                            </a:rPr>
                            <m:t># </m:t>
                          </m:r>
                          <m:r>
                            <m:rPr>
                              <m:nor/>
                            </m:rPr>
                            <a:rPr lang="en-US">
                              <a:latin typeface="Cambria Math" panose="02040503050406030204" pitchFamily="18" charset="0"/>
                            </a:rPr>
                            <m:t>days</m:t>
                          </m:r>
                          <m:r>
                            <a:rPr lang="en-US" i="1">
                              <a:latin typeface="Cambria Math" panose="02040503050406030204" pitchFamily="18" charset="0"/>
                            </a:rPr>
                            <m:t> </m:t>
                          </m:r>
                          <m:r>
                            <m:rPr>
                              <m:nor/>
                            </m:rPr>
                            <a:rPr lang="en-US">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𝑡</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𝑡</m:t>
                              </m:r>
                              <m:r>
                                <a:rPr lang="en-US" i="1" dirty="0">
                                  <a:latin typeface="Cambria Math" panose="02040503050406030204" pitchFamily="18" charset="0"/>
                                </a:rPr>
                                <m:t>−1</m:t>
                              </m:r>
                            </m:sub>
                          </m:sSub>
                          <m:r>
                            <m:rPr>
                              <m:nor/>
                            </m:rPr>
                            <a:rPr lang="en-US">
                              <a:latin typeface="Cambria Math" panose="02040503050406030204" pitchFamily="18" charset="0"/>
                            </a:rPr>
                            <m:t>)</m:t>
                          </m:r>
                          <m:r>
                            <m:rPr>
                              <m:nor/>
                            </m:rPr>
                            <a:rPr lang="en-US" b="0" i="0" smtClean="0">
                              <a:latin typeface="Cambria Math" panose="02040503050406030204" pitchFamily="18" charset="0"/>
                            </a:rPr>
                            <m:t>]</m:t>
                          </m:r>
                          <m:r>
                            <m:rPr>
                              <m:nor/>
                            </m:rPr>
                            <a:rPr lang="en-US">
                              <a:latin typeface="Cambria Math" panose="02040503050406030204" pitchFamily="18" charset="0"/>
                            </a:rPr>
                            <m:t> </m:t>
                          </m:r>
                        </m:num>
                        <m:den>
                          <m:r>
                            <m:rPr>
                              <m:nor/>
                            </m:rPr>
                            <a:rPr lang="en-US" b="0" i="0" smtClean="0">
                              <a:latin typeface="Cambria Math" panose="02040503050406030204" pitchFamily="18" charset="0"/>
                            </a:rPr>
                            <m:t>E</m:t>
                          </m:r>
                          <m:r>
                            <m:rPr>
                              <m:nor/>
                            </m:rPr>
                            <a:rPr lang="en-US" b="0" i="0" smtClean="0">
                              <a:latin typeface="Cambria Math" panose="02040503050406030204" pitchFamily="18" charset="0"/>
                            </a:rPr>
                            <m:t>[# </m:t>
                          </m:r>
                          <m:r>
                            <m:rPr>
                              <m:nor/>
                            </m:rPr>
                            <a:rPr lang="en-US">
                              <a:latin typeface="Cambria Math" panose="02040503050406030204" pitchFamily="18" charset="0"/>
                            </a:rPr>
                            <m:t>days</m:t>
                          </m:r>
                          <m:r>
                            <a:rPr lang="en-US" i="1">
                              <a:latin typeface="Cambria Math" panose="02040503050406030204" pitchFamily="18" charset="0"/>
                            </a:rPr>
                            <m:t> </m:t>
                          </m:r>
                          <m:r>
                            <m:rPr>
                              <m:nor/>
                            </m:rPr>
                            <a:rPr lang="en-US">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𝑡</m:t>
                              </m:r>
                              <m:r>
                                <a:rPr lang="en-US" i="1" dirty="0">
                                  <a:latin typeface="Cambria Math" panose="02040503050406030204" pitchFamily="18" charset="0"/>
                                </a:rPr>
                                <m:t>−1</m:t>
                              </m:r>
                            </m:sub>
                          </m:sSub>
                          <m:r>
                            <m:rPr>
                              <m:nor/>
                            </m:rPr>
                            <a:rPr lang="en-US">
                              <a:latin typeface="Cambria Math" panose="02040503050406030204" pitchFamily="18" charset="0"/>
                            </a:rPr>
                            <m:t>)</m:t>
                          </m:r>
                          <m:r>
                            <m:rPr>
                              <m:nor/>
                            </m:rPr>
                            <a:rPr lang="en-US" b="0" i="0" smtClean="0">
                              <a:latin typeface="Cambria Math" panose="02040503050406030204" pitchFamily="18" charset="0"/>
                            </a:rPr>
                            <m:t>]</m:t>
                          </m:r>
                          <m:r>
                            <a:rPr lang="en-US" i="1">
                              <a:latin typeface="Cambria Math" panose="02040503050406030204" pitchFamily="18" charset="0"/>
                            </a:rPr>
                            <m:t> </m:t>
                          </m:r>
                        </m:den>
                      </m:f>
                      <m:r>
                        <a:rPr lang="en-US" i="1">
                          <a:latin typeface="Cambria Math" panose="02040503050406030204" pitchFamily="18" charset="0"/>
                        </a:rPr>
                        <m:t>=</m:t>
                      </m:r>
                      <m:f>
                        <m:fPr>
                          <m:ctrlPr>
                            <a:rPr lang="en-US" i="1">
                              <a:latin typeface="Cambria Math" panose="02040503050406030204" pitchFamily="18" charset="0"/>
                            </a:rPr>
                          </m:ctrlPr>
                        </m:fPr>
                        <m:num>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𝑡</m:t>
                              </m:r>
                              <m:r>
                                <a:rPr lang="en-US" b="0" i="1" smtClean="0">
                                  <a:latin typeface="Cambria Math" panose="02040503050406030204" pitchFamily="18" charset="0"/>
                                </a:rPr>
                                <m:t>=1</m:t>
                              </m:r>
                            </m:sub>
                            <m:sup>
                              <m:r>
                                <a:rPr lang="en-US" b="0" i="1" smtClean="0">
                                  <a:latin typeface="Cambria Math" panose="02040503050406030204" pitchFamily="18" charset="0"/>
                                </a:rPr>
                                <m:t>𝑇</m:t>
                              </m:r>
                            </m:sup>
                            <m:e>
                              <m:r>
                                <a:rPr lang="en-US" b="0" i="1" smtClean="0">
                                  <a:latin typeface="Cambria Math" panose="02040503050406030204" pitchFamily="18" charset="0"/>
                                </a:rPr>
                                <m:t>𝑃</m:t>
                              </m:r>
                              <m:r>
                                <a:rPr lang="en-US" b="0" i="1" smtClean="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𝑡</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𝑡</m:t>
                                  </m:r>
                                  <m:r>
                                    <a:rPr lang="en-US" i="1" dirty="0">
                                      <a:latin typeface="Cambria Math" panose="02040503050406030204" pitchFamily="18" charset="0"/>
                                    </a:rPr>
                                    <m:t>−1</m:t>
                                  </m:r>
                                </m:sub>
                              </m:sSub>
                              <m:r>
                                <a:rPr lang="en-US" b="0" i="1" dirty="0" smtClean="0">
                                  <a:latin typeface="Cambria Math" panose="02040503050406030204" pitchFamily="18" charset="0"/>
                                </a:rPr>
                                <m:t>|</m:t>
                              </m:r>
                            </m:e>
                          </m:nary>
                          <m:r>
                            <m:rPr>
                              <m:sty m:val="p"/>
                            </m:rPr>
                            <a:rPr lang="en-US" b="0" i="0" smtClean="0">
                              <a:latin typeface="Cambria Math" panose="02040503050406030204" pitchFamily="18" charset="0"/>
                            </a:rPr>
                            <m:t>observations</m:t>
                          </m:r>
                          <m:r>
                            <a:rPr lang="en-US" b="0" i="1" smtClean="0">
                              <a:latin typeface="Cambria Math" panose="02040503050406030204" pitchFamily="18" charset="0"/>
                            </a:rPr>
                            <m:t>)</m:t>
                          </m:r>
                        </m:num>
                        <m:den>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𝑇</m:t>
                              </m:r>
                            </m:sup>
                            <m:e>
                              <m:r>
                                <a:rPr lang="en-US" i="1">
                                  <a:latin typeface="Cambria Math" panose="02040503050406030204" pitchFamily="18" charset="0"/>
                                </a:rPr>
                                <m:t>𝑃</m:t>
                              </m:r>
                              <m:r>
                                <a:rPr lang="en-US" i="1">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𝑡</m:t>
                                  </m:r>
                                  <m:r>
                                    <a:rPr lang="en-US" i="1" dirty="0">
                                      <a:latin typeface="Cambria Math" panose="02040503050406030204" pitchFamily="18" charset="0"/>
                                    </a:rPr>
                                    <m:t>−1</m:t>
                                  </m:r>
                                </m:sub>
                              </m:sSub>
                              <m:r>
                                <a:rPr lang="en-US" i="1" dirty="0">
                                  <a:latin typeface="Cambria Math" panose="02040503050406030204" pitchFamily="18" charset="0"/>
                                </a:rPr>
                                <m:t>|</m:t>
                              </m:r>
                            </m:e>
                          </m:nary>
                          <m:r>
                            <m:rPr>
                              <m:sty m:val="p"/>
                            </m:rPr>
                            <a:rPr lang="en-US">
                              <a:latin typeface="Cambria Math" panose="02040503050406030204" pitchFamily="18" charset="0"/>
                            </a:rPr>
                            <m:t>observations</m:t>
                          </m:r>
                          <m:r>
                            <a:rPr lang="en-US" i="1">
                              <a:latin typeface="Cambria Math" panose="02040503050406030204" pitchFamily="18" charset="0"/>
                            </a:rPr>
                            <m:t>)</m:t>
                          </m:r>
                        </m:den>
                      </m:f>
                    </m:oMath>
                  </m:oMathPara>
                </a14:m>
                <a:endParaRPr lang="en-US" dirty="0"/>
              </a:p>
              <a:p>
                <a:pPr marL="0" indent="0">
                  <a:buNone/>
                </a:pPr>
                <a:endParaRPr lang="en-US" dirty="0"/>
              </a:p>
            </p:txBody>
          </p:sp>
        </mc:Choice>
        <mc:Fallback>
          <p:sp>
            <p:nvSpPr>
              <p:cNvPr id="3" name="Content Placeholder 2">
                <a:extLst>
                  <a:ext uri="{FF2B5EF4-FFF2-40B4-BE49-F238E27FC236}">
                    <a16:creationId xmlns:a16="http://schemas.microsoft.com/office/drawing/2014/main" id="{1B794E41-6595-6741-A806-C0959194FCC5}"/>
                  </a:ext>
                </a:extLst>
              </p:cNvPr>
              <p:cNvSpPr>
                <a:spLocks noGrp="1" noRot="1" noChangeAspect="1" noMove="1" noResize="1" noEditPoints="1" noAdjustHandles="1" noChangeArrowheads="1" noChangeShapeType="1" noTextEdit="1"/>
              </p:cNvSpPr>
              <p:nvPr>
                <p:ph idx="1"/>
              </p:nvPr>
            </p:nvSpPr>
            <p:spPr>
              <a:xfrm>
                <a:off x="838200" y="1825625"/>
                <a:ext cx="10515600" cy="2575894"/>
              </a:xfrm>
              <a:blipFill>
                <a:blip r:embed="rId2"/>
                <a:stretch>
                  <a:fillRect l="-1206" t="-3922" b="-32843"/>
                </a:stretch>
              </a:blipFill>
            </p:spPr>
            <p:txBody>
              <a:bodyPr/>
              <a:lstStyle/>
              <a:p>
                <a:r>
                  <a:rPr lang="en-US">
                    <a:noFill/>
                  </a:rPr>
                  <a:t> </a:t>
                </a:r>
              </a:p>
            </p:txBody>
          </p:sp>
        </mc:Fallback>
      </mc:AlternateContent>
    </p:spTree>
    <p:extLst>
      <p:ext uri="{BB962C8B-B14F-4D97-AF65-F5344CB8AC3E}">
        <p14:creationId xmlns:p14="http://schemas.microsoft.com/office/powerpoint/2010/main" val="24917280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A98E0-B8EA-CF46-A5B8-D8075CC7BB64}"/>
              </a:ext>
            </a:extLst>
          </p:cNvPr>
          <p:cNvSpPr>
            <a:spLocks noGrp="1"/>
          </p:cNvSpPr>
          <p:nvPr>
            <p:ph type="title"/>
          </p:nvPr>
        </p:nvSpPr>
        <p:spPr/>
        <p:txBody>
          <a:bodyPr/>
          <a:lstStyle/>
          <a:p>
            <a:r>
              <a:rPr lang="en-US" dirty="0"/>
              <a:t>What we will discuss next week</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B794E41-6595-6741-A806-C0959194FCC5}"/>
                  </a:ext>
                </a:extLst>
              </p:cNvPr>
              <p:cNvSpPr>
                <a:spLocks noGrp="1"/>
              </p:cNvSpPr>
              <p:nvPr>
                <p:ph idx="1"/>
              </p:nvPr>
            </p:nvSpPr>
            <p:spPr>
              <a:xfrm>
                <a:off x="838200" y="1825625"/>
                <a:ext cx="10515600" cy="4327202"/>
              </a:xfrm>
            </p:spPr>
            <p:txBody>
              <a:bodyPr>
                <a:normAutofit/>
              </a:bodyPr>
              <a:lstStyle/>
              <a:p>
                <a:r>
                  <a:rPr lang="en-US" dirty="0"/>
                  <a:t>EM and hard EM work just fine for an HMM, but …</a:t>
                </a:r>
              </a:p>
              <a:p>
                <a:r>
                  <a:rPr lang="en-US" dirty="0"/>
                  <a:t>They have a computational problem.  If we compute </a:t>
                </a:r>
                <a14:m>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𝑡</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𝑡</m:t>
                        </m:r>
                        <m:r>
                          <a:rPr lang="en-US" i="1" dirty="0">
                            <a:latin typeface="Cambria Math" panose="02040503050406030204" pitchFamily="18" charset="0"/>
                          </a:rPr>
                          <m:t>−1</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𝐹</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𝐹</m:t>
                        </m:r>
                      </m:e>
                      <m:sub>
                        <m:r>
                          <a:rPr lang="en-US" b="0" i="1" dirty="0" smtClean="0">
                            <a:latin typeface="Cambria Math" panose="02040503050406030204" pitchFamily="18" charset="0"/>
                          </a:rPr>
                          <m:t>𝑇</m:t>
                        </m:r>
                      </m:sub>
                    </m:sSub>
                    <m:r>
                      <a:rPr lang="en-US" b="0" i="1" dirty="0" smtClean="0">
                        <a:latin typeface="Cambria Math" panose="02040503050406030204" pitchFamily="18" charset="0"/>
                      </a:rPr>
                      <m:t>)</m:t>
                    </m:r>
                  </m:oMath>
                </a14:m>
                <a:r>
                  <a:rPr lang="en-US" dirty="0"/>
                  <a:t> in a naïve way, as I showed you at the beginning of this lecture, the computational cost will be </a:t>
                </a:r>
                <a14:m>
                  <m:oMath xmlns:m="http://schemas.openxmlformats.org/officeDocument/2006/math">
                    <m:r>
                      <a:rPr lang="en-US" i="1" smtClean="0">
                        <a:latin typeface="Cambria Math" panose="02040503050406030204" pitchFamily="18" charset="0"/>
                        <a:ea typeface="Cambria Math" panose="02040503050406030204" pitchFamily="18" charset="0"/>
                      </a:rPr>
                      <m:t>𝒪</m:t>
                    </m:r>
                    <m:d>
                      <m:dPr>
                        <m:begChr m:val="{"/>
                        <m:endChr m:val="}"/>
                        <m:ctrlPr>
                          <a:rPr lang="en-US" i="1" smtClean="0">
                            <a:latin typeface="Cambria Math" panose="02040503050406030204" pitchFamily="18" charset="0"/>
                            <a:ea typeface="Cambria Math" panose="02040503050406030204" pitchFamily="18" charset="0"/>
                          </a:rPr>
                        </m:ctrlPr>
                      </m:dPr>
                      <m:e>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2</m:t>
                            </m:r>
                          </m:e>
                          <m:sup>
                            <m:r>
                              <a:rPr lang="en-US" b="0" i="1" smtClean="0">
                                <a:latin typeface="Cambria Math" panose="02040503050406030204" pitchFamily="18" charset="0"/>
                                <a:ea typeface="Cambria Math" panose="02040503050406030204" pitchFamily="18" charset="0"/>
                              </a:rPr>
                              <m:t>𝑇</m:t>
                            </m:r>
                          </m:sup>
                        </m:sSup>
                      </m:e>
                    </m:d>
                  </m:oMath>
                </a14:m>
                <a:r>
                  <a:rPr lang="en-US" dirty="0"/>
                  <a:t>.</a:t>
                </a:r>
              </a:p>
              <a:p>
                <a:r>
                  <a:rPr lang="en-US" dirty="0"/>
                  <a:t>Solution: pay more attention to the “divide-and-conquer” strategy of belief propagation.</a:t>
                </a:r>
              </a:p>
              <a:p>
                <a:pPr lvl="1"/>
                <a:r>
                  <a:rPr lang="en-US" dirty="0"/>
                  <a:t>For soft EM, the resulting algorithm is called the Baum-Welch algorithm.  We will not learn it in this class, but you can learn it in ECE 417 if you wish.</a:t>
                </a:r>
              </a:p>
              <a:p>
                <a:pPr lvl="1"/>
                <a:r>
                  <a:rPr lang="en-US" dirty="0"/>
                  <a:t>For hard EM, the resulting algorithm is called the Viterbi algorithm.  We’ll learn that in Monday’s lecture.</a:t>
                </a:r>
              </a:p>
            </p:txBody>
          </p:sp>
        </mc:Choice>
        <mc:Fallback>
          <p:sp>
            <p:nvSpPr>
              <p:cNvPr id="3" name="Content Placeholder 2">
                <a:extLst>
                  <a:ext uri="{FF2B5EF4-FFF2-40B4-BE49-F238E27FC236}">
                    <a16:creationId xmlns:a16="http://schemas.microsoft.com/office/drawing/2014/main" id="{1B794E41-6595-6741-A806-C0959194FCC5}"/>
                  </a:ext>
                </a:extLst>
              </p:cNvPr>
              <p:cNvSpPr>
                <a:spLocks noGrp="1" noRot="1" noChangeAspect="1" noMove="1" noResize="1" noEditPoints="1" noAdjustHandles="1" noChangeArrowheads="1" noChangeShapeType="1" noTextEdit="1"/>
              </p:cNvSpPr>
              <p:nvPr>
                <p:ph idx="1"/>
              </p:nvPr>
            </p:nvSpPr>
            <p:spPr>
              <a:xfrm>
                <a:off x="838200" y="1825625"/>
                <a:ext cx="10515600" cy="4327202"/>
              </a:xfrm>
              <a:blipFill>
                <a:blip r:embed="rId2"/>
                <a:stretch>
                  <a:fillRect l="-1086" t="-2339" r="-965"/>
                </a:stretch>
              </a:blipFill>
            </p:spPr>
            <p:txBody>
              <a:bodyPr/>
              <a:lstStyle/>
              <a:p>
                <a:r>
                  <a:rPr lang="en-US">
                    <a:noFill/>
                  </a:rPr>
                  <a:t> </a:t>
                </a:r>
              </a:p>
            </p:txBody>
          </p:sp>
        </mc:Fallback>
      </mc:AlternateContent>
    </p:spTree>
    <p:extLst>
      <p:ext uri="{BB962C8B-B14F-4D97-AF65-F5344CB8AC3E}">
        <p14:creationId xmlns:p14="http://schemas.microsoft.com/office/powerpoint/2010/main" val="13068210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04B7D-0195-1D41-AE01-3FD604DBE3B5}"/>
              </a:ext>
            </a:extLst>
          </p:cNvPr>
          <p:cNvSpPr>
            <a:spLocks noGrp="1"/>
          </p:cNvSpPr>
          <p:nvPr>
            <p:ph type="title"/>
          </p:nvPr>
        </p:nvSpPr>
        <p:spPr/>
        <p:txBody>
          <a:bodyPr/>
          <a:lstStyle/>
          <a:p>
            <a:r>
              <a:rPr lang="en-US" dirty="0"/>
              <a:t>Outline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6E595A0-DB7A-5B46-9D99-5D0BF7E803EA}"/>
                  </a:ext>
                </a:extLst>
              </p:cNvPr>
              <p:cNvSpPr>
                <a:spLocks noGrp="1"/>
              </p:cNvSpPr>
              <p:nvPr>
                <p:ph idx="1"/>
              </p:nvPr>
            </p:nvSpPr>
            <p:spPr/>
            <p:txBody>
              <a:bodyPr>
                <a:normAutofit fontScale="92500" lnSpcReduction="20000"/>
              </a:bodyPr>
              <a:lstStyle/>
              <a:p>
                <a:r>
                  <a:rPr lang="en-US" dirty="0"/>
                  <a:t>HMM: Probabilistic reasoning over time</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0:</m:t>
                              </m:r>
                              <m:r>
                                <a:rPr lang="en-US" i="1">
                                  <a:latin typeface="Cambria Math" panose="02040503050406030204" pitchFamily="18" charset="0"/>
                                </a:rPr>
                                <m:t>𝑇</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1:</m:t>
                              </m:r>
                              <m:r>
                                <a:rPr lang="en-US" i="1">
                                  <a:latin typeface="Cambria Math" panose="02040503050406030204" pitchFamily="18" charset="0"/>
                                </a:rPr>
                                <m:t>𝑇</m:t>
                              </m:r>
                            </m:sub>
                          </m:sSub>
                        </m:e>
                      </m:d>
                      <m:r>
                        <a:rPr lang="en-US" i="1">
                          <a:latin typeface="Cambria Math" panose="02040503050406030204" pitchFamily="18" charset="0"/>
                        </a:rPr>
                        <m:t>=</m:t>
                      </m:r>
                      <m:r>
                        <a:rPr lang="en-US" i="1">
                          <a:latin typeface="Cambria Math" panose="02040503050406030204" pitchFamily="18" charset="0"/>
                        </a:rPr>
                        <m:t>𝑃</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0</m:t>
                          </m:r>
                        </m:sub>
                      </m:sSub>
                      <m:r>
                        <a:rPr lang="en-US" i="1">
                          <a:latin typeface="Cambria Math" panose="02040503050406030204" pitchFamily="18" charset="0"/>
                        </a:rPr>
                        <m:t>)</m:t>
                      </m:r>
                      <m:nary>
                        <m:naryPr>
                          <m:chr m:val="∏"/>
                          <m:limLoc m:val="subSup"/>
                          <m:ctrlPr>
                            <a:rPr lang="en-US" i="1">
                              <a:latin typeface="Cambria Math" panose="02040503050406030204" pitchFamily="18" charset="0"/>
                            </a:rPr>
                          </m:ctrlPr>
                        </m:naryPr>
                        <m:sub>
                          <m:r>
                            <m:rPr>
                              <m:brk m:alnAt="25"/>
                            </m:rPr>
                            <a:rPr lang="en-US" i="1">
                              <a:latin typeface="Cambria Math" panose="02040503050406030204" pitchFamily="18" charset="0"/>
                            </a:rPr>
                            <m:t>𝑡</m:t>
                          </m:r>
                          <m:r>
                            <a:rPr lang="en-US" i="1">
                              <a:latin typeface="Cambria Math" panose="02040503050406030204" pitchFamily="18" charset="0"/>
                            </a:rPr>
                            <m:t>=1</m:t>
                          </m:r>
                        </m:sub>
                        <m:sup>
                          <m:r>
                            <a:rPr lang="en-US" i="1">
                              <a:latin typeface="Cambria Math" panose="02040503050406030204" pitchFamily="18" charset="0"/>
                            </a:rPr>
                            <m:t>𝑇</m:t>
                          </m:r>
                        </m:sup>
                        <m:e>
                          <m: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𝑡</m:t>
                                  </m:r>
                                  <m:r>
                                    <a:rPr lang="en-US" i="1">
                                      <a:latin typeface="Cambria Math" panose="02040503050406030204" pitchFamily="18" charset="0"/>
                                    </a:rPr>
                                    <m:t>−1</m:t>
                                  </m:r>
                                </m:sub>
                              </m:sSub>
                            </m:e>
                          </m:d>
                        </m:e>
                      </m:nary>
                      <m: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𝑋</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𝑌</m:t>
                              </m:r>
                            </m:e>
                            <m:sub>
                              <m:r>
                                <a:rPr lang="en-US" i="1">
                                  <a:latin typeface="Cambria Math" panose="02040503050406030204" pitchFamily="18" charset="0"/>
                                </a:rPr>
                                <m:t>𝑡</m:t>
                              </m:r>
                            </m:sub>
                          </m:sSub>
                        </m:e>
                      </m:d>
                    </m:oMath>
                  </m:oMathPara>
                </a14:m>
                <a:endParaRPr lang="en-US" dirty="0"/>
              </a:p>
              <a:p>
                <a:r>
                  <a:rPr lang="en-US" dirty="0"/>
                  <a:t>Two views of an HMM: as a Bayes Net, as an FSM</a:t>
                </a:r>
              </a:p>
              <a:p>
                <a:r>
                  <a:rPr lang="en-US" dirty="0"/>
                  <a:t>Inference: Belief propagation in an HMM</a:t>
                </a:r>
              </a:p>
              <a:p>
                <a:r>
                  <a:rPr lang="en-US" dirty="0"/>
                  <a:t>Parameter learning: Maximum likelihood</a:t>
                </a:r>
              </a:p>
              <a:p>
                <a:pPr marL="0" indent="0">
                  <a:buNone/>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𝑃</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𝑡</m:t>
                              </m:r>
                            </m:sub>
                          </m:sSub>
                        </m:e>
                        <m:e>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𝑡</m:t>
                              </m:r>
                              <m:r>
                                <a:rPr lang="en-US" i="1" dirty="0">
                                  <a:latin typeface="Cambria Math" panose="02040503050406030204" pitchFamily="18" charset="0"/>
                                </a:rPr>
                                <m:t>−1</m:t>
                              </m:r>
                            </m:sub>
                          </m:sSub>
                        </m:e>
                      </m:d>
                      <m:r>
                        <a:rPr lang="en-US" i="1">
                          <a:latin typeface="Cambria Math" panose="02040503050406030204" pitchFamily="18" charset="0"/>
                        </a:rPr>
                        <m:t>=</m:t>
                      </m:r>
                      <m:f>
                        <m:fPr>
                          <m:ctrlPr>
                            <a:rPr lang="en-US" i="1">
                              <a:latin typeface="Cambria Math" panose="02040503050406030204" pitchFamily="18" charset="0"/>
                            </a:rPr>
                          </m:ctrlPr>
                        </m:fPr>
                        <m:num>
                          <m:r>
                            <m:rPr>
                              <m:nor/>
                            </m:rPr>
                            <a:rPr lang="en-US">
                              <a:latin typeface="Cambria Math" panose="02040503050406030204" pitchFamily="18" charset="0"/>
                            </a:rPr>
                            <m:t># </m:t>
                          </m:r>
                          <m:r>
                            <m:rPr>
                              <m:nor/>
                            </m:rPr>
                            <a:rPr lang="en-US">
                              <a:latin typeface="Cambria Math" panose="02040503050406030204" pitchFamily="18" charset="0"/>
                            </a:rPr>
                            <m:t>days</m:t>
                          </m:r>
                          <m:r>
                            <a:rPr lang="en-US" i="1">
                              <a:latin typeface="Cambria Math" panose="02040503050406030204" pitchFamily="18" charset="0"/>
                            </a:rPr>
                            <m:t> </m:t>
                          </m:r>
                          <m:r>
                            <m:rPr>
                              <m:nor/>
                            </m:rPr>
                            <a:rPr lang="en-US">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𝑡</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𝑡</m:t>
                              </m:r>
                              <m:r>
                                <a:rPr lang="en-US" i="1" dirty="0">
                                  <a:latin typeface="Cambria Math" panose="02040503050406030204" pitchFamily="18" charset="0"/>
                                </a:rPr>
                                <m:t>−1</m:t>
                              </m:r>
                            </m:sub>
                          </m:sSub>
                          <m:r>
                            <m:rPr>
                              <m:nor/>
                            </m:rPr>
                            <a:rPr lang="en-US">
                              <a:latin typeface="Cambria Math" panose="02040503050406030204" pitchFamily="18" charset="0"/>
                            </a:rPr>
                            <m:t>) </m:t>
                          </m:r>
                        </m:num>
                        <m:den>
                          <m:r>
                            <m:rPr>
                              <m:nor/>
                            </m:rPr>
                            <a:rPr lang="en-US">
                              <a:latin typeface="Cambria Math" panose="02040503050406030204" pitchFamily="18" charset="0"/>
                            </a:rPr>
                            <m:t># </m:t>
                          </m:r>
                          <m:r>
                            <m:rPr>
                              <m:nor/>
                            </m:rPr>
                            <a:rPr lang="en-US">
                              <a:latin typeface="Cambria Math" panose="02040503050406030204" pitchFamily="18" charset="0"/>
                            </a:rPr>
                            <m:t>days</m:t>
                          </m:r>
                          <m:r>
                            <a:rPr lang="en-US" i="1">
                              <a:latin typeface="Cambria Math" panose="02040503050406030204" pitchFamily="18" charset="0"/>
                            </a:rPr>
                            <m:t> </m:t>
                          </m:r>
                          <m:r>
                            <m:rPr>
                              <m:nor/>
                            </m:rPr>
                            <a:rPr lang="en-US">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𝑡</m:t>
                              </m:r>
                              <m:r>
                                <a:rPr lang="en-US" i="1" dirty="0">
                                  <a:latin typeface="Cambria Math" panose="02040503050406030204" pitchFamily="18" charset="0"/>
                                </a:rPr>
                                <m:t>−1</m:t>
                              </m:r>
                            </m:sub>
                          </m:sSub>
                          <m:r>
                            <m:rPr>
                              <m:nor/>
                            </m:rPr>
                            <a:rPr lang="en-US">
                              <a:latin typeface="Cambria Math" panose="02040503050406030204" pitchFamily="18" charset="0"/>
                            </a:rPr>
                            <m:t>)</m:t>
                          </m:r>
                          <m:r>
                            <a:rPr lang="en-US" i="1">
                              <a:latin typeface="Cambria Math" panose="02040503050406030204" pitchFamily="18" charset="0"/>
                            </a:rPr>
                            <m:t> </m:t>
                          </m:r>
                        </m:den>
                      </m:f>
                    </m:oMath>
                  </m:oMathPara>
                </a14:m>
                <a:endParaRPr lang="en-US" dirty="0"/>
              </a:p>
              <a:p>
                <a:r>
                  <a:rPr lang="en-US" dirty="0"/>
                  <a:t>Parameter learning: EM and Hard EM</a:t>
                </a:r>
              </a:p>
              <a:p>
                <a:pPr marL="0" indent="0">
                  <a:buNone/>
                </a:pPr>
                <a14:m>
                  <m:oMathPara xmlns:m="http://schemas.openxmlformats.org/officeDocument/2006/math">
                    <m:oMathParaPr>
                      <m:jc m:val="centerGroup"/>
                    </m:oMathParaPr>
                    <m:oMath xmlns:m="http://schemas.openxmlformats.org/officeDocument/2006/math">
                      <m:r>
                        <a:rPr lang="en-US" i="1" dirty="0">
                          <a:latin typeface="Cambria Math" panose="02040503050406030204" pitchFamily="18" charset="0"/>
                        </a:rPr>
                        <m:t>𝑃</m:t>
                      </m:r>
                      <m:d>
                        <m:dPr>
                          <m:ctrlPr>
                            <a:rPr lang="en-US" i="1" dirty="0">
                              <a:latin typeface="Cambria Math" panose="02040503050406030204" pitchFamily="18" charset="0"/>
                            </a:rPr>
                          </m:ctrlPr>
                        </m:dPr>
                        <m:e>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𝑡</m:t>
                              </m:r>
                            </m:sub>
                          </m:sSub>
                        </m:e>
                        <m:e>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𝑡</m:t>
                              </m:r>
                              <m:r>
                                <a:rPr lang="en-US" i="1" dirty="0">
                                  <a:latin typeface="Cambria Math" panose="02040503050406030204" pitchFamily="18" charset="0"/>
                                </a:rPr>
                                <m:t>−1</m:t>
                              </m:r>
                            </m:sub>
                          </m:sSub>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𝐸</m:t>
                          </m:r>
                          <m:r>
                            <a:rPr lang="en-US" i="1">
                              <a:latin typeface="Cambria Math" panose="02040503050406030204" pitchFamily="18" charset="0"/>
                            </a:rPr>
                            <m:t>[</m:t>
                          </m:r>
                          <m:r>
                            <m:rPr>
                              <m:nor/>
                            </m:rPr>
                            <a:rPr lang="en-US">
                              <a:latin typeface="Cambria Math" panose="02040503050406030204" pitchFamily="18" charset="0"/>
                            </a:rPr>
                            <m:t># </m:t>
                          </m:r>
                          <m:r>
                            <m:rPr>
                              <m:nor/>
                            </m:rPr>
                            <a:rPr lang="en-US">
                              <a:latin typeface="Cambria Math" panose="02040503050406030204" pitchFamily="18" charset="0"/>
                            </a:rPr>
                            <m:t>days</m:t>
                          </m:r>
                          <m:r>
                            <a:rPr lang="en-US" i="1">
                              <a:latin typeface="Cambria Math" panose="02040503050406030204" pitchFamily="18" charset="0"/>
                            </a:rPr>
                            <m:t> </m:t>
                          </m:r>
                          <m:r>
                            <m:rPr>
                              <m:nor/>
                            </m:rPr>
                            <a:rPr lang="en-US">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𝑡</m:t>
                              </m:r>
                            </m:sub>
                          </m:sSub>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𝑡</m:t>
                              </m:r>
                              <m:r>
                                <a:rPr lang="en-US" i="1" dirty="0">
                                  <a:latin typeface="Cambria Math" panose="02040503050406030204" pitchFamily="18" charset="0"/>
                                </a:rPr>
                                <m:t>−1</m:t>
                              </m:r>
                            </m:sub>
                          </m:sSub>
                          <m:r>
                            <m:rPr>
                              <m:nor/>
                            </m:rPr>
                            <a:rPr lang="en-US">
                              <a:latin typeface="Cambria Math" panose="02040503050406030204" pitchFamily="18" charset="0"/>
                            </a:rPr>
                            <m:t>)</m:t>
                          </m:r>
                          <m:r>
                            <m:rPr>
                              <m:nor/>
                            </m:rPr>
                            <a:rPr lang="en-US">
                              <a:latin typeface="Cambria Math" panose="02040503050406030204" pitchFamily="18" charset="0"/>
                            </a:rPr>
                            <m:t>]</m:t>
                          </m:r>
                          <m:r>
                            <m:rPr>
                              <m:nor/>
                            </m:rPr>
                            <a:rPr lang="en-US">
                              <a:latin typeface="Cambria Math" panose="02040503050406030204" pitchFamily="18" charset="0"/>
                            </a:rPr>
                            <m:t> </m:t>
                          </m:r>
                        </m:num>
                        <m:den>
                          <m:r>
                            <m:rPr>
                              <m:nor/>
                            </m:rPr>
                            <a:rPr lang="en-US">
                              <a:latin typeface="Cambria Math" panose="02040503050406030204" pitchFamily="18" charset="0"/>
                            </a:rPr>
                            <m:t>E</m:t>
                          </m:r>
                          <m:r>
                            <m:rPr>
                              <m:nor/>
                            </m:rPr>
                            <a:rPr lang="en-US">
                              <a:latin typeface="Cambria Math" panose="02040503050406030204" pitchFamily="18" charset="0"/>
                            </a:rPr>
                            <m:t>[# </m:t>
                          </m:r>
                          <m:r>
                            <m:rPr>
                              <m:nor/>
                            </m:rPr>
                            <a:rPr lang="en-US">
                              <a:latin typeface="Cambria Math" panose="02040503050406030204" pitchFamily="18" charset="0"/>
                            </a:rPr>
                            <m:t>days</m:t>
                          </m:r>
                          <m:r>
                            <a:rPr lang="en-US" i="1">
                              <a:latin typeface="Cambria Math" panose="02040503050406030204" pitchFamily="18" charset="0"/>
                            </a:rPr>
                            <m:t> </m:t>
                          </m:r>
                          <m:r>
                            <m:rPr>
                              <m:nor/>
                            </m:rPr>
                            <a:rPr lang="en-US">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𝑆</m:t>
                              </m:r>
                            </m:e>
                            <m:sub>
                              <m:r>
                                <a:rPr lang="en-US" i="1" dirty="0">
                                  <a:latin typeface="Cambria Math" panose="02040503050406030204" pitchFamily="18" charset="0"/>
                                </a:rPr>
                                <m:t>𝑡</m:t>
                              </m:r>
                              <m:r>
                                <a:rPr lang="en-US" i="1" dirty="0">
                                  <a:latin typeface="Cambria Math" panose="02040503050406030204" pitchFamily="18" charset="0"/>
                                </a:rPr>
                                <m:t>−1</m:t>
                              </m:r>
                            </m:sub>
                          </m:sSub>
                          <m:r>
                            <m:rPr>
                              <m:nor/>
                            </m:rPr>
                            <a:rPr lang="en-US">
                              <a:latin typeface="Cambria Math" panose="02040503050406030204" pitchFamily="18" charset="0"/>
                            </a:rPr>
                            <m:t>)</m:t>
                          </m:r>
                          <m:r>
                            <m:rPr>
                              <m:nor/>
                            </m:rPr>
                            <a:rPr lang="en-US">
                              <a:latin typeface="Cambria Math" panose="02040503050406030204" pitchFamily="18" charset="0"/>
                            </a:rPr>
                            <m:t>]</m:t>
                          </m:r>
                          <m:r>
                            <a:rPr lang="en-US" i="1">
                              <a:latin typeface="Cambria Math" panose="02040503050406030204" pitchFamily="18" charset="0"/>
                            </a:rPr>
                            <m:t> </m:t>
                          </m:r>
                        </m:den>
                      </m:f>
                    </m:oMath>
                  </m:oMathPara>
                </a14:m>
                <a:endParaRPr lang="en-US" dirty="0"/>
              </a:p>
            </p:txBody>
          </p:sp>
        </mc:Choice>
        <mc:Fallback>
          <p:sp>
            <p:nvSpPr>
              <p:cNvPr id="3" name="Content Placeholder 2">
                <a:extLst>
                  <a:ext uri="{FF2B5EF4-FFF2-40B4-BE49-F238E27FC236}">
                    <a16:creationId xmlns:a16="http://schemas.microsoft.com/office/drawing/2014/main" id="{56E595A0-DB7A-5B46-9D99-5D0BF7E803EA}"/>
                  </a:ext>
                </a:extLst>
              </p:cNvPr>
              <p:cNvSpPr>
                <a:spLocks noGrp="1" noRot="1" noChangeAspect="1" noMove="1" noResize="1" noEditPoints="1" noAdjustHandles="1" noChangeArrowheads="1" noChangeShapeType="1" noTextEdit="1"/>
              </p:cNvSpPr>
              <p:nvPr>
                <p:ph idx="1"/>
              </p:nvPr>
            </p:nvSpPr>
            <p:spPr>
              <a:blipFill>
                <a:blip r:embed="rId2"/>
                <a:stretch>
                  <a:fillRect l="-965" t="-27616"/>
                </a:stretch>
              </a:blipFill>
            </p:spPr>
            <p:txBody>
              <a:bodyPr/>
              <a:lstStyle/>
              <a:p>
                <a:r>
                  <a:rPr lang="en-US">
                    <a:noFill/>
                  </a:rPr>
                  <a:t> </a:t>
                </a:r>
              </a:p>
            </p:txBody>
          </p:sp>
        </mc:Fallback>
      </mc:AlternateContent>
    </p:spTree>
    <p:extLst>
      <p:ext uri="{BB962C8B-B14F-4D97-AF65-F5344CB8AC3E}">
        <p14:creationId xmlns:p14="http://schemas.microsoft.com/office/powerpoint/2010/main" val="416021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25" y="0"/>
            <a:ext cx="8229600" cy="1066800"/>
          </a:xfrm>
        </p:spPr>
        <p:txBody>
          <a:bodyPr/>
          <a:lstStyle/>
          <a:p>
            <a:r>
              <a:rPr lang="en-US" dirty="0"/>
              <a:t>Probabilistic reasoning over time</a:t>
            </a:r>
          </a:p>
        </p:txBody>
      </p:sp>
      <p:sp>
        <p:nvSpPr>
          <p:cNvPr id="3" name="Content Placeholder 2"/>
          <p:cNvSpPr>
            <a:spLocks noGrp="1"/>
          </p:cNvSpPr>
          <p:nvPr>
            <p:ph idx="1"/>
          </p:nvPr>
        </p:nvSpPr>
        <p:spPr>
          <a:xfrm>
            <a:off x="450166" y="1371600"/>
            <a:ext cx="10438228" cy="3621975"/>
          </a:xfrm>
        </p:spPr>
        <p:txBody>
          <a:bodyPr>
            <a:normAutofit fontScale="92500"/>
          </a:bodyPr>
          <a:lstStyle/>
          <a:p>
            <a:r>
              <a:rPr lang="en-US" dirty="0"/>
              <a:t>At each time slice </a:t>
            </a:r>
            <a:r>
              <a:rPr lang="en-US" i="1" dirty="0"/>
              <a:t>t</a:t>
            </a:r>
            <a:r>
              <a:rPr lang="en-US" dirty="0"/>
              <a:t>, the state of the world is described by an unobservable </a:t>
            </a:r>
            <a:r>
              <a:rPr lang="en-US" b="1" u="sng" dirty="0"/>
              <a:t>state variable</a:t>
            </a:r>
            <a:r>
              <a:rPr lang="en-US" dirty="0"/>
              <a:t> </a:t>
            </a:r>
            <a:r>
              <a:rPr lang="en-US" dirty="0" err="1">
                <a:solidFill>
                  <a:srgbClr val="0000FF"/>
                </a:solidFill>
              </a:rPr>
              <a:t>Y</a:t>
            </a:r>
            <a:r>
              <a:rPr lang="en-US" i="1" baseline="-25000" dirty="0" err="1">
                <a:solidFill>
                  <a:srgbClr val="0000FF"/>
                </a:solidFill>
              </a:rPr>
              <a:t>t</a:t>
            </a:r>
            <a:r>
              <a:rPr lang="en-US" dirty="0"/>
              <a:t> and an observable </a:t>
            </a:r>
            <a:r>
              <a:rPr lang="en-US" b="1" u="sng" dirty="0"/>
              <a:t>observation variable</a:t>
            </a:r>
            <a:r>
              <a:rPr lang="en-US" dirty="0"/>
              <a:t> </a:t>
            </a:r>
            <a:r>
              <a:rPr lang="en-US" dirty="0" err="1">
                <a:solidFill>
                  <a:srgbClr val="0000FF"/>
                </a:solidFill>
              </a:rPr>
              <a:t>X</a:t>
            </a:r>
            <a:r>
              <a:rPr lang="en-US" i="1" baseline="-25000" dirty="0" err="1">
                <a:solidFill>
                  <a:srgbClr val="0000FF"/>
                </a:solidFill>
              </a:rPr>
              <a:t>t</a:t>
            </a:r>
            <a:endParaRPr lang="en-US" dirty="0"/>
          </a:p>
          <a:p>
            <a:r>
              <a:rPr lang="en-US" b="1" u="sng" dirty="0"/>
              <a:t>State Transitions</a:t>
            </a:r>
            <a:r>
              <a:rPr lang="en-US" b="1" dirty="0"/>
              <a:t>:</a:t>
            </a:r>
            <a:r>
              <a:rPr lang="en-US" dirty="0"/>
              <a:t> in general, the value of </a:t>
            </a:r>
            <a:r>
              <a:rPr lang="en-US" dirty="0" err="1">
                <a:solidFill>
                  <a:srgbClr val="0000FF"/>
                </a:solidFill>
              </a:rPr>
              <a:t>Y</a:t>
            </a:r>
            <a:r>
              <a:rPr lang="en-US" i="1" baseline="-25000" dirty="0" err="1">
                <a:solidFill>
                  <a:srgbClr val="0000FF"/>
                </a:solidFill>
              </a:rPr>
              <a:t>t</a:t>
            </a:r>
            <a:r>
              <a:rPr lang="en-US" dirty="0"/>
              <a:t> depends on the whole past history:</a:t>
            </a:r>
          </a:p>
          <a:p>
            <a:pPr marL="0" indent="0" algn="ctr">
              <a:buNone/>
            </a:pPr>
            <a:r>
              <a:rPr lang="en-US" dirty="0">
                <a:solidFill>
                  <a:srgbClr val="0000FF"/>
                </a:solidFill>
              </a:rPr>
              <a:t>P(</a:t>
            </a:r>
            <a:r>
              <a:rPr lang="en-US" dirty="0" err="1">
                <a:solidFill>
                  <a:srgbClr val="0000FF"/>
                </a:solidFill>
              </a:rPr>
              <a:t>Y</a:t>
            </a:r>
            <a:r>
              <a:rPr lang="en-US" i="1" baseline="-25000" dirty="0" err="1">
                <a:solidFill>
                  <a:srgbClr val="0000FF"/>
                </a:solidFill>
              </a:rPr>
              <a:t>t</a:t>
            </a:r>
            <a:r>
              <a:rPr lang="en-US" dirty="0">
                <a:solidFill>
                  <a:srgbClr val="0000FF"/>
                </a:solidFill>
              </a:rPr>
              <a:t> | Y</a:t>
            </a:r>
            <a:r>
              <a:rPr lang="en-US" baseline="-25000" dirty="0">
                <a:solidFill>
                  <a:srgbClr val="0000FF"/>
                </a:solidFill>
              </a:rPr>
              <a:t>0</a:t>
            </a:r>
            <a:r>
              <a:rPr lang="en-US" dirty="0">
                <a:solidFill>
                  <a:srgbClr val="0000FF"/>
                </a:solidFill>
              </a:rPr>
              <a:t>, …, Y</a:t>
            </a:r>
            <a:r>
              <a:rPr lang="en-US" i="1" baseline="-25000" dirty="0">
                <a:solidFill>
                  <a:srgbClr val="0000FF"/>
                </a:solidFill>
              </a:rPr>
              <a:t>t</a:t>
            </a:r>
            <a:r>
              <a:rPr lang="en-US" baseline="-25000" dirty="0">
                <a:solidFill>
                  <a:srgbClr val="0000FF"/>
                </a:solidFill>
              </a:rPr>
              <a:t>-1</a:t>
            </a:r>
            <a:r>
              <a:rPr lang="en-US" dirty="0">
                <a:solidFill>
                  <a:srgbClr val="0000FF"/>
                </a:solidFill>
              </a:rPr>
              <a:t>) = P(</a:t>
            </a:r>
            <a:r>
              <a:rPr lang="en-US" dirty="0" err="1">
                <a:solidFill>
                  <a:srgbClr val="0000FF"/>
                </a:solidFill>
              </a:rPr>
              <a:t>Y</a:t>
            </a:r>
            <a:r>
              <a:rPr lang="en-US" i="1" baseline="-25000" dirty="0" err="1">
                <a:solidFill>
                  <a:srgbClr val="0000FF"/>
                </a:solidFill>
              </a:rPr>
              <a:t>t</a:t>
            </a:r>
            <a:r>
              <a:rPr lang="en-US" dirty="0">
                <a:solidFill>
                  <a:srgbClr val="0000FF"/>
                </a:solidFill>
              </a:rPr>
              <a:t> | </a:t>
            </a:r>
            <a:r>
              <a:rPr lang="en-US" b="1" dirty="0">
                <a:solidFill>
                  <a:srgbClr val="0000FF"/>
                </a:solidFill>
              </a:rPr>
              <a:t>Y</a:t>
            </a:r>
            <a:r>
              <a:rPr lang="en-US" baseline="-25000" dirty="0">
                <a:solidFill>
                  <a:srgbClr val="0000FF"/>
                </a:solidFill>
              </a:rPr>
              <a:t>0:</a:t>
            </a:r>
            <a:r>
              <a:rPr lang="en-US" i="1" baseline="-25000" dirty="0">
                <a:solidFill>
                  <a:srgbClr val="0000FF"/>
                </a:solidFill>
              </a:rPr>
              <a:t>t</a:t>
            </a:r>
            <a:r>
              <a:rPr lang="en-US" baseline="-25000" dirty="0">
                <a:solidFill>
                  <a:srgbClr val="0000FF"/>
                </a:solidFill>
              </a:rPr>
              <a:t>-1</a:t>
            </a:r>
            <a:r>
              <a:rPr lang="en-US" dirty="0">
                <a:solidFill>
                  <a:srgbClr val="0000FF"/>
                </a:solidFill>
              </a:rPr>
              <a:t>) </a:t>
            </a:r>
            <a:endParaRPr lang="en-US" dirty="0"/>
          </a:p>
          <a:p>
            <a:r>
              <a:rPr lang="en-US" b="1" u="sng" dirty="0"/>
              <a:t>Observation model</a:t>
            </a:r>
            <a:r>
              <a:rPr lang="en-US" b="1" dirty="0"/>
              <a:t>: </a:t>
            </a:r>
            <a:r>
              <a:rPr lang="en-US" dirty="0"/>
              <a:t>in general, the value of </a:t>
            </a:r>
            <a:r>
              <a:rPr lang="en-US" dirty="0" err="1">
                <a:solidFill>
                  <a:srgbClr val="0000FF"/>
                </a:solidFill>
              </a:rPr>
              <a:t>X</a:t>
            </a:r>
            <a:r>
              <a:rPr lang="en-US" i="1" baseline="-25000" dirty="0" err="1">
                <a:solidFill>
                  <a:srgbClr val="0000FF"/>
                </a:solidFill>
              </a:rPr>
              <a:t>t</a:t>
            </a:r>
            <a:r>
              <a:rPr lang="en-US" i="1" baseline="-25000" dirty="0">
                <a:solidFill>
                  <a:srgbClr val="0000FF"/>
                </a:solidFill>
              </a:rPr>
              <a:t> </a:t>
            </a:r>
            <a:r>
              <a:rPr lang="en-US" dirty="0"/>
              <a:t>depends on all current and past states and observations:</a:t>
            </a:r>
          </a:p>
          <a:p>
            <a:pPr marL="0" indent="0" algn="ctr">
              <a:buNone/>
            </a:pPr>
            <a:r>
              <a:rPr lang="en-US" dirty="0">
                <a:solidFill>
                  <a:srgbClr val="0000FF"/>
                </a:solidFill>
              </a:rPr>
              <a:t>P(</a:t>
            </a:r>
            <a:r>
              <a:rPr lang="en-US" dirty="0" err="1">
                <a:solidFill>
                  <a:srgbClr val="0000FF"/>
                </a:solidFill>
              </a:rPr>
              <a:t>X</a:t>
            </a:r>
            <a:r>
              <a:rPr lang="en-US" i="1" baseline="-25000" dirty="0" err="1">
                <a:solidFill>
                  <a:srgbClr val="0000FF"/>
                </a:solidFill>
              </a:rPr>
              <a:t>t</a:t>
            </a:r>
            <a:r>
              <a:rPr lang="en-US" dirty="0">
                <a:solidFill>
                  <a:srgbClr val="0000FF"/>
                </a:solidFill>
              </a:rPr>
              <a:t> | Y</a:t>
            </a:r>
            <a:r>
              <a:rPr lang="en-US" baseline="-25000" dirty="0">
                <a:solidFill>
                  <a:srgbClr val="0000FF"/>
                </a:solidFill>
              </a:rPr>
              <a:t>0</a:t>
            </a:r>
            <a:r>
              <a:rPr lang="en-US" dirty="0">
                <a:solidFill>
                  <a:srgbClr val="0000FF"/>
                </a:solidFill>
              </a:rPr>
              <a:t>, …, </a:t>
            </a:r>
            <a:r>
              <a:rPr lang="en-US" dirty="0" err="1">
                <a:solidFill>
                  <a:srgbClr val="0000FF"/>
                </a:solidFill>
              </a:rPr>
              <a:t>Y</a:t>
            </a:r>
            <a:r>
              <a:rPr lang="en-US" i="1" baseline="-25000" dirty="0" err="1">
                <a:solidFill>
                  <a:srgbClr val="0000FF"/>
                </a:solidFill>
              </a:rPr>
              <a:t>t</a:t>
            </a:r>
            <a:r>
              <a:rPr lang="en-US" dirty="0">
                <a:solidFill>
                  <a:srgbClr val="0000FF"/>
                </a:solidFill>
              </a:rPr>
              <a:t>, X</a:t>
            </a:r>
            <a:r>
              <a:rPr lang="en-US" baseline="-25000" dirty="0">
                <a:solidFill>
                  <a:srgbClr val="0000FF"/>
                </a:solidFill>
              </a:rPr>
              <a:t>1</a:t>
            </a:r>
            <a:r>
              <a:rPr lang="en-US" dirty="0">
                <a:solidFill>
                  <a:srgbClr val="0000FF"/>
                </a:solidFill>
              </a:rPr>
              <a:t>, …, X</a:t>
            </a:r>
            <a:r>
              <a:rPr lang="en-US" i="1" baseline="-25000" dirty="0">
                <a:solidFill>
                  <a:srgbClr val="0000FF"/>
                </a:solidFill>
              </a:rPr>
              <a:t>t-1</a:t>
            </a:r>
            <a:r>
              <a:rPr lang="en-US" dirty="0">
                <a:solidFill>
                  <a:srgbClr val="0000FF"/>
                </a:solidFill>
              </a:rPr>
              <a:t>) = P(</a:t>
            </a:r>
            <a:r>
              <a:rPr lang="en-US" dirty="0" err="1">
                <a:solidFill>
                  <a:srgbClr val="0000FF"/>
                </a:solidFill>
              </a:rPr>
              <a:t>X</a:t>
            </a:r>
            <a:r>
              <a:rPr lang="en-US" i="1" baseline="-25000" dirty="0" err="1">
                <a:solidFill>
                  <a:srgbClr val="0000FF"/>
                </a:solidFill>
              </a:rPr>
              <a:t>t</a:t>
            </a:r>
            <a:r>
              <a:rPr lang="en-US" dirty="0">
                <a:solidFill>
                  <a:srgbClr val="0000FF"/>
                </a:solidFill>
              </a:rPr>
              <a:t> | </a:t>
            </a:r>
            <a:r>
              <a:rPr lang="en-US" b="1" dirty="0">
                <a:solidFill>
                  <a:srgbClr val="0000FF"/>
                </a:solidFill>
              </a:rPr>
              <a:t>Y</a:t>
            </a:r>
            <a:r>
              <a:rPr lang="en-US" baseline="-25000" dirty="0">
                <a:solidFill>
                  <a:srgbClr val="0000FF"/>
                </a:solidFill>
              </a:rPr>
              <a:t>0:</a:t>
            </a:r>
            <a:r>
              <a:rPr lang="en-US" i="1" baseline="-25000" dirty="0">
                <a:solidFill>
                  <a:srgbClr val="0000FF"/>
                </a:solidFill>
              </a:rPr>
              <a:t>t</a:t>
            </a:r>
            <a:r>
              <a:rPr lang="en-US" dirty="0">
                <a:solidFill>
                  <a:srgbClr val="0000FF"/>
                </a:solidFill>
              </a:rPr>
              <a:t>, </a:t>
            </a:r>
            <a:r>
              <a:rPr lang="en-US" b="1" dirty="0">
                <a:solidFill>
                  <a:srgbClr val="0000FF"/>
                </a:solidFill>
              </a:rPr>
              <a:t>X</a:t>
            </a:r>
            <a:r>
              <a:rPr lang="en-US" baseline="-25000" dirty="0">
                <a:solidFill>
                  <a:srgbClr val="0000FF"/>
                </a:solidFill>
              </a:rPr>
              <a:t>1:</a:t>
            </a:r>
            <a:r>
              <a:rPr lang="en-US" i="1" baseline="-25000" dirty="0">
                <a:solidFill>
                  <a:srgbClr val="0000FF"/>
                </a:solidFill>
              </a:rPr>
              <a:t>t</a:t>
            </a:r>
            <a:r>
              <a:rPr lang="en-US" baseline="-25000" dirty="0">
                <a:solidFill>
                  <a:srgbClr val="0000FF"/>
                </a:solidFill>
              </a:rPr>
              <a:t>-1</a:t>
            </a:r>
            <a:r>
              <a:rPr lang="en-US" dirty="0">
                <a:solidFill>
                  <a:srgbClr val="0000FF"/>
                </a:solidFill>
              </a:rPr>
              <a:t>) </a:t>
            </a:r>
          </a:p>
        </p:txBody>
      </p:sp>
    </p:spTree>
    <p:extLst>
      <p:ext uri="{BB962C8B-B14F-4D97-AF65-F5344CB8AC3E}">
        <p14:creationId xmlns:p14="http://schemas.microsoft.com/office/powerpoint/2010/main" val="663365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25" y="0"/>
            <a:ext cx="8229600" cy="1066800"/>
          </a:xfrm>
        </p:spPr>
        <p:txBody>
          <a:bodyPr/>
          <a:lstStyle/>
          <a:p>
            <a:r>
              <a:rPr lang="en-US" dirty="0"/>
              <a:t>Hidden Markov Model</a:t>
            </a:r>
          </a:p>
        </p:txBody>
      </p:sp>
      <p:sp>
        <p:nvSpPr>
          <p:cNvPr id="3" name="Content Placeholder 2"/>
          <p:cNvSpPr>
            <a:spLocks noGrp="1"/>
          </p:cNvSpPr>
          <p:nvPr>
            <p:ph idx="1"/>
          </p:nvPr>
        </p:nvSpPr>
        <p:spPr>
          <a:xfrm>
            <a:off x="450166" y="1371600"/>
            <a:ext cx="10438228" cy="3621975"/>
          </a:xfrm>
        </p:spPr>
        <p:txBody>
          <a:bodyPr>
            <a:normAutofit lnSpcReduction="10000"/>
          </a:bodyPr>
          <a:lstStyle/>
          <a:p>
            <a:r>
              <a:rPr lang="en-US" dirty="0"/>
              <a:t>A hidden Markov model assumes that both the state and the observation are Markov.</a:t>
            </a:r>
          </a:p>
          <a:p>
            <a:r>
              <a:rPr lang="en-US" b="1" u="sng" dirty="0"/>
              <a:t>State Transitions</a:t>
            </a:r>
            <a:r>
              <a:rPr lang="en-US" b="1" dirty="0"/>
              <a:t>:</a:t>
            </a:r>
            <a:r>
              <a:rPr lang="en-US" dirty="0"/>
              <a:t> the Markov assumption means that each state variable depends only on the preceding time step:</a:t>
            </a:r>
          </a:p>
          <a:p>
            <a:pPr marL="0" indent="0" algn="ctr">
              <a:buNone/>
            </a:pPr>
            <a:r>
              <a:rPr lang="en-US" dirty="0">
                <a:solidFill>
                  <a:srgbClr val="0000FF"/>
                </a:solidFill>
              </a:rPr>
              <a:t>P(</a:t>
            </a:r>
            <a:r>
              <a:rPr lang="en-US" dirty="0" err="1">
                <a:solidFill>
                  <a:srgbClr val="0000FF"/>
                </a:solidFill>
              </a:rPr>
              <a:t>Y</a:t>
            </a:r>
            <a:r>
              <a:rPr lang="en-US" i="1" baseline="-25000" dirty="0" err="1">
                <a:solidFill>
                  <a:srgbClr val="0000FF"/>
                </a:solidFill>
              </a:rPr>
              <a:t>t</a:t>
            </a:r>
            <a:r>
              <a:rPr lang="en-US" dirty="0">
                <a:solidFill>
                  <a:srgbClr val="0000FF"/>
                </a:solidFill>
              </a:rPr>
              <a:t> | Y</a:t>
            </a:r>
            <a:r>
              <a:rPr lang="en-US" baseline="-25000" dirty="0">
                <a:solidFill>
                  <a:srgbClr val="0000FF"/>
                </a:solidFill>
              </a:rPr>
              <a:t>0</a:t>
            </a:r>
            <a:r>
              <a:rPr lang="en-US" dirty="0">
                <a:solidFill>
                  <a:srgbClr val="0000FF"/>
                </a:solidFill>
              </a:rPr>
              <a:t>, …, Y</a:t>
            </a:r>
            <a:r>
              <a:rPr lang="en-US" i="1" baseline="-25000" dirty="0">
                <a:solidFill>
                  <a:srgbClr val="0000FF"/>
                </a:solidFill>
              </a:rPr>
              <a:t>t</a:t>
            </a:r>
            <a:r>
              <a:rPr lang="en-US" baseline="-25000" dirty="0">
                <a:solidFill>
                  <a:srgbClr val="0000FF"/>
                </a:solidFill>
              </a:rPr>
              <a:t>-1</a:t>
            </a:r>
            <a:r>
              <a:rPr lang="en-US" dirty="0">
                <a:solidFill>
                  <a:srgbClr val="0000FF"/>
                </a:solidFill>
              </a:rPr>
              <a:t>) = P(</a:t>
            </a:r>
            <a:r>
              <a:rPr lang="en-US" dirty="0" err="1">
                <a:solidFill>
                  <a:srgbClr val="0000FF"/>
                </a:solidFill>
              </a:rPr>
              <a:t>Y</a:t>
            </a:r>
            <a:r>
              <a:rPr lang="en-US" i="1" baseline="-25000" dirty="0" err="1">
                <a:solidFill>
                  <a:srgbClr val="0000FF"/>
                </a:solidFill>
              </a:rPr>
              <a:t>t</a:t>
            </a:r>
            <a:r>
              <a:rPr lang="en-US" dirty="0">
                <a:solidFill>
                  <a:srgbClr val="0000FF"/>
                </a:solidFill>
              </a:rPr>
              <a:t> | Y</a:t>
            </a:r>
            <a:r>
              <a:rPr lang="en-US" i="1" baseline="-25000" dirty="0">
                <a:solidFill>
                  <a:srgbClr val="0000FF"/>
                </a:solidFill>
              </a:rPr>
              <a:t>t-1</a:t>
            </a:r>
            <a:r>
              <a:rPr lang="en-US" dirty="0">
                <a:solidFill>
                  <a:srgbClr val="0000FF"/>
                </a:solidFill>
              </a:rPr>
              <a:t>) </a:t>
            </a:r>
            <a:endParaRPr lang="en-US" dirty="0"/>
          </a:p>
          <a:p>
            <a:r>
              <a:rPr lang="en-US" b="1" u="sng" dirty="0"/>
              <a:t>Observation model</a:t>
            </a:r>
            <a:r>
              <a:rPr lang="en-US" b="1" dirty="0"/>
              <a:t>: </a:t>
            </a:r>
            <a:r>
              <a:rPr lang="en-US" dirty="0"/>
              <a:t>the Markov assumption means that each state variable depends only on the current state:</a:t>
            </a:r>
          </a:p>
          <a:p>
            <a:pPr marL="0" indent="0" algn="ctr">
              <a:buNone/>
            </a:pPr>
            <a:r>
              <a:rPr lang="en-US" dirty="0">
                <a:solidFill>
                  <a:srgbClr val="0000FF"/>
                </a:solidFill>
              </a:rPr>
              <a:t>P(</a:t>
            </a:r>
            <a:r>
              <a:rPr lang="en-US" dirty="0" err="1">
                <a:solidFill>
                  <a:srgbClr val="0000FF"/>
                </a:solidFill>
              </a:rPr>
              <a:t>X</a:t>
            </a:r>
            <a:r>
              <a:rPr lang="en-US" i="1" baseline="-25000" dirty="0" err="1">
                <a:solidFill>
                  <a:srgbClr val="0000FF"/>
                </a:solidFill>
              </a:rPr>
              <a:t>t</a:t>
            </a:r>
            <a:r>
              <a:rPr lang="en-US" dirty="0">
                <a:solidFill>
                  <a:srgbClr val="0000FF"/>
                </a:solidFill>
              </a:rPr>
              <a:t> | Y</a:t>
            </a:r>
            <a:r>
              <a:rPr lang="en-US" baseline="-25000" dirty="0">
                <a:solidFill>
                  <a:srgbClr val="0000FF"/>
                </a:solidFill>
              </a:rPr>
              <a:t>0</a:t>
            </a:r>
            <a:r>
              <a:rPr lang="en-US" dirty="0">
                <a:solidFill>
                  <a:srgbClr val="0000FF"/>
                </a:solidFill>
              </a:rPr>
              <a:t>, …, </a:t>
            </a:r>
            <a:r>
              <a:rPr lang="en-US" dirty="0" err="1">
                <a:solidFill>
                  <a:srgbClr val="0000FF"/>
                </a:solidFill>
              </a:rPr>
              <a:t>Y</a:t>
            </a:r>
            <a:r>
              <a:rPr lang="en-US" i="1" baseline="-25000" dirty="0" err="1">
                <a:solidFill>
                  <a:srgbClr val="0000FF"/>
                </a:solidFill>
              </a:rPr>
              <a:t>t</a:t>
            </a:r>
            <a:r>
              <a:rPr lang="en-US" dirty="0">
                <a:solidFill>
                  <a:srgbClr val="0000FF"/>
                </a:solidFill>
              </a:rPr>
              <a:t>, X</a:t>
            </a:r>
            <a:r>
              <a:rPr lang="en-US" baseline="-25000" dirty="0">
                <a:solidFill>
                  <a:srgbClr val="0000FF"/>
                </a:solidFill>
              </a:rPr>
              <a:t>1</a:t>
            </a:r>
            <a:r>
              <a:rPr lang="en-US" dirty="0">
                <a:solidFill>
                  <a:srgbClr val="0000FF"/>
                </a:solidFill>
              </a:rPr>
              <a:t>, …, X</a:t>
            </a:r>
            <a:r>
              <a:rPr lang="en-US" i="1" baseline="-25000" dirty="0">
                <a:solidFill>
                  <a:srgbClr val="0000FF"/>
                </a:solidFill>
              </a:rPr>
              <a:t>t-1</a:t>
            </a:r>
            <a:r>
              <a:rPr lang="en-US" dirty="0">
                <a:solidFill>
                  <a:srgbClr val="0000FF"/>
                </a:solidFill>
              </a:rPr>
              <a:t>) = P(</a:t>
            </a:r>
            <a:r>
              <a:rPr lang="en-US" dirty="0" err="1">
                <a:solidFill>
                  <a:srgbClr val="0000FF"/>
                </a:solidFill>
              </a:rPr>
              <a:t>X</a:t>
            </a:r>
            <a:r>
              <a:rPr lang="en-US" i="1" baseline="-25000" dirty="0" err="1">
                <a:solidFill>
                  <a:srgbClr val="0000FF"/>
                </a:solidFill>
              </a:rPr>
              <a:t>t</a:t>
            </a:r>
            <a:r>
              <a:rPr lang="en-US" dirty="0">
                <a:solidFill>
                  <a:srgbClr val="0000FF"/>
                </a:solidFill>
              </a:rPr>
              <a:t> | </a:t>
            </a:r>
            <a:r>
              <a:rPr lang="en-US" dirty="0" err="1">
                <a:solidFill>
                  <a:srgbClr val="0000FF"/>
                </a:solidFill>
              </a:rPr>
              <a:t>Y</a:t>
            </a:r>
            <a:r>
              <a:rPr lang="en-US" i="1" baseline="-25000" dirty="0" err="1">
                <a:solidFill>
                  <a:srgbClr val="0000FF"/>
                </a:solidFill>
              </a:rPr>
              <a:t>t</a:t>
            </a:r>
            <a:r>
              <a:rPr lang="en-US" dirty="0">
                <a:solidFill>
                  <a:srgbClr val="0000FF"/>
                </a:solidFill>
              </a:rPr>
              <a:t>) </a:t>
            </a:r>
          </a:p>
        </p:txBody>
      </p:sp>
      <p:sp>
        <p:nvSpPr>
          <p:cNvPr id="4" name="Oval 3">
            <a:extLst>
              <a:ext uri="{FF2B5EF4-FFF2-40B4-BE49-F238E27FC236}">
                <a16:creationId xmlns:a16="http://schemas.microsoft.com/office/drawing/2014/main" id="{D4A91DEE-DB50-E341-9A5E-6143C1D9FB21}"/>
              </a:ext>
            </a:extLst>
          </p:cNvPr>
          <p:cNvSpPr/>
          <p:nvPr/>
        </p:nvSpPr>
        <p:spPr>
          <a:xfrm>
            <a:off x="2362200" y="5094011"/>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Y</a:t>
            </a:r>
            <a:r>
              <a:rPr lang="en-US" sz="2400" baseline="-25000" dirty="0">
                <a:solidFill>
                  <a:srgbClr val="0000FF"/>
                </a:solidFill>
              </a:rPr>
              <a:t>0</a:t>
            </a:r>
            <a:endParaRPr lang="en-US" sz="2400" dirty="0"/>
          </a:p>
        </p:txBody>
      </p:sp>
      <p:sp>
        <p:nvSpPr>
          <p:cNvPr id="5" name="Oval 4">
            <a:extLst>
              <a:ext uri="{FF2B5EF4-FFF2-40B4-BE49-F238E27FC236}">
                <a16:creationId xmlns:a16="http://schemas.microsoft.com/office/drawing/2014/main" id="{25154535-36F5-0F4D-A55C-4813C62EB75D}"/>
              </a:ext>
            </a:extLst>
          </p:cNvPr>
          <p:cNvSpPr/>
          <p:nvPr/>
        </p:nvSpPr>
        <p:spPr>
          <a:xfrm>
            <a:off x="3657600" y="6008411"/>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1</a:t>
            </a:r>
            <a:endParaRPr lang="en-US" sz="2400" dirty="0"/>
          </a:p>
        </p:txBody>
      </p:sp>
      <p:sp>
        <p:nvSpPr>
          <p:cNvPr id="6" name="Oval 5">
            <a:extLst>
              <a:ext uri="{FF2B5EF4-FFF2-40B4-BE49-F238E27FC236}">
                <a16:creationId xmlns:a16="http://schemas.microsoft.com/office/drawing/2014/main" id="{4E022590-4650-B146-B279-6F08F0C92E83}"/>
              </a:ext>
            </a:extLst>
          </p:cNvPr>
          <p:cNvSpPr/>
          <p:nvPr/>
        </p:nvSpPr>
        <p:spPr>
          <a:xfrm>
            <a:off x="3657600" y="5094011"/>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Y</a:t>
            </a:r>
            <a:r>
              <a:rPr lang="en-US" sz="2400" baseline="-25000" dirty="0">
                <a:solidFill>
                  <a:srgbClr val="0000FF"/>
                </a:solidFill>
              </a:rPr>
              <a:t>1</a:t>
            </a:r>
            <a:endParaRPr lang="en-US" sz="2400" dirty="0"/>
          </a:p>
        </p:txBody>
      </p:sp>
      <p:sp>
        <p:nvSpPr>
          <p:cNvPr id="7" name="Oval 6">
            <a:extLst>
              <a:ext uri="{FF2B5EF4-FFF2-40B4-BE49-F238E27FC236}">
                <a16:creationId xmlns:a16="http://schemas.microsoft.com/office/drawing/2014/main" id="{917B57BD-CEC1-A649-A555-E9FB56A4321C}"/>
              </a:ext>
            </a:extLst>
          </p:cNvPr>
          <p:cNvSpPr/>
          <p:nvPr/>
        </p:nvSpPr>
        <p:spPr>
          <a:xfrm>
            <a:off x="7315200" y="5997525"/>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i="1" baseline="-25000" dirty="0">
                <a:solidFill>
                  <a:srgbClr val="0000FF"/>
                </a:solidFill>
              </a:rPr>
              <a:t>t</a:t>
            </a:r>
            <a:r>
              <a:rPr lang="en-US" sz="2400" baseline="-25000" dirty="0">
                <a:solidFill>
                  <a:srgbClr val="0000FF"/>
                </a:solidFill>
              </a:rPr>
              <a:t>-1</a:t>
            </a:r>
            <a:endParaRPr lang="en-US" sz="2400" dirty="0"/>
          </a:p>
        </p:txBody>
      </p:sp>
      <p:sp>
        <p:nvSpPr>
          <p:cNvPr id="8" name="Oval 7">
            <a:extLst>
              <a:ext uri="{FF2B5EF4-FFF2-40B4-BE49-F238E27FC236}">
                <a16:creationId xmlns:a16="http://schemas.microsoft.com/office/drawing/2014/main" id="{4D374FC6-8F65-CD4E-AE8C-7C82F8FEBF7A}"/>
              </a:ext>
            </a:extLst>
          </p:cNvPr>
          <p:cNvSpPr/>
          <p:nvPr/>
        </p:nvSpPr>
        <p:spPr>
          <a:xfrm>
            <a:off x="7315200" y="5083125"/>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Y</a:t>
            </a:r>
            <a:r>
              <a:rPr lang="en-US" sz="2400" i="1" baseline="-25000" dirty="0">
                <a:solidFill>
                  <a:srgbClr val="0000FF"/>
                </a:solidFill>
              </a:rPr>
              <a:t>t</a:t>
            </a:r>
            <a:r>
              <a:rPr lang="en-US" sz="2400" baseline="-25000" dirty="0">
                <a:solidFill>
                  <a:srgbClr val="0000FF"/>
                </a:solidFill>
              </a:rPr>
              <a:t>-1</a:t>
            </a:r>
            <a:endParaRPr lang="en-US" sz="2400" dirty="0"/>
          </a:p>
        </p:txBody>
      </p:sp>
      <p:sp>
        <p:nvSpPr>
          <p:cNvPr id="9" name="Oval 8">
            <a:extLst>
              <a:ext uri="{FF2B5EF4-FFF2-40B4-BE49-F238E27FC236}">
                <a16:creationId xmlns:a16="http://schemas.microsoft.com/office/drawing/2014/main" id="{64889A31-5E3A-D541-8D06-B046141146FD}"/>
              </a:ext>
            </a:extLst>
          </p:cNvPr>
          <p:cNvSpPr/>
          <p:nvPr/>
        </p:nvSpPr>
        <p:spPr>
          <a:xfrm>
            <a:off x="8610600" y="5997525"/>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00FF"/>
                </a:solidFill>
              </a:rPr>
              <a:t>X</a:t>
            </a:r>
            <a:r>
              <a:rPr lang="en-US" sz="2400" i="1" baseline="-25000" dirty="0" err="1">
                <a:solidFill>
                  <a:srgbClr val="0000FF"/>
                </a:solidFill>
              </a:rPr>
              <a:t>t</a:t>
            </a:r>
            <a:endParaRPr lang="en-US" sz="2400" i="1" dirty="0"/>
          </a:p>
        </p:txBody>
      </p:sp>
      <p:sp>
        <p:nvSpPr>
          <p:cNvPr id="10" name="Oval 9">
            <a:extLst>
              <a:ext uri="{FF2B5EF4-FFF2-40B4-BE49-F238E27FC236}">
                <a16:creationId xmlns:a16="http://schemas.microsoft.com/office/drawing/2014/main" id="{5780DDBE-681A-A84D-82F0-97A94600B50E}"/>
              </a:ext>
            </a:extLst>
          </p:cNvPr>
          <p:cNvSpPr/>
          <p:nvPr/>
        </p:nvSpPr>
        <p:spPr>
          <a:xfrm>
            <a:off x="8610600" y="5083125"/>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0000FF"/>
                </a:solidFill>
              </a:rPr>
              <a:t>Y</a:t>
            </a:r>
            <a:r>
              <a:rPr lang="en-US" sz="2400" i="1" baseline="-25000" dirty="0" err="1">
                <a:solidFill>
                  <a:srgbClr val="0000FF"/>
                </a:solidFill>
              </a:rPr>
              <a:t>t</a:t>
            </a:r>
            <a:endParaRPr lang="en-US" sz="2400" i="1" dirty="0"/>
          </a:p>
        </p:txBody>
      </p:sp>
      <p:cxnSp>
        <p:nvCxnSpPr>
          <p:cNvPr id="11" name="Straight Arrow Connector 10">
            <a:extLst>
              <a:ext uri="{FF2B5EF4-FFF2-40B4-BE49-F238E27FC236}">
                <a16:creationId xmlns:a16="http://schemas.microsoft.com/office/drawing/2014/main" id="{1B8B405C-7A3A-784C-A122-4C51C56D4438}"/>
              </a:ext>
            </a:extLst>
          </p:cNvPr>
          <p:cNvCxnSpPr>
            <a:cxnSpLocks/>
            <a:stCxn id="4" idx="6"/>
            <a:endCxn id="6" idx="2"/>
          </p:cNvCxnSpPr>
          <p:nvPr/>
        </p:nvCxnSpPr>
        <p:spPr>
          <a:xfrm>
            <a:off x="3276600" y="5355268"/>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5D2B768-668C-2F47-9D8E-078625E19B73}"/>
              </a:ext>
            </a:extLst>
          </p:cNvPr>
          <p:cNvCxnSpPr/>
          <p:nvPr/>
        </p:nvCxnSpPr>
        <p:spPr>
          <a:xfrm>
            <a:off x="8229600" y="5311725"/>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E5B5102-FABE-A74F-A0F9-067A8991E22A}"/>
              </a:ext>
            </a:extLst>
          </p:cNvPr>
          <p:cNvCxnSpPr>
            <a:cxnSpLocks/>
            <a:stCxn id="6" idx="4"/>
            <a:endCxn id="5" idx="0"/>
          </p:cNvCxnSpPr>
          <p:nvPr/>
        </p:nvCxnSpPr>
        <p:spPr>
          <a:xfrm rot="5400000">
            <a:off x="3918857" y="5812468"/>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D0AD58A1-4180-3C4A-81B8-8113F17CD517}"/>
              </a:ext>
            </a:extLst>
          </p:cNvPr>
          <p:cNvCxnSpPr/>
          <p:nvPr/>
        </p:nvCxnSpPr>
        <p:spPr>
          <a:xfrm rot="5400000">
            <a:off x="7577251" y="5811674"/>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FF8E58E-3CE6-BE44-839D-A743BF51B9C3}"/>
              </a:ext>
            </a:extLst>
          </p:cNvPr>
          <p:cNvCxnSpPr/>
          <p:nvPr/>
        </p:nvCxnSpPr>
        <p:spPr>
          <a:xfrm rot="5400000">
            <a:off x="8872651" y="5811674"/>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B3EF002-0FF1-7D4E-BB46-A84C792B52BD}"/>
              </a:ext>
            </a:extLst>
          </p:cNvPr>
          <p:cNvCxnSpPr/>
          <p:nvPr/>
        </p:nvCxnSpPr>
        <p:spPr>
          <a:xfrm>
            <a:off x="4572000" y="5354397"/>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F806B6C-B21D-4742-B6E0-D39B3AC43BBE}"/>
              </a:ext>
            </a:extLst>
          </p:cNvPr>
          <p:cNvCxnSpPr/>
          <p:nvPr/>
        </p:nvCxnSpPr>
        <p:spPr>
          <a:xfrm>
            <a:off x="6934200" y="5354397"/>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CFAB929-9D44-D14A-8535-BD8275B3E5EE}"/>
              </a:ext>
            </a:extLst>
          </p:cNvPr>
          <p:cNvSpPr txBox="1"/>
          <p:nvPr/>
        </p:nvSpPr>
        <p:spPr>
          <a:xfrm>
            <a:off x="6210181" y="4930726"/>
            <a:ext cx="609462" cy="830997"/>
          </a:xfrm>
          <a:prstGeom prst="rect">
            <a:avLst/>
          </a:prstGeom>
          <a:noFill/>
        </p:spPr>
        <p:txBody>
          <a:bodyPr wrap="none" rtlCol="0">
            <a:spAutoFit/>
          </a:bodyPr>
          <a:lstStyle/>
          <a:p>
            <a:r>
              <a:rPr lang="en-US" sz="4800" dirty="0"/>
              <a:t>…</a:t>
            </a:r>
          </a:p>
        </p:txBody>
      </p:sp>
      <p:sp>
        <p:nvSpPr>
          <p:cNvPr id="19" name="Oval 18">
            <a:extLst>
              <a:ext uri="{FF2B5EF4-FFF2-40B4-BE49-F238E27FC236}">
                <a16:creationId xmlns:a16="http://schemas.microsoft.com/office/drawing/2014/main" id="{B270FC29-DA00-4241-8DEB-E01ECE278551}"/>
              </a:ext>
            </a:extLst>
          </p:cNvPr>
          <p:cNvSpPr/>
          <p:nvPr/>
        </p:nvSpPr>
        <p:spPr>
          <a:xfrm>
            <a:off x="4953000" y="5997525"/>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X</a:t>
            </a:r>
            <a:r>
              <a:rPr lang="en-US" sz="2400" baseline="-25000" dirty="0">
                <a:solidFill>
                  <a:srgbClr val="0000FF"/>
                </a:solidFill>
              </a:rPr>
              <a:t>2</a:t>
            </a:r>
            <a:endParaRPr lang="en-US" sz="2400" dirty="0"/>
          </a:p>
        </p:txBody>
      </p:sp>
      <p:sp>
        <p:nvSpPr>
          <p:cNvPr id="20" name="Oval 19">
            <a:extLst>
              <a:ext uri="{FF2B5EF4-FFF2-40B4-BE49-F238E27FC236}">
                <a16:creationId xmlns:a16="http://schemas.microsoft.com/office/drawing/2014/main" id="{EA3CB757-87F2-E047-95A5-84DDE262C5D6}"/>
              </a:ext>
            </a:extLst>
          </p:cNvPr>
          <p:cNvSpPr/>
          <p:nvPr/>
        </p:nvSpPr>
        <p:spPr>
          <a:xfrm>
            <a:off x="4953000" y="5083125"/>
            <a:ext cx="914400" cy="5225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00FF"/>
                </a:solidFill>
              </a:rPr>
              <a:t>Y</a:t>
            </a:r>
            <a:r>
              <a:rPr lang="en-US" sz="2400" baseline="-25000" dirty="0">
                <a:solidFill>
                  <a:srgbClr val="0000FF"/>
                </a:solidFill>
              </a:rPr>
              <a:t>2</a:t>
            </a:r>
            <a:endParaRPr lang="en-US" sz="2400" dirty="0"/>
          </a:p>
        </p:txBody>
      </p:sp>
      <p:cxnSp>
        <p:nvCxnSpPr>
          <p:cNvPr id="21" name="Straight Arrow Connector 20">
            <a:extLst>
              <a:ext uri="{FF2B5EF4-FFF2-40B4-BE49-F238E27FC236}">
                <a16:creationId xmlns:a16="http://schemas.microsoft.com/office/drawing/2014/main" id="{5905D6C0-4DE8-9F40-BFDA-08A620F05F0B}"/>
              </a:ext>
            </a:extLst>
          </p:cNvPr>
          <p:cNvCxnSpPr>
            <a:cxnSpLocks/>
            <a:stCxn id="20" idx="4"/>
            <a:endCxn id="19" idx="0"/>
          </p:cNvCxnSpPr>
          <p:nvPr/>
        </p:nvCxnSpPr>
        <p:spPr>
          <a:xfrm rot="5400000">
            <a:off x="5214257" y="5801582"/>
            <a:ext cx="39188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EEED166-1C52-294F-88DD-B9052D167AA3}"/>
              </a:ext>
            </a:extLst>
          </p:cNvPr>
          <p:cNvCxnSpPr/>
          <p:nvPr/>
        </p:nvCxnSpPr>
        <p:spPr>
          <a:xfrm>
            <a:off x="5867400" y="5343511"/>
            <a:ext cx="3810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235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10664-548F-2346-B563-E1A8C8680661}"/>
              </a:ext>
            </a:extLst>
          </p:cNvPr>
          <p:cNvSpPr>
            <a:spLocks noGrp="1"/>
          </p:cNvSpPr>
          <p:nvPr>
            <p:ph type="title"/>
          </p:nvPr>
        </p:nvSpPr>
        <p:spPr/>
        <p:txBody>
          <a:bodyPr>
            <a:normAutofit/>
          </a:bodyPr>
          <a:lstStyle/>
          <a:p>
            <a:r>
              <a:rPr lang="en-US" dirty="0"/>
              <a:t>Example Scenario: </a:t>
            </a:r>
            <a:r>
              <a:rPr lang="en-US" dirty="0" err="1"/>
              <a:t>UmbrellaWorld</a:t>
            </a:r>
            <a:br>
              <a:rPr lang="en-US" dirty="0"/>
            </a:br>
            <a:r>
              <a:rPr lang="en-US" sz="2000" dirty="0"/>
              <a:t>Characters from the novel </a:t>
            </a:r>
            <a:r>
              <a:rPr lang="en-US" sz="2000" i="1" dirty="0"/>
              <a:t>Hammered</a:t>
            </a:r>
            <a:r>
              <a:rPr lang="en-US" sz="2000" dirty="0"/>
              <a:t> by Elizabeth Bear,</a:t>
            </a:r>
            <a:br>
              <a:rPr lang="en-US" sz="2000" dirty="0"/>
            </a:br>
            <a:r>
              <a:rPr lang="en-US" sz="2000" dirty="0"/>
              <a:t>Scenario from chapter 15 of Russell &amp; </a:t>
            </a:r>
            <a:r>
              <a:rPr lang="en-US" sz="2000" dirty="0" err="1"/>
              <a:t>Norvig</a:t>
            </a:r>
            <a:endParaRPr lang="en-US" dirty="0"/>
          </a:p>
        </p:txBody>
      </p:sp>
      <p:sp>
        <p:nvSpPr>
          <p:cNvPr id="3" name="Content Placeholder 2">
            <a:extLst>
              <a:ext uri="{FF2B5EF4-FFF2-40B4-BE49-F238E27FC236}">
                <a16:creationId xmlns:a16="http://schemas.microsoft.com/office/drawing/2014/main" id="{C9170641-69D9-A042-9577-613F8510B778}"/>
              </a:ext>
            </a:extLst>
          </p:cNvPr>
          <p:cNvSpPr>
            <a:spLocks noGrp="1"/>
          </p:cNvSpPr>
          <p:nvPr>
            <p:ph idx="1"/>
          </p:nvPr>
        </p:nvSpPr>
        <p:spPr/>
        <p:txBody>
          <a:bodyPr/>
          <a:lstStyle/>
          <a:p>
            <a:r>
              <a:rPr lang="en-US" dirty="0"/>
              <a:t>Elspeth Dunsany is an AI researcher at the Canadian company </a:t>
            </a:r>
            <a:r>
              <a:rPr lang="en-US" dirty="0" err="1"/>
              <a:t>Unitek</a:t>
            </a:r>
            <a:r>
              <a:rPr lang="en-US" dirty="0"/>
              <a:t>.</a:t>
            </a:r>
          </a:p>
          <a:p>
            <a:r>
              <a:rPr lang="en-US" dirty="0"/>
              <a:t>Richard Feynman is an AI, named after the famous physicist, whose personality he resembles.</a:t>
            </a:r>
          </a:p>
          <a:p>
            <a:r>
              <a:rPr lang="en-US" dirty="0"/>
              <a:t>To keep him from escaping, Richard’s workstation is not connected to the internet.  He knows about rain but has never seen it.</a:t>
            </a:r>
          </a:p>
          <a:p>
            <a:r>
              <a:rPr lang="en-US" dirty="0"/>
              <a:t>He has noticed, however, that Elspeth sometimes brings an umbrella to work.  He correctly infers that she is more likely to carry an umbrella on days when it rains.</a:t>
            </a:r>
          </a:p>
        </p:txBody>
      </p:sp>
    </p:spTree>
    <p:extLst>
      <p:ext uri="{BB962C8B-B14F-4D97-AF65-F5344CB8AC3E}">
        <p14:creationId xmlns:p14="http://schemas.microsoft.com/office/powerpoint/2010/main" val="4209604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b="649"/>
          <a:stretch>
            <a:fillRect/>
          </a:stretch>
        </p:blipFill>
        <p:spPr bwMode="auto">
          <a:xfrm>
            <a:off x="5820394" y="2227662"/>
            <a:ext cx="6280539" cy="3051074"/>
          </a:xfrm>
          <a:prstGeom prst="rect">
            <a:avLst/>
          </a:prstGeom>
          <a:noFill/>
          <a:ln w="9525">
            <a:noFill/>
            <a:miter lim="800000"/>
            <a:headEnd/>
            <a:tailEnd/>
          </a:ln>
        </p:spPr>
      </p:pic>
      <p:sp>
        <p:nvSpPr>
          <p:cNvPr id="5" name="TextBox 4"/>
          <p:cNvSpPr txBox="1"/>
          <p:nvPr/>
        </p:nvSpPr>
        <p:spPr>
          <a:xfrm>
            <a:off x="5726496" y="3049063"/>
            <a:ext cx="797975" cy="461665"/>
          </a:xfrm>
          <a:prstGeom prst="rect">
            <a:avLst/>
          </a:prstGeom>
          <a:noFill/>
        </p:spPr>
        <p:txBody>
          <a:bodyPr wrap="none" rtlCol="0">
            <a:spAutoFit/>
          </a:bodyPr>
          <a:lstStyle/>
          <a:p>
            <a:r>
              <a:rPr lang="en-US" sz="2400" dirty="0">
                <a:solidFill>
                  <a:srgbClr val="0000FF"/>
                </a:solidFill>
              </a:rPr>
              <a:t>state</a:t>
            </a:r>
          </a:p>
        </p:txBody>
      </p:sp>
      <p:sp>
        <p:nvSpPr>
          <p:cNvPr id="6" name="TextBox 5"/>
          <p:cNvSpPr txBox="1"/>
          <p:nvPr/>
        </p:nvSpPr>
        <p:spPr>
          <a:xfrm>
            <a:off x="5280454" y="4316515"/>
            <a:ext cx="1667892" cy="461665"/>
          </a:xfrm>
          <a:prstGeom prst="rect">
            <a:avLst/>
          </a:prstGeom>
          <a:noFill/>
        </p:spPr>
        <p:txBody>
          <a:bodyPr wrap="none" rtlCol="0">
            <a:spAutoFit/>
          </a:bodyPr>
          <a:lstStyle/>
          <a:p>
            <a:r>
              <a:rPr lang="en-US" sz="2400" dirty="0">
                <a:solidFill>
                  <a:srgbClr val="0000FF"/>
                </a:solidFill>
              </a:rPr>
              <a:t>observation</a:t>
            </a:r>
          </a:p>
        </p:txBody>
      </p:sp>
      <p:sp>
        <p:nvSpPr>
          <p:cNvPr id="11" name="Title 1">
            <a:extLst>
              <a:ext uri="{FF2B5EF4-FFF2-40B4-BE49-F238E27FC236}">
                <a16:creationId xmlns:a16="http://schemas.microsoft.com/office/drawing/2014/main" id="{599D4E26-183F-1C40-BC5B-24EB945A87F4}"/>
              </a:ext>
            </a:extLst>
          </p:cNvPr>
          <p:cNvSpPr>
            <a:spLocks noGrp="1"/>
          </p:cNvSpPr>
          <p:nvPr>
            <p:ph type="title"/>
          </p:nvPr>
        </p:nvSpPr>
        <p:spPr>
          <a:xfrm>
            <a:off x="838200" y="365125"/>
            <a:ext cx="10515600" cy="1325563"/>
          </a:xfrm>
        </p:spPr>
        <p:txBody>
          <a:bodyPr>
            <a:normAutofit/>
          </a:bodyPr>
          <a:lstStyle/>
          <a:p>
            <a:r>
              <a:rPr lang="en-US" dirty="0"/>
              <a:t>Example Scenario: </a:t>
            </a:r>
            <a:r>
              <a:rPr lang="en-US" dirty="0" err="1"/>
              <a:t>UmbrellaWorld</a:t>
            </a:r>
            <a:br>
              <a:rPr lang="en-US" dirty="0"/>
            </a:br>
            <a:r>
              <a:rPr lang="en-US" sz="2000" dirty="0"/>
              <a:t>Characters from the novel </a:t>
            </a:r>
            <a:r>
              <a:rPr lang="en-US" sz="2000" i="1" dirty="0"/>
              <a:t>Hammered</a:t>
            </a:r>
            <a:r>
              <a:rPr lang="en-US" sz="2000" dirty="0"/>
              <a:t> by Elizabeth Bear,</a:t>
            </a:r>
            <a:br>
              <a:rPr lang="en-US" sz="2000" dirty="0"/>
            </a:br>
            <a:r>
              <a:rPr lang="en-US" sz="2000" dirty="0"/>
              <a:t>Scenario from chapter 15 of Russell &amp; </a:t>
            </a:r>
            <a:r>
              <a:rPr lang="en-US" sz="2000" dirty="0" err="1"/>
              <a:t>Norvig</a:t>
            </a:r>
            <a:endParaRPr lang="en-US" dirty="0"/>
          </a:p>
        </p:txBody>
      </p:sp>
      <mc:AlternateContent xmlns:mc="http://schemas.openxmlformats.org/markup-compatibility/2006" xmlns:a14="http://schemas.microsoft.com/office/drawing/2010/main">
        <mc:Choice Requires="a14">
          <p:sp>
            <p:nvSpPr>
              <p:cNvPr id="14" name="Content Placeholder 2">
                <a:extLst>
                  <a:ext uri="{FF2B5EF4-FFF2-40B4-BE49-F238E27FC236}">
                    <a16:creationId xmlns:a16="http://schemas.microsoft.com/office/drawing/2014/main" id="{690FDDC3-7D21-EE40-8F1A-3168B983AED9}"/>
                  </a:ext>
                </a:extLst>
              </p:cNvPr>
              <p:cNvSpPr>
                <a:spLocks noGrp="1"/>
              </p:cNvSpPr>
              <p:nvPr>
                <p:ph idx="1"/>
              </p:nvPr>
            </p:nvSpPr>
            <p:spPr>
              <a:xfrm>
                <a:off x="127868" y="1970589"/>
                <a:ext cx="5297202" cy="4351338"/>
              </a:xfrm>
            </p:spPr>
            <p:txBody>
              <a:bodyPr>
                <a:normAutofit/>
              </a:bodyPr>
              <a:lstStyle/>
              <a:p>
                <a:pPr marL="0" indent="0">
                  <a:buNone/>
                </a:pPr>
                <a:r>
                  <a:rPr lang="en-US" dirty="0"/>
                  <a:t>Since he has read a lot about rain, Richard proposes a hidden Markov model:</a:t>
                </a:r>
              </a:p>
              <a:p>
                <a:r>
                  <a:rPr lang="en-US" dirty="0"/>
                  <a:t>Rain on day t-1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−1</m:t>
                        </m:r>
                      </m:sub>
                    </m:sSub>
                  </m:oMath>
                </a14:m>
                <a:r>
                  <a:rPr lang="en-US" dirty="0"/>
                  <a:t>) makes rain on day 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sub>
                    </m:sSub>
                  </m:oMath>
                </a14:m>
                <a:r>
                  <a:rPr lang="en-US" dirty="0"/>
                  <a:t>) more likely.</a:t>
                </a:r>
              </a:p>
              <a:p>
                <a:r>
                  <a:rPr lang="en-US" dirty="0"/>
                  <a:t>Elspeth usually brings her umbrella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𝑈</m:t>
                        </m:r>
                      </m:e>
                      <m:sub>
                        <m:r>
                          <a:rPr lang="en-US" i="1">
                            <a:latin typeface="Cambria Math" panose="02040503050406030204" pitchFamily="18" charset="0"/>
                          </a:rPr>
                          <m:t>𝑡</m:t>
                        </m:r>
                      </m:sub>
                    </m:sSub>
                  </m:oMath>
                </a14:m>
                <a:r>
                  <a:rPr lang="en-US" dirty="0"/>
                  <a:t>) on days when it rains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sub>
                    </m:sSub>
                  </m:oMath>
                </a14:m>
                <a:r>
                  <a:rPr lang="en-US" dirty="0"/>
                  <a:t>), but not always.</a:t>
                </a:r>
              </a:p>
            </p:txBody>
          </p:sp>
        </mc:Choice>
        <mc:Fallback xmlns="">
          <p:sp>
            <p:nvSpPr>
              <p:cNvPr id="14" name="Content Placeholder 2">
                <a:extLst>
                  <a:ext uri="{FF2B5EF4-FFF2-40B4-BE49-F238E27FC236}">
                    <a16:creationId xmlns:a16="http://schemas.microsoft.com/office/drawing/2014/main" id="{690FDDC3-7D21-EE40-8F1A-3168B983AED9}"/>
                  </a:ext>
                </a:extLst>
              </p:cNvPr>
              <p:cNvSpPr>
                <a:spLocks noGrp="1" noRot="1" noChangeAspect="1" noMove="1" noResize="1" noEditPoints="1" noAdjustHandles="1" noChangeArrowheads="1" noChangeShapeType="1" noTextEdit="1"/>
              </p:cNvSpPr>
              <p:nvPr>
                <p:ph idx="1"/>
              </p:nvPr>
            </p:nvSpPr>
            <p:spPr>
              <a:xfrm>
                <a:off x="127868" y="1970589"/>
                <a:ext cx="5297202" cy="4351338"/>
              </a:xfrm>
              <a:blipFill>
                <a:blip r:embed="rId4"/>
                <a:stretch>
                  <a:fillRect l="-2153" t="-2326" r="-1914"/>
                </a:stretch>
              </a:blipFill>
            </p:spPr>
            <p:txBody>
              <a:bodyPr/>
              <a:lstStyle/>
              <a:p>
                <a:r>
                  <a:rPr lang="en-US">
                    <a:noFill/>
                  </a:rPr>
                  <a:t> </a:t>
                </a:r>
              </a:p>
            </p:txBody>
          </p:sp>
        </mc:Fallback>
      </mc:AlternateContent>
      <p:sp>
        <p:nvSpPr>
          <p:cNvPr id="15" name="Rectangle 14">
            <a:extLst>
              <a:ext uri="{FF2B5EF4-FFF2-40B4-BE49-F238E27FC236}">
                <a16:creationId xmlns:a16="http://schemas.microsoft.com/office/drawing/2014/main" id="{FA820EA6-1D92-044E-94E1-587C0015CEC9}"/>
              </a:ext>
            </a:extLst>
          </p:cNvPr>
          <p:cNvSpPr/>
          <p:nvPr/>
        </p:nvSpPr>
        <p:spPr>
          <a:xfrm>
            <a:off x="7233426" y="2298073"/>
            <a:ext cx="1362306" cy="1002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28563FE-2E12-BF4F-8135-DB37542DE6E4}"/>
              </a:ext>
            </a:extLst>
          </p:cNvPr>
          <p:cNvSpPr/>
          <p:nvPr/>
        </p:nvSpPr>
        <p:spPr>
          <a:xfrm>
            <a:off x="9058508" y="3810926"/>
            <a:ext cx="1300975" cy="883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7818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b="649"/>
          <a:stretch>
            <a:fillRect/>
          </a:stretch>
        </p:blipFill>
        <p:spPr bwMode="auto">
          <a:xfrm>
            <a:off x="5820394" y="2227662"/>
            <a:ext cx="6280539" cy="3051074"/>
          </a:xfrm>
          <a:prstGeom prst="rect">
            <a:avLst/>
          </a:prstGeom>
          <a:noFill/>
          <a:ln w="9525">
            <a:noFill/>
            <a:miter lim="800000"/>
            <a:headEnd/>
            <a:tailEnd/>
          </a:ln>
        </p:spPr>
      </p:pic>
      <p:sp>
        <p:nvSpPr>
          <p:cNvPr id="5" name="TextBox 4"/>
          <p:cNvSpPr txBox="1"/>
          <p:nvPr/>
        </p:nvSpPr>
        <p:spPr>
          <a:xfrm>
            <a:off x="5726496" y="3049063"/>
            <a:ext cx="797975" cy="461665"/>
          </a:xfrm>
          <a:prstGeom prst="rect">
            <a:avLst/>
          </a:prstGeom>
          <a:noFill/>
        </p:spPr>
        <p:txBody>
          <a:bodyPr wrap="none" rtlCol="0">
            <a:spAutoFit/>
          </a:bodyPr>
          <a:lstStyle/>
          <a:p>
            <a:r>
              <a:rPr lang="en-US" sz="2400" dirty="0">
                <a:solidFill>
                  <a:srgbClr val="0000FF"/>
                </a:solidFill>
              </a:rPr>
              <a:t>state</a:t>
            </a:r>
          </a:p>
        </p:txBody>
      </p:sp>
      <p:sp>
        <p:nvSpPr>
          <p:cNvPr id="6" name="TextBox 5"/>
          <p:cNvSpPr txBox="1"/>
          <p:nvPr/>
        </p:nvSpPr>
        <p:spPr>
          <a:xfrm>
            <a:off x="5280454" y="4316515"/>
            <a:ext cx="1667892" cy="461665"/>
          </a:xfrm>
          <a:prstGeom prst="rect">
            <a:avLst/>
          </a:prstGeom>
          <a:noFill/>
        </p:spPr>
        <p:txBody>
          <a:bodyPr wrap="none" rtlCol="0">
            <a:spAutoFit/>
          </a:bodyPr>
          <a:lstStyle/>
          <a:p>
            <a:r>
              <a:rPr lang="en-US" sz="2400" dirty="0">
                <a:solidFill>
                  <a:srgbClr val="0000FF"/>
                </a:solidFill>
              </a:rPr>
              <a:t>observation</a:t>
            </a:r>
          </a:p>
        </p:txBody>
      </p:sp>
      <p:sp>
        <p:nvSpPr>
          <p:cNvPr id="12" name="TextBox 11"/>
          <p:cNvSpPr txBox="1"/>
          <p:nvPr/>
        </p:nvSpPr>
        <p:spPr>
          <a:xfrm>
            <a:off x="6766932" y="1941423"/>
            <a:ext cx="2276842" cy="461665"/>
          </a:xfrm>
          <a:prstGeom prst="rect">
            <a:avLst/>
          </a:prstGeom>
          <a:noFill/>
        </p:spPr>
        <p:txBody>
          <a:bodyPr wrap="none" rtlCol="0">
            <a:spAutoFit/>
          </a:bodyPr>
          <a:lstStyle/>
          <a:p>
            <a:r>
              <a:rPr lang="en-US" sz="2400" dirty="0">
                <a:solidFill>
                  <a:srgbClr val="0000FF"/>
                </a:solidFill>
              </a:rPr>
              <a:t>Transition model</a:t>
            </a:r>
          </a:p>
        </p:txBody>
      </p:sp>
      <p:sp>
        <p:nvSpPr>
          <p:cNvPr id="13" name="TextBox 12"/>
          <p:cNvSpPr txBox="1"/>
          <p:nvPr/>
        </p:nvSpPr>
        <p:spPr>
          <a:xfrm>
            <a:off x="8595732" y="5908288"/>
            <a:ext cx="2571986" cy="461665"/>
          </a:xfrm>
          <a:prstGeom prst="rect">
            <a:avLst/>
          </a:prstGeom>
          <a:noFill/>
        </p:spPr>
        <p:txBody>
          <a:bodyPr wrap="none" rtlCol="0">
            <a:spAutoFit/>
          </a:bodyPr>
          <a:lstStyle/>
          <a:p>
            <a:r>
              <a:rPr lang="en-US" sz="2400" dirty="0">
                <a:solidFill>
                  <a:srgbClr val="0000FF"/>
                </a:solidFill>
              </a:rPr>
              <a:t>Observation model</a:t>
            </a:r>
          </a:p>
        </p:txBody>
      </p:sp>
      <p:cxnSp>
        <p:nvCxnSpPr>
          <p:cNvPr id="22" name="Straight Arrow Connector 21"/>
          <p:cNvCxnSpPr>
            <a:stCxn id="13" idx="0"/>
          </p:cNvCxnSpPr>
          <p:nvPr/>
        </p:nvCxnSpPr>
        <p:spPr>
          <a:xfrm flipV="1">
            <a:off x="9881725" y="4689087"/>
            <a:ext cx="85608" cy="1219200"/>
          </a:xfrm>
          <a:prstGeom prst="straightConnector1">
            <a:avLst/>
          </a:prstGeom>
          <a:ln w="317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599D4E26-183F-1C40-BC5B-24EB945A87F4}"/>
              </a:ext>
            </a:extLst>
          </p:cNvPr>
          <p:cNvSpPr>
            <a:spLocks noGrp="1"/>
          </p:cNvSpPr>
          <p:nvPr>
            <p:ph type="title"/>
          </p:nvPr>
        </p:nvSpPr>
        <p:spPr>
          <a:xfrm>
            <a:off x="838200" y="365125"/>
            <a:ext cx="10515600" cy="1325563"/>
          </a:xfrm>
        </p:spPr>
        <p:txBody>
          <a:bodyPr>
            <a:normAutofit/>
          </a:bodyPr>
          <a:lstStyle/>
          <a:p>
            <a:r>
              <a:rPr lang="en-US" dirty="0"/>
              <a:t>Example Scenario: </a:t>
            </a:r>
            <a:r>
              <a:rPr lang="en-US" dirty="0" err="1"/>
              <a:t>UmbrellaWorld</a:t>
            </a:r>
            <a:br>
              <a:rPr lang="en-US" dirty="0"/>
            </a:br>
            <a:r>
              <a:rPr lang="en-US" sz="2000" dirty="0"/>
              <a:t>Characters from the novel </a:t>
            </a:r>
            <a:r>
              <a:rPr lang="en-US" sz="2000" i="1" dirty="0"/>
              <a:t>Hammered</a:t>
            </a:r>
            <a:r>
              <a:rPr lang="en-US" sz="2000" dirty="0"/>
              <a:t> by Elizabeth Bear,</a:t>
            </a:r>
            <a:br>
              <a:rPr lang="en-US" sz="2000" dirty="0"/>
            </a:br>
            <a:r>
              <a:rPr lang="en-US" sz="2000" dirty="0"/>
              <a:t>Scenario from chapter 15 of Russell &amp; </a:t>
            </a:r>
            <a:r>
              <a:rPr lang="en-US" sz="2000" dirty="0" err="1"/>
              <a:t>Norvig</a:t>
            </a:r>
            <a:endParaRPr lang="en-US" dirty="0"/>
          </a:p>
        </p:txBody>
      </p:sp>
      <mc:AlternateContent xmlns:mc="http://schemas.openxmlformats.org/markup-compatibility/2006" xmlns:a14="http://schemas.microsoft.com/office/drawing/2010/main">
        <mc:Choice Requires="a14">
          <p:sp>
            <p:nvSpPr>
              <p:cNvPr id="14" name="Content Placeholder 2">
                <a:extLst>
                  <a:ext uri="{FF2B5EF4-FFF2-40B4-BE49-F238E27FC236}">
                    <a16:creationId xmlns:a16="http://schemas.microsoft.com/office/drawing/2014/main" id="{690FDDC3-7D21-EE40-8F1A-3168B983AED9}"/>
                  </a:ext>
                </a:extLst>
              </p:cNvPr>
              <p:cNvSpPr>
                <a:spLocks noGrp="1"/>
              </p:cNvSpPr>
              <p:nvPr>
                <p:ph idx="1"/>
              </p:nvPr>
            </p:nvSpPr>
            <p:spPr>
              <a:xfrm>
                <a:off x="127868" y="1970589"/>
                <a:ext cx="5297202" cy="4351338"/>
              </a:xfrm>
            </p:spPr>
            <p:txBody>
              <a:bodyPr>
                <a:normAutofit lnSpcReduction="10000"/>
              </a:bodyPr>
              <a:lstStyle/>
              <a:p>
                <a:r>
                  <a:rPr lang="en-US" dirty="0"/>
                  <a:t>Richard learns that the weather changes on 3 out of 10 days, thus</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𝑡</m:t>
                              </m:r>
                              <m:r>
                                <a:rPr lang="en-US" b="0" i="1" smtClean="0">
                                  <a:latin typeface="Cambria Math" panose="02040503050406030204" pitchFamily="18" charset="0"/>
                                </a:rPr>
                                <m:t>−1</m:t>
                              </m:r>
                            </m:sub>
                          </m:sSub>
                        </m:e>
                      </m:d>
                      <m:r>
                        <a:rPr lang="en-US" b="0" i="1" smtClean="0">
                          <a:latin typeface="Cambria Math" panose="02040503050406030204" pitchFamily="18" charset="0"/>
                        </a:rPr>
                        <m:t>=0.7</m:t>
                      </m:r>
                    </m:oMath>
                  </m:oMathPara>
                </a14:m>
                <a:endParaRPr lang="en-US" b="0"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rPr>
                                <m:t>𝑅</m:t>
                              </m:r>
                            </m:e>
                            <m:sub>
                              <m:r>
                                <a:rPr lang="en-US" i="1">
                                  <a:latin typeface="Cambria Math" panose="02040503050406030204" pitchFamily="18" charset="0"/>
                                </a:rPr>
                                <m:t>𝑡</m:t>
                              </m:r>
                              <m:r>
                                <a:rPr lang="en-US" i="1">
                                  <a:latin typeface="Cambria Math" panose="02040503050406030204" pitchFamily="18" charset="0"/>
                                </a:rPr>
                                <m:t>−1</m:t>
                              </m:r>
                            </m:sub>
                          </m:sSub>
                        </m:e>
                      </m:d>
                      <m:r>
                        <a:rPr lang="en-US" i="1">
                          <a:latin typeface="Cambria Math" panose="02040503050406030204" pitchFamily="18" charset="0"/>
                        </a:rPr>
                        <m:t>=0.</m:t>
                      </m:r>
                      <m:r>
                        <a:rPr lang="en-US" b="0" i="1" smtClean="0">
                          <a:latin typeface="Cambria Math" panose="02040503050406030204" pitchFamily="18" charset="0"/>
                        </a:rPr>
                        <m:t>3</m:t>
                      </m:r>
                    </m:oMath>
                  </m:oMathPara>
                </a14:m>
                <a:endParaRPr lang="en-US" dirty="0"/>
              </a:p>
              <a:p>
                <a:r>
                  <a:rPr lang="en-US" dirty="0"/>
                  <a:t>He also learns that Elspeth sometimes forgets her umbrella when it’s raining, and that she sometimes brings an umbrella when it’s not raining. Specifically,</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𝑈</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𝑡</m:t>
                              </m:r>
                            </m:sub>
                          </m:sSub>
                        </m:e>
                      </m:d>
                      <m:r>
                        <a:rPr lang="en-US" i="1">
                          <a:latin typeface="Cambria Math" panose="02040503050406030204" pitchFamily="18" charset="0"/>
                        </a:rPr>
                        <m:t>=0.</m:t>
                      </m:r>
                      <m:r>
                        <a:rPr lang="en-US" b="0" i="1" smtClean="0">
                          <a:latin typeface="Cambria Math" panose="02040503050406030204" pitchFamily="18" charset="0"/>
                        </a:rPr>
                        <m:t>9</m:t>
                      </m:r>
                    </m:oMath>
                  </m:oMathPara>
                </a14:m>
                <a:endParaRPr lang="en-US" dirty="0"/>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𝑈</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rPr>
                                <m:t>𝑅</m:t>
                              </m:r>
                            </m:e>
                            <m:sub>
                              <m:r>
                                <a:rPr lang="en-US" i="1">
                                  <a:latin typeface="Cambria Math" panose="02040503050406030204" pitchFamily="18" charset="0"/>
                                </a:rPr>
                                <m:t>𝑡</m:t>
                              </m:r>
                            </m:sub>
                          </m:sSub>
                        </m:e>
                      </m:d>
                      <m:r>
                        <a:rPr lang="en-US" i="1">
                          <a:latin typeface="Cambria Math" panose="02040503050406030204" pitchFamily="18" charset="0"/>
                        </a:rPr>
                        <m:t>=0.</m:t>
                      </m:r>
                      <m:r>
                        <a:rPr lang="en-US" b="0" i="1" smtClean="0">
                          <a:latin typeface="Cambria Math" panose="02040503050406030204" pitchFamily="18" charset="0"/>
                        </a:rPr>
                        <m:t>2</m:t>
                      </m:r>
                    </m:oMath>
                  </m:oMathPara>
                </a14:m>
                <a:endParaRPr lang="en-US" dirty="0"/>
              </a:p>
            </p:txBody>
          </p:sp>
        </mc:Choice>
        <mc:Fallback xmlns="">
          <p:sp>
            <p:nvSpPr>
              <p:cNvPr id="14" name="Content Placeholder 2">
                <a:extLst>
                  <a:ext uri="{FF2B5EF4-FFF2-40B4-BE49-F238E27FC236}">
                    <a16:creationId xmlns:a16="http://schemas.microsoft.com/office/drawing/2014/main" id="{690FDDC3-7D21-EE40-8F1A-3168B983AED9}"/>
                  </a:ext>
                </a:extLst>
              </p:cNvPr>
              <p:cNvSpPr>
                <a:spLocks noGrp="1" noRot="1" noChangeAspect="1" noMove="1" noResize="1" noEditPoints="1" noAdjustHandles="1" noChangeArrowheads="1" noChangeShapeType="1" noTextEdit="1"/>
              </p:cNvSpPr>
              <p:nvPr>
                <p:ph idx="1"/>
              </p:nvPr>
            </p:nvSpPr>
            <p:spPr>
              <a:xfrm>
                <a:off x="127868" y="1970589"/>
                <a:ext cx="5297202" cy="4351338"/>
              </a:xfrm>
              <a:blipFill>
                <a:blip r:embed="rId4"/>
                <a:stretch>
                  <a:fillRect l="-1914" t="-2907" r="-1196"/>
                </a:stretch>
              </a:blipFill>
            </p:spPr>
            <p:txBody>
              <a:bodyPr/>
              <a:lstStyle/>
              <a:p>
                <a:r>
                  <a:rPr lang="en-US">
                    <a:noFill/>
                  </a:rPr>
                  <a:t> </a:t>
                </a:r>
              </a:p>
            </p:txBody>
          </p:sp>
        </mc:Fallback>
      </mc:AlternateContent>
    </p:spTree>
    <p:extLst>
      <p:ext uri="{BB962C8B-B14F-4D97-AF65-F5344CB8AC3E}">
        <p14:creationId xmlns:p14="http://schemas.microsoft.com/office/powerpoint/2010/main" val="3606421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162800" y="3657600"/>
            <a:ext cx="3200400" cy="858644"/>
          </a:xfrm>
          <a:prstGeom prst="rect">
            <a:avLst/>
          </a:prstGeom>
        </p:spPr>
      </p:pic>
      <p:sp>
        <p:nvSpPr>
          <p:cNvPr id="21506" name="Rectangle 2"/>
          <p:cNvSpPr>
            <a:spLocks noGrp="1" noChangeArrowheads="1"/>
          </p:cNvSpPr>
          <p:nvPr>
            <p:ph type="title"/>
          </p:nvPr>
        </p:nvSpPr>
        <p:spPr/>
        <p:txBody>
          <a:bodyPr/>
          <a:lstStyle/>
          <a:p>
            <a:r>
              <a:rPr lang="en-US" dirty="0">
                <a:latin typeface="Arial" charset="0"/>
              </a:rPr>
              <a:t>Applications of HMMs</a:t>
            </a:r>
          </a:p>
        </p:txBody>
      </p:sp>
      <p:sp>
        <p:nvSpPr>
          <p:cNvPr id="21507" name="Rectangle 3"/>
          <p:cNvSpPr>
            <a:spLocks noGrp="1" noChangeArrowheads="1"/>
          </p:cNvSpPr>
          <p:nvPr>
            <p:ph type="body" idx="1"/>
          </p:nvPr>
        </p:nvSpPr>
        <p:spPr>
          <a:xfrm>
            <a:off x="1600200" y="1600201"/>
            <a:ext cx="5715000" cy="4525963"/>
          </a:xfrm>
        </p:spPr>
        <p:txBody>
          <a:bodyPr>
            <a:normAutofit fontScale="92500" lnSpcReduction="10000"/>
          </a:bodyPr>
          <a:lstStyle/>
          <a:p>
            <a:pPr>
              <a:lnSpc>
                <a:spcPct val="90000"/>
              </a:lnSpc>
            </a:pPr>
            <a:r>
              <a:rPr lang="en-US" sz="2400" dirty="0">
                <a:latin typeface="Arial" charset="0"/>
              </a:rPr>
              <a:t>Speech recognition HMMs:</a:t>
            </a:r>
          </a:p>
          <a:p>
            <a:pPr lvl="1">
              <a:lnSpc>
                <a:spcPct val="90000"/>
              </a:lnSpc>
            </a:pPr>
            <a:r>
              <a:rPr lang="en-US" sz="2000" dirty="0">
                <a:latin typeface="Arial" charset="0"/>
              </a:rPr>
              <a:t>Observations are acoustic signals (continuous valued)</a:t>
            </a:r>
          </a:p>
          <a:p>
            <a:pPr lvl="1">
              <a:lnSpc>
                <a:spcPct val="90000"/>
              </a:lnSpc>
            </a:pPr>
            <a:r>
              <a:rPr lang="en-US" sz="2000" dirty="0">
                <a:latin typeface="Arial" charset="0"/>
              </a:rPr>
              <a:t>States are specific positions in specific words (so, tens of thousands)</a:t>
            </a:r>
          </a:p>
          <a:p>
            <a:pPr lvl="1">
              <a:lnSpc>
                <a:spcPct val="90000"/>
              </a:lnSpc>
            </a:pPr>
            <a:endParaRPr lang="en-US" sz="2000" dirty="0">
              <a:latin typeface="Arial" charset="0"/>
            </a:endParaRPr>
          </a:p>
          <a:p>
            <a:pPr>
              <a:lnSpc>
                <a:spcPct val="90000"/>
              </a:lnSpc>
            </a:pPr>
            <a:r>
              <a:rPr lang="en-US" sz="2400" dirty="0">
                <a:latin typeface="Arial" charset="0"/>
              </a:rPr>
              <a:t>Machine translation HMMs:</a:t>
            </a:r>
          </a:p>
          <a:p>
            <a:pPr lvl="1">
              <a:lnSpc>
                <a:spcPct val="90000"/>
              </a:lnSpc>
            </a:pPr>
            <a:r>
              <a:rPr lang="en-US" sz="2000" dirty="0">
                <a:latin typeface="Arial" charset="0"/>
              </a:rPr>
              <a:t>Observations are words (tens of thousands)</a:t>
            </a:r>
          </a:p>
          <a:p>
            <a:pPr lvl="1">
              <a:lnSpc>
                <a:spcPct val="90000"/>
              </a:lnSpc>
            </a:pPr>
            <a:r>
              <a:rPr lang="en-US" sz="2000" dirty="0">
                <a:latin typeface="Arial" charset="0"/>
              </a:rPr>
              <a:t>States are translation options</a:t>
            </a:r>
          </a:p>
          <a:p>
            <a:pPr lvl="1">
              <a:lnSpc>
                <a:spcPct val="90000"/>
              </a:lnSpc>
            </a:pPr>
            <a:endParaRPr lang="en-US" sz="2000" dirty="0">
              <a:latin typeface="Arial" charset="0"/>
            </a:endParaRPr>
          </a:p>
          <a:p>
            <a:pPr>
              <a:lnSpc>
                <a:spcPct val="90000"/>
              </a:lnSpc>
            </a:pPr>
            <a:r>
              <a:rPr lang="en-US" sz="2400" dirty="0">
                <a:latin typeface="Arial" charset="0"/>
              </a:rPr>
              <a:t>Robot tracking:</a:t>
            </a:r>
          </a:p>
          <a:p>
            <a:pPr lvl="1">
              <a:lnSpc>
                <a:spcPct val="90000"/>
              </a:lnSpc>
            </a:pPr>
            <a:r>
              <a:rPr lang="en-US" sz="2000" dirty="0">
                <a:latin typeface="Arial" charset="0"/>
              </a:rPr>
              <a:t>Observations are range readings (continuous)</a:t>
            </a:r>
          </a:p>
          <a:p>
            <a:pPr lvl="1">
              <a:lnSpc>
                <a:spcPct val="90000"/>
              </a:lnSpc>
            </a:pPr>
            <a:r>
              <a:rPr lang="en-US" sz="2000" dirty="0">
                <a:latin typeface="Arial" charset="0"/>
              </a:rPr>
              <a:t>States are positions on a map (continuous)</a:t>
            </a:r>
          </a:p>
          <a:p>
            <a:pPr lvl="1">
              <a:lnSpc>
                <a:spcPct val="90000"/>
              </a:lnSpc>
            </a:pPr>
            <a:endParaRPr lang="en-US" sz="2000" dirty="0">
              <a:latin typeface="Arial" charset="0"/>
            </a:endParaRPr>
          </a:p>
        </p:txBody>
      </p:sp>
      <p:pic>
        <p:nvPicPr>
          <p:cNvPr id="2" name="Picture 1"/>
          <p:cNvPicPr>
            <a:picLocks noChangeAspect="1"/>
          </p:cNvPicPr>
          <p:nvPr/>
        </p:nvPicPr>
        <p:blipFill>
          <a:blip r:embed="rId4"/>
          <a:stretch>
            <a:fillRect/>
          </a:stretch>
        </p:blipFill>
        <p:spPr>
          <a:xfrm>
            <a:off x="8153400" y="1447801"/>
            <a:ext cx="1905000" cy="1857375"/>
          </a:xfrm>
          <a:prstGeom prst="rect">
            <a:avLst/>
          </a:prstGeom>
        </p:spPr>
      </p:pic>
      <p:pic>
        <p:nvPicPr>
          <p:cNvPr id="4" name="Picture 3"/>
          <p:cNvPicPr>
            <a:picLocks noChangeAspect="1"/>
          </p:cNvPicPr>
          <p:nvPr/>
        </p:nvPicPr>
        <p:blipFill>
          <a:blip r:embed="rId5"/>
          <a:stretch>
            <a:fillRect/>
          </a:stretch>
        </p:blipFill>
        <p:spPr>
          <a:xfrm>
            <a:off x="7772401" y="4800600"/>
            <a:ext cx="2538211" cy="1905000"/>
          </a:xfrm>
          <a:prstGeom prst="rect">
            <a:avLst/>
          </a:prstGeom>
        </p:spPr>
      </p:pic>
      <p:sp>
        <p:nvSpPr>
          <p:cNvPr id="5" name="TextBox 4"/>
          <p:cNvSpPr txBox="1"/>
          <p:nvPr/>
        </p:nvSpPr>
        <p:spPr>
          <a:xfrm>
            <a:off x="1676401" y="6474024"/>
            <a:ext cx="1676741" cy="307777"/>
          </a:xfrm>
          <a:prstGeom prst="rect">
            <a:avLst/>
          </a:prstGeom>
          <a:noFill/>
        </p:spPr>
        <p:txBody>
          <a:bodyPr wrap="none" rtlCol="0">
            <a:spAutoFit/>
          </a:bodyPr>
          <a:lstStyle/>
          <a:p>
            <a:r>
              <a:rPr lang="en-US" sz="1400" dirty="0"/>
              <a:t>Source: Tamara Berg</a:t>
            </a:r>
          </a:p>
        </p:txBody>
      </p:sp>
    </p:spTree>
    <p:extLst>
      <p:ext uri="{BB962C8B-B14F-4D97-AF65-F5344CB8AC3E}">
        <p14:creationId xmlns:p14="http://schemas.microsoft.com/office/powerpoint/2010/main" val="35085530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473</TotalTime>
  <Words>2266</Words>
  <Application>Microsoft Macintosh PowerPoint</Application>
  <PresentationFormat>Widescreen</PresentationFormat>
  <Paragraphs>485</Paragraphs>
  <Slides>34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Calibri Light</vt:lpstr>
      <vt:lpstr>Cambria Math</vt:lpstr>
      <vt:lpstr>Office Theme</vt:lpstr>
      <vt:lpstr>CS440/ECE448 Lecture 15: Hidden Markov Models</vt:lpstr>
      <vt:lpstr>Outline</vt:lpstr>
      <vt:lpstr>Probabilistic reasoning over time</vt:lpstr>
      <vt:lpstr>Probabilistic reasoning over time</vt:lpstr>
      <vt:lpstr>Hidden Markov Model</vt:lpstr>
      <vt:lpstr>Example Scenario: UmbrellaWorld Characters from the novel Hammered by Elizabeth Bear, Scenario from chapter 15 of Russell &amp; Norvig</vt:lpstr>
      <vt:lpstr>Example Scenario: UmbrellaWorld Characters from the novel Hammered by Elizabeth Bear, Scenario from chapter 15 of Russell &amp; Norvig</vt:lpstr>
      <vt:lpstr>Example Scenario: UmbrellaWorld Characters from the novel Hammered by Elizabeth Bear, Scenario from chapter 15 of Russell &amp; Norvig</vt:lpstr>
      <vt:lpstr>Applications of HMMs</vt:lpstr>
      <vt:lpstr>Example: Speech Recognition </vt:lpstr>
      <vt:lpstr>Outline</vt:lpstr>
      <vt:lpstr>HMM as a Bayes Net</vt:lpstr>
      <vt:lpstr>HMM as a Finite State Machine</vt:lpstr>
      <vt:lpstr>Bayes Net vs. Finite State Machine</vt:lpstr>
      <vt:lpstr>Speech Recognition as a Bayes Net</vt:lpstr>
      <vt:lpstr>Speech Recognition as a Finite State Machine</vt:lpstr>
      <vt:lpstr>Example: Speech Recognition </vt:lpstr>
      <vt:lpstr>Outline</vt:lpstr>
      <vt:lpstr>Belief propagation in an HMM: Example</vt:lpstr>
      <vt:lpstr>Belief propagation in an HMM: Example</vt:lpstr>
      <vt:lpstr>Belief propagation in an HMM: Example</vt:lpstr>
      <vt:lpstr>Belief propagation in an HMM: Example</vt:lpstr>
      <vt:lpstr>Belief propagation in an HMM: Example</vt:lpstr>
      <vt:lpstr>The Joint Distribution</vt:lpstr>
      <vt:lpstr>Outline</vt:lpstr>
      <vt:lpstr>Flying Cows</vt:lpstr>
      <vt:lpstr>Flying cows</vt:lpstr>
      <vt:lpstr>Maximum  Likelihood</vt:lpstr>
      <vt:lpstr>Maximum  Likelihood</vt:lpstr>
      <vt:lpstr>Outline</vt:lpstr>
      <vt:lpstr>Missing data</vt:lpstr>
      <vt:lpstr>Missing data</vt:lpstr>
      <vt:lpstr>What we will discuss next week</vt:lpstr>
      <vt:lpstr>Outline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CS440/ECE448 Lecture 24: Hidden Markov Models</dc:title>
  <dc:creator>Hasegawa-Johnson, Mark Allan</dc:creator>
  <cp:lastModifiedBy>Hasegawa-Johnson, Mark Allan</cp:lastModifiedBy>
  <cp:revision>51</cp:revision>
  <dcterms:created xsi:type="dcterms:W3CDTF">2017-11-16T01:33:32Z</dcterms:created>
  <dcterms:modified xsi:type="dcterms:W3CDTF">2021-03-13T21:54:59Z</dcterms:modified>
</cp:coreProperties>
</file>