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8" r:id="rId11"/>
    <p:sldId id="350" r:id="rId12"/>
    <p:sldId id="351" r:id="rId13"/>
    <p:sldId id="357" r:id="rId14"/>
    <p:sldId id="358" r:id="rId15"/>
    <p:sldId id="359" r:id="rId16"/>
    <p:sldId id="362" r:id="rId17"/>
    <p:sldId id="361" r:id="rId18"/>
    <p:sldId id="415" r:id="rId19"/>
    <p:sldId id="366" r:id="rId20"/>
    <p:sldId id="416" r:id="rId21"/>
    <p:sldId id="368" r:id="rId22"/>
    <p:sldId id="376" r:id="rId23"/>
    <p:sldId id="377" r:id="rId24"/>
    <p:sldId id="378" r:id="rId25"/>
    <p:sldId id="369" r:id="rId26"/>
    <p:sldId id="374" r:id="rId27"/>
    <p:sldId id="373" r:id="rId28"/>
    <p:sldId id="370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18" r:id="rId37"/>
    <p:sldId id="315" r:id="rId38"/>
    <p:sldId id="414" r:id="rId39"/>
    <p:sldId id="292" r:id="rId40"/>
    <p:sldId id="372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75" r:id="rId5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4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49EC1E-127F-478D-AEDE-AD2B65D050B6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1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2007/hasegawa-johnson07icph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7" y="21147"/>
            <a:ext cx="11893343" cy="2539281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Lecture 14:</a:t>
            </a:r>
            <a:br>
              <a:rPr lang="en-US" dirty="0"/>
            </a:br>
            <a:r>
              <a:rPr lang="en-US" dirty="0"/>
              <a:t>Parameter and Structure Learning for 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7" y="2560430"/>
            <a:ext cx="4720322" cy="17639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/>
              <a:t>By Mark Hasegawa-Johnson, 3/2021</a:t>
            </a:r>
          </a:p>
          <a:p>
            <a:pPr algn="l"/>
            <a:r>
              <a:rPr lang="en-US" sz="2000" dirty="0"/>
              <a:t>With some slides by Svetlana </a:t>
            </a:r>
            <a:r>
              <a:rPr lang="en-US" sz="2000" dirty="0" err="1"/>
              <a:t>Lazebnik</a:t>
            </a:r>
            <a:r>
              <a:rPr lang="en-US" sz="2000" dirty="0"/>
              <a:t>, 9/2017</a:t>
            </a:r>
          </a:p>
          <a:p>
            <a:pPr algn="l"/>
            <a:r>
              <a:rPr lang="en-US" sz="2000" dirty="0"/>
              <a:t>License: CC-BY 4.0</a:t>
            </a:r>
          </a:p>
          <a:p>
            <a:pPr algn="l"/>
            <a:r>
              <a:rPr lang="en-US" sz="2000" dirty="0"/>
              <a:t>You may redistribute or remix if you cite the source.</a:t>
            </a:r>
          </a:p>
        </p:txBody>
      </p:sp>
      <p:pic>
        <p:nvPicPr>
          <p:cNvPr id="6" name="Graphic 5" descr="Cow">
            <a:extLst>
              <a:ext uri="{FF2B5EF4-FFF2-40B4-BE49-F238E27FC236}">
                <a16:creationId xmlns:a16="http://schemas.microsoft.com/office/drawing/2014/main" id="{D35D7F9E-95E7-6844-A328-55815204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199" y="2895599"/>
            <a:ext cx="1409700" cy="1409700"/>
          </a:xfrm>
          <a:prstGeom prst="rect">
            <a:avLst/>
          </a:prstGeom>
        </p:spPr>
      </p:pic>
      <p:pic>
        <p:nvPicPr>
          <p:cNvPr id="8" name="Graphic 7" descr="Suburban scene">
            <a:extLst>
              <a:ext uri="{FF2B5EF4-FFF2-40B4-BE49-F238E27FC236}">
                <a16:creationId xmlns:a16="http://schemas.microsoft.com/office/drawing/2014/main" id="{4853E0A7-C6EF-9340-9521-1636C113B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799" y="2971799"/>
            <a:ext cx="1905001" cy="1905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55DAA-7BF8-C74D-A409-BC689582DFE0}"/>
              </a:ext>
            </a:extLst>
          </p:cNvPr>
          <p:cNvCxnSpPr/>
          <p:nvPr/>
        </p:nvCxnSpPr>
        <p:spPr>
          <a:xfrm>
            <a:off x="54864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have n training examples,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known values for each of the random variables: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2169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7A5B5D-D809-2C4F-864A-CBDD5EE97E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541650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7A5B5D-D809-2C4F-864A-CBDD5EE97E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541650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499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estimate model parameters to be the values that maximize the likelihood of the observations, subject to the constraints that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  <a:blipFill>
                <a:blip r:embed="rId2"/>
                <a:stretch>
                  <a:fillRect l="-2050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8915111-CDDB-8D4C-AE46-6030AB7C63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8915111-CDDB-8D4C-AE46-6030AB7C63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203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maximum likelihood parameters 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  <a:blipFill>
                <a:blip r:embed="rId2"/>
                <a:stretch>
                  <a:fillRect l="-2050" t="-1804" r="-1595"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26ADDA-574C-2041-BEBE-5B21461889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26ADDA-574C-2041-BEBE-5B21461889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891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maximum likelihood parameters are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  <a:blipFill>
                <a:blip r:embed="rId2"/>
                <a:stretch>
                  <a:fillRect l="-2050" t="-4762" r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414617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414617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325" t="-11111" r="-1325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718235B3-D540-084A-8678-EE4A11908A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77423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718235B3-D540-084A-8678-EE4A11908A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77423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088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43C4-ECB8-BF49-92DC-C9460FCD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CAD75-7E51-4A4B-8E7B-707235611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Smart cows are far more dangerous than aliens.</a:t>
                </a:r>
              </a:p>
              <a:p>
                <a:r>
                  <a:rPr lang="en-US" dirty="0"/>
                  <a:t>Maximum likelihood estimation is very easy to use, IF you have training data in which the values of ALL variables are observed.</a:t>
                </a:r>
              </a:p>
              <a:p>
                <a:endParaRPr lang="en-US" dirty="0"/>
              </a:p>
              <a:p>
                <a:r>
                  <a:rPr lang="en-US" dirty="0"/>
                  <a:t>…but what if some of the variables can’t be observed?</a:t>
                </a:r>
              </a:p>
              <a:p>
                <a:r>
                  <a:rPr lang="en-US" dirty="0"/>
                  <a:t>For example: after the 6</a:t>
                </a:r>
                <a:r>
                  <a:rPr lang="en-US" baseline="30000" dirty="0"/>
                  <a:t>th</a:t>
                </a:r>
                <a:r>
                  <a:rPr lang="en-US" dirty="0"/>
                  <a:t> day, the cows decide to stop responding to written surveys.  Therefore, it’s impossible to </a:t>
                </a:r>
                <a:r>
                  <a:rPr lang="en-US" b="1" u="sng" dirty="0"/>
                  <a:t>observe</a:t>
                </a:r>
                <a:r>
                  <a:rPr lang="en-US" dirty="0"/>
                  <a:t>, on any given day, how smart the cows are.  We don’t know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CAD75-7E51-4A4B-8E7B-707235611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09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Partially Observed data: Hard EM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914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that we have the following observations:</a:t>
            </a:r>
          </a:p>
          <a:p>
            <a:r>
              <a:rPr lang="en-US" dirty="0"/>
              <a:t>We know whether A=True or False.</a:t>
            </a:r>
          </a:p>
          <a:p>
            <a:r>
              <a:rPr lang="en-US" dirty="0"/>
              <a:t>We know whether F=True or False.</a:t>
            </a:r>
          </a:p>
          <a:p>
            <a:r>
              <a:rPr lang="en-US" dirty="0"/>
              <a:t>After the 6</a:t>
            </a:r>
            <a:r>
              <a:rPr lang="en-US" baseline="30000" dirty="0"/>
              <a:t>th</a:t>
            </a:r>
            <a:r>
              <a:rPr lang="en-US" dirty="0"/>
              <a:t> day, we don’t know whether S is True or False (shown as ”?”). </a:t>
            </a:r>
          </a:p>
        </p:txBody>
      </p: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82723"/>
              </p:ext>
            </p:extLst>
          </p:nvPr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6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Main idea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Remember that maximum likelihood estimation counts examples: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Expectation maximization is similar, but using “expected counts” instead of actual counts: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E[X] means “expected value of X”.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  <a:blipFill>
                <a:blip r:embed="rId2"/>
                <a:stretch>
                  <a:fillRect l="-965" t="-2618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24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</a:t>
                </a:r>
                <a:r>
                  <a:rPr lang="en-US" b="1" u="sng" dirty="0"/>
                  <a:t>guess</a:t>
                </a:r>
                <a:r>
                  <a:rPr lang="en-US" dirty="0"/>
                  <a:t> the model parameters.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ITERATE</a:t>
                </a:r>
                <a:r>
                  <a:rPr lang="en-US" dirty="0"/>
                  <a:t> until convergence: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E-Step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days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M-Step: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Continue the iteration, shown above, until the model parameters stop changing.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12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Initialize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Marilyn Modigliani is a professional </a:t>
                </a:r>
                <a:r>
                  <a:rPr lang="en-US" dirty="0" err="1"/>
                  <a:t>vaccavolatologist</a:t>
                </a:r>
                <a:r>
                  <a:rPr lang="en-US" dirty="0"/>
                  <a:t>.  She gives us these initial guesses about the possible model parameters (her guesses are probably not quite right, but they are as good a guess as anybody else’s):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086" t="-1951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EC1F43-3EB9-564D-BA1B-60AF840D3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777549"/>
                  </p:ext>
                </p:extLst>
              </p:nvPr>
            </p:nvGraphicFramePr>
            <p:xfrm>
              <a:off x="3266421" y="413067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EC1F43-3EB9-564D-BA1B-60AF840D3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777549"/>
                  </p:ext>
                </p:extLst>
              </p:nvPr>
            </p:nvGraphicFramePr>
            <p:xfrm>
              <a:off x="3266421" y="413067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62" t="-11111" r="-662" b="-4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23F8D595-5888-B64B-ADE1-889CFDCF1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8EEBDA6E-51CB-E74D-9886-AA0AB045A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2D0821-B48C-E846-8E59-248DFA48D9B3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223FDC6-A8A8-9D41-A8D9-AD375EEE12B7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78C178-895C-6747-96A8-9E56731BBFC3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A81914-7835-874D-A871-4FEEDBE56506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C506A-C653-004D-926A-94AA252154FA}"/>
              </a:ext>
            </a:extLst>
          </p:cNvPr>
          <p:cNvCxnSpPr>
            <a:stCxn id="8" idx="4"/>
            <a:endCxn id="10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A3355-D50A-3B44-8579-34F45DA3A4A6}"/>
              </a:ext>
            </a:extLst>
          </p:cNvPr>
          <p:cNvCxnSpPr>
            <a:cxnSpLocks/>
            <a:stCxn id="9" idx="4"/>
            <a:endCxn id="10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and Structure Learning for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pPr lvl="1"/>
            <a:r>
              <a:rPr lang="en-US" dirty="0"/>
              <a:t>from Partially Observed data: Hard EM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The usual method: knowledge engineering</a:t>
            </a:r>
          </a:p>
          <a:p>
            <a:pPr lvl="1"/>
            <a:r>
              <a:rPr lang="en-US" dirty="0"/>
              <a:t>An interesting recent method: causal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Based on Marilyn’s model, we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each of the missing days, as shown in the table at right.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2410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33110"/>
              </p:ext>
            </p:extLst>
          </p:nvPr>
        </p:nvGraphicFramePr>
        <p:xfrm>
          <a:off x="6616403" y="102889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3175"/>
            <a:ext cx="10515600" cy="1325563"/>
          </a:xfrm>
        </p:spPr>
        <p:txBody>
          <a:bodyPr/>
          <a:lstStyle/>
          <a:p>
            <a:r>
              <a:rPr lang="en-US" dirty="0"/>
              <a:t>E-Step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498" y="1139825"/>
                <a:ext cx="11061702" cy="2201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expected counts are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[#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days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498" y="1139825"/>
                <a:ext cx="11061702" cy="2201738"/>
              </a:xfrm>
              <a:blipFill>
                <a:blip r:embed="rId2"/>
                <a:stretch>
                  <a:fillRect l="-1147" t="-30460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893315"/>
                  </p:ext>
                </p:extLst>
              </p:nvPr>
            </p:nvGraphicFramePr>
            <p:xfrm>
              <a:off x="180320" y="3559175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893315"/>
                  </p:ext>
                </p:extLst>
              </p:nvPr>
            </p:nvGraphicFramePr>
            <p:xfrm>
              <a:off x="180320" y="3559175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11111" r="-88832" b="-5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11111" r="-575" b="-5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65574" r="-88832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65574" r="-575" b="-2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280556" r="-88832" b="-28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285246" r="-88832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285246" r="-575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796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759959"/>
                  </p:ext>
                </p:extLst>
              </p:nvPr>
            </p:nvGraphicFramePr>
            <p:xfrm>
              <a:off x="180320" y="3559175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759959"/>
                  </p:ext>
                </p:extLst>
              </p:nvPr>
            </p:nvGraphicFramePr>
            <p:xfrm>
              <a:off x="180320" y="3559175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208" t="-11111" r="-88832" b="-5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11111" r="-575" b="-5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208" t="-65574" r="-88832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65574" r="-575" b="-2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208" t="-280556" r="-88832" b="-28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208" t="-285246" r="-88832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285246" r="-575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24FCF010-FF8C-7F40-909F-5DEAC265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3175"/>
            <a:ext cx="10515600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</p:spTree>
    <p:extLst>
      <p:ext uri="{BB962C8B-B14F-4D97-AF65-F5344CB8AC3E}">
        <p14:creationId xmlns:p14="http://schemas.microsoft.com/office/powerpoint/2010/main" val="13501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00299 -0.5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498" y="3840812"/>
                <a:ext cx="11061702" cy="293490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Now let’s re-estimate the model parameters.  For example,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f>
                            <m:fPr>
                              <m:ctrlP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498" y="3840812"/>
                <a:ext cx="11061702" cy="2934907"/>
              </a:xfrm>
              <a:blipFill>
                <a:blip r:embed="rId2"/>
                <a:stretch>
                  <a:fillRect l="-1032" t="-5603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8D44F6A-B9BA-144B-8788-BDDF1910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2831436"/>
            <a:ext cx="10515600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13D9AC5-8C04-F74C-86E4-119D5B3E4B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8861017"/>
                  </p:ext>
                </p:extLst>
              </p:nvPr>
            </p:nvGraphicFramePr>
            <p:xfrm>
              <a:off x="180320" y="11422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13D9AC5-8C04-F74C-86E4-119D5B3E4B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8861017"/>
                  </p:ext>
                </p:extLst>
              </p:nvPr>
            </p:nvGraphicFramePr>
            <p:xfrm>
              <a:off x="180320" y="11422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8333" r="-88832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8333" r="-575" b="-5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62903" r="-88832" b="-2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62903" r="-575" b="-2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80556" r="-88832" b="-28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79032" r="-88832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279032" r="-575" b="-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5257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498" y="3766336"/>
                <a:ext cx="11061702" cy="30916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Now let’s re-estimate the model parameters.  For example,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498" y="3766336"/>
                <a:ext cx="11061702" cy="3091664"/>
              </a:xfrm>
              <a:blipFill>
                <a:blip r:embed="rId2"/>
                <a:stretch>
                  <a:fillRect l="-1032" t="-3689" b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38DB654-EBC0-8A46-8A7A-3E49DB8B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2831436"/>
            <a:ext cx="10515600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0A1C202-EB1C-C246-8FCC-4EE4BD49B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62295"/>
                  </p:ext>
                </p:extLst>
              </p:nvPr>
            </p:nvGraphicFramePr>
            <p:xfrm>
              <a:off x="180320" y="15675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0A1C202-EB1C-C246-8FCC-4EE4BD49B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62295"/>
                  </p:ext>
                </p:extLst>
              </p:nvPr>
            </p:nvGraphicFramePr>
            <p:xfrm>
              <a:off x="180320" y="15675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11111" r="-88832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11111" r="-575" b="-5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65574" r="-88832" b="-2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65574" r="-575" b="-2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80556" r="-8883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85246" r="-88832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285246" r="-575" b="-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757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9375"/>
            <a:ext cx="10515600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9549" y="1196974"/>
                <a:ext cx="7633669" cy="50895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re-estimated probabilities 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+2+0+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9549" y="1196974"/>
                <a:ext cx="7633669" cy="5089526"/>
              </a:xfrm>
              <a:blipFill>
                <a:blip r:embed="rId2"/>
                <a:stretch>
                  <a:fillRect l="-1661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2759339"/>
                  </p:ext>
                </p:extLst>
              </p:nvPr>
            </p:nvGraphicFramePr>
            <p:xfrm>
              <a:off x="8134349" y="1482724"/>
              <a:ext cx="3790951" cy="4602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779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56090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749265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/5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917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/5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0+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/5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2759339"/>
                  </p:ext>
                </p:extLst>
              </p:nvPr>
            </p:nvGraphicFramePr>
            <p:xfrm>
              <a:off x="8134349" y="1482724"/>
              <a:ext cx="3790951" cy="4602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779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56090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749265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11111" r="-1382" b="-9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1072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47059" r="-1382" b="-2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1072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147059" r="-1382" b="-1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1083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247059" r="-1382" b="-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917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404110" r="-1382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3322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</a:t>
                </a:r>
                <a:r>
                  <a:rPr lang="en-US" b="1" u="sng" dirty="0"/>
                  <a:t>guess</a:t>
                </a:r>
                <a:r>
                  <a:rPr lang="en-US" dirty="0"/>
                  <a:t> the model parameters.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ITERATE</a:t>
                </a:r>
                <a:r>
                  <a:rPr lang="en-US" dirty="0"/>
                  <a:t> until convergence: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E-Step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days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M-Step: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Continue the iteration, shown above, until the model parameters stop changing.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16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7B22-DDD7-C044-86FF-03ABE79D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F6DF5-0A75-6E45-8B80-E7F212AD2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It always converges.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The parameters it converges to (P(A), P(S), and P(F|A,S)):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are guaranteed to be </a:t>
                </a:r>
                <a:r>
                  <a:rPr lang="en-US" sz="2800" b="1" u="sng" dirty="0"/>
                  <a:t>at least as good as</a:t>
                </a:r>
                <a:r>
                  <a:rPr lang="en-US" sz="2800" dirty="0"/>
                  <a:t> your initial guess, but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They depend on your initial guess.  Different initial guesses may result in different results, after the algorithm converges.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For example, Marilyn’s initial guess was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|¬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/>
                  <a:t>.  Notice that we ended up with the same value!   According to the fully observed data we saw earlier, that might not be the best possible parameter for these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F6DF5-0A75-6E45-8B80-E7F212AD2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47" r="-120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22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pPr lvl="1"/>
            <a:r>
              <a:rPr lang="en-US" dirty="0"/>
              <a:t>from Partially Observed data: Hard EM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19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E7B3-A700-D24E-907B-7D5F515A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D96F-BA01-7C4E-B1CD-11A5FAB2A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is sensitive to your initial guess: bad initial guess -&gt; bad model parameters</a:t>
            </a:r>
          </a:p>
          <a:p>
            <a:r>
              <a:rPr lang="en-US" dirty="0"/>
              <a:t>Hard EM is a little less sensitive.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3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Fully Observed data: Maximum Likelihood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Partially Observed data: Expectation Maximization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70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5E6F-7B55-FE43-BA78-27000D2A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90143-F09E-BA41-AC06-A1AB5068C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it works:</a:t>
                </a:r>
              </a:p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each of the missing days, then</a:t>
                </a:r>
              </a:p>
              <a:p>
                <a:r>
                  <a:rPr lang="en-US" u="sng" dirty="0"/>
                  <a:t>Harden your estimates</a:t>
                </a:r>
                <a:r>
                  <a:rPr lang="en-US" dirty="0"/>
                  <a:t>: for each of the missing days, choose the most probable value of the missing variable.</a:t>
                </a:r>
              </a:p>
              <a:p>
                <a:r>
                  <a:rPr lang="en-US" dirty="0"/>
                  <a:t>Proceed with the rest of EM as normal.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90143-F09E-BA41-AC06-A1AB5068C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15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Based on Marilyn’s model, we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each of the missing days, as shown in the table at right.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2410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72220"/>
              </p:ext>
            </p:extLst>
          </p:nvPr>
        </p:nvGraphicFramePr>
        <p:xfrm>
          <a:off x="6616402" y="102889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27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914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 then harden your estimates.  For each missing day, choose the most likely value of S, either 0 or 1.</a:t>
            </a:r>
          </a:p>
        </p:txBody>
      </p: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08377"/>
              </p:ext>
            </p:extLst>
          </p:nvPr>
        </p:nvGraphicFramePr>
        <p:xfrm>
          <a:off x="6616402" y="102889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35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Now we can re-estimate the model parameters using simple formulas: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  <a:blipFill>
                <a:blip r:embed="rId2"/>
                <a:stretch>
                  <a:fillRect l="-2278" t="-2062"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3603BD5-9566-2A48-A5D5-A9387160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35282"/>
              </p:ext>
            </p:extLst>
          </p:nvPr>
        </p:nvGraphicFramePr>
        <p:xfrm>
          <a:off x="6616402" y="102889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31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new parameters are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  <a:blipFill>
                <a:blip r:embed="rId2"/>
                <a:stretch>
                  <a:fillRect l="-2278" t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32337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32337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325" t="-11111" r="-1325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83E2272-94BE-C444-92DF-A1348A3A5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22127"/>
              </p:ext>
            </p:extLst>
          </p:nvPr>
        </p:nvGraphicFramePr>
        <p:xfrm>
          <a:off x="6616402" y="102889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60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E7B3-A700-D24E-907B-7D5F515A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D96F-BA01-7C4E-B1CD-11A5FAB2A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sensitive than soft EM to the exact parameter values of your initial guess.</a:t>
            </a:r>
          </a:p>
          <a:p>
            <a:r>
              <a:rPr lang="en-US" dirty="0"/>
              <a:t>… however, the final estimate from hard EM is often not as good as the estimate from soft EM.</a:t>
            </a:r>
          </a:p>
          <a:p>
            <a:r>
              <a:rPr lang="en-US" dirty="0"/>
              <a:t>Often, the best approach is to use hard EM until convergence, then use the values from hard EM to initialize soft EM.</a:t>
            </a:r>
          </a:p>
        </p:txBody>
      </p:sp>
    </p:spTree>
    <p:extLst>
      <p:ext uri="{BB962C8B-B14F-4D97-AF65-F5344CB8AC3E}">
        <p14:creationId xmlns:p14="http://schemas.microsoft.com/office/powerpoint/2010/main" val="4025651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pPr lvl="1"/>
            <a:r>
              <a:rPr lang="en-US" dirty="0"/>
              <a:t>from Partially Observed data: Hard EM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0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1930194"/>
            <a:ext cx="11356259" cy="41277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Find somebody who knows a lot about the problem you’re trying to model (flying cows, or burglars in Los Angeles, or whatever).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Get them to tell you which variables depend on which others.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Draw corresponding circles and arrows.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Done!  Proceed to parameter estimation.</a:t>
            </a:r>
          </a:p>
        </p:txBody>
      </p:sp>
    </p:spTree>
    <p:extLst>
      <p:ext uri="{BB962C8B-B14F-4D97-AF65-F5344CB8AC3E}">
        <p14:creationId xmlns:p14="http://schemas.microsoft.com/office/powerpoint/2010/main" val="92902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4E564BF-E2D1-4B48-8EE8-69E632B2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2" y="0"/>
            <a:ext cx="12028569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B9F981-E905-AE43-87C8-177ED2200F8D}"/>
              </a:ext>
            </a:extLst>
          </p:cNvPr>
          <p:cNvSpPr/>
          <p:nvPr/>
        </p:nvSpPr>
        <p:spPr>
          <a:xfrm>
            <a:off x="6602504" y="6185209"/>
            <a:ext cx="5567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Huang, </a:t>
            </a:r>
            <a:r>
              <a:rPr lang="en-US" dirty="0" err="1"/>
              <a:t>McMurran</a:t>
            </a:r>
            <a:r>
              <a:rPr lang="en-US" dirty="0"/>
              <a:t>, </a:t>
            </a:r>
            <a:r>
              <a:rPr lang="en-US" dirty="0" err="1"/>
              <a:t>Dhadyalla</a:t>
            </a:r>
            <a:r>
              <a:rPr lang="en-US" dirty="0"/>
              <a:t> &amp; Jones, ”Probability-based vehicle fault diagnosis: Bayesian network method,” 2008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5403CF-48AD-BB4D-9CF0-A7EE92FF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599"/>
            <a:ext cx="11823568" cy="12812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/>
              <a:t>Example: Bayesian diagnostic model for the symptom “no sound.”</a:t>
            </a:r>
          </a:p>
        </p:txBody>
      </p:sp>
    </p:spTree>
    <p:extLst>
      <p:ext uri="{BB962C8B-B14F-4D97-AF65-F5344CB8AC3E}">
        <p14:creationId xmlns:p14="http://schemas.microsoft.com/office/powerpoint/2010/main" val="1306834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9386"/>
            <a:ext cx="11772900" cy="135319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Bayes Network: </a:t>
            </a:r>
            <a:r>
              <a:rPr lang="en-US" u="sng" dirty="0"/>
              <a:t>speech acoustics</a:t>
            </a:r>
            <a:r>
              <a:rPr lang="en-US" dirty="0"/>
              <a:t> and </a:t>
            </a:r>
            <a:r>
              <a:rPr lang="en-US" u="sng" dirty="0"/>
              <a:t>speech appearance</a:t>
            </a:r>
            <a:r>
              <a:rPr lang="en-US" dirty="0"/>
              <a:t> depend on glottis, tongue, and lip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778500"/>
            <a:ext cx="8305800" cy="965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Audiovisual Speech Recognition with Articulator Positions as Hidden Variables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Mark Hasegawa-Johnson, Karen Livescu, Partha Lal and Kate </a:t>
            </a:r>
            <a:r>
              <a:rPr lang="en-US" sz="1600" dirty="0" err="1"/>
              <a:t>Saenko</a:t>
            </a:r>
            <a:endParaRPr lang="en-US" sz="1600" dirty="0"/>
          </a:p>
          <a:p>
            <a:pPr>
              <a:buNone/>
            </a:pPr>
            <a:r>
              <a:rPr lang="en-US" sz="1600" b="1" i="1" dirty="0"/>
              <a:t>International Congress on Phonetic Sciences</a:t>
            </a:r>
            <a:r>
              <a:rPr lang="en-US" sz="1600" dirty="0"/>
              <a:t> 1719:299-302, 2007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2324100"/>
            <a:ext cx="3186112" cy="229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96" y="1532580"/>
            <a:ext cx="4930904" cy="39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scenario: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Central Illinois has recently had a problem with flying cows.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Farmers have called the university to complain that their cows flew away.</a:t>
            </a:r>
          </a:p>
        </p:txBody>
      </p:sp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13FBD74C-42A5-1C4B-9829-636CBA6E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895599"/>
            <a:ext cx="1409700" cy="1409700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FF6DD9E4-5488-0C40-BA14-5DEF4E9B9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499" y="2971799"/>
            <a:ext cx="1905001" cy="19050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54179-74A6-024F-AA95-FE1A9BA12216}"/>
              </a:ext>
            </a:extLst>
          </p:cNvPr>
          <p:cNvCxnSpPr/>
          <p:nvPr/>
        </p:nvCxnSpPr>
        <p:spPr>
          <a:xfrm>
            <a:off x="65151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06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pPr lvl="1"/>
            <a:r>
              <a:rPr lang="en-US" dirty="0"/>
              <a:t>from Partially Observed data: Hard EM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The usual method: knowledge engineering</a:t>
            </a:r>
          </a:p>
          <a:p>
            <a:pPr lvl="1"/>
            <a:r>
              <a:rPr lang="en-US" dirty="0"/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7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31776"/>
            <a:ext cx="10515600" cy="984250"/>
          </a:xfrm>
        </p:spPr>
        <p:txBody>
          <a:bodyPr/>
          <a:lstStyle/>
          <a:p>
            <a:r>
              <a:rPr lang="en-US" dirty="0"/>
              <a:t>Causal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6024"/>
            <a:ext cx="113157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Suppose you know that you have V variables X</a:t>
            </a:r>
            <a:r>
              <a:rPr lang="en-US" sz="2400" baseline="-25000" dirty="0"/>
              <a:t>1</a:t>
            </a:r>
            <a:r>
              <a:rPr lang="en-US" sz="2400" dirty="0"/>
              <a:t>, … ,X</a:t>
            </a:r>
            <a:r>
              <a:rPr lang="en-US" sz="2400" baseline="-25000" dirty="0"/>
              <a:t>V</a:t>
            </a:r>
            <a:r>
              <a:rPr lang="en-US" sz="2400" dirty="0"/>
              <a:t>, but you don’t know which variables depend on which others.  You can learn this from the data:</a:t>
            </a:r>
          </a:p>
          <a:p>
            <a:pPr marL="0" indent="0">
              <a:buNone/>
            </a:pPr>
            <a:r>
              <a:rPr lang="en-US" sz="2400" dirty="0"/>
              <a:t>For every possible ordering of the variables (there are V! possible orderings):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Create a blank initial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each variable in this ordering, </a:t>
            </a:r>
            <a:r>
              <a:rPr lang="en-US" sz="2400" dirty="0" err="1"/>
              <a:t>i</a:t>
            </a:r>
            <a:r>
              <a:rPr lang="en-US" sz="2400" dirty="0"/>
              <a:t> = 1 to V: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 variable X</a:t>
            </a:r>
            <a:r>
              <a:rPr lang="en-US" baseline="-25000" dirty="0"/>
              <a:t>i</a:t>
            </a:r>
            <a:r>
              <a:rPr lang="en-US" dirty="0"/>
              <a:t> to the network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Check your training data.  If there is any variable X</a:t>
            </a:r>
            <a:r>
              <a:rPr lang="en-US" baseline="-25000" dirty="0"/>
              <a:t>1</a:t>
            </a:r>
            <a:r>
              <a:rPr lang="en-US" dirty="0"/>
              <a:t>, … ,X</a:t>
            </a:r>
            <a:r>
              <a:rPr lang="en-US" baseline="-25000" dirty="0"/>
              <a:t>i-1</a:t>
            </a:r>
            <a:r>
              <a:rPr lang="en-US" dirty="0"/>
              <a:t> that CHANGES the probability of X</a:t>
            </a:r>
            <a:r>
              <a:rPr lang="en-US" baseline="-25000" dirty="0"/>
              <a:t>i</a:t>
            </a:r>
            <a:r>
              <a:rPr lang="en-US" dirty="0"/>
              <a:t>=1, then add that variable to the set </a:t>
            </a:r>
            <a:r>
              <a:rPr lang="fr-FR" dirty="0">
                <a:solidFill>
                  <a:srgbClr val="0066FF"/>
                </a:solidFill>
              </a:rPr>
              <a:t>Parents(X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)</a:t>
            </a:r>
            <a:r>
              <a:rPr lang="en-US" dirty="0"/>
              <a:t> </a:t>
            </a:r>
            <a:r>
              <a:rPr lang="en-US" baseline="-25000" dirty="0"/>
              <a:t> </a:t>
            </a:r>
            <a:r>
              <a:rPr lang="en-US" dirty="0"/>
              <a:t>such that</a:t>
            </a:r>
            <a:br>
              <a:rPr lang="en-US" dirty="0"/>
            </a:br>
            <a:r>
              <a:rPr lang="fr-FR" dirty="0">
                <a:solidFill>
                  <a:srgbClr val="0066FF"/>
                </a:solidFill>
              </a:rPr>
              <a:t>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Parents(X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)) = 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X</a:t>
            </a:r>
            <a:r>
              <a:rPr lang="fr-FR" baseline="-25000" dirty="0">
                <a:solidFill>
                  <a:srgbClr val="0066FF"/>
                </a:solidFill>
              </a:rPr>
              <a:t>1</a:t>
            </a:r>
            <a:r>
              <a:rPr lang="fr-FR" dirty="0">
                <a:solidFill>
                  <a:srgbClr val="0066FF"/>
                </a:solidFill>
              </a:rPr>
              <a:t>, ... X</a:t>
            </a:r>
            <a:r>
              <a:rPr lang="fr-FR" baseline="-25000" dirty="0">
                <a:solidFill>
                  <a:srgbClr val="0066FF"/>
                </a:solidFill>
              </a:rPr>
              <a:t>i-1</a:t>
            </a:r>
            <a:r>
              <a:rPr lang="fr-FR" dirty="0">
                <a:solidFill>
                  <a:srgbClr val="0066FF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Count the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edges</a:t>
            </a:r>
            <a:r>
              <a:rPr lang="fr-FR" sz="2400" dirty="0"/>
              <a:t> in the graph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ordering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/>
              <a:t>Choose</a:t>
            </a:r>
            <a:r>
              <a:rPr lang="fr-FR" sz="2400" dirty="0"/>
              <a:t> the graph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smallest</a:t>
            </a:r>
            <a:r>
              <a:rPr lang="fr-FR" sz="2400" dirty="0"/>
              <a:t>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edges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035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20486" name="Picture 6" descr="burglary-mak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830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686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3657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7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</p:spTree>
    <p:extLst>
      <p:ext uri="{BB962C8B-B14F-4D97-AF65-F5344CB8AC3E}">
        <p14:creationId xmlns:p14="http://schemas.microsoft.com/office/powerpoint/2010/main" val="2504985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44958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1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320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62281" y="4736434"/>
            <a:ext cx="1557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0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655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9462" name="Picture 6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6" y="2590800"/>
            <a:ext cx="341412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08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university dispatched a team of expert </a:t>
            </a:r>
            <a:r>
              <a:rPr lang="en-US" dirty="0" err="1"/>
              <a:t>vaccavolatologists</a:t>
            </a:r>
            <a:r>
              <a:rPr lang="en-US" dirty="0"/>
              <a:t>.  They determined that almost all flying cows were explained by one or both of the following causes:</a:t>
            </a:r>
          </a:p>
          <a:p>
            <a:r>
              <a:rPr lang="en-US" b="1" u="sng" dirty="0"/>
              <a:t>Smart cows</a:t>
            </a:r>
            <a:r>
              <a:rPr lang="en-US" dirty="0"/>
              <a:t>.  The cows learned how to fly, on their own, without help.</a:t>
            </a:r>
          </a:p>
          <a:p>
            <a:r>
              <a:rPr lang="en-US" b="1" u="sng" dirty="0"/>
              <a:t>Alien intervention</a:t>
            </a:r>
            <a:r>
              <a:rPr lang="en-US" dirty="0"/>
              <a:t>.  UFOs taught the cows how to fly.</a:t>
            </a:r>
          </a:p>
        </p:txBody>
      </p:sp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13FBD74C-42A5-1C4B-9829-636CBA6E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895599"/>
            <a:ext cx="1409700" cy="1409700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FF6DD9E4-5488-0C40-BA14-5DEF4E9B9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499" y="2971799"/>
            <a:ext cx="1905001" cy="19050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54179-74A6-024F-AA95-FE1A9BA12216}"/>
              </a:ext>
            </a:extLst>
          </p:cNvPr>
          <p:cNvCxnSpPr/>
          <p:nvPr/>
        </p:nvCxnSpPr>
        <p:spPr>
          <a:xfrm>
            <a:off x="65151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47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Deciding conditional independence is hard in </a:t>
            </a:r>
            <a:r>
              <a:rPr lang="en-US" sz="2400" dirty="0" err="1"/>
              <a:t>noncausal</a:t>
            </a:r>
            <a:r>
              <a:rPr lang="en-US" sz="2400" dirty="0"/>
              <a:t> directions</a:t>
            </a:r>
          </a:p>
          <a:p>
            <a:pPr lvl="1"/>
            <a:r>
              <a:rPr lang="en-US" sz="2000" dirty="0"/>
              <a:t>The causal direction seems much more natural</a:t>
            </a:r>
          </a:p>
          <a:p>
            <a:r>
              <a:rPr lang="en-US" sz="2400" dirty="0"/>
              <a:t>Network is less compact: 1 + 2 + 4 + 2 + 4 = 13 numbers needed (vs. 1+1+4+2+2=10 for the causal ordering)</a:t>
            </a:r>
          </a:p>
        </p:txBody>
      </p:sp>
      <p:pic>
        <p:nvPicPr>
          <p:cNvPr id="16389" name="Picture 5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8" y="1371600"/>
            <a:ext cx="2743200" cy="2387600"/>
          </a:xfrm>
          <a:prstGeom prst="rect">
            <a:avLst/>
          </a:prstGeom>
          <a:noFill/>
        </p:spPr>
      </p:pic>
      <p:pic>
        <p:nvPicPr>
          <p:cNvPr id="5" name="Picture 4" descr="burglary-small">
            <a:extLst>
              <a:ext uri="{FF2B5EF4-FFF2-40B4-BE49-F238E27FC236}">
                <a16:creationId xmlns:a16="http://schemas.microsoft.com/office/drawing/2014/main" id="{D1809B7F-6DA4-48EB-8D7E-AE15CF2F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191" y="1524000"/>
            <a:ext cx="2180253" cy="218025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DB0C30-F943-478B-ACB9-A580E394AE99}"/>
              </a:ext>
            </a:extLst>
          </p:cNvPr>
          <p:cNvSpPr txBox="1"/>
          <p:nvPr/>
        </p:nvSpPr>
        <p:spPr>
          <a:xfrm>
            <a:off x="5604387" y="2329429"/>
            <a:ext cx="111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versus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E1CA4AD-8D8F-7947-AE93-18F26E3E6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</p:spTree>
    <p:extLst>
      <p:ext uri="{BB962C8B-B14F-4D97-AF65-F5344CB8AC3E}">
        <p14:creationId xmlns:p14="http://schemas.microsoft.com/office/powerpoint/2010/main" val="1095884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store it in causal order? A: Saves memory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have a Boolean variable X</a:t>
            </a:r>
            <a:r>
              <a:rPr lang="en-US" sz="2400" baseline="-25000" dirty="0"/>
              <a:t>i</a:t>
            </a:r>
            <a:r>
              <a:rPr lang="en-US" sz="2400" dirty="0"/>
              <a:t> with k Boolean parents. How many rows does its conditional probability table have?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rows for all the combinations of parent values</a:t>
            </a:r>
          </a:p>
          <a:p>
            <a:pPr lvl="1"/>
            <a:r>
              <a:rPr lang="en-US" sz="2000" dirty="0"/>
              <a:t>Each row requires one number for </a:t>
            </a:r>
            <a:r>
              <a:rPr lang="en-US" sz="2000" dirty="0">
                <a:solidFill>
                  <a:srgbClr val="0066FF"/>
                </a:solidFill>
              </a:rPr>
              <a:t>P(X</a:t>
            </a:r>
            <a:r>
              <a:rPr lang="en-US" sz="2000" baseline="-25000" dirty="0">
                <a:solidFill>
                  <a:srgbClr val="0066FF"/>
                </a:solidFill>
              </a:rPr>
              <a:t>i</a:t>
            </a:r>
            <a:r>
              <a:rPr lang="en-US" sz="2000" dirty="0">
                <a:solidFill>
                  <a:srgbClr val="0066FF"/>
                </a:solidFill>
              </a:rPr>
              <a:t> = true | parent values)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sz="2400" dirty="0"/>
              <a:t>If each variable has no more than k parents, how many numbers does the complete network require?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O(n </a:t>
            </a:r>
            <a:r>
              <a:rPr lang="en-US" sz="2000" dirty="0">
                <a:solidFill>
                  <a:srgbClr val="0066FF"/>
                </a:solidFill>
                <a:cs typeface="Arial" charset="0"/>
              </a:rPr>
              <a:t>·</a:t>
            </a:r>
            <a:r>
              <a:rPr lang="en-US" sz="2000" dirty="0">
                <a:solidFill>
                  <a:srgbClr val="0066FF"/>
                </a:solidFill>
              </a:rPr>
              <a:t> 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  <a:r>
              <a:rPr lang="en-US" sz="2000" dirty="0"/>
              <a:t>numbers – vs. </a:t>
            </a:r>
            <a:r>
              <a:rPr lang="en-US" sz="2000" dirty="0">
                <a:solidFill>
                  <a:srgbClr val="0066FF"/>
                </a:solidFill>
              </a:rPr>
              <a:t>O(2</a:t>
            </a:r>
            <a:r>
              <a:rPr lang="en-US" sz="2000" baseline="30000" dirty="0">
                <a:solidFill>
                  <a:srgbClr val="0066FF"/>
                </a:solidFill>
              </a:rPr>
              <a:t>n</a:t>
            </a:r>
            <a:r>
              <a:rPr lang="en-US" sz="2000" dirty="0">
                <a:solidFill>
                  <a:srgbClr val="0066FF"/>
                </a:solidFill>
              </a:rPr>
              <a:t>)</a:t>
            </a:r>
            <a:r>
              <a:rPr lang="en-US" sz="2000" dirty="0"/>
              <a:t> for the full joint distribution</a:t>
            </a:r>
            <a:endParaRPr lang="en-US" dirty="0"/>
          </a:p>
          <a:p>
            <a:r>
              <a:rPr lang="en-US" sz="2400" dirty="0"/>
              <a:t>How many nodes for the burglary network? </a:t>
            </a:r>
          </a:p>
          <a:p>
            <a:pPr lvl="1">
              <a:buNone/>
            </a:pPr>
            <a:r>
              <a:rPr lang="en-US" sz="2000" dirty="0"/>
              <a:t>1 + 1 + 4 + 2 + 2 = 10 numbers (vs. 2</a:t>
            </a:r>
            <a:r>
              <a:rPr lang="en-US" sz="2000" baseline="30000" dirty="0"/>
              <a:t>5</a:t>
            </a:r>
            <a:r>
              <a:rPr lang="en-US" sz="2000" dirty="0"/>
              <a:t>-1 = 31)</a:t>
            </a:r>
          </a:p>
        </p:txBody>
      </p:sp>
      <p:pic>
        <p:nvPicPr>
          <p:cNvPr id="9220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368" y="4800600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795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2225"/>
            <a:ext cx="10515600" cy="1325563"/>
          </a:xfrm>
        </p:spPr>
        <p:txBody>
          <a:bodyPr/>
          <a:lstStyle/>
          <a:p>
            <a:r>
              <a:rPr lang="en-US" dirty="0"/>
              <a:t>Parameter and Structure Learning for Bayesian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E7671-82E3-AA4D-A250-9D64B12BE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7800"/>
                <a:ext cx="11010900" cy="5410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Maximum Likelihood (ML):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Expectation Maximization (EM):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Knowledge Engineering: ask an expert.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Causal Analysis: construct all possible graphs, keep the one with the fewest edges.</a:t>
                </a:r>
              </a:p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E7671-82E3-AA4D-A250-9D64B12BE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7800"/>
                <a:ext cx="11010900" cy="5410200"/>
              </a:xfrm>
              <a:blipFill>
                <a:blip r:embed="rId2"/>
                <a:stretch>
                  <a:fillRect l="-1152" t="-1171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96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vaccavolatologists</a:t>
            </a:r>
            <a:r>
              <a:rPr lang="en-US" dirty="0"/>
              <a:t> created a Bayes net, to help them predict any future instances of cow flying:</a:t>
            </a:r>
          </a:p>
          <a:p>
            <a:r>
              <a:rPr lang="en-US" dirty="0"/>
              <a:t>P(A) = Probability that aliens teach the cow.</a:t>
            </a:r>
          </a:p>
          <a:p>
            <a:r>
              <a:rPr lang="en-US" dirty="0"/>
              <a:t>P(S) = Probability that a cow is smart enough to figure out how to fly on its own.</a:t>
            </a:r>
          </a:p>
          <a:p>
            <a:r>
              <a:rPr lang="en-US" dirty="0"/>
              <a:t>P(F|S,A) = Probability that a cow learns to fly.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8077200" y="203835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9544050" y="205740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8820150" y="381000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8591550" y="3105150"/>
            <a:ext cx="379250" cy="8610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9698200" y="3124200"/>
            <a:ext cx="360200" cy="8420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ow">
            <a:extLst>
              <a:ext uri="{FF2B5EF4-FFF2-40B4-BE49-F238E27FC236}">
                <a16:creationId xmlns:a16="http://schemas.microsoft.com/office/drawing/2014/main" id="{EC35F88C-21EF-9C42-9D87-21F787A4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6" name="Graphic 15" descr="Suburban scene">
            <a:extLst>
              <a:ext uri="{FF2B5EF4-FFF2-40B4-BE49-F238E27FC236}">
                <a16:creationId xmlns:a16="http://schemas.microsoft.com/office/drawing/2014/main" id="{99685C4A-5052-5E4B-ADC6-FA7070487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4EFD2-A3EF-DF4C-911C-D1D5AA1F3170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1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They went out to watch a nearby pasture for ten days.  </a:t>
            </a:r>
          </a:p>
          <a:p>
            <a:r>
              <a:rPr lang="en-US" dirty="0"/>
              <a:t>They reported the number of days on which A, S, and/or F occurred.</a:t>
            </a:r>
          </a:p>
          <a:p>
            <a:r>
              <a:rPr lang="en-US" dirty="0"/>
              <a:t>Their results are shown in the table at left (True is marked as “T”; False is shown with a blank).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86433"/>
              </p:ext>
            </p:extLst>
          </p:nvPr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3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914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vaccavolatologists</a:t>
            </a:r>
            <a:r>
              <a:rPr lang="en-US" dirty="0"/>
              <a:t> now wish to estimate the parameters of their Bayes net</a:t>
            </a:r>
          </a:p>
          <a:p>
            <a:r>
              <a:rPr lang="en-US" dirty="0"/>
              <a:t>P(A) </a:t>
            </a:r>
          </a:p>
          <a:p>
            <a:r>
              <a:rPr lang="en-US" dirty="0"/>
              <a:t>P(S) </a:t>
            </a:r>
          </a:p>
          <a:p>
            <a:r>
              <a:rPr lang="en-US" dirty="0"/>
              <a:t>P(F|S,A)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…so that they will be better able to testify before Congress about the relative dangers of aliens versus smart cows.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3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Partially Observed data: Expectation Maximization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Partially Observed data: Hard EM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2913</Words>
  <Application>Microsoft Macintosh PowerPoint</Application>
  <PresentationFormat>Widescreen</PresentationFormat>
  <Paragraphs>857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CS440/ECE448 Lecture 14: Parameter and Structure Learning for Bayesian Networks</vt:lpstr>
      <vt:lpstr>Parameter and Structure Learning for Bayesian Networks</vt:lpstr>
      <vt:lpstr>Outline</vt:lpstr>
      <vt:lpstr>Flying cows</vt:lpstr>
      <vt:lpstr>Flying cows</vt:lpstr>
      <vt:lpstr>Flying cows</vt:lpstr>
      <vt:lpstr>Flying cows</vt:lpstr>
      <vt:lpstr>Flying cows</vt:lpstr>
      <vt:lpstr>Outline</vt:lpstr>
      <vt:lpstr>Maximum Likelihood Estimation</vt:lpstr>
      <vt:lpstr>Maximum Likelihood Estimation</vt:lpstr>
      <vt:lpstr>Maximum Likelihood Estimation</vt:lpstr>
      <vt:lpstr>Maximum Likelihood Estimation</vt:lpstr>
      <vt:lpstr>Conclusions: maximum likelihood estimation</vt:lpstr>
      <vt:lpstr>Outline</vt:lpstr>
      <vt:lpstr>Partially observed data</vt:lpstr>
      <vt:lpstr>Expectation Maximization (EM): Main idea </vt:lpstr>
      <vt:lpstr>Expectation Maximization (EM): review</vt:lpstr>
      <vt:lpstr>Example: Initialize</vt:lpstr>
      <vt:lpstr>E-Step</vt:lpstr>
      <vt:lpstr>E-Step</vt:lpstr>
      <vt:lpstr>M-Step</vt:lpstr>
      <vt:lpstr>M-Step</vt:lpstr>
      <vt:lpstr>M-Step</vt:lpstr>
      <vt:lpstr>M-Step</vt:lpstr>
      <vt:lpstr>Expectation Maximization (EM): review</vt:lpstr>
      <vt:lpstr>Properties of the EM algorithm</vt:lpstr>
      <vt:lpstr>Outline</vt:lpstr>
      <vt:lpstr>Hard EM</vt:lpstr>
      <vt:lpstr>Hard EM</vt:lpstr>
      <vt:lpstr>Example</vt:lpstr>
      <vt:lpstr>Example</vt:lpstr>
      <vt:lpstr>M-Step</vt:lpstr>
      <vt:lpstr>M-Step</vt:lpstr>
      <vt:lpstr>Hard EM</vt:lpstr>
      <vt:lpstr>Outline</vt:lpstr>
      <vt:lpstr>Knowledge engineering</vt:lpstr>
      <vt:lpstr>Example: Bayesian diagnostic model for the symptom “no sound.”</vt:lpstr>
      <vt:lpstr>Example Bayes Network: speech acoustics and speech appearance depend on glottis, tongue, and lip positions</vt:lpstr>
      <vt:lpstr>Outline</vt:lpstr>
      <vt:lpstr>Causal analysis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Why store it in causal order? A: Saves memory</vt:lpstr>
      <vt:lpstr>Parameter and Structure Learning for Bayesian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Hasegawa-Johnson, Mark Allan</cp:lastModifiedBy>
  <cp:revision>85</cp:revision>
  <cp:lastPrinted>2018-03-27T01:28:07Z</cp:lastPrinted>
  <dcterms:created xsi:type="dcterms:W3CDTF">2017-10-25T23:47:02Z</dcterms:created>
  <dcterms:modified xsi:type="dcterms:W3CDTF">2021-03-13T17:19:49Z</dcterms:modified>
</cp:coreProperties>
</file>