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  <p:sldId id="273" r:id="rId18"/>
    <p:sldId id="274" r:id="rId19"/>
    <p:sldId id="275" r:id="rId20"/>
    <p:sldId id="278" r:id="rId21"/>
    <p:sldId id="276" r:id="rId22"/>
    <p:sldId id="272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1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24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E0964-F6A9-5D45-BC2D-942D80C8E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D9D3F-3175-9D4C-8498-CE6CD7905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C62BF-E204-CD47-98E9-D5C7710A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90C95-C79F-6848-986C-B24DA60E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96733-3FAE-E44A-8B73-5053DE51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7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8694-06EC-684C-ABD5-2C06CA02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375E0-3F3C-3D41-A83C-433F94D1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66BA5-34BA-C849-8D15-D29FA959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307F5-B295-084D-8028-FCAD1AD65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75388-AA02-4E4B-9779-7BB724EE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6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F9C739-4BC6-EA40-9FC0-256E7A955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C5E8A-55A1-9245-A99B-7466A149D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982B9-7756-9E40-A682-916239E5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BCF8B-3D8D-8049-B312-FD11B56F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0A801-75CF-504A-9253-3FDCEBAC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0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4BDF4-46A6-6741-AB67-1933058E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EA6B7-B05F-9845-94E7-00A581DD5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CD64E-F000-9043-9F04-1DF6711D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062DA-A8E7-BE46-BEDC-CC0573F8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97C54-E7C4-1642-BA1C-F10CB2230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4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1DD6A-A53E-3748-943D-B59C9785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64FA4-5606-6E42-B0D5-B91CB3B14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B5CFE-76C0-2245-AA1D-990A3896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5B51D-1C22-5247-879C-3EFCED794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D992F-6BAF-EB4B-8720-723C3A95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9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E68D-A841-9E4A-B0F6-3374F089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C08E-A628-EB40-8738-9760444D4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C077E-3172-504F-BE67-99BBD1F67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47274-C592-D741-9BD0-64CDF2B9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12BF1-3C5C-904D-B586-CB6FE3FD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6941E-268E-C849-A4C8-74766685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6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7D9D-6E21-0F4A-8DBE-67E2BCA6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54BD0-6409-854D-B230-EB0163CC1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BB838-285C-E04D-AFC7-1D7164387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5950D-4918-9B4B-91AE-FC1756015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920A1-3D53-3843-A213-5E41517F0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E097F5-5ED7-BF42-8752-51FD9C8FB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6BD6A9-A0B1-AA43-9D34-0CDD729B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EAF97-3F1A-804B-974C-0DEA34744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CE82-B472-CF4E-A5E7-A5A67726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725E72-1A54-3541-8EE6-817048A1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4DEF2A-36FD-854A-B9CF-8654B47E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621EB-DD76-EE48-89BE-47982D7C5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4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083727-51DE-4A43-8F22-EBE8EB20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E0F49-E368-464E-9265-8B890A45C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1B5BC-FA8A-1046-BAF2-00BD3B9B0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06D5C-2704-AC4C-A618-38EC55E82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18998-8C05-4644-A065-5C40A1E49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5E751-2A7A-FF4E-B7CA-E43104687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1D29B-A209-6642-85A3-667D3320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DC82A-94DC-4142-B670-0FAFC883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B29F5-BE87-E54C-9242-AA923FAB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5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3DB4-889E-F246-9ED7-CF356B1E2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72B5B-A7B4-1F46-B7E6-C4A2924B0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D5BAF-2AE5-B246-A818-009093336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DE0BC-F7FB-6E42-ACEE-5550BEDD8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31B22-5D26-CD49-B9C2-115569B8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E49C0-96FE-2149-A94E-AA2FD859D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95F65-5B9F-D545-A9E1-A0601D770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31488-34A4-2543-807E-A8BFB6640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BF0E6-66C7-2A4A-96FA-DCE6B64D9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B423B-A54F-DB43-BFAD-69599581F3E8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1B016-34DE-F84A-9BA3-4B627B8F7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6B2AD-3FE5-0C4A-8CD9-15BDAF498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CD74-EA36-5840-B454-5D9F83DED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9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6B4FE-F51B-BC41-AB88-DAD0DBD36F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CS440/ECE448 </a:t>
            </a:r>
            <a:br>
              <a:rPr lang="en-US" dirty="0"/>
            </a:br>
            <a:r>
              <a:rPr lang="en-US" dirty="0"/>
              <a:t>Lecture 11: Exam 1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EC11B-9B3F-5046-9AFF-C5125C7F7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3/3/2021</a:t>
            </a:r>
          </a:p>
        </p:txBody>
      </p:sp>
    </p:spTree>
    <p:extLst>
      <p:ext uri="{BB962C8B-B14F-4D97-AF65-F5344CB8AC3E}">
        <p14:creationId xmlns:p14="http://schemas.microsoft.com/office/powerpoint/2010/main" val="3904345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FF09-6DC0-BF48-AED9-E7ABE458F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5: BFS, DFS, UCS and A*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8AF38-D2AA-2E4B-A708-D067BF894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48273"/>
            <a:ext cx="10515600" cy="758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 denotes the start state, G denotes the goal state, step costs are written next to each arc.  Assume that ties are broken alphabetically.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C73603B-1A19-AB48-8C9D-30F99B942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245" y="1661779"/>
            <a:ext cx="8237342" cy="386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54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9602-0C58-BD4E-B08F-F3F8AAA9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5(a): What path does BFS return?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F64E-5B00-104D-B1F3-28194A7A2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Frontier starts with {S}</a:t>
            </a:r>
          </a:p>
          <a:p>
            <a:r>
              <a:rPr lang="en-US" dirty="0"/>
              <a:t>S is popped, A and G are inserted, so it contains {A,G}</a:t>
            </a:r>
          </a:p>
          <a:p>
            <a:r>
              <a:rPr lang="en-US" dirty="0"/>
              <a:t>A is popped, B and C are inserted, so it contains {G,B,C}</a:t>
            </a:r>
          </a:p>
          <a:p>
            <a:r>
              <a:rPr lang="en-US" dirty="0"/>
              <a:t>G is popped.  It is the goal state.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Answer: S,G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D38B749D-262F-2B4F-B334-25EF85E0F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544" y="152067"/>
            <a:ext cx="3280456" cy="153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59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9602-0C58-BD4E-B08F-F3F8AAA9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5(b): What path does DFS return?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F64E-5B00-104D-B1F3-28194A7A2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Frontier starts with {S}</a:t>
            </a:r>
          </a:p>
          <a:p>
            <a:r>
              <a:rPr lang="en-US" dirty="0"/>
              <a:t>S is popped, A and G are inserted, so it contains {A,G}</a:t>
            </a:r>
          </a:p>
          <a:p>
            <a:r>
              <a:rPr lang="en-US" dirty="0"/>
              <a:t>A is popped, B and C are inserted, so it contains {B,C,G}</a:t>
            </a:r>
          </a:p>
          <a:p>
            <a:r>
              <a:rPr lang="en-US" dirty="0"/>
              <a:t>B is popped, D is inserted, so it contains {D,C,G}</a:t>
            </a:r>
          </a:p>
          <a:p>
            <a:r>
              <a:rPr lang="en-US" dirty="0"/>
              <a:t>D is popped, G is inserted, so it contains {G,D,C,G}</a:t>
            </a:r>
          </a:p>
          <a:p>
            <a:r>
              <a:rPr lang="en-US" dirty="0"/>
              <a:t>G is popped.  It is the goal state.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Answer: S,A,B,D,G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D38B749D-262F-2B4F-B334-25EF85E0F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544" y="152067"/>
            <a:ext cx="3280456" cy="153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5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9602-0C58-BD4E-B08F-F3F8AAA9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5(c): What path does UCS return?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F64E-5B00-104D-B1F3-28194A7A2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Frontier starts with {0:S}</a:t>
            </a:r>
          </a:p>
          <a:p>
            <a:r>
              <a:rPr lang="en-US" dirty="0"/>
              <a:t>S is popped, A and G are inserted, so it contains {1:A,12:G}</a:t>
            </a:r>
          </a:p>
          <a:p>
            <a:r>
              <a:rPr lang="en-US" dirty="0"/>
              <a:t>A is popped, B and C are inserted, so it contains {2:C,4:B,12:G}</a:t>
            </a:r>
          </a:p>
          <a:p>
            <a:r>
              <a:rPr lang="en-US" dirty="0"/>
              <a:t>C is popped, D and G are inserted, so frontier contains {3:D,4:B,4:G,12:G}</a:t>
            </a:r>
          </a:p>
          <a:p>
            <a:r>
              <a:rPr lang="en-US" dirty="0"/>
              <a:t>D is popped, G is inserted, so frontier contains {4:B,4:G,6:G,12:G}</a:t>
            </a:r>
          </a:p>
          <a:p>
            <a:r>
              <a:rPr lang="en-US" dirty="0"/>
              <a:t>B is popped, and if there is no explored set, D is inserted, so frontier contains {4:G, 6:G, 7:D, 12:G}</a:t>
            </a:r>
          </a:p>
          <a:p>
            <a:r>
              <a:rPr lang="en-US" dirty="0"/>
              <a:t>G is popped.  It is the goal.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Answer: S,A,C,G – the optimal path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D38B749D-262F-2B4F-B334-25EF85E0F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544" y="152067"/>
            <a:ext cx="3280456" cy="153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9602-0C58-BD4E-B08F-F3F8AAA9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5(d): Heuristic h1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F64E-5B00-104D-B1F3-28194A7A2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Heuristic h1 has the following values:</a:t>
            </a:r>
          </a:p>
          <a:p>
            <a:pPr marL="0" indent="0">
              <a:buNone/>
            </a:pPr>
            <a:r>
              <a:rPr lang="en-US" dirty="0"/>
              <a:t>h1(S)=5, h1(A)=3, h1(B)=6, h1(C)=2, h1(D)=3, h1(G)=0</a:t>
            </a:r>
          </a:p>
          <a:p>
            <a:endParaRPr lang="en-US" dirty="0"/>
          </a:p>
          <a:p>
            <a:r>
              <a:rPr lang="en-US" dirty="0"/>
              <a:t>Is it admissible?</a:t>
            </a:r>
          </a:p>
          <a:p>
            <a:pPr marL="0" indent="0">
              <a:buNone/>
            </a:pPr>
            <a:r>
              <a:rPr lang="en-US" dirty="0"/>
              <a:t>No.  h1(S) = 5, but d(S)=4.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 it consistent?</a:t>
            </a:r>
          </a:p>
          <a:p>
            <a:pPr marL="0" indent="0">
              <a:buNone/>
            </a:pPr>
            <a:r>
              <a:rPr lang="en-US" dirty="0"/>
              <a:t>No.  An inadmissible heuristic is never consistent.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D38B749D-262F-2B4F-B334-25EF85E0F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544" y="152067"/>
            <a:ext cx="3280456" cy="153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719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9602-0C58-BD4E-B08F-F3F8AAA9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5(d): Heuristic h2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F64E-5B00-104D-B1F3-28194A7A2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Heuristic h2 has the following values:</a:t>
            </a:r>
          </a:p>
          <a:p>
            <a:pPr marL="0" indent="0">
              <a:buNone/>
            </a:pPr>
            <a:r>
              <a:rPr lang="en-US" dirty="0"/>
              <a:t>h2(S)=4, h2(A)=2, h2(B)=6, h2(C)=1, h2(D)=3, h2(G)=0</a:t>
            </a:r>
          </a:p>
          <a:p>
            <a:endParaRPr lang="en-US" dirty="0"/>
          </a:p>
          <a:p>
            <a:r>
              <a:rPr lang="en-US" dirty="0"/>
              <a:t>Is it admissible?</a:t>
            </a:r>
          </a:p>
          <a:p>
            <a:pPr marL="0" indent="0">
              <a:buNone/>
            </a:pPr>
            <a:r>
              <a:rPr lang="en-US" dirty="0"/>
              <a:t>Yes.  h2(n) &lt;= d(n) for all nodes 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 it consistent?</a:t>
            </a:r>
          </a:p>
          <a:p>
            <a:pPr marL="0" indent="0">
              <a:buNone/>
            </a:pPr>
            <a:r>
              <a:rPr lang="en-US" dirty="0"/>
              <a:t>No.  d(S)-d(A)=1, but h2(S)-h2(A)=2. 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D38B749D-262F-2B4F-B334-25EF85E0F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544" y="152067"/>
            <a:ext cx="3280456" cy="153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07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98EA-CD06-9C41-ADBE-CD173626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8: Axioms of 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18B03-C902-3B4D-8C3F-387E7876E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the axioms of probability to prove that P(¬A) = 1−P(A).</a:t>
            </a:r>
          </a:p>
        </p:txBody>
      </p:sp>
    </p:spTree>
    <p:extLst>
      <p:ext uri="{BB962C8B-B14F-4D97-AF65-F5344CB8AC3E}">
        <p14:creationId xmlns:p14="http://schemas.microsoft.com/office/powerpoint/2010/main" val="862984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98EA-CD06-9C41-ADBE-CD173626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8: Axioms of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C18B03-C902-3B4D-8C3F-387E7876E8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 axioms of probability are: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Non-negative: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)≥0</m:t>
                    </m:r>
                  </m:oMath>
                </a14:m>
                <a:r>
                  <a:rPr lang="en-US" dirty="0"/>
                  <a:t> for any event A, with zero probability for impossible events.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Max 1: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is the union of all possible events,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Probability of union: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Use the axioms of probability to prove that P(¬A) = 1−P(A).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C18B03-C902-3B4D-8C3F-387E7876E8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173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98EA-CD06-9C41-ADBE-CD173626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8: Axioms of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C18B03-C902-3B4D-8C3F-387E7876E8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 axioms of probability are: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Non-negative: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)≥0</m:t>
                    </m:r>
                  </m:oMath>
                </a14:m>
                <a:r>
                  <a:rPr lang="en-US" dirty="0"/>
                  <a:t> for any event A, with zero probability for impossible events.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Max 1: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is the union of all possible events,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Probability of union: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Use the axioms of probability to prove that P(¬A) = 1−P(A).</a:t>
                </a:r>
              </a:p>
              <a:p>
                <a:pPr marL="0" indent="0">
                  <a:buNone/>
                </a:pPr>
                <a:r>
                  <a:rPr lang="en-US" dirty="0"/>
                  <a:t>Step 1: Either A occurs, or ¬A occurs.  Therefore the union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is the union of all possible events, therefore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0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C18B03-C902-3B4D-8C3F-387E7876E8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740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98EA-CD06-9C41-ADBE-CD173626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8: Axioms of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C18B03-C902-3B4D-8C3F-387E7876E8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axioms of probability are: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Non-negative: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)≥0</m:t>
                    </m:r>
                  </m:oMath>
                </a14:m>
                <a:r>
                  <a:rPr lang="en-US" dirty="0"/>
                  <a:t> for any event A, with zero probability for impossible events.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Max 1: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is the union of all possible events,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Probability of union: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Use the axioms of probability to prove that P(¬A) = 1−P(A).</a:t>
                </a:r>
              </a:p>
              <a:p>
                <a:pPr marL="0" indent="0">
                  <a:buNone/>
                </a:pPr>
                <a:r>
                  <a:rPr lang="en-US" dirty="0"/>
                  <a:t>Step 1: Either A occurs, or ¬A occurs.  Therefore the union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∨¬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is the union of all possible events, therefore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Step 2: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C18B03-C902-3B4D-8C3F-387E7876E8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326" b="-2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68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A071C-B82B-4849-B38D-0A8E3879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28E9C-7254-954F-9B89-87C99E40B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 2: Search</a:t>
            </a:r>
          </a:p>
          <a:p>
            <a:r>
              <a:rPr lang="en-US" dirty="0"/>
              <a:t>Lecture 3: A*</a:t>
            </a:r>
          </a:p>
          <a:p>
            <a:r>
              <a:rPr lang="en-US" dirty="0"/>
              <a:t>Lecture 4: Heuristics</a:t>
            </a:r>
          </a:p>
          <a:p>
            <a:r>
              <a:rPr lang="en-US" dirty="0"/>
              <a:t>Lecture 5: Probability</a:t>
            </a:r>
          </a:p>
          <a:p>
            <a:r>
              <a:rPr lang="en-US" dirty="0"/>
              <a:t>Lecture 6: Naïve Bayes</a:t>
            </a:r>
          </a:p>
          <a:p>
            <a:r>
              <a:rPr lang="en-US" dirty="0"/>
              <a:t>Lecture 7: Classifiers </a:t>
            </a:r>
          </a:p>
        </p:txBody>
      </p:sp>
    </p:spTree>
    <p:extLst>
      <p:ext uri="{BB962C8B-B14F-4D97-AF65-F5344CB8AC3E}">
        <p14:creationId xmlns:p14="http://schemas.microsoft.com/office/powerpoint/2010/main" val="2302992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98EA-CD06-9C41-ADBE-CD173626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8: Axioms of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C18B03-C902-3B4D-8C3F-387E7876E8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91150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The axioms of probability are: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Non-negative: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)≥0</m:t>
                    </m:r>
                  </m:oMath>
                </a14:m>
                <a:r>
                  <a:rPr lang="en-US" dirty="0"/>
                  <a:t> for any event A, with zero probability for impossible events.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Max 1: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is the union of all possible events,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Probability of union: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Use the axioms of probability to prove that P(¬A) = 1−P(A).</a:t>
                </a:r>
              </a:p>
              <a:p>
                <a:pPr marL="0" indent="0">
                  <a:buNone/>
                </a:pPr>
                <a:r>
                  <a:rPr lang="en-US" dirty="0"/>
                  <a:t>Step 1: Either A occurs, or ¬A occurs.  Therefore the union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∨¬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is the union of all possible events, therefore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Step 2: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 </a:t>
                </a:r>
              </a:p>
              <a:p>
                <a:pPr marL="0" indent="0">
                  <a:buNone/>
                </a:pPr>
                <a:r>
                  <a:rPr lang="en-US" dirty="0"/>
                  <a:t>Step 3: A and ¬A is impossible, so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therefore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∨¬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¬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C18B03-C902-3B4D-8C3F-387E7876E8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911506"/>
              </a:xfrm>
              <a:blipFill>
                <a:blip r:embed="rId2"/>
                <a:stretch>
                  <a:fillRect l="-1206" t="-2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205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98EA-CD06-9C41-ADBE-CD173626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8: Axioms of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C18B03-C902-3B4D-8C3F-387E7876E8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The axioms of probability are: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Non-negative: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)≥0</m:t>
                    </m:r>
                  </m:oMath>
                </a14:m>
                <a:r>
                  <a:rPr lang="en-US" dirty="0"/>
                  <a:t> for any event A, with zero probability for impossible events.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Max 1: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is the union of all possible events,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Probability of union: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Use the axioms of probability to prove that P(¬A) = 1−P(A).</a:t>
                </a:r>
              </a:p>
              <a:p>
                <a:pPr marL="0" indent="0">
                  <a:buNone/>
                </a:pPr>
                <a:r>
                  <a:rPr lang="en-US" dirty="0"/>
                  <a:t>Step 1: Either A occurs, or ¬A occurs.  Therefore the union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∨¬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is the union of all possible events, therefore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Step 2: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 </a:t>
                </a:r>
              </a:p>
              <a:p>
                <a:pPr marL="0" indent="0">
                  <a:buNone/>
                </a:pPr>
                <a:r>
                  <a:rPr lang="en-US" dirty="0"/>
                  <a:t>Step 3: A and ¬A is impossible, so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Step 4: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/>
                  <a:t>, i.e., P(¬A) = 1−P(A).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C18B03-C902-3B4D-8C3F-387E7876E8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553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6B5C-6788-734D-8AC5-7FBAD3A5C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6: Naïve Bayes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0BF05-92B0-BC46-B5D2-E6F0C5F51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488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You’re creating a sentiment classifier. Let Y=1 for positive sentiment, Y=0 for negative sentiment.  You have a training corpus with four movie reviews: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33FC346-22A8-8B4D-8711-46A436D5F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25262"/>
              </p:ext>
            </p:extLst>
          </p:nvPr>
        </p:nvGraphicFramePr>
        <p:xfrm>
          <a:off x="3762694" y="2706115"/>
          <a:ext cx="495037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318">
                  <a:extLst>
                    <a:ext uri="{9D8B030D-6E8A-4147-A177-3AD203B41FA5}">
                      <a16:colId xmlns:a16="http://schemas.microsoft.com/office/drawing/2014/main" val="1642151464"/>
                    </a:ext>
                  </a:extLst>
                </a:gridCol>
                <a:gridCol w="1303283">
                  <a:extLst>
                    <a:ext uri="{9D8B030D-6E8A-4147-A177-3AD203B41FA5}">
                      <a16:colId xmlns:a16="http://schemas.microsoft.com/office/drawing/2014/main" val="1174537355"/>
                    </a:ext>
                  </a:extLst>
                </a:gridCol>
                <a:gridCol w="2816772">
                  <a:extLst>
                    <a:ext uri="{9D8B030D-6E8A-4147-A177-3AD203B41FA5}">
                      <a16:colId xmlns:a16="http://schemas.microsoft.com/office/drawing/2014/main" val="2854781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a great movie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82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love this film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37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a horrible movie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hate this film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34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063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6B5C-6788-734D-8AC5-7FBAD3A5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37690" cy="1325563"/>
          </a:xfrm>
        </p:spPr>
        <p:txBody>
          <a:bodyPr/>
          <a:lstStyle/>
          <a:p>
            <a:r>
              <a:rPr lang="en-US" dirty="0"/>
              <a:t>Question 6(a-b)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0BF05-92B0-BC46-B5D2-E6F0C5F51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851"/>
            <a:ext cx="10880834" cy="250463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arenBoth"/>
            </a:pPr>
            <a:r>
              <a:rPr lang="en-US" dirty="0"/>
              <a:t>What’s the maximum likelihood estimate of P(Y=1)?</a:t>
            </a:r>
          </a:p>
          <a:p>
            <a:pPr marL="0" indent="0">
              <a:buNone/>
            </a:pPr>
            <a:r>
              <a:rPr lang="en-US" dirty="0"/>
              <a:t>Solution: 2/4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(b) What are maximum likelihood estimates of P(W|Y=0) and P(W|Y=1)?</a:t>
            </a:r>
          </a:p>
          <a:p>
            <a:pPr marL="0" indent="0">
              <a:buNone/>
            </a:pPr>
            <a:r>
              <a:rPr lang="en-US" dirty="0"/>
              <a:t>Solution: each part of the corpus has 8 words, so ML estimates are: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33FC346-22A8-8B4D-8711-46A436D5F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47111"/>
              </p:ext>
            </p:extLst>
          </p:nvPr>
        </p:nvGraphicFramePr>
        <p:xfrm>
          <a:off x="6978850" y="68024"/>
          <a:ext cx="495037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318">
                  <a:extLst>
                    <a:ext uri="{9D8B030D-6E8A-4147-A177-3AD203B41FA5}">
                      <a16:colId xmlns:a16="http://schemas.microsoft.com/office/drawing/2014/main" val="1642151464"/>
                    </a:ext>
                  </a:extLst>
                </a:gridCol>
                <a:gridCol w="1303283">
                  <a:extLst>
                    <a:ext uri="{9D8B030D-6E8A-4147-A177-3AD203B41FA5}">
                      <a16:colId xmlns:a16="http://schemas.microsoft.com/office/drawing/2014/main" val="1174537355"/>
                    </a:ext>
                  </a:extLst>
                </a:gridCol>
                <a:gridCol w="2816772">
                  <a:extLst>
                    <a:ext uri="{9D8B030D-6E8A-4147-A177-3AD203B41FA5}">
                      <a16:colId xmlns:a16="http://schemas.microsoft.com/office/drawing/2014/main" val="2854781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a great movie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82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love this film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37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a horrible movie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hate this film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34534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D4CC97-7F03-AA4F-96BB-3574A7BFE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215401"/>
              </p:ext>
            </p:extLst>
          </p:nvPr>
        </p:nvGraphicFramePr>
        <p:xfrm>
          <a:off x="964323" y="4471848"/>
          <a:ext cx="1039735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214">
                  <a:extLst>
                    <a:ext uri="{9D8B030D-6E8A-4147-A177-3AD203B41FA5}">
                      <a16:colId xmlns:a16="http://schemas.microsoft.com/office/drawing/2014/main" val="909087585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3352820474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394264611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753287009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4179617548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731398220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960074661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156298766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2751443878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114921304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3971353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P(W|Y)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28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movie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horrible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0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07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7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853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6B5C-6788-734D-8AC5-7FBAD3A5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37690" cy="1325563"/>
          </a:xfrm>
        </p:spPr>
        <p:txBody>
          <a:bodyPr/>
          <a:lstStyle/>
          <a:p>
            <a:r>
              <a:rPr lang="en-US" dirty="0"/>
              <a:t>Question 6(c)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0BF05-92B0-BC46-B5D2-E6F0C5F51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851"/>
            <a:ext cx="10880834" cy="9806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Laplace smoothing, with k=1.</a:t>
            </a:r>
          </a:p>
          <a:p>
            <a:pPr marL="0" indent="0">
              <a:buNone/>
            </a:pPr>
            <a:r>
              <a:rPr lang="en-US" dirty="0"/>
              <a:t>Solution: add 10 to each denominator, and 1 to each numerator: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33FC346-22A8-8B4D-8711-46A436D5F17E}"/>
              </a:ext>
            </a:extLst>
          </p:cNvPr>
          <p:cNvGraphicFramePr>
            <a:graphicFrameLocks noGrp="1"/>
          </p:cNvGraphicFramePr>
          <p:nvPr/>
        </p:nvGraphicFramePr>
        <p:xfrm>
          <a:off x="6978850" y="68024"/>
          <a:ext cx="495037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318">
                  <a:extLst>
                    <a:ext uri="{9D8B030D-6E8A-4147-A177-3AD203B41FA5}">
                      <a16:colId xmlns:a16="http://schemas.microsoft.com/office/drawing/2014/main" val="1642151464"/>
                    </a:ext>
                  </a:extLst>
                </a:gridCol>
                <a:gridCol w="1303283">
                  <a:extLst>
                    <a:ext uri="{9D8B030D-6E8A-4147-A177-3AD203B41FA5}">
                      <a16:colId xmlns:a16="http://schemas.microsoft.com/office/drawing/2014/main" val="1174537355"/>
                    </a:ext>
                  </a:extLst>
                </a:gridCol>
                <a:gridCol w="2816772">
                  <a:extLst>
                    <a:ext uri="{9D8B030D-6E8A-4147-A177-3AD203B41FA5}">
                      <a16:colId xmlns:a16="http://schemas.microsoft.com/office/drawing/2014/main" val="2854781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a great movie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82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love this film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37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a horrible movie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hate this film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34534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D4CC97-7F03-AA4F-96BB-3574A7BFE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97974"/>
              </p:ext>
            </p:extLst>
          </p:nvPr>
        </p:nvGraphicFramePr>
        <p:xfrm>
          <a:off x="964323" y="3021422"/>
          <a:ext cx="1039735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214">
                  <a:extLst>
                    <a:ext uri="{9D8B030D-6E8A-4147-A177-3AD203B41FA5}">
                      <a16:colId xmlns:a16="http://schemas.microsoft.com/office/drawing/2014/main" val="909087585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3352820474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394264611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753287009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4179617548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731398220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960074661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156298766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2751443878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114921304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3971353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P(W|Y)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28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movie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horrible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0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07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7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052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6B5C-6788-734D-8AC5-7FBAD3A5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37690" cy="906627"/>
          </a:xfrm>
        </p:spPr>
        <p:txBody>
          <a:bodyPr/>
          <a:lstStyle/>
          <a:p>
            <a:r>
              <a:rPr lang="en-US" dirty="0"/>
              <a:t>Question 6(d)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0BF05-92B0-BC46-B5D2-E6F0C5F51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579"/>
            <a:ext cx="10880834" cy="869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Using methods unknown to your, your professor has come up with the following estimates: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D4CC97-7F03-AA4F-96BB-3574A7BFE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429535"/>
              </p:ext>
            </p:extLst>
          </p:nvPr>
        </p:nvGraphicFramePr>
        <p:xfrm>
          <a:off x="964323" y="2138555"/>
          <a:ext cx="472607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214">
                  <a:extLst>
                    <a:ext uri="{9D8B030D-6E8A-4147-A177-3AD203B41FA5}">
                      <a16:colId xmlns:a16="http://schemas.microsoft.com/office/drawing/2014/main" val="909087585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156298766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2751443878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114921304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3971353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/>
                        <a:t>P(W|Y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28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horrible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0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07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7903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ABC8C1-2D76-6541-AD6E-90D88EC077DE}"/>
              </a:ext>
            </a:extLst>
          </p:cNvPr>
          <p:cNvSpPr txBox="1">
            <a:spLocks/>
          </p:cNvSpPr>
          <p:nvPr/>
        </p:nvSpPr>
        <p:spPr>
          <a:xfrm>
            <a:off x="738353" y="3607123"/>
            <a:ext cx="10880834" cy="1101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…and P(Y=1)=0.5.  All other words are “out of vocabulary;” you can treat them as if they had P(W|Y=0)=P(W|Y=1)=1.  Under these assumptions, what is the probability that the following review is a positive review: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8BAF5FD-6015-5142-9C9A-63C6A018E52F}"/>
              </a:ext>
            </a:extLst>
          </p:cNvPr>
          <p:cNvSpPr txBox="1">
            <a:spLocks/>
          </p:cNvSpPr>
          <p:nvPr/>
        </p:nvSpPr>
        <p:spPr>
          <a:xfrm>
            <a:off x="733098" y="4905148"/>
            <a:ext cx="10880834" cy="46563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I’m horrible fond of this movie, and I hate anyone who insults it.</a:t>
            </a:r>
          </a:p>
        </p:txBody>
      </p:sp>
    </p:spTree>
    <p:extLst>
      <p:ext uri="{BB962C8B-B14F-4D97-AF65-F5344CB8AC3E}">
        <p14:creationId xmlns:p14="http://schemas.microsoft.com/office/powerpoint/2010/main" val="4262927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6B5C-6788-734D-8AC5-7FBAD3A5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105525" cy="906627"/>
          </a:xfrm>
        </p:spPr>
        <p:txBody>
          <a:bodyPr>
            <a:normAutofit/>
          </a:bodyPr>
          <a:lstStyle/>
          <a:p>
            <a:r>
              <a:rPr lang="en-US" dirty="0"/>
              <a:t>Question 6(d) Solution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D4CC97-7F03-AA4F-96BB-3574A7BFE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88527"/>
              </p:ext>
            </p:extLst>
          </p:nvPr>
        </p:nvGraphicFramePr>
        <p:xfrm>
          <a:off x="7279414" y="195447"/>
          <a:ext cx="472607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214">
                  <a:extLst>
                    <a:ext uri="{9D8B030D-6E8A-4147-A177-3AD203B41FA5}">
                      <a16:colId xmlns:a16="http://schemas.microsoft.com/office/drawing/2014/main" val="909087585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156298766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2751443878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1114921304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3971353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/>
                        <a:t>P(W|Y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28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horrible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0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07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79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1ABC8C1-2D76-6541-AD6E-90D88EC077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9749" y="2435545"/>
                <a:ext cx="11267131" cy="40573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Solution: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The only words not “out of vocabulary” are “horrible” and “hate.”  We have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P(Y=0,horrible,hate)=P(Y=0)P(</a:t>
                </a:r>
                <a:r>
                  <a:rPr lang="en-US" dirty="0" err="1"/>
                  <a:t>horrible|Y</a:t>
                </a:r>
                <a:r>
                  <a:rPr lang="en-US" dirty="0"/>
                  <a:t>=0)P(</a:t>
                </a:r>
                <a:r>
                  <a:rPr lang="en-US" dirty="0" err="1"/>
                  <a:t>hate|Y</a:t>
                </a:r>
                <a:r>
                  <a:rPr lang="en-US" dirty="0"/>
                  <a:t>=0) = 0.5(0.01)(0.01)</a:t>
                </a:r>
              </a:p>
              <a:p>
                <a:pPr marL="0" indent="0">
                  <a:buNone/>
                </a:pPr>
                <a:r>
                  <a:rPr lang="en-US" dirty="0"/>
                  <a:t>P(Y=1,horrible,hate)=P(Y=1)P(</a:t>
                </a:r>
                <a:r>
                  <a:rPr lang="en-US" dirty="0" err="1"/>
                  <a:t>horrible|Y</a:t>
                </a:r>
                <a:r>
                  <a:rPr lang="en-US" dirty="0"/>
                  <a:t>=1)P(</a:t>
                </a:r>
                <a:r>
                  <a:rPr lang="en-US" dirty="0" err="1"/>
                  <a:t>hate|Y</a:t>
                </a:r>
                <a:r>
                  <a:rPr lang="en-US" dirty="0"/>
                  <a:t>=1) = 0.5(0.005)(0.005)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Using Bayes’ rule: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  <m:e>
                          <m:r>
                            <m:rPr>
                              <m:sty m:val="p"/>
                            </m:rPr>
                            <a:rPr lang="en-US" i="0" dirty="0" smtClean="0">
                              <a:latin typeface="Cambria Math" panose="02040503050406030204" pitchFamily="18" charset="0"/>
                            </a:rPr>
                            <m:t>horrible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i="0" dirty="0" smtClean="0">
                              <a:latin typeface="Cambria Math" panose="02040503050406030204" pitchFamily="18" charset="0"/>
                            </a:rPr>
                            <m:t>hate</m:t>
                          </m:r>
                        </m:e>
                      </m:d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/>
                            <m:t>0.5(0.005)(0.005)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dirty="0"/>
                            <m:t>0.5(0.005)(0.005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m:rPr>
                              <m:nor/>
                            </m:rPr>
                            <a:rPr lang="en-US" dirty="0"/>
                            <m:t>0.5(0.01)(0.01)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1ABC8C1-2D76-6541-AD6E-90D88EC07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49" y="2435545"/>
                <a:ext cx="11267131" cy="4057330"/>
              </a:xfrm>
              <a:prstGeom prst="rect">
                <a:avLst/>
              </a:prstGeom>
              <a:blipFill>
                <a:blip r:embed="rId2"/>
                <a:stretch>
                  <a:fillRect l="-1126" t="-2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8BAF5FD-6015-5142-9C9A-63C6A018E52F}"/>
              </a:ext>
            </a:extLst>
          </p:cNvPr>
          <p:cNvSpPr txBox="1">
            <a:spLocks/>
          </p:cNvSpPr>
          <p:nvPr/>
        </p:nvSpPr>
        <p:spPr>
          <a:xfrm>
            <a:off x="690235" y="1776169"/>
            <a:ext cx="10880834" cy="46563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I’m horrible fond of this movie, and I hate anyone who insults it.</a:t>
            </a:r>
          </a:p>
        </p:txBody>
      </p:sp>
    </p:spTree>
    <p:extLst>
      <p:ext uri="{BB962C8B-B14F-4D97-AF65-F5344CB8AC3E}">
        <p14:creationId xmlns:p14="http://schemas.microsoft.com/office/powerpoint/2010/main" val="2232421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A071C-B82B-4849-B38D-0A8E3879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28E9C-7254-954F-9B89-87C99E40B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 2: Search</a:t>
            </a:r>
          </a:p>
          <a:p>
            <a:r>
              <a:rPr lang="en-US" dirty="0"/>
              <a:t>Lecture 3: A*</a:t>
            </a:r>
          </a:p>
          <a:p>
            <a:r>
              <a:rPr lang="en-US" dirty="0"/>
              <a:t>Lecture 4: Heuristics</a:t>
            </a:r>
          </a:p>
          <a:p>
            <a:r>
              <a:rPr lang="en-US" dirty="0"/>
              <a:t>Lecture 5: Probability</a:t>
            </a:r>
          </a:p>
          <a:p>
            <a:r>
              <a:rPr lang="en-US" dirty="0"/>
              <a:t>Lecture 6: Naïve Bayes</a:t>
            </a:r>
          </a:p>
          <a:p>
            <a:r>
              <a:rPr lang="en-US" dirty="0"/>
              <a:t>Lecture 7: Classifiers </a:t>
            </a:r>
          </a:p>
        </p:txBody>
      </p:sp>
    </p:spTree>
    <p:extLst>
      <p:ext uri="{BB962C8B-B14F-4D97-AF65-F5344CB8AC3E}">
        <p14:creationId xmlns:p14="http://schemas.microsoft.com/office/powerpoint/2010/main" val="45119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AA901-BC92-0B49-8CF9-F9BB86E1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2: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B615B9-8E9E-8A4F-8430-CC022F5A10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Search in general:</a:t>
                </a:r>
              </a:p>
              <a:p>
                <a:pPr lvl="1"/>
                <a:r>
                  <a:rPr lang="en-US" dirty="0"/>
                  <a:t>State: enough info to decide if you’re at the goal state</a:t>
                </a:r>
              </a:p>
              <a:p>
                <a:pPr lvl="1"/>
                <a:r>
                  <a:rPr lang="en-US" dirty="0"/>
                  <a:t>Node: state + information about the path taken to get here (tree search)</a:t>
                </a:r>
              </a:p>
              <a:p>
                <a:pPr lvl="1"/>
                <a:r>
                  <a:rPr lang="en-US" dirty="0"/>
                  <a:t>Frontier</a:t>
                </a:r>
              </a:p>
              <a:p>
                <a:pPr lvl="1"/>
                <a:r>
                  <a:rPr lang="en-US" dirty="0"/>
                  <a:t>Explored Set/Explored </a:t>
                </a:r>
                <a:r>
                  <a:rPr lang="en-US" dirty="0" err="1"/>
                  <a:t>Dict</a:t>
                </a:r>
                <a:endParaRPr lang="en-US" dirty="0"/>
              </a:p>
              <a:p>
                <a:r>
                  <a:rPr lang="en-US" dirty="0"/>
                  <a:t>Breadth-first search (BFS):</a:t>
                </a:r>
              </a:p>
              <a:p>
                <a:pPr lvl="1"/>
                <a:r>
                  <a:rPr lang="en-US" dirty="0"/>
                  <a:t>Frontier is a FIFO queue</a:t>
                </a:r>
              </a:p>
              <a:p>
                <a:pPr lvl="1"/>
                <a:r>
                  <a:rPr lang="en-US" dirty="0"/>
                  <a:t>Time complexity and space complexity are both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.  </a:t>
                </a:r>
              </a:p>
              <a:p>
                <a:pPr lvl="1"/>
                <a:r>
                  <a:rPr lang="en-US" dirty="0"/>
                  <a:t>Optimal, if each action has the same cost.</a:t>
                </a:r>
              </a:p>
              <a:p>
                <a:r>
                  <a:rPr lang="en-US" dirty="0"/>
                  <a:t>Depth-first search (DFS):</a:t>
                </a:r>
              </a:p>
              <a:p>
                <a:pPr lvl="1"/>
                <a:r>
                  <a:rPr lang="en-US" dirty="0"/>
                  <a:t>Frontier is a LIFO stack</a:t>
                </a:r>
              </a:p>
              <a:p>
                <a:pPr lvl="1"/>
                <a:r>
                  <a:rPr lang="en-US" dirty="0"/>
                  <a:t>Time complexity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, but space complexity is only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𝑚𝑏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Not optimal. Not even complete.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B615B9-8E9E-8A4F-8430-CC022F5A10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965" t="-2439" b="-1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0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35367-23BB-844A-8C63-53A46573F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3: A*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DAEB0-6E5D-D54A-A196-2E730B422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Uniform Cost Search: Like BFS, but for variable-cost actions</a:t>
            </a:r>
          </a:p>
          <a:p>
            <a:pPr lvl="1"/>
            <a:r>
              <a:rPr lang="en-US" dirty="0"/>
              <a:t>Frontier is a priority queue, sorted by g(n)</a:t>
            </a:r>
          </a:p>
          <a:p>
            <a:pPr lvl="1"/>
            <a:r>
              <a:rPr lang="en-US" dirty="0"/>
              <a:t>Finds the optimal path</a:t>
            </a:r>
          </a:p>
          <a:p>
            <a:r>
              <a:rPr lang="en-US" dirty="0"/>
              <a:t>Greedy Search</a:t>
            </a:r>
          </a:p>
          <a:p>
            <a:pPr lvl="1"/>
            <a:r>
              <a:rPr lang="en-US" dirty="0"/>
              <a:t>Frontier is a priority queue, sorted by h(n)</a:t>
            </a:r>
          </a:p>
          <a:p>
            <a:pPr lvl="1"/>
            <a:r>
              <a:rPr lang="en-US" dirty="0"/>
              <a:t>Not optimal.  Not even complete.</a:t>
            </a:r>
          </a:p>
          <a:p>
            <a:r>
              <a:rPr lang="en-US" dirty="0"/>
              <a:t>A* Search: </a:t>
            </a:r>
          </a:p>
          <a:p>
            <a:pPr lvl="1"/>
            <a:r>
              <a:rPr lang="en-US" dirty="0"/>
              <a:t>Frontier is a priority queue, sorted by f(n)=g(n)+h(n)</a:t>
            </a:r>
          </a:p>
          <a:p>
            <a:pPr lvl="1"/>
            <a:r>
              <a:rPr lang="en-US" dirty="0"/>
              <a:t>Optimal and complete, as long as h(n) is admissible</a:t>
            </a:r>
          </a:p>
        </p:txBody>
      </p:sp>
    </p:spTree>
    <p:extLst>
      <p:ext uri="{BB962C8B-B14F-4D97-AF65-F5344CB8AC3E}">
        <p14:creationId xmlns:p14="http://schemas.microsoft.com/office/powerpoint/2010/main" val="279345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C2D4-F242-854A-8C2F-0934B6D1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4: Heuristics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E532F-3257-C34D-929D-E4955A791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Consistent</a:t>
            </a:r>
          </a:p>
          <a:p>
            <a:pPr lvl="1"/>
            <a:r>
              <a:rPr lang="en-US" dirty="0"/>
              <a:t>If heuristic is consistent, A* works with an explored set</a:t>
            </a:r>
          </a:p>
          <a:p>
            <a:pPr lvl="1"/>
            <a:r>
              <a:rPr lang="en-US" dirty="0"/>
              <a:t>With an inconsistent heuristic, A* works (1) with an explored </a:t>
            </a:r>
            <a:r>
              <a:rPr lang="en-US" dirty="0" err="1"/>
              <a:t>dict</a:t>
            </a:r>
            <a:r>
              <a:rPr lang="en-US" dirty="0"/>
              <a:t>, or (2) with neither an explored set nor an explored dict.</a:t>
            </a:r>
          </a:p>
          <a:p>
            <a:r>
              <a:rPr lang="en-US" dirty="0"/>
              <a:t>Zero = UCS</a:t>
            </a:r>
          </a:p>
          <a:p>
            <a:r>
              <a:rPr lang="en-US" dirty="0"/>
              <a:t>Dominant</a:t>
            </a:r>
          </a:p>
          <a:p>
            <a:r>
              <a:rPr lang="en-US" dirty="0"/>
              <a:t>Designing a heuristic by simplifying the problem</a:t>
            </a:r>
          </a:p>
          <a:p>
            <a:r>
              <a:rPr lang="en-US" dirty="0"/>
              <a:t>Dominant heuristic as the max of many heuristics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7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2DDD-17FB-9445-BDB0-91F3CB15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5: 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B6E4D-FB6E-0D47-BFEE-59F9D0169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Axioms of probability: non-negative, max 1, probability of union</a:t>
            </a:r>
          </a:p>
          <a:p>
            <a:r>
              <a:rPr lang="en-US" dirty="0"/>
              <a:t>Events</a:t>
            </a:r>
          </a:p>
          <a:p>
            <a:r>
              <a:rPr lang="en-US" dirty="0"/>
              <a:t>Random variables</a:t>
            </a:r>
          </a:p>
          <a:p>
            <a:r>
              <a:rPr lang="en-US" dirty="0"/>
              <a:t>Conditional probability</a:t>
            </a:r>
          </a:p>
          <a:p>
            <a:r>
              <a:rPr lang="en-US" dirty="0"/>
              <a:t>Marginal probability</a:t>
            </a:r>
          </a:p>
          <a:p>
            <a:r>
              <a:rPr lang="en-US" dirty="0"/>
              <a:t>Independence</a:t>
            </a:r>
          </a:p>
          <a:p>
            <a:r>
              <a:rPr lang="en-US" dirty="0"/>
              <a:t>Conditional Independence</a:t>
            </a:r>
          </a:p>
        </p:txBody>
      </p:sp>
    </p:spTree>
    <p:extLst>
      <p:ext uri="{BB962C8B-B14F-4D97-AF65-F5344CB8AC3E}">
        <p14:creationId xmlns:p14="http://schemas.microsoft.com/office/powerpoint/2010/main" val="212383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F18D-000B-9049-BAD7-A5F05BBE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6: Naïve Bayes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0554B-C36D-7B4C-8B71-4454D2CF0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labels and observations</a:t>
            </a:r>
          </a:p>
          <a:p>
            <a:r>
              <a:rPr lang="en-US" dirty="0"/>
              <a:t>Using Bayes’ rule to estimate the most probable class label</a:t>
            </a:r>
          </a:p>
          <a:p>
            <a:r>
              <a:rPr lang="en-US" dirty="0"/>
              <a:t>The naïve Bayes assumption: observations conditionally independent given the class label</a:t>
            </a:r>
          </a:p>
          <a:p>
            <a:r>
              <a:rPr lang="en-US" dirty="0"/>
              <a:t>Maximum likelihood estimation of the model parameters</a:t>
            </a:r>
          </a:p>
          <a:p>
            <a:r>
              <a:rPr lang="en-US" dirty="0"/>
              <a:t>Laplace smoothing</a:t>
            </a:r>
          </a:p>
        </p:txBody>
      </p:sp>
    </p:spTree>
    <p:extLst>
      <p:ext uri="{BB962C8B-B14F-4D97-AF65-F5344CB8AC3E}">
        <p14:creationId xmlns:p14="http://schemas.microsoft.com/office/powerpoint/2010/main" val="238935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56DA-1121-BB42-A296-DB8B3D5B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7: Classifiers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ECBBF-EB69-3749-A74D-8C560F9DD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Bayesian classifier: MAP = MPE</a:t>
            </a:r>
          </a:p>
          <a:p>
            <a:r>
              <a:rPr lang="en-US" dirty="0"/>
              <a:t>False alarms, missed detections, and confusion matrix</a:t>
            </a:r>
          </a:p>
          <a:p>
            <a:r>
              <a:rPr lang="en-US" dirty="0"/>
              <a:t>Training a classifier, choosing a classifier, evaluating a classifier</a:t>
            </a:r>
          </a:p>
          <a:p>
            <a:r>
              <a:rPr lang="en-US" dirty="0"/>
              <a:t>Nearest-neighbor classifier</a:t>
            </a:r>
          </a:p>
          <a:p>
            <a:r>
              <a:rPr lang="en-US" dirty="0"/>
              <a:t>Linear classifiers</a:t>
            </a:r>
          </a:p>
          <a:p>
            <a:r>
              <a:rPr lang="en-US" dirty="0"/>
              <a:t>Implementation of symbolic logic using a linear classifier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3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4E4B-7D27-4A47-BF20-0EB8BDF3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sample problems, from the practice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EB1D2-C55C-A94C-840A-8154F03DB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5: BFS, DFS, UCS, A*</a:t>
            </a:r>
          </a:p>
          <a:p>
            <a:r>
              <a:rPr lang="en-US" dirty="0"/>
              <a:t>Question 8: Axioms of probability</a:t>
            </a:r>
          </a:p>
          <a:p>
            <a:r>
              <a:rPr lang="en-US" dirty="0"/>
              <a:t>Question 6: Naïve Bayes</a:t>
            </a:r>
          </a:p>
        </p:txBody>
      </p:sp>
    </p:spTree>
    <p:extLst>
      <p:ext uri="{BB962C8B-B14F-4D97-AF65-F5344CB8AC3E}">
        <p14:creationId xmlns:p14="http://schemas.microsoft.com/office/powerpoint/2010/main" val="175986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2352</Words>
  <Application>Microsoft Macintosh PowerPoint</Application>
  <PresentationFormat>Widescreen</PresentationFormat>
  <Paragraphs>331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Office Theme</vt:lpstr>
      <vt:lpstr>CS440/ECE448  Lecture 11: Exam 1 Review</vt:lpstr>
      <vt:lpstr>Topics covered</vt:lpstr>
      <vt:lpstr>Lecture 2: Search</vt:lpstr>
      <vt:lpstr>Lecture 3: A*</vt:lpstr>
      <vt:lpstr>Lecture 4: Heuristics</vt:lpstr>
      <vt:lpstr>Lecture 5: Probability</vt:lpstr>
      <vt:lpstr>Lecture 6: Naïve Bayes</vt:lpstr>
      <vt:lpstr>Lecture 7: Classifiers</vt:lpstr>
      <vt:lpstr>Some sample problems, from the practice exam</vt:lpstr>
      <vt:lpstr>Question 5: BFS, DFS, UCS and A*</vt:lpstr>
      <vt:lpstr>5(a): What path does BFS return?</vt:lpstr>
      <vt:lpstr>5(b): What path does DFS return?</vt:lpstr>
      <vt:lpstr>5(c): What path does UCS return?</vt:lpstr>
      <vt:lpstr>5(d): Heuristic h1</vt:lpstr>
      <vt:lpstr>5(d): Heuristic h2</vt:lpstr>
      <vt:lpstr>Question 8: Axioms of probability</vt:lpstr>
      <vt:lpstr>Question 8: Axioms of probability</vt:lpstr>
      <vt:lpstr>Question 8: Axioms of probability</vt:lpstr>
      <vt:lpstr>Question 8: Axioms of probability</vt:lpstr>
      <vt:lpstr>Question 8: Axioms of probability</vt:lpstr>
      <vt:lpstr>Question 8: Axioms of probability</vt:lpstr>
      <vt:lpstr>Question 6: Naïve Bayes</vt:lpstr>
      <vt:lpstr>Question 6(a-b)</vt:lpstr>
      <vt:lpstr>Question 6(c)</vt:lpstr>
      <vt:lpstr>Question 6(d)</vt:lpstr>
      <vt:lpstr>Question 6(d) Solution</vt:lpstr>
      <vt:lpstr>Topics covered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CS440/ECE448 Exam 1 Review</dc:title>
  <dc:creator>Hasegawa-Johnson, Mark Allan</dc:creator>
  <cp:lastModifiedBy>Hasegawa-Johnson, Mark Allan</cp:lastModifiedBy>
  <cp:revision>12</cp:revision>
  <dcterms:created xsi:type="dcterms:W3CDTF">2021-02-28T20:26:17Z</dcterms:created>
  <dcterms:modified xsi:type="dcterms:W3CDTF">2021-02-28T21:53:30Z</dcterms:modified>
</cp:coreProperties>
</file>