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463" r:id="rId3"/>
    <p:sldId id="436" r:id="rId4"/>
    <p:sldId id="381" r:id="rId5"/>
    <p:sldId id="356" r:id="rId6"/>
    <p:sldId id="437" r:id="rId7"/>
    <p:sldId id="464" r:id="rId8"/>
    <p:sldId id="438" r:id="rId9"/>
    <p:sldId id="439" r:id="rId10"/>
    <p:sldId id="440" r:id="rId11"/>
    <p:sldId id="441" r:id="rId12"/>
    <p:sldId id="442" r:id="rId13"/>
    <p:sldId id="446" r:id="rId14"/>
    <p:sldId id="443" r:id="rId15"/>
    <p:sldId id="444" r:id="rId16"/>
    <p:sldId id="445" r:id="rId17"/>
    <p:sldId id="465" r:id="rId18"/>
    <p:sldId id="447" r:id="rId19"/>
    <p:sldId id="448" r:id="rId20"/>
    <p:sldId id="449" r:id="rId21"/>
    <p:sldId id="450" r:id="rId22"/>
    <p:sldId id="451" r:id="rId23"/>
    <p:sldId id="466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67" r:id="rId32"/>
    <p:sldId id="459" r:id="rId33"/>
    <p:sldId id="460" r:id="rId34"/>
    <p:sldId id="461" r:id="rId35"/>
    <p:sldId id="323" r:id="rId36"/>
    <p:sldId id="346" r:id="rId37"/>
    <p:sldId id="462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00FE05"/>
    <a:srgbClr val="0432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31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38A699-56E5-40FA-B32B-50BA6BD334D0}" type="datetimeFigureOut">
              <a:rPr lang="en-US" smtClean="0"/>
              <a:t>2/20/21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45462B-E077-45AE-8546-149D13F1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3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0F1F-090C-4750-A6D8-8D3576AB0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5DED9-45CD-4084-888B-5F6C6DEC0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415E-2DBF-472E-BF75-D1B6F9C1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5109-C6BE-420A-8D67-A101DA5F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D746-9115-4669-A3CB-2BB75A7E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27AB-248B-4EA1-9C1A-76FA391E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D97D4-A4DC-40E2-BDC3-27A31C722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F4441-7C51-46C8-82C8-A0D2C3AF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D440-C6BA-4E44-BCDE-D6E87C1C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EEB54-E605-4E8A-94C2-6D6A48F4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9DBAB-C0D1-4C8F-85FF-3D662FE1D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0A133-162C-43D3-91C4-7EA0371A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31944-4E90-44C4-B12F-D003E32E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AA0B3-2BA4-4BF1-8F8D-06B34213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33F7-A7CE-4431-8BCF-A561737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54FB-C90A-46E6-826F-B79D895A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E5B0-6DAC-4057-9A4F-17FADD2E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56AF-E10D-425A-8716-A1CEFFAC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DF4AF-FED8-4CCC-A8D8-94CEEF97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AF49-029D-4DB8-9FFE-EE5CCFB4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4792-B21A-4530-B8C8-5DFEA6B2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5736-5A74-46E6-B934-CE02BED57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0B7D8-9712-4B96-B3EC-B5D83CD0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AED3-7C8D-47FD-9C1B-9CD9F6B1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371C8-111D-4872-A891-186B6AA3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93C3-7056-44EE-908D-54CCF606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1474-F3E7-4285-84BD-0549C97E2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1996C-1F64-4E2B-A383-CDDC374B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8E118-4326-4741-8AF9-8F8DB6E8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A5E6C-4021-47A0-A5F5-FEC13392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DF565-7678-4BEC-B41B-952993F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2646-8E2A-4CE2-8C86-CCA829BE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CD6F7-2288-4C8E-951F-9D63DA568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6A4DF-43C0-42A2-87B0-9E8DAE06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DF4BD-5ECF-4DAB-9BAE-AB8EAB2F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9C860-E1A6-4F4D-807C-54DF414B0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03E0-F82B-4446-9159-A1E9BBF5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3ABC8-2E78-46F8-934F-04E610C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B447E-5ED5-491F-A4DE-CFCB9EE1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FF99-55CF-4B81-B954-BFF3F96F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576DF-37F7-4D1A-9351-6C348ED1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0E6F3-3C24-40AC-8064-6F4CB691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F56D3-62B4-4782-9A99-C98C9AC8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6EA9B-A0A7-448F-898D-4C061B22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7E035-3510-4754-B2E7-A70F74BA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44FBD-7DF8-42DD-9DF7-403CFE5C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83D8-40F8-4A53-8CC9-6B6FD3D2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FF6F-5977-4009-BFBC-E0C8E7B9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0B965-EC7B-48F7-93C8-D1F2F1F1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810FA-446B-448F-A841-7646A634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5CB38-EBE9-41B0-A2B5-23425180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38511-7B49-4AFE-8A8A-BC07782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7D7E-3C92-4C0E-8E24-3331463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84C0-A0E2-4E29-96DA-8E942B441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08549-5EBC-491B-B54B-84472C5B6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6CBE9-FE08-435F-BDAC-38D50EE0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A5D12-4669-4C6E-8196-4C931380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0137E-2468-4BB2-A7F5-219B9EC1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280A5-BE05-4935-8477-19AC0F7A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85A7E-81BD-48B7-8BBD-6E15A439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3FB71-3BFF-4258-A80A-9D13E6416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B937D-DAF9-4007-A282-0154EFEC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0855-6D3D-41CD-BCB9-BD510EAB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image" Target="../media/image72.png"/><Relationship Id="rId21" Type="http://schemas.openxmlformats.org/officeDocument/2006/relationships/image" Target="../media/image1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14.png"/><Relationship Id="rId5" Type="http://schemas.openxmlformats.org/officeDocument/2006/relationships/image" Target="../media/image73.png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image" Target="../media/image68.png"/><Relationship Id="rId19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7.png"/><Relationship Id="rId14" Type="http://schemas.openxmlformats.org/officeDocument/2006/relationships/image" Target="../media/image74.png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72EE-1D49-49D1-93C4-78DFA0E42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63" y="358795"/>
            <a:ext cx="11857092" cy="147000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CS440/ECE448 Lecture 09: </a:t>
            </a:r>
            <a:br>
              <a:rPr lang="en-US" dirty="0"/>
            </a:br>
            <a:r>
              <a:rPr lang="en-US" dirty="0"/>
              <a:t>Logistic Regression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8BFA0-E61B-4A45-B080-D437D61B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0440" y="196638"/>
            <a:ext cx="3942740" cy="740622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000" dirty="0"/>
              <a:t>Mark Hasegawa-Johnson, 2/2021</a:t>
            </a:r>
          </a:p>
          <a:p>
            <a:pPr algn="r"/>
            <a:r>
              <a:rPr lang="en-US" sz="2000" dirty="0"/>
              <a:t>License: CC-BY 4.0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31C026-4847-924F-8A28-B6EBDF35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83" y="1990957"/>
            <a:ext cx="6087377" cy="45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0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1490730"/>
                <a:ext cx="11380529" cy="52072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r>
                  <a:rPr lang="en-US" sz="3200" dirty="0"/>
                  <a:t>The exponential function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/>
                  <a:t>, sometimes written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3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) guarantees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is a positive number.</a:t>
                </a:r>
              </a:p>
              <a:p>
                <a:r>
                  <a:rPr lang="en-US" sz="3200" dirty="0"/>
                  <a:t>The sum, in the denominator, guarantees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1490730"/>
                <a:ext cx="11380529" cy="5207250"/>
              </a:xfrm>
              <a:blipFill>
                <a:blip r:embed="rId2"/>
                <a:stretch>
                  <a:fillRect l="-1225" r="-1336" b="-45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Logistic regression and the </a:t>
            </a:r>
            <a:r>
              <a:rPr lang="en-US" dirty="0" err="1"/>
              <a:t>softmax</a:t>
            </a:r>
            <a:r>
              <a:rPr lang="en-US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52774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2" y="208524"/>
            <a:ext cx="10515600" cy="848995"/>
          </a:xfrm>
        </p:spPr>
        <p:txBody>
          <a:bodyPr/>
          <a:lstStyle/>
          <a:p>
            <a:r>
              <a:rPr lang="en-US" dirty="0"/>
              <a:t>Learning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570" y="1109946"/>
                <a:ext cx="10515600" cy="1996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have some data.  </a:t>
                </a:r>
              </a:p>
              <a:p>
                <a:r>
                  <a:rPr lang="en-US" dirty="0"/>
                  <a:t>We want to learn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softmax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570" y="1109946"/>
                <a:ext cx="10515600" cy="1996400"/>
              </a:xfrm>
              <a:blipFill>
                <a:blip r:embed="rId2"/>
                <a:stretch>
                  <a:fillRect l="-108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49692D-BBDA-EB4B-9D63-11EF8E95DBCA}"/>
              </a:ext>
            </a:extLst>
          </p:cNvPr>
          <p:cNvCxnSpPr>
            <a:cxnSpLocks/>
          </p:cNvCxnSpPr>
          <p:nvPr/>
        </p:nvCxnSpPr>
        <p:spPr>
          <a:xfrm>
            <a:off x="2308860" y="5222305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C8EA81-9E6F-144E-BBB6-3BBDC17CB192}"/>
              </a:ext>
            </a:extLst>
          </p:cNvPr>
          <p:cNvCxnSpPr>
            <a:cxnSpLocks/>
          </p:cNvCxnSpPr>
          <p:nvPr/>
        </p:nvCxnSpPr>
        <p:spPr>
          <a:xfrm flipV="1">
            <a:off x="5498182" y="3690685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B2D0FDD-5A80-9945-81D7-0BB1C130FCD0}"/>
              </a:ext>
            </a:extLst>
          </p:cNvPr>
          <p:cNvSpPr/>
          <p:nvPr/>
        </p:nvSpPr>
        <p:spPr>
          <a:xfrm>
            <a:off x="6878476" y="488065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7B887-40E0-0C4A-A6CC-E93E89AE9F61}"/>
              </a:ext>
            </a:extLst>
          </p:cNvPr>
          <p:cNvSpPr/>
          <p:nvPr/>
        </p:nvSpPr>
        <p:spPr>
          <a:xfrm>
            <a:off x="6403074" y="400947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42B78-ACC5-D64D-AF02-6474FBF7023F}"/>
              </a:ext>
            </a:extLst>
          </p:cNvPr>
          <p:cNvSpPr/>
          <p:nvPr/>
        </p:nvSpPr>
        <p:spPr>
          <a:xfrm>
            <a:off x="5422712" y="397080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313FA-4CDA-5943-9A74-A3C6B3AACECB}"/>
              </a:ext>
            </a:extLst>
          </p:cNvPr>
          <p:cNvSpPr/>
          <p:nvPr/>
        </p:nvSpPr>
        <p:spPr>
          <a:xfrm>
            <a:off x="5627429" y="508993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/>
              <p:nvPr/>
            </p:nvSpPr>
            <p:spPr>
              <a:xfrm>
                <a:off x="8645835" y="4953565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4953565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210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/>
              <p:nvPr/>
            </p:nvSpPr>
            <p:spPr>
              <a:xfrm>
                <a:off x="5271167" y="3246189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67" y="3246189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2703" r="-45946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49AA6FE-A82E-974E-B381-C24C532EEDF7}"/>
              </a:ext>
            </a:extLst>
          </p:cNvPr>
          <p:cNvSpPr/>
          <p:nvPr/>
        </p:nvSpPr>
        <p:spPr>
          <a:xfrm>
            <a:off x="6571402" y="561082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21E3EC-9782-5546-BF3D-DA23BD76926A}"/>
              </a:ext>
            </a:extLst>
          </p:cNvPr>
          <p:cNvSpPr/>
          <p:nvPr/>
        </p:nvSpPr>
        <p:spPr>
          <a:xfrm>
            <a:off x="4947313" y="432792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9EDDC1-B439-034B-AD82-814FDAD1D7F8}"/>
              </a:ext>
            </a:extLst>
          </p:cNvPr>
          <p:cNvSpPr/>
          <p:nvPr/>
        </p:nvSpPr>
        <p:spPr>
          <a:xfrm>
            <a:off x="7788330" y="437114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01FEC7-0B2B-5E46-8068-2311ED8AD987}"/>
              </a:ext>
            </a:extLst>
          </p:cNvPr>
          <p:cNvSpPr/>
          <p:nvPr/>
        </p:nvSpPr>
        <p:spPr>
          <a:xfrm>
            <a:off x="5811676" y="651612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69FEE9-45C8-8F4C-AD2E-BC0D7476CAAD}"/>
              </a:ext>
            </a:extLst>
          </p:cNvPr>
          <p:cNvSpPr/>
          <p:nvPr/>
        </p:nvSpPr>
        <p:spPr>
          <a:xfrm>
            <a:off x="4899548" y="569953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D60E7A-912E-4742-9D5E-ACB1B6F22856}"/>
              </a:ext>
            </a:extLst>
          </p:cNvPr>
          <p:cNvSpPr/>
          <p:nvPr/>
        </p:nvSpPr>
        <p:spPr>
          <a:xfrm>
            <a:off x="5051948" y="622042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638B98-1EB6-9A40-BC6D-334D99507CF7}"/>
              </a:ext>
            </a:extLst>
          </p:cNvPr>
          <p:cNvSpPr/>
          <p:nvPr/>
        </p:nvSpPr>
        <p:spPr>
          <a:xfrm>
            <a:off x="3825922" y="4639552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A4434B-F2C9-6440-B46F-C5E2737AE8DC}"/>
              </a:ext>
            </a:extLst>
          </p:cNvPr>
          <p:cNvSpPr/>
          <p:nvPr/>
        </p:nvSpPr>
        <p:spPr>
          <a:xfrm>
            <a:off x="3759956" y="558352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4DA769-7FDB-4E48-A857-FDF3638D3A1D}"/>
              </a:ext>
            </a:extLst>
          </p:cNvPr>
          <p:cNvSpPr/>
          <p:nvPr/>
        </p:nvSpPr>
        <p:spPr>
          <a:xfrm>
            <a:off x="5589158" y="549760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14653D-DB26-8944-9B9D-5D8F4391D6B2}"/>
              </a:ext>
            </a:extLst>
          </p:cNvPr>
          <p:cNvSpPr/>
          <p:nvPr/>
        </p:nvSpPr>
        <p:spPr>
          <a:xfrm>
            <a:off x="5099713" y="514326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2B765E-747E-5F42-A691-FF11EAF46B73}"/>
              </a:ext>
            </a:extLst>
          </p:cNvPr>
          <p:cNvSpPr/>
          <p:nvPr/>
        </p:nvSpPr>
        <p:spPr>
          <a:xfrm>
            <a:off x="5478668" y="475846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3E529E-BB11-1344-8DAB-B5F6F1BF258D}"/>
              </a:ext>
            </a:extLst>
          </p:cNvPr>
          <p:cNvSpPr/>
          <p:nvPr/>
        </p:nvSpPr>
        <p:spPr>
          <a:xfrm>
            <a:off x="4739528" y="481942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CB7B66-1A87-B741-A8EE-DA9AAB6F83A3}"/>
              </a:ext>
            </a:extLst>
          </p:cNvPr>
          <p:cNvSpPr/>
          <p:nvPr/>
        </p:nvSpPr>
        <p:spPr>
          <a:xfrm>
            <a:off x="6723802" y="329434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054C39-63AD-E349-AE5D-F686145AF0D9}"/>
              </a:ext>
            </a:extLst>
          </p:cNvPr>
          <p:cNvSpPr/>
          <p:nvPr/>
        </p:nvSpPr>
        <p:spPr>
          <a:xfrm>
            <a:off x="4213748" y="372214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503DA5-E90D-5248-821C-711F71E5B2E1}"/>
              </a:ext>
            </a:extLst>
          </p:cNvPr>
          <p:cNvSpPr/>
          <p:nvPr/>
        </p:nvSpPr>
        <p:spPr>
          <a:xfrm>
            <a:off x="3705253" y="400026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0C014-C1EE-7344-8491-17B981C10EF9}"/>
              </a:ext>
            </a:extLst>
          </p:cNvPr>
          <p:cNvSpPr/>
          <p:nvPr/>
        </p:nvSpPr>
        <p:spPr>
          <a:xfrm>
            <a:off x="6446408" y="593194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5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2" y="208524"/>
            <a:ext cx="10515600" cy="848995"/>
          </a:xfrm>
        </p:spPr>
        <p:txBody>
          <a:bodyPr/>
          <a:lstStyle/>
          <a:p>
            <a:r>
              <a:rPr lang="en-US" dirty="0"/>
              <a:t>Learning logistic regression: Training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3318" y="1045779"/>
                <a:ext cx="11617630" cy="263000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Data: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a vector,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 class label,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318" y="1045779"/>
                <a:ext cx="11617630" cy="2630002"/>
              </a:xfrm>
              <a:blipFill>
                <a:blip r:embed="rId2"/>
                <a:stretch>
                  <a:fillRect l="-1092" t="-2404"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65C50F-5B12-4A4E-9A56-71B7306D3655}"/>
              </a:ext>
            </a:extLst>
          </p:cNvPr>
          <p:cNvCxnSpPr>
            <a:cxnSpLocks/>
          </p:cNvCxnSpPr>
          <p:nvPr/>
        </p:nvCxnSpPr>
        <p:spPr>
          <a:xfrm>
            <a:off x="2308860" y="581586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3D0FAE-B732-3142-9BE2-1D1DF110A6F0}"/>
              </a:ext>
            </a:extLst>
          </p:cNvPr>
          <p:cNvCxnSpPr>
            <a:cxnSpLocks/>
          </p:cNvCxnSpPr>
          <p:nvPr/>
        </p:nvCxnSpPr>
        <p:spPr>
          <a:xfrm flipV="1">
            <a:off x="5498182" y="4284240"/>
            <a:ext cx="0" cy="2545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48661A13-7F5B-2A43-BC6B-455895BF24F6}"/>
              </a:ext>
            </a:extLst>
          </p:cNvPr>
          <p:cNvSpPr/>
          <p:nvPr/>
        </p:nvSpPr>
        <p:spPr>
          <a:xfrm>
            <a:off x="6878476" y="547421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54F09C-A25F-3449-B542-07DC5CA5F1F6}"/>
              </a:ext>
            </a:extLst>
          </p:cNvPr>
          <p:cNvSpPr/>
          <p:nvPr/>
        </p:nvSpPr>
        <p:spPr>
          <a:xfrm>
            <a:off x="6403074" y="46030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8B957BD-00FE-0848-A5F6-658F54DE0844}"/>
              </a:ext>
            </a:extLst>
          </p:cNvPr>
          <p:cNvSpPr/>
          <p:nvPr/>
        </p:nvSpPr>
        <p:spPr>
          <a:xfrm>
            <a:off x="5422712" y="456436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6805F2F-820F-7642-A753-67C0FBE79905}"/>
              </a:ext>
            </a:extLst>
          </p:cNvPr>
          <p:cNvSpPr/>
          <p:nvPr/>
        </p:nvSpPr>
        <p:spPr>
          <a:xfrm>
            <a:off x="5627429" y="568348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2BF0B9-1CAB-9244-A10F-562C722F5AA7}"/>
                  </a:ext>
                </a:extLst>
              </p:cNvPr>
              <p:cNvSpPr/>
              <p:nvPr/>
            </p:nvSpPr>
            <p:spPr>
              <a:xfrm>
                <a:off x="8645835" y="554712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2BF0B9-1CAB-9244-A10F-562C722F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4712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210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ACF02A-9D37-7F47-954B-3B9B1C7E7344}"/>
                  </a:ext>
                </a:extLst>
              </p:cNvPr>
              <p:cNvSpPr/>
              <p:nvPr/>
            </p:nvSpPr>
            <p:spPr>
              <a:xfrm>
                <a:off x="5479713" y="401620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ACF02A-9D37-7F47-954B-3B9B1C7E7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13" y="4016206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4210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7FE3F79-6ECA-6B4B-BBA8-387FBF00B7D5}"/>
              </a:ext>
            </a:extLst>
          </p:cNvPr>
          <p:cNvSpPr/>
          <p:nvPr/>
        </p:nvSpPr>
        <p:spPr>
          <a:xfrm>
            <a:off x="6571402" y="620437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EF333B-4F99-B14D-A3E6-D3CE8629351E}"/>
              </a:ext>
            </a:extLst>
          </p:cNvPr>
          <p:cNvSpPr/>
          <p:nvPr/>
        </p:nvSpPr>
        <p:spPr>
          <a:xfrm>
            <a:off x="4947313" y="492148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79E618B-988C-1A4E-8FD2-45B21E5C094C}"/>
              </a:ext>
            </a:extLst>
          </p:cNvPr>
          <p:cNvSpPr/>
          <p:nvPr/>
        </p:nvSpPr>
        <p:spPr>
          <a:xfrm>
            <a:off x="7788330" y="496470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F8B6021-1EFB-5947-8530-1457B40BC0C0}"/>
              </a:ext>
            </a:extLst>
          </p:cNvPr>
          <p:cNvSpPr/>
          <p:nvPr/>
        </p:nvSpPr>
        <p:spPr>
          <a:xfrm>
            <a:off x="4899548" y="629308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249FEA-984D-6741-9CF1-5DF9668EC9FA}"/>
              </a:ext>
            </a:extLst>
          </p:cNvPr>
          <p:cNvSpPr/>
          <p:nvPr/>
        </p:nvSpPr>
        <p:spPr>
          <a:xfrm>
            <a:off x="3825922" y="523310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BA6EB00-6AAF-C343-B6A7-AE07528A2524}"/>
              </a:ext>
            </a:extLst>
          </p:cNvPr>
          <p:cNvSpPr/>
          <p:nvPr/>
        </p:nvSpPr>
        <p:spPr>
          <a:xfrm>
            <a:off x="3759956" y="617708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CF353CE-F8B0-BF49-9384-3E480AFC8D0C}"/>
              </a:ext>
            </a:extLst>
          </p:cNvPr>
          <p:cNvSpPr/>
          <p:nvPr/>
        </p:nvSpPr>
        <p:spPr>
          <a:xfrm>
            <a:off x="5589158" y="609115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4A936D-7A95-034D-BDF3-6BD927014A0A}"/>
              </a:ext>
            </a:extLst>
          </p:cNvPr>
          <p:cNvSpPr/>
          <p:nvPr/>
        </p:nvSpPr>
        <p:spPr>
          <a:xfrm>
            <a:off x="5099713" y="5736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1BD37FB-63F8-454D-88EF-652A231BD8DE}"/>
              </a:ext>
            </a:extLst>
          </p:cNvPr>
          <p:cNvSpPr/>
          <p:nvPr/>
        </p:nvSpPr>
        <p:spPr>
          <a:xfrm>
            <a:off x="5478668" y="53520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4EE5DC6-540D-D544-9895-C984B50982D5}"/>
              </a:ext>
            </a:extLst>
          </p:cNvPr>
          <p:cNvSpPr/>
          <p:nvPr/>
        </p:nvSpPr>
        <p:spPr>
          <a:xfrm>
            <a:off x="4739528" y="54129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DEF9B8D-FF0F-CE4E-9F70-9744758227BA}"/>
              </a:ext>
            </a:extLst>
          </p:cNvPr>
          <p:cNvSpPr/>
          <p:nvPr/>
        </p:nvSpPr>
        <p:spPr>
          <a:xfrm>
            <a:off x="4213748" y="43156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7F8696E-C5D9-8343-BA5A-93E6DB087611}"/>
              </a:ext>
            </a:extLst>
          </p:cNvPr>
          <p:cNvSpPr/>
          <p:nvPr/>
        </p:nvSpPr>
        <p:spPr>
          <a:xfrm>
            <a:off x="3705253" y="4593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E6C6F8-277E-384F-AC27-66EDB6066160}"/>
              </a:ext>
            </a:extLst>
          </p:cNvPr>
          <p:cNvSpPr/>
          <p:nvPr/>
        </p:nvSpPr>
        <p:spPr>
          <a:xfrm>
            <a:off x="6446408" y="6525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577533-567A-3140-942F-82101B4C0618}"/>
                  </a:ext>
                </a:extLst>
              </p:cNvPr>
              <p:cNvSpPr/>
              <p:nvPr/>
            </p:nvSpPr>
            <p:spPr>
              <a:xfrm>
                <a:off x="6632399" y="4439465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577533-567A-3140-942F-82101B4C0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99" y="4439465"/>
                <a:ext cx="1394164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3F55C4C-08AA-1942-8EA0-F2B126AC6438}"/>
                  </a:ext>
                </a:extLst>
              </p:cNvPr>
              <p:cNvSpPr/>
              <p:nvPr/>
            </p:nvSpPr>
            <p:spPr>
              <a:xfrm>
                <a:off x="7939832" y="4848537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3F55C4C-08AA-1942-8EA0-F2B126AC6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32" y="4848537"/>
                <a:ext cx="139416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AB25DCD-406B-4B4F-8884-9E201E466EEA}"/>
                  </a:ext>
                </a:extLst>
              </p:cNvPr>
              <p:cNvSpPr/>
              <p:nvPr/>
            </p:nvSpPr>
            <p:spPr>
              <a:xfrm>
                <a:off x="6648445" y="6460766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AB25DCD-406B-4B4F-8884-9E201E466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5" y="6460766"/>
                <a:ext cx="139416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41DBAB-1954-9447-95BD-DBB5BDD7AFDB}"/>
                  </a:ext>
                </a:extLst>
              </p:cNvPr>
              <p:cNvSpPr/>
              <p:nvPr/>
            </p:nvSpPr>
            <p:spPr>
              <a:xfrm>
                <a:off x="3913261" y="3934141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41DBAB-1954-9447-95BD-DBB5BDD7A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261" y="3934141"/>
                <a:ext cx="1394164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48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1" y="208524"/>
            <a:ext cx="11457811" cy="848995"/>
          </a:xfrm>
        </p:spPr>
        <p:txBody>
          <a:bodyPr>
            <a:normAutofit/>
          </a:bodyPr>
          <a:lstStyle/>
          <a:p>
            <a:r>
              <a:rPr lang="en-US" dirty="0"/>
              <a:t>Learning logistic regression: Model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3318" y="1045779"/>
                <a:ext cx="11617630" cy="263000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We want to learn the model parameters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so that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softmax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318" y="1045779"/>
                <a:ext cx="11617630" cy="2630002"/>
              </a:xfrm>
              <a:blipFill>
                <a:blip r:embed="rId2"/>
                <a:stretch>
                  <a:fillRect l="-1092" t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65C50F-5B12-4A4E-9A56-71B7306D3655}"/>
              </a:ext>
            </a:extLst>
          </p:cNvPr>
          <p:cNvCxnSpPr>
            <a:cxnSpLocks/>
          </p:cNvCxnSpPr>
          <p:nvPr/>
        </p:nvCxnSpPr>
        <p:spPr>
          <a:xfrm>
            <a:off x="2308860" y="581586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3D0FAE-B732-3142-9BE2-1D1DF110A6F0}"/>
              </a:ext>
            </a:extLst>
          </p:cNvPr>
          <p:cNvCxnSpPr>
            <a:cxnSpLocks/>
          </p:cNvCxnSpPr>
          <p:nvPr/>
        </p:nvCxnSpPr>
        <p:spPr>
          <a:xfrm flipV="1">
            <a:off x="5498182" y="4284240"/>
            <a:ext cx="0" cy="2545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48661A13-7F5B-2A43-BC6B-455895BF24F6}"/>
              </a:ext>
            </a:extLst>
          </p:cNvPr>
          <p:cNvSpPr/>
          <p:nvPr/>
        </p:nvSpPr>
        <p:spPr>
          <a:xfrm>
            <a:off x="6878476" y="547421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54F09C-A25F-3449-B542-07DC5CA5F1F6}"/>
              </a:ext>
            </a:extLst>
          </p:cNvPr>
          <p:cNvSpPr/>
          <p:nvPr/>
        </p:nvSpPr>
        <p:spPr>
          <a:xfrm>
            <a:off x="6403074" y="46030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8B957BD-00FE-0848-A5F6-658F54DE0844}"/>
              </a:ext>
            </a:extLst>
          </p:cNvPr>
          <p:cNvSpPr/>
          <p:nvPr/>
        </p:nvSpPr>
        <p:spPr>
          <a:xfrm>
            <a:off x="5422712" y="456436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6805F2F-820F-7642-A753-67C0FBE79905}"/>
              </a:ext>
            </a:extLst>
          </p:cNvPr>
          <p:cNvSpPr/>
          <p:nvPr/>
        </p:nvSpPr>
        <p:spPr>
          <a:xfrm>
            <a:off x="5627429" y="568348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2BF0B9-1CAB-9244-A10F-562C722F5AA7}"/>
                  </a:ext>
                </a:extLst>
              </p:cNvPr>
              <p:cNvSpPr/>
              <p:nvPr/>
            </p:nvSpPr>
            <p:spPr>
              <a:xfrm>
                <a:off x="8645835" y="554712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2BF0B9-1CAB-9244-A10F-562C722F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4712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210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ACF02A-9D37-7F47-954B-3B9B1C7E7344}"/>
                  </a:ext>
                </a:extLst>
              </p:cNvPr>
              <p:cNvSpPr/>
              <p:nvPr/>
            </p:nvSpPr>
            <p:spPr>
              <a:xfrm>
                <a:off x="5479713" y="401620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ACF02A-9D37-7F47-954B-3B9B1C7E7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13" y="4016206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7FE3F79-6ECA-6B4B-BBA8-387FBF00B7D5}"/>
              </a:ext>
            </a:extLst>
          </p:cNvPr>
          <p:cNvSpPr/>
          <p:nvPr/>
        </p:nvSpPr>
        <p:spPr>
          <a:xfrm>
            <a:off x="6571402" y="620437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EF333B-4F99-B14D-A3E6-D3CE8629351E}"/>
              </a:ext>
            </a:extLst>
          </p:cNvPr>
          <p:cNvSpPr/>
          <p:nvPr/>
        </p:nvSpPr>
        <p:spPr>
          <a:xfrm>
            <a:off x="4947313" y="492148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79E618B-988C-1A4E-8FD2-45B21E5C094C}"/>
              </a:ext>
            </a:extLst>
          </p:cNvPr>
          <p:cNvSpPr/>
          <p:nvPr/>
        </p:nvSpPr>
        <p:spPr>
          <a:xfrm>
            <a:off x="7788330" y="496470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F8B6021-1EFB-5947-8530-1457B40BC0C0}"/>
              </a:ext>
            </a:extLst>
          </p:cNvPr>
          <p:cNvSpPr/>
          <p:nvPr/>
        </p:nvSpPr>
        <p:spPr>
          <a:xfrm>
            <a:off x="4899548" y="629308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D249FEA-984D-6741-9CF1-5DF9668EC9FA}"/>
              </a:ext>
            </a:extLst>
          </p:cNvPr>
          <p:cNvSpPr/>
          <p:nvPr/>
        </p:nvSpPr>
        <p:spPr>
          <a:xfrm>
            <a:off x="3825922" y="523310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BA6EB00-6AAF-C343-B6A7-AE07528A2524}"/>
              </a:ext>
            </a:extLst>
          </p:cNvPr>
          <p:cNvSpPr/>
          <p:nvPr/>
        </p:nvSpPr>
        <p:spPr>
          <a:xfrm>
            <a:off x="3759956" y="617708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CF353CE-F8B0-BF49-9384-3E480AFC8D0C}"/>
              </a:ext>
            </a:extLst>
          </p:cNvPr>
          <p:cNvSpPr/>
          <p:nvPr/>
        </p:nvSpPr>
        <p:spPr>
          <a:xfrm>
            <a:off x="5589158" y="609115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4A936D-7A95-034D-BDF3-6BD927014A0A}"/>
              </a:ext>
            </a:extLst>
          </p:cNvPr>
          <p:cNvSpPr/>
          <p:nvPr/>
        </p:nvSpPr>
        <p:spPr>
          <a:xfrm>
            <a:off x="5099713" y="5736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1BD37FB-63F8-454D-88EF-652A231BD8DE}"/>
              </a:ext>
            </a:extLst>
          </p:cNvPr>
          <p:cNvSpPr/>
          <p:nvPr/>
        </p:nvSpPr>
        <p:spPr>
          <a:xfrm>
            <a:off x="5478668" y="53520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4EE5DC6-540D-D544-9895-C984B50982D5}"/>
              </a:ext>
            </a:extLst>
          </p:cNvPr>
          <p:cNvSpPr/>
          <p:nvPr/>
        </p:nvSpPr>
        <p:spPr>
          <a:xfrm>
            <a:off x="4739528" y="54129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DEF9B8D-FF0F-CE4E-9F70-9744758227BA}"/>
              </a:ext>
            </a:extLst>
          </p:cNvPr>
          <p:cNvSpPr/>
          <p:nvPr/>
        </p:nvSpPr>
        <p:spPr>
          <a:xfrm>
            <a:off x="4213748" y="43156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7F8696E-C5D9-8343-BA5A-93E6DB087611}"/>
              </a:ext>
            </a:extLst>
          </p:cNvPr>
          <p:cNvSpPr/>
          <p:nvPr/>
        </p:nvSpPr>
        <p:spPr>
          <a:xfrm>
            <a:off x="3705253" y="4593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E6C6F8-277E-384F-AC27-66EDB6066160}"/>
              </a:ext>
            </a:extLst>
          </p:cNvPr>
          <p:cNvSpPr/>
          <p:nvPr/>
        </p:nvSpPr>
        <p:spPr>
          <a:xfrm>
            <a:off x="6446408" y="6525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577533-567A-3140-942F-82101B4C0618}"/>
                  </a:ext>
                </a:extLst>
              </p:cNvPr>
              <p:cNvSpPr/>
              <p:nvPr/>
            </p:nvSpPr>
            <p:spPr>
              <a:xfrm>
                <a:off x="6632399" y="4439465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577533-567A-3140-942F-82101B4C0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99" y="4439465"/>
                <a:ext cx="1394164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3F55C4C-08AA-1942-8EA0-F2B126AC6438}"/>
                  </a:ext>
                </a:extLst>
              </p:cNvPr>
              <p:cNvSpPr/>
              <p:nvPr/>
            </p:nvSpPr>
            <p:spPr>
              <a:xfrm>
                <a:off x="7939832" y="4848537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3F55C4C-08AA-1942-8EA0-F2B126AC6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32" y="4848537"/>
                <a:ext cx="139416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AB25DCD-406B-4B4F-8884-9E201E466EEA}"/>
                  </a:ext>
                </a:extLst>
              </p:cNvPr>
              <p:cNvSpPr/>
              <p:nvPr/>
            </p:nvSpPr>
            <p:spPr>
              <a:xfrm>
                <a:off x="6648445" y="6460766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AB25DCD-406B-4B4F-8884-9E201E466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5" y="6460766"/>
                <a:ext cx="139416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41DBAB-1954-9447-95BD-DBB5BDD7AFDB}"/>
                  </a:ext>
                </a:extLst>
              </p:cNvPr>
              <p:cNvSpPr/>
              <p:nvPr/>
            </p:nvSpPr>
            <p:spPr>
              <a:xfrm>
                <a:off x="3913261" y="3934141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41DBAB-1954-9447-95BD-DBB5BDD7A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261" y="3934141"/>
                <a:ext cx="1394164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13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2" y="208524"/>
            <a:ext cx="10515600" cy="848995"/>
          </a:xfrm>
        </p:spPr>
        <p:txBody>
          <a:bodyPr/>
          <a:lstStyle/>
          <a:p>
            <a:r>
              <a:rPr lang="en-US" dirty="0"/>
              <a:t>Learning logistic regression: Training criterion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We want to learn the model parameters,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 order to maximize the probability of the observed data: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  <a:blipFill>
                <a:blip r:embed="rId2"/>
                <a:stretch>
                  <a:fillRect l="-1065" t="-15589" b="-26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49692D-BBDA-EB4B-9D63-11EF8E95DBCA}"/>
              </a:ext>
            </a:extLst>
          </p:cNvPr>
          <p:cNvCxnSpPr>
            <a:cxnSpLocks/>
          </p:cNvCxnSpPr>
          <p:nvPr/>
        </p:nvCxnSpPr>
        <p:spPr>
          <a:xfrm>
            <a:off x="2308860" y="581586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C8EA81-9E6F-144E-BBB6-3BBDC17CB192}"/>
              </a:ext>
            </a:extLst>
          </p:cNvPr>
          <p:cNvCxnSpPr>
            <a:cxnSpLocks/>
          </p:cNvCxnSpPr>
          <p:nvPr/>
        </p:nvCxnSpPr>
        <p:spPr>
          <a:xfrm flipV="1">
            <a:off x="5498182" y="4284240"/>
            <a:ext cx="0" cy="2545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B2D0FDD-5A80-9945-81D7-0BB1C130FCD0}"/>
              </a:ext>
            </a:extLst>
          </p:cNvPr>
          <p:cNvSpPr/>
          <p:nvPr/>
        </p:nvSpPr>
        <p:spPr>
          <a:xfrm>
            <a:off x="6878476" y="547421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7B887-40E0-0C4A-A6CC-E93E89AE9F61}"/>
              </a:ext>
            </a:extLst>
          </p:cNvPr>
          <p:cNvSpPr/>
          <p:nvPr/>
        </p:nvSpPr>
        <p:spPr>
          <a:xfrm>
            <a:off x="6403074" y="46030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42B78-ACC5-D64D-AF02-6474FBF7023F}"/>
              </a:ext>
            </a:extLst>
          </p:cNvPr>
          <p:cNvSpPr/>
          <p:nvPr/>
        </p:nvSpPr>
        <p:spPr>
          <a:xfrm>
            <a:off x="5422712" y="456436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313FA-4CDA-5943-9A74-A3C6B3AACECB}"/>
              </a:ext>
            </a:extLst>
          </p:cNvPr>
          <p:cNvSpPr/>
          <p:nvPr/>
        </p:nvSpPr>
        <p:spPr>
          <a:xfrm>
            <a:off x="5627429" y="568348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/>
              <p:nvPr/>
            </p:nvSpPr>
            <p:spPr>
              <a:xfrm>
                <a:off x="8645835" y="554712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4712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210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/>
              <p:nvPr/>
            </p:nvSpPr>
            <p:spPr>
              <a:xfrm>
                <a:off x="5479713" y="401620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13" y="4016206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4210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49AA6FE-A82E-974E-B381-C24C532EEDF7}"/>
              </a:ext>
            </a:extLst>
          </p:cNvPr>
          <p:cNvSpPr/>
          <p:nvPr/>
        </p:nvSpPr>
        <p:spPr>
          <a:xfrm>
            <a:off x="6571402" y="620437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21E3EC-9782-5546-BF3D-DA23BD76926A}"/>
              </a:ext>
            </a:extLst>
          </p:cNvPr>
          <p:cNvSpPr/>
          <p:nvPr/>
        </p:nvSpPr>
        <p:spPr>
          <a:xfrm>
            <a:off x="4947313" y="492148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9EDDC1-B439-034B-AD82-814FDAD1D7F8}"/>
              </a:ext>
            </a:extLst>
          </p:cNvPr>
          <p:cNvSpPr/>
          <p:nvPr/>
        </p:nvSpPr>
        <p:spPr>
          <a:xfrm>
            <a:off x="7788330" y="496470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69FEE9-45C8-8F4C-AD2E-BC0D7476CAAD}"/>
              </a:ext>
            </a:extLst>
          </p:cNvPr>
          <p:cNvSpPr/>
          <p:nvPr/>
        </p:nvSpPr>
        <p:spPr>
          <a:xfrm>
            <a:off x="4899548" y="629308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638B98-1EB6-9A40-BC6D-334D99507CF7}"/>
              </a:ext>
            </a:extLst>
          </p:cNvPr>
          <p:cNvSpPr/>
          <p:nvPr/>
        </p:nvSpPr>
        <p:spPr>
          <a:xfrm>
            <a:off x="3825922" y="523310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A4434B-F2C9-6440-B46F-C5E2737AE8DC}"/>
              </a:ext>
            </a:extLst>
          </p:cNvPr>
          <p:cNvSpPr/>
          <p:nvPr/>
        </p:nvSpPr>
        <p:spPr>
          <a:xfrm>
            <a:off x="3759956" y="617708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4DA769-7FDB-4E48-A857-FDF3638D3A1D}"/>
              </a:ext>
            </a:extLst>
          </p:cNvPr>
          <p:cNvSpPr/>
          <p:nvPr/>
        </p:nvSpPr>
        <p:spPr>
          <a:xfrm>
            <a:off x="5589158" y="609115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14653D-DB26-8944-9B9D-5D8F4391D6B2}"/>
              </a:ext>
            </a:extLst>
          </p:cNvPr>
          <p:cNvSpPr/>
          <p:nvPr/>
        </p:nvSpPr>
        <p:spPr>
          <a:xfrm>
            <a:off x="5099713" y="5736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2B765E-747E-5F42-A691-FF11EAF46B73}"/>
              </a:ext>
            </a:extLst>
          </p:cNvPr>
          <p:cNvSpPr/>
          <p:nvPr/>
        </p:nvSpPr>
        <p:spPr>
          <a:xfrm>
            <a:off x="5478668" y="53520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3E529E-BB11-1344-8DAB-B5F6F1BF258D}"/>
              </a:ext>
            </a:extLst>
          </p:cNvPr>
          <p:cNvSpPr/>
          <p:nvPr/>
        </p:nvSpPr>
        <p:spPr>
          <a:xfrm>
            <a:off x="4739528" y="54129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054C39-63AD-E349-AE5D-F686145AF0D9}"/>
              </a:ext>
            </a:extLst>
          </p:cNvPr>
          <p:cNvSpPr/>
          <p:nvPr/>
        </p:nvSpPr>
        <p:spPr>
          <a:xfrm>
            <a:off x="4213748" y="43156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503DA5-E90D-5248-821C-711F71E5B2E1}"/>
              </a:ext>
            </a:extLst>
          </p:cNvPr>
          <p:cNvSpPr/>
          <p:nvPr/>
        </p:nvSpPr>
        <p:spPr>
          <a:xfrm>
            <a:off x="3705253" y="4593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0C014-C1EE-7344-8491-17B981C10EF9}"/>
              </a:ext>
            </a:extLst>
          </p:cNvPr>
          <p:cNvSpPr/>
          <p:nvPr/>
        </p:nvSpPr>
        <p:spPr>
          <a:xfrm>
            <a:off x="6446408" y="6525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422451-817F-AC47-BEFC-7F7C00A057AD}"/>
                  </a:ext>
                </a:extLst>
              </p:cNvPr>
              <p:cNvSpPr/>
              <p:nvPr/>
            </p:nvSpPr>
            <p:spPr>
              <a:xfrm>
                <a:off x="6632399" y="4439465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422451-817F-AC47-BEFC-7F7C00A05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99" y="4439465"/>
                <a:ext cx="1394164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D184CC-CC24-9E43-841F-FB6821FDA819}"/>
                  </a:ext>
                </a:extLst>
              </p:cNvPr>
              <p:cNvSpPr/>
              <p:nvPr/>
            </p:nvSpPr>
            <p:spPr>
              <a:xfrm>
                <a:off x="7939832" y="4848537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D184CC-CC24-9E43-841F-FB6821FDA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32" y="4848537"/>
                <a:ext cx="139416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440EF5-78A0-564F-B064-34B3BF24BE6C}"/>
                  </a:ext>
                </a:extLst>
              </p:cNvPr>
              <p:cNvSpPr/>
              <p:nvPr/>
            </p:nvSpPr>
            <p:spPr>
              <a:xfrm>
                <a:off x="6648445" y="6460766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440EF5-78A0-564F-B064-34B3BF24B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5" y="6460766"/>
                <a:ext cx="139416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52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2" y="208524"/>
            <a:ext cx="10515600" cy="848995"/>
          </a:xfrm>
        </p:spPr>
        <p:txBody>
          <a:bodyPr/>
          <a:lstStyle/>
          <a:p>
            <a:r>
              <a:rPr lang="en-US" dirty="0"/>
              <a:t>Learning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We want to learn the model parameters,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 order to maximize the probability of the observed data: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  <a:blipFill>
                <a:blip r:embed="rId2"/>
                <a:stretch>
                  <a:fillRect l="-1065" t="-15589" b="-26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49692D-BBDA-EB4B-9D63-11EF8E95DBCA}"/>
              </a:ext>
            </a:extLst>
          </p:cNvPr>
          <p:cNvCxnSpPr>
            <a:cxnSpLocks/>
          </p:cNvCxnSpPr>
          <p:nvPr/>
        </p:nvCxnSpPr>
        <p:spPr>
          <a:xfrm>
            <a:off x="2308860" y="581586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C8EA81-9E6F-144E-BBB6-3BBDC17CB192}"/>
              </a:ext>
            </a:extLst>
          </p:cNvPr>
          <p:cNvCxnSpPr>
            <a:cxnSpLocks/>
          </p:cNvCxnSpPr>
          <p:nvPr/>
        </p:nvCxnSpPr>
        <p:spPr>
          <a:xfrm flipV="1">
            <a:off x="5498182" y="4284240"/>
            <a:ext cx="0" cy="2545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B2D0FDD-5A80-9945-81D7-0BB1C130FCD0}"/>
              </a:ext>
            </a:extLst>
          </p:cNvPr>
          <p:cNvSpPr/>
          <p:nvPr/>
        </p:nvSpPr>
        <p:spPr>
          <a:xfrm>
            <a:off x="6878476" y="547421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7B887-40E0-0C4A-A6CC-E93E89AE9F61}"/>
              </a:ext>
            </a:extLst>
          </p:cNvPr>
          <p:cNvSpPr/>
          <p:nvPr/>
        </p:nvSpPr>
        <p:spPr>
          <a:xfrm>
            <a:off x="6403074" y="46030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42B78-ACC5-D64D-AF02-6474FBF7023F}"/>
              </a:ext>
            </a:extLst>
          </p:cNvPr>
          <p:cNvSpPr/>
          <p:nvPr/>
        </p:nvSpPr>
        <p:spPr>
          <a:xfrm>
            <a:off x="5422712" y="456436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313FA-4CDA-5943-9A74-A3C6B3AACECB}"/>
              </a:ext>
            </a:extLst>
          </p:cNvPr>
          <p:cNvSpPr/>
          <p:nvPr/>
        </p:nvSpPr>
        <p:spPr>
          <a:xfrm>
            <a:off x="5627429" y="568348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/>
              <p:nvPr/>
            </p:nvSpPr>
            <p:spPr>
              <a:xfrm>
                <a:off x="8645835" y="554712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4712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210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/>
              <p:nvPr/>
            </p:nvSpPr>
            <p:spPr>
              <a:xfrm>
                <a:off x="5479713" y="401620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13" y="4016206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49AA6FE-A82E-974E-B381-C24C532EEDF7}"/>
              </a:ext>
            </a:extLst>
          </p:cNvPr>
          <p:cNvSpPr/>
          <p:nvPr/>
        </p:nvSpPr>
        <p:spPr>
          <a:xfrm>
            <a:off x="6571402" y="620437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21E3EC-9782-5546-BF3D-DA23BD76926A}"/>
              </a:ext>
            </a:extLst>
          </p:cNvPr>
          <p:cNvSpPr/>
          <p:nvPr/>
        </p:nvSpPr>
        <p:spPr>
          <a:xfrm>
            <a:off x="4947313" y="492148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9EDDC1-B439-034B-AD82-814FDAD1D7F8}"/>
              </a:ext>
            </a:extLst>
          </p:cNvPr>
          <p:cNvSpPr/>
          <p:nvPr/>
        </p:nvSpPr>
        <p:spPr>
          <a:xfrm>
            <a:off x="7788330" y="496470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69FEE9-45C8-8F4C-AD2E-BC0D7476CAAD}"/>
              </a:ext>
            </a:extLst>
          </p:cNvPr>
          <p:cNvSpPr/>
          <p:nvPr/>
        </p:nvSpPr>
        <p:spPr>
          <a:xfrm>
            <a:off x="4899548" y="629308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638B98-1EB6-9A40-BC6D-334D99507CF7}"/>
              </a:ext>
            </a:extLst>
          </p:cNvPr>
          <p:cNvSpPr/>
          <p:nvPr/>
        </p:nvSpPr>
        <p:spPr>
          <a:xfrm>
            <a:off x="3825922" y="523310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A4434B-F2C9-6440-B46F-C5E2737AE8DC}"/>
              </a:ext>
            </a:extLst>
          </p:cNvPr>
          <p:cNvSpPr/>
          <p:nvPr/>
        </p:nvSpPr>
        <p:spPr>
          <a:xfrm>
            <a:off x="3759956" y="617708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4DA769-7FDB-4E48-A857-FDF3638D3A1D}"/>
              </a:ext>
            </a:extLst>
          </p:cNvPr>
          <p:cNvSpPr/>
          <p:nvPr/>
        </p:nvSpPr>
        <p:spPr>
          <a:xfrm>
            <a:off x="5589158" y="609115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14653D-DB26-8944-9B9D-5D8F4391D6B2}"/>
              </a:ext>
            </a:extLst>
          </p:cNvPr>
          <p:cNvSpPr/>
          <p:nvPr/>
        </p:nvSpPr>
        <p:spPr>
          <a:xfrm>
            <a:off x="5099713" y="5736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2B765E-747E-5F42-A691-FF11EAF46B73}"/>
              </a:ext>
            </a:extLst>
          </p:cNvPr>
          <p:cNvSpPr/>
          <p:nvPr/>
        </p:nvSpPr>
        <p:spPr>
          <a:xfrm>
            <a:off x="5478668" y="53520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3E529E-BB11-1344-8DAB-B5F6F1BF258D}"/>
              </a:ext>
            </a:extLst>
          </p:cNvPr>
          <p:cNvSpPr/>
          <p:nvPr/>
        </p:nvSpPr>
        <p:spPr>
          <a:xfrm>
            <a:off x="4739528" y="54129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054C39-63AD-E349-AE5D-F686145AF0D9}"/>
              </a:ext>
            </a:extLst>
          </p:cNvPr>
          <p:cNvSpPr/>
          <p:nvPr/>
        </p:nvSpPr>
        <p:spPr>
          <a:xfrm>
            <a:off x="4213748" y="43156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503DA5-E90D-5248-821C-711F71E5B2E1}"/>
              </a:ext>
            </a:extLst>
          </p:cNvPr>
          <p:cNvSpPr/>
          <p:nvPr/>
        </p:nvSpPr>
        <p:spPr>
          <a:xfrm>
            <a:off x="3705253" y="4593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0C014-C1EE-7344-8491-17B981C10EF9}"/>
              </a:ext>
            </a:extLst>
          </p:cNvPr>
          <p:cNvSpPr/>
          <p:nvPr/>
        </p:nvSpPr>
        <p:spPr>
          <a:xfrm>
            <a:off x="6446408" y="6525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422451-817F-AC47-BEFC-7F7C00A057AD}"/>
                  </a:ext>
                </a:extLst>
              </p:cNvPr>
              <p:cNvSpPr/>
              <p:nvPr/>
            </p:nvSpPr>
            <p:spPr>
              <a:xfrm>
                <a:off x="6632399" y="4439465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422451-817F-AC47-BEFC-7F7C00A05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99" y="4439465"/>
                <a:ext cx="1394164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D184CC-CC24-9E43-841F-FB6821FDA819}"/>
                  </a:ext>
                </a:extLst>
              </p:cNvPr>
              <p:cNvSpPr/>
              <p:nvPr/>
            </p:nvSpPr>
            <p:spPr>
              <a:xfrm>
                <a:off x="7939832" y="4848537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D184CC-CC24-9E43-841F-FB6821FDA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32" y="4848537"/>
                <a:ext cx="139416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440EF5-78A0-564F-B064-34B3BF24BE6C}"/>
                  </a:ext>
                </a:extLst>
              </p:cNvPr>
              <p:cNvSpPr/>
              <p:nvPr/>
            </p:nvSpPr>
            <p:spPr>
              <a:xfrm>
                <a:off x="6648445" y="6460766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440EF5-78A0-564F-B064-34B3BF24B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5" y="6460766"/>
                <a:ext cx="139416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48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2" y="208524"/>
            <a:ext cx="10515600" cy="848995"/>
          </a:xfrm>
        </p:spPr>
        <p:txBody>
          <a:bodyPr/>
          <a:lstStyle/>
          <a:p>
            <a:r>
              <a:rPr lang="en-US" dirty="0"/>
              <a:t>Learning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We want to learn the model parameters,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 order to maximize the probability of the observed data: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94FB82-9872-B64A-BA26-DA8F08C62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14" y="997652"/>
                <a:ext cx="11918682" cy="3332821"/>
              </a:xfrm>
              <a:blipFill>
                <a:blip r:embed="rId2"/>
                <a:stretch>
                  <a:fillRect l="-1065" t="-15589" b="-26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49692D-BBDA-EB4B-9D63-11EF8E95DBCA}"/>
              </a:ext>
            </a:extLst>
          </p:cNvPr>
          <p:cNvCxnSpPr>
            <a:cxnSpLocks/>
          </p:cNvCxnSpPr>
          <p:nvPr/>
        </p:nvCxnSpPr>
        <p:spPr>
          <a:xfrm>
            <a:off x="2308860" y="581586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C8EA81-9E6F-144E-BBB6-3BBDC17CB192}"/>
              </a:ext>
            </a:extLst>
          </p:cNvPr>
          <p:cNvCxnSpPr>
            <a:cxnSpLocks/>
          </p:cNvCxnSpPr>
          <p:nvPr/>
        </p:nvCxnSpPr>
        <p:spPr>
          <a:xfrm flipV="1">
            <a:off x="5498182" y="4284240"/>
            <a:ext cx="0" cy="2545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B2D0FDD-5A80-9945-81D7-0BB1C130FCD0}"/>
              </a:ext>
            </a:extLst>
          </p:cNvPr>
          <p:cNvSpPr/>
          <p:nvPr/>
        </p:nvSpPr>
        <p:spPr>
          <a:xfrm>
            <a:off x="6878476" y="547421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7B887-40E0-0C4A-A6CC-E93E89AE9F61}"/>
              </a:ext>
            </a:extLst>
          </p:cNvPr>
          <p:cNvSpPr/>
          <p:nvPr/>
        </p:nvSpPr>
        <p:spPr>
          <a:xfrm>
            <a:off x="6403074" y="46030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42B78-ACC5-D64D-AF02-6474FBF7023F}"/>
              </a:ext>
            </a:extLst>
          </p:cNvPr>
          <p:cNvSpPr/>
          <p:nvPr/>
        </p:nvSpPr>
        <p:spPr>
          <a:xfrm>
            <a:off x="5422712" y="456436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313FA-4CDA-5943-9A74-A3C6B3AACECB}"/>
              </a:ext>
            </a:extLst>
          </p:cNvPr>
          <p:cNvSpPr/>
          <p:nvPr/>
        </p:nvSpPr>
        <p:spPr>
          <a:xfrm>
            <a:off x="5627429" y="568348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/>
              <p:nvPr/>
            </p:nvSpPr>
            <p:spPr>
              <a:xfrm>
                <a:off x="8645835" y="554712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54712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210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/>
              <p:nvPr/>
            </p:nvSpPr>
            <p:spPr>
              <a:xfrm>
                <a:off x="5479713" y="401620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13" y="4016206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49AA6FE-A82E-974E-B381-C24C532EEDF7}"/>
              </a:ext>
            </a:extLst>
          </p:cNvPr>
          <p:cNvSpPr/>
          <p:nvPr/>
        </p:nvSpPr>
        <p:spPr>
          <a:xfrm>
            <a:off x="6571402" y="620437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21E3EC-9782-5546-BF3D-DA23BD76926A}"/>
              </a:ext>
            </a:extLst>
          </p:cNvPr>
          <p:cNvSpPr/>
          <p:nvPr/>
        </p:nvSpPr>
        <p:spPr>
          <a:xfrm>
            <a:off x="4947313" y="492148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9EDDC1-B439-034B-AD82-814FDAD1D7F8}"/>
              </a:ext>
            </a:extLst>
          </p:cNvPr>
          <p:cNvSpPr/>
          <p:nvPr/>
        </p:nvSpPr>
        <p:spPr>
          <a:xfrm>
            <a:off x="7788330" y="496470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69FEE9-45C8-8F4C-AD2E-BC0D7476CAAD}"/>
              </a:ext>
            </a:extLst>
          </p:cNvPr>
          <p:cNvSpPr/>
          <p:nvPr/>
        </p:nvSpPr>
        <p:spPr>
          <a:xfrm>
            <a:off x="4899548" y="629308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638B98-1EB6-9A40-BC6D-334D99507CF7}"/>
              </a:ext>
            </a:extLst>
          </p:cNvPr>
          <p:cNvSpPr/>
          <p:nvPr/>
        </p:nvSpPr>
        <p:spPr>
          <a:xfrm>
            <a:off x="3825922" y="523310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A4434B-F2C9-6440-B46F-C5E2737AE8DC}"/>
              </a:ext>
            </a:extLst>
          </p:cNvPr>
          <p:cNvSpPr/>
          <p:nvPr/>
        </p:nvSpPr>
        <p:spPr>
          <a:xfrm>
            <a:off x="3759956" y="617708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4DA769-7FDB-4E48-A857-FDF3638D3A1D}"/>
              </a:ext>
            </a:extLst>
          </p:cNvPr>
          <p:cNvSpPr/>
          <p:nvPr/>
        </p:nvSpPr>
        <p:spPr>
          <a:xfrm>
            <a:off x="5589158" y="609115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14653D-DB26-8944-9B9D-5D8F4391D6B2}"/>
              </a:ext>
            </a:extLst>
          </p:cNvPr>
          <p:cNvSpPr/>
          <p:nvPr/>
        </p:nvSpPr>
        <p:spPr>
          <a:xfrm>
            <a:off x="5099713" y="5736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2B765E-747E-5F42-A691-FF11EAF46B73}"/>
              </a:ext>
            </a:extLst>
          </p:cNvPr>
          <p:cNvSpPr/>
          <p:nvPr/>
        </p:nvSpPr>
        <p:spPr>
          <a:xfrm>
            <a:off x="5478668" y="53520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3E529E-BB11-1344-8DAB-B5F6F1BF258D}"/>
              </a:ext>
            </a:extLst>
          </p:cNvPr>
          <p:cNvSpPr/>
          <p:nvPr/>
        </p:nvSpPr>
        <p:spPr>
          <a:xfrm>
            <a:off x="4739528" y="54129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054C39-63AD-E349-AE5D-F686145AF0D9}"/>
              </a:ext>
            </a:extLst>
          </p:cNvPr>
          <p:cNvSpPr/>
          <p:nvPr/>
        </p:nvSpPr>
        <p:spPr>
          <a:xfrm>
            <a:off x="4213748" y="43156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503DA5-E90D-5248-821C-711F71E5B2E1}"/>
              </a:ext>
            </a:extLst>
          </p:cNvPr>
          <p:cNvSpPr/>
          <p:nvPr/>
        </p:nvSpPr>
        <p:spPr>
          <a:xfrm>
            <a:off x="3705253" y="459382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0C014-C1EE-7344-8491-17B981C10EF9}"/>
              </a:ext>
            </a:extLst>
          </p:cNvPr>
          <p:cNvSpPr/>
          <p:nvPr/>
        </p:nvSpPr>
        <p:spPr>
          <a:xfrm>
            <a:off x="6446408" y="6525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422451-817F-AC47-BEFC-7F7C00A057AD}"/>
                  </a:ext>
                </a:extLst>
              </p:cNvPr>
              <p:cNvSpPr/>
              <p:nvPr/>
            </p:nvSpPr>
            <p:spPr>
              <a:xfrm>
                <a:off x="6632399" y="4439465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422451-817F-AC47-BEFC-7F7C00A05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99" y="4439465"/>
                <a:ext cx="1394164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D184CC-CC24-9E43-841F-FB6821FDA819}"/>
                  </a:ext>
                </a:extLst>
              </p:cNvPr>
              <p:cNvSpPr/>
              <p:nvPr/>
            </p:nvSpPr>
            <p:spPr>
              <a:xfrm>
                <a:off x="7939832" y="4848537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D184CC-CC24-9E43-841F-FB6821FDA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832" y="4848537"/>
                <a:ext cx="139416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440EF5-78A0-564F-B064-34B3BF24BE6C}"/>
                  </a:ext>
                </a:extLst>
              </p:cNvPr>
              <p:cNvSpPr/>
              <p:nvPr/>
            </p:nvSpPr>
            <p:spPr>
              <a:xfrm>
                <a:off x="6648445" y="6460766"/>
                <a:ext cx="1394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440EF5-78A0-564F-B064-34B3BF24B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45" y="6460766"/>
                <a:ext cx="139416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46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BB-D2DA-B048-BFE7-8B77ECF8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D266-85A9-4C43-9EAA-DF20F7B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Advantages and disadvantages of the perceptron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Probabilistic-boundary classifiers</a:t>
            </a:r>
          </a:p>
          <a:p>
            <a:r>
              <a:rPr lang="en-US" dirty="0"/>
              <a:t>How do you maximize a function?</a:t>
            </a:r>
          </a:p>
          <a:p>
            <a:r>
              <a:rPr lang="en-US" dirty="0"/>
              <a:t>Learning a logistic regression</a:t>
            </a:r>
          </a:p>
          <a:p>
            <a:r>
              <a:rPr lang="en-US" dirty="0"/>
              <a:t>Two-class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79257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0584-B01C-6C4D-A367-863C86C7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maximize a function?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order to maximize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 are some things you know: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Logarithm turns products into sums.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Gradient ascent: if you want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in order to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you take a step in the direction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465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0584-B01C-6C4D-A367-863C86C7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</a:t>
            </a:r>
            <a:r>
              <a:rPr lang="en-US" strike="sngStrike" dirty="0"/>
              <a:t>maximize</a:t>
            </a:r>
            <a:r>
              <a:rPr lang="en-US" dirty="0"/>
              <a:t> minimize a function?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order to maximize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𝔇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func>
                                        <m:func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dirty="0"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bSup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 are some things you know: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u="sng" dirty="0"/>
                  <a:t>Logarithm turns products into sums.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Gradient </a:t>
                </a:r>
                <a:r>
                  <a:rPr lang="en-US" strike="sngStrike" dirty="0"/>
                  <a:t>ascent</a:t>
                </a:r>
                <a:r>
                  <a:rPr lang="en-US" dirty="0"/>
                  <a:t> descent: if you want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in order to </a:t>
                </a:r>
                <a:r>
                  <a:rPr lang="en-US" strike="sngStrike" dirty="0"/>
                  <a:t>maximize</a:t>
                </a:r>
                <a:r>
                  <a:rPr lang="en-US" dirty="0"/>
                  <a:t> 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you take a step in the direction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99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BB-D2DA-B048-BFE7-8B77ECF8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D266-85A9-4C43-9EAA-DF20F7B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and disadvantages of the perceptron</a:t>
            </a:r>
          </a:p>
          <a:p>
            <a:r>
              <a:rPr lang="en-US" dirty="0"/>
              <a:t>Probabilistic-boundary classifiers</a:t>
            </a:r>
          </a:p>
          <a:p>
            <a:r>
              <a:rPr lang="en-US" dirty="0"/>
              <a:t>How do you maximize a function?</a:t>
            </a:r>
          </a:p>
          <a:p>
            <a:r>
              <a:rPr lang="en-US" dirty="0"/>
              <a:t>Learning a logistic regression</a:t>
            </a:r>
          </a:p>
          <a:p>
            <a:r>
              <a:rPr lang="en-US" dirty="0"/>
              <a:t>Two-class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921283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0584-B01C-6C4D-A367-863C86C7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</a:t>
            </a:r>
            <a:r>
              <a:rPr lang="en-US" strike="sngStrike" dirty="0"/>
              <a:t>maximize</a:t>
            </a:r>
            <a:r>
              <a:rPr lang="en-US" dirty="0"/>
              <a:t> minimize a function?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order to maximize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𝔇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func>
                                        <m:func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dirty="0"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bSup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 are some things you know: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u="sng" dirty="0"/>
                  <a:t>Logarithm turns products into sums.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Gradient </a:t>
                </a:r>
                <a:r>
                  <a:rPr lang="en-US" strike="sngStrike" dirty="0"/>
                  <a:t>ascent</a:t>
                </a:r>
                <a:r>
                  <a:rPr lang="en-US" dirty="0"/>
                  <a:t> descent: if you want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in order to </a:t>
                </a:r>
                <a:r>
                  <a:rPr lang="en-US" strike="sngStrike" dirty="0"/>
                  <a:t>maximize</a:t>
                </a:r>
                <a:r>
                  <a:rPr lang="en-US" dirty="0"/>
                  <a:t> minimize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you take a step in the direction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63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0584-B01C-6C4D-A367-863C86C7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minimize a function?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by taking a step in the direction: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𝔇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func>
                                        <m:func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dirty="0"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bSup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 are some things you know: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Logarithm turns products into sums.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u="sng" dirty="0"/>
                  <a:t>Gradient descent: if you want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u="sng" dirty="0"/>
                  <a:t> in order to minimize 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u="sng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u="sng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u="sng" dirty="0"/>
                  <a:t>, you take a step in the direction 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u="sng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u="sng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u="sng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1" u="sng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B36D4-EAD8-C641-844B-EDE4FCEFB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07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9906-816C-3F4B-B816-4B68F92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the log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22A1B-6125-6746-BA14-835C0B9638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066" y="1825625"/>
                <a:ext cx="113538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Our goal is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by taking a step in the direction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𝔏</m:t>
                    </m:r>
                  </m:oMath>
                </a14:m>
                <a:r>
                  <a:rPr lang="en-US" dirty="0"/>
                  <a:t>.   The gradient is just the partial derivative </a:t>
                </a:r>
                <a:r>
                  <a:rPr lang="en-US" dirty="0" err="1"/>
                  <a:t>w.r.t.</a:t>
                </a:r>
                <a:r>
                  <a:rPr lang="en-US" dirty="0"/>
                  <a:t> each vector: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dirty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</m:sup>
                                                </m:sSubSup>
                                                <m:sSub>
                                                  <m:sSub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=0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dirty="0">
                                                    <a:latin typeface="Cambria Math" panose="02040503050406030204" pitchFamily="18" charset="0"/>
                                                  </a:rPr>
                                                  <m:t>exp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𝑤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𝑘</m:t>
                                                        </m:r>
                                                      </m:sub>
                                                      <m:sup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𝑇</m:t>
                                                        </m:r>
                                                      </m:sup>
                                                    </m:sSubSup>
                                                    <m:sSub>
                                                      <m:sSubPr>
                                                        <m:ctrlP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nary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dirty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</m:sup>
                                                </m:sSubSup>
                                                <m:sSub>
                                                  <m:sSub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=0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dirty="0">
                                                    <a:latin typeface="Cambria Math" panose="02040503050406030204" pitchFamily="18" charset="0"/>
                                                  </a:rPr>
                                                  <m:t>exp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𝑤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𝑘</m:t>
                                                        </m:r>
                                                      </m:sub>
                                                      <m:sup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𝑇</m:t>
                                                        </m:r>
                                                      </m:sup>
                                                    </m:sSubSup>
                                                    <m:sSub>
                                                      <m:sSubPr>
                                                        <m:ctrlP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nary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22A1B-6125-6746-BA14-835C0B963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066" y="1825625"/>
                <a:ext cx="11353800" cy="4351338"/>
              </a:xfrm>
              <a:blipFill>
                <a:blip r:embed="rId2"/>
                <a:stretch>
                  <a:fillRect l="-1006" t="-2326" r="-201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070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BB-D2DA-B048-BFE7-8B77ECF8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D266-85A9-4C43-9EAA-DF20F7B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Advantages and disadvantages of the perceptron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Probabilistic-boundary classifiers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do you maximize a function?</a:t>
            </a:r>
          </a:p>
          <a:p>
            <a:r>
              <a:rPr lang="en-US" dirty="0"/>
              <a:t>Learning a logistic regression</a:t>
            </a:r>
          </a:p>
          <a:p>
            <a:r>
              <a:rPr lang="en-US" dirty="0"/>
              <a:t>Two-class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468712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22-5243-A149-96DE-E84B1D03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training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each iteration, present a batch of training data,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If the batch contains all the data, this is called “gradient descent”</a:t>
                </a:r>
              </a:p>
              <a:p>
                <a:pPr lvl="1"/>
                <a:r>
                  <a:rPr lang="en-US" dirty="0"/>
                  <a:t>If the batch contains a randomly chosen subset of the data, this is called “stochastic gradient descent”</a:t>
                </a:r>
              </a:p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softmax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for each training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for each class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Update all the weight vectors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19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22-5243-A149-96DE-E84B1D03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8" y="124495"/>
            <a:ext cx="10515600" cy="733337"/>
          </a:xfrm>
        </p:spPr>
        <p:txBody>
          <a:bodyPr/>
          <a:lstStyle/>
          <a:p>
            <a:r>
              <a:rPr lang="en-US" dirty="0"/>
              <a:t>Logistic regression training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Start with the given dataset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(left side), and with randomly initiated weight vectors (right side).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  <a:blipFill>
                <a:blip r:embed="rId2"/>
                <a:stretch>
                  <a:fillRect l="-1206" t="-11688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69AE4D-267E-F640-976D-D4E7366350DC}"/>
              </a:ext>
            </a:extLst>
          </p:cNvPr>
          <p:cNvCxnSpPr>
            <a:cxnSpLocks/>
          </p:cNvCxnSpPr>
          <p:nvPr/>
        </p:nvCxnSpPr>
        <p:spPr>
          <a:xfrm>
            <a:off x="609603" y="458658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427817-C5DB-8045-A59C-727B184A6CA8}"/>
              </a:ext>
            </a:extLst>
          </p:cNvPr>
          <p:cNvCxnSpPr>
            <a:cxnSpLocks/>
          </p:cNvCxnSpPr>
          <p:nvPr/>
        </p:nvCxnSpPr>
        <p:spPr>
          <a:xfrm flipV="1">
            <a:off x="2787069" y="303295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969F478-781E-AA4C-9674-B508EC8C1059}"/>
              </a:ext>
            </a:extLst>
          </p:cNvPr>
          <p:cNvSpPr/>
          <p:nvPr/>
        </p:nvSpPr>
        <p:spPr>
          <a:xfrm>
            <a:off x="4167363" y="422293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D0E925-2BC8-5D45-BD79-BA46EB3447A9}"/>
              </a:ext>
            </a:extLst>
          </p:cNvPr>
          <p:cNvSpPr/>
          <p:nvPr/>
        </p:nvSpPr>
        <p:spPr>
          <a:xfrm>
            <a:off x="3691961" y="335175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C5C89-40EA-884F-BFA9-E17F57CDAA47}"/>
              </a:ext>
            </a:extLst>
          </p:cNvPr>
          <p:cNvSpPr/>
          <p:nvPr/>
        </p:nvSpPr>
        <p:spPr>
          <a:xfrm>
            <a:off x="2711599" y="331307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033DAB-EC99-154E-A3CA-CC3B01BEF5A5}"/>
              </a:ext>
            </a:extLst>
          </p:cNvPr>
          <p:cNvSpPr/>
          <p:nvPr/>
        </p:nvSpPr>
        <p:spPr>
          <a:xfrm>
            <a:off x="2916316" y="44322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/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/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4210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11D6BDF-01D4-A841-A256-8D143BC19AB2}"/>
              </a:ext>
            </a:extLst>
          </p:cNvPr>
          <p:cNvSpPr/>
          <p:nvPr/>
        </p:nvSpPr>
        <p:spPr>
          <a:xfrm>
            <a:off x="3860289" y="495309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09061B-5662-B94E-9845-DF72D74F7A14}"/>
              </a:ext>
            </a:extLst>
          </p:cNvPr>
          <p:cNvSpPr/>
          <p:nvPr/>
        </p:nvSpPr>
        <p:spPr>
          <a:xfrm>
            <a:off x="2236200" y="36701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ED9141-7CBC-FD46-8DDB-5950858C7665}"/>
              </a:ext>
            </a:extLst>
          </p:cNvPr>
          <p:cNvSpPr/>
          <p:nvPr/>
        </p:nvSpPr>
        <p:spPr>
          <a:xfrm>
            <a:off x="5077217" y="371341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E7E72F-9219-F445-B2F6-02CE0AAAB1AE}"/>
              </a:ext>
            </a:extLst>
          </p:cNvPr>
          <p:cNvSpPr/>
          <p:nvPr/>
        </p:nvSpPr>
        <p:spPr>
          <a:xfrm>
            <a:off x="2188435" y="504180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EB8CF5-9DF1-6F4F-9144-7E37A2DD695D}"/>
              </a:ext>
            </a:extLst>
          </p:cNvPr>
          <p:cNvSpPr/>
          <p:nvPr/>
        </p:nvSpPr>
        <p:spPr>
          <a:xfrm>
            <a:off x="1048843" y="4925796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B60141-F47F-B64D-AFAD-DF629AE4288D}"/>
              </a:ext>
            </a:extLst>
          </p:cNvPr>
          <p:cNvSpPr/>
          <p:nvPr/>
        </p:nvSpPr>
        <p:spPr>
          <a:xfrm>
            <a:off x="2878045" y="48398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732691-1329-C84A-BDFD-BC56BD817CFE}"/>
              </a:ext>
            </a:extLst>
          </p:cNvPr>
          <p:cNvSpPr/>
          <p:nvPr/>
        </p:nvSpPr>
        <p:spPr>
          <a:xfrm>
            <a:off x="3200689" y="572098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AD34D0-034D-984F-9E9F-CCDE9DA42AB9}"/>
              </a:ext>
            </a:extLst>
          </p:cNvPr>
          <p:cNvSpPr/>
          <p:nvPr/>
        </p:nvSpPr>
        <p:spPr>
          <a:xfrm>
            <a:off x="2028415" y="591028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4CE57D-CC47-F540-A3E2-9F25A52234A4}"/>
              </a:ext>
            </a:extLst>
          </p:cNvPr>
          <p:cNvSpPr/>
          <p:nvPr/>
        </p:nvSpPr>
        <p:spPr>
          <a:xfrm>
            <a:off x="3382371" y="474482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475776E-B693-3049-93E0-28585FB98EB8}"/>
              </a:ext>
            </a:extLst>
          </p:cNvPr>
          <p:cNvSpPr/>
          <p:nvPr/>
        </p:nvSpPr>
        <p:spPr>
          <a:xfrm>
            <a:off x="1048842" y="37134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B0A9729-5744-DB4A-8DEB-4828860A3265}"/>
              </a:ext>
            </a:extLst>
          </p:cNvPr>
          <p:cNvSpPr/>
          <p:nvPr/>
        </p:nvSpPr>
        <p:spPr>
          <a:xfrm>
            <a:off x="2677113" y="38658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942F4A01-A46A-AD49-A87E-C04900D4EA72}"/>
              </a:ext>
            </a:extLst>
          </p:cNvPr>
          <p:cNvSpPr/>
          <p:nvPr/>
        </p:nvSpPr>
        <p:spPr>
          <a:xfrm>
            <a:off x="1802819" y="40182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9333E4CF-6AD7-2841-86D3-8475A431F005}"/>
              </a:ext>
            </a:extLst>
          </p:cNvPr>
          <p:cNvSpPr/>
          <p:nvPr/>
        </p:nvSpPr>
        <p:spPr>
          <a:xfrm>
            <a:off x="1955219" y="463583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49D2ED46-CFF7-134C-8582-AA173842E4B4}"/>
              </a:ext>
            </a:extLst>
          </p:cNvPr>
          <p:cNvSpPr/>
          <p:nvPr/>
        </p:nvSpPr>
        <p:spPr>
          <a:xfrm>
            <a:off x="2107619" y="275089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2EE49807-DB62-4040-B49A-EB4666D522E9}"/>
              </a:ext>
            </a:extLst>
          </p:cNvPr>
          <p:cNvSpPr/>
          <p:nvPr/>
        </p:nvSpPr>
        <p:spPr>
          <a:xfrm>
            <a:off x="1425831" y="290329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E118DD2E-7ECC-D648-AB78-9EA4C25CD8F3}"/>
              </a:ext>
            </a:extLst>
          </p:cNvPr>
          <p:cNvSpPr/>
          <p:nvPr/>
        </p:nvSpPr>
        <p:spPr>
          <a:xfrm>
            <a:off x="1129053" y="4306974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EE4A5EA7-3603-964C-97F4-C2309D9D93DB}"/>
              </a:ext>
            </a:extLst>
          </p:cNvPr>
          <p:cNvSpPr/>
          <p:nvPr/>
        </p:nvSpPr>
        <p:spPr>
          <a:xfrm>
            <a:off x="2500650" y="351288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A10EFD-D454-2E45-A3C5-78D44F326F84}"/>
              </a:ext>
            </a:extLst>
          </p:cNvPr>
          <p:cNvCxnSpPr>
            <a:cxnSpLocks/>
          </p:cNvCxnSpPr>
          <p:nvPr/>
        </p:nvCxnSpPr>
        <p:spPr>
          <a:xfrm>
            <a:off x="6761745" y="457856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7E9DBF-752B-5440-B716-31AFF6C2E4E6}"/>
              </a:ext>
            </a:extLst>
          </p:cNvPr>
          <p:cNvCxnSpPr>
            <a:cxnSpLocks/>
          </p:cNvCxnSpPr>
          <p:nvPr/>
        </p:nvCxnSpPr>
        <p:spPr>
          <a:xfrm flipV="1">
            <a:off x="8939211" y="302493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F285F6E-BAEE-3846-8484-6DDF4BF956D5}"/>
              </a:ext>
            </a:extLst>
          </p:cNvPr>
          <p:cNvSpPr/>
          <p:nvPr/>
        </p:nvSpPr>
        <p:spPr>
          <a:xfrm>
            <a:off x="10319505" y="421491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/>
              <p:nvPr/>
            </p:nvSpPr>
            <p:spPr>
              <a:xfrm>
                <a:off x="9343667" y="4624698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667" y="4624698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4054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/>
              <p:nvPr/>
            </p:nvSpPr>
            <p:spPr>
              <a:xfrm>
                <a:off x="10444741" y="378359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741" y="3783596"/>
                <a:ext cx="467045" cy="584775"/>
              </a:xfrm>
              <a:prstGeom prst="rect">
                <a:avLst/>
              </a:prstGeom>
              <a:blipFill>
                <a:blip r:embed="rId6"/>
                <a:stretch>
                  <a:fillRect l="-2632" r="-3421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E314DDC0-895F-EA49-B389-081E19B3FCBB}"/>
              </a:ext>
            </a:extLst>
          </p:cNvPr>
          <p:cNvSpPr/>
          <p:nvPr/>
        </p:nvSpPr>
        <p:spPr>
          <a:xfrm>
            <a:off x="9030187" y="483185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iangle 64">
            <a:extLst>
              <a:ext uri="{FF2B5EF4-FFF2-40B4-BE49-F238E27FC236}">
                <a16:creationId xmlns:a16="http://schemas.microsoft.com/office/drawing/2014/main" id="{10C68167-A62A-5F48-A7D1-7F640CCD3E15}"/>
              </a:ext>
            </a:extLst>
          </p:cNvPr>
          <p:cNvSpPr/>
          <p:nvPr/>
        </p:nvSpPr>
        <p:spPr>
          <a:xfrm>
            <a:off x="8652792" y="6328279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1949D6-5D0E-0D4D-9A65-B783997D1084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8939211" y="4342143"/>
            <a:ext cx="1380294" cy="2621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486B6E7-AF95-0648-B74C-F42DD6043173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8892838" y="4586582"/>
            <a:ext cx="177322" cy="2825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EC0E41-ADCA-C94B-A0B6-EDDAC60A1056}"/>
              </a:ext>
            </a:extLst>
          </p:cNvPr>
          <p:cNvCxnSpPr>
            <a:cxnSpLocks/>
            <a:endCxn id="65" idx="0"/>
          </p:cNvCxnSpPr>
          <p:nvPr/>
        </p:nvCxnSpPr>
        <p:spPr>
          <a:xfrm flipH="1">
            <a:off x="8831758" y="4557236"/>
            <a:ext cx="88776" cy="17710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/>
              <p:nvPr/>
            </p:nvSpPr>
            <p:spPr>
              <a:xfrm>
                <a:off x="8982723" y="610859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723" y="6108590"/>
                <a:ext cx="460006" cy="584775"/>
              </a:xfrm>
              <a:prstGeom prst="rect">
                <a:avLst/>
              </a:prstGeom>
              <a:blipFill>
                <a:blip r:embed="rId7"/>
                <a:stretch>
                  <a:fillRect l="-2703" r="-37838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869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22-5243-A149-96DE-E84B1D03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8" y="124495"/>
            <a:ext cx="10515600" cy="733337"/>
          </a:xfrm>
        </p:spPr>
        <p:txBody>
          <a:bodyPr/>
          <a:lstStyle/>
          <a:p>
            <a:r>
              <a:rPr lang="en-US" dirty="0"/>
              <a:t>Logistic regression training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Calculate the probabilities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every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for every training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(shown as transparency and color change, left side)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  <a:blipFill>
                <a:blip r:embed="rId2"/>
                <a:stretch>
                  <a:fillRect l="-1206" t="-11688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69AE4D-267E-F640-976D-D4E7366350DC}"/>
              </a:ext>
            </a:extLst>
          </p:cNvPr>
          <p:cNvCxnSpPr>
            <a:cxnSpLocks/>
          </p:cNvCxnSpPr>
          <p:nvPr/>
        </p:nvCxnSpPr>
        <p:spPr>
          <a:xfrm>
            <a:off x="609603" y="458658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427817-C5DB-8045-A59C-727B184A6CA8}"/>
              </a:ext>
            </a:extLst>
          </p:cNvPr>
          <p:cNvCxnSpPr>
            <a:cxnSpLocks/>
          </p:cNvCxnSpPr>
          <p:nvPr/>
        </p:nvCxnSpPr>
        <p:spPr>
          <a:xfrm flipV="1">
            <a:off x="2787069" y="303295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969F478-781E-AA4C-9674-B508EC8C1059}"/>
              </a:ext>
            </a:extLst>
          </p:cNvPr>
          <p:cNvSpPr/>
          <p:nvPr/>
        </p:nvSpPr>
        <p:spPr>
          <a:xfrm>
            <a:off x="4167363" y="422293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D0E925-2BC8-5D45-BD79-BA46EB3447A9}"/>
              </a:ext>
            </a:extLst>
          </p:cNvPr>
          <p:cNvSpPr/>
          <p:nvPr/>
        </p:nvSpPr>
        <p:spPr>
          <a:xfrm>
            <a:off x="3691961" y="335175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C5C89-40EA-884F-BFA9-E17F57CDAA47}"/>
              </a:ext>
            </a:extLst>
          </p:cNvPr>
          <p:cNvSpPr/>
          <p:nvPr/>
        </p:nvSpPr>
        <p:spPr>
          <a:xfrm>
            <a:off x="2711599" y="331307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033DAB-EC99-154E-A3CA-CC3B01BEF5A5}"/>
              </a:ext>
            </a:extLst>
          </p:cNvPr>
          <p:cNvSpPr/>
          <p:nvPr/>
        </p:nvSpPr>
        <p:spPr>
          <a:xfrm>
            <a:off x="2916316" y="44322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/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/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4736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11D6BDF-01D4-A841-A256-8D143BC19AB2}"/>
              </a:ext>
            </a:extLst>
          </p:cNvPr>
          <p:cNvSpPr/>
          <p:nvPr/>
        </p:nvSpPr>
        <p:spPr>
          <a:xfrm>
            <a:off x="3860289" y="4953093"/>
            <a:ext cx="272956" cy="254465"/>
          </a:xfrm>
          <a:prstGeom prst="ellipse">
            <a:avLst/>
          </a:prstGeom>
          <a:solidFill>
            <a:srgbClr val="FF85FF"/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09061B-5662-B94E-9845-DF72D74F7A14}"/>
              </a:ext>
            </a:extLst>
          </p:cNvPr>
          <p:cNvSpPr/>
          <p:nvPr/>
        </p:nvSpPr>
        <p:spPr>
          <a:xfrm>
            <a:off x="2236200" y="3670197"/>
            <a:ext cx="272956" cy="25446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ED9141-7CBC-FD46-8DDB-5950858C7665}"/>
              </a:ext>
            </a:extLst>
          </p:cNvPr>
          <p:cNvSpPr/>
          <p:nvPr/>
        </p:nvSpPr>
        <p:spPr>
          <a:xfrm>
            <a:off x="5077217" y="371341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E7E72F-9219-F445-B2F6-02CE0AAAB1AE}"/>
              </a:ext>
            </a:extLst>
          </p:cNvPr>
          <p:cNvSpPr/>
          <p:nvPr/>
        </p:nvSpPr>
        <p:spPr>
          <a:xfrm>
            <a:off x="2188435" y="5041801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EB8CF5-9DF1-6F4F-9144-7E37A2DD695D}"/>
              </a:ext>
            </a:extLst>
          </p:cNvPr>
          <p:cNvSpPr/>
          <p:nvPr/>
        </p:nvSpPr>
        <p:spPr>
          <a:xfrm>
            <a:off x="1048843" y="4925796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B60141-F47F-B64D-AFAD-DF629AE4288D}"/>
              </a:ext>
            </a:extLst>
          </p:cNvPr>
          <p:cNvSpPr/>
          <p:nvPr/>
        </p:nvSpPr>
        <p:spPr>
          <a:xfrm>
            <a:off x="2878045" y="48398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732691-1329-C84A-BDFD-BC56BD817CFE}"/>
              </a:ext>
            </a:extLst>
          </p:cNvPr>
          <p:cNvSpPr/>
          <p:nvPr/>
        </p:nvSpPr>
        <p:spPr>
          <a:xfrm>
            <a:off x="3200689" y="572098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AD34D0-034D-984F-9E9F-CCDE9DA42AB9}"/>
              </a:ext>
            </a:extLst>
          </p:cNvPr>
          <p:cNvSpPr/>
          <p:nvPr/>
        </p:nvSpPr>
        <p:spPr>
          <a:xfrm>
            <a:off x="2028415" y="5910281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4CE57D-CC47-F540-A3E2-9F25A52234A4}"/>
              </a:ext>
            </a:extLst>
          </p:cNvPr>
          <p:cNvSpPr/>
          <p:nvPr/>
        </p:nvSpPr>
        <p:spPr>
          <a:xfrm>
            <a:off x="3382371" y="474482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475776E-B693-3049-93E0-28585FB98EB8}"/>
              </a:ext>
            </a:extLst>
          </p:cNvPr>
          <p:cNvSpPr/>
          <p:nvPr/>
        </p:nvSpPr>
        <p:spPr>
          <a:xfrm>
            <a:off x="1048842" y="37134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B0A9729-5744-DB4A-8DEB-4828860A3265}"/>
              </a:ext>
            </a:extLst>
          </p:cNvPr>
          <p:cNvSpPr/>
          <p:nvPr/>
        </p:nvSpPr>
        <p:spPr>
          <a:xfrm>
            <a:off x="2677113" y="386582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942F4A01-A46A-AD49-A87E-C04900D4EA72}"/>
              </a:ext>
            </a:extLst>
          </p:cNvPr>
          <p:cNvSpPr/>
          <p:nvPr/>
        </p:nvSpPr>
        <p:spPr>
          <a:xfrm>
            <a:off x="1802819" y="40182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9333E4CF-6AD7-2841-86D3-8475A431F005}"/>
              </a:ext>
            </a:extLst>
          </p:cNvPr>
          <p:cNvSpPr/>
          <p:nvPr/>
        </p:nvSpPr>
        <p:spPr>
          <a:xfrm>
            <a:off x="1955219" y="463583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49D2ED46-CFF7-134C-8582-AA173842E4B4}"/>
              </a:ext>
            </a:extLst>
          </p:cNvPr>
          <p:cNvSpPr/>
          <p:nvPr/>
        </p:nvSpPr>
        <p:spPr>
          <a:xfrm>
            <a:off x="2107619" y="275089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2EE49807-DB62-4040-B49A-EB4666D522E9}"/>
              </a:ext>
            </a:extLst>
          </p:cNvPr>
          <p:cNvSpPr/>
          <p:nvPr/>
        </p:nvSpPr>
        <p:spPr>
          <a:xfrm>
            <a:off x="1425831" y="290329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E118DD2E-7ECC-D648-AB78-9EA4C25CD8F3}"/>
              </a:ext>
            </a:extLst>
          </p:cNvPr>
          <p:cNvSpPr/>
          <p:nvPr/>
        </p:nvSpPr>
        <p:spPr>
          <a:xfrm>
            <a:off x="1129053" y="4306974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EE4A5EA7-3603-964C-97F4-C2309D9D93DB}"/>
              </a:ext>
            </a:extLst>
          </p:cNvPr>
          <p:cNvSpPr/>
          <p:nvPr/>
        </p:nvSpPr>
        <p:spPr>
          <a:xfrm>
            <a:off x="2500650" y="3512888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A10EFD-D454-2E45-A3C5-78D44F326F84}"/>
              </a:ext>
            </a:extLst>
          </p:cNvPr>
          <p:cNvCxnSpPr>
            <a:cxnSpLocks/>
          </p:cNvCxnSpPr>
          <p:nvPr/>
        </p:nvCxnSpPr>
        <p:spPr>
          <a:xfrm>
            <a:off x="6761745" y="457856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7E9DBF-752B-5440-B716-31AFF6C2E4E6}"/>
              </a:ext>
            </a:extLst>
          </p:cNvPr>
          <p:cNvCxnSpPr>
            <a:cxnSpLocks/>
          </p:cNvCxnSpPr>
          <p:nvPr/>
        </p:nvCxnSpPr>
        <p:spPr>
          <a:xfrm flipV="1">
            <a:off x="8939211" y="302493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F285F6E-BAEE-3846-8484-6DDF4BF956D5}"/>
              </a:ext>
            </a:extLst>
          </p:cNvPr>
          <p:cNvSpPr/>
          <p:nvPr/>
        </p:nvSpPr>
        <p:spPr>
          <a:xfrm>
            <a:off x="10319505" y="421491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/>
              <p:nvPr/>
            </p:nvSpPr>
            <p:spPr>
              <a:xfrm>
                <a:off x="9343667" y="4624698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667" y="4624698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4054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/>
              <p:nvPr/>
            </p:nvSpPr>
            <p:spPr>
              <a:xfrm>
                <a:off x="10444741" y="378359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741" y="3783596"/>
                <a:ext cx="467045" cy="584775"/>
              </a:xfrm>
              <a:prstGeom prst="rect">
                <a:avLst/>
              </a:prstGeom>
              <a:blipFill>
                <a:blip r:embed="rId6"/>
                <a:stretch>
                  <a:fillRect l="-2632" r="-3421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E314DDC0-895F-EA49-B389-081E19B3FCBB}"/>
              </a:ext>
            </a:extLst>
          </p:cNvPr>
          <p:cNvSpPr/>
          <p:nvPr/>
        </p:nvSpPr>
        <p:spPr>
          <a:xfrm>
            <a:off x="9030187" y="483185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iangle 64">
            <a:extLst>
              <a:ext uri="{FF2B5EF4-FFF2-40B4-BE49-F238E27FC236}">
                <a16:creationId xmlns:a16="http://schemas.microsoft.com/office/drawing/2014/main" id="{10C68167-A62A-5F48-A7D1-7F640CCD3E15}"/>
              </a:ext>
            </a:extLst>
          </p:cNvPr>
          <p:cNvSpPr/>
          <p:nvPr/>
        </p:nvSpPr>
        <p:spPr>
          <a:xfrm>
            <a:off x="8652792" y="6328279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1949D6-5D0E-0D4D-9A65-B783997D1084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8939211" y="4342143"/>
            <a:ext cx="1380294" cy="2621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486B6E7-AF95-0648-B74C-F42DD6043173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8892838" y="4586582"/>
            <a:ext cx="177322" cy="2825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EC0E41-ADCA-C94B-A0B6-EDDAC60A1056}"/>
              </a:ext>
            </a:extLst>
          </p:cNvPr>
          <p:cNvCxnSpPr>
            <a:cxnSpLocks/>
            <a:endCxn id="65" idx="0"/>
          </p:cNvCxnSpPr>
          <p:nvPr/>
        </p:nvCxnSpPr>
        <p:spPr>
          <a:xfrm flipH="1">
            <a:off x="8831758" y="4557236"/>
            <a:ext cx="88776" cy="17710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/>
              <p:nvPr/>
            </p:nvSpPr>
            <p:spPr>
              <a:xfrm>
                <a:off x="8982723" y="610859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723" y="6108590"/>
                <a:ext cx="460006" cy="584775"/>
              </a:xfrm>
              <a:prstGeom prst="rect">
                <a:avLst/>
              </a:prstGeom>
              <a:blipFill>
                <a:blip r:embed="rId7"/>
                <a:stretch>
                  <a:fillRect l="-2703" r="-37838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541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22-5243-A149-96DE-E84B1D03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8" y="124495"/>
            <a:ext cx="10515600" cy="733337"/>
          </a:xfrm>
        </p:spPr>
        <p:txBody>
          <a:bodyPr/>
          <a:lstStyle/>
          <a:p>
            <a:r>
              <a:rPr lang="en-US" dirty="0"/>
              <a:t>Logistic regression training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Modify the weight vectors to reduce the loss function,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4BD2B9-A75C-E141-8D59-5CAC94EDB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148" y="1039567"/>
                <a:ext cx="10515600" cy="979791"/>
              </a:xfrm>
              <a:blipFill>
                <a:blip r:embed="rId2"/>
                <a:stretch>
                  <a:fillRect l="-1206" t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69AE4D-267E-F640-976D-D4E7366350DC}"/>
              </a:ext>
            </a:extLst>
          </p:cNvPr>
          <p:cNvCxnSpPr>
            <a:cxnSpLocks/>
          </p:cNvCxnSpPr>
          <p:nvPr/>
        </p:nvCxnSpPr>
        <p:spPr>
          <a:xfrm>
            <a:off x="609603" y="458658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427817-C5DB-8045-A59C-727B184A6CA8}"/>
              </a:ext>
            </a:extLst>
          </p:cNvPr>
          <p:cNvCxnSpPr>
            <a:cxnSpLocks/>
          </p:cNvCxnSpPr>
          <p:nvPr/>
        </p:nvCxnSpPr>
        <p:spPr>
          <a:xfrm flipV="1">
            <a:off x="2787069" y="303295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969F478-781E-AA4C-9674-B508EC8C1059}"/>
              </a:ext>
            </a:extLst>
          </p:cNvPr>
          <p:cNvSpPr/>
          <p:nvPr/>
        </p:nvSpPr>
        <p:spPr>
          <a:xfrm>
            <a:off x="4167363" y="422293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D0E925-2BC8-5D45-BD79-BA46EB3447A9}"/>
              </a:ext>
            </a:extLst>
          </p:cNvPr>
          <p:cNvSpPr/>
          <p:nvPr/>
        </p:nvSpPr>
        <p:spPr>
          <a:xfrm>
            <a:off x="3691961" y="335175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C5C89-40EA-884F-BFA9-E17F57CDAA47}"/>
              </a:ext>
            </a:extLst>
          </p:cNvPr>
          <p:cNvSpPr/>
          <p:nvPr/>
        </p:nvSpPr>
        <p:spPr>
          <a:xfrm>
            <a:off x="2711599" y="331307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033DAB-EC99-154E-A3CA-CC3B01BEF5A5}"/>
              </a:ext>
            </a:extLst>
          </p:cNvPr>
          <p:cNvSpPr/>
          <p:nvPr/>
        </p:nvSpPr>
        <p:spPr>
          <a:xfrm>
            <a:off x="2916316" y="44322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/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826418-3BB8-4A47-9335-5A5F1E26E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/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7CA7B7-A20E-2A4E-B5FD-ED7D33F3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4736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11D6BDF-01D4-A841-A256-8D143BC19AB2}"/>
              </a:ext>
            </a:extLst>
          </p:cNvPr>
          <p:cNvSpPr/>
          <p:nvPr/>
        </p:nvSpPr>
        <p:spPr>
          <a:xfrm>
            <a:off x="3860289" y="4953093"/>
            <a:ext cx="272956" cy="254465"/>
          </a:xfrm>
          <a:prstGeom prst="ellipse">
            <a:avLst/>
          </a:prstGeom>
          <a:solidFill>
            <a:srgbClr val="FF85FF"/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09061B-5662-B94E-9845-DF72D74F7A14}"/>
              </a:ext>
            </a:extLst>
          </p:cNvPr>
          <p:cNvSpPr/>
          <p:nvPr/>
        </p:nvSpPr>
        <p:spPr>
          <a:xfrm>
            <a:off x="2236200" y="3670197"/>
            <a:ext cx="272956" cy="25446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ED9141-7CBC-FD46-8DDB-5950858C7665}"/>
              </a:ext>
            </a:extLst>
          </p:cNvPr>
          <p:cNvSpPr/>
          <p:nvPr/>
        </p:nvSpPr>
        <p:spPr>
          <a:xfrm>
            <a:off x="5077217" y="371341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E7E72F-9219-F445-B2F6-02CE0AAAB1AE}"/>
              </a:ext>
            </a:extLst>
          </p:cNvPr>
          <p:cNvSpPr/>
          <p:nvPr/>
        </p:nvSpPr>
        <p:spPr>
          <a:xfrm>
            <a:off x="2188435" y="5041801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EB8CF5-9DF1-6F4F-9144-7E37A2DD695D}"/>
              </a:ext>
            </a:extLst>
          </p:cNvPr>
          <p:cNvSpPr/>
          <p:nvPr/>
        </p:nvSpPr>
        <p:spPr>
          <a:xfrm>
            <a:off x="1048843" y="4925796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B60141-F47F-B64D-AFAD-DF629AE4288D}"/>
              </a:ext>
            </a:extLst>
          </p:cNvPr>
          <p:cNvSpPr/>
          <p:nvPr/>
        </p:nvSpPr>
        <p:spPr>
          <a:xfrm>
            <a:off x="2878045" y="48398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732691-1329-C84A-BDFD-BC56BD817CFE}"/>
              </a:ext>
            </a:extLst>
          </p:cNvPr>
          <p:cNvSpPr/>
          <p:nvPr/>
        </p:nvSpPr>
        <p:spPr>
          <a:xfrm>
            <a:off x="3200689" y="572098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AD34D0-034D-984F-9E9F-CCDE9DA42AB9}"/>
              </a:ext>
            </a:extLst>
          </p:cNvPr>
          <p:cNvSpPr/>
          <p:nvPr/>
        </p:nvSpPr>
        <p:spPr>
          <a:xfrm>
            <a:off x="2028415" y="5910281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4CE57D-CC47-F540-A3E2-9F25A52234A4}"/>
              </a:ext>
            </a:extLst>
          </p:cNvPr>
          <p:cNvSpPr/>
          <p:nvPr/>
        </p:nvSpPr>
        <p:spPr>
          <a:xfrm>
            <a:off x="3382371" y="474482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475776E-B693-3049-93E0-28585FB98EB8}"/>
              </a:ext>
            </a:extLst>
          </p:cNvPr>
          <p:cNvSpPr/>
          <p:nvPr/>
        </p:nvSpPr>
        <p:spPr>
          <a:xfrm>
            <a:off x="1048842" y="37134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B0A9729-5744-DB4A-8DEB-4828860A3265}"/>
              </a:ext>
            </a:extLst>
          </p:cNvPr>
          <p:cNvSpPr/>
          <p:nvPr/>
        </p:nvSpPr>
        <p:spPr>
          <a:xfrm>
            <a:off x="2677113" y="386582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942F4A01-A46A-AD49-A87E-C04900D4EA72}"/>
              </a:ext>
            </a:extLst>
          </p:cNvPr>
          <p:cNvSpPr/>
          <p:nvPr/>
        </p:nvSpPr>
        <p:spPr>
          <a:xfrm>
            <a:off x="1802819" y="40182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9333E4CF-6AD7-2841-86D3-8475A431F005}"/>
              </a:ext>
            </a:extLst>
          </p:cNvPr>
          <p:cNvSpPr/>
          <p:nvPr/>
        </p:nvSpPr>
        <p:spPr>
          <a:xfrm>
            <a:off x="1955219" y="463583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49D2ED46-CFF7-134C-8582-AA173842E4B4}"/>
              </a:ext>
            </a:extLst>
          </p:cNvPr>
          <p:cNvSpPr/>
          <p:nvPr/>
        </p:nvSpPr>
        <p:spPr>
          <a:xfrm>
            <a:off x="2107619" y="275089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2EE49807-DB62-4040-B49A-EB4666D522E9}"/>
              </a:ext>
            </a:extLst>
          </p:cNvPr>
          <p:cNvSpPr/>
          <p:nvPr/>
        </p:nvSpPr>
        <p:spPr>
          <a:xfrm>
            <a:off x="1425831" y="290329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E118DD2E-7ECC-D648-AB78-9EA4C25CD8F3}"/>
              </a:ext>
            </a:extLst>
          </p:cNvPr>
          <p:cNvSpPr/>
          <p:nvPr/>
        </p:nvSpPr>
        <p:spPr>
          <a:xfrm>
            <a:off x="1129053" y="4306974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EE4A5EA7-3603-964C-97F4-C2309D9D93DB}"/>
              </a:ext>
            </a:extLst>
          </p:cNvPr>
          <p:cNvSpPr/>
          <p:nvPr/>
        </p:nvSpPr>
        <p:spPr>
          <a:xfrm>
            <a:off x="2500650" y="3512888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A10EFD-D454-2E45-A3C5-78D44F326F84}"/>
              </a:ext>
            </a:extLst>
          </p:cNvPr>
          <p:cNvCxnSpPr>
            <a:cxnSpLocks/>
          </p:cNvCxnSpPr>
          <p:nvPr/>
        </p:nvCxnSpPr>
        <p:spPr>
          <a:xfrm>
            <a:off x="6761745" y="457856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7E9DBF-752B-5440-B716-31AFF6C2E4E6}"/>
              </a:ext>
            </a:extLst>
          </p:cNvPr>
          <p:cNvCxnSpPr>
            <a:cxnSpLocks/>
          </p:cNvCxnSpPr>
          <p:nvPr/>
        </p:nvCxnSpPr>
        <p:spPr>
          <a:xfrm flipV="1">
            <a:off x="8939211" y="302493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F285F6E-BAEE-3846-8484-6DDF4BF956D5}"/>
              </a:ext>
            </a:extLst>
          </p:cNvPr>
          <p:cNvSpPr/>
          <p:nvPr/>
        </p:nvSpPr>
        <p:spPr>
          <a:xfrm rot="19838422">
            <a:off x="10171785" y="35090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/>
              <p:nvPr/>
            </p:nvSpPr>
            <p:spPr>
              <a:xfrm>
                <a:off x="9006785" y="500970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785" y="5009706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3947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/>
              <p:nvPr/>
            </p:nvSpPr>
            <p:spPr>
              <a:xfrm>
                <a:off x="10444741" y="322212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741" y="3222124"/>
                <a:ext cx="467045" cy="584775"/>
              </a:xfrm>
              <a:prstGeom prst="rect">
                <a:avLst/>
              </a:prstGeom>
              <a:blipFill>
                <a:blip r:embed="rId6"/>
                <a:stretch>
                  <a:fillRect l="-2632" r="-3421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E314DDC0-895F-EA49-B389-081E19B3FCBB}"/>
              </a:ext>
            </a:extLst>
          </p:cNvPr>
          <p:cNvSpPr/>
          <p:nvPr/>
        </p:nvSpPr>
        <p:spPr>
          <a:xfrm rot="3220877">
            <a:off x="8693301" y="524894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iangle 64">
            <a:extLst>
              <a:ext uri="{FF2B5EF4-FFF2-40B4-BE49-F238E27FC236}">
                <a16:creationId xmlns:a16="http://schemas.microsoft.com/office/drawing/2014/main" id="{10C68167-A62A-5F48-A7D1-7F640CCD3E15}"/>
              </a:ext>
            </a:extLst>
          </p:cNvPr>
          <p:cNvSpPr/>
          <p:nvPr/>
        </p:nvSpPr>
        <p:spPr>
          <a:xfrm rot="6718308">
            <a:off x="7289213" y="4114467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1949D6-5D0E-0D4D-9A65-B783997D1084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8892838" y="3703149"/>
            <a:ext cx="1296477" cy="8709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486B6E7-AF95-0648-B74C-F42DD6043173}"/>
              </a:ext>
            </a:extLst>
          </p:cNvPr>
          <p:cNvCxnSpPr>
            <a:cxnSpLocks/>
            <a:endCxn id="53" idx="1"/>
          </p:cNvCxnSpPr>
          <p:nvPr/>
        </p:nvCxnSpPr>
        <p:spPr>
          <a:xfrm flipH="1">
            <a:off x="8845111" y="4518392"/>
            <a:ext cx="93314" cy="72674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EC0E41-ADCA-C94B-A0B6-EDDAC60A1056}"/>
              </a:ext>
            </a:extLst>
          </p:cNvPr>
          <p:cNvCxnSpPr>
            <a:cxnSpLocks/>
            <a:endCxn id="65" idx="0"/>
          </p:cNvCxnSpPr>
          <p:nvPr/>
        </p:nvCxnSpPr>
        <p:spPr>
          <a:xfrm flipH="1" flipV="1">
            <a:off x="7584221" y="4286416"/>
            <a:ext cx="1354204" cy="300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/>
              <p:nvPr/>
            </p:nvSpPr>
            <p:spPr>
              <a:xfrm>
                <a:off x="7490808" y="3606021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808" y="3606021"/>
                <a:ext cx="460006" cy="584775"/>
              </a:xfrm>
              <a:prstGeom prst="rect">
                <a:avLst/>
              </a:prstGeom>
              <a:blipFill>
                <a:blip r:embed="rId7"/>
                <a:stretch>
                  <a:fillRect r="-4054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01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22-5243-A149-96DE-E84B1D03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8" y="124495"/>
            <a:ext cx="10515600" cy="733337"/>
          </a:xfrm>
        </p:spPr>
        <p:txBody>
          <a:bodyPr/>
          <a:lstStyle/>
          <a:p>
            <a:r>
              <a:rPr lang="en-US" dirty="0"/>
              <a:t>Logistic regression training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D2B9-A75C-E141-8D59-5CAC94ED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48" y="1039567"/>
            <a:ext cx="10515600" cy="9797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Repeat until the loss stops decreasing.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A10EFD-D454-2E45-A3C5-78D44F326F84}"/>
              </a:ext>
            </a:extLst>
          </p:cNvPr>
          <p:cNvCxnSpPr>
            <a:cxnSpLocks/>
          </p:cNvCxnSpPr>
          <p:nvPr/>
        </p:nvCxnSpPr>
        <p:spPr>
          <a:xfrm>
            <a:off x="6761745" y="457856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7E9DBF-752B-5440-B716-31AFF6C2E4E6}"/>
              </a:ext>
            </a:extLst>
          </p:cNvPr>
          <p:cNvCxnSpPr>
            <a:cxnSpLocks/>
          </p:cNvCxnSpPr>
          <p:nvPr/>
        </p:nvCxnSpPr>
        <p:spPr>
          <a:xfrm flipV="1">
            <a:off x="8939211" y="302493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F285F6E-BAEE-3846-8484-6DDF4BF956D5}"/>
              </a:ext>
            </a:extLst>
          </p:cNvPr>
          <p:cNvSpPr/>
          <p:nvPr/>
        </p:nvSpPr>
        <p:spPr>
          <a:xfrm rot="19447627">
            <a:off x="10171785" y="339670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/>
              <p:nvPr/>
            </p:nvSpPr>
            <p:spPr>
              <a:xfrm>
                <a:off x="9135121" y="5667432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F30510F-CA08-C940-9842-9C7715013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121" y="5667432"/>
                <a:ext cx="460006" cy="584775"/>
              </a:xfrm>
              <a:prstGeom prst="rect">
                <a:avLst/>
              </a:prstGeom>
              <a:blipFill>
                <a:blip r:embed="rId2"/>
                <a:stretch>
                  <a:fillRect l="-2703" r="-4054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/>
              <p:nvPr/>
            </p:nvSpPr>
            <p:spPr>
              <a:xfrm>
                <a:off x="10444741" y="322212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E16F878-1E64-0145-9397-7F256CF5F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741" y="3222124"/>
                <a:ext cx="467045" cy="584775"/>
              </a:xfrm>
              <a:prstGeom prst="rect">
                <a:avLst/>
              </a:prstGeom>
              <a:blipFill>
                <a:blip r:embed="rId3"/>
                <a:stretch>
                  <a:fillRect l="-2632" r="-3421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E314DDC0-895F-EA49-B389-081E19B3FCBB}"/>
              </a:ext>
            </a:extLst>
          </p:cNvPr>
          <p:cNvSpPr/>
          <p:nvPr/>
        </p:nvSpPr>
        <p:spPr>
          <a:xfrm rot="2421063">
            <a:off x="8805595" y="582645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iangle 64">
            <a:extLst>
              <a:ext uri="{FF2B5EF4-FFF2-40B4-BE49-F238E27FC236}">
                <a16:creationId xmlns:a16="http://schemas.microsoft.com/office/drawing/2014/main" id="{10C68167-A62A-5F48-A7D1-7F640CCD3E15}"/>
              </a:ext>
            </a:extLst>
          </p:cNvPr>
          <p:cNvSpPr/>
          <p:nvPr/>
        </p:nvSpPr>
        <p:spPr>
          <a:xfrm rot="7806494">
            <a:off x="7289213" y="339257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1949D6-5D0E-0D4D-9A65-B783997D1084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8982723" y="3603916"/>
            <a:ext cx="1214950" cy="953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486B6E7-AF95-0648-B74C-F42DD6043173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8926778" y="4557236"/>
            <a:ext cx="0" cy="126540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EC0E41-ADCA-C94B-A0B6-EDDAC60A1056}"/>
              </a:ext>
            </a:extLst>
          </p:cNvPr>
          <p:cNvCxnSpPr>
            <a:cxnSpLocks/>
            <a:endCxn id="65" idx="0"/>
          </p:cNvCxnSpPr>
          <p:nvPr/>
        </p:nvCxnSpPr>
        <p:spPr>
          <a:xfrm flipH="1" flipV="1">
            <a:off x="7563882" y="3598315"/>
            <a:ext cx="1375329" cy="9882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/>
              <p:nvPr/>
            </p:nvSpPr>
            <p:spPr>
              <a:xfrm>
                <a:off x="7490806" y="2900168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1E1C169-0305-2E48-989B-62BF5CBF2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806" y="2900168"/>
                <a:ext cx="460006" cy="584775"/>
              </a:xfrm>
              <a:prstGeom prst="rect">
                <a:avLst/>
              </a:prstGeom>
              <a:blipFill>
                <a:blip r:embed="rId4"/>
                <a:stretch>
                  <a:fillRect r="-4054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977BD4-12A8-A24F-A08E-7F17F774E89A}"/>
              </a:ext>
            </a:extLst>
          </p:cNvPr>
          <p:cNvCxnSpPr>
            <a:cxnSpLocks/>
          </p:cNvCxnSpPr>
          <p:nvPr/>
        </p:nvCxnSpPr>
        <p:spPr>
          <a:xfrm>
            <a:off x="609603" y="4586581"/>
            <a:ext cx="44676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87CB27-5C64-354D-AC91-E18182DBFD10}"/>
              </a:ext>
            </a:extLst>
          </p:cNvPr>
          <p:cNvCxnSpPr>
            <a:cxnSpLocks/>
          </p:cNvCxnSpPr>
          <p:nvPr/>
        </p:nvCxnSpPr>
        <p:spPr>
          <a:xfrm flipV="1">
            <a:off x="2787069" y="3032956"/>
            <a:ext cx="0" cy="3496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7FDA104C-B1FC-8341-BF0A-538DBF8EF2B4}"/>
              </a:ext>
            </a:extLst>
          </p:cNvPr>
          <p:cNvSpPr/>
          <p:nvPr/>
        </p:nvSpPr>
        <p:spPr>
          <a:xfrm>
            <a:off x="4167363" y="422293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2030AF1-5127-1B4C-B627-C472CB6532B2}"/>
              </a:ext>
            </a:extLst>
          </p:cNvPr>
          <p:cNvSpPr/>
          <p:nvPr/>
        </p:nvSpPr>
        <p:spPr>
          <a:xfrm>
            <a:off x="3691961" y="3351750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E18530-DD5B-3D4A-85A1-72A505A12EE0}"/>
              </a:ext>
            </a:extLst>
          </p:cNvPr>
          <p:cNvSpPr/>
          <p:nvPr/>
        </p:nvSpPr>
        <p:spPr>
          <a:xfrm>
            <a:off x="2711599" y="3313078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0E7C21E-175F-C24D-B973-8F52A1039EEE}"/>
              </a:ext>
            </a:extLst>
          </p:cNvPr>
          <p:cNvSpPr/>
          <p:nvPr/>
        </p:nvSpPr>
        <p:spPr>
          <a:xfrm>
            <a:off x="2916316" y="443220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FDC2A8E-7D04-4948-A26B-16152DC06115}"/>
                  </a:ext>
                </a:extLst>
              </p:cNvPr>
              <p:cNvSpPr/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FDC2A8E-7D04-4948-A26B-16152DC06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51" y="4295836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4473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EB96437-3198-F443-8011-78B885E0CE3D}"/>
                  </a:ext>
                </a:extLst>
              </p:cNvPr>
              <p:cNvSpPr/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EB96437-3198-F443-8011-78B885E0C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2764922"/>
                <a:ext cx="467045" cy="584775"/>
              </a:xfrm>
              <a:prstGeom prst="rect">
                <a:avLst/>
              </a:prstGeom>
              <a:blipFill>
                <a:blip r:embed="rId6"/>
                <a:stretch>
                  <a:fillRect r="-4210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07A32DA-ED21-D84A-9D81-9FB5D2F22AF8}"/>
              </a:ext>
            </a:extLst>
          </p:cNvPr>
          <p:cNvSpPr/>
          <p:nvPr/>
        </p:nvSpPr>
        <p:spPr>
          <a:xfrm>
            <a:off x="3860289" y="4953093"/>
            <a:ext cx="272956" cy="254465"/>
          </a:xfrm>
          <a:prstGeom prst="ellipse">
            <a:avLst/>
          </a:prstGeom>
          <a:solidFill>
            <a:srgbClr val="FF85FF"/>
          </a:solidFill>
          <a:ln>
            <a:solidFill>
              <a:srgbClr val="FF8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D223BCC-F4A8-9E49-9EC4-BF26E0B74B53}"/>
              </a:ext>
            </a:extLst>
          </p:cNvPr>
          <p:cNvSpPr/>
          <p:nvPr/>
        </p:nvSpPr>
        <p:spPr>
          <a:xfrm>
            <a:off x="2236200" y="3670197"/>
            <a:ext cx="272956" cy="25446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AF6404-2662-4B42-8E45-EEC061667E5B}"/>
              </a:ext>
            </a:extLst>
          </p:cNvPr>
          <p:cNvSpPr/>
          <p:nvPr/>
        </p:nvSpPr>
        <p:spPr>
          <a:xfrm>
            <a:off x="5077217" y="3713419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22368E-163D-C940-860D-58A9CEA6AF1C}"/>
              </a:ext>
            </a:extLst>
          </p:cNvPr>
          <p:cNvSpPr/>
          <p:nvPr/>
        </p:nvSpPr>
        <p:spPr>
          <a:xfrm>
            <a:off x="2188435" y="504180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621D455-0AB4-8B44-AA04-DBA063C66852}"/>
              </a:ext>
            </a:extLst>
          </p:cNvPr>
          <p:cNvSpPr/>
          <p:nvPr/>
        </p:nvSpPr>
        <p:spPr>
          <a:xfrm>
            <a:off x="1048843" y="4925796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2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BEF82A3-BC42-0042-B9E7-636B05A0099E}"/>
              </a:ext>
            </a:extLst>
          </p:cNvPr>
          <p:cNvSpPr/>
          <p:nvPr/>
        </p:nvSpPr>
        <p:spPr>
          <a:xfrm>
            <a:off x="2878045" y="48398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E83DD16-D383-5840-AB8F-5CCB75C8FFA5}"/>
              </a:ext>
            </a:extLst>
          </p:cNvPr>
          <p:cNvSpPr/>
          <p:nvPr/>
        </p:nvSpPr>
        <p:spPr>
          <a:xfrm>
            <a:off x="3200689" y="5720984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456939B-AEF8-1646-B9E7-D3922655174C}"/>
              </a:ext>
            </a:extLst>
          </p:cNvPr>
          <p:cNvSpPr/>
          <p:nvPr/>
        </p:nvSpPr>
        <p:spPr>
          <a:xfrm>
            <a:off x="2028415" y="591028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96AD7F1-662A-E84E-8BBF-EE1FB80AEA80}"/>
              </a:ext>
            </a:extLst>
          </p:cNvPr>
          <p:cNvSpPr/>
          <p:nvPr/>
        </p:nvSpPr>
        <p:spPr>
          <a:xfrm>
            <a:off x="3382371" y="4744825"/>
            <a:ext cx="272956" cy="254465"/>
          </a:xfrm>
          <a:prstGeom prst="ellipse">
            <a:avLst/>
          </a:prstGeom>
          <a:noFill/>
          <a:ln w="63500">
            <a:solidFill>
              <a:srgbClr val="0070C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id="{D26E2DFB-DA91-6447-AE35-26D31388A817}"/>
              </a:ext>
            </a:extLst>
          </p:cNvPr>
          <p:cNvSpPr/>
          <p:nvPr/>
        </p:nvSpPr>
        <p:spPr>
          <a:xfrm>
            <a:off x="1048842" y="37134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riangle 63">
            <a:extLst>
              <a:ext uri="{FF2B5EF4-FFF2-40B4-BE49-F238E27FC236}">
                <a16:creationId xmlns:a16="http://schemas.microsoft.com/office/drawing/2014/main" id="{24C9A8F5-1669-D140-B56B-D4B188E2F0BE}"/>
              </a:ext>
            </a:extLst>
          </p:cNvPr>
          <p:cNvSpPr/>
          <p:nvPr/>
        </p:nvSpPr>
        <p:spPr>
          <a:xfrm>
            <a:off x="2677113" y="3865820"/>
            <a:ext cx="357931" cy="250262"/>
          </a:xfrm>
          <a:prstGeom prst="triangle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riangle 65">
            <a:extLst>
              <a:ext uri="{FF2B5EF4-FFF2-40B4-BE49-F238E27FC236}">
                <a16:creationId xmlns:a16="http://schemas.microsoft.com/office/drawing/2014/main" id="{A18F02D9-7781-1948-903D-58D60E8EC982}"/>
              </a:ext>
            </a:extLst>
          </p:cNvPr>
          <p:cNvSpPr/>
          <p:nvPr/>
        </p:nvSpPr>
        <p:spPr>
          <a:xfrm>
            <a:off x="1802819" y="401822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id="{03DFD87E-4F86-D743-808F-2B2C6A053951}"/>
              </a:ext>
            </a:extLst>
          </p:cNvPr>
          <p:cNvSpPr/>
          <p:nvPr/>
        </p:nvSpPr>
        <p:spPr>
          <a:xfrm>
            <a:off x="1955219" y="463583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riangle 69">
            <a:extLst>
              <a:ext uri="{FF2B5EF4-FFF2-40B4-BE49-F238E27FC236}">
                <a16:creationId xmlns:a16="http://schemas.microsoft.com/office/drawing/2014/main" id="{D1086F51-E081-EC47-9CB0-11A59419A2BA}"/>
              </a:ext>
            </a:extLst>
          </p:cNvPr>
          <p:cNvSpPr/>
          <p:nvPr/>
        </p:nvSpPr>
        <p:spPr>
          <a:xfrm>
            <a:off x="2107619" y="275089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968C0AA2-CEA9-CA46-99DD-46519BC020D2}"/>
              </a:ext>
            </a:extLst>
          </p:cNvPr>
          <p:cNvSpPr/>
          <p:nvPr/>
        </p:nvSpPr>
        <p:spPr>
          <a:xfrm>
            <a:off x="1425831" y="2903290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iangle 72">
            <a:extLst>
              <a:ext uri="{FF2B5EF4-FFF2-40B4-BE49-F238E27FC236}">
                <a16:creationId xmlns:a16="http://schemas.microsoft.com/office/drawing/2014/main" id="{4EC7752D-EDFF-FE4C-B3F5-3019F615BCCD}"/>
              </a:ext>
            </a:extLst>
          </p:cNvPr>
          <p:cNvSpPr/>
          <p:nvPr/>
        </p:nvSpPr>
        <p:spPr>
          <a:xfrm>
            <a:off x="1129053" y="4306974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470B9679-1D65-6141-B7BC-464662156AE8}"/>
              </a:ext>
            </a:extLst>
          </p:cNvPr>
          <p:cNvSpPr/>
          <p:nvPr/>
        </p:nvSpPr>
        <p:spPr>
          <a:xfrm>
            <a:off x="2500650" y="3512888"/>
            <a:ext cx="357931" cy="250262"/>
          </a:xfrm>
          <a:prstGeom prst="triangle">
            <a:avLst/>
          </a:prstGeom>
          <a:solidFill>
            <a:srgbClr val="00FE0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Learning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learning rate, for logistic regression, is much smaller than for perceptron.  Typically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It’s very hard to know in advance what learning rate will work for a particular problem.  Usually you need to try some experiments to see what works.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60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73728"/>
          </a:xfrm>
        </p:spPr>
        <p:txBody>
          <a:bodyPr/>
          <a:lstStyle/>
          <a:p>
            <a:r>
              <a:rPr lang="en-US" dirty="0"/>
              <a:t>Linear Classifiers in General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80756"/>
                <a:ext cx="10744200" cy="318771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cs typeface="Times New Roman"/>
                  </a:rPr>
                  <a:t>Consider the classifier  </a:t>
                </a:r>
                <a:endParaRPr lang="en-US" sz="3200" i="1" dirty="0">
                  <a:latin typeface="Cambria Math" panose="02040503050406030204" pitchFamily="18" charset="0"/>
                  <a:cs typeface="Times New Roman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𝑏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𝐷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3200" b="0" dirty="0">
                  <a:cs typeface="Times New Roman"/>
                </a:endParaRPr>
              </a:p>
              <a:p>
                <a:pPr marL="0" indent="0" algn="ctr">
                  <a:buNone/>
                </a:pPr>
                <a:r>
                  <a:rPr lang="en-US" sz="3200" dirty="0">
                    <a:cs typeface="Times New Roman"/>
                  </a:rPr>
                  <a:t>This is called a “linear classifier” because the boundary between the two classes is a line.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80756"/>
                <a:ext cx="10744200" cy="3187710"/>
              </a:xfrm>
              <a:blipFill>
                <a:blip r:embed="rId2"/>
                <a:stretch>
                  <a:fillRect l="-1417" t="-35714" b="-3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4" y="4393054"/>
            <a:ext cx="5855365" cy="2055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26716" y="6336127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16" y="6336127"/>
                <a:ext cx="460006" cy="584775"/>
              </a:xfrm>
              <a:prstGeom prst="rect">
                <a:avLst/>
              </a:prstGeom>
              <a:blipFill>
                <a:blip r:embed="rId4"/>
                <a:stretch>
                  <a:fillRect l="-2703" r="-2162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9399" y="4997643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399" y="4997643"/>
                <a:ext cx="467045" cy="584775"/>
              </a:xfrm>
              <a:prstGeom prst="rect">
                <a:avLst/>
              </a:prstGeom>
              <a:blipFill>
                <a:blip r:embed="rId5"/>
                <a:stretch>
                  <a:fillRect l="-2632" r="-2105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47628" y="4522785"/>
                <a:ext cx="12756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28" y="4522785"/>
                <a:ext cx="1275669" cy="584775"/>
              </a:xfrm>
              <a:prstGeom prst="rect">
                <a:avLst/>
              </a:prstGeom>
              <a:blipFill>
                <a:blip r:embed="rId6"/>
                <a:stretch>
                  <a:fillRect t="-1063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D16AC6-2281-EC4D-8FC5-1348A84C7A72}"/>
                  </a:ext>
                </a:extLst>
              </p:cNvPr>
              <p:cNvSpPr/>
              <p:nvPr/>
            </p:nvSpPr>
            <p:spPr>
              <a:xfrm>
                <a:off x="6937376" y="5332909"/>
                <a:ext cx="12756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D16AC6-2281-EC4D-8FC5-1348A84C7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376" y="5332909"/>
                <a:ext cx="1275669" cy="584775"/>
              </a:xfrm>
              <a:prstGeom prst="rect">
                <a:avLst/>
              </a:prstGeom>
              <a:blipFill>
                <a:blip r:embed="rId7"/>
                <a:stretch>
                  <a:fillRect t="-1063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948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Cross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loss function is called “cross entropy,” because it is similar in some ways to the entropy of a thermodynamic system in physics.</a:t>
                </a:r>
              </a:p>
              <a:p>
                <a:r>
                  <a:rPr lang="en-US" dirty="0"/>
                  <a:t>Usually we normalize by the number of training tokens, so that the scale is easier to understand: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𝔇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24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388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BB-D2DA-B048-BFE7-8B77ECF8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D266-85A9-4C43-9EAA-DF20F7B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Advantages and disadvantages of the perceptron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Probabilistic-boundary classifiers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do you maximize a function?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Learning a logistic regression</a:t>
            </a:r>
          </a:p>
          <a:p>
            <a:r>
              <a:rPr lang="en-US" dirty="0"/>
              <a:t>Two-class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23646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Binary cross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2" y="1825625"/>
                <a:ext cx="11032958" cy="4351338"/>
              </a:xfrm>
            </p:spPr>
            <p:txBody>
              <a:bodyPr/>
              <a:lstStyle/>
              <a:p>
                <a:r>
                  <a:rPr lang="en-US" dirty="0"/>
                  <a:t>For two-class problems, it’s wasteful to compute both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so sometimes we don’t.</a:t>
                </a:r>
              </a:p>
              <a:p>
                <a:r>
                  <a:rPr lang="en-US" dirty="0"/>
                  <a:t>Instead, we use binary cross entropy, which is: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2" y="1825625"/>
                <a:ext cx="11032958" cy="4351338"/>
              </a:xfrm>
              <a:blipFill>
                <a:blip r:embed="rId2"/>
                <a:stretch>
                  <a:fillRect l="-1034" t="-2326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421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Logistic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2" y="1825625"/>
                <a:ext cx="1103295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in the two-class case is particularly simple.  It’s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softmax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2" y="1825625"/>
                <a:ext cx="11032958" cy="4351338"/>
              </a:xfrm>
              <a:blipFill>
                <a:blip r:embed="rId2"/>
                <a:stretch>
                  <a:fillRect l="-1149" t="-2326" r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67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3704-65F4-7143-A6AD-16C96209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details: Logistic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841" y="1825625"/>
                <a:ext cx="927233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This function,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called the “logistic sigmoid function.”</a:t>
                </a:r>
              </a:p>
              <a:p>
                <a:r>
                  <a:rPr lang="en-US" dirty="0"/>
                  <a:t>It’s called “sigmoid” because it is S-shaped.</a:t>
                </a:r>
              </a:p>
              <a:p>
                <a:r>
                  <a:rPr lang="en-US" dirty="0"/>
                  <a:t>It was first discovered by Verhulst in the 1830s, as a model of population growth.  The idea was that the population grows exponentially until it runs up against resource limitations, and then starts to stagnate.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8D740-1829-7C4F-AA07-BC044D848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841" y="1825625"/>
                <a:ext cx="9272337" cy="4351338"/>
              </a:xfrm>
              <a:blipFill>
                <a:blip r:embed="rId2"/>
                <a:stretch>
                  <a:fillRect l="-1368" t="-2326" r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D97CD0-07C5-8A4E-AFF0-D79B953EA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01" y="495031"/>
            <a:ext cx="3911957" cy="29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64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476" y="1228537"/>
                <a:ext cx="7567861" cy="52679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We can frame the basic idea of logistic regression in this way: replace the non-differentiable decision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with a differentiable decision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…so that the classifier can be trained using gradient descent.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476" y="1228537"/>
                <a:ext cx="7567861" cy="5267904"/>
              </a:xfrm>
              <a:blipFill>
                <a:blip r:embed="rId2"/>
                <a:stretch>
                  <a:fillRect l="-1675" t="-1923" r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492F66-7E8A-FC48-B560-756E04F2B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84" y="107476"/>
            <a:ext cx="4428698" cy="332152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267741-431E-2A41-BEDB-0FB5698C2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96" y="3471868"/>
            <a:ext cx="4428696" cy="33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7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38" y="88033"/>
            <a:ext cx="11186902" cy="1085447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Conclusion: Comparing logistic regression vs. the perceptron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338" y="1384652"/>
                <a:ext cx="11186902" cy="51228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u="sng" dirty="0"/>
                  <a:t>Logistic </a:t>
                </a:r>
                <a:r>
                  <a:rPr lang="en-US" sz="3200" b="1" u="sng" dirty="0">
                    <a:solidFill>
                      <a:schemeClr val="tx1"/>
                    </a:solidFill>
                  </a:rPr>
                  <a:t>regression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/>
                  <a:t>For all training tokens, whether right or wrong,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unc>
                        <m:func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u="sng" dirty="0">
                    <a:solidFill>
                      <a:schemeClr val="tx1"/>
                    </a:solidFill>
                  </a:rPr>
                  <a:t>Perceptron</a:t>
                </a:r>
                <a:r>
                  <a:rPr lang="en-US" sz="32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then do nothing.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then set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384652"/>
                <a:ext cx="11186902" cy="5122828"/>
              </a:xfrm>
              <a:blipFill>
                <a:blip r:embed="rId2"/>
                <a:stretch>
                  <a:fillRect l="-1361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458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38" y="88033"/>
            <a:ext cx="11186902" cy="1085447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Conclusion: Comparing multi-class logistic regression vs. multi-class perceptron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338" y="1384651"/>
                <a:ext cx="11186902" cy="53853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u="sng" dirty="0"/>
                  <a:t>Logistic regression</a:t>
                </a:r>
                <a:r>
                  <a:rPr lang="en-US" sz="3200" dirty="0"/>
                  <a:t>:</a:t>
                </a:r>
              </a:p>
              <a:p>
                <a:pPr marL="0" indent="0">
                  <a:buNone/>
                </a:pPr>
                <a:r>
                  <a:rPr lang="en-US" sz="3200" dirty="0"/>
                  <a:t>For all training tokens, for all classes, even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u="sng" dirty="0">
                    <a:solidFill>
                      <a:schemeClr val="tx1"/>
                    </a:solidFill>
                  </a:rPr>
                  <a:t>Multi-class Perceptron</a:t>
                </a:r>
                <a:r>
                  <a:rPr lang="en-US" sz="32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then do nothing.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</a:t>
                </a:r>
                <a:r>
                  <a:rPr lang="en-US" sz="3200" dirty="0"/>
                  <a:t>then </a:t>
                </a:r>
              </a:p>
              <a:p>
                <a:pPr lvl="1"/>
                <a:r>
                  <a:rPr lang="en-US" sz="3200" dirty="0"/>
                  <a:t>update the correct class,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 </a:t>
                </a:r>
              </a:p>
              <a:p>
                <a:pPr lvl="1"/>
                <a:r>
                  <a:rPr lang="en-US" sz="3200" dirty="0"/>
                  <a:t>update the incorrect class,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sz="3200" dirty="0"/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384651"/>
                <a:ext cx="11186902" cy="5385315"/>
              </a:xfrm>
              <a:blipFill>
                <a:blip r:embed="rId2"/>
                <a:stretch>
                  <a:fillRect l="-1361" t="-2347" b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00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6" y="37580"/>
            <a:ext cx="11250375" cy="1325563"/>
          </a:xfrm>
        </p:spPr>
        <p:txBody>
          <a:bodyPr/>
          <a:lstStyle/>
          <a:p>
            <a:r>
              <a:rPr lang="en-US" dirty="0"/>
              <a:t>Multi-Class Linear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76072" y="1268929"/>
                <a:ext cx="6457892" cy="362322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All multi-class linear classifiers have the form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The region of x-space associated with each class label is convex with piece-wise linear boundaries.  Such regions are called “Voronoi regions.”</a:t>
                </a:r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6072" y="1268929"/>
                <a:ext cx="6457892" cy="3623227"/>
              </a:xfrm>
              <a:blipFill>
                <a:blip r:embed="rId3"/>
                <a:stretch>
                  <a:fillRect l="-1965" t="-2787" r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D61D0084-9034-5C43-AA00-6976E137A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" y="1321895"/>
            <a:ext cx="5429847" cy="5429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4B23B-5C2F-A149-88DF-BE878ECB9FE5}"/>
                  </a:ext>
                </a:extLst>
              </p:cNvPr>
              <p:cNvSpPr/>
              <p:nvPr/>
            </p:nvSpPr>
            <p:spPr>
              <a:xfrm>
                <a:off x="5512817" y="629261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4B23B-5C2F-A149-88DF-BE878ECB9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17" y="6292610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2A0B2C-2A11-114D-B5AA-7CB4C584BCC8}"/>
                  </a:ext>
                </a:extLst>
              </p:cNvPr>
              <p:cNvSpPr/>
              <p:nvPr/>
            </p:nvSpPr>
            <p:spPr>
              <a:xfrm>
                <a:off x="270647" y="2085827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2A0B2C-2A11-114D-B5AA-7CB4C584B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47" y="2085827"/>
                <a:ext cx="805028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749B489-1FF7-054B-BED7-3AA7986BE72B}"/>
                  </a:ext>
                </a:extLst>
              </p:cNvPr>
              <p:cNvSpPr/>
              <p:nvPr/>
            </p:nvSpPr>
            <p:spPr>
              <a:xfrm>
                <a:off x="894996" y="1313992"/>
                <a:ext cx="8009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749B489-1FF7-054B-BED7-3AA7986BE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96" y="1313992"/>
                <a:ext cx="800989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C970CC-2B0A-6842-A16E-1BC7E6072156}"/>
                  </a:ext>
                </a:extLst>
              </p:cNvPr>
              <p:cNvSpPr/>
              <p:nvPr/>
            </p:nvSpPr>
            <p:spPr>
              <a:xfrm>
                <a:off x="1843811" y="1318905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C970CC-2B0A-6842-A16E-1BC7E6072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811" y="1318905"/>
                <a:ext cx="80502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A8FF9B-DF66-7C4A-AAC1-31A7CA9911C8}"/>
                  </a:ext>
                </a:extLst>
              </p:cNvPr>
              <p:cNvSpPr/>
              <p:nvPr/>
            </p:nvSpPr>
            <p:spPr>
              <a:xfrm>
                <a:off x="2763129" y="1304155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A8FF9B-DF66-7C4A-AAC1-31A7CA991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129" y="1304155"/>
                <a:ext cx="805028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EC36C96-99FF-3547-BB8B-B3DFB7D3B475}"/>
                  </a:ext>
                </a:extLst>
              </p:cNvPr>
              <p:cNvSpPr/>
              <p:nvPr/>
            </p:nvSpPr>
            <p:spPr>
              <a:xfrm>
                <a:off x="2915529" y="1810517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EC36C96-99FF-3547-BB8B-B3DFB7D3B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529" y="1810517"/>
                <a:ext cx="805028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1FE886-BAEC-A24C-AB33-7D808397216A}"/>
                  </a:ext>
                </a:extLst>
              </p:cNvPr>
              <p:cNvSpPr/>
              <p:nvPr/>
            </p:nvSpPr>
            <p:spPr>
              <a:xfrm>
                <a:off x="3530046" y="2149731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1FE886-BAEC-A24C-AB33-7D8083972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46" y="2149731"/>
                <a:ext cx="805028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3F93C87-0558-854A-A6EF-C550768DCFD6}"/>
                  </a:ext>
                </a:extLst>
              </p:cNvPr>
              <p:cNvSpPr/>
              <p:nvPr/>
            </p:nvSpPr>
            <p:spPr>
              <a:xfrm>
                <a:off x="4449364" y="2302131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3F93C87-0558-854A-A6EF-C550768DC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64" y="2302131"/>
                <a:ext cx="805028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60C36B4-6A87-3442-9154-94A0942C56D9}"/>
                  </a:ext>
                </a:extLst>
              </p:cNvPr>
              <p:cNvSpPr/>
              <p:nvPr/>
            </p:nvSpPr>
            <p:spPr>
              <a:xfrm>
                <a:off x="1185047" y="2528275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60C36B4-6A87-3442-9154-94A0942C5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47" y="2528275"/>
                <a:ext cx="805028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736C03B-BFFA-914D-9331-4D721A44C575}"/>
              </a:ext>
            </a:extLst>
          </p:cNvPr>
          <p:cNvCxnSpPr>
            <a:cxnSpLocks/>
          </p:cNvCxnSpPr>
          <p:nvPr/>
        </p:nvCxnSpPr>
        <p:spPr>
          <a:xfrm flipV="1">
            <a:off x="42232" y="6751742"/>
            <a:ext cx="605376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0D26C2C-345B-8049-A4CF-5390B76089A6}"/>
              </a:ext>
            </a:extLst>
          </p:cNvPr>
          <p:cNvCxnSpPr>
            <a:cxnSpLocks/>
          </p:cNvCxnSpPr>
          <p:nvPr/>
        </p:nvCxnSpPr>
        <p:spPr>
          <a:xfrm flipV="1">
            <a:off x="42232" y="900113"/>
            <a:ext cx="0" cy="585163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19A493-33CC-594C-94E6-D70E04B4FF71}"/>
                  </a:ext>
                </a:extLst>
              </p:cNvPr>
              <p:cNvSpPr/>
              <p:nvPr/>
            </p:nvSpPr>
            <p:spPr>
              <a:xfrm>
                <a:off x="7359" y="858592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19A493-33CC-594C-94E6-D70E04B4F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" y="858592"/>
                <a:ext cx="460006" cy="584775"/>
              </a:xfrm>
              <a:prstGeom prst="rect">
                <a:avLst/>
              </a:prstGeom>
              <a:blipFill>
                <a:blip r:embed="rId14"/>
                <a:stretch>
                  <a:fillRect r="-24324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4800EF4-4BE1-8240-82ED-5D9A294B11C8}"/>
              </a:ext>
            </a:extLst>
          </p:cNvPr>
          <p:cNvSpPr/>
          <p:nvPr/>
        </p:nvSpPr>
        <p:spPr>
          <a:xfrm>
            <a:off x="5419726" y="592047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Balu</a:t>
            </a:r>
            <a:r>
              <a:rPr lang="en-US" sz="1200" dirty="0"/>
              <a:t> </a:t>
            </a:r>
            <a:r>
              <a:rPr lang="en-US" sz="1200" dirty="0" err="1"/>
              <a:t>Ertl</a:t>
            </a:r>
            <a:r>
              <a:rPr lang="en-US" sz="1200" dirty="0"/>
              <a:t> - Own work, CC BY-SA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=38534275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27EE4E-F8C0-CC41-A49F-6FEA04D26D19}"/>
                  </a:ext>
                </a:extLst>
              </p:cNvPr>
              <p:cNvSpPr/>
              <p:nvPr/>
            </p:nvSpPr>
            <p:spPr>
              <a:xfrm>
                <a:off x="719931" y="3120061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27EE4E-F8C0-CC41-A49F-6FEA04D26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1" y="3120061"/>
                <a:ext cx="805028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25E694-32E1-8640-A909-4939BFC35903}"/>
                  </a:ext>
                </a:extLst>
              </p:cNvPr>
              <p:cNvSpPr/>
              <p:nvPr/>
            </p:nvSpPr>
            <p:spPr>
              <a:xfrm>
                <a:off x="4969900" y="3927074"/>
                <a:ext cx="6030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25E694-32E1-8640-A909-4939BFC35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900" y="3927074"/>
                <a:ext cx="603049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D89077-D839-174D-83A8-8CDE383F8053}"/>
                  </a:ext>
                </a:extLst>
              </p:cNvPr>
              <p:cNvSpPr/>
              <p:nvPr/>
            </p:nvSpPr>
            <p:spPr>
              <a:xfrm>
                <a:off x="1691729" y="3141834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D89077-D839-174D-83A8-8CDE383F8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729" y="3141834"/>
                <a:ext cx="933269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5A72A0-A0A7-1643-BE97-D9898765C7B5}"/>
                  </a:ext>
                </a:extLst>
              </p:cNvPr>
              <p:cNvSpPr/>
              <p:nvPr/>
            </p:nvSpPr>
            <p:spPr>
              <a:xfrm>
                <a:off x="50953" y="3686118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5A72A0-A0A7-1643-BE97-D9898765C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3" y="3686118"/>
                <a:ext cx="933269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DA735D2-7AA4-E94F-9CBE-FCDD76DE93A3}"/>
                  </a:ext>
                </a:extLst>
              </p:cNvPr>
              <p:cNvSpPr/>
              <p:nvPr/>
            </p:nvSpPr>
            <p:spPr>
              <a:xfrm>
                <a:off x="1664020" y="3791018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DA735D2-7AA4-E94F-9CBE-FCDD76DE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20" y="3791018"/>
                <a:ext cx="933269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1462E42-A559-9C41-8838-E97CA5149704}"/>
                  </a:ext>
                </a:extLst>
              </p:cNvPr>
              <p:cNvSpPr/>
              <p:nvPr/>
            </p:nvSpPr>
            <p:spPr>
              <a:xfrm>
                <a:off x="2588316" y="3943418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1462E42-A559-9C41-8838-E97CA5149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316" y="3943418"/>
                <a:ext cx="933269" cy="369332"/>
              </a:xfrm>
              <a:prstGeom prst="rect">
                <a:avLst/>
              </a:prstGeom>
              <a:blipFill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AEF706-B575-424D-9CDE-E633EE81A540}"/>
                  </a:ext>
                </a:extLst>
              </p:cNvPr>
              <p:cNvSpPr/>
              <p:nvPr/>
            </p:nvSpPr>
            <p:spPr>
              <a:xfrm>
                <a:off x="1363179" y="4535204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AEF706-B575-424D-9CDE-E633EE81A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79" y="4535204"/>
                <a:ext cx="933269" cy="369332"/>
              </a:xfrm>
              <a:prstGeom prst="rect">
                <a:avLst/>
              </a:prstGeom>
              <a:blipFill>
                <a:blip r:embed="rId2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5F2A0B1-8F2A-1B49-9D42-F5F69DED82FE}"/>
                  </a:ext>
                </a:extLst>
              </p:cNvPr>
              <p:cNvSpPr/>
              <p:nvPr/>
            </p:nvSpPr>
            <p:spPr>
              <a:xfrm>
                <a:off x="1943090" y="5008237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5F2A0B1-8F2A-1B49-9D42-F5F69DED8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90" y="5008237"/>
                <a:ext cx="933269" cy="369332"/>
              </a:xfrm>
              <a:prstGeom prst="rect">
                <a:avLst/>
              </a:prstGeom>
              <a:blipFill>
                <a:blip r:embed="rId2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0C02DB6-3B7F-2640-8091-330386F79501}"/>
                  </a:ext>
                </a:extLst>
              </p:cNvPr>
              <p:cNvSpPr/>
              <p:nvPr/>
            </p:nvSpPr>
            <p:spPr>
              <a:xfrm>
                <a:off x="3093017" y="4887505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0C02DB6-3B7F-2640-8091-330386F79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17" y="4887505"/>
                <a:ext cx="933269" cy="369332"/>
              </a:xfrm>
              <a:prstGeom prst="rect">
                <a:avLst/>
              </a:prstGeom>
              <a:blipFill>
                <a:blip r:embed="rId2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7623883-B8E2-2745-8EF6-B51B18986226}"/>
                  </a:ext>
                </a:extLst>
              </p:cNvPr>
              <p:cNvSpPr/>
              <p:nvPr/>
            </p:nvSpPr>
            <p:spPr>
              <a:xfrm>
                <a:off x="4409198" y="5039905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7623883-B8E2-2745-8EF6-B51B18986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98" y="5039905"/>
                <a:ext cx="933269" cy="369332"/>
              </a:xfrm>
              <a:prstGeom prst="rect">
                <a:avLst/>
              </a:prstGeom>
              <a:blipFill>
                <a:blip r:embed="rId2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0B6D6CC-5F39-7F45-835F-814F8D6E3898}"/>
                  </a:ext>
                </a:extLst>
              </p:cNvPr>
              <p:cNvSpPr/>
              <p:nvPr/>
            </p:nvSpPr>
            <p:spPr>
              <a:xfrm>
                <a:off x="333983" y="5738569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0B6D6CC-5F39-7F45-835F-814F8D6E3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3" y="5738569"/>
                <a:ext cx="933269" cy="369332"/>
              </a:xfrm>
              <a:prstGeom prst="rect">
                <a:avLst/>
              </a:prstGeom>
              <a:blipFill>
                <a:blip r:embed="rId2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AFB1B99-725C-4E4C-BF04-45996A4B5494}"/>
                  </a:ext>
                </a:extLst>
              </p:cNvPr>
              <p:cNvSpPr/>
              <p:nvPr/>
            </p:nvSpPr>
            <p:spPr>
              <a:xfrm>
                <a:off x="2148929" y="5902844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AFB1B99-725C-4E4C-BF04-45996A4B5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29" y="5902844"/>
                <a:ext cx="933269" cy="369332"/>
              </a:xfrm>
              <a:prstGeom prst="rect">
                <a:avLst/>
              </a:prstGeom>
              <a:blipFill>
                <a:blip r:embed="rId2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64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training instance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dirty="0"/>
                  <a:t> w/ground truth label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{0,1,…,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3200" dirty="0"/>
                  <a:t>Classify with current weights: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3200" dirty="0"/>
                  <a:t>Update weights:   </a:t>
                </a:r>
              </a:p>
              <a:p>
                <a:pPr lvl="2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correct 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dirty="0"/>
                  <a:t>) then do nothing</a:t>
                </a:r>
                <a:endParaRPr lang="en-US" sz="3200" b="1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incorrect (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dirty="0"/>
                  <a:t>) </a:t>
                </a:r>
                <a:r>
                  <a:rPr lang="en-US" sz="3200" dirty="0">
                    <a:solidFill>
                      <a:schemeClr val="tx1"/>
                    </a:solidFill>
                  </a:rPr>
                  <a:t>then:</a:t>
                </a:r>
              </a:p>
              <a:p>
                <a:pPr lvl="3"/>
                <a:r>
                  <a:rPr lang="en-US" sz="3000" dirty="0"/>
                  <a:t>Update the correct-class vector </a:t>
                </a:r>
                <a:r>
                  <a:rPr lang="en-US" sz="3000" dirty="0" err="1"/>
                  <a:t>as</a:t>
                </a:r>
                <a:r>
                  <a:rPr lang="en-US" sz="3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3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b="1" dirty="0">
                  <a:solidFill>
                    <a:srgbClr val="0000FF"/>
                  </a:solidFill>
                </a:endParaRPr>
              </a:p>
              <a:p>
                <a:pPr lvl="3"/>
                <a:r>
                  <a:rPr lang="en-US" sz="3000" dirty="0"/>
                  <a:t>Update the wrong-class vector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sz="3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3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b="1" dirty="0">
                  <a:solidFill>
                    <a:srgbClr val="0000FF"/>
                  </a:solidFill>
                </a:endParaRPr>
              </a:p>
              <a:p>
                <a:pPr lvl="3"/>
                <a:r>
                  <a:rPr lang="en-US" sz="3000" dirty="0"/>
                  <a:t>Don’t change the vectors of any other class</a:t>
                </a:r>
              </a:p>
              <a:p>
                <a:pPr lvl="3"/>
                <a:endParaRPr lang="en-US" sz="3000" b="1" dirty="0">
                  <a:solidFill>
                    <a:srgbClr val="0000FF"/>
                  </a:solidFill>
                </a:endParaRPr>
              </a:p>
              <a:p>
                <a:pPr marL="914400" lvl="2" indent="0">
                  <a:buNone/>
                </a:pPr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  <a:blipFill>
                <a:blip r:embed="rId2"/>
                <a:stretch>
                  <a:fillRect l="-1267" t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Training a Multi-Class Perceptron</a:t>
            </a:r>
          </a:p>
        </p:txBody>
      </p:sp>
    </p:spTree>
    <p:extLst>
      <p:ext uri="{BB962C8B-B14F-4D97-AF65-F5344CB8AC3E}">
        <p14:creationId xmlns:p14="http://schemas.microsoft.com/office/powerpoint/2010/main" val="300097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5A6F-EB51-5647-8285-4844D2DC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perceptron: advantages and disadvantages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BD7826-8CA6-0B4C-90BB-332E589BA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ADVANTAGE: If the classes are linearly separable, then multi-class perceptron algorithm will find a set of linear functions that separate them</a:t>
                </a:r>
              </a:p>
              <a:p>
                <a:r>
                  <a:rPr lang="en-US" dirty="0"/>
                  <a:t>DISADVANTAGE: If the classes are not linearly separable, then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converge only if we force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dirty="0"/>
                  <a:t> to decay to zero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the n</a:t>
                </a:r>
                <a:r>
                  <a:rPr lang="en-US" baseline="30000" dirty="0"/>
                  <a:t>th</a:t>
                </a:r>
                <a:r>
                  <a:rPr lang="en-US" dirty="0"/>
                  <a:t> training token).  After they’ve converged, we don’t know exactly how good or how bad the resulting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are.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BD7826-8CA6-0B4C-90BB-332E589BA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07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BB-D2DA-B048-BFE7-8B77ECF8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D266-85A9-4C43-9EAA-DF20F7B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Advantages and disadvantages of the perceptron</a:t>
            </a:r>
          </a:p>
          <a:p>
            <a:r>
              <a:rPr lang="en-US" dirty="0"/>
              <a:t>Probabilistic-boundary classifiers</a:t>
            </a:r>
          </a:p>
          <a:p>
            <a:r>
              <a:rPr lang="en-US" dirty="0"/>
              <a:t>How do you maximize a function?</a:t>
            </a:r>
          </a:p>
          <a:p>
            <a:r>
              <a:rPr lang="en-US" dirty="0"/>
              <a:t>Learning a logistic regression</a:t>
            </a:r>
          </a:p>
          <a:p>
            <a:r>
              <a:rPr lang="en-US" dirty="0"/>
              <a:t>Two-class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40734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9B47-D50F-D34D-8158-E665461B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FB82-9872-B64A-BA26-DA8F08C6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45"/>
            <a:ext cx="10515600" cy="848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Instead of trying to find the exact boundaries, logistic regression models the probability that token x belongs to class y.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49692D-BBDA-EB4B-9D63-11EF8E95DBCA}"/>
              </a:ext>
            </a:extLst>
          </p:cNvPr>
          <p:cNvCxnSpPr>
            <a:cxnSpLocks/>
          </p:cNvCxnSpPr>
          <p:nvPr/>
        </p:nvCxnSpPr>
        <p:spPr>
          <a:xfrm>
            <a:off x="2308860" y="452628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C8EA81-9E6F-144E-BBB6-3BBDC17CB192}"/>
              </a:ext>
            </a:extLst>
          </p:cNvPr>
          <p:cNvCxnSpPr>
            <a:cxnSpLocks/>
          </p:cNvCxnSpPr>
          <p:nvPr/>
        </p:nvCxnSpPr>
        <p:spPr>
          <a:xfrm flipV="1">
            <a:off x="5498182" y="2994660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B2D0FDD-5A80-9945-81D7-0BB1C130FCD0}"/>
              </a:ext>
            </a:extLst>
          </p:cNvPr>
          <p:cNvSpPr/>
          <p:nvPr/>
        </p:nvSpPr>
        <p:spPr>
          <a:xfrm>
            <a:off x="6878476" y="41846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7B887-40E0-0C4A-A6CC-E93E89AE9F61}"/>
              </a:ext>
            </a:extLst>
          </p:cNvPr>
          <p:cNvSpPr/>
          <p:nvPr/>
        </p:nvSpPr>
        <p:spPr>
          <a:xfrm>
            <a:off x="6403074" y="331345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42B78-ACC5-D64D-AF02-6474FBF7023F}"/>
              </a:ext>
            </a:extLst>
          </p:cNvPr>
          <p:cNvSpPr/>
          <p:nvPr/>
        </p:nvSpPr>
        <p:spPr>
          <a:xfrm>
            <a:off x="5422712" y="327478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C313FA-4CDA-5943-9A74-A3C6B3AACECB}"/>
              </a:ext>
            </a:extLst>
          </p:cNvPr>
          <p:cNvSpPr/>
          <p:nvPr/>
        </p:nvSpPr>
        <p:spPr>
          <a:xfrm>
            <a:off x="5627429" y="43939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/>
              <p:nvPr/>
            </p:nvSpPr>
            <p:spPr>
              <a:xfrm>
                <a:off x="8645835" y="425754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76538-A4CF-844E-A712-CEE752FF1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4257540"/>
                <a:ext cx="460006" cy="584775"/>
              </a:xfrm>
              <a:prstGeom prst="rect">
                <a:avLst/>
              </a:prstGeom>
              <a:blipFill>
                <a:blip r:embed="rId2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/>
              <p:nvPr/>
            </p:nvSpPr>
            <p:spPr>
              <a:xfrm>
                <a:off x="5271167" y="255016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76267-CEB2-544E-8008-B175CDD15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67" y="2550164"/>
                <a:ext cx="467045" cy="584775"/>
              </a:xfrm>
              <a:prstGeom prst="rect">
                <a:avLst/>
              </a:prstGeom>
              <a:blipFill>
                <a:blip r:embed="rId3"/>
                <a:stretch>
                  <a:fillRect l="-2703" r="-2162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49AA6FE-A82E-974E-B381-C24C532EEDF7}"/>
              </a:ext>
            </a:extLst>
          </p:cNvPr>
          <p:cNvSpPr/>
          <p:nvPr/>
        </p:nvSpPr>
        <p:spPr>
          <a:xfrm>
            <a:off x="6571402" y="49147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21E3EC-9782-5546-BF3D-DA23BD76926A}"/>
              </a:ext>
            </a:extLst>
          </p:cNvPr>
          <p:cNvSpPr/>
          <p:nvPr/>
        </p:nvSpPr>
        <p:spPr>
          <a:xfrm>
            <a:off x="4947313" y="363190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9EDDC1-B439-034B-AD82-814FDAD1D7F8}"/>
              </a:ext>
            </a:extLst>
          </p:cNvPr>
          <p:cNvSpPr/>
          <p:nvPr/>
        </p:nvSpPr>
        <p:spPr>
          <a:xfrm>
            <a:off x="7788330" y="367512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01FEC7-0B2B-5E46-8068-2311ED8AD987}"/>
              </a:ext>
            </a:extLst>
          </p:cNvPr>
          <p:cNvSpPr/>
          <p:nvPr/>
        </p:nvSpPr>
        <p:spPr>
          <a:xfrm>
            <a:off x="5811676" y="582009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69FEE9-45C8-8F4C-AD2E-BC0D7476CAAD}"/>
              </a:ext>
            </a:extLst>
          </p:cNvPr>
          <p:cNvSpPr/>
          <p:nvPr/>
        </p:nvSpPr>
        <p:spPr>
          <a:xfrm>
            <a:off x="4899548" y="500350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D60E7A-912E-4742-9D5E-ACB1B6F22856}"/>
              </a:ext>
            </a:extLst>
          </p:cNvPr>
          <p:cNvSpPr/>
          <p:nvPr/>
        </p:nvSpPr>
        <p:spPr>
          <a:xfrm>
            <a:off x="5051948" y="55243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638B98-1EB6-9A40-BC6D-334D99507CF7}"/>
              </a:ext>
            </a:extLst>
          </p:cNvPr>
          <p:cNvSpPr/>
          <p:nvPr/>
        </p:nvSpPr>
        <p:spPr>
          <a:xfrm>
            <a:off x="3825922" y="394352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A4434B-F2C9-6440-B46F-C5E2737AE8DC}"/>
              </a:ext>
            </a:extLst>
          </p:cNvPr>
          <p:cNvSpPr/>
          <p:nvPr/>
        </p:nvSpPr>
        <p:spPr>
          <a:xfrm>
            <a:off x="3759956" y="488750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10AA47-6D3C-E34A-B933-AC2E184D5E3A}"/>
              </a:ext>
            </a:extLst>
          </p:cNvPr>
          <p:cNvCxnSpPr/>
          <p:nvPr/>
        </p:nvCxnSpPr>
        <p:spPr>
          <a:xfrm>
            <a:off x="4305982" y="2526030"/>
            <a:ext cx="3052554" cy="2825439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9429F6-E8AC-2F45-AD85-D4ACADD083E6}"/>
              </a:ext>
            </a:extLst>
          </p:cNvPr>
          <p:cNvCxnSpPr/>
          <p:nvPr/>
        </p:nvCxnSpPr>
        <p:spPr>
          <a:xfrm>
            <a:off x="3372532" y="3341370"/>
            <a:ext cx="3052554" cy="2825439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64DA769-7FDB-4E48-A857-FDF3638D3A1D}"/>
              </a:ext>
            </a:extLst>
          </p:cNvPr>
          <p:cNvSpPr/>
          <p:nvPr/>
        </p:nvSpPr>
        <p:spPr>
          <a:xfrm>
            <a:off x="5589158" y="480157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14653D-DB26-8944-9B9D-5D8F4391D6B2}"/>
              </a:ext>
            </a:extLst>
          </p:cNvPr>
          <p:cNvSpPr/>
          <p:nvPr/>
        </p:nvSpPr>
        <p:spPr>
          <a:xfrm>
            <a:off x="5099713" y="444724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2B765E-747E-5F42-A691-FF11EAF46B73}"/>
              </a:ext>
            </a:extLst>
          </p:cNvPr>
          <p:cNvSpPr/>
          <p:nvPr/>
        </p:nvSpPr>
        <p:spPr>
          <a:xfrm>
            <a:off x="5478668" y="406243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3E529E-BB11-1344-8DAB-B5F6F1BF258D}"/>
              </a:ext>
            </a:extLst>
          </p:cNvPr>
          <p:cNvSpPr/>
          <p:nvPr/>
        </p:nvSpPr>
        <p:spPr>
          <a:xfrm>
            <a:off x="4739528" y="41233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CB7B66-1A87-B741-A8EE-DA9AAB6F83A3}"/>
              </a:ext>
            </a:extLst>
          </p:cNvPr>
          <p:cNvSpPr/>
          <p:nvPr/>
        </p:nvSpPr>
        <p:spPr>
          <a:xfrm>
            <a:off x="6723802" y="259831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B8FE75-979F-2445-949C-3C7D3EC8D121}"/>
              </a:ext>
            </a:extLst>
          </p:cNvPr>
          <p:cNvSpPr/>
          <p:nvPr/>
        </p:nvSpPr>
        <p:spPr>
          <a:xfrm>
            <a:off x="3383168" y="604744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054C39-63AD-E349-AE5D-F686145AF0D9}"/>
              </a:ext>
            </a:extLst>
          </p:cNvPr>
          <p:cNvSpPr/>
          <p:nvPr/>
        </p:nvSpPr>
        <p:spPr>
          <a:xfrm>
            <a:off x="4213748" y="30261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503DA5-E90D-5248-821C-711F71E5B2E1}"/>
              </a:ext>
            </a:extLst>
          </p:cNvPr>
          <p:cNvSpPr/>
          <p:nvPr/>
        </p:nvSpPr>
        <p:spPr>
          <a:xfrm>
            <a:off x="3705253" y="330424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0C014-C1EE-7344-8491-17B981C10EF9}"/>
              </a:ext>
            </a:extLst>
          </p:cNvPr>
          <p:cNvSpPr/>
          <p:nvPr/>
        </p:nvSpPr>
        <p:spPr>
          <a:xfrm>
            <a:off x="6446408" y="523591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8383D7E5-2140-B347-A12A-0A978554CA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2870" y="3143885"/>
                <a:ext cx="4254141" cy="1222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 this region,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8383D7E5-2140-B347-A12A-0A978554C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870" y="3143885"/>
                <a:ext cx="4254141" cy="1222375"/>
              </a:xfrm>
              <a:prstGeom prst="rect">
                <a:avLst/>
              </a:prstGeom>
              <a:blipFill>
                <a:blip r:embed="rId4"/>
                <a:stretch>
                  <a:fillRect l="-2976" t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3E31FD5F-5038-084F-8056-BDDF8CC14F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5780" y="4896486"/>
                <a:ext cx="4254141" cy="12370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 this region,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3E31FD5F-5038-084F-8056-BDDF8CC14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4896486"/>
                <a:ext cx="4254141" cy="1237008"/>
              </a:xfrm>
              <a:prstGeom prst="rect">
                <a:avLst/>
              </a:prstGeom>
              <a:blipFill>
                <a:blip r:embed="rId5"/>
                <a:stretch>
                  <a:fillRect l="-2976" t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F01DBD58-B72D-0149-AF16-945FA5BA26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01790" y="5574665"/>
                <a:ext cx="4254141" cy="1200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In this region,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F01DBD58-B72D-0149-AF16-945FA5BA2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790" y="5574665"/>
                <a:ext cx="4254141" cy="1200369"/>
              </a:xfrm>
              <a:prstGeom prst="rect">
                <a:avLst/>
              </a:prstGeom>
              <a:blipFill>
                <a:blip r:embed="rId6"/>
                <a:stretch>
                  <a:fillRect l="-2976" t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7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1490730"/>
                <a:ext cx="12012310" cy="4897223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Perceptron: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3600" dirty="0"/>
              </a:p>
              <a:p>
                <a:r>
                  <a:rPr lang="en-US" sz="3600" dirty="0"/>
                  <a:t>Logistic regression: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soft</m:t>
                            </m:r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32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/>
                  <a:t>where the “</a:t>
                </a:r>
                <a:r>
                  <a:rPr lang="en-US" sz="3200" dirty="0" err="1"/>
                  <a:t>softmax</a:t>
                </a:r>
                <a:r>
                  <a:rPr lang="en-US" sz="3200" dirty="0"/>
                  <a:t>” function is defined as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soft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1490730"/>
                <a:ext cx="12012310" cy="4897223"/>
              </a:xfrm>
              <a:blipFill>
                <a:blip r:embed="rId2"/>
                <a:stretch>
                  <a:fillRect l="-1267" t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Logistic regression and the </a:t>
            </a:r>
            <a:r>
              <a:rPr lang="en-US" dirty="0" err="1"/>
              <a:t>softmax</a:t>
            </a:r>
            <a:r>
              <a:rPr lang="en-US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73072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1872</Words>
  <Application>Microsoft Macintosh PowerPoint</Application>
  <PresentationFormat>Widescreen</PresentationFormat>
  <Paragraphs>268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CS440/ECE448 Lecture 09:  Logistic Regression</vt:lpstr>
      <vt:lpstr>Outline</vt:lpstr>
      <vt:lpstr>Linear Classifiers in General</vt:lpstr>
      <vt:lpstr>Multi-Class Linear Classifiers</vt:lpstr>
      <vt:lpstr>PowerPoint Presentation</vt:lpstr>
      <vt:lpstr>Multi-class perceptron: advantages and disadvantages</vt:lpstr>
      <vt:lpstr>Outline</vt:lpstr>
      <vt:lpstr>Probabilistic boundaries</vt:lpstr>
      <vt:lpstr>PowerPoint Presentation</vt:lpstr>
      <vt:lpstr>PowerPoint Presentation</vt:lpstr>
      <vt:lpstr>Learning logistic regression</vt:lpstr>
      <vt:lpstr>Learning logistic regression: Training data</vt:lpstr>
      <vt:lpstr>Learning logistic regression: Model parameters</vt:lpstr>
      <vt:lpstr>Learning logistic regression: Training criterion</vt:lpstr>
      <vt:lpstr>Learning logistic regression</vt:lpstr>
      <vt:lpstr>Learning logistic regression</vt:lpstr>
      <vt:lpstr>Outline</vt:lpstr>
      <vt:lpstr>How do you maximize a function?</vt:lpstr>
      <vt:lpstr>How do you maximize minimize a function?</vt:lpstr>
      <vt:lpstr>How do you maximize minimize a function?</vt:lpstr>
      <vt:lpstr>How do you minimize a function?</vt:lpstr>
      <vt:lpstr>The gradient of the log softmax</vt:lpstr>
      <vt:lpstr>Outline</vt:lpstr>
      <vt:lpstr>Logistic regression training</vt:lpstr>
      <vt:lpstr>Logistic regression training example</vt:lpstr>
      <vt:lpstr>Logistic regression training example</vt:lpstr>
      <vt:lpstr>Logistic regression training example</vt:lpstr>
      <vt:lpstr>Logistic regression training example</vt:lpstr>
      <vt:lpstr>Some details: Learning Rate</vt:lpstr>
      <vt:lpstr>Some details: Cross entropy</vt:lpstr>
      <vt:lpstr>Outline</vt:lpstr>
      <vt:lpstr>Some details: Binary cross entropy</vt:lpstr>
      <vt:lpstr>Some details: Logistic function</vt:lpstr>
      <vt:lpstr>Some details: Logistic function</vt:lpstr>
      <vt:lpstr>Logistic Regression</vt:lpstr>
      <vt:lpstr>Conclusion: Comparing logistic regression vs. the perceptron</vt:lpstr>
      <vt:lpstr>Conclusion: Comparing multi-class logistic regression vs. multi-class perceptron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17: Bayesian Inference</dc:title>
  <dc:creator>Mark Hasegawa-Johnson</dc:creator>
  <cp:lastModifiedBy>Hasegawa-Johnson, Mark Allan</cp:lastModifiedBy>
  <cp:revision>129</cp:revision>
  <cp:lastPrinted>2019-03-04T17:16:09Z</cp:lastPrinted>
  <dcterms:created xsi:type="dcterms:W3CDTF">2017-10-23T18:30:07Z</dcterms:created>
  <dcterms:modified xsi:type="dcterms:W3CDTF">2021-02-21T00:24:21Z</dcterms:modified>
</cp:coreProperties>
</file>