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58" r:id="rId3"/>
    <p:sldId id="389" r:id="rId4"/>
    <p:sldId id="430" r:id="rId5"/>
    <p:sldId id="390" r:id="rId6"/>
    <p:sldId id="407" r:id="rId7"/>
    <p:sldId id="425" r:id="rId8"/>
    <p:sldId id="410" r:id="rId9"/>
    <p:sldId id="411" r:id="rId10"/>
    <p:sldId id="439" r:id="rId11"/>
    <p:sldId id="440" r:id="rId12"/>
    <p:sldId id="441" r:id="rId13"/>
    <p:sldId id="442" r:id="rId14"/>
    <p:sldId id="426" r:id="rId15"/>
    <p:sldId id="378" r:id="rId16"/>
    <p:sldId id="380" r:id="rId17"/>
    <p:sldId id="381" r:id="rId18"/>
    <p:sldId id="382" r:id="rId19"/>
    <p:sldId id="422" r:id="rId20"/>
    <p:sldId id="383" r:id="rId21"/>
    <p:sldId id="427" r:id="rId22"/>
    <p:sldId id="372" r:id="rId23"/>
    <p:sldId id="373" r:id="rId24"/>
    <p:sldId id="374" r:id="rId25"/>
    <p:sldId id="375" r:id="rId26"/>
    <p:sldId id="428" r:id="rId27"/>
    <p:sldId id="392" r:id="rId28"/>
    <p:sldId id="393" r:id="rId29"/>
    <p:sldId id="394" r:id="rId30"/>
    <p:sldId id="403" r:id="rId31"/>
    <p:sldId id="429" r:id="rId32"/>
    <p:sldId id="348" r:id="rId33"/>
    <p:sldId id="349" r:id="rId34"/>
    <p:sldId id="350" r:id="rId35"/>
    <p:sldId id="351" r:id="rId36"/>
    <p:sldId id="352" r:id="rId37"/>
    <p:sldId id="353" r:id="rId38"/>
    <p:sldId id="305" r:id="rId39"/>
    <p:sldId id="405" r:id="rId40"/>
    <p:sldId id="397" r:id="rId41"/>
    <p:sldId id="436" r:id="rId42"/>
    <p:sldId id="431" r:id="rId43"/>
    <p:sldId id="310" r:id="rId44"/>
    <p:sldId id="369" r:id="rId45"/>
    <p:sldId id="432" r:id="rId46"/>
    <p:sldId id="433" r:id="rId47"/>
    <p:sldId id="408" r:id="rId48"/>
    <p:sldId id="418" r:id="rId49"/>
    <p:sldId id="419" r:id="rId50"/>
    <p:sldId id="420" r:id="rId51"/>
    <p:sldId id="421" r:id="rId52"/>
    <p:sldId id="417" r:id="rId53"/>
    <p:sldId id="434" r:id="rId54"/>
    <p:sldId id="437" r:id="rId55"/>
    <p:sldId id="435" r:id="rId5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85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660"/>
  </p:normalViewPr>
  <p:slideViewPr>
    <p:cSldViewPr snapToGrid="0">
      <p:cViewPr varScale="1">
        <p:scale>
          <a:sx n="108" d="100"/>
          <a:sy n="108"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A38A699-56E5-40FA-B32B-50BA6BD334D0}" type="datetimeFigureOut">
              <a:rPr lang="en-US" smtClean="0"/>
              <a:t>2/14/21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445462B-E077-45AE-8546-149D13F1D566}" type="slidenum">
              <a:rPr lang="en-US" smtClean="0"/>
              <a:t>‹#›</a:t>
            </a:fld>
            <a:endParaRPr lang="en-US"/>
          </a:p>
        </p:txBody>
      </p:sp>
    </p:spTree>
    <p:extLst>
      <p:ext uri="{BB962C8B-B14F-4D97-AF65-F5344CB8AC3E}">
        <p14:creationId xmlns:p14="http://schemas.microsoft.com/office/powerpoint/2010/main" val="3774336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0F1F-090C-4750-A6D8-8D3576AB02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B5DED9-45CD-4084-888B-5F6C6DEC0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5415E-2DBF-472E-BF75-D1B6F9C1872F}"/>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5" name="Footer Placeholder 4">
            <a:extLst>
              <a:ext uri="{FF2B5EF4-FFF2-40B4-BE49-F238E27FC236}">
                <a16:creationId xmlns:a16="http://schemas.microsoft.com/office/drawing/2014/main" id="{4D585109-C6BE-420A-8D67-A101DA5F5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8D746-9115-4669-A3CB-2BB75A7EFFB7}"/>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405218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27AB-248B-4EA1-9C1A-76FA391E8E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8D97D4-A4DC-40E2-BDC3-27A31C7222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F4441-7C51-46C8-82C8-A0D2C3AFB219}"/>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5" name="Footer Placeholder 4">
            <a:extLst>
              <a:ext uri="{FF2B5EF4-FFF2-40B4-BE49-F238E27FC236}">
                <a16:creationId xmlns:a16="http://schemas.microsoft.com/office/drawing/2014/main" id="{0C55D440-C6BA-4E44-BCDE-D6E87C1C9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EEB54-E605-4E8A-94C2-6D6A48F40C3B}"/>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144118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79DBAB-C0D1-4C8F-85FF-3D662FE1D8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E0A133-162C-43D3-91C4-7EA0371A43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31944-4E90-44C4-B12F-D003E32EDE4C}"/>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5" name="Footer Placeholder 4">
            <a:extLst>
              <a:ext uri="{FF2B5EF4-FFF2-40B4-BE49-F238E27FC236}">
                <a16:creationId xmlns:a16="http://schemas.microsoft.com/office/drawing/2014/main" id="{D07AA0B3-2BA4-4BF1-8F8D-06B342132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E33F7-A7CE-4431-8BCF-A561737F563A}"/>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298852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654FB-C90A-46E6-826F-B79D895A1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1E5B0-6DAC-4057-9A4F-17FADD2E86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956AF-E10D-425A-8716-A1CEFFAC1560}"/>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5" name="Footer Placeholder 4">
            <a:extLst>
              <a:ext uri="{FF2B5EF4-FFF2-40B4-BE49-F238E27FC236}">
                <a16:creationId xmlns:a16="http://schemas.microsoft.com/office/drawing/2014/main" id="{33FDF4AF-FED8-4CCC-A8D8-94CEEF979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EAF49-029D-4DB8-9FFE-EE5CCFB488E3}"/>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3623972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4792-B21A-4530-B8C8-5DFEA6B29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C5736-5A74-46E6-B934-CE02BED57D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10B7D8-9712-4B96-B3EC-B5D83CD094E4}"/>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5" name="Footer Placeholder 4">
            <a:extLst>
              <a:ext uri="{FF2B5EF4-FFF2-40B4-BE49-F238E27FC236}">
                <a16:creationId xmlns:a16="http://schemas.microsoft.com/office/drawing/2014/main" id="{B866AED3-7C8D-47FD-9C1B-9CD9F6B16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371C8-111D-4872-A891-186B6AA35F44}"/>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151992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93C3-7056-44EE-908D-54CCF6068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BB1474-F3E7-4285-84BD-0549C97E28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C1996C-1F64-4E2B-A383-CDDC374B28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38E118-4326-4741-8AF9-8F8DB6E8E904}"/>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6" name="Footer Placeholder 5">
            <a:extLst>
              <a:ext uri="{FF2B5EF4-FFF2-40B4-BE49-F238E27FC236}">
                <a16:creationId xmlns:a16="http://schemas.microsoft.com/office/drawing/2014/main" id="{8E8A5E6C-4021-47A0-A5F5-FEC133925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DF565-7678-4BEC-B41B-952993FF737F}"/>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414377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2646-8E2A-4CE2-8C86-CCA829BE6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ACD6F7-2288-4C8E-951F-9D63DA568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26A4DF-43C0-42A2-87B0-9E8DAE06A8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7DF4BD-5ECF-4DAB-9BAE-AB8EAB2F1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59C860-E1A6-4F4D-807C-54DF414B03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3603E0-F82B-4446-9159-A1E9BBF5C075}"/>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8" name="Footer Placeholder 7">
            <a:extLst>
              <a:ext uri="{FF2B5EF4-FFF2-40B4-BE49-F238E27FC236}">
                <a16:creationId xmlns:a16="http://schemas.microsoft.com/office/drawing/2014/main" id="{EC03ABC8-2E78-46F8-934F-04E610C2D3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FB447E-5ED5-491F-A4DE-CFCB9EE15C91}"/>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279265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FF99-55CF-4B81-B954-BFF3F96F00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6576DF-37F7-4D1A-9351-6C348ED1BCCA}"/>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4" name="Footer Placeholder 3">
            <a:extLst>
              <a:ext uri="{FF2B5EF4-FFF2-40B4-BE49-F238E27FC236}">
                <a16:creationId xmlns:a16="http://schemas.microsoft.com/office/drawing/2014/main" id="{A510E6F3-3C24-40AC-8064-6F4CB6919A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5F56D3-62B4-4782-9A99-C98C9AC89ED8}"/>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865294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66EA9B-A0A7-448F-898D-4C061B221ED4}"/>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3" name="Footer Placeholder 2">
            <a:extLst>
              <a:ext uri="{FF2B5EF4-FFF2-40B4-BE49-F238E27FC236}">
                <a16:creationId xmlns:a16="http://schemas.microsoft.com/office/drawing/2014/main" id="{E997E035-3510-4754-B2E7-A70F74BA49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444FBD-7DF8-42DD-9DF7-403CFE5C9C28}"/>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74248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83D8-40F8-4A53-8CC9-6B6FD3D28C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E4FF6F-5977-4009-BFBC-E0C8E7B909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A0B965-EC7B-48F7-93C8-D1F2F1F14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D810FA-446B-448F-A841-7646A634A19A}"/>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6" name="Footer Placeholder 5">
            <a:extLst>
              <a:ext uri="{FF2B5EF4-FFF2-40B4-BE49-F238E27FC236}">
                <a16:creationId xmlns:a16="http://schemas.microsoft.com/office/drawing/2014/main" id="{C875CB38-EBE9-41B0-A2B5-234251805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38511-7B49-4AFE-8A8A-BC0778206E39}"/>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254370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B7D7E-3C92-4C0E-8E24-333146319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3C84C0-A0E2-4E29-96DA-8E942B441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008549-5EBC-491B-B54B-84472C5B6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D6CBE9-FE08-435F-BDAC-38D50EE0F207}"/>
              </a:ext>
            </a:extLst>
          </p:cNvPr>
          <p:cNvSpPr>
            <a:spLocks noGrp="1"/>
          </p:cNvSpPr>
          <p:nvPr>
            <p:ph type="dt" sz="half" idx="10"/>
          </p:nvPr>
        </p:nvSpPr>
        <p:spPr/>
        <p:txBody>
          <a:bodyPr/>
          <a:lstStyle/>
          <a:p>
            <a:fld id="{4511BD67-10A8-4945-940A-075EB539D32F}" type="datetimeFigureOut">
              <a:rPr lang="en-US" smtClean="0"/>
              <a:t>2/14/21</a:t>
            </a:fld>
            <a:endParaRPr lang="en-US"/>
          </a:p>
        </p:txBody>
      </p:sp>
      <p:sp>
        <p:nvSpPr>
          <p:cNvPr id="6" name="Footer Placeholder 5">
            <a:extLst>
              <a:ext uri="{FF2B5EF4-FFF2-40B4-BE49-F238E27FC236}">
                <a16:creationId xmlns:a16="http://schemas.microsoft.com/office/drawing/2014/main" id="{7A5A5D12-4669-4C6E-8196-4C931380A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0137E-2468-4BB2-A7F5-219B9EC13D1C}"/>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89059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5280A5-BE05-4935-8477-19AC0F7A5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685A7E-81BD-48B7-8BBD-6E15A4390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3FB71-3BFF-4258-A80A-9D13E6416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1BD67-10A8-4945-940A-075EB539D32F}" type="datetimeFigureOut">
              <a:rPr lang="en-US" smtClean="0"/>
              <a:t>2/14/21</a:t>
            </a:fld>
            <a:endParaRPr lang="en-US"/>
          </a:p>
        </p:txBody>
      </p:sp>
      <p:sp>
        <p:nvSpPr>
          <p:cNvPr id="5" name="Footer Placeholder 4">
            <a:extLst>
              <a:ext uri="{FF2B5EF4-FFF2-40B4-BE49-F238E27FC236}">
                <a16:creationId xmlns:a16="http://schemas.microsoft.com/office/drawing/2014/main" id="{D88B937D-DAF9-4007-A282-0154EFEC2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CA0855-6D3D-41CD-BCB9-BD510EAB2B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0D538-CD8E-4AE3-AC34-D5693A2B0B55}" type="slidenum">
              <a:rPr lang="en-US" smtClean="0"/>
              <a:t>‹#›</a:t>
            </a:fld>
            <a:endParaRPr lang="en-US"/>
          </a:p>
        </p:txBody>
      </p:sp>
    </p:spTree>
    <p:extLst>
      <p:ext uri="{BB962C8B-B14F-4D97-AF65-F5344CB8AC3E}">
        <p14:creationId xmlns:p14="http://schemas.microsoft.com/office/powerpoint/2010/main" val="259137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svg"/><Relationship Id="rId7" Type="http://schemas.openxmlformats.org/officeDocument/2006/relationships/image" Target="../media/image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6.svg"/></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3.svg"/><Relationship Id="rId4" Type="http://schemas.openxmlformats.org/officeDocument/2006/relationships/image" Target="../media/image34.svg"/><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10.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0.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72EE-1D49-49D1-93C4-78DFA0E4250A}"/>
              </a:ext>
            </a:extLst>
          </p:cNvPr>
          <p:cNvSpPr>
            <a:spLocks noGrp="1"/>
          </p:cNvSpPr>
          <p:nvPr>
            <p:ph type="ctrTitle"/>
          </p:nvPr>
        </p:nvSpPr>
        <p:spPr>
          <a:xfrm>
            <a:off x="138263" y="358795"/>
            <a:ext cx="11857092" cy="1470005"/>
          </a:xfrm>
        </p:spPr>
        <p:txBody>
          <a:bodyPr>
            <a:normAutofit fontScale="90000"/>
          </a:bodyPr>
          <a:lstStyle/>
          <a:p>
            <a:pPr algn="l"/>
            <a:r>
              <a:rPr lang="en-US" dirty="0"/>
              <a:t>CS440/ECE448 Lecture 7: </a:t>
            </a:r>
            <a:br>
              <a:rPr lang="en-US" dirty="0"/>
            </a:br>
            <a:r>
              <a:rPr lang="en-US" dirty="0"/>
              <a:t>Classifiers</a:t>
            </a:r>
          </a:p>
        </p:txBody>
      </p:sp>
      <p:sp>
        <p:nvSpPr>
          <p:cNvPr id="3" name="Subtitle 2">
            <a:extLst>
              <a:ext uri="{FF2B5EF4-FFF2-40B4-BE49-F238E27FC236}">
                <a16:creationId xmlns:a16="http://schemas.microsoft.com/office/drawing/2014/main" id="{5EB8BFA0-E61B-4A45-B080-D437D61BD2C5}"/>
              </a:ext>
            </a:extLst>
          </p:cNvPr>
          <p:cNvSpPr>
            <a:spLocks noGrp="1"/>
          </p:cNvSpPr>
          <p:nvPr>
            <p:ph type="subTitle" idx="1"/>
          </p:nvPr>
        </p:nvSpPr>
        <p:spPr>
          <a:xfrm>
            <a:off x="8180440" y="196638"/>
            <a:ext cx="3942740" cy="1406020"/>
          </a:xfrm>
        </p:spPr>
        <p:txBody>
          <a:bodyPr>
            <a:normAutofit/>
          </a:bodyPr>
          <a:lstStyle/>
          <a:p>
            <a:pPr algn="r"/>
            <a:r>
              <a:rPr lang="en-US" sz="2000" dirty="0"/>
              <a:t>Mark Hasegawa-Johnson, 2/2021</a:t>
            </a:r>
          </a:p>
          <a:p>
            <a:pPr algn="r"/>
            <a:r>
              <a:rPr lang="en-US" sz="2000" dirty="0"/>
              <a:t>CC-BY 4.0: you can redistribute as long as you attribute the source.</a:t>
            </a:r>
          </a:p>
        </p:txBody>
      </p:sp>
      <p:cxnSp>
        <p:nvCxnSpPr>
          <p:cNvPr id="4" name="Straight Arrow Connector 3">
            <a:extLst>
              <a:ext uri="{FF2B5EF4-FFF2-40B4-BE49-F238E27FC236}">
                <a16:creationId xmlns:a16="http://schemas.microsoft.com/office/drawing/2014/main" id="{ED5F3485-6BA9-3C40-82AA-845854859C85}"/>
              </a:ext>
            </a:extLst>
          </p:cNvPr>
          <p:cNvCxnSpPr/>
          <p:nvPr/>
        </p:nvCxnSpPr>
        <p:spPr>
          <a:xfrm>
            <a:off x="2320197" y="5455919"/>
            <a:ext cx="63398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4D50C81-7F7B-7245-905D-4C58FDF0022D}"/>
                  </a:ext>
                </a:extLst>
              </p:cNvPr>
              <p:cNvSpPr/>
              <p:nvPr/>
            </p:nvSpPr>
            <p:spPr>
              <a:xfrm>
                <a:off x="2333653" y="2649973"/>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2</m:t>
                          </m:r>
                        </m:sub>
                      </m:sSub>
                    </m:oMath>
                  </m:oMathPara>
                </a14:m>
                <a:endParaRPr lang="en-US" dirty="0"/>
              </a:p>
            </p:txBody>
          </p:sp>
        </mc:Choice>
        <mc:Fallback xmlns="">
          <p:sp>
            <p:nvSpPr>
              <p:cNvPr id="5" name="Rectangle 4">
                <a:extLst>
                  <a:ext uri="{FF2B5EF4-FFF2-40B4-BE49-F238E27FC236}">
                    <a16:creationId xmlns:a16="http://schemas.microsoft.com/office/drawing/2014/main" id="{84D50C81-7F7B-7245-905D-4C58FDF0022D}"/>
                  </a:ext>
                </a:extLst>
              </p:cNvPr>
              <p:cNvSpPr>
                <a:spLocks noRot="1" noChangeAspect="1" noMove="1" noResize="1" noEditPoints="1" noAdjustHandles="1" noChangeArrowheads="1" noChangeShapeType="1" noTextEdit="1"/>
              </p:cNvSpPr>
              <p:nvPr/>
            </p:nvSpPr>
            <p:spPr>
              <a:xfrm>
                <a:off x="2333653" y="2649973"/>
                <a:ext cx="466089" cy="369332"/>
              </a:xfrm>
              <a:prstGeom prst="rect">
                <a:avLst/>
              </a:prstGeom>
              <a:blipFill>
                <a:blip r:embed="rId2"/>
                <a:stretch>
                  <a:fillRect/>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FA83ABD6-7C7F-944F-9D84-CBFB59632B66}"/>
              </a:ext>
            </a:extLst>
          </p:cNvPr>
          <p:cNvCxnSpPr/>
          <p:nvPr/>
        </p:nvCxnSpPr>
        <p:spPr>
          <a:xfrm flipV="1">
            <a:off x="2701197" y="2697479"/>
            <a:ext cx="0" cy="29517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Graphic 6" descr="Dog">
            <a:extLst>
              <a:ext uri="{FF2B5EF4-FFF2-40B4-BE49-F238E27FC236}">
                <a16:creationId xmlns:a16="http://schemas.microsoft.com/office/drawing/2014/main" id="{AD007091-0E58-E442-841B-A398C65EF0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343394" y="2682239"/>
            <a:ext cx="1402241" cy="1584960"/>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C54A08C-49EF-D44D-B091-F3D07FDCA49F}"/>
                  </a:ext>
                </a:extLst>
              </p:cNvPr>
              <p:cNvSpPr/>
              <p:nvPr/>
            </p:nvSpPr>
            <p:spPr>
              <a:xfrm>
                <a:off x="7881013" y="5408413"/>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1</m:t>
                          </m:r>
                        </m:sub>
                      </m:sSub>
                    </m:oMath>
                  </m:oMathPara>
                </a14:m>
                <a:endParaRPr lang="en-US" dirty="0"/>
              </a:p>
            </p:txBody>
          </p:sp>
        </mc:Choice>
        <mc:Fallback xmlns="">
          <p:sp>
            <p:nvSpPr>
              <p:cNvPr id="8" name="Rectangle 7">
                <a:extLst>
                  <a:ext uri="{FF2B5EF4-FFF2-40B4-BE49-F238E27FC236}">
                    <a16:creationId xmlns:a16="http://schemas.microsoft.com/office/drawing/2014/main" id="{5C54A08C-49EF-D44D-B091-F3D07FDCA49F}"/>
                  </a:ext>
                </a:extLst>
              </p:cNvPr>
              <p:cNvSpPr>
                <a:spLocks noRot="1" noChangeAspect="1" noMove="1" noResize="1" noEditPoints="1" noAdjustHandles="1" noChangeArrowheads="1" noChangeShapeType="1" noTextEdit="1"/>
              </p:cNvSpPr>
              <p:nvPr/>
            </p:nvSpPr>
            <p:spPr>
              <a:xfrm>
                <a:off x="7881013" y="5408413"/>
                <a:ext cx="46608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D3B89856-57E3-A945-BBC1-56F97F9B2177}"/>
                  </a:ext>
                </a:extLst>
              </p:cNvPr>
              <p:cNvSpPr/>
              <p:nvPr/>
            </p:nvSpPr>
            <p:spPr>
              <a:xfrm>
                <a:off x="7704438" y="3137504"/>
                <a:ext cx="191744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b="0" i="0" dirty="0" smtClean="0">
                          <a:latin typeface="Cambria Math" panose="02040503050406030204" pitchFamily="18" charset="0"/>
                        </a:rPr>
                        <m:t>u</m:t>
                      </m:r>
                      <m:d>
                        <m:dPr>
                          <m:ctrlPr>
                            <a:rPr lang="en-US" sz="2000" i="1" dirty="0">
                              <a:latin typeface="Cambria Math" panose="02040503050406030204" pitchFamily="18" charset="0"/>
                            </a:rPr>
                          </m:ctrlPr>
                        </m:dPr>
                        <m:e>
                          <m:sSup>
                            <m:sSupPr>
                              <m:ctrlPr>
                                <a:rPr lang="en-US" i="1" dirty="0">
                                  <a:latin typeface="Cambria Math" panose="02040503050406030204" pitchFamily="18" charset="0"/>
                                </a:rPr>
                              </m:ctrlPr>
                            </m:sSupPr>
                            <m:e>
                              <m:r>
                                <a:rPr lang="en-US" b="0" i="1" dirty="0" smtClean="0">
                                  <a:latin typeface="Cambria Math" panose="02040503050406030204" pitchFamily="18" charset="0"/>
                                </a:rPr>
                                <m:t>𝑤</m:t>
                              </m:r>
                            </m:e>
                            <m:sup>
                              <m:r>
                                <a:rPr lang="en-US" i="1" dirty="0">
                                  <a:latin typeface="Cambria Math" panose="02040503050406030204" pitchFamily="18" charset="0"/>
                                </a:rPr>
                                <m:t>𝑇</m:t>
                              </m:r>
                            </m:sup>
                          </m:sSup>
                          <m:r>
                            <a:rPr lang="en-US" b="0" i="1" dirty="0" smtClean="0">
                              <a:latin typeface="Cambria Math" panose="02040503050406030204" pitchFamily="18" charset="0"/>
                            </a:rPr>
                            <m:t>𝑥</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𝑏</m:t>
                          </m:r>
                        </m:e>
                      </m:d>
                      <m:r>
                        <a:rPr lang="en-US" sz="2000" b="0" i="1" dirty="0" smtClean="0">
                          <a:latin typeface="Cambria Math" panose="02040503050406030204" pitchFamily="18" charset="0"/>
                        </a:rPr>
                        <m:t>=1</m:t>
                      </m:r>
                    </m:oMath>
                  </m:oMathPara>
                </a14:m>
                <a:endParaRPr lang="en-US" dirty="0"/>
              </a:p>
            </p:txBody>
          </p:sp>
        </mc:Choice>
        <mc:Fallback>
          <p:sp>
            <p:nvSpPr>
              <p:cNvPr id="9" name="Rectangle 8">
                <a:extLst>
                  <a:ext uri="{FF2B5EF4-FFF2-40B4-BE49-F238E27FC236}">
                    <a16:creationId xmlns:a16="http://schemas.microsoft.com/office/drawing/2014/main" id="{D3B89856-57E3-A945-BBC1-56F97F9B2177}"/>
                  </a:ext>
                </a:extLst>
              </p:cNvPr>
              <p:cNvSpPr>
                <a:spLocks noRot="1" noChangeAspect="1" noMove="1" noResize="1" noEditPoints="1" noAdjustHandles="1" noChangeArrowheads="1" noChangeShapeType="1" noTextEdit="1"/>
              </p:cNvSpPr>
              <p:nvPr/>
            </p:nvSpPr>
            <p:spPr>
              <a:xfrm>
                <a:off x="7704438" y="3137504"/>
                <a:ext cx="1917448" cy="400110"/>
              </a:xfrm>
              <a:prstGeom prst="rect">
                <a:avLst/>
              </a:prstGeom>
              <a:blipFill>
                <a:blip r:embed="rId6"/>
                <a:stretch>
                  <a:fillRect/>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F2E07027-42C3-8F4E-BF47-9245B6E47B5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55621" y="2455722"/>
            <a:ext cx="1377870" cy="881837"/>
          </a:xfrm>
          <a:prstGeom prst="rect">
            <a:avLst/>
          </a:prstGeom>
        </p:spPr>
      </p:pic>
      <p:pic>
        <p:nvPicPr>
          <p:cNvPr id="11" name="Graphic 10" descr="Cat">
            <a:extLst>
              <a:ext uri="{FF2B5EF4-FFF2-40B4-BE49-F238E27FC236}">
                <a16:creationId xmlns:a16="http://schemas.microsoft.com/office/drawing/2014/main" id="{10ADBD56-D60C-1748-A056-D8ECBFBDE5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43973" y="5095057"/>
            <a:ext cx="742831" cy="742831"/>
          </a:xfrm>
          <a:prstGeom prst="rect">
            <a:avLst/>
          </a:prstGeom>
        </p:spPr>
      </p:pic>
      <p:pic>
        <p:nvPicPr>
          <p:cNvPr id="12" name="Picture 11" descr="A small white dog sitting on a wooden surface&#10;&#10;Description automatically generated">
            <a:extLst>
              <a:ext uri="{FF2B5EF4-FFF2-40B4-BE49-F238E27FC236}">
                <a16:creationId xmlns:a16="http://schemas.microsoft.com/office/drawing/2014/main" id="{6FDC74EC-F0F8-F246-BEBD-97A7F7D193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3127" y="4804311"/>
            <a:ext cx="1149523" cy="862454"/>
          </a:xfrm>
          <a:prstGeom prst="rect">
            <a:avLst/>
          </a:prstGeom>
        </p:spPr>
      </p:pic>
      <p:pic>
        <p:nvPicPr>
          <p:cNvPr id="13" name="Picture 12" descr="A cat sitting in front of a mirror posing for the camera&#10;&#10;Description automatically generated">
            <a:extLst>
              <a:ext uri="{FF2B5EF4-FFF2-40B4-BE49-F238E27FC236}">
                <a16:creationId xmlns:a16="http://schemas.microsoft.com/office/drawing/2014/main" id="{016AFF25-F6C0-074F-94C0-2FE86BCA8B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4732" y="4169132"/>
            <a:ext cx="684661" cy="912881"/>
          </a:xfrm>
          <a:prstGeom prst="rect">
            <a:avLst/>
          </a:prstGeom>
        </p:spPr>
      </p:pic>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CAA1E1BF-240D-8F40-A69F-B5422845E4F8}"/>
                  </a:ext>
                </a:extLst>
              </p:cNvPr>
              <p:cNvSpPr/>
              <p:nvPr/>
            </p:nvSpPr>
            <p:spPr>
              <a:xfrm>
                <a:off x="3009400" y="5481860"/>
                <a:ext cx="191744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b="0" i="0" dirty="0" smtClean="0">
                          <a:latin typeface="Cambria Math" panose="02040503050406030204" pitchFamily="18" charset="0"/>
                        </a:rPr>
                        <m:t>u</m:t>
                      </m:r>
                      <m:d>
                        <m:dPr>
                          <m:ctrlPr>
                            <a:rPr lang="en-US" sz="2000" i="1" dirty="0">
                              <a:latin typeface="Cambria Math" panose="02040503050406030204" pitchFamily="18" charset="0"/>
                            </a:rPr>
                          </m:ctrlPr>
                        </m:dPr>
                        <m:e>
                          <m:sSup>
                            <m:sSupPr>
                              <m:ctrlPr>
                                <a:rPr lang="en-US" i="1" dirty="0">
                                  <a:latin typeface="Cambria Math" panose="02040503050406030204" pitchFamily="18" charset="0"/>
                                </a:rPr>
                              </m:ctrlPr>
                            </m:sSupPr>
                            <m:e>
                              <m:r>
                                <a:rPr lang="en-US" b="0" i="1" dirty="0" smtClean="0">
                                  <a:latin typeface="Cambria Math" panose="02040503050406030204" pitchFamily="18" charset="0"/>
                                </a:rPr>
                                <m:t>𝑤</m:t>
                              </m:r>
                            </m:e>
                            <m:sup>
                              <m:r>
                                <a:rPr lang="en-US" i="1" dirty="0">
                                  <a:latin typeface="Cambria Math" panose="02040503050406030204" pitchFamily="18" charset="0"/>
                                </a:rPr>
                                <m:t>𝑇</m:t>
                              </m:r>
                            </m:sup>
                          </m:sSup>
                          <m:r>
                            <a:rPr lang="en-US" b="0"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𝑏</m:t>
                          </m:r>
                        </m:e>
                      </m:d>
                      <m:r>
                        <a:rPr lang="en-US" sz="2000" b="0" i="1" dirty="0" smtClean="0">
                          <a:latin typeface="Cambria Math" panose="02040503050406030204" pitchFamily="18" charset="0"/>
                        </a:rPr>
                        <m:t>=</m:t>
                      </m:r>
                      <m:r>
                        <a:rPr lang="en-US" sz="2000" b="0" i="1" dirty="0" smtClean="0">
                          <a:latin typeface="Cambria Math" panose="02040503050406030204" pitchFamily="18" charset="0"/>
                        </a:rPr>
                        <m:t>0</m:t>
                      </m:r>
                    </m:oMath>
                  </m:oMathPara>
                </a14:m>
                <a:endParaRPr lang="en-US" dirty="0"/>
              </a:p>
            </p:txBody>
          </p:sp>
        </mc:Choice>
        <mc:Fallback>
          <p:sp>
            <p:nvSpPr>
              <p:cNvPr id="14" name="Rectangle 13">
                <a:extLst>
                  <a:ext uri="{FF2B5EF4-FFF2-40B4-BE49-F238E27FC236}">
                    <a16:creationId xmlns:a16="http://schemas.microsoft.com/office/drawing/2014/main" id="{CAA1E1BF-240D-8F40-A69F-B5422845E4F8}"/>
                  </a:ext>
                </a:extLst>
              </p:cNvPr>
              <p:cNvSpPr>
                <a:spLocks noRot="1" noChangeAspect="1" noMove="1" noResize="1" noEditPoints="1" noAdjustHandles="1" noChangeArrowheads="1" noChangeShapeType="1" noTextEdit="1"/>
              </p:cNvSpPr>
              <p:nvPr/>
            </p:nvSpPr>
            <p:spPr>
              <a:xfrm>
                <a:off x="3009400" y="5481860"/>
                <a:ext cx="1917448" cy="400110"/>
              </a:xfrm>
              <a:prstGeom prst="rect">
                <a:avLst/>
              </a:prstGeom>
              <a:blipFill>
                <a:blip r:embed="rId12"/>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F34B84AF-10B4-FE4E-B586-777B3562A5B8}"/>
              </a:ext>
            </a:extLst>
          </p:cNvPr>
          <p:cNvCxnSpPr>
            <a:cxnSpLocks/>
          </p:cNvCxnSpPr>
          <p:nvPr/>
        </p:nvCxnSpPr>
        <p:spPr>
          <a:xfrm>
            <a:off x="1639229" y="3137504"/>
            <a:ext cx="5519282" cy="3151784"/>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36C3B97-32B5-CD4B-8E29-411FA944E65C}"/>
              </a:ext>
            </a:extLst>
          </p:cNvPr>
          <p:cNvCxnSpPr>
            <a:cxnSpLocks/>
          </p:cNvCxnSpPr>
          <p:nvPr/>
        </p:nvCxnSpPr>
        <p:spPr>
          <a:xfrm flipV="1">
            <a:off x="4694663" y="3880624"/>
            <a:ext cx="635620" cy="1003610"/>
          </a:xfrm>
          <a:prstGeom prst="straightConnector1">
            <a:avLst/>
          </a:prstGeom>
          <a:ln w="38100">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207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AE9C-F01B-C540-B122-B5A0759273E2}"/>
              </a:ext>
            </a:extLst>
          </p:cNvPr>
          <p:cNvSpPr>
            <a:spLocks noGrp="1"/>
          </p:cNvSpPr>
          <p:nvPr>
            <p:ph type="title"/>
          </p:nvPr>
        </p:nvSpPr>
        <p:spPr/>
        <p:txBody>
          <a:bodyPr/>
          <a:lstStyle/>
          <a:p>
            <a:r>
              <a:rPr lang="en-US" dirty="0"/>
              <a:t>Accuracy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8B0A40-4595-B547-98A2-41D505A2642C}"/>
                  </a:ext>
                </a:extLst>
              </p:cNvPr>
              <p:cNvSpPr>
                <a:spLocks noGrp="1"/>
              </p:cNvSpPr>
              <p:nvPr>
                <p:ph idx="1"/>
              </p:nvPr>
            </p:nvSpPr>
            <p:spPr/>
            <p:txBody>
              <a:bodyPr/>
              <a:lstStyle/>
              <a:p>
                <a:pPr marL="0" indent="0">
                  <a:buNone/>
                </a:pPr>
                <a:r>
                  <a:rPr lang="en-US" dirty="0"/>
                  <a:t>When we train a classifier, the metric that we usually report is “accuracy.”</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Accuracy</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m:rPr>
                              <m:sty m:val="p"/>
                            </m:rPr>
                            <a:rPr lang="en-US" b="0" i="0" smtClean="0">
                              <a:latin typeface="Cambria Math" panose="02040503050406030204" pitchFamily="18" charset="0"/>
                            </a:rPr>
                            <m:t>tokens</m:t>
                          </m:r>
                          <m:r>
                            <a:rPr lang="en-US" b="0" i="0" smtClean="0">
                              <a:latin typeface="Cambria Math" panose="02040503050406030204" pitchFamily="18" charset="0"/>
                            </a:rPr>
                            <m:t> </m:t>
                          </m:r>
                          <m:r>
                            <m:rPr>
                              <m:sty m:val="p"/>
                            </m:rPr>
                            <a:rPr lang="en-US" b="0" i="0" smtClean="0">
                              <a:latin typeface="Cambria Math" panose="02040503050406030204" pitchFamily="18" charset="0"/>
                            </a:rPr>
                            <m:t>correctly</m:t>
                          </m:r>
                          <m:r>
                            <a:rPr lang="en-US" b="0" i="0" smtClean="0">
                              <a:latin typeface="Cambria Math" panose="02040503050406030204" pitchFamily="18" charset="0"/>
                            </a:rPr>
                            <m:t> </m:t>
                          </m:r>
                          <m:r>
                            <m:rPr>
                              <m:sty m:val="p"/>
                            </m:rPr>
                            <a:rPr lang="en-US" b="0" i="0" smtClean="0">
                              <a:latin typeface="Cambria Math" panose="02040503050406030204" pitchFamily="18" charset="0"/>
                            </a:rPr>
                            <m:t>classified</m:t>
                          </m:r>
                        </m:num>
                        <m:den>
                          <m:r>
                            <a:rPr lang="en-US" b="0" i="1" smtClean="0">
                              <a:latin typeface="Cambria Math" panose="02040503050406030204" pitchFamily="18" charset="0"/>
                            </a:rPr>
                            <m:t># </m:t>
                          </m:r>
                          <m:r>
                            <m:rPr>
                              <m:sty m:val="p"/>
                            </m:rPr>
                            <a:rPr lang="en-US" b="0" i="0" smtClean="0">
                              <a:latin typeface="Cambria Math" panose="02040503050406030204" pitchFamily="18" charset="0"/>
                            </a:rPr>
                            <m:t>tokens</m:t>
                          </m:r>
                          <m:r>
                            <a:rPr lang="en-US" b="0" i="0" smtClean="0">
                              <a:latin typeface="Cambria Math" panose="02040503050406030204" pitchFamily="18" charset="0"/>
                            </a:rPr>
                            <m:t> </m:t>
                          </m:r>
                          <m:r>
                            <m:rPr>
                              <m:sty m:val="p"/>
                            </m:rPr>
                            <a:rPr lang="en-US" b="0" i="0" smtClean="0">
                              <a:latin typeface="Cambria Math" panose="02040503050406030204" pitchFamily="18" charset="0"/>
                            </a:rPr>
                            <m:t>total</m:t>
                          </m:r>
                        </m:den>
                      </m:f>
                    </m:oMath>
                  </m:oMathPara>
                </a14:m>
                <a:endParaRPr lang="en-US" dirty="0"/>
              </a:p>
            </p:txBody>
          </p:sp>
        </mc:Choice>
        <mc:Fallback xmlns="">
          <p:sp>
            <p:nvSpPr>
              <p:cNvPr id="3" name="Content Placeholder 2">
                <a:extLst>
                  <a:ext uri="{FF2B5EF4-FFF2-40B4-BE49-F238E27FC236}">
                    <a16:creationId xmlns:a16="http://schemas.microsoft.com/office/drawing/2014/main" id="{9E8B0A40-4595-B547-98A2-41D505A2642C}"/>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343140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AE9C-F01B-C540-B122-B5A0759273E2}"/>
              </a:ext>
            </a:extLst>
          </p:cNvPr>
          <p:cNvSpPr>
            <a:spLocks noGrp="1"/>
          </p:cNvSpPr>
          <p:nvPr>
            <p:ph type="title"/>
          </p:nvPr>
        </p:nvSpPr>
        <p:spPr/>
        <p:txBody>
          <a:bodyPr/>
          <a:lstStyle/>
          <a:p>
            <a:r>
              <a:rPr lang="en-US" dirty="0"/>
              <a:t>Error Rate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E8B0A40-4595-B547-98A2-41D505A2642C}"/>
                  </a:ext>
                </a:extLst>
              </p:cNvPr>
              <p:cNvSpPr>
                <a:spLocks noGrp="1"/>
              </p:cNvSpPr>
              <p:nvPr>
                <p:ph idx="1"/>
              </p:nvPr>
            </p:nvSpPr>
            <p:spPr/>
            <p:txBody>
              <a:bodyPr/>
              <a:lstStyle/>
              <a:p>
                <a:pPr marL="0" indent="0">
                  <a:buNone/>
                </a:pPr>
                <a:r>
                  <a:rPr lang="en-US" dirty="0"/>
                  <a:t>Equivalently, we could report error rate, which is just 1-accuracy:</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Error</m:t>
                      </m:r>
                      <m:r>
                        <a:rPr lang="en-US" b="0" i="0" smtClean="0">
                          <a:latin typeface="Cambria Math" panose="02040503050406030204" pitchFamily="18" charset="0"/>
                        </a:rPr>
                        <m:t> </m:t>
                      </m:r>
                      <m:r>
                        <m:rPr>
                          <m:sty m:val="p"/>
                        </m:rPr>
                        <a:rPr lang="en-US" b="0" i="0" smtClean="0">
                          <a:latin typeface="Cambria Math" panose="02040503050406030204" pitchFamily="18" charset="0"/>
                        </a:rPr>
                        <m:t>Rate</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m:rPr>
                              <m:sty m:val="p"/>
                            </m:rPr>
                            <a:rPr lang="en-US" b="0" i="0" smtClean="0">
                              <a:latin typeface="Cambria Math" panose="02040503050406030204" pitchFamily="18" charset="0"/>
                            </a:rPr>
                            <m:t>tokens</m:t>
                          </m:r>
                          <m:r>
                            <a:rPr lang="en-US" b="0" i="0" smtClean="0">
                              <a:latin typeface="Cambria Math" panose="02040503050406030204" pitchFamily="18" charset="0"/>
                            </a:rPr>
                            <m:t> </m:t>
                          </m:r>
                          <m:r>
                            <m:rPr>
                              <m:sty m:val="p"/>
                            </m:rPr>
                            <a:rPr lang="en-US" b="0" i="0" smtClean="0">
                              <a:latin typeface="Cambria Math" panose="02040503050406030204" pitchFamily="18" charset="0"/>
                            </a:rPr>
                            <m:t>in</m:t>
                          </m:r>
                          <m:r>
                            <m:rPr>
                              <m:sty m:val="p"/>
                            </m:rPr>
                            <a:rPr lang="en-US" b="0" i="0" smtClean="0">
                              <a:latin typeface="Cambria Math" panose="02040503050406030204" pitchFamily="18" charset="0"/>
                            </a:rPr>
                            <m:t>correctly</m:t>
                          </m:r>
                          <m:r>
                            <a:rPr lang="en-US" b="0" i="0" smtClean="0">
                              <a:latin typeface="Cambria Math" panose="02040503050406030204" pitchFamily="18" charset="0"/>
                            </a:rPr>
                            <m:t> </m:t>
                          </m:r>
                          <m:r>
                            <m:rPr>
                              <m:sty m:val="p"/>
                            </m:rPr>
                            <a:rPr lang="en-US" b="0" i="0" smtClean="0">
                              <a:latin typeface="Cambria Math" panose="02040503050406030204" pitchFamily="18" charset="0"/>
                            </a:rPr>
                            <m:t>classified</m:t>
                          </m:r>
                        </m:num>
                        <m:den>
                          <m:r>
                            <a:rPr lang="en-US" b="0" i="1" smtClean="0">
                              <a:latin typeface="Cambria Math" panose="02040503050406030204" pitchFamily="18" charset="0"/>
                            </a:rPr>
                            <m:t># </m:t>
                          </m:r>
                          <m:r>
                            <m:rPr>
                              <m:sty m:val="p"/>
                            </m:rPr>
                            <a:rPr lang="en-US" b="0" i="0" smtClean="0">
                              <a:latin typeface="Cambria Math" panose="02040503050406030204" pitchFamily="18" charset="0"/>
                            </a:rPr>
                            <m:t>tokens</m:t>
                          </m:r>
                          <m:r>
                            <a:rPr lang="en-US" b="0" i="0" smtClean="0">
                              <a:latin typeface="Cambria Math" panose="02040503050406030204" pitchFamily="18" charset="0"/>
                            </a:rPr>
                            <m:t> </m:t>
                          </m:r>
                          <m:r>
                            <m:rPr>
                              <m:sty m:val="p"/>
                            </m:rPr>
                            <a:rPr lang="en-US" b="0" i="0" smtClean="0">
                              <a:latin typeface="Cambria Math" panose="02040503050406030204" pitchFamily="18" charset="0"/>
                            </a:rPr>
                            <m:t>total</m:t>
                          </m:r>
                        </m:den>
                      </m:f>
                    </m:oMath>
                  </m:oMathPara>
                </a14:m>
                <a:endParaRPr lang="en-US" dirty="0"/>
              </a:p>
            </p:txBody>
          </p:sp>
        </mc:Choice>
        <mc:Fallback>
          <p:sp>
            <p:nvSpPr>
              <p:cNvPr id="3" name="Content Placeholder 2">
                <a:extLst>
                  <a:ext uri="{FF2B5EF4-FFF2-40B4-BE49-F238E27FC236}">
                    <a16:creationId xmlns:a16="http://schemas.microsoft.com/office/drawing/2014/main" id="{9E8B0A40-4595-B547-98A2-41D505A2642C}"/>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1727785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AE9C-F01B-C540-B122-B5A0759273E2}"/>
              </a:ext>
            </a:extLst>
          </p:cNvPr>
          <p:cNvSpPr>
            <a:spLocks noGrp="1"/>
          </p:cNvSpPr>
          <p:nvPr>
            <p:ph type="title"/>
          </p:nvPr>
        </p:nvSpPr>
        <p:spPr/>
        <p:txBody>
          <a:bodyPr/>
          <a:lstStyle/>
          <a:p>
            <a:r>
              <a:rPr lang="en-US" dirty="0"/>
              <a:t>Error Rate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E8B0A40-4595-B547-98A2-41D505A2642C}"/>
                  </a:ext>
                </a:extLst>
              </p:cNvPr>
              <p:cNvSpPr>
                <a:spLocks noGrp="1"/>
              </p:cNvSpPr>
              <p:nvPr>
                <p:ph idx="1"/>
              </p:nvPr>
            </p:nvSpPr>
            <p:spPr/>
            <p:txBody>
              <a:bodyPr/>
              <a:lstStyle/>
              <a:p>
                <a:pPr marL="0" indent="0">
                  <a:buNone/>
                </a:pPr>
                <a:r>
                  <a:rPr lang="en-US" dirty="0"/>
                  <a:t>Error rate is the probability that the classifier output,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oMath>
                </a14:m>
                <a:r>
                  <a:rPr lang="en-US" dirty="0"/>
                  <a:t>, is not equal to the correct label, </a:t>
                </a:r>
                <a14:m>
                  <m:oMath xmlns:m="http://schemas.openxmlformats.org/officeDocument/2006/math">
                    <m:r>
                      <a:rPr lang="en-US" i="1" dirty="0" smtClean="0">
                        <a:latin typeface="Cambria Math" panose="02040503050406030204" pitchFamily="18" charset="0"/>
                      </a:rPr>
                      <m:t>𝑦</m:t>
                    </m:r>
                  </m:oMath>
                </a14:m>
                <a:r>
                  <a:rPr lang="en-US" dirty="0"/>
                  <a:t>, averaged over all possible </a:t>
                </a:r>
                <a14:m>
                  <m:oMath xmlns:m="http://schemas.openxmlformats.org/officeDocument/2006/math">
                    <m:r>
                      <a:rPr lang="en-US" i="1" dirty="0" smtClean="0">
                        <a:latin typeface="Cambria Math" panose="02040503050406030204" pitchFamily="18" charset="0"/>
                      </a:rPr>
                      <m:t>𝑥</m:t>
                    </m:r>
                  </m:oMath>
                </a14:m>
                <a:r>
                  <a:rPr lang="en-US" dirty="0"/>
                  <a: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Error</m:t>
                      </m:r>
                      <m:r>
                        <a:rPr lang="en-US" b="0" i="0" smtClean="0">
                          <a:latin typeface="Cambria Math" panose="02040503050406030204" pitchFamily="18" charset="0"/>
                        </a:rPr>
                        <m:t> </m:t>
                      </m:r>
                      <m:r>
                        <m:rPr>
                          <m:sty m:val="p"/>
                        </m:rPr>
                        <a:rPr lang="en-US" b="0" i="0" smtClean="0">
                          <a:latin typeface="Cambria Math" panose="02040503050406030204" pitchFamily="18" charset="0"/>
                        </a:rPr>
                        <m:t>Rate</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𝑥</m:t>
                          </m:r>
                        </m:sub>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e>
                          </m:d>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ea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e>
                      </m:nary>
                    </m:oMath>
                  </m:oMathPara>
                </a14:m>
                <a:endParaRPr lang="en-US" dirty="0"/>
              </a:p>
            </p:txBody>
          </p:sp>
        </mc:Choice>
        <mc:Fallback>
          <p:sp>
            <p:nvSpPr>
              <p:cNvPr id="3" name="Content Placeholder 2">
                <a:extLst>
                  <a:ext uri="{FF2B5EF4-FFF2-40B4-BE49-F238E27FC236}">
                    <a16:creationId xmlns:a16="http://schemas.microsoft.com/office/drawing/2014/main" id="{9E8B0A40-4595-B547-98A2-41D505A2642C}"/>
                  </a:ext>
                </a:extLst>
              </p:cNvPr>
              <p:cNvSpPr>
                <a:spLocks noGrp="1" noRot="1" noChangeAspect="1" noMove="1" noResize="1" noEditPoints="1" noAdjustHandles="1" noChangeArrowheads="1" noChangeShapeType="1" noTextEdit="1"/>
              </p:cNvSpPr>
              <p:nvPr>
                <p:ph idx="1"/>
              </p:nvPr>
            </p:nvSpPr>
            <p:spPr>
              <a:blipFill>
                <a:blip r:embed="rId2"/>
                <a:stretch>
                  <a:fillRect l="-1206" t="-6686" b="-1453"/>
                </a:stretch>
              </a:blipFill>
            </p:spPr>
            <p:txBody>
              <a:bodyPr/>
              <a:lstStyle/>
              <a:p>
                <a:r>
                  <a:rPr lang="en-US">
                    <a:noFill/>
                  </a:rPr>
                  <a:t> </a:t>
                </a:r>
              </a:p>
            </p:txBody>
          </p:sp>
        </mc:Fallback>
      </mc:AlternateContent>
    </p:spTree>
    <p:extLst>
      <p:ext uri="{BB962C8B-B14F-4D97-AF65-F5344CB8AC3E}">
        <p14:creationId xmlns:p14="http://schemas.microsoft.com/office/powerpoint/2010/main" val="303606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AE9C-F01B-C540-B122-B5A0759273E2}"/>
              </a:ext>
            </a:extLst>
          </p:cNvPr>
          <p:cNvSpPr>
            <a:spLocks noGrp="1"/>
          </p:cNvSpPr>
          <p:nvPr>
            <p:ph type="title"/>
          </p:nvPr>
        </p:nvSpPr>
        <p:spPr/>
        <p:txBody>
          <a:bodyPr/>
          <a:lstStyle/>
          <a:p>
            <a:r>
              <a:rPr lang="en-US" dirty="0"/>
              <a:t>Bayes Error Rate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E8B0A40-4595-B547-98A2-41D505A2642C}"/>
                  </a:ext>
                </a:extLst>
              </p:cNvPr>
              <p:cNvSpPr>
                <a:spLocks noGrp="1"/>
              </p:cNvSpPr>
              <p:nvPr>
                <p:ph idx="1"/>
              </p:nvPr>
            </p:nvSpPr>
            <p:spPr/>
            <p:txBody>
              <a:bodyPr/>
              <a:lstStyle/>
              <a:p>
                <a:pPr marL="0" indent="0">
                  <a:buNone/>
                </a:pPr>
                <a:r>
                  <a:rPr lang="en-US" dirty="0"/>
                  <a:t>The “Bayes Error Rate” is the smallest possible error rate of any classifier with labels </a:t>
                </a:r>
                <a14:m>
                  <m:oMath xmlns:m="http://schemas.openxmlformats.org/officeDocument/2006/math">
                    <m:r>
                      <a:rPr lang="en-US" i="1" dirty="0" smtClean="0">
                        <a:latin typeface="Cambria Math" panose="02040503050406030204" pitchFamily="18" charset="0"/>
                      </a:rPr>
                      <m:t>𝑦</m:t>
                    </m:r>
                  </m:oMath>
                </a14:m>
                <a:r>
                  <a:rPr lang="en-US" dirty="0"/>
                  <a:t> and features </a:t>
                </a:r>
                <a14:m>
                  <m:oMath xmlns:m="http://schemas.openxmlformats.org/officeDocument/2006/math">
                    <m:r>
                      <a:rPr lang="en-US" i="1" dirty="0" smtClean="0">
                        <a:latin typeface="Cambria Math" panose="02040503050406030204" pitchFamily="18" charset="0"/>
                      </a:rPr>
                      <m:t>𝑥</m:t>
                    </m:r>
                  </m:oMath>
                </a14:m>
                <a:r>
                  <a:rPr lang="en-US" dirty="0"/>
                  <a: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Error</m:t>
                      </m:r>
                      <m:r>
                        <a:rPr lang="en-US" b="0" i="0" smtClean="0">
                          <a:latin typeface="Cambria Math" panose="02040503050406030204" pitchFamily="18" charset="0"/>
                        </a:rPr>
                        <m:t> </m:t>
                      </m:r>
                      <m:r>
                        <m:rPr>
                          <m:sty m:val="p"/>
                        </m:rPr>
                        <a:rPr lang="en-US" b="0" i="0" smtClean="0">
                          <a:latin typeface="Cambria Math" panose="02040503050406030204" pitchFamily="18" charset="0"/>
                        </a:rPr>
                        <m:t>Rate</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𝑥</m:t>
                          </m:r>
                        </m:sub>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e>
                          </m:d>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dirty="0" smtClean="0">
                                      <a:latin typeface="Cambria Math" panose="02040503050406030204" pitchFamily="18" charset="0"/>
                                    </a:rPr>
                                    <m:t>𝑦</m:t>
                                  </m:r>
                                </m:lim>
                              </m:limLow>
                            </m:fName>
                            <m:e>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e>
                          </m:func>
                        </m:e>
                      </m:nary>
                    </m:oMath>
                  </m:oMathPara>
                </a14:m>
                <a:endParaRPr lang="en-US" dirty="0"/>
              </a:p>
              <a:p>
                <a:pPr marL="0" indent="0">
                  <a:buNone/>
                </a:pPr>
                <a:endParaRPr lang="en-US" dirty="0"/>
              </a:p>
              <a:p>
                <a:pPr marL="0" indent="0">
                  <a:buNone/>
                </a:pPr>
                <a:r>
                  <a:rPr lang="en-US" dirty="0"/>
                  <a:t>It’s called the “Bayes error rate” because it’s the error rate of </a:t>
                </a:r>
                <a:r>
                  <a:rPr lang="en-US"/>
                  <a:t>the Bayesian </a:t>
                </a:r>
                <a:r>
                  <a:rPr lang="en-US" dirty="0"/>
                  <a:t>classifier.</a:t>
                </a:r>
              </a:p>
            </p:txBody>
          </p:sp>
        </mc:Choice>
        <mc:Fallback>
          <p:sp>
            <p:nvSpPr>
              <p:cNvPr id="3" name="Content Placeholder 2">
                <a:extLst>
                  <a:ext uri="{FF2B5EF4-FFF2-40B4-BE49-F238E27FC236}">
                    <a16:creationId xmlns:a16="http://schemas.microsoft.com/office/drawing/2014/main" id="{9E8B0A40-4595-B547-98A2-41D505A2642C}"/>
                  </a:ext>
                </a:extLst>
              </p:cNvPr>
              <p:cNvSpPr>
                <a:spLocks noGrp="1" noRot="1" noChangeAspect="1" noMove="1" noResize="1" noEditPoints="1" noAdjustHandles="1" noChangeArrowheads="1" noChangeShapeType="1" noTextEdit="1"/>
              </p:cNvSpPr>
              <p:nvPr>
                <p:ph idx="1"/>
              </p:nvPr>
            </p:nvSpPr>
            <p:spPr>
              <a:blipFill>
                <a:blip r:embed="rId2"/>
                <a:stretch>
                  <a:fillRect l="-1206" t="-6686" b="-1453"/>
                </a:stretch>
              </a:blipFill>
            </p:spPr>
            <p:txBody>
              <a:bodyPr/>
              <a:lstStyle/>
              <a:p>
                <a:r>
                  <a:rPr lang="en-US">
                    <a:noFill/>
                  </a:rPr>
                  <a:t> </a:t>
                </a:r>
              </a:p>
            </p:txBody>
          </p:sp>
        </mc:Fallback>
      </mc:AlternateContent>
    </p:spTree>
    <p:extLst>
      <p:ext uri="{BB962C8B-B14F-4D97-AF65-F5344CB8AC3E}">
        <p14:creationId xmlns:p14="http://schemas.microsoft.com/office/powerpoint/2010/main" val="402492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solidFill>
                  <a:schemeClr val="bg1">
                    <a:lumMod val="75000"/>
                  </a:schemeClr>
                </a:solidFill>
              </a:rPr>
              <a:t>What is a classifier?</a:t>
            </a:r>
          </a:p>
          <a:p>
            <a:r>
              <a:rPr lang="en-US" sz="3200" dirty="0">
                <a:solidFill>
                  <a:schemeClr val="bg1">
                    <a:lumMod val="75000"/>
                  </a:schemeClr>
                </a:solidFill>
              </a:rPr>
              <a:t>The Naïve Bayes classifier</a:t>
            </a:r>
          </a:p>
          <a:p>
            <a:r>
              <a:rPr lang="en-US" sz="3200" dirty="0">
                <a:solidFill>
                  <a:schemeClr val="bg1">
                    <a:lumMod val="75000"/>
                  </a:schemeClr>
                </a:solidFill>
              </a:rPr>
              <a:t>General Bayesian classifier</a:t>
            </a:r>
          </a:p>
          <a:p>
            <a:r>
              <a:rPr lang="en-US" sz="3200" dirty="0"/>
              <a:t>False alarms and missed detections</a:t>
            </a:r>
          </a:p>
          <a:p>
            <a:r>
              <a:rPr lang="en-US" sz="3200" dirty="0"/>
              <a:t>Training, development test, and evaluation test datasets</a:t>
            </a:r>
          </a:p>
          <a:p>
            <a:r>
              <a:rPr lang="en-US" sz="3200" dirty="0"/>
              <a:t>The nearest-neighbor classifier</a:t>
            </a:r>
          </a:p>
          <a:p>
            <a:r>
              <a:rPr lang="en-US" sz="3200" dirty="0"/>
              <a:t>Linear classifiers</a:t>
            </a:r>
          </a:p>
          <a:p>
            <a:r>
              <a:rPr lang="en-US" sz="3200" dirty="0"/>
              <a:t>Many logic functions are linear classifiers!</a:t>
            </a:r>
          </a:p>
          <a:p>
            <a:r>
              <a:rPr lang="en-US" sz="3200" dirty="0"/>
              <a:t>Binary naïve Bayes is a linear classifier!</a:t>
            </a:r>
          </a:p>
        </p:txBody>
      </p:sp>
    </p:spTree>
    <p:extLst>
      <p:ext uri="{BB962C8B-B14F-4D97-AF65-F5344CB8AC3E}">
        <p14:creationId xmlns:p14="http://schemas.microsoft.com/office/powerpoint/2010/main" val="1204206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AE9C-F01B-C540-B122-B5A0759273E2}"/>
              </a:ext>
            </a:extLst>
          </p:cNvPr>
          <p:cNvSpPr>
            <a:spLocks noGrp="1"/>
          </p:cNvSpPr>
          <p:nvPr>
            <p:ph type="title"/>
          </p:nvPr>
        </p:nvSpPr>
        <p:spPr/>
        <p:txBody>
          <a:bodyPr/>
          <a:lstStyle/>
          <a:p>
            <a:r>
              <a:rPr lang="en-US" dirty="0"/>
              <a:t>Accuracy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8B0A40-4595-B547-98A2-41D505A2642C}"/>
                  </a:ext>
                </a:extLst>
              </p:cNvPr>
              <p:cNvSpPr>
                <a:spLocks noGrp="1"/>
              </p:cNvSpPr>
              <p:nvPr>
                <p:ph idx="1"/>
              </p:nvPr>
            </p:nvSpPr>
            <p:spPr/>
            <p:txBody>
              <a:bodyPr/>
              <a:lstStyle/>
              <a:p>
                <a:pPr marL="0" indent="0">
                  <a:buNone/>
                </a:pPr>
                <a:r>
                  <a:rPr lang="en-US" dirty="0"/>
                  <a:t>When we train a classifier, the metric that we usually report is “accuracy.”</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Accuracy</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m:rPr>
                              <m:sty m:val="p"/>
                            </m:rPr>
                            <a:rPr lang="en-US" b="0" i="0" smtClean="0">
                              <a:latin typeface="Cambria Math" panose="02040503050406030204" pitchFamily="18" charset="0"/>
                            </a:rPr>
                            <m:t>tokens</m:t>
                          </m:r>
                          <m:r>
                            <a:rPr lang="en-US" b="0" i="0" smtClean="0">
                              <a:latin typeface="Cambria Math" panose="02040503050406030204" pitchFamily="18" charset="0"/>
                            </a:rPr>
                            <m:t> </m:t>
                          </m:r>
                          <m:r>
                            <m:rPr>
                              <m:sty m:val="p"/>
                            </m:rPr>
                            <a:rPr lang="en-US" b="0" i="0" smtClean="0">
                              <a:latin typeface="Cambria Math" panose="02040503050406030204" pitchFamily="18" charset="0"/>
                            </a:rPr>
                            <m:t>correctly</m:t>
                          </m:r>
                          <m:r>
                            <a:rPr lang="en-US" b="0" i="0" smtClean="0">
                              <a:latin typeface="Cambria Math" panose="02040503050406030204" pitchFamily="18" charset="0"/>
                            </a:rPr>
                            <m:t> </m:t>
                          </m:r>
                          <m:r>
                            <m:rPr>
                              <m:sty m:val="p"/>
                            </m:rPr>
                            <a:rPr lang="en-US" b="0" i="0" smtClean="0">
                              <a:latin typeface="Cambria Math" panose="02040503050406030204" pitchFamily="18" charset="0"/>
                            </a:rPr>
                            <m:t>classified</m:t>
                          </m:r>
                        </m:num>
                        <m:den>
                          <m:r>
                            <a:rPr lang="en-US" b="0" i="1" smtClean="0">
                              <a:latin typeface="Cambria Math" panose="02040503050406030204" pitchFamily="18" charset="0"/>
                            </a:rPr>
                            <m:t># </m:t>
                          </m:r>
                          <m:r>
                            <m:rPr>
                              <m:sty m:val="p"/>
                            </m:rPr>
                            <a:rPr lang="en-US" b="0" i="0" smtClean="0">
                              <a:latin typeface="Cambria Math" panose="02040503050406030204" pitchFamily="18" charset="0"/>
                            </a:rPr>
                            <m:t>tokens</m:t>
                          </m:r>
                          <m:r>
                            <a:rPr lang="en-US" b="0" i="0" smtClean="0">
                              <a:latin typeface="Cambria Math" panose="02040503050406030204" pitchFamily="18" charset="0"/>
                            </a:rPr>
                            <m:t> </m:t>
                          </m:r>
                          <m:r>
                            <m:rPr>
                              <m:sty m:val="p"/>
                            </m:rPr>
                            <a:rPr lang="en-US" b="0" i="0" smtClean="0">
                              <a:latin typeface="Cambria Math" panose="02040503050406030204" pitchFamily="18" charset="0"/>
                            </a:rPr>
                            <m:t>total</m:t>
                          </m:r>
                        </m:den>
                      </m:f>
                    </m:oMath>
                  </m:oMathPara>
                </a14:m>
                <a:endParaRPr lang="en-US" dirty="0"/>
              </a:p>
            </p:txBody>
          </p:sp>
        </mc:Choice>
        <mc:Fallback xmlns="">
          <p:sp>
            <p:nvSpPr>
              <p:cNvPr id="3" name="Content Placeholder 2">
                <a:extLst>
                  <a:ext uri="{FF2B5EF4-FFF2-40B4-BE49-F238E27FC236}">
                    <a16:creationId xmlns:a16="http://schemas.microsoft.com/office/drawing/2014/main" id="{9E8B0A40-4595-B547-98A2-41D505A2642C}"/>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290480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9F89-2D5E-5343-9156-554CCCD5E9DA}"/>
              </a:ext>
            </a:extLst>
          </p:cNvPr>
          <p:cNvSpPr>
            <a:spLocks noGrp="1"/>
          </p:cNvSpPr>
          <p:nvPr>
            <p:ph type="title"/>
          </p:nvPr>
        </p:nvSpPr>
        <p:spPr/>
        <p:txBody>
          <a:bodyPr/>
          <a:lstStyle/>
          <a:p>
            <a:r>
              <a:rPr lang="en-US" dirty="0"/>
              <a:t>The problem with accuracy</a:t>
            </a:r>
          </a:p>
        </p:txBody>
      </p:sp>
      <p:sp>
        <p:nvSpPr>
          <p:cNvPr id="3" name="Content Placeholder 2">
            <a:extLst>
              <a:ext uri="{FF2B5EF4-FFF2-40B4-BE49-F238E27FC236}">
                <a16:creationId xmlns:a16="http://schemas.microsoft.com/office/drawing/2014/main" id="{6EDA1493-741F-5D4E-AD85-918BAF7B32C4}"/>
              </a:ext>
            </a:extLst>
          </p:cNvPr>
          <p:cNvSpPr>
            <a:spLocks noGrp="1"/>
          </p:cNvSpPr>
          <p:nvPr>
            <p:ph idx="1"/>
          </p:nvPr>
        </p:nvSpPr>
        <p:spPr/>
        <p:txBody>
          <a:bodyPr>
            <a:normAutofit fontScale="92500"/>
          </a:bodyPr>
          <a:lstStyle/>
          <a:p>
            <a:r>
              <a:rPr lang="en-US" dirty="0"/>
              <a:t>In most real-world problems, there is one class label that is much more frequent than all others.</a:t>
            </a:r>
          </a:p>
          <a:p>
            <a:pPr lvl="1"/>
            <a:r>
              <a:rPr lang="en-US" dirty="0"/>
              <a:t>Words: most words are nouns</a:t>
            </a:r>
          </a:p>
          <a:p>
            <a:pPr lvl="1"/>
            <a:r>
              <a:rPr lang="en-US" dirty="0"/>
              <a:t>Animals: most animals are insects</a:t>
            </a:r>
          </a:p>
          <a:p>
            <a:pPr lvl="1"/>
            <a:r>
              <a:rPr lang="en-US" dirty="0"/>
              <a:t>Disease: most people are healthy</a:t>
            </a:r>
          </a:p>
          <a:p>
            <a:r>
              <a:rPr lang="en-US" dirty="0"/>
              <a:t>It is therefore easy to get a very high accuracy.  All you need to do is write a program that completely ignores its input, and always guesses the majority class.  The accuracy of this classifier is called the “chance accuracy.”</a:t>
            </a:r>
          </a:p>
          <a:p>
            <a:r>
              <a:rPr lang="en-US" dirty="0"/>
              <a:t>It is sometimes very hard to beat the chance accuracy.  If chance=90%, and your classifier gets 89% accuracy, is that good, or bad?</a:t>
            </a:r>
          </a:p>
        </p:txBody>
      </p:sp>
    </p:spTree>
    <p:extLst>
      <p:ext uri="{BB962C8B-B14F-4D97-AF65-F5344CB8AC3E}">
        <p14:creationId xmlns:p14="http://schemas.microsoft.com/office/powerpoint/2010/main" val="3968263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6E54-BA6E-8745-A174-9AF07CE1E5EB}"/>
              </a:ext>
            </a:extLst>
          </p:cNvPr>
          <p:cNvSpPr>
            <a:spLocks noGrp="1"/>
          </p:cNvSpPr>
          <p:nvPr>
            <p:ph type="title"/>
          </p:nvPr>
        </p:nvSpPr>
        <p:spPr/>
        <p:txBody>
          <a:bodyPr/>
          <a:lstStyle/>
          <a:p>
            <a:r>
              <a:rPr lang="en-US" dirty="0"/>
              <a:t>The solution: Confusion Matrix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5B234E-7F6D-9A46-B599-F15C5C5DBC90}"/>
                  </a:ext>
                </a:extLst>
              </p:cNvPr>
              <p:cNvSpPr>
                <a:spLocks noGrp="1"/>
              </p:cNvSpPr>
              <p:nvPr>
                <p:ph idx="1"/>
              </p:nvPr>
            </p:nvSpPr>
            <p:spPr>
              <a:xfrm>
                <a:off x="148590" y="1706667"/>
                <a:ext cx="3097530" cy="4682703"/>
              </a:xfrm>
            </p:spPr>
            <p:txBody>
              <a:bodyPr>
                <a:normAutofit fontScale="92500" lnSpcReduction="10000"/>
              </a:bodyPr>
              <a:lstStyle/>
              <a:p>
                <a:pPr marL="0" indent="0">
                  <a:lnSpc>
                    <a:spcPct val="120000"/>
                  </a:lnSpc>
                  <a:buNone/>
                </a:pPr>
                <a:r>
                  <a:rPr lang="en-US" b="1" u="sng" dirty="0"/>
                  <a:t>Confusion Matrix</a:t>
                </a:r>
                <a:r>
                  <a:rPr lang="en-US" dirty="0"/>
                  <a:t> = </a:t>
                </a:r>
              </a:p>
              <a:p>
                <a:pPr>
                  <a:lnSpc>
                    <a:spcPct val="120000"/>
                  </a:lnSpc>
                </a:pPr>
                <a14:m>
                  <m:oMath xmlns:m="http://schemas.openxmlformats.org/officeDocument/2006/math">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𝑛</m:t>
                            </m:r>
                          </m:e>
                        </m:d>
                      </m:e>
                      <m:sup>
                        <m:r>
                          <m:rPr>
                            <m:nor/>
                          </m:rPr>
                          <a:rPr lang="en-US" b="0" i="0" smtClean="0">
                            <a:latin typeface="Cambria Math" panose="02040503050406030204" pitchFamily="18" charset="0"/>
                          </a:rPr>
                          <m:t>th</m:t>
                        </m:r>
                      </m:sup>
                    </m:sSup>
                  </m:oMath>
                </a14:m>
                <a:r>
                  <a:rPr lang="en-US" dirty="0"/>
                  <a:t> element is </a:t>
                </a:r>
              </a:p>
              <a:p>
                <a:pPr>
                  <a:lnSpc>
                    <a:spcPct val="120000"/>
                  </a:lnSpc>
                </a:pPr>
                <a:r>
                  <a:rPr lang="en-US" dirty="0"/>
                  <a:t>the number of tokens of the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m:rPr>
                            <m:nor/>
                          </m:rPr>
                          <a:rPr lang="en-US">
                            <a:latin typeface="Cambria Math" panose="02040503050406030204" pitchFamily="18" charset="0"/>
                          </a:rPr>
                          <m:t>th</m:t>
                        </m:r>
                      </m:sup>
                    </m:sSup>
                  </m:oMath>
                </a14:m>
                <a:r>
                  <a:rPr lang="en-US" dirty="0"/>
                  <a:t> class </a:t>
                </a:r>
              </a:p>
              <a:p>
                <a:pPr>
                  <a:lnSpc>
                    <a:spcPct val="120000"/>
                  </a:lnSpc>
                </a:pPr>
                <a:r>
                  <a:rPr lang="en-US" dirty="0"/>
                  <a:t>that were labeled, by the classifier, as belonging to the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𝑛</m:t>
                        </m:r>
                      </m:e>
                      <m:sup>
                        <m:r>
                          <m:rPr>
                            <m:nor/>
                          </m:rPr>
                          <a:rPr lang="en-US">
                            <a:latin typeface="Cambria Math" panose="02040503050406030204" pitchFamily="18" charset="0"/>
                          </a:rPr>
                          <m:t>th</m:t>
                        </m:r>
                      </m:sup>
                    </m:sSup>
                  </m:oMath>
                </a14:m>
                <a:r>
                  <a:rPr lang="en-US" dirty="0"/>
                  <a:t> class.</a:t>
                </a:r>
              </a:p>
            </p:txBody>
          </p:sp>
        </mc:Choice>
        <mc:Fallback xmlns="">
          <p:sp>
            <p:nvSpPr>
              <p:cNvPr id="3" name="Content Placeholder 2">
                <a:extLst>
                  <a:ext uri="{FF2B5EF4-FFF2-40B4-BE49-F238E27FC236}">
                    <a16:creationId xmlns:a16="http://schemas.microsoft.com/office/drawing/2014/main" id="{325B234E-7F6D-9A46-B599-F15C5C5DBC90}"/>
                  </a:ext>
                </a:extLst>
              </p:cNvPr>
              <p:cNvSpPr>
                <a:spLocks noGrp="1" noRot="1" noChangeAspect="1" noMove="1" noResize="1" noEditPoints="1" noAdjustHandles="1" noChangeArrowheads="1" noChangeShapeType="1" noTextEdit="1"/>
              </p:cNvSpPr>
              <p:nvPr>
                <p:ph idx="1"/>
              </p:nvPr>
            </p:nvSpPr>
            <p:spPr>
              <a:xfrm>
                <a:off x="148590" y="1706667"/>
                <a:ext cx="3097530" cy="4682703"/>
              </a:xfrm>
              <a:blipFill>
                <a:blip r:embed="rId2"/>
                <a:stretch>
                  <a:fillRect l="-3265" t="-541" r="-4490" b="-1622"/>
                </a:stretch>
              </a:blipFill>
            </p:spPr>
            <p:txBody>
              <a:bodyPr/>
              <a:lstStyle/>
              <a:p>
                <a:r>
                  <a:rPr lang="en-US">
                    <a:noFill/>
                  </a:rPr>
                  <a:t> </a:t>
                </a:r>
              </a:p>
            </p:txBody>
          </p:sp>
        </mc:Fallback>
      </mc:AlternateContent>
      <p:pic>
        <p:nvPicPr>
          <p:cNvPr id="5" name="Picture 4" descr="A close up of a piece of paper&#10;&#10;Description automatically generated">
            <a:extLst>
              <a:ext uri="{FF2B5EF4-FFF2-40B4-BE49-F238E27FC236}">
                <a16:creationId xmlns:a16="http://schemas.microsoft.com/office/drawing/2014/main" id="{414CA6E6-A322-A14C-BE18-2921C7020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825" y="1337310"/>
            <a:ext cx="9056803" cy="4183380"/>
          </a:xfrm>
          <a:prstGeom prst="rect">
            <a:avLst/>
          </a:prstGeom>
        </p:spPr>
      </p:pic>
      <p:sp>
        <p:nvSpPr>
          <p:cNvPr id="6" name="Rectangle 5">
            <a:extLst>
              <a:ext uri="{FF2B5EF4-FFF2-40B4-BE49-F238E27FC236}">
                <a16:creationId xmlns:a16="http://schemas.microsoft.com/office/drawing/2014/main" id="{4822F66A-3C40-F243-9728-BFD83FA3C4F0}"/>
              </a:ext>
            </a:extLst>
          </p:cNvPr>
          <p:cNvSpPr/>
          <p:nvPr/>
        </p:nvSpPr>
        <p:spPr>
          <a:xfrm>
            <a:off x="5820747" y="5724644"/>
            <a:ext cx="6051213" cy="923330"/>
          </a:xfrm>
          <a:prstGeom prst="rect">
            <a:avLst/>
          </a:prstGeom>
        </p:spPr>
        <p:txBody>
          <a:bodyPr wrap="square">
            <a:spAutoFit/>
          </a:bodyPr>
          <a:lstStyle/>
          <a:p>
            <a:r>
              <a:rPr lang="en-US" dirty="0"/>
              <a:t>Plaintext versions of the Miller &amp; Nicely matrices, posted by </a:t>
            </a:r>
            <a:r>
              <a:rPr lang="en-US" dirty="0" err="1"/>
              <a:t>Dinoj</a:t>
            </a:r>
            <a:r>
              <a:rPr lang="en-US" dirty="0"/>
              <a:t> </a:t>
            </a:r>
            <a:r>
              <a:rPr lang="en-US" dirty="0" err="1"/>
              <a:t>Surendran</a:t>
            </a:r>
            <a:r>
              <a:rPr lang="en-US" dirty="0"/>
              <a:t>, http://</a:t>
            </a:r>
            <a:r>
              <a:rPr lang="en-US" dirty="0" err="1"/>
              <a:t>people.cs.uchicago.edu</a:t>
            </a:r>
            <a:r>
              <a:rPr lang="en-US" dirty="0"/>
              <a:t>/~</a:t>
            </a:r>
            <a:r>
              <a:rPr lang="en-US" dirty="0" err="1"/>
              <a:t>dinoj</a:t>
            </a:r>
            <a:r>
              <a:rPr lang="en-US" dirty="0"/>
              <a:t>/research/</a:t>
            </a:r>
            <a:r>
              <a:rPr lang="en-US" dirty="0" err="1"/>
              <a:t>nicely.html</a:t>
            </a:r>
            <a:endParaRPr lang="en-US" dirty="0"/>
          </a:p>
        </p:txBody>
      </p:sp>
    </p:spTree>
    <p:extLst>
      <p:ext uri="{BB962C8B-B14F-4D97-AF65-F5344CB8AC3E}">
        <p14:creationId xmlns:p14="http://schemas.microsoft.com/office/powerpoint/2010/main" val="2829924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9775-5756-EF41-BDF9-C743559B7232}"/>
              </a:ext>
            </a:extLst>
          </p:cNvPr>
          <p:cNvSpPr>
            <a:spLocks noGrp="1"/>
          </p:cNvSpPr>
          <p:nvPr>
            <p:ph type="title"/>
          </p:nvPr>
        </p:nvSpPr>
        <p:spPr/>
        <p:txBody>
          <a:bodyPr/>
          <a:lstStyle/>
          <a:p>
            <a:r>
              <a:rPr lang="en-US" dirty="0"/>
              <a:t>Confusion matrix for a binary classifier</a:t>
            </a:r>
          </a:p>
        </p:txBody>
      </p:sp>
      <p:sp>
        <p:nvSpPr>
          <p:cNvPr id="3" name="Content Placeholder 2">
            <a:extLst>
              <a:ext uri="{FF2B5EF4-FFF2-40B4-BE49-F238E27FC236}">
                <a16:creationId xmlns:a16="http://schemas.microsoft.com/office/drawing/2014/main" id="{BAED1578-AD84-FC44-A043-174F0DBE5E1A}"/>
              </a:ext>
            </a:extLst>
          </p:cNvPr>
          <p:cNvSpPr>
            <a:spLocks noGrp="1"/>
          </p:cNvSpPr>
          <p:nvPr>
            <p:ph idx="1"/>
          </p:nvPr>
        </p:nvSpPr>
        <p:spPr>
          <a:xfrm>
            <a:off x="434898" y="1825625"/>
            <a:ext cx="5661102" cy="1603375"/>
          </a:xfrm>
        </p:spPr>
        <p:txBody>
          <a:bodyPr>
            <a:normAutofit/>
          </a:bodyPr>
          <a:lstStyle/>
          <a:p>
            <a:pPr marL="0" indent="0">
              <a:lnSpc>
                <a:spcPct val="120000"/>
              </a:lnSpc>
              <a:buNone/>
            </a:pPr>
            <a:r>
              <a:rPr lang="en-US" dirty="0"/>
              <a:t>Suppose that the correct label is either 0 or 1.  Then the confusion matrix is just 2x2.</a:t>
            </a:r>
          </a:p>
        </p:txBody>
      </p:sp>
      <p:graphicFrame>
        <p:nvGraphicFramePr>
          <p:cNvPr id="4" name="Table 3">
            <a:extLst>
              <a:ext uri="{FF2B5EF4-FFF2-40B4-BE49-F238E27FC236}">
                <a16:creationId xmlns:a16="http://schemas.microsoft.com/office/drawing/2014/main" id="{4A62C91A-FA14-7144-8FCF-854A502D6C06}"/>
              </a:ext>
            </a:extLst>
          </p:cNvPr>
          <p:cNvGraphicFramePr>
            <a:graphicFrameLocks noGrp="1"/>
          </p:cNvGraphicFramePr>
          <p:nvPr>
            <p:extLst>
              <p:ext uri="{D42A27DB-BD31-4B8C-83A1-F6EECF244321}">
                <p14:modId xmlns:p14="http://schemas.microsoft.com/office/powerpoint/2010/main" val="74858682"/>
              </p:ext>
            </p:extLst>
          </p:nvPr>
        </p:nvGraphicFramePr>
        <p:xfrm>
          <a:off x="7426712" y="2347743"/>
          <a:ext cx="4616601" cy="3517797"/>
        </p:xfrm>
        <a:graphic>
          <a:graphicData uri="http://schemas.openxmlformats.org/drawingml/2006/table">
            <a:tbl>
              <a:tblPr firstRow="1" bandRow="1">
                <a:tableStyleId>{5C22544A-7EE6-4342-B048-85BDC9FD1C3A}</a:tableStyleId>
              </a:tblPr>
              <a:tblGrid>
                <a:gridCol w="1538867">
                  <a:extLst>
                    <a:ext uri="{9D8B030D-6E8A-4147-A177-3AD203B41FA5}">
                      <a16:colId xmlns:a16="http://schemas.microsoft.com/office/drawing/2014/main" val="2171787175"/>
                    </a:ext>
                  </a:extLst>
                </a:gridCol>
                <a:gridCol w="1538867">
                  <a:extLst>
                    <a:ext uri="{9D8B030D-6E8A-4147-A177-3AD203B41FA5}">
                      <a16:colId xmlns:a16="http://schemas.microsoft.com/office/drawing/2014/main" val="402741639"/>
                    </a:ext>
                  </a:extLst>
                </a:gridCol>
                <a:gridCol w="1538867">
                  <a:extLst>
                    <a:ext uri="{9D8B030D-6E8A-4147-A177-3AD203B41FA5}">
                      <a16:colId xmlns:a16="http://schemas.microsoft.com/office/drawing/2014/main" val="1099019199"/>
                    </a:ext>
                  </a:extLst>
                </a:gridCol>
              </a:tblGrid>
              <a:tr h="1172599">
                <a:tc>
                  <a:txBody>
                    <a:bodyPr/>
                    <a:lstStyle/>
                    <a:p>
                      <a:endParaRPr lang="en-US" dirty="0"/>
                    </a:p>
                  </a:txBody>
                  <a:tcPr>
                    <a:solidFill>
                      <a:schemeClr val="accent5">
                        <a:lumMod val="75000"/>
                      </a:schemeClr>
                    </a:solidFill>
                  </a:tcPr>
                </a:tc>
                <a:tc>
                  <a:txBody>
                    <a:bodyPr/>
                    <a:lstStyle/>
                    <a:p>
                      <a:pPr algn="ctr"/>
                      <a:r>
                        <a:rPr lang="en-US" sz="2800" dirty="0"/>
                        <a:t>0</a:t>
                      </a:r>
                    </a:p>
                  </a:txBody>
                  <a:tcPr>
                    <a:solidFill>
                      <a:schemeClr val="accent5">
                        <a:lumMod val="75000"/>
                      </a:schemeClr>
                    </a:solidFill>
                  </a:tcPr>
                </a:tc>
                <a:tc>
                  <a:txBody>
                    <a:bodyPr/>
                    <a:lstStyle/>
                    <a:p>
                      <a:pPr algn="ctr"/>
                      <a:r>
                        <a:rPr lang="en-US" sz="2800" dirty="0"/>
                        <a:t>1</a:t>
                      </a:r>
                    </a:p>
                  </a:txBody>
                  <a:tcPr>
                    <a:solidFill>
                      <a:schemeClr val="accent5">
                        <a:lumMod val="75000"/>
                      </a:schemeClr>
                    </a:solidFill>
                  </a:tcPr>
                </a:tc>
                <a:extLst>
                  <a:ext uri="{0D108BD9-81ED-4DB2-BD59-A6C34878D82A}">
                    <a16:rowId xmlns:a16="http://schemas.microsoft.com/office/drawing/2014/main" val="4179244313"/>
                  </a:ext>
                </a:extLst>
              </a:tr>
              <a:tr h="1172599">
                <a:tc>
                  <a:txBody>
                    <a:bodyPr/>
                    <a:lstStyle/>
                    <a:p>
                      <a:pPr algn="ctr"/>
                      <a:r>
                        <a:rPr lang="en-US" sz="2800" b="1" dirty="0">
                          <a:solidFill>
                            <a:schemeClr val="bg1"/>
                          </a:solidFill>
                        </a:rPr>
                        <a:t>0</a:t>
                      </a:r>
                    </a:p>
                  </a:txBody>
                  <a:tcPr>
                    <a:solidFill>
                      <a:schemeClr val="accent5">
                        <a:lumMod val="75000"/>
                      </a:schemeClr>
                    </a:solidFill>
                  </a:tcPr>
                </a:tc>
                <a:tc>
                  <a:txBody>
                    <a:bodyPr/>
                    <a:lstStyle/>
                    <a:p>
                      <a:pPr algn="ctr"/>
                      <a:endParaRPr lang="en-US" sz="2800" b="1" dirty="0"/>
                    </a:p>
                  </a:txBody>
                  <a:tcPr/>
                </a:tc>
                <a:tc>
                  <a:txBody>
                    <a:bodyPr/>
                    <a:lstStyle/>
                    <a:p>
                      <a:pPr algn="ctr"/>
                      <a:endParaRPr lang="en-US" sz="2800" b="1" dirty="0"/>
                    </a:p>
                  </a:txBody>
                  <a:tcPr/>
                </a:tc>
                <a:extLst>
                  <a:ext uri="{0D108BD9-81ED-4DB2-BD59-A6C34878D82A}">
                    <a16:rowId xmlns:a16="http://schemas.microsoft.com/office/drawing/2014/main" val="254835716"/>
                  </a:ext>
                </a:extLst>
              </a:tr>
              <a:tr h="1172599">
                <a:tc>
                  <a:txBody>
                    <a:bodyPr/>
                    <a:lstStyle/>
                    <a:p>
                      <a:pPr algn="ctr"/>
                      <a:r>
                        <a:rPr lang="en-US" sz="2800" b="1" dirty="0">
                          <a:solidFill>
                            <a:schemeClr val="bg1"/>
                          </a:solidFill>
                        </a:rPr>
                        <a:t>1</a:t>
                      </a:r>
                    </a:p>
                  </a:txBody>
                  <a:tcPr>
                    <a:solidFill>
                      <a:schemeClr val="accent5">
                        <a:lumMod val="75000"/>
                      </a:schemeClr>
                    </a:solidFill>
                  </a:tcPr>
                </a:tc>
                <a:tc>
                  <a:txBody>
                    <a:bodyPr/>
                    <a:lstStyle/>
                    <a:p>
                      <a:pPr algn="ctr"/>
                      <a:endParaRPr lang="en-US" sz="2800" b="1" dirty="0"/>
                    </a:p>
                  </a:txBody>
                  <a:tcPr/>
                </a:tc>
                <a:tc>
                  <a:txBody>
                    <a:bodyPr/>
                    <a:lstStyle/>
                    <a:p>
                      <a:pPr algn="ctr"/>
                      <a:endParaRPr lang="en-US" sz="2800" b="1" dirty="0"/>
                    </a:p>
                  </a:txBody>
                  <a:tcPr/>
                </a:tc>
                <a:extLst>
                  <a:ext uri="{0D108BD9-81ED-4DB2-BD59-A6C34878D82A}">
                    <a16:rowId xmlns:a16="http://schemas.microsoft.com/office/drawing/2014/main" val="1740185927"/>
                  </a:ext>
                </a:extLst>
              </a:tr>
            </a:tbl>
          </a:graphicData>
        </a:graphic>
      </p:graphicFrame>
      <p:sp>
        <p:nvSpPr>
          <p:cNvPr id="5" name="Rectangle 4">
            <a:extLst>
              <a:ext uri="{FF2B5EF4-FFF2-40B4-BE49-F238E27FC236}">
                <a16:creationId xmlns:a16="http://schemas.microsoft.com/office/drawing/2014/main" id="{E200236B-A78F-FE4E-9C76-C404CC1E5DD1}"/>
              </a:ext>
            </a:extLst>
          </p:cNvPr>
          <p:cNvSpPr/>
          <p:nvPr/>
        </p:nvSpPr>
        <p:spPr>
          <a:xfrm>
            <a:off x="8619902" y="1727768"/>
            <a:ext cx="2351926" cy="584775"/>
          </a:xfrm>
          <a:prstGeom prst="rect">
            <a:avLst/>
          </a:prstGeom>
        </p:spPr>
        <p:txBody>
          <a:bodyPr wrap="none">
            <a:spAutoFit/>
          </a:bodyPr>
          <a:lstStyle/>
          <a:p>
            <a:r>
              <a:rPr lang="en-US" sz="3200" dirty="0"/>
              <a:t>Classified As:</a:t>
            </a:r>
          </a:p>
        </p:txBody>
      </p:sp>
      <p:sp>
        <p:nvSpPr>
          <p:cNvPr id="6" name="Rectangle 5">
            <a:extLst>
              <a:ext uri="{FF2B5EF4-FFF2-40B4-BE49-F238E27FC236}">
                <a16:creationId xmlns:a16="http://schemas.microsoft.com/office/drawing/2014/main" id="{A3A313F7-7795-E549-B374-044855C84C07}"/>
              </a:ext>
            </a:extLst>
          </p:cNvPr>
          <p:cNvSpPr/>
          <p:nvPr/>
        </p:nvSpPr>
        <p:spPr>
          <a:xfrm rot="16200000">
            <a:off x="5951047" y="3842782"/>
            <a:ext cx="2503634" cy="584775"/>
          </a:xfrm>
          <a:prstGeom prst="rect">
            <a:avLst/>
          </a:prstGeom>
        </p:spPr>
        <p:txBody>
          <a:bodyPr wrap="none">
            <a:spAutoFit/>
          </a:bodyPr>
          <a:lstStyle/>
          <a:p>
            <a:r>
              <a:rPr lang="en-US" sz="3200" dirty="0"/>
              <a:t>Correct Label:</a:t>
            </a:r>
          </a:p>
        </p:txBody>
      </p:sp>
      <p:sp>
        <p:nvSpPr>
          <p:cNvPr id="7" name="Content Placeholder 2">
            <a:extLst>
              <a:ext uri="{FF2B5EF4-FFF2-40B4-BE49-F238E27FC236}">
                <a16:creationId xmlns:a16="http://schemas.microsoft.com/office/drawing/2014/main" id="{69535920-1D8F-1249-82F8-C4EA05923CF3}"/>
              </a:ext>
            </a:extLst>
          </p:cNvPr>
          <p:cNvSpPr txBox="1">
            <a:spLocks/>
          </p:cNvSpPr>
          <p:nvPr/>
        </p:nvSpPr>
        <p:spPr>
          <a:xfrm>
            <a:off x="838201" y="4668253"/>
            <a:ext cx="5706978" cy="19410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dirty="0"/>
              <a:t>For example, in this box, you would write the # tokens of class 1 that were misclassified as class 0</a:t>
            </a:r>
          </a:p>
        </p:txBody>
      </p:sp>
      <p:cxnSp>
        <p:nvCxnSpPr>
          <p:cNvPr id="9" name="Straight Arrow Connector 8">
            <a:extLst>
              <a:ext uri="{FF2B5EF4-FFF2-40B4-BE49-F238E27FC236}">
                <a16:creationId xmlns:a16="http://schemas.microsoft.com/office/drawing/2014/main" id="{54A7C888-A8DE-A940-8270-4D0293D290B8}"/>
              </a:ext>
            </a:extLst>
          </p:cNvPr>
          <p:cNvCxnSpPr/>
          <p:nvPr/>
        </p:nvCxnSpPr>
        <p:spPr>
          <a:xfrm>
            <a:off x="6320589" y="5005966"/>
            <a:ext cx="3352800" cy="381021"/>
          </a:xfrm>
          <a:prstGeom prst="straightConnector1">
            <a:avLst/>
          </a:prstGeom>
          <a:ln w="152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658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9775-5756-EF41-BDF9-C743559B7232}"/>
              </a:ext>
            </a:extLst>
          </p:cNvPr>
          <p:cNvSpPr>
            <a:spLocks noGrp="1"/>
          </p:cNvSpPr>
          <p:nvPr>
            <p:ph type="title"/>
          </p:nvPr>
        </p:nvSpPr>
        <p:spPr/>
        <p:txBody>
          <a:bodyPr/>
          <a:lstStyle/>
          <a:p>
            <a:r>
              <a:rPr lang="en-US" dirty="0"/>
              <a:t>False Positives &amp; False Negatives</a:t>
            </a:r>
          </a:p>
        </p:txBody>
      </p:sp>
      <p:sp>
        <p:nvSpPr>
          <p:cNvPr id="3" name="Content Placeholder 2">
            <a:extLst>
              <a:ext uri="{FF2B5EF4-FFF2-40B4-BE49-F238E27FC236}">
                <a16:creationId xmlns:a16="http://schemas.microsoft.com/office/drawing/2014/main" id="{BAED1578-AD84-FC44-A043-174F0DBE5E1A}"/>
              </a:ext>
            </a:extLst>
          </p:cNvPr>
          <p:cNvSpPr>
            <a:spLocks noGrp="1"/>
          </p:cNvSpPr>
          <p:nvPr>
            <p:ph idx="1"/>
          </p:nvPr>
        </p:nvSpPr>
        <p:spPr>
          <a:xfrm>
            <a:off x="434898" y="1825625"/>
            <a:ext cx="5661102" cy="4764746"/>
          </a:xfrm>
        </p:spPr>
        <p:txBody>
          <a:bodyPr>
            <a:normAutofit fontScale="92500" lnSpcReduction="20000"/>
          </a:bodyPr>
          <a:lstStyle/>
          <a:p>
            <a:pPr>
              <a:lnSpc>
                <a:spcPct val="120000"/>
              </a:lnSpc>
            </a:pPr>
            <a:r>
              <a:rPr lang="en-US" dirty="0"/>
              <a:t>TP (True Positives) = tokens that were correctly labeled as “1”</a:t>
            </a:r>
          </a:p>
          <a:p>
            <a:pPr>
              <a:lnSpc>
                <a:spcPct val="120000"/>
              </a:lnSpc>
            </a:pPr>
            <a:r>
              <a:rPr lang="en-US" dirty="0"/>
              <a:t>FN (False Negatives) = tokens that should have been “1”, but were mislabeled as “0”</a:t>
            </a:r>
          </a:p>
          <a:p>
            <a:pPr>
              <a:lnSpc>
                <a:spcPct val="120000"/>
              </a:lnSpc>
            </a:pPr>
            <a:r>
              <a:rPr lang="en-US" dirty="0"/>
              <a:t>FP (False Positives) = tokens that should have been “0”, but were mislabeled as “1”</a:t>
            </a:r>
          </a:p>
          <a:p>
            <a:pPr>
              <a:lnSpc>
                <a:spcPct val="120000"/>
              </a:lnSpc>
            </a:pPr>
            <a:r>
              <a:rPr lang="en-US" dirty="0"/>
              <a:t>TN (True Negative) = tokens that were correctly labeled as “0”</a:t>
            </a:r>
          </a:p>
        </p:txBody>
      </p:sp>
      <p:graphicFrame>
        <p:nvGraphicFramePr>
          <p:cNvPr id="4" name="Table 3">
            <a:extLst>
              <a:ext uri="{FF2B5EF4-FFF2-40B4-BE49-F238E27FC236}">
                <a16:creationId xmlns:a16="http://schemas.microsoft.com/office/drawing/2014/main" id="{4A62C91A-FA14-7144-8FCF-854A502D6C06}"/>
              </a:ext>
            </a:extLst>
          </p:cNvPr>
          <p:cNvGraphicFramePr>
            <a:graphicFrameLocks noGrp="1"/>
          </p:cNvGraphicFramePr>
          <p:nvPr>
            <p:extLst>
              <p:ext uri="{D42A27DB-BD31-4B8C-83A1-F6EECF244321}">
                <p14:modId xmlns:p14="http://schemas.microsoft.com/office/powerpoint/2010/main" val="2487711808"/>
              </p:ext>
            </p:extLst>
          </p:nvPr>
        </p:nvGraphicFramePr>
        <p:xfrm>
          <a:off x="7426712" y="2347743"/>
          <a:ext cx="4616601" cy="3517797"/>
        </p:xfrm>
        <a:graphic>
          <a:graphicData uri="http://schemas.openxmlformats.org/drawingml/2006/table">
            <a:tbl>
              <a:tblPr firstRow="1" bandRow="1">
                <a:tableStyleId>{5C22544A-7EE6-4342-B048-85BDC9FD1C3A}</a:tableStyleId>
              </a:tblPr>
              <a:tblGrid>
                <a:gridCol w="1538867">
                  <a:extLst>
                    <a:ext uri="{9D8B030D-6E8A-4147-A177-3AD203B41FA5}">
                      <a16:colId xmlns:a16="http://schemas.microsoft.com/office/drawing/2014/main" val="2171787175"/>
                    </a:ext>
                  </a:extLst>
                </a:gridCol>
                <a:gridCol w="1538867">
                  <a:extLst>
                    <a:ext uri="{9D8B030D-6E8A-4147-A177-3AD203B41FA5}">
                      <a16:colId xmlns:a16="http://schemas.microsoft.com/office/drawing/2014/main" val="402741639"/>
                    </a:ext>
                  </a:extLst>
                </a:gridCol>
                <a:gridCol w="1538867">
                  <a:extLst>
                    <a:ext uri="{9D8B030D-6E8A-4147-A177-3AD203B41FA5}">
                      <a16:colId xmlns:a16="http://schemas.microsoft.com/office/drawing/2014/main" val="1099019199"/>
                    </a:ext>
                  </a:extLst>
                </a:gridCol>
              </a:tblGrid>
              <a:tr h="1172599">
                <a:tc>
                  <a:txBody>
                    <a:bodyPr/>
                    <a:lstStyle/>
                    <a:p>
                      <a:endParaRPr lang="en-US" dirty="0"/>
                    </a:p>
                  </a:txBody>
                  <a:tcPr>
                    <a:solidFill>
                      <a:schemeClr val="accent5">
                        <a:lumMod val="75000"/>
                      </a:schemeClr>
                    </a:solidFill>
                  </a:tcPr>
                </a:tc>
                <a:tc>
                  <a:txBody>
                    <a:bodyPr/>
                    <a:lstStyle/>
                    <a:p>
                      <a:pPr algn="ctr"/>
                      <a:r>
                        <a:rPr lang="en-US" sz="2800" dirty="0"/>
                        <a:t>0</a:t>
                      </a:r>
                    </a:p>
                  </a:txBody>
                  <a:tcPr>
                    <a:solidFill>
                      <a:schemeClr val="accent5">
                        <a:lumMod val="75000"/>
                      </a:schemeClr>
                    </a:solidFill>
                  </a:tcPr>
                </a:tc>
                <a:tc>
                  <a:txBody>
                    <a:bodyPr/>
                    <a:lstStyle/>
                    <a:p>
                      <a:pPr algn="ctr"/>
                      <a:r>
                        <a:rPr lang="en-US" sz="2800" dirty="0"/>
                        <a:t>1</a:t>
                      </a:r>
                    </a:p>
                  </a:txBody>
                  <a:tcPr>
                    <a:solidFill>
                      <a:schemeClr val="accent5">
                        <a:lumMod val="75000"/>
                      </a:schemeClr>
                    </a:solidFill>
                  </a:tcPr>
                </a:tc>
                <a:extLst>
                  <a:ext uri="{0D108BD9-81ED-4DB2-BD59-A6C34878D82A}">
                    <a16:rowId xmlns:a16="http://schemas.microsoft.com/office/drawing/2014/main" val="4179244313"/>
                  </a:ext>
                </a:extLst>
              </a:tr>
              <a:tr h="1172599">
                <a:tc>
                  <a:txBody>
                    <a:bodyPr/>
                    <a:lstStyle/>
                    <a:p>
                      <a:pPr algn="ctr"/>
                      <a:r>
                        <a:rPr lang="en-US" sz="2800" b="1" dirty="0">
                          <a:solidFill>
                            <a:schemeClr val="bg1"/>
                          </a:solidFill>
                        </a:rPr>
                        <a:t>0</a:t>
                      </a:r>
                    </a:p>
                  </a:txBody>
                  <a:tcPr>
                    <a:solidFill>
                      <a:schemeClr val="accent5">
                        <a:lumMod val="75000"/>
                      </a:schemeClr>
                    </a:solidFill>
                  </a:tcPr>
                </a:tc>
                <a:tc>
                  <a:txBody>
                    <a:bodyPr/>
                    <a:lstStyle/>
                    <a:p>
                      <a:pPr algn="ctr"/>
                      <a:r>
                        <a:rPr lang="en-US" sz="2800" b="1" dirty="0"/>
                        <a:t>TN</a:t>
                      </a:r>
                    </a:p>
                  </a:txBody>
                  <a:tcPr/>
                </a:tc>
                <a:tc>
                  <a:txBody>
                    <a:bodyPr/>
                    <a:lstStyle/>
                    <a:p>
                      <a:pPr algn="ctr"/>
                      <a:r>
                        <a:rPr lang="en-US" sz="2800" b="1" dirty="0"/>
                        <a:t>FP</a:t>
                      </a:r>
                    </a:p>
                  </a:txBody>
                  <a:tcPr/>
                </a:tc>
                <a:extLst>
                  <a:ext uri="{0D108BD9-81ED-4DB2-BD59-A6C34878D82A}">
                    <a16:rowId xmlns:a16="http://schemas.microsoft.com/office/drawing/2014/main" val="254835716"/>
                  </a:ext>
                </a:extLst>
              </a:tr>
              <a:tr h="1172599">
                <a:tc>
                  <a:txBody>
                    <a:bodyPr/>
                    <a:lstStyle/>
                    <a:p>
                      <a:pPr algn="ctr"/>
                      <a:r>
                        <a:rPr lang="en-US" sz="2800" b="1" dirty="0">
                          <a:solidFill>
                            <a:schemeClr val="bg1"/>
                          </a:solidFill>
                        </a:rPr>
                        <a:t>1</a:t>
                      </a:r>
                    </a:p>
                  </a:txBody>
                  <a:tcPr>
                    <a:solidFill>
                      <a:schemeClr val="accent5">
                        <a:lumMod val="75000"/>
                      </a:schemeClr>
                    </a:solidFill>
                  </a:tcPr>
                </a:tc>
                <a:tc>
                  <a:txBody>
                    <a:bodyPr/>
                    <a:lstStyle/>
                    <a:p>
                      <a:pPr algn="ctr"/>
                      <a:r>
                        <a:rPr lang="en-US" sz="2800" b="1" dirty="0"/>
                        <a:t>FN</a:t>
                      </a:r>
                    </a:p>
                  </a:txBody>
                  <a:tcPr/>
                </a:tc>
                <a:tc>
                  <a:txBody>
                    <a:bodyPr/>
                    <a:lstStyle/>
                    <a:p>
                      <a:pPr algn="ctr"/>
                      <a:r>
                        <a:rPr lang="en-US" sz="2800" b="1" dirty="0"/>
                        <a:t>TP</a:t>
                      </a:r>
                    </a:p>
                  </a:txBody>
                  <a:tcPr/>
                </a:tc>
                <a:extLst>
                  <a:ext uri="{0D108BD9-81ED-4DB2-BD59-A6C34878D82A}">
                    <a16:rowId xmlns:a16="http://schemas.microsoft.com/office/drawing/2014/main" val="1740185927"/>
                  </a:ext>
                </a:extLst>
              </a:tr>
            </a:tbl>
          </a:graphicData>
        </a:graphic>
      </p:graphicFrame>
      <p:sp>
        <p:nvSpPr>
          <p:cNvPr id="5" name="Rectangle 4">
            <a:extLst>
              <a:ext uri="{FF2B5EF4-FFF2-40B4-BE49-F238E27FC236}">
                <a16:creationId xmlns:a16="http://schemas.microsoft.com/office/drawing/2014/main" id="{E200236B-A78F-FE4E-9C76-C404CC1E5DD1}"/>
              </a:ext>
            </a:extLst>
          </p:cNvPr>
          <p:cNvSpPr/>
          <p:nvPr/>
        </p:nvSpPr>
        <p:spPr>
          <a:xfrm>
            <a:off x="8619902" y="1727768"/>
            <a:ext cx="2351926" cy="584775"/>
          </a:xfrm>
          <a:prstGeom prst="rect">
            <a:avLst/>
          </a:prstGeom>
        </p:spPr>
        <p:txBody>
          <a:bodyPr wrap="none">
            <a:spAutoFit/>
          </a:bodyPr>
          <a:lstStyle/>
          <a:p>
            <a:r>
              <a:rPr lang="en-US" sz="3200" dirty="0"/>
              <a:t>Classified As:</a:t>
            </a:r>
          </a:p>
        </p:txBody>
      </p:sp>
      <p:sp>
        <p:nvSpPr>
          <p:cNvPr id="6" name="Rectangle 5">
            <a:extLst>
              <a:ext uri="{FF2B5EF4-FFF2-40B4-BE49-F238E27FC236}">
                <a16:creationId xmlns:a16="http://schemas.microsoft.com/office/drawing/2014/main" id="{A3A313F7-7795-E549-B374-044855C84C07}"/>
              </a:ext>
            </a:extLst>
          </p:cNvPr>
          <p:cNvSpPr/>
          <p:nvPr/>
        </p:nvSpPr>
        <p:spPr>
          <a:xfrm rot="16200000">
            <a:off x="5951047" y="3842782"/>
            <a:ext cx="2503634" cy="584775"/>
          </a:xfrm>
          <a:prstGeom prst="rect">
            <a:avLst/>
          </a:prstGeom>
        </p:spPr>
        <p:txBody>
          <a:bodyPr wrap="none">
            <a:spAutoFit/>
          </a:bodyPr>
          <a:lstStyle/>
          <a:p>
            <a:r>
              <a:rPr lang="en-US" sz="3200" dirty="0"/>
              <a:t>Correct Label:</a:t>
            </a:r>
          </a:p>
        </p:txBody>
      </p:sp>
    </p:spTree>
    <p:extLst>
      <p:ext uri="{BB962C8B-B14F-4D97-AF65-F5344CB8AC3E}">
        <p14:creationId xmlns:p14="http://schemas.microsoft.com/office/powerpoint/2010/main" val="181618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t>What is a classifier?</a:t>
            </a:r>
          </a:p>
          <a:p>
            <a:r>
              <a:rPr lang="en-US" sz="3200" dirty="0"/>
              <a:t>The Naïve Bayes classifier</a:t>
            </a:r>
          </a:p>
          <a:p>
            <a:r>
              <a:rPr lang="en-US" sz="3200" dirty="0"/>
              <a:t>General Bayesian classifier</a:t>
            </a:r>
          </a:p>
          <a:p>
            <a:r>
              <a:rPr lang="en-US" sz="3200" dirty="0"/>
              <a:t>False alarms and missed detections</a:t>
            </a:r>
          </a:p>
          <a:p>
            <a:r>
              <a:rPr lang="en-US" sz="3200" dirty="0"/>
              <a:t>Training, development test, and evaluation test datasets</a:t>
            </a:r>
          </a:p>
          <a:p>
            <a:r>
              <a:rPr lang="en-US" sz="3200" dirty="0"/>
              <a:t>The nearest-neighbor classifier</a:t>
            </a:r>
          </a:p>
          <a:p>
            <a:r>
              <a:rPr lang="en-US" sz="3200" dirty="0"/>
              <a:t>Linear classifiers</a:t>
            </a:r>
          </a:p>
          <a:p>
            <a:r>
              <a:rPr lang="en-US" sz="3200" dirty="0"/>
              <a:t>Many logic functions are linear classifiers!</a:t>
            </a:r>
          </a:p>
          <a:p>
            <a:r>
              <a:rPr lang="en-US" sz="3200" dirty="0"/>
              <a:t>Binary naïve Bayes is a linear classifier!</a:t>
            </a:r>
          </a:p>
        </p:txBody>
      </p:sp>
    </p:spTree>
    <p:extLst>
      <p:ext uri="{BB962C8B-B14F-4D97-AF65-F5344CB8AC3E}">
        <p14:creationId xmlns:p14="http://schemas.microsoft.com/office/powerpoint/2010/main" val="241910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9775-5756-EF41-BDF9-C743559B7232}"/>
              </a:ext>
            </a:extLst>
          </p:cNvPr>
          <p:cNvSpPr>
            <a:spLocks noGrp="1"/>
          </p:cNvSpPr>
          <p:nvPr>
            <p:ph type="title"/>
          </p:nvPr>
        </p:nvSpPr>
        <p:spPr/>
        <p:txBody>
          <a:bodyPr/>
          <a:lstStyle/>
          <a:p>
            <a:r>
              <a:rPr lang="en-US" dirty="0"/>
              <a:t>False Alarms and Missed Detections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ED1578-AD84-FC44-A043-174F0DBE5E1A}"/>
                  </a:ext>
                </a:extLst>
              </p:cNvPr>
              <p:cNvSpPr>
                <a:spLocks noGrp="1"/>
              </p:cNvSpPr>
              <p:nvPr>
                <p:ph idx="1"/>
              </p:nvPr>
            </p:nvSpPr>
            <p:spPr>
              <a:xfrm>
                <a:off x="434898" y="1825625"/>
                <a:ext cx="5661102" cy="4764746"/>
              </a:xfrm>
            </p:spPr>
            <p:txBody>
              <a:bodyPr>
                <a:normAutofit fontScale="85000" lnSpcReduction="20000"/>
              </a:bodyPr>
              <a:lstStyle/>
              <a:p>
                <a:pPr marL="0" indent="0">
                  <a:lnSpc>
                    <a:spcPct val="120000"/>
                  </a:lnSpc>
                  <a:buNone/>
                </a:pPr>
                <a:r>
                  <a:rPr lang="en-US" b="0" dirty="0"/>
                  <a:t>The </a:t>
                </a:r>
                <a:r>
                  <a:rPr lang="en-US" b="1" u="sng" dirty="0"/>
                  <a:t>false alarm rate</a:t>
                </a:r>
                <a:r>
                  <a:rPr lang="en-US" b="0" dirty="0"/>
                  <a:t> of a classifier is the fraction of tokens that should have been 0, but were misclassified as 1</a:t>
                </a:r>
                <a:r>
                  <a:rPr lang="en-US" dirty="0"/>
                  <a:t>:</a:t>
                </a:r>
                <a:endParaRPr lang="en-US" b="0" dirty="0"/>
              </a:p>
              <a:p>
                <a:pPr marL="0" indent="0">
                  <a:lnSpc>
                    <a:spcPct val="120000"/>
                  </a:lnSpc>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False</m:t>
                      </m:r>
                      <m:r>
                        <a:rPr lang="en-US" b="0" i="0" smtClean="0">
                          <a:latin typeface="Cambria Math" panose="02040503050406030204" pitchFamily="18" charset="0"/>
                        </a:rPr>
                        <m:t> </m:t>
                      </m:r>
                      <m:r>
                        <m:rPr>
                          <m:sty m:val="p"/>
                        </m:rPr>
                        <a:rPr lang="en-US" b="0" i="0" smtClean="0">
                          <a:latin typeface="Cambria Math" panose="02040503050406030204" pitchFamily="18" charset="0"/>
                        </a:rPr>
                        <m:t>Alarm</m:t>
                      </m:r>
                      <m:r>
                        <a:rPr lang="en-US" b="0" i="0" smtClean="0">
                          <a:latin typeface="Cambria Math" panose="02040503050406030204" pitchFamily="18" charset="0"/>
                        </a:rPr>
                        <m:t> </m:t>
                      </m:r>
                      <m:r>
                        <m:rPr>
                          <m:sty m:val="p"/>
                        </m:rPr>
                        <a:rPr lang="en-US" b="0" i="0" smtClean="0">
                          <a:latin typeface="Cambria Math" panose="02040503050406030204" pitchFamily="18" charset="0"/>
                        </a:rPr>
                        <m:t>Rate</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𝐹𝑃</m:t>
                          </m:r>
                        </m:num>
                        <m:den>
                          <m:r>
                            <a:rPr lang="en-US" b="0" i="1" smtClean="0">
                              <a:latin typeface="Cambria Math" panose="02040503050406030204" pitchFamily="18" charset="0"/>
                            </a:rPr>
                            <m:t>𝑇𝑁</m:t>
                          </m:r>
                          <m:r>
                            <a:rPr lang="en-US" b="0" i="1" smtClean="0">
                              <a:latin typeface="Cambria Math" panose="02040503050406030204" pitchFamily="18" charset="0"/>
                            </a:rPr>
                            <m:t>+</m:t>
                          </m:r>
                          <m:r>
                            <a:rPr lang="en-US" b="0" i="1" smtClean="0">
                              <a:latin typeface="Cambria Math" panose="02040503050406030204" pitchFamily="18" charset="0"/>
                            </a:rPr>
                            <m:t>𝐹𝑃</m:t>
                          </m:r>
                        </m:den>
                      </m:f>
                    </m:oMath>
                  </m:oMathPara>
                </a14:m>
                <a:endParaRPr lang="en-US" dirty="0"/>
              </a:p>
              <a:p>
                <a:pPr marL="0" indent="0">
                  <a:lnSpc>
                    <a:spcPct val="120000"/>
                  </a:lnSpc>
                  <a:buNone/>
                </a:pPr>
                <a:endParaRPr lang="en-US" dirty="0"/>
              </a:p>
              <a:p>
                <a:pPr marL="0" indent="0">
                  <a:lnSpc>
                    <a:spcPct val="120000"/>
                  </a:lnSpc>
                  <a:buNone/>
                </a:pPr>
                <a:r>
                  <a:rPr lang="en-US" dirty="0"/>
                  <a:t>The </a:t>
                </a:r>
                <a:r>
                  <a:rPr lang="en-US" b="1" u="sng" dirty="0"/>
                  <a:t>missed detection rate</a:t>
                </a:r>
                <a:r>
                  <a:rPr lang="en-US" dirty="0"/>
                  <a:t> of a classifier is the fraction of tokens that should have been 1, but were misclassified as 0:</a:t>
                </a:r>
              </a:p>
              <a:p>
                <a:pPr marL="0" indent="0">
                  <a:lnSpc>
                    <a:spcPct val="120000"/>
                  </a:lnSpc>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Missed</m:t>
                      </m:r>
                      <m:r>
                        <a:rPr lang="en-US" b="0" i="0" smtClean="0">
                          <a:latin typeface="Cambria Math" panose="02040503050406030204" pitchFamily="18" charset="0"/>
                        </a:rPr>
                        <m:t> </m:t>
                      </m:r>
                      <m:r>
                        <m:rPr>
                          <m:sty m:val="p"/>
                        </m:rPr>
                        <a:rPr lang="en-US" b="0" i="0" smtClean="0">
                          <a:latin typeface="Cambria Math" panose="02040503050406030204" pitchFamily="18" charset="0"/>
                        </a:rPr>
                        <m:t>Detection</m:t>
                      </m:r>
                      <m:r>
                        <a:rPr lang="en-US" b="0" i="0" smtClean="0">
                          <a:latin typeface="Cambria Math" panose="02040503050406030204" pitchFamily="18" charset="0"/>
                        </a:rPr>
                        <m:t> </m:t>
                      </m:r>
                      <m:r>
                        <m:rPr>
                          <m:sty m:val="p"/>
                        </m:rPr>
                        <a:rPr lang="en-US" b="0" i="0" smtClean="0">
                          <a:latin typeface="Cambria Math" panose="02040503050406030204" pitchFamily="18" charset="0"/>
                        </a:rPr>
                        <m:t>Rate</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𝐹𝑁</m:t>
                          </m:r>
                        </m:num>
                        <m:den>
                          <m:r>
                            <a:rPr lang="en-US" b="0" i="1" smtClean="0">
                              <a:latin typeface="Cambria Math" panose="02040503050406030204" pitchFamily="18" charset="0"/>
                            </a:rPr>
                            <m:t>𝑇𝑃</m:t>
                          </m:r>
                          <m:r>
                            <a:rPr lang="en-US" b="0" i="1" smtClean="0">
                              <a:latin typeface="Cambria Math" panose="02040503050406030204" pitchFamily="18" charset="0"/>
                            </a:rPr>
                            <m:t>+</m:t>
                          </m:r>
                          <m:r>
                            <a:rPr lang="en-US" b="0" i="1" smtClean="0">
                              <a:latin typeface="Cambria Math" panose="02040503050406030204" pitchFamily="18" charset="0"/>
                            </a:rPr>
                            <m:t>𝐹𝑁</m:t>
                          </m:r>
                        </m:den>
                      </m:f>
                    </m:oMath>
                  </m:oMathPara>
                </a14:m>
                <a:endParaRPr lang="en-US" dirty="0"/>
              </a:p>
            </p:txBody>
          </p:sp>
        </mc:Choice>
        <mc:Fallback xmlns="">
          <p:sp>
            <p:nvSpPr>
              <p:cNvPr id="3" name="Content Placeholder 2">
                <a:extLst>
                  <a:ext uri="{FF2B5EF4-FFF2-40B4-BE49-F238E27FC236}">
                    <a16:creationId xmlns:a16="http://schemas.microsoft.com/office/drawing/2014/main" id="{BAED1578-AD84-FC44-A043-174F0DBE5E1A}"/>
                  </a:ext>
                </a:extLst>
              </p:cNvPr>
              <p:cNvSpPr>
                <a:spLocks noGrp="1" noRot="1" noChangeAspect="1" noMove="1" noResize="1" noEditPoints="1" noAdjustHandles="1" noChangeArrowheads="1" noChangeShapeType="1" noTextEdit="1"/>
              </p:cNvSpPr>
              <p:nvPr>
                <p:ph idx="1"/>
              </p:nvPr>
            </p:nvSpPr>
            <p:spPr>
              <a:xfrm>
                <a:off x="434898" y="1825625"/>
                <a:ext cx="5661102" cy="4764746"/>
              </a:xfrm>
              <a:blipFill>
                <a:blip r:embed="rId2"/>
                <a:stretch>
                  <a:fillRect l="-1790" t="-1064"/>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200236B-A78F-FE4E-9C76-C404CC1E5DD1}"/>
              </a:ext>
            </a:extLst>
          </p:cNvPr>
          <p:cNvSpPr/>
          <p:nvPr/>
        </p:nvSpPr>
        <p:spPr>
          <a:xfrm>
            <a:off x="8619902" y="1727768"/>
            <a:ext cx="2351926" cy="584775"/>
          </a:xfrm>
          <a:prstGeom prst="rect">
            <a:avLst/>
          </a:prstGeom>
        </p:spPr>
        <p:txBody>
          <a:bodyPr wrap="none">
            <a:spAutoFit/>
          </a:bodyPr>
          <a:lstStyle/>
          <a:p>
            <a:r>
              <a:rPr lang="en-US" sz="3200" dirty="0"/>
              <a:t>Classified As:</a:t>
            </a:r>
          </a:p>
        </p:txBody>
      </p:sp>
      <p:sp>
        <p:nvSpPr>
          <p:cNvPr id="6" name="Rectangle 5">
            <a:extLst>
              <a:ext uri="{FF2B5EF4-FFF2-40B4-BE49-F238E27FC236}">
                <a16:creationId xmlns:a16="http://schemas.microsoft.com/office/drawing/2014/main" id="{A3A313F7-7795-E549-B374-044855C84C07}"/>
              </a:ext>
            </a:extLst>
          </p:cNvPr>
          <p:cNvSpPr/>
          <p:nvPr/>
        </p:nvSpPr>
        <p:spPr>
          <a:xfrm rot="16200000">
            <a:off x="5951047" y="3842782"/>
            <a:ext cx="2503634" cy="584775"/>
          </a:xfrm>
          <a:prstGeom prst="rect">
            <a:avLst/>
          </a:prstGeom>
        </p:spPr>
        <p:txBody>
          <a:bodyPr wrap="none">
            <a:spAutoFit/>
          </a:bodyPr>
          <a:lstStyle/>
          <a:p>
            <a:r>
              <a:rPr lang="en-US" sz="3200" dirty="0"/>
              <a:t>Correct Label:</a:t>
            </a:r>
          </a:p>
        </p:txBody>
      </p:sp>
      <p:graphicFrame>
        <p:nvGraphicFramePr>
          <p:cNvPr id="7" name="Table 6">
            <a:extLst>
              <a:ext uri="{FF2B5EF4-FFF2-40B4-BE49-F238E27FC236}">
                <a16:creationId xmlns:a16="http://schemas.microsoft.com/office/drawing/2014/main" id="{65A6E1F3-E7F3-BF4E-900F-2988DCC021E3}"/>
              </a:ext>
            </a:extLst>
          </p:cNvPr>
          <p:cNvGraphicFramePr>
            <a:graphicFrameLocks noGrp="1"/>
          </p:cNvGraphicFramePr>
          <p:nvPr>
            <p:extLst>
              <p:ext uri="{D42A27DB-BD31-4B8C-83A1-F6EECF244321}">
                <p14:modId xmlns:p14="http://schemas.microsoft.com/office/powerpoint/2010/main" val="3779519452"/>
              </p:ext>
            </p:extLst>
          </p:nvPr>
        </p:nvGraphicFramePr>
        <p:xfrm>
          <a:off x="7426712" y="2347743"/>
          <a:ext cx="4616601" cy="3517797"/>
        </p:xfrm>
        <a:graphic>
          <a:graphicData uri="http://schemas.openxmlformats.org/drawingml/2006/table">
            <a:tbl>
              <a:tblPr firstRow="1" bandRow="1">
                <a:tableStyleId>{5C22544A-7EE6-4342-B048-85BDC9FD1C3A}</a:tableStyleId>
              </a:tblPr>
              <a:tblGrid>
                <a:gridCol w="1538867">
                  <a:extLst>
                    <a:ext uri="{9D8B030D-6E8A-4147-A177-3AD203B41FA5}">
                      <a16:colId xmlns:a16="http://schemas.microsoft.com/office/drawing/2014/main" val="2171787175"/>
                    </a:ext>
                  </a:extLst>
                </a:gridCol>
                <a:gridCol w="1538867">
                  <a:extLst>
                    <a:ext uri="{9D8B030D-6E8A-4147-A177-3AD203B41FA5}">
                      <a16:colId xmlns:a16="http://schemas.microsoft.com/office/drawing/2014/main" val="402741639"/>
                    </a:ext>
                  </a:extLst>
                </a:gridCol>
                <a:gridCol w="1538867">
                  <a:extLst>
                    <a:ext uri="{9D8B030D-6E8A-4147-A177-3AD203B41FA5}">
                      <a16:colId xmlns:a16="http://schemas.microsoft.com/office/drawing/2014/main" val="1099019199"/>
                    </a:ext>
                  </a:extLst>
                </a:gridCol>
              </a:tblGrid>
              <a:tr h="1172599">
                <a:tc>
                  <a:txBody>
                    <a:bodyPr/>
                    <a:lstStyle/>
                    <a:p>
                      <a:endParaRPr lang="en-US" dirty="0"/>
                    </a:p>
                  </a:txBody>
                  <a:tcPr>
                    <a:solidFill>
                      <a:schemeClr val="accent5">
                        <a:lumMod val="75000"/>
                      </a:schemeClr>
                    </a:solidFill>
                  </a:tcPr>
                </a:tc>
                <a:tc>
                  <a:txBody>
                    <a:bodyPr/>
                    <a:lstStyle/>
                    <a:p>
                      <a:pPr algn="ctr"/>
                      <a:r>
                        <a:rPr lang="en-US" sz="2800" dirty="0"/>
                        <a:t>0</a:t>
                      </a:r>
                    </a:p>
                  </a:txBody>
                  <a:tcPr>
                    <a:solidFill>
                      <a:schemeClr val="accent5">
                        <a:lumMod val="75000"/>
                      </a:schemeClr>
                    </a:solidFill>
                  </a:tcPr>
                </a:tc>
                <a:tc>
                  <a:txBody>
                    <a:bodyPr/>
                    <a:lstStyle/>
                    <a:p>
                      <a:pPr algn="ctr"/>
                      <a:r>
                        <a:rPr lang="en-US" sz="2800" dirty="0"/>
                        <a:t>1</a:t>
                      </a:r>
                    </a:p>
                  </a:txBody>
                  <a:tcPr>
                    <a:solidFill>
                      <a:schemeClr val="accent5">
                        <a:lumMod val="75000"/>
                      </a:schemeClr>
                    </a:solidFill>
                  </a:tcPr>
                </a:tc>
                <a:extLst>
                  <a:ext uri="{0D108BD9-81ED-4DB2-BD59-A6C34878D82A}">
                    <a16:rowId xmlns:a16="http://schemas.microsoft.com/office/drawing/2014/main" val="4179244313"/>
                  </a:ext>
                </a:extLst>
              </a:tr>
              <a:tr h="1172599">
                <a:tc>
                  <a:txBody>
                    <a:bodyPr/>
                    <a:lstStyle/>
                    <a:p>
                      <a:pPr algn="ctr"/>
                      <a:r>
                        <a:rPr lang="en-US" sz="2800" b="1" dirty="0">
                          <a:solidFill>
                            <a:schemeClr val="bg1"/>
                          </a:solidFill>
                        </a:rPr>
                        <a:t>0</a:t>
                      </a:r>
                    </a:p>
                  </a:txBody>
                  <a:tcPr>
                    <a:solidFill>
                      <a:schemeClr val="accent5">
                        <a:lumMod val="75000"/>
                      </a:schemeClr>
                    </a:solidFill>
                  </a:tcPr>
                </a:tc>
                <a:tc>
                  <a:txBody>
                    <a:bodyPr/>
                    <a:lstStyle/>
                    <a:p>
                      <a:pPr algn="ctr"/>
                      <a:r>
                        <a:rPr lang="en-US" sz="2800" b="1" dirty="0"/>
                        <a:t>TN</a:t>
                      </a:r>
                    </a:p>
                  </a:txBody>
                  <a:tcPr/>
                </a:tc>
                <a:tc>
                  <a:txBody>
                    <a:bodyPr/>
                    <a:lstStyle/>
                    <a:p>
                      <a:pPr algn="ctr"/>
                      <a:r>
                        <a:rPr lang="en-US" sz="2800" b="1" dirty="0"/>
                        <a:t>FP</a:t>
                      </a:r>
                    </a:p>
                  </a:txBody>
                  <a:tcPr/>
                </a:tc>
                <a:extLst>
                  <a:ext uri="{0D108BD9-81ED-4DB2-BD59-A6C34878D82A}">
                    <a16:rowId xmlns:a16="http://schemas.microsoft.com/office/drawing/2014/main" val="254835716"/>
                  </a:ext>
                </a:extLst>
              </a:tr>
              <a:tr h="1172599">
                <a:tc>
                  <a:txBody>
                    <a:bodyPr/>
                    <a:lstStyle/>
                    <a:p>
                      <a:pPr algn="ctr"/>
                      <a:r>
                        <a:rPr lang="en-US" sz="2800" b="1" dirty="0">
                          <a:solidFill>
                            <a:schemeClr val="bg1"/>
                          </a:solidFill>
                        </a:rPr>
                        <a:t>1</a:t>
                      </a:r>
                    </a:p>
                  </a:txBody>
                  <a:tcPr>
                    <a:solidFill>
                      <a:schemeClr val="accent5">
                        <a:lumMod val="75000"/>
                      </a:schemeClr>
                    </a:solidFill>
                  </a:tcPr>
                </a:tc>
                <a:tc>
                  <a:txBody>
                    <a:bodyPr/>
                    <a:lstStyle/>
                    <a:p>
                      <a:pPr algn="ctr"/>
                      <a:r>
                        <a:rPr lang="en-US" sz="2800" b="1" dirty="0"/>
                        <a:t>FN</a:t>
                      </a:r>
                    </a:p>
                  </a:txBody>
                  <a:tcPr/>
                </a:tc>
                <a:tc>
                  <a:txBody>
                    <a:bodyPr/>
                    <a:lstStyle/>
                    <a:p>
                      <a:pPr algn="ctr"/>
                      <a:r>
                        <a:rPr lang="en-US" sz="2800" b="1" dirty="0"/>
                        <a:t>TP</a:t>
                      </a:r>
                    </a:p>
                  </a:txBody>
                  <a:tcPr/>
                </a:tc>
                <a:extLst>
                  <a:ext uri="{0D108BD9-81ED-4DB2-BD59-A6C34878D82A}">
                    <a16:rowId xmlns:a16="http://schemas.microsoft.com/office/drawing/2014/main" val="1740185927"/>
                  </a:ext>
                </a:extLst>
              </a:tr>
            </a:tbl>
          </a:graphicData>
        </a:graphic>
      </p:graphicFrame>
      <p:sp>
        <p:nvSpPr>
          <p:cNvPr id="4" name="Oval 3">
            <a:extLst>
              <a:ext uri="{FF2B5EF4-FFF2-40B4-BE49-F238E27FC236}">
                <a16:creationId xmlns:a16="http://schemas.microsoft.com/office/drawing/2014/main" id="{E0256ABC-B565-7C44-99B9-584E1092C48E}"/>
              </a:ext>
            </a:extLst>
          </p:cNvPr>
          <p:cNvSpPr/>
          <p:nvPr/>
        </p:nvSpPr>
        <p:spPr>
          <a:xfrm>
            <a:off x="6595110" y="3429000"/>
            <a:ext cx="5596890" cy="1257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8AC0935-7043-E24E-879D-0FA6602D50AE}"/>
              </a:ext>
            </a:extLst>
          </p:cNvPr>
          <p:cNvCxnSpPr>
            <a:endCxn id="4" idx="2"/>
          </p:cNvCxnSpPr>
          <p:nvPr/>
        </p:nvCxnSpPr>
        <p:spPr>
          <a:xfrm>
            <a:off x="5281525" y="3429000"/>
            <a:ext cx="1313585" cy="62865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D32F25C-205C-A141-B382-FBE073DAD77F}"/>
              </a:ext>
            </a:extLst>
          </p:cNvPr>
          <p:cNvSpPr/>
          <p:nvPr/>
        </p:nvSpPr>
        <p:spPr>
          <a:xfrm>
            <a:off x="6747510" y="4640181"/>
            <a:ext cx="5596890" cy="12573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6359D466-05F4-C547-8AB1-5E8562F4AB3D}"/>
              </a:ext>
            </a:extLst>
          </p:cNvPr>
          <p:cNvCxnSpPr>
            <a:cxnSpLocks/>
            <a:endCxn id="10" idx="2"/>
          </p:cNvCxnSpPr>
          <p:nvPr/>
        </p:nvCxnSpPr>
        <p:spPr>
          <a:xfrm flipV="1">
            <a:off x="5596891" y="5268831"/>
            <a:ext cx="1150619" cy="62865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522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solidFill>
                  <a:schemeClr val="bg1">
                    <a:lumMod val="75000"/>
                  </a:schemeClr>
                </a:solidFill>
              </a:rPr>
              <a:t>What is a classifier?</a:t>
            </a:r>
          </a:p>
          <a:p>
            <a:r>
              <a:rPr lang="en-US" sz="3200" dirty="0">
                <a:solidFill>
                  <a:schemeClr val="bg1">
                    <a:lumMod val="75000"/>
                  </a:schemeClr>
                </a:solidFill>
              </a:rPr>
              <a:t>The Naïve Bayes classifier</a:t>
            </a:r>
          </a:p>
          <a:p>
            <a:r>
              <a:rPr lang="en-US" sz="3200" dirty="0">
                <a:solidFill>
                  <a:schemeClr val="bg1">
                    <a:lumMod val="75000"/>
                  </a:schemeClr>
                </a:solidFill>
              </a:rPr>
              <a:t>General Bayesian classifier</a:t>
            </a:r>
          </a:p>
          <a:p>
            <a:r>
              <a:rPr lang="en-US" sz="3200" dirty="0">
                <a:solidFill>
                  <a:schemeClr val="bg1">
                    <a:lumMod val="75000"/>
                  </a:schemeClr>
                </a:solidFill>
              </a:rPr>
              <a:t>False alarms and missed detections</a:t>
            </a:r>
          </a:p>
          <a:p>
            <a:r>
              <a:rPr lang="en-US" sz="3200" dirty="0"/>
              <a:t>Training, development test, and evaluation test datasets</a:t>
            </a:r>
          </a:p>
          <a:p>
            <a:r>
              <a:rPr lang="en-US" sz="3200" dirty="0"/>
              <a:t>The nearest-neighbor classifier</a:t>
            </a:r>
          </a:p>
          <a:p>
            <a:r>
              <a:rPr lang="en-US" sz="3200" dirty="0"/>
              <a:t>Linear classifiers</a:t>
            </a:r>
          </a:p>
          <a:p>
            <a:r>
              <a:rPr lang="en-US" sz="3200" dirty="0"/>
              <a:t>Many logic functions are linear classifiers!</a:t>
            </a:r>
          </a:p>
          <a:p>
            <a:r>
              <a:rPr lang="en-US" sz="3200" dirty="0"/>
              <a:t>Binary naïve Bayes is a linear classifier!</a:t>
            </a:r>
          </a:p>
        </p:txBody>
      </p:sp>
    </p:spTree>
    <p:extLst>
      <p:ext uri="{BB962C8B-B14F-4D97-AF65-F5344CB8AC3E}">
        <p14:creationId xmlns:p14="http://schemas.microsoft.com/office/powerpoint/2010/main" val="156020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4C01-528F-C143-B4F9-B14025758BFE}"/>
              </a:ext>
            </a:extLst>
          </p:cNvPr>
          <p:cNvSpPr>
            <a:spLocks noGrp="1"/>
          </p:cNvSpPr>
          <p:nvPr>
            <p:ph type="title"/>
          </p:nvPr>
        </p:nvSpPr>
        <p:spPr/>
        <p:txBody>
          <a:bodyPr/>
          <a:lstStyle/>
          <a:p>
            <a:r>
              <a:rPr lang="en-US" dirty="0"/>
              <a:t>Accuracy on which corpus?</a:t>
            </a:r>
          </a:p>
        </p:txBody>
      </p:sp>
      <p:sp>
        <p:nvSpPr>
          <p:cNvPr id="3" name="Content Placeholder 2">
            <a:extLst>
              <a:ext uri="{FF2B5EF4-FFF2-40B4-BE49-F238E27FC236}">
                <a16:creationId xmlns:a16="http://schemas.microsoft.com/office/drawing/2014/main" id="{D68D7B4E-AC46-8F43-BDF8-45161EF216C5}"/>
              </a:ext>
            </a:extLst>
          </p:cNvPr>
          <p:cNvSpPr>
            <a:spLocks noGrp="1"/>
          </p:cNvSpPr>
          <p:nvPr>
            <p:ph idx="1"/>
          </p:nvPr>
        </p:nvSpPr>
        <p:spPr/>
        <p:txBody>
          <a:bodyPr>
            <a:normAutofit lnSpcReduction="10000"/>
          </a:bodyPr>
          <a:lstStyle/>
          <a:p>
            <a:pPr marL="0" indent="0">
              <a:buNone/>
            </a:pPr>
            <a:r>
              <a:rPr lang="en-US" dirty="0"/>
              <a:t>Consider the following experiment: among all of your friends’ pets, there are 4 dogs and 4 cats.</a:t>
            </a:r>
          </a:p>
          <a:p>
            <a:pPr marL="514350" indent="-514350">
              <a:buFont typeface="+mj-lt"/>
              <a:buAutoNum type="arabicPeriod"/>
            </a:pPr>
            <a:r>
              <a:rPr lang="en-US" dirty="0"/>
              <a:t>Measure several attributes of each animal: weight, height, domesticity, color, number of letters in its name…</a:t>
            </a:r>
          </a:p>
          <a:p>
            <a:pPr marL="514350" indent="-514350">
              <a:buFont typeface="+mj-lt"/>
              <a:buAutoNum type="arabicPeriod"/>
            </a:pPr>
            <a:r>
              <a:rPr lang="en-US" dirty="0"/>
              <a:t>You discover that, among your friends’ pets, all dogs have 1-syllable names, while the names of all cats have 2+ syllables.</a:t>
            </a:r>
          </a:p>
          <a:p>
            <a:pPr marL="514350" indent="-514350">
              <a:buFont typeface="+mj-lt"/>
              <a:buAutoNum type="arabicPeriod"/>
            </a:pPr>
            <a:r>
              <a:rPr lang="en-US" dirty="0"/>
              <a:t>Your classifier: an animal is a cat if its name has 2+ syllables.</a:t>
            </a:r>
          </a:p>
          <a:p>
            <a:pPr marL="514350" indent="-514350">
              <a:buFont typeface="+mj-lt"/>
              <a:buAutoNum type="arabicPeriod"/>
            </a:pPr>
            <a:r>
              <a:rPr lang="en-US" dirty="0"/>
              <a:t>Your accuracy: 100%</a:t>
            </a:r>
          </a:p>
          <a:p>
            <a:pPr marL="0" indent="0">
              <a:buNone/>
            </a:pPr>
            <a:endParaRPr lang="en-US" dirty="0"/>
          </a:p>
          <a:p>
            <a:pPr marL="0" indent="0">
              <a:buNone/>
            </a:pPr>
            <a:r>
              <a:rPr lang="en-US" dirty="0"/>
              <a:t>Is it correct to say that this classifier has 100%?  Is it useful to say so?</a:t>
            </a:r>
          </a:p>
        </p:txBody>
      </p:sp>
    </p:spTree>
    <p:extLst>
      <p:ext uri="{BB962C8B-B14F-4D97-AF65-F5344CB8AC3E}">
        <p14:creationId xmlns:p14="http://schemas.microsoft.com/office/powerpoint/2010/main" val="3980936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EA9D-4326-B340-877D-22FD8E22BB61}"/>
              </a:ext>
            </a:extLst>
          </p:cNvPr>
          <p:cNvSpPr>
            <a:spLocks noGrp="1"/>
          </p:cNvSpPr>
          <p:nvPr>
            <p:ph type="title"/>
          </p:nvPr>
        </p:nvSpPr>
        <p:spPr>
          <a:xfrm>
            <a:off x="84223" y="60328"/>
            <a:ext cx="10515600" cy="725738"/>
          </a:xfrm>
        </p:spPr>
        <p:txBody>
          <a:bodyPr/>
          <a:lstStyle/>
          <a:p>
            <a:r>
              <a:rPr lang="en-US" dirty="0"/>
              <a:t>Training vs. Test Corpora</a:t>
            </a:r>
          </a:p>
        </p:txBody>
      </p:sp>
      <p:sp>
        <p:nvSpPr>
          <p:cNvPr id="3" name="Content Placeholder 2">
            <a:extLst>
              <a:ext uri="{FF2B5EF4-FFF2-40B4-BE49-F238E27FC236}">
                <a16:creationId xmlns:a16="http://schemas.microsoft.com/office/drawing/2014/main" id="{519C75BE-184E-D648-B7B9-0C4E3CDCE9B4}"/>
              </a:ext>
            </a:extLst>
          </p:cNvPr>
          <p:cNvSpPr>
            <a:spLocks noGrp="1"/>
          </p:cNvSpPr>
          <p:nvPr>
            <p:ph idx="1"/>
          </p:nvPr>
        </p:nvSpPr>
        <p:spPr>
          <a:xfrm>
            <a:off x="838199" y="914402"/>
            <a:ext cx="10840453" cy="5598693"/>
          </a:xfrm>
        </p:spPr>
        <p:txBody>
          <a:bodyPr>
            <a:noAutofit/>
          </a:bodyPr>
          <a:lstStyle/>
          <a:p>
            <a:pPr marL="0" indent="0">
              <a:buNone/>
            </a:pPr>
            <a:r>
              <a:rPr lang="en-US" b="1" u="sng" dirty="0"/>
              <a:t>Training Corpus </a:t>
            </a:r>
            <a:r>
              <a:rPr lang="en-US" dirty="0"/>
              <a:t>= a set of data that you use in order to optimize the parameters of your classifier (for example, optimize which features you measure, what are the weights of those features, what are the thresholds, and so on).</a:t>
            </a:r>
          </a:p>
          <a:p>
            <a:pPr marL="0" indent="0">
              <a:buNone/>
            </a:pPr>
            <a:endParaRPr lang="en-US" dirty="0"/>
          </a:p>
          <a:p>
            <a:pPr marL="0" indent="0">
              <a:buNone/>
            </a:pPr>
            <a:r>
              <a:rPr lang="en-US" b="1" u="sng" dirty="0"/>
              <a:t>Test Corpus</a:t>
            </a:r>
            <a:r>
              <a:rPr lang="en-US" dirty="0"/>
              <a:t> = a set of data that is non-overlapping with the training set (none of the test tokens are also in the training dataset) that you can use to measure the accuracy.</a:t>
            </a:r>
          </a:p>
          <a:p>
            <a:r>
              <a:rPr lang="en-US" dirty="0"/>
              <a:t>Measuring the training corpus accuracy is useful for debugging: if your training algorithm is working, then training corpus accuracy should always go up.</a:t>
            </a:r>
          </a:p>
          <a:p>
            <a:r>
              <a:rPr lang="en-US" dirty="0"/>
              <a:t>Measuring the test corpus accuracy is the only way to estimate how your classifier will work on new data (data that you’ve never yet seen).</a:t>
            </a:r>
          </a:p>
        </p:txBody>
      </p:sp>
    </p:spTree>
    <p:extLst>
      <p:ext uri="{BB962C8B-B14F-4D97-AF65-F5344CB8AC3E}">
        <p14:creationId xmlns:p14="http://schemas.microsoft.com/office/powerpoint/2010/main" val="3669634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3E07-649E-244D-994B-940201AD3DF1}"/>
              </a:ext>
            </a:extLst>
          </p:cNvPr>
          <p:cNvSpPr>
            <a:spLocks noGrp="1"/>
          </p:cNvSpPr>
          <p:nvPr>
            <p:ph type="title"/>
          </p:nvPr>
        </p:nvSpPr>
        <p:spPr/>
        <p:txBody>
          <a:bodyPr/>
          <a:lstStyle/>
          <a:p>
            <a:r>
              <a:rPr lang="en-US" dirty="0"/>
              <a:t>Accuracy on which corpus?</a:t>
            </a:r>
          </a:p>
        </p:txBody>
      </p:sp>
      <p:sp>
        <p:nvSpPr>
          <p:cNvPr id="3" name="Content Placeholder 2">
            <a:extLst>
              <a:ext uri="{FF2B5EF4-FFF2-40B4-BE49-F238E27FC236}">
                <a16:creationId xmlns:a16="http://schemas.microsoft.com/office/drawing/2014/main" id="{DEB55DF3-C0FE-AD4B-997C-6C1B367326B4}"/>
              </a:ext>
            </a:extLst>
          </p:cNvPr>
          <p:cNvSpPr>
            <a:spLocks noGrp="1"/>
          </p:cNvSpPr>
          <p:nvPr>
            <p:ph idx="1"/>
          </p:nvPr>
        </p:nvSpPr>
        <p:spPr>
          <a:xfrm>
            <a:off x="487680" y="1475105"/>
            <a:ext cx="6762750" cy="5017770"/>
          </a:xfrm>
        </p:spPr>
        <p:txBody>
          <a:bodyPr>
            <a:normAutofit fontScale="85000" lnSpcReduction="10000"/>
          </a:bodyPr>
          <a:lstStyle/>
          <a:p>
            <a:pPr marL="0" indent="0">
              <a:lnSpc>
                <a:spcPct val="110000"/>
              </a:lnSpc>
              <a:buNone/>
            </a:pPr>
            <a:r>
              <a:rPr lang="en-US" dirty="0"/>
              <a:t>This happened:</a:t>
            </a:r>
          </a:p>
          <a:p>
            <a:pPr>
              <a:lnSpc>
                <a:spcPct val="110000"/>
              </a:lnSpc>
            </a:pPr>
            <a:r>
              <a:rPr lang="en-US" dirty="0"/>
              <a:t>Large Scale Visual Recognition Challenge 2015: Each competing institution was allowed to test up to 2 different fully-trained classifiers per week.</a:t>
            </a:r>
          </a:p>
          <a:p>
            <a:pPr>
              <a:lnSpc>
                <a:spcPct val="110000"/>
              </a:lnSpc>
            </a:pPr>
            <a:r>
              <a:rPr lang="en-US" dirty="0"/>
              <a:t>One institution used 30 different e-mail addresses so that they could test a lot more classifiers (200, total).  One of their systems achieved &lt;46% error rate – the competition’s best, at that time.</a:t>
            </a:r>
          </a:p>
          <a:p>
            <a:pPr>
              <a:lnSpc>
                <a:spcPct val="110000"/>
              </a:lnSpc>
            </a:pPr>
            <a:r>
              <a:rPr lang="en-US" dirty="0"/>
              <a:t>That institution was forbidden from participating in the ImageNet competitions for the following 12 months.</a:t>
            </a:r>
          </a:p>
        </p:txBody>
      </p:sp>
      <p:pic>
        <p:nvPicPr>
          <p:cNvPr id="5" name="Picture 4" descr="A screenshot of a cell phone&#10;&#10;Description automatically generated">
            <a:extLst>
              <a:ext uri="{FF2B5EF4-FFF2-40B4-BE49-F238E27FC236}">
                <a16:creationId xmlns:a16="http://schemas.microsoft.com/office/drawing/2014/main" id="{267592B9-43AB-D047-9775-9DC8FB022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761" y="0"/>
            <a:ext cx="5059432" cy="3791415"/>
          </a:xfrm>
          <a:prstGeom prst="rect">
            <a:avLst/>
          </a:prstGeom>
        </p:spPr>
      </p:pic>
      <p:pic>
        <p:nvPicPr>
          <p:cNvPr id="7" name="Picture 6" descr="A screenshot of a map&#10;&#10;Description automatically generated">
            <a:extLst>
              <a:ext uri="{FF2B5EF4-FFF2-40B4-BE49-F238E27FC236}">
                <a16:creationId xmlns:a16="http://schemas.microsoft.com/office/drawing/2014/main" id="{D5D82212-5D3C-D14C-BF5E-EA2D814A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781" y="3057146"/>
            <a:ext cx="5055219" cy="3791415"/>
          </a:xfrm>
          <a:prstGeom prst="rect">
            <a:avLst/>
          </a:prstGeom>
        </p:spPr>
      </p:pic>
    </p:spTree>
    <p:extLst>
      <p:ext uri="{BB962C8B-B14F-4D97-AF65-F5344CB8AC3E}">
        <p14:creationId xmlns:p14="http://schemas.microsoft.com/office/powerpoint/2010/main" val="1088892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EA9D-4326-B340-877D-22FD8E22BB61}"/>
              </a:ext>
            </a:extLst>
          </p:cNvPr>
          <p:cNvSpPr>
            <a:spLocks noGrp="1"/>
          </p:cNvSpPr>
          <p:nvPr>
            <p:ph type="title"/>
          </p:nvPr>
        </p:nvSpPr>
        <p:spPr>
          <a:xfrm>
            <a:off x="144380" y="213895"/>
            <a:ext cx="11758864" cy="741780"/>
          </a:xfrm>
        </p:spPr>
        <p:txBody>
          <a:bodyPr>
            <a:normAutofit fontScale="90000"/>
          </a:bodyPr>
          <a:lstStyle/>
          <a:p>
            <a:r>
              <a:rPr lang="en-US" dirty="0"/>
              <a:t>Training vs. development test vs. evaluation test corpora</a:t>
            </a:r>
          </a:p>
        </p:txBody>
      </p:sp>
      <p:sp>
        <p:nvSpPr>
          <p:cNvPr id="3" name="Content Placeholder 2">
            <a:extLst>
              <a:ext uri="{FF2B5EF4-FFF2-40B4-BE49-F238E27FC236}">
                <a16:creationId xmlns:a16="http://schemas.microsoft.com/office/drawing/2014/main" id="{519C75BE-184E-D648-B7B9-0C4E3CDCE9B4}"/>
              </a:ext>
            </a:extLst>
          </p:cNvPr>
          <p:cNvSpPr>
            <a:spLocks noGrp="1"/>
          </p:cNvSpPr>
          <p:nvPr>
            <p:ph idx="1"/>
          </p:nvPr>
        </p:nvSpPr>
        <p:spPr>
          <a:xfrm>
            <a:off x="513347" y="1074821"/>
            <a:ext cx="11389897" cy="5438274"/>
          </a:xfrm>
        </p:spPr>
        <p:txBody>
          <a:bodyPr>
            <a:normAutofit fontScale="92500" lnSpcReduction="20000"/>
          </a:bodyPr>
          <a:lstStyle/>
          <a:p>
            <a:pPr marL="0" indent="0">
              <a:lnSpc>
                <a:spcPct val="120000"/>
              </a:lnSpc>
              <a:buNone/>
            </a:pPr>
            <a:r>
              <a:rPr lang="en-US" b="1" u="sng" dirty="0"/>
              <a:t>Training Corpus</a:t>
            </a:r>
            <a:r>
              <a:rPr lang="en-US" dirty="0"/>
              <a:t> = a set of data that you use in order to optimize the parameters of your classifier (for example, optimize which features you measure, what are the weights of those features, what are the thresholds, and so on).</a:t>
            </a:r>
          </a:p>
          <a:p>
            <a:pPr marL="0" indent="0">
              <a:lnSpc>
                <a:spcPct val="120000"/>
              </a:lnSpc>
              <a:buNone/>
            </a:pPr>
            <a:endParaRPr lang="en-US" dirty="0"/>
          </a:p>
          <a:p>
            <a:pPr marL="0" indent="0">
              <a:lnSpc>
                <a:spcPct val="120000"/>
              </a:lnSpc>
              <a:buNone/>
            </a:pPr>
            <a:r>
              <a:rPr lang="en-US" b="1" u="sng" dirty="0"/>
              <a:t>Development Test (DevTest or Validation) Corpus</a:t>
            </a:r>
            <a:r>
              <a:rPr lang="en-US" dirty="0"/>
              <a:t> = a dataset, separate from the training dataset, on which you test 200 different fully-trained classifiers (trained, e.g., using different training algorithms, or different features), in order to see which one works best.</a:t>
            </a:r>
          </a:p>
          <a:p>
            <a:pPr marL="0" indent="0">
              <a:lnSpc>
                <a:spcPct val="120000"/>
              </a:lnSpc>
              <a:buNone/>
            </a:pPr>
            <a:endParaRPr lang="en-US" dirty="0"/>
          </a:p>
          <a:p>
            <a:pPr marL="0" indent="0">
              <a:lnSpc>
                <a:spcPct val="120000"/>
              </a:lnSpc>
              <a:buNone/>
            </a:pPr>
            <a:r>
              <a:rPr lang="en-US" b="1" u="sng" dirty="0"/>
              <a:t>Evaluation Test Corpus</a:t>
            </a:r>
            <a:r>
              <a:rPr lang="en-US" dirty="0"/>
              <a:t> = a dataset that is used only to test the ONE classifier that does best on DevTest.  From this corpus, you learn how well your classifier will perform in the real world.</a:t>
            </a:r>
          </a:p>
        </p:txBody>
      </p:sp>
    </p:spTree>
    <p:extLst>
      <p:ext uri="{BB962C8B-B14F-4D97-AF65-F5344CB8AC3E}">
        <p14:creationId xmlns:p14="http://schemas.microsoft.com/office/powerpoint/2010/main" val="2377744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solidFill>
                  <a:schemeClr val="bg1">
                    <a:lumMod val="75000"/>
                  </a:schemeClr>
                </a:solidFill>
              </a:rPr>
              <a:t>What is a classifier?</a:t>
            </a:r>
          </a:p>
          <a:p>
            <a:r>
              <a:rPr lang="en-US" sz="3200" dirty="0">
                <a:solidFill>
                  <a:schemeClr val="bg1">
                    <a:lumMod val="75000"/>
                  </a:schemeClr>
                </a:solidFill>
              </a:rPr>
              <a:t>The Naïve Bayes classifier</a:t>
            </a:r>
          </a:p>
          <a:p>
            <a:r>
              <a:rPr lang="en-US" sz="3200" dirty="0">
                <a:solidFill>
                  <a:schemeClr val="bg1">
                    <a:lumMod val="75000"/>
                  </a:schemeClr>
                </a:solidFill>
              </a:rPr>
              <a:t>General Bayesian classifier</a:t>
            </a:r>
          </a:p>
          <a:p>
            <a:r>
              <a:rPr lang="en-US" sz="3200" dirty="0">
                <a:solidFill>
                  <a:schemeClr val="bg1">
                    <a:lumMod val="75000"/>
                  </a:schemeClr>
                </a:solidFill>
              </a:rPr>
              <a:t>False alarms and missed detections</a:t>
            </a:r>
          </a:p>
          <a:p>
            <a:r>
              <a:rPr lang="en-US" sz="3200" dirty="0">
                <a:solidFill>
                  <a:schemeClr val="bg1">
                    <a:lumMod val="75000"/>
                  </a:schemeClr>
                </a:solidFill>
              </a:rPr>
              <a:t>Training, Development Test, and Evaluation Test datasets</a:t>
            </a:r>
          </a:p>
          <a:p>
            <a:r>
              <a:rPr lang="en-US" sz="3200" dirty="0"/>
              <a:t>The nearest-neighbor classifier</a:t>
            </a:r>
          </a:p>
          <a:p>
            <a:r>
              <a:rPr lang="en-US" sz="3200" dirty="0"/>
              <a:t>Linear classifiers</a:t>
            </a:r>
          </a:p>
          <a:p>
            <a:r>
              <a:rPr lang="en-US" sz="3200" dirty="0"/>
              <a:t>Many logic functions are linear classifiers!</a:t>
            </a:r>
          </a:p>
          <a:p>
            <a:r>
              <a:rPr lang="en-US" sz="3200" dirty="0"/>
              <a:t>Binary naïve Bayes is a linear classifier!</a:t>
            </a:r>
          </a:p>
        </p:txBody>
      </p:sp>
    </p:spTree>
    <p:extLst>
      <p:ext uri="{BB962C8B-B14F-4D97-AF65-F5344CB8AC3E}">
        <p14:creationId xmlns:p14="http://schemas.microsoft.com/office/powerpoint/2010/main" val="2509041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79F0-1B64-0E45-A322-F565A36830CD}"/>
              </a:ext>
            </a:extLst>
          </p:cNvPr>
          <p:cNvSpPr>
            <a:spLocks noGrp="1"/>
          </p:cNvSpPr>
          <p:nvPr>
            <p:ph type="title"/>
          </p:nvPr>
        </p:nvSpPr>
        <p:spPr/>
        <p:txBody>
          <a:bodyPr/>
          <a:lstStyle/>
          <a:p>
            <a:r>
              <a:rPr lang="en-US" dirty="0"/>
              <a:t>Nearest Neighbors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FABCA7-994C-264E-914F-D7208CFB1D38}"/>
                  </a:ext>
                </a:extLst>
              </p:cNvPr>
              <p:cNvSpPr>
                <a:spLocks noGrp="1"/>
              </p:cNvSpPr>
              <p:nvPr>
                <p:ph idx="1"/>
              </p:nvPr>
            </p:nvSpPr>
            <p:spPr/>
            <p:txBody>
              <a:bodyPr/>
              <a:lstStyle/>
              <a:p>
                <a:r>
                  <a:rPr lang="en-US" dirty="0"/>
                  <a:t>Given n different </a:t>
                </a:r>
                <a:r>
                  <a:rPr lang="en-US" b="1" u="sng" dirty="0"/>
                  <a:t>training tokens</a:t>
                </a:r>
                <a:r>
                  <a:rPr lang="en-US" dirty="0"/>
                  <a:t>.  Each one has a known class label.</a:t>
                </a:r>
              </a:p>
              <a:p>
                <a:pPr marL="0" indent="0">
                  <a:buNone/>
                </a:pPr>
                <a:endParaRPr lang="en-US" dirty="0"/>
              </a:p>
              <a:p>
                <a:r>
                  <a:rPr lang="en-US" dirty="0"/>
                  <a:t>Input to the classifier: a </a:t>
                </a:r>
                <a:r>
                  <a:rPr lang="en-US" b="1" u="sng" dirty="0"/>
                  <a:t>test token</a:t>
                </a:r>
                <a:r>
                  <a:rPr lang="en-US" dirty="0"/>
                  <a:t> </a:t>
                </a:r>
                <a14:m>
                  <m:oMath xmlns:m="http://schemas.openxmlformats.org/officeDocument/2006/math">
                    <m:r>
                      <a:rPr lang="en-US" i="1" dirty="0">
                        <a:latin typeface="Cambria Math" panose="02040503050406030204" pitchFamily="18" charset="0"/>
                      </a:rPr>
                      <m:t>𝑥</m:t>
                    </m:r>
                  </m:oMath>
                </a14:m>
                <a:r>
                  <a:rPr lang="en-US" dirty="0"/>
                  <a:t> whose correct label is unknown.</a:t>
                </a:r>
              </a:p>
              <a:p>
                <a:r>
                  <a:rPr lang="en-US" dirty="0"/>
                  <a:t>Classification function:</a:t>
                </a:r>
              </a:p>
              <a:p>
                <a:pPr marL="914400" lvl="1" indent="-457200">
                  <a:buFont typeface="+mj-lt"/>
                  <a:buAutoNum type="arabicPeriod"/>
                </a:pPr>
                <a:r>
                  <a:rPr lang="en-US" dirty="0"/>
                  <a:t>Find the training token,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 that is most similar to the test token.</a:t>
                </a:r>
              </a:p>
              <a:p>
                <a:pPr marL="914400" lvl="1" indent="-457200">
                  <a:buFont typeface="+mj-lt"/>
                  <a:buAutoNum type="arabicPeriod"/>
                </a:pPr>
                <a:r>
                  <a:rPr lang="en-US" dirty="0"/>
                  <a:t>Find out the corresponding class label,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err="1"/>
                  <a:t>correct_label</a:t>
                </a:r>
                <a:r>
                  <a:rPr lang="en-US" dirty="0"/>
                  <a:t>(</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a:t>
                </a:r>
              </a:p>
              <a:p>
                <a:pPr marL="914400" lvl="1" indent="-457200">
                  <a:buFont typeface="+mj-lt"/>
                  <a:buAutoNum type="arabicPeriod"/>
                </a:pPr>
                <a:r>
                  <a:rPr lang="en-US" dirty="0"/>
                  <a:t>Output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oMath>
                </a14:m>
                <a:r>
                  <a:rPr lang="en-US" dirty="0"/>
                  <a:t> as the best guess for the label of test token </a:t>
                </a:r>
                <a14:m>
                  <m:oMath xmlns:m="http://schemas.openxmlformats.org/officeDocument/2006/math">
                    <m:r>
                      <a:rPr lang="en-US" i="1" dirty="0">
                        <a:latin typeface="Cambria Math" panose="02040503050406030204" pitchFamily="18" charset="0"/>
                      </a:rPr>
                      <m:t>𝑥</m:t>
                    </m:r>
                  </m:oMath>
                </a14:m>
                <a:r>
                  <a:rPr lang="en-US" dirty="0"/>
                  <a:t>.</a:t>
                </a:r>
              </a:p>
            </p:txBody>
          </p:sp>
        </mc:Choice>
        <mc:Fallback xmlns="">
          <p:sp>
            <p:nvSpPr>
              <p:cNvPr id="3" name="Content Placeholder 2">
                <a:extLst>
                  <a:ext uri="{FF2B5EF4-FFF2-40B4-BE49-F238E27FC236}">
                    <a16:creationId xmlns:a16="http://schemas.microsoft.com/office/drawing/2014/main" id="{13FABCA7-994C-264E-914F-D7208CFB1D38}"/>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Tree>
    <p:extLst>
      <p:ext uri="{BB962C8B-B14F-4D97-AF65-F5344CB8AC3E}">
        <p14:creationId xmlns:p14="http://schemas.microsoft.com/office/powerpoint/2010/main" val="1961863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3B27-5E9E-4643-87C5-C959CC6B25FE}"/>
              </a:ext>
            </a:extLst>
          </p:cNvPr>
          <p:cNvSpPr>
            <a:spLocks noGrp="1"/>
          </p:cNvSpPr>
          <p:nvPr>
            <p:ph type="title"/>
          </p:nvPr>
        </p:nvSpPr>
        <p:spPr>
          <a:xfrm>
            <a:off x="106680" y="273686"/>
            <a:ext cx="10515600" cy="547662"/>
          </a:xfrm>
        </p:spPr>
        <p:txBody>
          <a:bodyPr>
            <a:normAutofit fontScale="90000"/>
          </a:bodyPr>
          <a:lstStyle/>
          <a:p>
            <a:r>
              <a:rPr lang="en-US" dirty="0"/>
              <a:t>Example of Nearest-Neighbor Classification</a:t>
            </a:r>
          </a:p>
        </p:txBody>
      </p:sp>
      <p:sp>
        <p:nvSpPr>
          <p:cNvPr id="3" name="Content Placeholder 2">
            <a:extLst>
              <a:ext uri="{FF2B5EF4-FFF2-40B4-BE49-F238E27FC236}">
                <a16:creationId xmlns:a16="http://schemas.microsoft.com/office/drawing/2014/main" id="{6B7C5C18-8AC0-914C-AC80-53D5BBB7B39C}"/>
              </a:ext>
            </a:extLst>
          </p:cNvPr>
          <p:cNvSpPr>
            <a:spLocks noGrp="1"/>
          </p:cNvSpPr>
          <p:nvPr>
            <p:ph idx="1"/>
          </p:nvPr>
        </p:nvSpPr>
        <p:spPr>
          <a:xfrm>
            <a:off x="2575560" y="941705"/>
            <a:ext cx="3002280" cy="496953"/>
          </a:xfrm>
        </p:spPr>
        <p:txBody>
          <a:bodyPr>
            <a:normAutofit fontScale="92500"/>
          </a:bodyPr>
          <a:lstStyle/>
          <a:p>
            <a:pPr marL="0" indent="0">
              <a:buNone/>
            </a:pPr>
            <a:r>
              <a:rPr lang="en-US" dirty="0"/>
              <a:t>Test Token: Maltese</a:t>
            </a:r>
          </a:p>
        </p:txBody>
      </p:sp>
      <p:pic>
        <p:nvPicPr>
          <p:cNvPr id="4" name="Picture 3" descr="A small white dog sitting on a wooden surface&#10;&#10;Description automatically generated">
            <a:extLst>
              <a:ext uri="{FF2B5EF4-FFF2-40B4-BE49-F238E27FC236}">
                <a16:creationId xmlns:a16="http://schemas.microsoft.com/office/drawing/2014/main" id="{3FB4EE27-5F78-BA48-865E-B3828765C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519" y="1337945"/>
            <a:ext cx="2035497" cy="1527175"/>
          </a:xfrm>
          <a:prstGeom prst="rect">
            <a:avLst/>
          </a:prstGeom>
        </p:spPr>
      </p:pic>
      <p:sp>
        <p:nvSpPr>
          <p:cNvPr id="5" name="Rectangle 4">
            <a:extLst>
              <a:ext uri="{FF2B5EF4-FFF2-40B4-BE49-F238E27FC236}">
                <a16:creationId xmlns:a16="http://schemas.microsoft.com/office/drawing/2014/main" id="{AC25F0F2-3E5C-8247-93A0-B1E2DC0F2377}"/>
              </a:ext>
            </a:extLst>
          </p:cNvPr>
          <p:cNvSpPr/>
          <p:nvPr/>
        </p:nvSpPr>
        <p:spPr>
          <a:xfrm>
            <a:off x="76200" y="1581835"/>
            <a:ext cx="2590800" cy="646331"/>
          </a:xfrm>
          <a:prstGeom prst="rect">
            <a:avLst/>
          </a:prstGeom>
        </p:spPr>
        <p:txBody>
          <a:bodyPr wrap="square">
            <a:spAutoFit/>
          </a:bodyPr>
          <a:lstStyle/>
          <a:p>
            <a:pPr algn="r"/>
            <a:r>
              <a:rPr lang="en-US" sz="1200" dirty="0"/>
              <a:t>CC BY-SA 4.0, https://</a:t>
            </a:r>
            <a:r>
              <a:rPr lang="en-US" sz="1200" dirty="0" err="1"/>
              <a:t>commons.wikimedia.org</a:t>
            </a:r>
            <a:r>
              <a:rPr lang="en-US" sz="1200" dirty="0"/>
              <a:t>/w/</a:t>
            </a:r>
            <a:r>
              <a:rPr lang="en-US" sz="1200" dirty="0" err="1"/>
              <a:t>index.php?curid</a:t>
            </a:r>
            <a:r>
              <a:rPr lang="en-US" sz="1200" dirty="0"/>
              <a:t>=55084303</a:t>
            </a:r>
          </a:p>
        </p:txBody>
      </p:sp>
      <p:sp>
        <p:nvSpPr>
          <p:cNvPr id="7" name="Rectangle 6">
            <a:extLst>
              <a:ext uri="{FF2B5EF4-FFF2-40B4-BE49-F238E27FC236}">
                <a16:creationId xmlns:a16="http://schemas.microsoft.com/office/drawing/2014/main" id="{6BF196B0-C1F6-0946-85BF-CAEFEDCDE2AB}"/>
              </a:ext>
            </a:extLst>
          </p:cNvPr>
          <p:cNvSpPr/>
          <p:nvPr/>
        </p:nvSpPr>
        <p:spPr>
          <a:xfrm>
            <a:off x="106680" y="3548069"/>
            <a:ext cx="2468880" cy="3170099"/>
          </a:xfrm>
          <a:prstGeom prst="rect">
            <a:avLst/>
          </a:prstGeom>
        </p:spPr>
        <p:txBody>
          <a:bodyPr wrap="square">
            <a:spAutoFit/>
          </a:bodyPr>
          <a:lstStyle/>
          <a:p>
            <a:pPr algn="r"/>
            <a:r>
              <a:rPr lang="en-US" sz="1000" dirty="0"/>
              <a:t>By </a:t>
            </a:r>
            <a:r>
              <a:rPr lang="en-US" sz="1000" dirty="0" err="1"/>
              <a:t>YellowLabradorLooking_new.jpg</a:t>
            </a:r>
            <a:r>
              <a:rPr lang="en-US" sz="1000" dirty="0"/>
              <a:t>: *derivative work: </a:t>
            </a:r>
            <a:r>
              <a:rPr lang="en-US" sz="1000" dirty="0" err="1"/>
              <a:t>Djmirko</a:t>
            </a:r>
            <a:r>
              <a:rPr lang="en-US" sz="1000" dirty="0"/>
              <a:t> (talk)</a:t>
            </a:r>
            <a:r>
              <a:rPr lang="en-US" sz="1000" dirty="0" err="1"/>
              <a:t>YellowLabradorLooking.jpg</a:t>
            </a:r>
            <a:r>
              <a:rPr lang="en-US" sz="1000" dirty="0"/>
              <a:t>: </a:t>
            </a:r>
            <a:r>
              <a:rPr lang="en-US" sz="1000" dirty="0" err="1"/>
              <a:t>User:HabjGolden_Retriever_Sammy.jpg</a:t>
            </a:r>
            <a:r>
              <a:rPr lang="en-US" sz="1000" dirty="0"/>
              <a:t>: Pharaoh </a:t>
            </a:r>
            <a:r>
              <a:rPr lang="en-US" sz="1000" dirty="0" err="1"/>
              <a:t>HoundCockerpoo.jpg</a:t>
            </a:r>
            <a:r>
              <a:rPr lang="en-US" sz="1000" dirty="0"/>
              <a:t>: </a:t>
            </a:r>
            <a:r>
              <a:rPr lang="en-US" sz="1000" dirty="0" err="1"/>
              <a:t>ALMMLonghaired_yorkie.jpg</a:t>
            </a:r>
            <a:r>
              <a:rPr lang="en-US" sz="1000" dirty="0"/>
              <a:t>: Ed Garcia from United </a:t>
            </a:r>
            <a:r>
              <a:rPr lang="en-US" sz="1000" dirty="0" err="1"/>
              <a:t>StatesBoxer_female_brown.jpg</a:t>
            </a:r>
            <a:r>
              <a:rPr lang="en-US" sz="1000" dirty="0"/>
              <a:t>: Flickr user boxercabMilù_050.JPG: AleRBeagle1.jpg: TobycatBasset_Hound_600.jpg: </a:t>
            </a:r>
            <a:r>
              <a:rPr lang="en-US" sz="1000" dirty="0" err="1"/>
              <a:t>ToBNewfoundland_dog_Smoky.jpg</a:t>
            </a:r>
            <a:r>
              <a:rPr lang="en-US" sz="1000" dirty="0"/>
              <a:t>: Flickr user </a:t>
            </a:r>
            <a:r>
              <a:rPr lang="en-US" sz="1000" dirty="0" err="1"/>
              <a:t>DanDee</a:t>
            </a:r>
            <a:r>
              <a:rPr lang="en-US" sz="1000" dirty="0"/>
              <a:t> </a:t>
            </a:r>
            <a:r>
              <a:rPr lang="en-US" sz="1000" dirty="0" err="1"/>
              <a:t>Shotsderivative</a:t>
            </a:r>
            <a:r>
              <a:rPr lang="en-US" sz="1000" dirty="0"/>
              <a:t> work: December21st2012Freak (talk) - YellowLabradorLooking_new.jpgGolden_Retriever_Sammy.jpgCockerpoo.jpgLonghaired_yorkie.jpgBoxer_female_brown.jpgMilù_050.JPGBeagle1.jpgBasset_Hound_600.jpgNewfoundland_dog_Smoky.jpg, CC BY-SA 3.0, https://</a:t>
            </a:r>
            <a:r>
              <a:rPr lang="en-US" sz="1000" dirty="0" err="1"/>
              <a:t>commons.wikimedia.org</a:t>
            </a:r>
            <a:r>
              <a:rPr lang="en-US" sz="1000" dirty="0"/>
              <a:t>/w/</a:t>
            </a:r>
            <a:r>
              <a:rPr lang="en-US" sz="1000" dirty="0" err="1"/>
              <a:t>index.php?curid</a:t>
            </a:r>
            <a:r>
              <a:rPr lang="en-US" sz="1000" dirty="0"/>
              <a:t>=10793219</a:t>
            </a:r>
          </a:p>
        </p:txBody>
      </p:sp>
      <p:pic>
        <p:nvPicPr>
          <p:cNvPr id="8" name="Picture 7" descr="A picture containing dog, different, photo, grass&#10;&#10;Description automatically generated">
            <a:extLst>
              <a:ext uri="{FF2B5EF4-FFF2-40B4-BE49-F238E27FC236}">
                <a16:creationId xmlns:a16="http://schemas.microsoft.com/office/drawing/2014/main" id="{06D2A0B5-58B5-0443-88F9-F3CF51892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417" y="3512250"/>
            <a:ext cx="3453904" cy="3034872"/>
          </a:xfrm>
          <a:prstGeom prst="rect">
            <a:avLst/>
          </a:prstGeom>
        </p:spPr>
      </p:pic>
      <p:sp>
        <p:nvSpPr>
          <p:cNvPr id="9" name="Rectangle 8">
            <a:extLst>
              <a:ext uri="{FF2B5EF4-FFF2-40B4-BE49-F238E27FC236}">
                <a16:creationId xmlns:a16="http://schemas.microsoft.com/office/drawing/2014/main" id="{47C995DB-595E-BE42-82D7-13B926D89DD9}"/>
              </a:ext>
            </a:extLst>
          </p:cNvPr>
          <p:cNvSpPr/>
          <p:nvPr/>
        </p:nvSpPr>
        <p:spPr>
          <a:xfrm>
            <a:off x="10628600" y="3511133"/>
            <a:ext cx="1563400" cy="3323987"/>
          </a:xfrm>
          <a:prstGeom prst="rect">
            <a:avLst/>
          </a:prstGeom>
        </p:spPr>
        <p:txBody>
          <a:bodyPr wrap="square">
            <a:spAutoFit/>
          </a:bodyPr>
          <a:lstStyle/>
          <a:p>
            <a:r>
              <a:rPr lang="en-US" sz="1000" dirty="0"/>
              <a:t>By </a:t>
            </a:r>
            <a:r>
              <a:rPr lang="en-US" sz="1000" dirty="0" err="1"/>
              <a:t>Alvesgaspar</a:t>
            </a:r>
            <a:r>
              <a:rPr lang="en-US" sz="1000" dirty="0"/>
              <a:t> - Top </a:t>
            </a:r>
            <a:r>
              <a:rPr lang="en-US" sz="1000" dirty="0" err="1"/>
              <a:t>left:File:Cat</a:t>
            </a:r>
            <a:r>
              <a:rPr lang="en-US" sz="1000" dirty="0"/>
              <a:t> August 2010-4.jpg by </a:t>
            </a:r>
            <a:r>
              <a:rPr lang="en-US" sz="1000" dirty="0" err="1"/>
              <a:t>AlvesgasparTop</a:t>
            </a:r>
            <a:r>
              <a:rPr lang="en-US" sz="1000" dirty="0"/>
              <a:t> </a:t>
            </a:r>
            <a:r>
              <a:rPr lang="en-US" sz="1000" dirty="0" err="1"/>
              <a:t>middle:File:Gustav</a:t>
            </a:r>
            <a:r>
              <a:rPr lang="en-US" sz="1000" dirty="0"/>
              <a:t> </a:t>
            </a:r>
            <a:r>
              <a:rPr lang="en-US" sz="1000" dirty="0" err="1"/>
              <a:t>chocolate.jpg</a:t>
            </a:r>
            <a:r>
              <a:rPr lang="en-US" sz="1000" dirty="0"/>
              <a:t> by Martin </a:t>
            </a:r>
            <a:r>
              <a:rPr lang="en-US" sz="1000" dirty="0" err="1"/>
              <a:t>BahmannTop</a:t>
            </a:r>
            <a:r>
              <a:rPr lang="en-US" sz="1000" dirty="0"/>
              <a:t> </a:t>
            </a:r>
            <a:r>
              <a:rPr lang="en-US" sz="1000" dirty="0" err="1"/>
              <a:t>right:File:Orange</a:t>
            </a:r>
            <a:r>
              <a:rPr lang="en-US" sz="1000" dirty="0"/>
              <a:t> tabby cat sitting on fallen leaves-Hisashi-01A.jpg by </a:t>
            </a:r>
            <a:r>
              <a:rPr lang="en-US" sz="1000" dirty="0" err="1"/>
              <a:t>HisashiBottom</a:t>
            </a:r>
            <a:r>
              <a:rPr lang="en-US" sz="1000" dirty="0"/>
              <a:t> </a:t>
            </a:r>
            <a:r>
              <a:rPr lang="en-US" sz="1000" dirty="0" err="1"/>
              <a:t>left:File:Siam</a:t>
            </a:r>
            <a:r>
              <a:rPr lang="en-US" sz="1000" dirty="0"/>
              <a:t> </a:t>
            </a:r>
            <a:r>
              <a:rPr lang="en-US" sz="1000" dirty="0" err="1"/>
              <a:t>lilacpoint.jpg</a:t>
            </a:r>
            <a:r>
              <a:rPr lang="en-US" sz="1000" dirty="0"/>
              <a:t> by Martin </a:t>
            </a:r>
            <a:r>
              <a:rPr lang="en-US" sz="1000" dirty="0" err="1"/>
              <a:t>BahmannBottom</a:t>
            </a:r>
            <a:r>
              <a:rPr lang="en-US" sz="1000" dirty="0"/>
              <a:t> </a:t>
            </a:r>
            <a:r>
              <a:rPr lang="en-US" sz="1000" dirty="0" err="1"/>
              <a:t>middle:File:Felis</a:t>
            </a:r>
            <a:r>
              <a:rPr lang="en-US" sz="1000" dirty="0"/>
              <a:t> </a:t>
            </a:r>
            <a:r>
              <a:rPr lang="en-US" sz="1000" dirty="0" err="1"/>
              <a:t>catus</a:t>
            </a:r>
            <a:r>
              <a:rPr lang="en-US" sz="1000" dirty="0"/>
              <a:t>-cat on </a:t>
            </a:r>
            <a:r>
              <a:rPr lang="en-US" sz="1000" dirty="0" err="1"/>
              <a:t>snow.jpg</a:t>
            </a:r>
            <a:r>
              <a:rPr lang="en-US" sz="1000" dirty="0"/>
              <a:t> by </a:t>
            </a:r>
            <a:r>
              <a:rPr lang="en-US" sz="1000" dirty="0" err="1"/>
              <a:t>Von.grzankaBottom</a:t>
            </a:r>
            <a:r>
              <a:rPr lang="en-US" sz="1000" dirty="0"/>
              <a:t> right:File:Sheba1.JPG by </a:t>
            </a:r>
            <a:r>
              <a:rPr lang="en-US" sz="1000" dirty="0" err="1"/>
              <a:t>Dovenetel</a:t>
            </a:r>
            <a:r>
              <a:rPr lang="en-US" sz="1000" dirty="0"/>
              <a:t>, CC BY-SA 3.0, https://</a:t>
            </a:r>
            <a:r>
              <a:rPr lang="en-US" sz="1000" dirty="0" err="1"/>
              <a:t>commons.wikimedia.org</a:t>
            </a:r>
            <a:r>
              <a:rPr lang="en-US" sz="1000" dirty="0"/>
              <a:t>/w/</a:t>
            </a:r>
            <a:r>
              <a:rPr lang="en-US" sz="1000" dirty="0" err="1"/>
              <a:t>index.php?curid</a:t>
            </a:r>
            <a:r>
              <a:rPr lang="en-US" sz="1000" dirty="0"/>
              <a:t>=17960205</a:t>
            </a:r>
          </a:p>
        </p:txBody>
      </p:sp>
      <p:pic>
        <p:nvPicPr>
          <p:cNvPr id="10" name="Picture 9" descr="A grey and white cat sitting in a box&#10;&#10;Description automatically generated">
            <a:extLst>
              <a:ext uri="{FF2B5EF4-FFF2-40B4-BE49-F238E27FC236}">
                <a16:creationId xmlns:a16="http://schemas.microsoft.com/office/drawing/2014/main" id="{BB71A2D0-F07F-F845-97AA-DE195F4CF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41" y="3479553"/>
            <a:ext cx="4669393" cy="3067569"/>
          </a:xfrm>
          <a:prstGeom prst="rect">
            <a:avLst/>
          </a:prstGeom>
        </p:spPr>
      </p:pic>
      <p:sp>
        <p:nvSpPr>
          <p:cNvPr id="11" name="Content Placeholder 2">
            <a:extLst>
              <a:ext uri="{FF2B5EF4-FFF2-40B4-BE49-F238E27FC236}">
                <a16:creationId xmlns:a16="http://schemas.microsoft.com/office/drawing/2014/main" id="{A8E8E1E0-3116-AA41-B01E-D8D1F769D7B6}"/>
              </a:ext>
            </a:extLst>
          </p:cNvPr>
          <p:cNvSpPr txBox="1">
            <a:spLocks/>
          </p:cNvSpPr>
          <p:nvPr/>
        </p:nvSpPr>
        <p:spPr>
          <a:xfrm>
            <a:off x="2499360" y="3105785"/>
            <a:ext cx="2804160" cy="4908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Training Tokens:</a:t>
            </a:r>
          </a:p>
        </p:txBody>
      </p:sp>
      <p:sp>
        <p:nvSpPr>
          <p:cNvPr id="12" name="Freeform 11">
            <a:extLst>
              <a:ext uri="{FF2B5EF4-FFF2-40B4-BE49-F238E27FC236}">
                <a16:creationId xmlns:a16="http://schemas.microsoft.com/office/drawing/2014/main" id="{A778B87B-30DC-0449-A099-CC597D8A8A2F}"/>
              </a:ext>
            </a:extLst>
          </p:cNvPr>
          <p:cNvSpPr/>
          <p:nvPr/>
        </p:nvSpPr>
        <p:spPr>
          <a:xfrm>
            <a:off x="4678680" y="1905333"/>
            <a:ext cx="1537075" cy="1615107"/>
          </a:xfrm>
          <a:custGeom>
            <a:avLst/>
            <a:gdLst>
              <a:gd name="connsiteX0" fmla="*/ 0 w 1537075"/>
              <a:gd name="connsiteY0" fmla="*/ 45387 h 1615107"/>
              <a:gd name="connsiteX1" fmla="*/ 1493520 w 1537075"/>
              <a:gd name="connsiteY1" fmla="*/ 197787 h 1615107"/>
              <a:gd name="connsiteX2" fmla="*/ 990600 w 1537075"/>
              <a:gd name="connsiteY2" fmla="*/ 1615107 h 1615107"/>
            </a:gdLst>
            <a:ahLst/>
            <a:cxnLst>
              <a:cxn ang="0">
                <a:pos x="connsiteX0" y="connsiteY0"/>
              </a:cxn>
              <a:cxn ang="0">
                <a:pos x="connsiteX1" y="connsiteY1"/>
              </a:cxn>
              <a:cxn ang="0">
                <a:pos x="connsiteX2" y="connsiteY2"/>
              </a:cxn>
            </a:cxnLst>
            <a:rect l="l" t="t" r="r" b="b"/>
            <a:pathLst>
              <a:path w="1537075" h="1615107">
                <a:moveTo>
                  <a:pt x="0" y="45387"/>
                </a:moveTo>
                <a:cubicBezTo>
                  <a:pt x="664210" y="-9223"/>
                  <a:pt x="1328420" y="-63833"/>
                  <a:pt x="1493520" y="197787"/>
                </a:cubicBezTo>
                <a:cubicBezTo>
                  <a:pt x="1658620" y="459407"/>
                  <a:pt x="1324610" y="1037257"/>
                  <a:pt x="990600" y="1615107"/>
                </a:cubicBezTo>
              </a:path>
            </a:pathLst>
          </a:custGeom>
          <a:noFill/>
          <a:ln w="127000">
            <a:solidFill>
              <a:srgbClr val="00B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4DA6FECB-5D6D-7E4D-9B1C-3782E934C2E9}"/>
              </a:ext>
            </a:extLst>
          </p:cNvPr>
          <p:cNvSpPr txBox="1">
            <a:spLocks/>
          </p:cNvSpPr>
          <p:nvPr/>
        </p:nvSpPr>
        <p:spPr>
          <a:xfrm>
            <a:off x="6222418" y="1424396"/>
            <a:ext cx="5055181" cy="803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This is the most similar training token…</a:t>
            </a:r>
          </a:p>
        </p:txBody>
      </p:sp>
      <p:sp>
        <p:nvSpPr>
          <p:cNvPr id="14" name="Content Placeholder 2">
            <a:extLst>
              <a:ext uri="{FF2B5EF4-FFF2-40B4-BE49-F238E27FC236}">
                <a16:creationId xmlns:a16="http://schemas.microsoft.com/office/drawing/2014/main" id="{6B62E12D-13ED-854A-9AA1-A07200486BC5}"/>
              </a:ext>
            </a:extLst>
          </p:cNvPr>
          <p:cNvSpPr txBox="1">
            <a:spLocks/>
          </p:cNvSpPr>
          <p:nvPr/>
        </p:nvSpPr>
        <p:spPr>
          <a:xfrm>
            <a:off x="6720840" y="2389505"/>
            <a:ext cx="5059680" cy="8354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Therefore the Maltese is classified as a dog.</a:t>
            </a:r>
          </a:p>
        </p:txBody>
      </p:sp>
    </p:spTree>
    <p:extLst>
      <p:ext uri="{BB962C8B-B14F-4D97-AF65-F5344CB8AC3E}">
        <p14:creationId xmlns:p14="http://schemas.microsoft.com/office/powerpoint/2010/main" val="4073160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79F0-1B64-0E45-A322-F565A36830CD}"/>
              </a:ext>
            </a:extLst>
          </p:cNvPr>
          <p:cNvSpPr>
            <a:spLocks noGrp="1"/>
          </p:cNvSpPr>
          <p:nvPr>
            <p:ph type="title"/>
          </p:nvPr>
        </p:nvSpPr>
        <p:spPr>
          <a:xfrm>
            <a:off x="1806476" y="365125"/>
            <a:ext cx="9547323" cy="1325563"/>
          </a:xfrm>
        </p:spPr>
        <p:txBody>
          <a:bodyPr/>
          <a:lstStyle/>
          <a:p>
            <a:r>
              <a:rPr lang="en-US" dirty="0"/>
              <a:t>K-Nearest Neighbors (KNN) Classifier</a:t>
            </a:r>
          </a:p>
        </p:txBody>
      </p:sp>
      <p:sp>
        <p:nvSpPr>
          <p:cNvPr id="3" name="Content Placeholder 2">
            <a:extLst>
              <a:ext uri="{FF2B5EF4-FFF2-40B4-BE49-F238E27FC236}">
                <a16:creationId xmlns:a16="http://schemas.microsoft.com/office/drawing/2014/main" id="{13FABCA7-994C-264E-914F-D7208CFB1D38}"/>
              </a:ext>
            </a:extLst>
          </p:cNvPr>
          <p:cNvSpPr>
            <a:spLocks noGrp="1"/>
          </p:cNvSpPr>
          <p:nvPr>
            <p:ph idx="1"/>
          </p:nvPr>
        </p:nvSpPr>
        <p:spPr>
          <a:xfrm>
            <a:off x="2072640" y="1444625"/>
            <a:ext cx="9281160" cy="1630045"/>
          </a:xfrm>
        </p:spPr>
        <p:txBody>
          <a:bodyPr>
            <a:normAutofit/>
          </a:bodyPr>
          <a:lstStyle/>
          <a:p>
            <a:pPr marL="0" indent="0">
              <a:buNone/>
            </a:pPr>
            <a:r>
              <a:rPr lang="en-US" dirty="0"/>
              <a:t>The nearest-neighbors classifier sometimes fails if one of the training tokens is unusual.  In that case, a test token that is similar to the weird training token might get misclassified.  Solution:  K-Nearest Neighbors.</a:t>
            </a:r>
          </a:p>
        </p:txBody>
      </p:sp>
      <p:pic>
        <p:nvPicPr>
          <p:cNvPr id="1026" name="Picture 2">
            <a:extLst>
              <a:ext uri="{FF2B5EF4-FFF2-40B4-BE49-F238E27FC236}">
                <a16:creationId xmlns:a16="http://schemas.microsoft.com/office/drawing/2014/main" id="{8800F153-4DF3-454C-8D74-BF2015DF1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12" y="3137892"/>
            <a:ext cx="1563172" cy="23366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104D138-6771-2F41-B538-E199375CE35D}"/>
              </a:ext>
            </a:extLst>
          </p:cNvPr>
          <p:cNvSpPr/>
          <p:nvPr/>
        </p:nvSpPr>
        <p:spPr>
          <a:xfrm>
            <a:off x="6275070" y="5456605"/>
            <a:ext cx="2209800" cy="276999"/>
          </a:xfrm>
          <a:prstGeom prst="rect">
            <a:avLst/>
          </a:prstGeom>
        </p:spPr>
        <p:txBody>
          <a:bodyPr wrap="square">
            <a:spAutoFit/>
          </a:bodyPr>
          <a:lstStyle/>
          <a:p>
            <a:r>
              <a:rPr lang="en-US" sz="1200" dirty="0"/>
              <a:t>DK1k, CC BY-SA 4.0</a:t>
            </a:r>
          </a:p>
        </p:txBody>
      </p:sp>
      <p:pic>
        <p:nvPicPr>
          <p:cNvPr id="6" name="Picture 5" descr="A cat sitting in front of a mirror posing for the camera&#10;&#10;Description automatically generated">
            <a:extLst>
              <a:ext uri="{FF2B5EF4-FFF2-40B4-BE49-F238E27FC236}">
                <a16:creationId xmlns:a16="http://schemas.microsoft.com/office/drawing/2014/main" id="{3DCC59D4-DC2A-134E-AD0A-5BE75AC23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333" y="3266163"/>
            <a:ext cx="1563172" cy="2084228"/>
          </a:xfrm>
          <a:prstGeom prst="rect">
            <a:avLst/>
          </a:prstGeom>
        </p:spPr>
      </p:pic>
      <p:sp>
        <p:nvSpPr>
          <p:cNvPr id="5" name="Rectangle 4">
            <a:extLst>
              <a:ext uri="{FF2B5EF4-FFF2-40B4-BE49-F238E27FC236}">
                <a16:creationId xmlns:a16="http://schemas.microsoft.com/office/drawing/2014/main" id="{00385E96-EF80-8A45-ADAD-1346A262A512}"/>
              </a:ext>
            </a:extLst>
          </p:cNvPr>
          <p:cNvSpPr/>
          <p:nvPr/>
        </p:nvSpPr>
        <p:spPr>
          <a:xfrm>
            <a:off x="1725930" y="5356205"/>
            <a:ext cx="2026920" cy="276999"/>
          </a:xfrm>
          <a:prstGeom prst="rect">
            <a:avLst/>
          </a:prstGeom>
        </p:spPr>
        <p:txBody>
          <a:bodyPr wrap="square">
            <a:spAutoFit/>
          </a:bodyPr>
          <a:lstStyle/>
          <a:p>
            <a:r>
              <a:rPr lang="en-US" sz="1200" dirty="0" err="1"/>
              <a:t>Mandruss</a:t>
            </a:r>
            <a:r>
              <a:rPr lang="en-US" sz="1200" dirty="0"/>
              <a:t>, CC BY-SA 4.0</a:t>
            </a:r>
          </a:p>
        </p:txBody>
      </p:sp>
      <p:sp>
        <p:nvSpPr>
          <p:cNvPr id="8" name="Content Placeholder 2">
            <a:extLst>
              <a:ext uri="{FF2B5EF4-FFF2-40B4-BE49-F238E27FC236}">
                <a16:creationId xmlns:a16="http://schemas.microsoft.com/office/drawing/2014/main" id="{EC6857F1-ECF5-774A-B681-A5BE89CD71E1}"/>
              </a:ext>
            </a:extLst>
          </p:cNvPr>
          <p:cNvSpPr txBox="1">
            <a:spLocks/>
          </p:cNvSpPr>
          <p:nvPr/>
        </p:nvSpPr>
        <p:spPr>
          <a:xfrm>
            <a:off x="99060" y="4043045"/>
            <a:ext cx="1821180" cy="483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Test token:</a:t>
            </a:r>
          </a:p>
        </p:txBody>
      </p:sp>
      <p:sp>
        <p:nvSpPr>
          <p:cNvPr id="9" name="Content Placeholder 2">
            <a:extLst>
              <a:ext uri="{FF2B5EF4-FFF2-40B4-BE49-F238E27FC236}">
                <a16:creationId xmlns:a16="http://schemas.microsoft.com/office/drawing/2014/main" id="{8955F823-B947-4542-8A23-28165C52FED3}"/>
              </a:ext>
            </a:extLst>
          </p:cNvPr>
          <p:cNvSpPr txBox="1">
            <a:spLocks/>
          </p:cNvSpPr>
          <p:nvPr/>
        </p:nvSpPr>
        <p:spPr>
          <a:xfrm>
            <a:off x="4137660" y="3921125"/>
            <a:ext cx="2514600" cy="879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Most similar training  token:</a:t>
            </a:r>
          </a:p>
        </p:txBody>
      </p:sp>
    </p:spTree>
    <p:extLst>
      <p:ext uri="{BB962C8B-B14F-4D97-AF65-F5344CB8AC3E}">
        <p14:creationId xmlns:p14="http://schemas.microsoft.com/office/powerpoint/2010/main" val="4062359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FABCA7-994C-264E-914F-D7208CFB1D38}"/>
                  </a:ext>
                </a:extLst>
              </p:cNvPr>
              <p:cNvSpPr>
                <a:spLocks noGrp="1"/>
              </p:cNvSpPr>
              <p:nvPr>
                <p:ph idx="1"/>
              </p:nvPr>
            </p:nvSpPr>
            <p:spPr>
              <a:xfrm>
                <a:off x="80010" y="122555"/>
                <a:ext cx="12047220" cy="460375"/>
              </a:xfrm>
            </p:spPr>
            <p:txBody>
              <a:bodyPr>
                <a:normAutofit fontScale="92500"/>
              </a:bodyPr>
              <a:lstStyle/>
              <a:p>
                <a:pPr marL="0" indent="0">
                  <a:buNone/>
                </a:pPr>
                <a:r>
                  <a:rPr lang="en-US" dirty="0"/>
                  <a:t>A classifier is a function </a:t>
                </a: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𝑦</m:t>
                        </m:r>
                      </m:e>
                    </m:acc>
                    <m:r>
                      <a:rPr lang="en-US" i="1" dirty="0" smtClean="0">
                        <a:latin typeface="Cambria Math" panose="02040503050406030204" pitchFamily="18" charset="0"/>
                      </a:rPr>
                      <m:t>=</m:t>
                    </m:r>
                    <m:r>
                      <a:rPr lang="en-US" i="1" dirty="0" smtClean="0">
                        <a:latin typeface="Cambria Math" panose="02040503050406030204" pitchFamily="18" charset="0"/>
                      </a:rPr>
                      <m:t>𝑓</m:t>
                    </m:r>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where </a:t>
                </a:r>
                <a14:m>
                  <m:oMath xmlns:m="http://schemas.openxmlformats.org/officeDocument/2006/math">
                    <m:r>
                      <a:rPr lang="en-US" b="0" i="1" dirty="0" smtClean="0">
                        <a:latin typeface="Cambria Math" panose="02040503050406030204" pitchFamily="18" charset="0"/>
                      </a:rPr>
                      <m:t>𝑥</m:t>
                    </m:r>
                  </m:oMath>
                </a14:m>
                <a:r>
                  <a:rPr lang="en-US" dirty="0"/>
                  <a:t>=features, </a:t>
                </a:r>
                <a14:m>
                  <m:oMath xmlns:m="http://schemas.openxmlformats.org/officeDocument/2006/math">
                    <m:r>
                      <a:rPr lang="en-US" b="0" i="1" dirty="0" smtClean="0">
                        <a:latin typeface="Cambria Math" panose="02040503050406030204" pitchFamily="18" charset="0"/>
                      </a:rPr>
                      <m:t>𝑦</m:t>
                    </m:r>
                  </m:oMath>
                </a14:m>
                <a:r>
                  <a:rPr lang="en-US" dirty="0"/>
                  <a:t>=true label, </a:t>
                </a:r>
                <a14:m>
                  <m:oMath xmlns:m="http://schemas.openxmlformats.org/officeDocument/2006/math">
                    <m:acc>
                      <m:accPr>
                        <m:chr m:val="̂"/>
                        <m:ctrlPr>
                          <a:rPr lang="en-US" i="1" dirty="0">
                            <a:latin typeface="Cambria Math" panose="02040503050406030204" pitchFamily="18" charset="0"/>
                          </a:rPr>
                        </m:ctrlPr>
                      </m:accPr>
                      <m:e>
                        <m:r>
                          <a:rPr lang="en-US" b="0" i="1" dirty="0" smtClean="0">
                            <a:latin typeface="Cambria Math" panose="02040503050406030204" pitchFamily="18" charset="0"/>
                          </a:rPr>
                          <m:t>𝑦</m:t>
                        </m:r>
                      </m:e>
                    </m:acc>
                  </m:oMath>
                </a14:m>
                <a:r>
                  <a:rPr lang="en-US" dirty="0"/>
                  <a:t>=estimated label </a:t>
                </a:r>
              </a:p>
            </p:txBody>
          </p:sp>
        </mc:Choice>
        <mc:Fallback xmlns="">
          <p:sp>
            <p:nvSpPr>
              <p:cNvPr id="3" name="Content Placeholder 2">
                <a:extLst>
                  <a:ext uri="{FF2B5EF4-FFF2-40B4-BE49-F238E27FC236}">
                    <a16:creationId xmlns:a16="http://schemas.microsoft.com/office/drawing/2014/main" id="{13FABCA7-994C-264E-914F-D7208CFB1D38}"/>
                  </a:ext>
                </a:extLst>
              </p:cNvPr>
              <p:cNvSpPr>
                <a:spLocks noGrp="1" noRot="1" noChangeAspect="1" noMove="1" noResize="1" noEditPoints="1" noAdjustHandles="1" noChangeArrowheads="1" noChangeShapeType="1" noTextEdit="1"/>
              </p:cNvSpPr>
              <p:nvPr>
                <p:ph idx="1"/>
              </p:nvPr>
            </p:nvSpPr>
            <p:spPr>
              <a:xfrm>
                <a:off x="80010" y="122555"/>
                <a:ext cx="12047220" cy="460375"/>
              </a:xfrm>
              <a:blipFill>
                <a:blip r:embed="rId2"/>
                <a:stretch>
                  <a:fillRect l="-948" t="-18421" b="-28947"/>
                </a:stretch>
              </a:blipFill>
            </p:spPr>
            <p:txBody>
              <a:bodyPr/>
              <a:lstStyle/>
              <a:p>
                <a:r>
                  <a:rPr lang="en-US">
                    <a:noFill/>
                  </a:rPr>
                  <a:t> </a:t>
                </a:r>
              </a:p>
            </p:txBody>
          </p:sp>
        </mc:Fallback>
      </mc:AlternateContent>
      <p:pic>
        <p:nvPicPr>
          <p:cNvPr id="1026" name="Picture 2" descr="A herd of plains zebra (&quot;Equus quagga&quot;)">
            <a:extLst>
              <a:ext uri="{FF2B5EF4-FFF2-40B4-BE49-F238E27FC236}">
                <a16:creationId xmlns:a16="http://schemas.microsoft.com/office/drawing/2014/main" id="{384C982D-2626-E049-BADA-0A1F43F78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820" y="1264306"/>
            <a:ext cx="1623060" cy="24362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346A8EA5-9D9E-A24F-A157-80E7B065CF08}"/>
                  </a:ext>
                </a:extLst>
              </p:cNvPr>
              <p:cNvSpPr txBox="1">
                <a:spLocks/>
              </p:cNvSpPr>
              <p:nvPr/>
            </p:nvSpPr>
            <p:spPr>
              <a:xfrm>
                <a:off x="1024890" y="743585"/>
                <a:ext cx="1946910" cy="460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Features (</a:t>
                </a:r>
                <a14:m>
                  <m:oMath xmlns:m="http://schemas.openxmlformats.org/officeDocument/2006/math">
                    <m:r>
                      <a:rPr lang="en-US" b="0" i="1" u="sng" dirty="0" smtClean="0">
                        <a:latin typeface="Cambria Math" panose="02040503050406030204" pitchFamily="18" charset="0"/>
                      </a:rPr>
                      <m:t>𝑥</m:t>
                    </m:r>
                  </m:oMath>
                </a14:m>
                <a:r>
                  <a:rPr lang="en-US" u="sng" dirty="0"/>
                  <a:t>)</a:t>
                </a:r>
              </a:p>
            </p:txBody>
          </p:sp>
        </mc:Choice>
        <mc:Fallback xmlns="">
          <p:sp>
            <p:nvSpPr>
              <p:cNvPr id="7" name="Content Placeholder 2">
                <a:extLst>
                  <a:ext uri="{FF2B5EF4-FFF2-40B4-BE49-F238E27FC236}">
                    <a16:creationId xmlns:a16="http://schemas.microsoft.com/office/drawing/2014/main" id="{346A8EA5-9D9E-A24F-A157-80E7B065CF08}"/>
                  </a:ext>
                </a:extLst>
              </p:cNvPr>
              <p:cNvSpPr txBox="1">
                <a:spLocks noRot="1" noChangeAspect="1" noMove="1" noResize="1" noEditPoints="1" noAdjustHandles="1" noChangeArrowheads="1" noChangeShapeType="1" noTextEdit="1"/>
              </p:cNvSpPr>
              <p:nvPr/>
            </p:nvSpPr>
            <p:spPr>
              <a:xfrm>
                <a:off x="1024890" y="743585"/>
                <a:ext cx="1946910" cy="460375"/>
              </a:xfrm>
              <a:prstGeom prst="rect">
                <a:avLst/>
              </a:prstGeom>
              <a:blipFill>
                <a:blip r:embed="rId4"/>
                <a:stretch>
                  <a:fillRect l="-5806" t="-28947" r="-5161"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EC032304-E8A6-0C45-AA5E-51AE66925274}"/>
                  </a:ext>
                </a:extLst>
              </p:cNvPr>
              <p:cNvSpPr txBox="1">
                <a:spLocks/>
              </p:cNvSpPr>
              <p:nvPr/>
            </p:nvSpPr>
            <p:spPr>
              <a:xfrm>
                <a:off x="8949690" y="930275"/>
                <a:ext cx="2375836" cy="460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t>Class label (</a:t>
                </a:r>
                <a14:m>
                  <m:oMath xmlns:m="http://schemas.openxmlformats.org/officeDocument/2006/math">
                    <m:r>
                      <a:rPr lang="en-US" b="0" i="1" u="sng" dirty="0" smtClean="0">
                        <a:latin typeface="Cambria Math" panose="02040503050406030204" pitchFamily="18" charset="0"/>
                      </a:rPr>
                      <m:t>𝑦</m:t>
                    </m:r>
                  </m:oMath>
                </a14:m>
                <a:r>
                  <a:rPr lang="en-US" u="sng" dirty="0"/>
                  <a:t>)</a:t>
                </a:r>
              </a:p>
            </p:txBody>
          </p:sp>
        </mc:Choice>
        <mc:Fallback xmlns="">
          <p:sp>
            <p:nvSpPr>
              <p:cNvPr id="8" name="Content Placeholder 2">
                <a:extLst>
                  <a:ext uri="{FF2B5EF4-FFF2-40B4-BE49-F238E27FC236}">
                    <a16:creationId xmlns:a16="http://schemas.microsoft.com/office/drawing/2014/main" id="{EC032304-E8A6-0C45-AA5E-51AE66925274}"/>
                  </a:ext>
                </a:extLst>
              </p:cNvPr>
              <p:cNvSpPr txBox="1">
                <a:spLocks noRot="1" noChangeAspect="1" noMove="1" noResize="1" noEditPoints="1" noAdjustHandles="1" noChangeArrowheads="1" noChangeShapeType="1" noTextEdit="1"/>
              </p:cNvSpPr>
              <p:nvPr/>
            </p:nvSpPr>
            <p:spPr>
              <a:xfrm>
                <a:off x="8949690" y="930275"/>
                <a:ext cx="2375836" cy="460375"/>
              </a:xfrm>
              <a:prstGeom prst="rect">
                <a:avLst/>
              </a:prstGeom>
              <a:blipFill>
                <a:blip r:embed="rId5"/>
                <a:stretch>
                  <a:fillRect l="-5319" t="-32432" b="-29730"/>
                </a:stretch>
              </a:blipFill>
            </p:spPr>
            <p:txBody>
              <a:bodyPr/>
              <a:lstStyle/>
              <a:p>
                <a:r>
                  <a:rPr lang="en-US">
                    <a:noFill/>
                  </a:rPr>
                  <a:t> </a:t>
                </a:r>
              </a:p>
            </p:txBody>
          </p:sp>
        </mc:Fallback>
      </mc:AlternateContent>
      <p:sp>
        <p:nvSpPr>
          <p:cNvPr id="9" name="Content Placeholder 2">
            <a:extLst>
              <a:ext uri="{FF2B5EF4-FFF2-40B4-BE49-F238E27FC236}">
                <a16:creationId xmlns:a16="http://schemas.microsoft.com/office/drawing/2014/main" id="{BA9228B4-DF62-B345-9FA2-75D8F0A9DA38}"/>
              </a:ext>
            </a:extLst>
          </p:cNvPr>
          <p:cNvSpPr txBox="1">
            <a:spLocks/>
          </p:cNvSpPr>
          <p:nvPr/>
        </p:nvSpPr>
        <p:spPr>
          <a:xfrm>
            <a:off x="9588166" y="1905635"/>
            <a:ext cx="1049354" cy="460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Zebra</a:t>
            </a:r>
          </a:p>
        </p:txBody>
      </p:sp>
      <p:sp>
        <p:nvSpPr>
          <p:cNvPr id="6" name="Rectangle 5">
            <a:extLst>
              <a:ext uri="{FF2B5EF4-FFF2-40B4-BE49-F238E27FC236}">
                <a16:creationId xmlns:a16="http://schemas.microsoft.com/office/drawing/2014/main" id="{6CAFBE10-CF35-FF47-B29D-D1C650E466CC}"/>
              </a:ext>
            </a:extLst>
          </p:cNvPr>
          <p:cNvSpPr/>
          <p:nvPr/>
        </p:nvSpPr>
        <p:spPr>
          <a:xfrm>
            <a:off x="5120640" y="2957121"/>
            <a:ext cx="2091690" cy="2094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Classifier Y=f(X)</a:t>
            </a:r>
          </a:p>
        </p:txBody>
      </p:sp>
      <p:cxnSp>
        <p:nvCxnSpPr>
          <p:cNvPr id="12" name="Straight Arrow Connector 11">
            <a:extLst>
              <a:ext uri="{FF2B5EF4-FFF2-40B4-BE49-F238E27FC236}">
                <a16:creationId xmlns:a16="http://schemas.microsoft.com/office/drawing/2014/main" id="{3C4C94F3-12A5-B046-9EEF-55343DE886EF}"/>
              </a:ext>
            </a:extLst>
          </p:cNvPr>
          <p:cNvCxnSpPr>
            <a:stCxn id="1026" idx="3"/>
          </p:cNvCxnSpPr>
          <p:nvPr/>
        </p:nvCxnSpPr>
        <p:spPr>
          <a:xfrm>
            <a:off x="3611880" y="2482447"/>
            <a:ext cx="1508760" cy="64937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11CF957-8E0F-D54C-AC6E-F609ACC7439D}"/>
              </a:ext>
            </a:extLst>
          </p:cNvPr>
          <p:cNvCxnSpPr>
            <a:cxnSpLocks/>
            <a:endCxn id="9" idx="1"/>
          </p:cNvCxnSpPr>
          <p:nvPr/>
        </p:nvCxnSpPr>
        <p:spPr>
          <a:xfrm flipV="1">
            <a:off x="7212330" y="2135823"/>
            <a:ext cx="2375836" cy="99599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47DCD0CD-7923-4549-B12F-991A2CE911A6}"/>
              </a:ext>
            </a:extLst>
          </p:cNvPr>
          <p:cNvSpPr txBox="1">
            <a:spLocks/>
          </p:cNvSpPr>
          <p:nvPr/>
        </p:nvSpPr>
        <p:spPr>
          <a:xfrm>
            <a:off x="2258327" y="3653621"/>
            <a:ext cx="1946910" cy="46037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GFDL 1.2, Muhammad Mahdi Karim</a:t>
            </a:r>
          </a:p>
        </p:txBody>
      </p:sp>
      <p:pic>
        <p:nvPicPr>
          <p:cNvPr id="1028" name="Picture 4">
            <a:extLst>
              <a:ext uri="{FF2B5EF4-FFF2-40B4-BE49-F238E27FC236}">
                <a16:creationId xmlns:a16="http://schemas.microsoft.com/office/drawing/2014/main" id="{4D305E6B-70CB-D844-86D7-72C0E97B8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74" y="2621267"/>
            <a:ext cx="1946910" cy="2460186"/>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76CDA44F-B063-364B-BDE4-0F2136956105}"/>
              </a:ext>
            </a:extLst>
          </p:cNvPr>
          <p:cNvSpPr txBox="1">
            <a:spLocks/>
          </p:cNvSpPr>
          <p:nvPr/>
        </p:nvSpPr>
        <p:spPr>
          <a:xfrm>
            <a:off x="261887" y="5051891"/>
            <a:ext cx="1946910" cy="46037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GFDL 1.2, Muhammad Mahdi Karim</a:t>
            </a:r>
          </a:p>
        </p:txBody>
      </p:sp>
      <p:sp>
        <p:nvSpPr>
          <p:cNvPr id="21" name="AutoShape 10">
            <a:extLst>
              <a:ext uri="{FF2B5EF4-FFF2-40B4-BE49-F238E27FC236}">
                <a16:creationId xmlns:a16="http://schemas.microsoft.com/office/drawing/2014/main" id="{FB30863F-5F5D-4241-B10D-C0710C563BCD}"/>
              </a:ext>
            </a:extLst>
          </p:cNvPr>
          <p:cNvSpPr>
            <a:spLocks noChangeAspect="1" noChangeArrowheads="1"/>
          </p:cNvSpPr>
          <p:nvPr/>
        </p:nvSpPr>
        <p:spPr bwMode="auto">
          <a:xfrm>
            <a:off x="7071362" y="0"/>
            <a:ext cx="4157026" cy="2776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descr="A picture containing outdoor, grass, ground, mammal&#10;&#10;Description automatically generated">
            <a:extLst>
              <a:ext uri="{FF2B5EF4-FFF2-40B4-BE49-F238E27FC236}">
                <a16:creationId xmlns:a16="http://schemas.microsoft.com/office/drawing/2014/main" id="{D72DB04E-6598-9D4C-9672-1E9D5DCAC6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579" y="4648748"/>
            <a:ext cx="2947670" cy="1966649"/>
          </a:xfrm>
          <a:prstGeom prst="rect">
            <a:avLst/>
          </a:prstGeom>
        </p:spPr>
      </p:pic>
      <p:cxnSp>
        <p:nvCxnSpPr>
          <p:cNvPr id="26" name="Straight Arrow Connector 25">
            <a:extLst>
              <a:ext uri="{FF2B5EF4-FFF2-40B4-BE49-F238E27FC236}">
                <a16:creationId xmlns:a16="http://schemas.microsoft.com/office/drawing/2014/main" id="{4DF6BF6E-7AB1-E141-A6A0-22ECF55B72FA}"/>
              </a:ext>
            </a:extLst>
          </p:cNvPr>
          <p:cNvCxnSpPr>
            <a:cxnSpLocks/>
          </p:cNvCxnSpPr>
          <p:nvPr/>
        </p:nvCxnSpPr>
        <p:spPr>
          <a:xfrm>
            <a:off x="2258327" y="4113996"/>
            <a:ext cx="2862313"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39C95F7-CAD4-1946-93D1-B09DAC503551}"/>
              </a:ext>
            </a:extLst>
          </p:cNvPr>
          <p:cNvCxnSpPr>
            <a:cxnSpLocks/>
            <a:stCxn id="6" idx="3"/>
          </p:cNvCxnSpPr>
          <p:nvPr/>
        </p:nvCxnSpPr>
        <p:spPr>
          <a:xfrm>
            <a:off x="7212330" y="4004506"/>
            <a:ext cx="2286000"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4D2481BA-C1A8-9748-AD4F-1722FF90E695}"/>
              </a:ext>
            </a:extLst>
          </p:cNvPr>
          <p:cNvSpPr txBox="1">
            <a:spLocks/>
          </p:cNvSpPr>
          <p:nvPr/>
        </p:nvSpPr>
        <p:spPr>
          <a:xfrm>
            <a:off x="9418320" y="3772535"/>
            <a:ext cx="1303020" cy="460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Giraffe</a:t>
            </a:r>
          </a:p>
        </p:txBody>
      </p:sp>
      <p:sp>
        <p:nvSpPr>
          <p:cNvPr id="36" name="Content Placeholder 2">
            <a:extLst>
              <a:ext uri="{FF2B5EF4-FFF2-40B4-BE49-F238E27FC236}">
                <a16:creationId xmlns:a16="http://schemas.microsoft.com/office/drawing/2014/main" id="{BD3B3326-EC71-2B41-83A6-C351ECE70435}"/>
              </a:ext>
            </a:extLst>
          </p:cNvPr>
          <p:cNvSpPr txBox="1">
            <a:spLocks/>
          </p:cNvSpPr>
          <p:nvPr/>
        </p:nvSpPr>
        <p:spPr>
          <a:xfrm>
            <a:off x="9132570" y="5239385"/>
            <a:ext cx="2286000" cy="4603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Hippopotamus</a:t>
            </a:r>
          </a:p>
        </p:txBody>
      </p:sp>
      <p:cxnSp>
        <p:nvCxnSpPr>
          <p:cNvPr id="37" name="Straight Arrow Connector 36">
            <a:extLst>
              <a:ext uri="{FF2B5EF4-FFF2-40B4-BE49-F238E27FC236}">
                <a16:creationId xmlns:a16="http://schemas.microsoft.com/office/drawing/2014/main" id="{72960237-2B11-C94C-B33D-8F8CD6EB342C}"/>
              </a:ext>
            </a:extLst>
          </p:cNvPr>
          <p:cNvCxnSpPr>
            <a:cxnSpLocks/>
          </p:cNvCxnSpPr>
          <p:nvPr/>
        </p:nvCxnSpPr>
        <p:spPr>
          <a:xfrm>
            <a:off x="7212330" y="4648748"/>
            <a:ext cx="2000250" cy="86351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3D2BD6C-3591-A646-9C23-3B4011CCA078}"/>
              </a:ext>
            </a:extLst>
          </p:cNvPr>
          <p:cNvCxnSpPr>
            <a:cxnSpLocks/>
            <a:stCxn id="23" idx="0"/>
          </p:cNvCxnSpPr>
          <p:nvPr/>
        </p:nvCxnSpPr>
        <p:spPr>
          <a:xfrm flipV="1">
            <a:off x="3573414" y="4446270"/>
            <a:ext cx="1547226" cy="20247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1ED09C15-4A40-ED44-A9AA-922B1858C21A}"/>
              </a:ext>
            </a:extLst>
          </p:cNvPr>
          <p:cNvSpPr txBox="1">
            <a:spLocks/>
          </p:cNvSpPr>
          <p:nvPr/>
        </p:nvSpPr>
        <p:spPr>
          <a:xfrm>
            <a:off x="2503171" y="6598751"/>
            <a:ext cx="2137409" cy="46037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CC-BY-SA, Diego </a:t>
            </a:r>
            <a:r>
              <a:rPr lang="en-US" dirty="0" err="1"/>
              <a:t>Delso</a:t>
            </a:r>
            <a:endParaRPr lang="en-US" dirty="0"/>
          </a:p>
        </p:txBody>
      </p:sp>
    </p:spTree>
    <p:extLst>
      <p:ext uri="{BB962C8B-B14F-4D97-AF65-F5344CB8AC3E}">
        <p14:creationId xmlns:p14="http://schemas.microsoft.com/office/powerpoint/2010/main" val="3875310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FABCA7-994C-264E-914F-D7208CFB1D38}"/>
                  </a:ext>
                </a:extLst>
              </p:cNvPr>
              <p:cNvSpPr>
                <a:spLocks noGrp="1"/>
              </p:cNvSpPr>
              <p:nvPr>
                <p:ph idx="1"/>
              </p:nvPr>
            </p:nvSpPr>
            <p:spPr>
              <a:xfrm>
                <a:off x="937260" y="859036"/>
                <a:ext cx="10721340" cy="2342941"/>
              </a:xfrm>
            </p:spPr>
            <p:txBody>
              <a:bodyPr>
                <a:normAutofit/>
              </a:bodyPr>
              <a:lstStyle/>
              <a:p>
                <a:pPr marL="0" indent="0">
                  <a:buNone/>
                </a:pPr>
                <a:r>
                  <a:rPr lang="en-US" dirty="0"/>
                  <a:t>K-Nearest Neighbors Classification Function</a:t>
                </a:r>
              </a:p>
              <a:p>
                <a:pPr marL="914400" lvl="1" indent="-457200">
                  <a:buFont typeface="+mj-lt"/>
                  <a:buAutoNum type="arabicPeriod"/>
                </a:pPr>
                <a:r>
                  <a:rPr lang="en-US" dirty="0"/>
                  <a:t>Find the K training tokens,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 that are most similar to the test token (K is a number chosen in advance by the system designer, e.g., </a:t>
                </a:r>
                <a14:m>
                  <m:oMath xmlns:m="http://schemas.openxmlformats.org/officeDocument/2006/math">
                    <m:r>
                      <a:rPr lang="en-US" i="1" dirty="0">
                        <a:latin typeface="Cambria Math" panose="02040503050406030204" pitchFamily="18" charset="0"/>
                      </a:rPr>
                      <m:t>𝐾</m:t>
                    </m:r>
                    <m:r>
                      <a:rPr lang="en-US" i="1" dirty="0">
                        <a:latin typeface="Cambria Math" panose="02040503050406030204" pitchFamily="18" charset="0"/>
                      </a:rPr>
                      <m:t>=3</m:t>
                    </m:r>
                  </m:oMath>
                </a14:m>
                <a:r>
                  <a:rPr lang="en-US" dirty="0"/>
                  <a:t>).</a:t>
                </a:r>
              </a:p>
              <a:p>
                <a:pPr marL="914400" lvl="1" indent="-457200">
                  <a:buFont typeface="+mj-lt"/>
                  <a:buAutoNum type="arabicPeriod"/>
                </a:pPr>
                <a:r>
                  <a:rPr lang="en-US" dirty="0"/>
                  <a:t>Find out the corresponding class labels,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err="1"/>
                  <a:t>correct_label</a:t>
                </a:r>
                <a:r>
                  <a:rPr lang="en-US" dirty="0"/>
                  <a:t>(</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a:t>
                </a:r>
              </a:p>
              <a:p>
                <a:pPr marL="914400" lvl="1" indent="-457200">
                  <a:buFont typeface="+mj-lt"/>
                  <a:buAutoNum type="arabicPeriod"/>
                </a:pPr>
                <a:r>
                  <a:rPr lang="en-US" dirty="0"/>
                  <a:t>Vote!  Find the class label that is most frequent among the K-nearest neighbors, and output that as the label of the test token.</a:t>
                </a:r>
              </a:p>
            </p:txBody>
          </p:sp>
        </mc:Choice>
        <mc:Fallback xmlns="">
          <p:sp>
            <p:nvSpPr>
              <p:cNvPr id="3" name="Content Placeholder 2">
                <a:extLst>
                  <a:ext uri="{FF2B5EF4-FFF2-40B4-BE49-F238E27FC236}">
                    <a16:creationId xmlns:a16="http://schemas.microsoft.com/office/drawing/2014/main" id="{13FABCA7-994C-264E-914F-D7208CFB1D38}"/>
                  </a:ext>
                </a:extLst>
              </p:cNvPr>
              <p:cNvSpPr>
                <a:spLocks noGrp="1" noRot="1" noChangeAspect="1" noMove="1" noResize="1" noEditPoints="1" noAdjustHandles="1" noChangeArrowheads="1" noChangeShapeType="1" noTextEdit="1"/>
              </p:cNvSpPr>
              <p:nvPr>
                <p:ph idx="1"/>
              </p:nvPr>
            </p:nvSpPr>
            <p:spPr>
              <a:xfrm>
                <a:off x="937260" y="859036"/>
                <a:ext cx="10721340" cy="2342941"/>
              </a:xfrm>
              <a:blipFill>
                <a:blip r:embed="rId2"/>
                <a:stretch>
                  <a:fillRect l="-1182" t="-4301" b="-4839"/>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8800F153-4DF3-454C-8D74-BF2015DF1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12" y="3857982"/>
            <a:ext cx="1563172" cy="23366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104D138-6771-2F41-B538-E199375CE35D}"/>
              </a:ext>
            </a:extLst>
          </p:cNvPr>
          <p:cNvSpPr/>
          <p:nvPr/>
        </p:nvSpPr>
        <p:spPr>
          <a:xfrm>
            <a:off x="6275070" y="6176695"/>
            <a:ext cx="2209800" cy="276999"/>
          </a:xfrm>
          <a:prstGeom prst="rect">
            <a:avLst/>
          </a:prstGeom>
        </p:spPr>
        <p:txBody>
          <a:bodyPr wrap="square">
            <a:spAutoFit/>
          </a:bodyPr>
          <a:lstStyle/>
          <a:p>
            <a:r>
              <a:rPr lang="en-US" sz="1200" dirty="0"/>
              <a:t>DK1k, CC BY-SA 4.0</a:t>
            </a:r>
          </a:p>
        </p:txBody>
      </p:sp>
      <p:pic>
        <p:nvPicPr>
          <p:cNvPr id="6" name="Picture 5" descr="A cat sitting in front of a mirror posing for the camera&#10;&#10;Description automatically generated">
            <a:extLst>
              <a:ext uri="{FF2B5EF4-FFF2-40B4-BE49-F238E27FC236}">
                <a16:creationId xmlns:a16="http://schemas.microsoft.com/office/drawing/2014/main" id="{3DCC59D4-DC2A-134E-AD0A-5BE75AC23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333" y="3986253"/>
            <a:ext cx="1563172" cy="2084228"/>
          </a:xfrm>
          <a:prstGeom prst="rect">
            <a:avLst/>
          </a:prstGeom>
        </p:spPr>
      </p:pic>
      <p:sp>
        <p:nvSpPr>
          <p:cNvPr id="5" name="Rectangle 4">
            <a:extLst>
              <a:ext uri="{FF2B5EF4-FFF2-40B4-BE49-F238E27FC236}">
                <a16:creationId xmlns:a16="http://schemas.microsoft.com/office/drawing/2014/main" id="{00385E96-EF80-8A45-ADAD-1346A262A512}"/>
              </a:ext>
            </a:extLst>
          </p:cNvPr>
          <p:cNvSpPr/>
          <p:nvPr/>
        </p:nvSpPr>
        <p:spPr>
          <a:xfrm>
            <a:off x="1725930" y="6076295"/>
            <a:ext cx="2026920" cy="276999"/>
          </a:xfrm>
          <a:prstGeom prst="rect">
            <a:avLst/>
          </a:prstGeom>
        </p:spPr>
        <p:txBody>
          <a:bodyPr wrap="square">
            <a:spAutoFit/>
          </a:bodyPr>
          <a:lstStyle/>
          <a:p>
            <a:r>
              <a:rPr lang="en-US" sz="1200" dirty="0" err="1"/>
              <a:t>Mandruss</a:t>
            </a:r>
            <a:r>
              <a:rPr lang="en-US" sz="1200" dirty="0"/>
              <a:t>, CC BY-SA 4.0</a:t>
            </a:r>
          </a:p>
        </p:txBody>
      </p:sp>
      <p:sp>
        <p:nvSpPr>
          <p:cNvPr id="8" name="Content Placeholder 2">
            <a:extLst>
              <a:ext uri="{FF2B5EF4-FFF2-40B4-BE49-F238E27FC236}">
                <a16:creationId xmlns:a16="http://schemas.microsoft.com/office/drawing/2014/main" id="{EC6857F1-ECF5-774A-B681-A5BE89CD71E1}"/>
              </a:ext>
            </a:extLst>
          </p:cNvPr>
          <p:cNvSpPr txBox="1">
            <a:spLocks/>
          </p:cNvSpPr>
          <p:nvPr/>
        </p:nvSpPr>
        <p:spPr>
          <a:xfrm>
            <a:off x="99060" y="4763135"/>
            <a:ext cx="1821180" cy="483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Test token:</a:t>
            </a:r>
          </a:p>
        </p:txBody>
      </p:sp>
      <p:sp>
        <p:nvSpPr>
          <p:cNvPr id="9" name="Content Placeholder 2">
            <a:extLst>
              <a:ext uri="{FF2B5EF4-FFF2-40B4-BE49-F238E27FC236}">
                <a16:creationId xmlns:a16="http://schemas.microsoft.com/office/drawing/2014/main" id="{8955F823-B947-4542-8A23-28165C52FED3}"/>
              </a:ext>
            </a:extLst>
          </p:cNvPr>
          <p:cNvSpPr txBox="1">
            <a:spLocks/>
          </p:cNvSpPr>
          <p:nvPr/>
        </p:nvSpPr>
        <p:spPr>
          <a:xfrm>
            <a:off x="4000500" y="4641215"/>
            <a:ext cx="2514600" cy="879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3 most similar training  tokens:</a:t>
            </a:r>
          </a:p>
        </p:txBody>
      </p:sp>
      <p:pic>
        <p:nvPicPr>
          <p:cNvPr id="10" name="Picture 2">
            <a:extLst>
              <a:ext uri="{FF2B5EF4-FFF2-40B4-BE49-F238E27FC236}">
                <a16:creationId xmlns:a16="http://schemas.microsoft.com/office/drawing/2014/main" id="{87E42EAB-C8CF-B84D-95C2-1EFAD6EFC6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4978" y="3761384"/>
            <a:ext cx="1755774" cy="246584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F077F9C-CE07-624E-B61C-2781210F89F2}"/>
              </a:ext>
            </a:extLst>
          </p:cNvPr>
          <p:cNvSpPr/>
          <p:nvPr/>
        </p:nvSpPr>
        <p:spPr>
          <a:xfrm>
            <a:off x="8100060" y="6176695"/>
            <a:ext cx="1889760" cy="276999"/>
          </a:xfrm>
          <a:prstGeom prst="rect">
            <a:avLst/>
          </a:prstGeom>
        </p:spPr>
        <p:txBody>
          <a:bodyPr wrap="square">
            <a:spAutoFit/>
          </a:bodyPr>
          <a:lstStyle/>
          <a:p>
            <a:r>
              <a:rPr lang="en-US" sz="1200" dirty="0"/>
              <a:t>Mike Powell, CC BY-SA 2.0</a:t>
            </a:r>
          </a:p>
        </p:txBody>
      </p:sp>
      <p:pic>
        <p:nvPicPr>
          <p:cNvPr id="12" name="Picture 4">
            <a:extLst>
              <a:ext uri="{FF2B5EF4-FFF2-40B4-BE49-F238E27FC236}">
                <a16:creationId xmlns:a16="http://schemas.microsoft.com/office/drawing/2014/main" id="{36D7E7B8-DE14-F344-AE51-84C5A05A3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3285" y="3663857"/>
            <a:ext cx="1972070" cy="26253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5E1A887-BC17-E043-8F10-94EFC0705F80}"/>
              </a:ext>
            </a:extLst>
          </p:cNvPr>
          <p:cNvSpPr/>
          <p:nvPr/>
        </p:nvSpPr>
        <p:spPr>
          <a:xfrm>
            <a:off x="10081260" y="6256705"/>
            <a:ext cx="1972070" cy="276999"/>
          </a:xfrm>
          <a:prstGeom prst="rect">
            <a:avLst/>
          </a:prstGeom>
        </p:spPr>
        <p:txBody>
          <a:bodyPr wrap="square">
            <a:spAutoFit/>
          </a:bodyPr>
          <a:lstStyle/>
          <a:p>
            <a:r>
              <a:rPr lang="en-US" sz="1200" dirty="0"/>
              <a:t>Dustin Warrington, CC BY-SA.</a:t>
            </a:r>
          </a:p>
        </p:txBody>
      </p:sp>
    </p:spTree>
    <p:extLst>
      <p:ext uri="{BB962C8B-B14F-4D97-AF65-F5344CB8AC3E}">
        <p14:creationId xmlns:p14="http://schemas.microsoft.com/office/powerpoint/2010/main" val="137309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solidFill>
                  <a:schemeClr val="bg1">
                    <a:lumMod val="75000"/>
                  </a:schemeClr>
                </a:solidFill>
              </a:rPr>
              <a:t>What is a classifier?</a:t>
            </a:r>
          </a:p>
          <a:p>
            <a:r>
              <a:rPr lang="en-US" sz="3200" dirty="0">
                <a:solidFill>
                  <a:schemeClr val="bg1">
                    <a:lumMod val="75000"/>
                  </a:schemeClr>
                </a:solidFill>
              </a:rPr>
              <a:t>The Naïve Bayes classifier</a:t>
            </a:r>
          </a:p>
          <a:p>
            <a:r>
              <a:rPr lang="en-US" sz="3200" dirty="0">
                <a:solidFill>
                  <a:schemeClr val="bg1">
                    <a:lumMod val="75000"/>
                  </a:schemeClr>
                </a:solidFill>
              </a:rPr>
              <a:t>General Bayesian classifier</a:t>
            </a:r>
          </a:p>
          <a:p>
            <a:r>
              <a:rPr lang="en-US" sz="3200" dirty="0">
                <a:solidFill>
                  <a:schemeClr val="bg1">
                    <a:lumMod val="75000"/>
                  </a:schemeClr>
                </a:solidFill>
              </a:rPr>
              <a:t>False alarms and missed detections</a:t>
            </a:r>
          </a:p>
          <a:p>
            <a:r>
              <a:rPr lang="en-US" sz="3200" dirty="0">
                <a:solidFill>
                  <a:schemeClr val="bg1">
                    <a:lumMod val="75000"/>
                  </a:schemeClr>
                </a:solidFill>
              </a:rPr>
              <a:t>Training, Development Test, and Evaluation Test datasets</a:t>
            </a:r>
          </a:p>
          <a:p>
            <a:r>
              <a:rPr lang="en-US" sz="3200" dirty="0">
                <a:solidFill>
                  <a:schemeClr val="bg1">
                    <a:lumMod val="75000"/>
                  </a:schemeClr>
                </a:solidFill>
              </a:rPr>
              <a:t>The nearest-neighbor classifier</a:t>
            </a:r>
          </a:p>
          <a:p>
            <a:r>
              <a:rPr lang="en-US" sz="3200" dirty="0"/>
              <a:t>Linear classifiers</a:t>
            </a:r>
          </a:p>
          <a:p>
            <a:r>
              <a:rPr lang="en-US" sz="3200" dirty="0"/>
              <a:t>Many logic functions are linear classifiers!</a:t>
            </a:r>
          </a:p>
          <a:p>
            <a:r>
              <a:rPr lang="en-US" sz="3200" dirty="0"/>
              <a:t>Binary naïve Bayes is a linear classifier!</a:t>
            </a:r>
          </a:p>
        </p:txBody>
      </p:sp>
    </p:spTree>
    <p:extLst>
      <p:ext uri="{BB962C8B-B14F-4D97-AF65-F5344CB8AC3E}">
        <p14:creationId xmlns:p14="http://schemas.microsoft.com/office/powerpoint/2010/main" val="345331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4"/>
            <a:ext cx="10515600" cy="781762"/>
          </a:xfrm>
        </p:spPr>
        <p:txBody>
          <a:bodyPr/>
          <a:lstStyle/>
          <a:p>
            <a:r>
              <a:rPr lang="en-US" dirty="0"/>
              <a:t>Classifier example: dogs versus cats</a:t>
            </a:r>
          </a:p>
        </p:txBody>
      </p:sp>
      <p:sp>
        <p:nvSpPr>
          <p:cNvPr id="3" name="Content Placeholder 2"/>
          <p:cNvSpPr>
            <a:spLocks noGrp="1"/>
          </p:cNvSpPr>
          <p:nvPr>
            <p:ph idx="1"/>
          </p:nvPr>
        </p:nvSpPr>
        <p:spPr>
          <a:xfrm>
            <a:off x="234176" y="702395"/>
            <a:ext cx="11119624" cy="368125"/>
          </a:xfrm>
        </p:spPr>
        <p:txBody>
          <a:bodyPr>
            <a:noAutofit/>
          </a:bodyPr>
          <a:lstStyle/>
          <a:p>
            <a:pPr marL="0" indent="0">
              <a:buNone/>
            </a:pPr>
            <a:r>
              <a:rPr lang="en-US" sz="2400" dirty="0"/>
              <a:t>Can you write a program that can tell which ones are dogs, and which ones are cats?</a:t>
            </a:r>
          </a:p>
        </p:txBody>
      </p:sp>
      <p:sp>
        <p:nvSpPr>
          <p:cNvPr id="4" name="Rectangle 3">
            <a:extLst>
              <a:ext uri="{FF2B5EF4-FFF2-40B4-BE49-F238E27FC236}">
                <a16:creationId xmlns:a16="http://schemas.microsoft.com/office/drawing/2014/main" id="{DECB29FA-56F7-3D41-A97E-FDAB3D52C0FE}"/>
              </a:ext>
            </a:extLst>
          </p:cNvPr>
          <p:cNvSpPr/>
          <p:nvPr/>
        </p:nvSpPr>
        <p:spPr>
          <a:xfrm>
            <a:off x="59478" y="5514029"/>
            <a:ext cx="6240962" cy="1323439"/>
          </a:xfrm>
          <a:prstGeom prst="rect">
            <a:avLst/>
          </a:prstGeom>
        </p:spPr>
        <p:txBody>
          <a:bodyPr wrap="square">
            <a:spAutoFit/>
          </a:bodyPr>
          <a:lstStyle/>
          <a:p>
            <a:r>
              <a:rPr lang="en-US" sz="1000" dirty="0"/>
              <a:t>By </a:t>
            </a:r>
            <a:r>
              <a:rPr lang="en-US" sz="1000" dirty="0" err="1"/>
              <a:t>YellowLabradorLooking_new.jpg</a:t>
            </a:r>
            <a:r>
              <a:rPr lang="en-US" sz="1000" dirty="0"/>
              <a:t>: *derivative work: </a:t>
            </a:r>
            <a:r>
              <a:rPr lang="en-US" sz="1000" dirty="0" err="1"/>
              <a:t>Djmirko</a:t>
            </a:r>
            <a:r>
              <a:rPr lang="en-US" sz="1000" dirty="0"/>
              <a:t> (talk)</a:t>
            </a:r>
            <a:r>
              <a:rPr lang="en-US" sz="1000" dirty="0" err="1"/>
              <a:t>YellowLabradorLooking.jpg</a:t>
            </a:r>
            <a:r>
              <a:rPr lang="en-US" sz="1000" dirty="0"/>
              <a:t>: </a:t>
            </a:r>
            <a:r>
              <a:rPr lang="en-US" sz="1000" dirty="0" err="1"/>
              <a:t>User:HabjGolden_Retriever_Sammy.jpg</a:t>
            </a:r>
            <a:r>
              <a:rPr lang="en-US" sz="1000" dirty="0"/>
              <a:t>: Pharaoh </a:t>
            </a:r>
            <a:r>
              <a:rPr lang="en-US" sz="1000" dirty="0" err="1"/>
              <a:t>HoundCockerpoo.jpg</a:t>
            </a:r>
            <a:r>
              <a:rPr lang="en-US" sz="1000" dirty="0"/>
              <a:t>: </a:t>
            </a:r>
            <a:r>
              <a:rPr lang="en-US" sz="1000" dirty="0" err="1"/>
              <a:t>ALMMLonghaired_yorkie.jpg</a:t>
            </a:r>
            <a:r>
              <a:rPr lang="en-US" sz="1000" dirty="0"/>
              <a:t>: Ed Garcia from United </a:t>
            </a:r>
            <a:r>
              <a:rPr lang="en-US" sz="1000" dirty="0" err="1"/>
              <a:t>StatesBoxer_female_brown.jpg</a:t>
            </a:r>
            <a:r>
              <a:rPr lang="en-US" sz="1000" dirty="0"/>
              <a:t>: Flickr user boxercabMilù_050.JPG: AleRBeagle1.jpg: TobycatBasset_Hound_600.jpg: </a:t>
            </a:r>
            <a:r>
              <a:rPr lang="en-US" sz="1000" dirty="0" err="1"/>
              <a:t>ToBNewfoundland_dog_Smoky.jpg</a:t>
            </a:r>
            <a:r>
              <a:rPr lang="en-US" sz="1000" dirty="0"/>
              <a:t>: Flickr user </a:t>
            </a:r>
            <a:r>
              <a:rPr lang="en-US" sz="1000" dirty="0" err="1"/>
              <a:t>DanDee</a:t>
            </a:r>
            <a:r>
              <a:rPr lang="en-US" sz="1000" dirty="0"/>
              <a:t> </a:t>
            </a:r>
            <a:r>
              <a:rPr lang="en-US" sz="1000" dirty="0" err="1"/>
              <a:t>Shotsderivative</a:t>
            </a:r>
            <a:r>
              <a:rPr lang="en-US" sz="1000" dirty="0"/>
              <a:t> work: December21st2012Freak (talk) - YellowLabradorLooking_new.jpgGolden_Retriever_Sammy.jpgCockerpoo.jpgLonghaired_yorkie.jpgBoxer_female_brown.jpgMilù_050.JPGBeagle1.jpgBasset_Hound_600.jpgNewfoundland_dog_Smoky.jpg, CC BY-SA 3.0, https://</a:t>
            </a:r>
            <a:r>
              <a:rPr lang="en-US" sz="1000" dirty="0" err="1"/>
              <a:t>commons.wikimedia.org</a:t>
            </a:r>
            <a:r>
              <a:rPr lang="en-US" sz="1000" dirty="0"/>
              <a:t>/w/</a:t>
            </a:r>
            <a:r>
              <a:rPr lang="en-US" sz="1000" dirty="0" err="1"/>
              <a:t>index.php?curid</a:t>
            </a:r>
            <a:r>
              <a:rPr lang="en-US" sz="1000" dirty="0"/>
              <a:t>=10793219</a:t>
            </a:r>
          </a:p>
        </p:txBody>
      </p:sp>
      <p:pic>
        <p:nvPicPr>
          <p:cNvPr id="6" name="Picture 5" descr="A picture containing dog, different, photo, grass&#10;&#10;Description automatically generated">
            <a:extLst>
              <a:ext uri="{FF2B5EF4-FFF2-40B4-BE49-F238E27FC236}">
                <a16:creationId xmlns:a16="http://schemas.microsoft.com/office/drawing/2014/main" id="{5802C317-F768-EC4E-89F5-91BCC89FA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79" y="1092820"/>
            <a:ext cx="5031656" cy="4421209"/>
          </a:xfrm>
          <a:prstGeom prst="rect">
            <a:avLst/>
          </a:prstGeom>
        </p:spPr>
      </p:pic>
      <p:sp>
        <p:nvSpPr>
          <p:cNvPr id="7" name="Rectangle 6">
            <a:extLst>
              <a:ext uri="{FF2B5EF4-FFF2-40B4-BE49-F238E27FC236}">
                <a16:creationId xmlns:a16="http://schemas.microsoft.com/office/drawing/2014/main" id="{F1BA0E9C-3EB7-074D-B80A-5622670749A0}"/>
              </a:ext>
            </a:extLst>
          </p:cNvPr>
          <p:cNvSpPr/>
          <p:nvPr/>
        </p:nvSpPr>
        <p:spPr>
          <a:xfrm>
            <a:off x="6300440" y="5553293"/>
            <a:ext cx="5809784" cy="861774"/>
          </a:xfrm>
          <a:prstGeom prst="rect">
            <a:avLst/>
          </a:prstGeom>
        </p:spPr>
        <p:txBody>
          <a:bodyPr wrap="square">
            <a:spAutoFit/>
          </a:bodyPr>
          <a:lstStyle/>
          <a:p>
            <a:r>
              <a:rPr lang="en-US" sz="1000" dirty="0"/>
              <a:t>By </a:t>
            </a:r>
            <a:r>
              <a:rPr lang="en-US" sz="1000" dirty="0" err="1"/>
              <a:t>Alvesgaspar</a:t>
            </a:r>
            <a:r>
              <a:rPr lang="en-US" sz="1000" dirty="0"/>
              <a:t> - Top </a:t>
            </a:r>
            <a:r>
              <a:rPr lang="en-US" sz="1000" dirty="0" err="1"/>
              <a:t>left:File:Cat</a:t>
            </a:r>
            <a:r>
              <a:rPr lang="en-US" sz="1000" dirty="0"/>
              <a:t> August 2010-4.jpg by </a:t>
            </a:r>
            <a:r>
              <a:rPr lang="en-US" sz="1000" dirty="0" err="1"/>
              <a:t>AlvesgasparTop</a:t>
            </a:r>
            <a:r>
              <a:rPr lang="en-US" sz="1000" dirty="0"/>
              <a:t> </a:t>
            </a:r>
            <a:r>
              <a:rPr lang="en-US" sz="1000" dirty="0" err="1"/>
              <a:t>middle:File:Gustav</a:t>
            </a:r>
            <a:r>
              <a:rPr lang="en-US" sz="1000" dirty="0"/>
              <a:t> </a:t>
            </a:r>
            <a:r>
              <a:rPr lang="en-US" sz="1000" dirty="0" err="1"/>
              <a:t>chocolate.jpg</a:t>
            </a:r>
            <a:r>
              <a:rPr lang="en-US" sz="1000" dirty="0"/>
              <a:t> by Martin </a:t>
            </a:r>
            <a:r>
              <a:rPr lang="en-US" sz="1000" dirty="0" err="1"/>
              <a:t>BahmannTop</a:t>
            </a:r>
            <a:r>
              <a:rPr lang="en-US" sz="1000" dirty="0"/>
              <a:t> </a:t>
            </a:r>
            <a:r>
              <a:rPr lang="en-US" sz="1000" dirty="0" err="1"/>
              <a:t>right:File:Orange</a:t>
            </a:r>
            <a:r>
              <a:rPr lang="en-US" sz="1000" dirty="0"/>
              <a:t> tabby cat sitting on fallen leaves-Hisashi-01A.jpg by </a:t>
            </a:r>
            <a:r>
              <a:rPr lang="en-US" sz="1000" dirty="0" err="1"/>
              <a:t>HisashiBottom</a:t>
            </a:r>
            <a:r>
              <a:rPr lang="en-US" sz="1000" dirty="0"/>
              <a:t> </a:t>
            </a:r>
            <a:r>
              <a:rPr lang="en-US" sz="1000" dirty="0" err="1"/>
              <a:t>left:File:Siam</a:t>
            </a:r>
            <a:r>
              <a:rPr lang="en-US" sz="1000" dirty="0"/>
              <a:t> </a:t>
            </a:r>
            <a:r>
              <a:rPr lang="en-US" sz="1000" dirty="0" err="1"/>
              <a:t>lilacpoint.jpg</a:t>
            </a:r>
            <a:r>
              <a:rPr lang="en-US" sz="1000" dirty="0"/>
              <a:t> by Martin </a:t>
            </a:r>
            <a:r>
              <a:rPr lang="en-US" sz="1000" dirty="0" err="1"/>
              <a:t>BahmannBottom</a:t>
            </a:r>
            <a:r>
              <a:rPr lang="en-US" sz="1000" dirty="0"/>
              <a:t> </a:t>
            </a:r>
            <a:r>
              <a:rPr lang="en-US" sz="1000" dirty="0" err="1"/>
              <a:t>middle:File:Felis</a:t>
            </a:r>
            <a:r>
              <a:rPr lang="en-US" sz="1000" dirty="0"/>
              <a:t> </a:t>
            </a:r>
            <a:r>
              <a:rPr lang="en-US" sz="1000" dirty="0" err="1"/>
              <a:t>catus</a:t>
            </a:r>
            <a:r>
              <a:rPr lang="en-US" sz="1000" dirty="0"/>
              <a:t>-cat on </a:t>
            </a:r>
            <a:r>
              <a:rPr lang="en-US" sz="1000" dirty="0" err="1"/>
              <a:t>snow.jpg</a:t>
            </a:r>
            <a:r>
              <a:rPr lang="en-US" sz="1000" dirty="0"/>
              <a:t> by </a:t>
            </a:r>
            <a:r>
              <a:rPr lang="en-US" sz="1000" dirty="0" err="1"/>
              <a:t>Von.grzankaBottom</a:t>
            </a:r>
            <a:r>
              <a:rPr lang="en-US" sz="1000" dirty="0"/>
              <a:t> right:File:Sheba1.JPG by </a:t>
            </a:r>
            <a:r>
              <a:rPr lang="en-US" sz="1000" dirty="0" err="1"/>
              <a:t>Dovenetel</a:t>
            </a:r>
            <a:r>
              <a:rPr lang="en-US" sz="1000" dirty="0"/>
              <a:t>, CC BY-SA 3.0, https://</a:t>
            </a:r>
            <a:r>
              <a:rPr lang="en-US" sz="1000" dirty="0" err="1"/>
              <a:t>commons.wikimedia.org</a:t>
            </a:r>
            <a:r>
              <a:rPr lang="en-US" sz="1000" dirty="0"/>
              <a:t>/w/</a:t>
            </a:r>
            <a:r>
              <a:rPr lang="en-US" sz="1000" dirty="0" err="1"/>
              <a:t>index.php?curid</a:t>
            </a:r>
            <a:r>
              <a:rPr lang="en-US" sz="1000" dirty="0"/>
              <a:t>=17960205</a:t>
            </a:r>
          </a:p>
        </p:txBody>
      </p:sp>
      <p:pic>
        <p:nvPicPr>
          <p:cNvPr id="9" name="Picture 8" descr="A grey and white cat sitting in a box&#10;&#10;Description automatically generated">
            <a:extLst>
              <a:ext uri="{FF2B5EF4-FFF2-40B4-BE49-F238E27FC236}">
                <a16:creationId xmlns:a16="http://schemas.microsoft.com/office/drawing/2014/main" id="{641C9F03-574B-D046-93AE-D2F50F88F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828" y="1025912"/>
            <a:ext cx="6866221" cy="4510779"/>
          </a:xfrm>
          <a:prstGeom prst="rect">
            <a:avLst/>
          </a:prstGeom>
        </p:spPr>
      </p:pic>
    </p:spTree>
    <p:extLst>
      <p:ext uri="{BB962C8B-B14F-4D97-AF65-F5344CB8AC3E}">
        <p14:creationId xmlns:p14="http://schemas.microsoft.com/office/powerpoint/2010/main" val="3433916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4"/>
            <a:ext cx="10515600" cy="781762"/>
          </a:xfrm>
        </p:spPr>
        <p:txBody>
          <a:bodyPr/>
          <a:lstStyle/>
          <a:p>
            <a:r>
              <a:rPr lang="en-US" dirty="0"/>
              <a:t>Classifier example: dogs versus cats</a:t>
            </a:r>
          </a:p>
        </p:txBody>
      </p:sp>
      <p:sp>
        <p:nvSpPr>
          <p:cNvPr id="3" name="Content Placeholder 2"/>
          <p:cNvSpPr>
            <a:spLocks noGrp="1"/>
          </p:cNvSpPr>
          <p:nvPr>
            <p:ph idx="1"/>
          </p:nvPr>
        </p:nvSpPr>
        <p:spPr>
          <a:xfrm>
            <a:off x="234176" y="702395"/>
            <a:ext cx="11119624" cy="368125"/>
          </a:xfrm>
        </p:spPr>
        <p:txBody>
          <a:bodyPr>
            <a:noAutofit/>
          </a:bodyPr>
          <a:lstStyle/>
          <a:p>
            <a:pPr marL="0" indent="0">
              <a:buNone/>
            </a:pPr>
            <a:r>
              <a:rPr lang="en-US" sz="2400" dirty="0"/>
              <a:t>Can you write a program that can tell which ones are dogs, and which ones are cats?</a:t>
            </a:r>
          </a:p>
        </p:txBody>
      </p:sp>
      <p:sp>
        <p:nvSpPr>
          <p:cNvPr id="8" name="Content Placeholder 2">
            <a:extLst>
              <a:ext uri="{FF2B5EF4-FFF2-40B4-BE49-F238E27FC236}">
                <a16:creationId xmlns:a16="http://schemas.microsoft.com/office/drawing/2014/main" id="{CCD5113D-2534-DC46-844B-4B2A38A69650}"/>
              </a:ext>
            </a:extLst>
          </p:cNvPr>
          <p:cNvSpPr txBox="1">
            <a:spLocks/>
          </p:cNvSpPr>
          <p:nvPr/>
        </p:nvSpPr>
        <p:spPr>
          <a:xfrm>
            <a:off x="275066" y="1545796"/>
            <a:ext cx="8378280" cy="3561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Idea #1:  Cats are smaller than dogs.</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Our robot will pick up the animal and weigh it.</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If it weighs more than 20 pounds, call it a dog.   Otherwise, call it a cat.</a:t>
            </a:r>
          </a:p>
        </p:txBody>
      </p:sp>
      <p:pic>
        <p:nvPicPr>
          <p:cNvPr id="10" name="Graphic 9" descr="Robot">
            <a:extLst>
              <a:ext uri="{FF2B5EF4-FFF2-40B4-BE49-F238E27FC236}">
                <a16:creationId xmlns:a16="http://schemas.microsoft.com/office/drawing/2014/main" id="{E870401B-C653-AB40-8FFB-99D62F6CAE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4750" y="1950720"/>
            <a:ext cx="3561090" cy="3561090"/>
          </a:xfrm>
          <a:prstGeom prst="rect">
            <a:avLst/>
          </a:prstGeom>
        </p:spPr>
      </p:pic>
      <p:pic>
        <p:nvPicPr>
          <p:cNvPr id="12" name="Graphic 11" descr="Dog">
            <a:extLst>
              <a:ext uri="{FF2B5EF4-FFF2-40B4-BE49-F238E27FC236}">
                <a16:creationId xmlns:a16="http://schemas.microsoft.com/office/drawing/2014/main" id="{43750BEB-13CA-194E-8313-5208B459D2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3346" y="1950720"/>
            <a:ext cx="2026920" cy="2026920"/>
          </a:xfrm>
          <a:prstGeom prst="rect">
            <a:avLst/>
          </a:prstGeom>
        </p:spPr>
      </p:pic>
    </p:spTree>
    <p:extLst>
      <p:ext uri="{BB962C8B-B14F-4D97-AF65-F5344CB8AC3E}">
        <p14:creationId xmlns:p14="http://schemas.microsoft.com/office/powerpoint/2010/main" val="179391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4"/>
            <a:ext cx="10515600" cy="781762"/>
          </a:xfrm>
        </p:spPr>
        <p:txBody>
          <a:bodyPr/>
          <a:lstStyle/>
          <a:p>
            <a:r>
              <a:rPr lang="en-US" dirty="0"/>
              <a:t>Classifier example: dogs versus cats</a:t>
            </a:r>
          </a:p>
        </p:txBody>
      </p:sp>
      <p:sp>
        <p:nvSpPr>
          <p:cNvPr id="3" name="Content Placeholder 2"/>
          <p:cNvSpPr>
            <a:spLocks noGrp="1"/>
          </p:cNvSpPr>
          <p:nvPr>
            <p:ph idx="1"/>
          </p:nvPr>
        </p:nvSpPr>
        <p:spPr>
          <a:xfrm>
            <a:off x="234176" y="702395"/>
            <a:ext cx="11119624" cy="368125"/>
          </a:xfrm>
        </p:spPr>
        <p:txBody>
          <a:bodyPr>
            <a:noAutofit/>
          </a:bodyPr>
          <a:lstStyle/>
          <a:p>
            <a:pPr marL="0" indent="0">
              <a:buNone/>
            </a:pPr>
            <a:r>
              <a:rPr lang="en-US" sz="2400" dirty="0"/>
              <a:t>Can you write a program that can tell which ones are dogs, and which ones are cats?</a:t>
            </a:r>
          </a:p>
        </p:txBody>
      </p:sp>
      <p:sp>
        <p:nvSpPr>
          <p:cNvPr id="8" name="Content Placeholder 2">
            <a:extLst>
              <a:ext uri="{FF2B5EF4-FFF2-40B4-BE49-F238E27FC236}">
                <a16:creationId xmlns:a16="http://schemas.microsoft.com/office/drawing/2014/main" id="{CCD5113D-2534-DC46-844B-4B2A38A69650}"/>
              </a:ext>
            </a:extLst>
          </p:cNvPr>
          <p:cNvSpPr txBox="1">
            <a:spLocks/>
          </p:cNvSpPr>
          <p:nvPr/>
        </p:nvSpPr>
        <p:spPr>
          <a:xfrm>
            <a:off x="275066" y="1545796"/>
            <a:ext cx="8378280" cy="3561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Oops.</a:t>
            </a:r>
          </a:p>
        </p:txBody>
      </p:sp>
      <p:pic>
        <p:nvPicPr>
          <p:cNvPr id="5" name="Picture 4" descr="A small white dog sitting on a wooden surface&#10;&#10;Description automatically generated">
            <a:extLst>
              <a:ext uri="{FF2B5EF4-FFF2-40B4-BE49-F238E27FC236}">
                <a16:creationId xmlns:a16="http://schemas.microsoft.com/office/drawing/2014/main" id="{4F8F22C0-1F06-8F42-B4F9-F3168E4C0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7728" y="2362200"/>
            <a:ext cx="3046897" cy="2286000"/>
          </a:xfrm>
          <a:prstGeom prst="rect">
            <a:avLst/>
          </a:prstGeom>
        </p:spPr>
      </p:pic>
      <p:sp>
        <p:nvSpPr>
          <p:cNvPr id="6" name="Rectangle 5">
            <a:extLst>
              <a:ext uri="{FF2B5EF4-FFF2-40B4-BE49-F238E27FC236}">
                <a16:creationId xmlns:a16="http://schemas.microsoft.com/office/drawing/2014/main" id="{9549B0AD-B5DC-E745-A025-17E89CD4A95B}"/>
              </a:ext>
            </a:extLst>
          </p:cNvPr>
          <p:cNvSpPr/>
          <p:nvPr/>
        </p:nvSpPr>
        <p:spPr>
          <a:xfrm>
            <a:off x="9067800" y="4675555"/>
            <a:ext cx="3048000" cy="1200329"/>
          </a:xfrm>
          <a:prstGeom prst="rect">
            <a:avLst/>
          </a:prstGeom>
        </p:spPr>
        <p:txBody>
          <a:bodyPr wrap="square">
            <a:spAutoFit/>
          </a:bodyPr>
          <a:lstStyle/>
          <a:p>
            <a:r>
              <a:rPr lang="en-US" dirty="0"/>
              <a:t>CC BY-SA 4.0, https://</a:t>
            </a:r>
            <a:r>
              <a:rPr lang="en-US" dirty="0" err="1"/>
              <a:t>commons.wikimedia.org</a:t>
            </a:r>
            <a:r>
              <a:rPr lang="en-US" dirty="0"/>
              <a:t>/w/</a:t>
            </a:r>
            <a:r>
              <a:rPr lang="en-US" dirty="0" err="1"/>
              <a:t>index.php?curid</a:t>
            </a:r>
            <a:r>
              <a:rPr lang="en-US" dirty="0"/>
              <a:t>=55084303</a:t>
            </a:r>
          </a:p>
        </p:txBody>
      </p:sp>
    </p:spTree>
    <p:extLst>
      <p:ext uri="{BB962C8B-B14F-4D97-AF65-F5344CB8AC3E}">
        <p14:creationId xmlns:p14="http://schemas.microsoft.com/office/powerpoint/2010/main" val="682369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4"/>
            <a:ext cx="10515600" cy="781762"/>
          </a:xfrm>
        </p:spPr>
        <p:txBody>
          <a:bodyPr/>
          <a:lstStyle/>
          <a:p>
            <a:r>
              <a:rPr lang="en-US" dirty="0"/>
              <a:t>Classifier example: dogs versus cats</a:t>
            </a:r>
          </a:p>
        </p:txBody>
      </p:sp>
      <p:sp>
        <p:nvSpPr>
          <p:cNvPr id="3" name="Content Placeholder 2"/>
          <p:cNvSpPr>
            <a:spLocks noGrp="1"/>
          </p:cNvSpPr>
          <p:nvPr>
            <p:ph idx="1"/>
          </p:nvPr>
        </p:nvSpPr>
        <p:spPr>
          <a:xfrm>
            <a:off x="234176" y="702395"/>
            <a:ext cx="11119624" cy="368125"/>
          </a:xfrm>
        </p:spPr>
        <p:txBody>
          <a:bodyPr>
            <a:noAutofit/>
          </a:bodyPr>
          <a:lstStyle/>
          <a:p>
            <a:pPr marL="0" indent="0">
              <a:buNone/>
            </a:pPr>
            <a:r>
              <a:rPr lang="en-US" sz="2400" dirty="0"/>
              <a:t>Can you write a program that can tell which ones are dogs, and which ones are cats?</a:t>
            </a:r>
          </a:p>
        </p:txBody>
      </p:sp>
      <p:sp>
        <p:nvSpPr>
          <p:cNvPr id="8" name="Content Placeholder 2">
            <a:extLst>
              <a:ext uri="{FF2B5EF4-FFF2-40B4-BE49-F238E27FC236}">
                <a16:creationId xmlns:a16="http://schemas.microsoft.com/office/drawing/2014/main" id="{CCD5113D-2534-DC46-844B-4B2A38A69650}"/>
              </a:ext>
            </a:extLst>
          </p:cNvPr>
          <p:cNvSpPr txBox="1">
            <a:spLocks/>
          </p:cNvSpPr>
          <p:nvPr/>
        </p:nvSpPr>
        <p:spPr>
          <a:xfrm>
            <a:off x="275066" y="1545796"/>
            <a:ext cx="8378280" cy="3966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Idea #2:  Dogs are tame, cats are wild.</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We’ll try the following experiment: 40 different people call the animal’s name.  Count how many times the animal comes when called.</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If the animal comes when called, more than 20 times out of 40, it’s a dog.</a:t>
            </a:r>
          </a:p>
          <a:p>
            <a:pPr marL="0" indent="0">
              <a:buFont typeface="Arial" panose="020B0604020202020204" pitchFamily="34" charset="0"/>
              <a:buNone/>
            </a:pPr>
            <a:r>
              <a:rPr lang="en-US" sz="2400" dirty="0"/>
              <a:t>If not, it’s a cat.</a:t>
            </a:r>
          </a:p>
        </p:txBody>
      </p:sp>
      <p:pic>
        <p:nvPicPr>
          <p:cNvPr id="15" name="Graphic 14" descr="Deciduous tree">
            <a:extLst>
              <a:ext uri="{FF2B5EF4-FFF2-40B4-BE49-F238E27FC236}">
                <a16:creationId xmlns:a16="http://schemas.microsoft.com/office/drawing/2014/main" id="{404C36E2-A3B1-4D48-B2DF-4CD5409E7D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5759" y="2626041"/>
            <a:ext cx="4098205" cy="4098205"/>
          </a:xfrm>
          <a:prstGeom prst="rect">
            <a:avLst/>
          </a:prstGeom>
        </p:spPr>
      </p:pic>
      <p:pic>
        <p:nvPicPr>
          <p:cNvPr id="16" name="Graphic 15" descr="Dog">
            <a:extLst>
              <a:ext uri="{FF2B5EF4-FFF2-40B4-BE49-F238E27FC236}">
                <a16:creationId xmlns:a16="http://schemas.microsoft.com/office/drawing/2014/main" id="{3EE2DA17-335B-D24D-8FBC-0A6EFB4648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105400" y="4846320"/>
            <a:ext cx="1793251" cy="2026920"/>
          </a:xfrm>
          <a:prstGeom prst="rect">
            <a:avLst/>
          </a:prstGeom>
        </p:spPr>
      </p:pic>
      <p:pic>
        <p:nvPicPr>
          <p:cNvPr id="17" name="Graphic 16" descr="Cat">
            <a:extLst>
              <a:ext uri="{FF2B5EF4-FFF2-40B4-BE49-F238E27FC236}">
                <a16:creationId xmlns:a16="http://schemas.microsoft.com/office/drawing/2014/main" id="{ED817EB2-299A-2E41-8815-96B9044F48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35701" y="4551690"/>
            <a:ext cx="914400" cy="914400"/>
          </a:xfrm>
          <a:prstGeom prst="rect">
            <a:avLst/>
          </a:prstGeom>
        </p:spPr>
      </p:pic>
      <p:pic>
        <p:nvPicPr>
          <p:cNvPr id="18" name="Graphic 17" descr="Dancing">
            <a:extLst>
              <a:ext uri="{FF2B5EF4-FFF2-40B4-BE49-F238E27FC236}">
                <a16:creationId xmlns:a16="http://schemas.microsoft.com/office/drawing/2014/main" id="{89BA479E-8FAF-EB42-B9DB-7DEE9CE470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71537" y="4371044"/>
            <a:ext cx="2340404" cy="2340404"/>
          </a:xfrm>
          <a:prstGeom prst="rect">
            <a:avLst/>
          </a:prstGeom>
        </p:spPr>
      </p:pic>
    </p:spTree>
    <p:extLst>
      <p:ext uri="{BB962C8B-B14F-4D97-AF65-F5344CB8AC3E}">
        <p14:creationId xmlns:p14="http://schemas.microsoft.com/office/powerpoint/2010/main" val="2449695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4"/>
            <a:ext cx="10515600" cy="781762"/>
          </a:xfrm>
        </p:spPr>
        <p:txBody>
          <a:bodyPr/>
          <a:lstStyle/>
          <a:p>
            <a:r>
              <a:rPr lang="en-US" dirty="0"/>
              <a:t>Classifier example: dogs versus cats</a:t>
            </a:r>
          </a:p>
        </p:txBody>
      </p:sp>
      <p:sp>
        <p:nvSpPr>
          <p:cNvPr id="3" name="Content Placeholder 2"/>
          <p:cNvSpPr>
            <a:spLocks noGrp="1"/>
          </p:cNvSpPr>
          <p:nvPr>
            <p:ph idx="1"/>
          </p:nvPr>
        </p:nvSpPr>
        <p:spPr>
          <a:xfrm>
            <a:off x="234176" y="702395"/>
            <a:ext cx="11119624" cy="368125"/>
          </a:xfrm>
        </p:spPr>
        <p:txBody>
          <a:bodyPr>
            <a:noAutofit/>
          </a:bodyPr>
          <a:lstStyle/>
          <a:p>
            <a:pPr marL="0" indent="0">
              <a:buNone/>
            </a:pPr>
            <a:r>
              <a:rPr lang="en-US" sz="2400" dirty="0"/>
              <a:t>Can you write a program that can tell which ones are dogs, and which ones are cats?</a:t>
            </a:r>
          </a:p>
        </p:txBody>
      </p:sp>
      <p:sp>
        <p:nvSpPr>
          <p:cNvPr id="8" name="Content Placeholder 2">
            <a:extLst>
              <a:ext uri="{FF2B5EF4-FFF2-40B4-BE49-F238E27FC236}">
                <a16:creationId xmlns:a16="http://schemas.microsoft.com/office/drawing/2014/main" id="{CCD5113D-2534-DC46-844B-4B2A38A69650}"/>
              </a:ext>
            </a:extLst>
          </p:cNvPr>
          <p:cNvSpPr txBox="1">
            <a:spLocks/>
          </p:cNvSpPr>
          <p:nvPr/>
        </p:nvSpPr>
        <p:spPr>
          <a:xfrm>
            <a:off x="275066" y="1545796"/>
            <a:ext cx="8378280" cy="3561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Oops.</a:t>
            </a:r>
          </a:p>
        </p:txBody>
      </p:sp>
      <p:pic>
        <p:nvPicPr>
          <p:cNvPr id="5" name="Picture 4">
            <a:extLst>
              <a:ext uri="{FF2B5EF4-FFF2-40B4-BE49-F238E27FC236}">
                <a16:creationId xmlns:a16="http://schemas.microsoft.com/office/drawing/2014/main" id="{4F8F22C0-1F06-8F42-B4F9-F3168E4C07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87152" y="1676752"/>
            <a:ext cx="6905074" cy="4419247"/>
          </a:xfrm>
          <a:prstGeom prst="rect">
            <a:avLst/>
          </a:prstGeom>
        </p:spPr>
      </p:pic>
      <p:sp>
        <p:nvSpPr>
          <p:cNvPr id="6" name="Rectangle 5">
            <a:extLst>
              <a:ext uri="{FF2B5EF4-FFF2-40B4-BE49-F238E27FC236}">
                <a16:creationId xmlns:a16="http://schemas.microsoft.com/office/drawing/2014/main" id="{9549B0AD-B5DC-E745-A025-17E89CD4A95B}"/>
              </a:ext>
            </a:extLst>
          </p:cNvPr>
          <p:cNvSpPr/>
          <p:nvPr/>
        </p:nvSpPr>
        <p:spPr>
          <a:xfrm>
            <a:off x="5501640" y="6169075"/>
            <a:ext cx="6614160" cy="646331"/>
          </a:xfrm>
          <a:prstGeom prst="rect">
            <a:avLst/>
          </a:prstGeom>
        </p:spPr>
        <p:txBody>
          <a:bodyPr wrap="square">
            <a:spAutoFit/>
          </a:bodyPr>
          <a:lstStyle/>
          <a:p>
            <a:r>
              <a:rPr lang="en-US" dirty="0"/>
              <a:t>By </a:t>
            </a:r>
            <a:r>
              <a:rPr lang="en-US" dirty="0" err="1"/>
              <a:t>Smok</a:t>
            </a:r>
            <a:r>
              <a:rPr lang="en-US" dirty="0"/>
              <a:t> </a:t>
            </a:r>
            <a:r>
              <a:rPr lang="en-US" dirty="0" err="1"/>
              <a:t>Bazyli</a:t>
            </a:r>
            <a:r>
              <a:rPr lang="en-US" dirty="0"/>
              <a:t> - Own work, CC BY-SA 3.0, https://</a:t>
            </a:r>
            <a:r>
              <a:rPr lang="en-US" dirty="0" err="1"/>
              <a:t>commons.wikimedia.org</a:t>
            </a:r>
            <a:r>
              <a:rPr lang="en-US" dirty="0"/>
              <a:t>/w/</a:t>
            </a:r>
            <a:r>
              <a:rPr lang="en-US" dirty="0" err="1"/>
              <a:t>index.php?curid</a:t>
            </a:r>
            <a:r>
              <a:rPr lang="en-US" dirty="0"/>
              <a:t>=16864492</a:t>
            </a:r>
          </a:p>
        </p:txBody>
      </p:sp>
    </p:spTree>
    <p:extLst>
      <p:ext uri="{BB962C8B-B14F-4D97-AF65-F5344CB8AC3E}">
        <p14:creationId xmlns:p14="http://schemas.microsoft.com/office/powerpoint/2010/main" val="747445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4"/>
            <a:ext cx="10515600" cy="781762"/>
          </a:xfrm>
        </p:spPr>
        <p:txBody>
          <a:bodyPr/>
          <a:lstStyle/>
          <a:p>
            <a:r>
              <a:rPr lang="en-US" dirty="0"/>
              <a:t>Classifier example: dogs versus cats</a:t>
            </a:r>
          </a:p>
        </p:txBody>
      </p:sp>
      <p:sp>
        <p:nvSpPr>
          <p:cNvPr id="3" name="Content Placeholder 2"/>
          <p:cNvSpPr>
            <a:spLocks noGrp="1"/>
          </p:cNvSpPr>
          <p:nvPr>
            <p:ph idx="1"/>
          </p:nvPr>
        </p:nvSpPr>
        <p:spPr>
          <a:xfrm>
            <a:off x="234176" y="702395"/>
            <a:ext cx="11119624" cy="368125"/>
          </a:xfrm>
        </p:spPr>
        <p:txBody>
          <a:bodyPr>
            <a:noAutofit/>
          </a:bodyPr>
          <a:lstStyle/>
          <a:p>
            <a:pPr marL="0" indent="0">
              <a:buNone/>
            </a:pPr>
            <a:r>
              <a:rPr lang="en-US" sz="2400" dirty="0"/>
              <a:t>Can you write a program that can tell which ones are dogs, and which ones are cats?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CCD5113D-2534-DC46-844B-4B2A38A69650}"/>
                  </a:ext>
                </a:extLst>
              </p:cNvPr>
              <p:cNvSpPr txBox="1">
                <a:spLocks/>
              </p:cNvSpPr>
              <p:nvPr/>
            </p:nvSpPr>
            <p:spPr>
              <a:xfrm>
                <a:off x="275066" y="1545796"/>
                <a:ext cx="8378280" cy="3966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Idea #3:  </a:t>
                </a:r>
              </a:p>
              <a:p>
                <a:pPr marL="0" indent="0">
                  <a:buNone/>
                </a:pP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b="0" i="1" dirty="0" smtClean="0">
                            <a:latin typeface="Cambria Math" panose="02040503050406030204" pitchFamily="18" charset="0"/>
                          </a:rPr>
                          <m:t>1</m:t>
                        </m:r>
                      </m:sub>
                    </m:sSub>
                    <m:r>
                      <a:rPr lang="en-US" sz="2400" i="1" dirty="0">
                        <a:latin typeface="Cambria Math" panose="02040503050406030204" pitchFamily="18" charset="0"/>
                      </a:rPr>
                      <m:t>=</m:t>
                    </m:r>
                  </m:oMath>
                </a14:m>
                <a:r>
                  <a:rPr lang="en-US" sz="2400" dirty="0"/>
                  <a:t> # times the animal comes when called (out of 40).</a:t>
                </a:r>
              </a:p>
              <a:p>
                <a:pPr marL="0" indent="0">
                  <a:buNone/>
                </a:pP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b="0" i="1" dirty="0" smtClean="0">
                            <a:latin typeface="Cambria Math" panose="02040503050406030204" pitchFamily="18" charset="0"/>
                          </a:rPr>
                          <m:t>2</m:t>
                        </m:r>
                      </m:sub>
                    </m:sSub>
                    <m:r>
                      <a:rPr lang="en-US" sz="2400" i="1" dirty="0">
                        <a:latin typeface="Cambria Math" panose="02040503050406030204" pitchFamily="18" charset="0"/>
                      </a:rPr>
                      <m:t>=</m:t>
                    </m:r>
                  </m:oMath>
                </a14:m>
                <a:r>
                  <a:rPr lang="en-US" sz="2400" dirty="0"/>
                  <a:t> weight of the animal, in pounds.</a:t>
                </a:r>
              </a:p>
              <a:p>
                <a:pPr marL="0" indent="0">
                  <a:buFont typeface="Arial" panose="020B0604020202020204" pitchFamily="34" charset="0"/>
                  <a:buNone/>
                </a:pPr>
                <a:r>
                  <a:rPr lang="en-US" sz="2400" dirty="0"/>
                  <a:t>If </a:t>
                </a:r>
                <a14:m>
                  <m:oMath xmlns:m="http://schemas.openxmlformats.org/officeDocument/2006/math">
                    <m:r>
                      <a:rPr lang="en-US" sz="2400" i="1" dirty="0" smtClean="0">
                        <a:latin typeface="Cambria Math" panose="02040503050406030204" pitchFamily="18" charset="0"/>
                      </a:rPr>
                      <m:t>0.5</m:t>
                    </m:r>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1</m:t>
                        </m:r>
                      </m:sub>
                    </m:sSub>
                    <m:r>
                      <a:rPr lang="en-US" sz="2400" i="1" dirty="0" smtClean="0">
                        <a:latin typeface="Cambria Math" panose="02040503050406030204" pitchFamily="18" charset="0"/>
                      </a:rPr>
                      <m:t>+0. 5</m:t>
                    </m:r>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𝑥</m:t>
                        </m:r>
                      </m:e>
                      <m:sub>
                        <m:r>
                          <a:rPr lang="en-US" sz="2400" b="0" i="1" dirty="0" smtClean="0">
                            <a:latin typeface="Cambria Math" panose="02040503050406030204" pitchFamily="18" charset="0"/>
                          </a:rPr>
                          <m:t>2</m:t>
                        </m:r>
                      </m:sub>
                    </m:sSub>
                    <m:r>
                      <a:rPr lang="en-US" sz="2400" i="1" dirty="0" smtClean="0">
                        <a:latin typeface="Cambria Math" panose="02040503050406030204" pitchFamily="18" charset="0"/>
                      </a:rPr>
                      <m:t>&gt;</m:t>
                    </m:r>
                    <m:r>
                      <a:rPr lang="en-US" sz="2400" b="0" i="1" dirty="0" smtClean="0">
                        <a:latin typeface="Cambria Math" panose="02040503050406030204" pitchFamily="18" charset="0"/>
                      </a:rPr>
                      <m:t>20</m:t>
                    </m:r>
                  </m:oMath>
                </a14:m>
                <a:r>
                  <a:rPr lang="en-US" sz="2400" dirty="0"/>
                  <a:t>, call it a dog.</a:t>
                </a:r>
              </a:p>
              <a:p>
                <a:pPr marL="0" indent="0">
                  <a:buFont typeface="Arial" panose="020B0604020202020204" pitchFamily="34" charset="0"/>
                  <a:buNone/>
                </a:pPr>
                <a:r>
                  <a:rPr lang="en-US" sz="2400" dirty="0"/>
                  <a:t>Otherwise, call it a cat.</a:t>
                </a:r>
              </a:p>
              <a:p>
                <a:pPr marL="0" indent="0">
                  <a:buFont typeface="Arial" panose="020B0604020202020204" pitchFamily="34" charset="0"/>
                  <a:buNone/>
                </a:pPr>
                <a:endParaRPr lang="en-US" sz="2400" dirty="0"/>
              </a:p>
              <a:p>
                <a:pPr marL="0" indent="0">
                  <a:buNone/>
                </a:pPr>
                <a:r>
                  <a:rPr lang="en-US" sz="2400" dirty="0"/>
                  <a:t>This is called a “linear classifier” because </a:t>
                </a:r>
                <a14:m>
                  <m:oMath xmlns:m="http://schemas.openxmlformats.org/officeDocument/2006/math">
                    <m:r>
                      <a:rPr lang="en-US" sz="2400" i="1" dirty="0">
                        <a:latin typeface="Cambria Math" panose="02040503050406030204" pitchFamily="18" charset="0"/>
                      </a:rPr>
                      <m:t>0.5</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1</m:t>
                        </m:r>
                      </m:sub>
                    </m:sSub>
                    <m:r>
                      <a:rPr lang="en-US" sz="2400" i="1" dirty="0">
                        <a:latin typeface="Cambria Math" panose="02040503050406030204" pitchFamily="18" charset="0"/>
                      </a:rPr>
                      <m:t>+0. 5</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𝑥</m:t>
                        </m:r>
                      </m:e>
                      <m:sub>
                        <m:r>
                          <a:rPr lang="en-US" sz="2400" i="1" dirty="0">
                            <a:latin typeface="Cambria Math" panose="02040503050406030204" pitchFamily="18" charset="0"/>
                          </a:rPr>
                          <m:t>2</m:t>
                        </m:r>
                      </m:sub>
                    </m:sSub>
                    <m:r>
                      <a:rPr lang="en-US" sz="2400" b="0" i="1" dirty="0" smtClean="0">
                        <a:latin typeface="Cambria Math" panose="02040503050406030204" pitchFamily="18" charset="0"/>
                      </a:rPr>
                      <m:t>=</m:t>
                    </m:r>
                    <m:r>
                      <a:rPr lang="en-US" sz="2400" i="1" dirty="0">
                        <a:latin typeface="Cambria Math" panose="02040503050406030204" pitchFamily="18" charset="0"/>
                      </a:rPr>
                      <m:t>20</m:t>
                    </m:r>
                  </m:oMath>
                </a14:m>
                <a:r>
                  <a:rPr lang="en-US" sz="2400" dirty="0"/>
                  <a:t> is the equation for a straight line.</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p:txBody>
          </p:sp>
        </mc:Choice>
        <mc:Fallback xmlns="">
          <p:sp>
            <p:nvSpPr>
              <p:cNvPr id="8" name="Content Placeholder 2">
                <a:extLst>
                  <a:ext uri="{FF2B5EF4-FFF2-40B4-BE49-F238E27FC236}">
                    <a16:creationId xmlns:a16="http://schemas.microsoft.com/office/drawing/2014/main" id="{CCD5113D-2534-DC46-844B-4B2A38A69650}"/>
                  </a:ext>
                </a:extLst>
              </p:cNvPr>
              <p:cNvSpPr txBox="1">
                <a:spLocks noRot="1" noChangeAspect="1" noMove="1" noResize="1" noEditPoints="1" noAdjustHandles="1" noChangeArrowheads="1" noChangeShapeType="1" noTextEdit="1"/>
              </p:cNvSpPr>
              <p:nvPr/>
            </p:nvSpPr>
            <p:spPr>
              <a:xfrm>
                <a:off x="275066" y="1545796"/>
                <a:ext cx="8378280" cy="3966014"/>
              </a:xfrm>
              <a:prstGeom prst="rect">
                <a:avLst/>
              </a:prstGeom>
              <a:blipFill>
                <a:blip r:embed="rId2"/>
                <a:stretch>
                  <a:fillRect l="-1210" t="-1917"/>
                </a:stretch>
              </a:blipFill>
            </p:spPr>
            <p:txBody>
              <a:bodyPr/>
              <a:lstStyle/>
              <a:p>
                <a:r>
                  <a:rPr lang="en-US">
                    <a:noFill/>
                  </a:rPr>
                  <a:t> </a:t>
                </a:r>
              </a:p>
            </p:txBody>
          </p:sp>
        </mc:Fallback>
      </mc:AlternateContent>
      <p:pic>
        <p:nvPicPr>
          <p:cNvPr id="9" name="Graphic 8" descr="Deciduous tree">
            <a:extLst>
              <a:ext uri="{FF2B5EF4-FFF2-40B4-BE49-F238E27FC236}">
                <a16:creationId xmlns:a16="http://schemas.microsoft.com/office/drawing/2014/main" id="{5B12B474-B331-5C4D-BAEE-DB56E4C88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7006" y="964882"/>
            <a:ext cx="2387918" cy="2387918"/>
          </a:xfrm>
          <a:prstGeom prst="rect">
            <a:avLst/>
          </a:prstGeom>
        </p:spPr>
      </p:pic>
      <p:pic>
        <p:nvPicPr>
          <p:cNvPr id="10" name="Graphic 9" descr="Cat">
            <a:extLst>
              <a:ext uri="{FF2B5EF4-FFF2-40B4-BE49-F238E27FC236}">
                <a16:creationId xmlns:a16="http://schemas.microsoft.com/office/drawing/2014/main" id="{92520B6D-CB1D-8E4F-AB8C-F62EC1D784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16463" y="2143770"/>
            <a:ext cx="532797" cy="532797"/>
          </a:xfrm>
          <a:prstGeom prst="rect">
            <a:avLst/>
          </a:prstGeom>
        </p:spPr>
      </p:pic>
      <p:pic>
        <p:nvPicPr>
          <p:cNvPr id="13" name="Graphic 12" descr="Robot">
            <a:extLst>
              <a:ext uri="{FF2B5EF4-FFF2-40B4-BE49-F238E27FC236}">
                <a16:creationId xmlns:a16="http://schemas.microsoft.com/office/drawing/2014/main" id="{F8C514DD-3A13-894E-8C31-54711FAE09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67800" y="2057400"/>
            <a:ext cx="1341120" cy="1341120"/>
          </a:xfrm>
          <a:prstGeom prst="rect">
            <a:avLst/>
          </a:prstGeom>
        </p:spPr>
      </p:pic>
      <p:pic>
        <p:nvPicPr>
          <p:cNvPr id="14" name="Graphic 13" descr="Dog">
            <a:extLst>
              <a:ext uri="{FF2B5EF4-FFF2-40B4-BE49-F238E27FC236}">
                <a16:creationId xmlns:a16="http://schemas.microsoft.com/office/drawing/2014/main" id="{2F194D24-7A7C-2F49-AEC4-4E88BBD28D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41560" y="2057400"/>
            <a:ext cx="763346" cy="763346"/>
          </a:xfrm>
          <a:prstGeom prst="rect">
            <a:avLst/>
          </a:prstGeom>
        </p:spPr>
      </p:pic>
    </p:spTree>
    <p:extLst>
      <p:ext uri="{BB962C8B-B14F-4D97-AF65-F5344CB8AC3E}">
        <p14:creationId xmlns:p14="http://schemas.microsoft.com/office/powerpoint/2010/main" val="2608347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5" y="101885"/>
            <a:ext cx="10515600" cy="1325563"/>
          </a:xfrm>
        </p:spPr>
        <p:txBody>
          <a:bodyPr/>
          <a:lstStyle/>
          <a:p>
            <a:r>
              <a:rPr lang="en-US" dirty="0"/>
              <a:t>Linear Classifiers in General</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17418" y="1205345"/>
                <a:ext cx="10536382" cy="1724668"/>
              </a:xfrm>
            </p:spPr>
            <p:txBody>
              <a:bodyPr>
                <a:normAutofit/>
              </a:bodyPr>
              <a:lstStyle/>
              <a:p>
                <a:pPr marL="0" indent="0">
                  <a:buNone/>
                </a:pPr>
                <a:r>
                  <a:rPr lang="en-US" dirty="0">
                    <a:cs typeface="Times New Roman"/>
                  </a:rPr>
                  <a:t>The function  </a:t>
                </a:r>
                <a14:m>
                  <m:oMath xmlns:m="http://schemas.openxmlformats.org/officeDocument/2006/math">
                    <m:r>
                      <a:rPr lang="en-US" b="0" i="1" smtClean="0">
                        <a:latin typeface="Cambria Math" panose="02040503050406030204" pitchFamily="18" charset="0"/>
                        <a:cs typeface="Times New Roman"/>
                      </a:rPr>
                      <m:t>𝑏</m:t>
                    </m:r>
                    <m:r>
                      <a:rPr lang="en-US" i="1">
                        <a:latin typeface="Cambria Math" panose="02040503050406030204" pitchFamily="18" charset="0"/>
                        <a:cs typeface="Times New Roman"/>
                      </a:rPr>
                      <m:t>+</m:t>
                    </m:r>
                    <m:nary>
                      <m:naryPr>
                        <m:chr m:val="∑"/>
                        <m:ctrlPr>
                          <a:rPr lang="en-US" i="1">
                            <a:latin typeface="Cambria Math" panose="02040503050406030204" pitchFamily="18" charset="0"/>
                            <a:cs typeface="Times New Roman"/>
                          </a:rPr>
                        </m:ctrlPr>
                      </m:naryPr>
                      <m:sub>
                        <m:r>
                          <a:rPr lang="en-US" b="0" i="1" smtClean="0">
                            <a:latin typeface="Cambria Math" panose="02040503050406030204" pitchFamily="18" charset="0"/>
                            <a:cs typeface="Times New Roman"/>
                          </a:rPr>
                          <m:t>𝑗</m:t>
                        </m:r>
                        <m:r>
                          <a:rPr lang="en-US" i="1">
                            <a:latin typeface="Cambria Math" panose="02040503050406030204" pitchFamily="18" charset="0"/>
                            <a:cs typeface="Times New Roman"/>
                          </a:rPr>
                          <m:t>=1</m:t>
                        </m:r>
                      </m:sub>
                      <m:sup>
                        <m:r>
                          <a:rPr lang="en-US" b="0" i="1" smtClean="0">
                            <a:latin typeface="Cambria Math" panose="02040503050406030204" pitchFamily="18" charset="0"/>
                            <a:cs typeface="Times New Roman"/>
                          </a:rPr>
                          <m:t>𝐷</m:t>
                        </m:r>
                      </m:sup>
                      <m:e>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ea typeface="Cambria Math" panose="02040503050406030204" pitchFamily="18" charset="0"/>
                                <a:cs typeface="Times New Roman"/>
                              </a:rPr>
                              <m:t>𝑤</m:t>
                            </m:r>
                          </m:e>
                          <m:sub>
                            <m:r>
                              <a:rPr lang="en-US" b="0" i="1" smtClean="0">
                                <a:latin typeface="Cambria Math" panose="02040503050406030204" pitchFamily="18" charset="0"/>
                                <a:cs typeface="Times New Roman"/>
                              </a:rPr>
                              <m:t>𝑗</m:t>
                            </m:r>
                          </m:sub>
                        </m:sSub>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𝑗</m:t>
                            </m:r>
                          </m:sub>
                        </m:sSub>
                      </m:e>
                    </m:nary>
                  </m:oMath>
                </a14:m>
                <a:r>
                  <a:rPr lang="en-US" dirty="0">
                    <a:cs typeface="Times New Roman"/>
                  </a:rPr>
                  <a:t>  is an affine function of the features </a:t>
                </a:r>
                <a14:m>
                  <m:oMath xmlns:m="http://schemas.openxmlformats.org/officeDocument/2006/math">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𝑗</m:t>
                        </m:r>
                      </m:sub>
                    </m:sSub>
                  </m:oMath>
                </a14:m>
                <a:r>
                  <a:rPr lang="en-US" dirty="0">
                    <a:cs typeface="Times New Roman"/>
                  </a:rPr>
                  <a:t>.  That means that its contours are all straight lines.  Here is an example of such a function, plotted as variations of color in a two-dimensional space </a:t>
                </a:r>
                <a14:m>
                  <m:oMath xmlns:m="http://schemas.openxmlformats.org/officeDocument/2006/math">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1</m:t>
                        </m:r>
                      </m:sub>
                    </m:sSub>
                  </m:oMath>
                </a14:m>
                <a:r>
                  <a:rPr lang="en-US" dirty="0">
                    <a:cs typeface="Times New Roman"/>
                  </a:rPr>
                  <a:t> by </a:t>
                </a:r>
                <a14:m>
                  <m:oMath xmlns:m="http://schemas.openxmlformats.org/officeDocument/2006/math">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2</m:t>
                        </m:r>
                      </m:sub>
                    </m:sSub>
                  </m:oMath>
                </a14:m>
                <a:r>
                  <a:rPr lang="en-US" dirty="0">
                    <a:cs typeface="Times New Roman"/>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17418" y="1205345"/>
                <a:ext cx="10536382" cy="1724668"/>
              </a:xfrm>
              <a:blipFill>
                <a:blip r:embed="rId2"/>
                <a:stretch>
                  <a:fillRect l="-1083" t="-39416" b="-7299"/>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132" y="3005413"/>
            <a:ext cx="9484329" cy="32184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246018" y="6135025"/>
                <a:ext cx="672364"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oMath>
                  </m:oMathPara>
                </a14:m>
                <a:endParaRPr lang="en-US" sz="3200" dirty="0"/>
              </a:p>
            </p:txBody>
          </p:sp>
        </mc:Choice>
        <mc:Fallback xmlns="">
          <p:sp>
            <p:nvSpPr>
              <p:cNvPr id="5" name="Rectangle 4"/>
              <p:cNvSpPr>
                <a:spLocks noRot="1" noChangeAspect="1" noMove="1" noResize="1" noEditPoints="1" noAdjustHandles="1" noChangeArrowheads="1" noChangeShapeType="1" noTextEdit="1"/>
              </p:cNvSpPr>
              <p:nvPr/>
            </p:nvSpPr>
            <p:spPr>
              <a:xfrm>
                <a:off x="6246018" y="6135025"/>
                <a:ext cx="672364" cy="584775"/>
              </a:xfrm>
              <a:prstGeom prst="rect">
                <a:avLst/>
              </a:prstGeom>
              <a:blipFill>
                <a:blip r:embed="rId4"/>
                <a:stretch>
                  <a:fillRect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94141" y="4242311"/>
                <a:ext cx="681853"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1294141" y="4242311"/>
                <a:ext cx="681853" cy="584775"/>
              </a:xfrm>
              <a:prstGeom prst="rect">
                <a:avLst/>
              </a:prstGeom>
              <a:blipFill>
                <a:blip r:embed="rId5"/>
                <a:stretch>
                  <a:fillRect b="-2128"/>
                </a:stretch>
              </a:blipFill>
            </p:spPr>
            <p:txBody>
              <a:bodyPr/>
              <a:lstStyle/>
              <a:p>
                <a:r>
                  <a:rPr lang="en-US">
                    <a:noFill/>
                  </a:rPr>
                  <a:t> </a:t>
                </a:r>
              </a:p>
            </p:txBody>
          </p:sp>
        </mc:Fallback>
      </mc:AlternateContent>
    </p:spTree>
    <p:extLst>
      <p:ext uri="{BB962C8B-B14F-4D97-AF65-F5344CB8AC3E}">
        <p14:creationId xmlns:p14="http://schemas.microsoft.com/office/powerpoint/2010/main" val="1622820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5" y="101886"/>
            <a:ext cx="10515600" cy="973728"/>
          </a:xfrm>
        </p:spPr>
        <p:txBody>
          <a:bodyPr/>
          <a:lstStyle/>
          <a:p>
            <a:r>
              <a:rPr lang="en-US" dirty="0"/>
              <a:t>Linear Classifiers in General</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980756"/>
                <a:ext cx="10744200" cy="3187710"/>
              </a:xfrm>
            </p:spPr>
            <p:txBody>
              <a:bodyPr>
                <a:noAutofit/>
              </a:bodyPr>
              <a:lstStyle/>
              <a:p>
                <a:pPr marL="0" indent="0">
                  <a:buNone/>
                </a:pPr>
                <a:r>
                  <a:rPr lang="en-US" sz="3200" dirty="0">
                    <a:cs typeface="Times New Roman"/>
                  </a:rPr>
                  <a:t>Consider the classifier  </a:t>
                </a:r>
                <a:endParaRPr lang="en-US" sz="3200" i="1" dirty="0">
                  <a:latin typeface="Cambria Math" panose="02040503050406030204" pitchFamily="18" charset="0"/>
                  <a:cs typeface="Times New Roman"/>
                </a:endParaRPr>
              </a:p>
              <a:p>
                <a:pPr marL="0" indent="0" algn="ctr">
                  <a:buNone/>
                </a:pPr>
                <a14:m>
                  <m:oMath xmlns:m="http://schemas.openxmlformats.org/officeDocument/2006/math">
                    <m:acc>
                      <m:accPr>
                        <m:chr m:val="̂"/>
                        <m:ctrlPr>
                          <a:rPr lang="en-US" sz="3200" i="1" dirty="0" smtClean="0">
                            <a:latin typeface="Cambria Math" panose="02040503050406030204" pitchFamily="18" charset="0"/>
                          </a:rPr>
                        </m:ctrlPr>
                      </m:accPr>
                      <m:e>
                        <m:r>
                          <a:rPr lang="en-US" sz="3200" b="0" i="1" dirty="0" smtClean="0">
                            <a:latin typeface="Cambria Math" panose="02040503050406030204" pitchFamily="18" charset="0"/>
                          </a:rPr>
                          <m:t>𝑦</m:t>
                        </m:r>
                      </m:e>
                    </m:acc>
                    <m:r>
                      <a:rPr lang="en-US" sz="3200" i="1">
                        <a:latin typeface="Cambria Math" panose="02040503050406030204" pitchFamily="18" charset="0"/>
                        <a:cs typeface="Times New Roman"/>
                      </a:rPr>
                      <m:t>=1   </m:t>
                    </m:r>
                    <m:r>
                      <m:rPr>
                        <m:sty m:val="p"/>
                      </m:rPr>
                      <a:rPr lang="en-US" sz="3200">
                        <a:latin typeface="Cambria Math" panose="02040503050406030204" pitchFamily="18" charset="0"/>
                        <a:cs typeface="Times New Roman"/>
                      </a:rPr>
                      <m:t>if</m:t>
                    </m:r>
                    <m:r>
                      <a:rPr lang="en-US" sz="3200" b="0" i="1" smtClean="0">
                        <a:latin typeface="Cambria Math" panose="02040503050406030204" pitchFamily="18" charset="0"/>
                        <a:cs typeface="Times New Roman"/>
                      </a:rPr>
                      <m:t>  </m:t>
                    </m:r>
                    <m:r>
                      <a:rPr lang="en-US" sz="3200" b="0" i="1" smtClean="0">
                        <a:latin typeface="Cambria Math" panose="02040503050406030204" pitchFamily="18" charset="0"/>
                        <a:cs typeface="Times New Roman"/>
                      </a:rPr>
                      <m:t>𝑏</m:t>
                    </m:r>
                    <m:r>
                      <a:rPr lang="en-US" sz="3200" i="1">
                        <a:latin typeface="Cambria Math" panose="02040503050406030204" pitchFamily="18" charset="0"/>
                        <a:cs typeface="Times New Roman"/>
                      </a:rPr>
                      <m:t>+</m:t>
                    </m:r>
                    <m:nary>
                      <m:naryPr>
                        <m:chr m:val="∑"/>
                        <m:ctrlPr>
                          <a:rPr lang="en-US" sz="3200" i="1">
                            <a:latin typeface="Cambria Math" panose="02040503050406030204" pitchFamily="18" charset="0"/>
                            <a:cs typeface="Times New Roman"/>
                          </a:rPr>
                        </m:ctrlPr>
                      </m:naryPr>
                      <m:sub>
                        <m:r>
                          <a:rPr lang="en-US" sz="3200" b="0" i="1" smtClean="0">
                            <a:latin typeface="Cambria Math" panose="02040503050406030204" pitchFamily="18" charset="0"/>
                            <a:cs typeface="Times New Roman"/>
                          </a:rPr>
                          <m:t>𝑗</m:t>
                        </m:r>
                        <m:r>
                          <a:rPr lang="en-US" sz="3200" i="1">
                            <a:latin typeface="Cambria Math" panose="02040503050406030204" pitchFamily="18" charset="0"/>
                            <a:cs typeface="Times New Roman"/>
                          </a:rPr>
                          <m:t>=1</m:t>
                        </m:r>
                      </m:sub>
                      <m:sup>
                        <m:r>
                          <a:rPr lang="en-US" sz="3200" b="0" i="1" smtClean="0">
                            <a:latin typeface="Cambria Math" panose="02040503050406030204" pitchFamily="18" charset="0"/>
                            <a:cs typeface="Times New Roman"/>
                          </a:rPr>
                          <m:t>𝐷</m:t>
                        </m:r>
                      </m:sup>
                      <m:e>
                        <m:sSub>
                          <m:sSubPr>
                            <m:ctrlPr>
                              <a:rPr lang="en-US" sz="3200" i="1">
                                <a:latin typeface="Cambria Math" panose="02040503050406030204" pitchFamily="18" charset="0"/>
                                <a:cs typeface="Times New Roman"/>
                              </a:rPr>
                            </m:ctrlPr>
                          </m:sSubPr>
                          <m:e>
                            <m:r>
                              <a:rPr lang="en-US" sz="3200" b="0" i="1" smtClean="0">
                                <a:latin typeface="Cambria Math" panose="02040503050406030204" pitchFamily="18" charset="0"/>
                                <a:ea typeface="Cambria Math" panose="02040503050406030204" pitchFamily="18" charset="0"/>
                                <a:cs typeface="Times New Roman"/>
                              </a:rPr>
                              <m:t>𝑤</m:t>
                            </m:r>
                          </m:e>
                          <m:sub>
                            <m:r>
                              <a:rPr lang="en-US" sz="3200" b="0" i="1" smtClean="0">
                                <a:latin typeface="Cambria Math" panose="02040503050406030204" pitchFamily="18" charset="0"/>
                                <a:cs typeface="Times New Roman"/>
                              </a:rPr>
                              <m:t>𝑗</m:t>
                            </m:r>
                          </m:sub>
                        </m:sSub>
                        <m:sSub>
                          <m:sSubPr>
                            <m:ctrlPr>
                              <a:rPr lang="en-US" sz="3200" i="1">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𝑗</m:t>
                            </m:r>
                          </m:sub>
                        </m:sSub>
                      </m:e>
                    </m:nary>
                    <m:r>
                      <a:rPr lang="en-US" sz="3200" b="0" i="1" smtClean="0">
                        <a:latin typeface="Cambria Math" panose="02040503050406030204" pitchFamily="18" charset="0"/>
                        <a:cs typeface="Times New Roman"/>
                      </a:rPr>
                      <m:t>&gt;0</m:t>
                    </m:r>
                  </m:oMath>
                </a14:m>
                <a:r>
                  <a:rPr lang="en-US" sz="3200" dirty="0">
                    <a:cs typeface="Times New Roman"/>
                  </a:rPr>
                  <a:t>,          otherwise </a:t>
                </a:r>
                <a14:m>
                  <m:oMath xmlns:m="http://schemas.openxmlformats.org/officeDocument/2006/math">
                    <m:acc>
                      <m:accPr>
                        <m:chr m:val="̂"/>
                        <m:ctrlPr>
                          <a:rPr lang="en-US" sz="3200" i="1" dirty="0" smtClean="0">
                            <a:latin typeface="Cambria Math" panose="02040503050406030204" pitchFamily="18" charset="0"/>
                          </a:rPr>
                        </m:ctrlPr>
                      </m:accPr>
                      <m:e>
                        <m:r>
                          <a:rPr lang="en-US" sz="3200" b="0" i="1" dirty="0" smtClean="0">
                            <a:latin typeface="Cambria Math" panose="02040503050406030204" pitchFamily="18" charset="0"/>
                          </a:rPr>
                          <m:t>𝑦</m:t>
                        </m:r>
                      </m:e>
                    </m:acc>
                    <m:r>
                      <a:rPr lang="en-US" sz="3200" i="1">
                        <a:latin typeface="Cambria Math" panose="02040503050406030204" pitchFamily="18" charset="0"/>
                        <a:cs typeface="Times New Roman"/>
                      </a:rPr>
                      <m:t>=</m:t>
                    </m:r>
                    <m:r>
                      <a:rPr lang="en-US" sz="3200" b="0" i="1" smtClean="0">
                        <a:latin typeface="Cambria Math" panose="02040503050406030204" pitchFamily="18" charset="0"/>
                        <a:cs typeface="Times New Roman"/>
                      </a:rPr>
                      <m:t>0</m:t>
                    </m:r>
                  </m:oMath>
                </a14:m>
                <a:endParaRPr lang="en-US" sz="3200" dirty="0">
                  <a:cs typeface="Times New Roman"/>
                </a:endParaRPr>
              </a:p>
              <a:p>
                <a:pPr marL="0" indent="0" algn="ctr">
                  <a:lnSpc>
                    <a:spcPct val="100000"/>
                  </a:lnSpc>
                  <a:buNone/>
                </a:pPr>
                <a:r>
                  <a:rPr lang="en-US" sz="3200" dirty="0">
                    <a:cs typeface="Times New Roman"/>
                  </a:rPr>
                  <a:t>This is called a “linear classifier” because the boundary between the two classes is a line.  Here is an example of such a classifier, with its boundary plotted as a line in the two-dimensional space </a:t>
                </a:r>
                <a14:m>
                  <m:oMath xmlns:m="http://schemas.openxmlformats.org/officeDocument/2006/math">
                    <m:sSub>
                      <m:sSubPr>
                        <m:ctrlPr>
                          <a:rPr lang="en-US" sz="3200" i="1">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1</m:t>
                        </m:r>
                      </m:sub>
                    </m:sSub>
                  </m:oMath>
                </a14:m>
                <a:r>
                  <a:rPr lang="en-US" sz="3200" dirty="0">
                    <a:cs typeface="Times New Roman"/>
                  </a:rPr>
                  <a:t> by </a:t>
                </a:r>
                <a14:m>
                  <m:oMath xmlns:m="http://schemas.openxmlformats.org/officeDocument/2006/math">
                    <m:sSub>
                      <m:sSubPr>
                        <m:ctrlPr>
                          <a:rPr lang="en-US" sz="3200" i="1">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a14:m>
                <a:r>
                  <a:rPr lang="en-US" sz="3200" dirty="0">
                    <a:cs typeface="Times New Roman"/>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980756"/>
                <a:ext cx="10744200" cy="3187710"/>
              </a:xfrm>
              <a:blipFill>
                <a:blip r:embed="rId2"/>
                <a:stretch>
                  <a:fillRect l="-1417" t="-7143" r="-1299" b="-7540"/>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44" y="4393054"/>
            <a:ext cx="5855365" cy="205535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126716" y="6336127"/>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oMath>
                  </m:oMathPara>
                </a14:m>
                <a:endParaRPr lang="en-US" sz="3200" dirty="0"/>
              </a:p>
            </p:txBody>
          </p:sp>
        </mc:Choice>
        <mc:Fallback xmlns="">
          <p:sp>
            <p:nvSpPr>
              <p:cNvPr id="5" name="Rectangle 4"/>
              <p:cNvSpPr>
                <a:spLocks noRot="1" noChangeAspect="1" noMove="1" noResize="1" noEditPoints="1" noAdjustHandles="1" noChangeArrowheads="1" noChangeShapeType="1" noTextEdit="1"/>
              </p:cNvSpPr>
              <p:nvPr/>
            </p:nvSpPr>
            <p:spPr>
              <a:xfrm>
                <a:off x="6126716" y="6336127"/>
                <a:ext cx="460006" cy="584775"/>
              </a:xfrm>
              <a:prstGeom prst="rect">
                <a:avLst/>
              </a:prstGeom>
              <a:blipFill>
                <a:blip r:embed="rId4"/>
                <a:stretch>
                  <a:fillRect l="-2703" r="-21622"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929399" y="4997643"/>
                <a:ext cx="467045"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2929399" y="4997643"/>
                <a:ext cx="467045" cy="584775"/>
              </a:xfrm>
              <a:prstGeom prst="rect">
                <a:avLst/>
              </a:prstGeom>
              <a:blipFill>
                <a:blip r:embed="rId5"/>
                <a:stretch>
                  <a:fillRect l="-2632" r="-21053"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47628" y="4522785"/>
                <a:ext cx="127566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i="1" dirty="0" smtClean="0">
                              <a:latin typeface="Cambria Math" panose="02040503050406030204" pitchFamily="18" charset="0"/>
                            </a:rPr>
                          </m:ctrlPr>
                        </m:accPr>
                        <m:e>
                          <m:r>
                            <a:rPr lang="en-US" sz="3200" b="0" i="1" dirty="0" smtClean="0">
                              <a:latin typeface="Cambria Math" panose="02040503050406030204" pitchFamily="18" charset="0"/>
                            </a:rPr>
                            <m:t>𝑦</m:t>
                          </m:r>
                        </m:e>
                      </m:acc>
                      <m:r>
                        <a:rPr lang="en-US" sz="3200" i="1">
                          <a:latin typeface="Cambria Math" panose="02040503050406030204" pitchFamily="18" charset="0"/>
                          <a:cs typeface="Times New Roman"/>
                        </a:rPr>
                        <m:t>=</m:t>
                      </m:r>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747628" y="4522785"/>
                <a:ext cx="1275669" cy="584775"/>
              </a:xfrm>
              <a:prstGeom prst="rect">
                <a:avLst/>
              </a:prstGeom>
              <a:blipFill>
                <a:blip r:embed="rId6"/>
                <a:stretch>
                  <a:fillRect t="-10638"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1D16AC6-2281-EC4D-8FC5-1348A84C7A72}"/>
                  </a:ext>
                </a:extLst>
              </p:cNvPr>
              <p:cNvSpPr/>
              <p:nvPr/>
            </p:nvSpPr>
            <p:spPr>
              <a:xfrm>
                <a:off x="6937376" y="5332909"/>
                <a:ext cx="127566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i="1" dirty="0" smtClean="0">
                              <a:latin typeface="Cambria Math" panose="02040503050406030204" pitchFamily="18" charset="0"/>
                            </a:rPr>
                          </m:ctrlPr>
                        </m:accPr>
                        <m:e>
                          <m:r>
                            <a:rPr lang="en-US" sz="3200" b="0" i="1" dirty="0" smtClean="0">
                              <a:latin typeface="Cambria Math" panose="02040503050406030204" pitchFamily="18" charset="0"/>
                            </a:rPr>
                            <m:t>𝑦</m:t>
                          </m:r>
                        </m:e>
                      </m:acc>
                      <m:r>
                        <a:rPr lang="en-US" sz="3200" i="1">
                          <a:latin typeface="Cambria Math" panose="02040503050406030204" pitchFamily="18" charset="0"/>
                          <a:cs typeface="Times New Roman"/>
                        </a:rPr>
                        <m:t>=</m:t>
                      </m:r>
                      <m:r>
                        <a:rPr lang="en-US" sz="3200" b="0" i="1" smtClean="0">
                          <a:latin typeface="Cambria Math" panose="02040503050406030204" pitchFamily="18" charset="0"/>
                          <a:cs typeface="Times New Roman"/>
                        </a:rPr>
                        <m:t>1</m:t>
                      </m:r>
                    </m:oMath>
                  </m:oMathPara>
                </a14:m>
                <a:endParaRPr lang="en-US" sz="3200" dirty="0"/>
              </a:p>
            </p:txBody>
          </p:sp>
        </mc:Choice>
        <mc:Fallback xmlns="">
          <p:sp>
            <p:nvSpPr>
              <p:cNvPr id="9" name="Rectangle 8">
                <a:extLst>
                  <a:ext uri="{FF2B5EF4-FFF2-40B4-BE49-F238E27FC236}">
                    <a16:creationId xmlns:a16="http://schemas.microsoft.com/office/drawing/2014/main" id="{61D16AC6-2281-EC4D-8FC5-1348A84C7A72}"/>
                  </a:ext>
                </a:extLst>
              </p:cNvPr>
              <p:cNvSpPr>
                <a:spLocks noRot="1" noChangeAspect="1" noMove="1" noResize="1" noEditPoints="1" noAdjustHandles="1" noChangeArrowheads="1" noChangeShapeType="1" noTextEdit="1"/>
              </p:cNvSpPr>
              <p:nvPr/>
            </p:nvSpPr>
            <p:spPr>
              <a:xfrm>
                <a:off x="6937376" y="5332909"/>
                <a:ext cx="1275669" cy="584775"/>
              </a:xfrm>
              <a:prstGeom prst="rect">
                <a:avLst/>
              </a:prstGeom>
              <a:blipFill>
                <a:blip r:embed="rId7"/>
                <a:stretch>
                  <a:fillRect t="-10638" b="-10638"/>
                </a:stretch>
              </a:blipFill>
            </p:spPr>
            <p:txBody>
              <a:bodyPr/>
              <a:lstStyle/>
              <a:p>
                <a:r>
                  <a:rPr lang="en-US">
                    <a:noFill/>
                  </a:rPr>
                  <a:t> </a:t>
                </a:r>
              </a:p>
            </p:txBody>
          </p:sp>
        </mc:Fallback>
      </mc:AlternateContent>
    </p:spTree>
    <p:extLst>
      <p:ext uri="{BB962C8B-B14F-4D97-AF65-F5344CB8AC3E}">
        <p14:creationId xmlns:p14="http://schemas.microsoft.com/office/powerpoint/2010/main" val="233032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solidFill>
                  <a:schemeClr val="bg1">
                    <a:lumMod val="75000"/>
                  </a:schemeClr>
                </a:solidFill>
              </a:rPr>
              <a:t>What is a classifier?</a:t>
            </a:r>
          </a:p>
          <a:p>
            <a:r>
              <a:rPr lang="en-US" sz="3200" dirty="0"/>
              <a:t>The Naïve Bayes classifier</a:t>
            </a:r>
          </a:p>
          <a:p>
            <a:r>
              <a:rPr lang="en-US" sz="3200" dirty="0"/>
              <a:t>General Bayesian classifier</a:t>
            </a:r>
          </a:p>
          <a:p>
            <a:r>
              <a:rPr lang="en-US" sz="3200" dirty="0"/>
              <a:t>False alarms and missed detections</a:t>
            </a:r>
          </a:p>
          <a:p>
            <a:r>
              <a:rPr lang="en-US" sz="3200" dirty="0"/>
              <a:t>Training, development test, and evaluation test datasets</a:t>
            </a:r>
          </a:p>
          <a:p>
            <a:r>
              <a:rPr lang="en-US" sz="3200" dirty="0"/>
              <a:t>The nearest-neighbor classifier</a:t>
            </a:r>
          </a:p>
          <a:p>
            <a:r>
              <a:rPr lang="en-US" sz="3200" dirty="0"/>
              <a:t>Linear classifiers</a:t>
            </a:r>
          </a:p>
          <a:p>
            <a:r>
              <a:rPr lang="en-US" sz="3200" dirty="0"/>
              <a:t>Many logic functions are linear classifiers!</a:t>
            </a:r>
          </a:p>
          <a:p>
            <a:r>
              <a:rPr lang="en-US" sz="3200" dirty="0"/>
              <a:t>Binary naïve Bayes is a linear classifier!</a:t>
            </a:r>
          </a:p>
        </p:txBody>
      </p:sp>
    </p:spTree>
    <p:extLst>
      <p:ext uri="{BB962C8B-B14F-4D97-AF65-F5344CB8AC3E}">
        <p14:creationId xmlns:p14="http://schemas.microsoft.com/office/powerpoint/2010/main" val="3270354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6B2C-2BBB-3D44-9F0C-DBD952CA9E0F}"/>
              </a:ext>
            </a:extLst>
          </p:cNvPr>
          <p:cNvSpPr>
            <a:spLocks noGrp="1"/>
          </p:cNvSpPr>
          <p:nvPr>
            <p:ph type="title"/>
          </p:nvPr>
        </p:nvSpPr>
        <p:spPr>
          <a:xfrm>
            <a:off x="213360" y="121286"/>
            <a:ext cx="10515600" cy="985108"/>
          </a:xfrm>
        </p:spPr>
        <p:txBody>
          <a:bodyPr/>
          <a:lstStyle/>
          <a:p>
            <a:r>
              <a:rPr lang="en-US" dirty="0"/>
              <a:t>The Unit Step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6AEE4B-BD50-A542-BEEF-85A3E2FF56E3}"/>
                  </a:ext>
                </a:extLst>
              </p:cNvPr>
              <p:cNvSpPr>
                <a:spLocks noGrp="1"/>
              </p:cNvSpPr>
              <p:nvPr>
                <p:ph idx="1"/>
              </p:nvPr>
            </p:nvSpPr>
            <p:spPr>
              <a:xfrm>
                <a:off x="30480" y="1106394"/>
                <a:ext cx="5800842" cy="5644925"/>
              </a:xfrm>
            </p:spPr>
            <p:txBody>
              <a:bodyPr>
                <a:normAutofit/>
              </a:bodyPr>
              <a:lstStyle/>
              <a:p>
                <a:pPr marL="0" indent="0">
                  <a:lnSpc>
                    <a:spcPct val="100000"/>
                  </a:lnSpc>
                  <a:buNone/>
                </a:pPr>
                <a:r>
                  <a:rPr lang="en-US" sz="3200" u="sng" dirty="0"/>
                  <a:t>Binary Classifier: Unit Step</a:t>
                </a:r>
                <a:r>
                  <a:rPr lang="en-US" sz="3200" dirty="0"/>
                  <a:t> </a:t>
                </a:r>
              </a:p>
              <a:p>
                <a:pPr marL="0" indent="0">
                  <a:lnSpc>
                    <a:spcPct val="100000"/>
                  </a:lnSpc>
                  <a:buNone/>
                </a:pPr>
                <a:r>
                  <a:rPr lang="en-US" sz="3200" dirty="0"/>
                  <a:t>The unit step function is defined as:</a:t>
                </a:r>
              </a:p>
              <a:p>
                <a:pPr marL="0" indent="0">
                  <a:lnSpc>
                    <a:spcPct val="100000"/>
                  </a:lnSpc>
                  <a:buNone/>
                </a:pPr>
                <a:endParaRPr lang="en-US" sz="3200" dirty="0"/>
              </a:p>
              <a:p>
                <a:pPr marL="0" indent="0">
                  <a:lnSpc>
                    <a:spcPct val="100000"/>
                  </a:lnSpc>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𝑢</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𝑏</m:t>
                          </m:r>
                        </m:e>
                      </m:d>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m>
                            <m:mPr>
                              <m:mcs>
                                <m:mc>
                                  <m:mcPr>
                                    <m:count m:val="2"/>
                                    <m:mcJc m:val="center"/>
                                  </m:mcPr>
                                </m:mc>
                              </m:mcs>
                              <m:ctrlPr>
                                <a:rPr lang="en-US" sz="3200" b="0" i="1" smtClean="0">
                                  <a:latin typeface="Cambria Math" panose="02040503050406030204" pitchFamily="18" charset="0"/>
                                </a:rPr>
                              </m:ctrlPr>
                            </m:mPr>
                            <m:mr>
                              <m:e>
                                <m:r>
                                  <m:rPr>
                                    <m:brk m:alnAt="7"/>
                                  </m:rPr>
                                  <a:rPr lang="en-US" sz="3200" b="0" i="1" smtClean="0">
                                    <a:latin typeface="Cambria Math" panose="02040503050406030204" pitchFamily="18" charset="0"/>
                                  </a:rPr>
                                  <m:t>1</m:t>
                                </m:r>
                              </m:e>
                              <m:e>
                                <m:r>
                                  <a:rPr lang="en-US" sz="3200" b="0" i="1" smtClean="0">
                                    <a:latin typeface="Cambria Math" panose="02040503050406030204" pitchFamily="18" charset="0"/>
                                  </a:rPr>
                                  <m:t>𝑏</m:t>
                                </m:r>
                                <m:r>
                                  <a:rPr lang="en-US" sz="3200" b="0" i="1" smtClean="0">
                                    <a:latin typeface="Cambria Math" panose="02040503050406030204" pitchFamily="18" charset="0"/>
                                    <a:ea typeface="Cambria Math" panose="02040503050406030204" pitchFamily="18" charset="0"/>
                                  </a:rPr>
                                  <m:t>≥0</m:t>
                                </m:r>
                              </m:e>
                            </m:mr>
                            <m:mr>
                              <m:e>
                                <m:r>
                                  <a:rPr lang="en-US" sz="3200" b="0" i="1" smtClean="0">
                                    <a:latin typeface="Cambria Math" panose="02040503050406030204" pitchFamily="18" charset="0"/>
                                  </a:rPr>
                                  <m:t>0</m:t>
                                </m:r>
                              </m:e>
                              <m:e>
                                <m:r>
                                  <m:rPr>
                                    <m:sty m:val="p"/>
                                  </m:rPr>
                                  <a:rPr lang="en-US" sz="3200" b="0" i="0" smtClean="0">
                                    <a:latin typeface="Cambria Math" panose="02040503050406030204" pitchFamily="18" charset="0"/>
                                  </a:rPr>
                                  <m:t>otherwise</m:t>
                                </m:r>
                              </m:e>
                            </m:mr>
                          </m:m>
                        </m:e>
                      </m:d>
                    </m:oMath>
                  </m:oMathPara>
                </a14:m>
                <a:endParaRPr lang="en-US" sz="3200" dirty="0"/>
              </a:p>
            </p:txBody>
          </p:sp>
        </mc:Choice>
        <mc:Fallback xmlns="">
          <p:sp>
            <p:nvSpPr>
              <p:cNvPr id="3" name="Content Placeholder 2">
                <a:extLst>
                  <a:ext uri="{FF2B5EF4-FFF2-40B4-BE49-F238E27FC236}">
                    <a16:creationId xmlns:a16="http://schemas.microsoft.com/office/drawing/2014/main" id="{1D6AEE4B-BD50-A542-BEEF-85A3E2FF56E3}"/>
                  </a:ext>
                </a:extLst>
              </p:cNvPr>
              <p:cNvSpPr>
                <a:spLocks noGrp="1" noRot="1" noChangeAspect="1" noMove="1" noResize="1" noEditPoints="1" noAdjustHandles="1" noChangeArrowheads="1" noChangeShapeType="1" noTextEdit="1"/>
              </p:cNvSpPr>
              <p:nvPr>
                <p:ph idx="1"/>
              </p:nvPr>
            </p:nvSpPr>
            <p:spPr>
              <a:xfrm>
                <a:off x="30480" y="1106394"/>
                <a:ext cx="5800842" cy="5644925"/>
              </a:xfrm>
              <a:blipFill>
                <a:blip r:embed="rId2"/>
                <a:stretch>
                  <a:fillRect l="-2620" t="-4484" b="-23094"/>
                </a:stretch>
              </a:blipFill>
            </p:spPr>
            <p:txBody>
              <a:bodyPr/>
              <a:lstStyle/>
              <a:p>
                <a:r>
                  <a:rPr lang="en-US">
                    <a:noFill/>
                  </a:rPr>
                  <a:t> </a:t>
                </a:r>
              </a:p>
            </p:txBody>
          </p:sp>
        </mc:Fallback>
      </mc:AlternateContent>
      <p:pic>
        <p:nvPicPr>
          <p:cNvPr id="6" name="Picture 5" descr="A screenshot of a cell phone&#10;&#10;Description automatically generated">
            <a:extLst>
              <a:ext uri="{FF2B5EF4-FFF2-40B4-BE49-F238E27FC236}">
                <a16:creationId xmlns:a16="http://schemas.microsoft.com/office/drawing/2014/main" id="{D6437A01-72C2-6C42-A1EF-732B626C0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663" y="1251281"/>
            <a:ext cx="5718067" cy="4288551"/>
          </a:xfrm>
          <a:prstGeom prst="rect">
            <a:avLst/>
          </a:prstGeom>
        </p:spPr>
      </p:pic>
    </p:spTree>
    <p:extLst>
      <p:ext uri="{BB962C8B-B14F-4D97-AF65-F5344CB8AC3E}">
        <p14:creationId xmlns:p14="http://schemas.microsoft.com/office/powerpoint/2010/main" val="1948176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5" y="101886"/>
            <a:ext cx="10515600" cy="973728"/>
          </a:xfrm>
        </p:spPr>
        <p:txBody>
          <a:bodyPr/>
          <a:lstStyle/>
          <a:p>
            <a:r>
              <a:rPr lang="en-US" dirty="0"/>
              <a:t>Linear Classifiers in General</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980756"/>
                <a:ext cx="10744200" cy="3187710"/>
              </a:xfrm>
            </p:spPr>
            <p:txBody>
              <a:bodyPr>
                <a:noAutofit/>
              </a:bodyPr>
              <a:lstStyle/>
              <a:p>
                <a:pPr marL="0" indent="0">
                  <a:buNone/>
                </a:pPr>
                <a:r>
                  <a:rPr lang="en-US" sz="3200" dirty="0">
                    <a:cs typeface="Times New Roman"/>
                  </a:rPr>
                  <a:t>Consider the classifier  </a:t>
                </a:r>
                <a:endParaRPr lang="en-US" sz="3200" i="1" dirty="0">
                  <a:latin typeface="Cambria Math" panose="02040503050406030204" pitchFamily="18" charset="0"/>
                  <a:cs typeface="Times New Roman"/>
                </a:endParaRPr>
              </a:p>
              <a:p>
                <a:pPr marL="0" indent="0" algn="ctr">
                  <a:buNone/>
                </a:pPr>
                <a14:m>
                  <m:oMathPara xmlns:m="http://schemas.openxmlformats.org/officeDocument/2006/math">
                    <m:oMathParaPr>
                      <m:jc m:val="centerGroup"/>
                    </m:oMathParaPr>
                    <m:oMath xmlns:m="http://schemas.openxmlformats.org/officeDocument/2006/math">
                      <m:acc>
                        <m:accPr>
                          <m:chr m:val="̂"/>
                          <m:ctrlPr>
                            <a:rPr lang="en-US" sz="3200" i="1" dirty="0" smtClean="0">
                              <a:latin typeface="Cambria Math" panose="02040503050406030204" pitchFamily="18" charset="0"/>
                            </a:rPr>
                          </m:ctrlPr>
                        </m:accPr>
                        <m:e>
                          <m:r>
                            <a:rPr lang="en-US" sz="3200" b="0" i="1" dirty="0" smtClean="0">
                              <a:latin typeface="Cambria Math" panose="02040503050406030204" pitchFamily="18" charset="0"/>
                            </a:rPr>
                            <m:t>𝑦</m:t>
                          </m:r>
                        </m:e>
                      </m:acc>
                      <m:r>
                        <a:rPr lang="en-US" sz="3200" i="1">
                          <a:latin typeface="Cambria Math" panose="02040503050406030204" pitchFamily="18" charset="0"/>
                          <a:cs typeface="Times New Roman"/>
                        </a:rPr>
                        <m:t>=</m:t>
                      </m:r>
                      <m:r>
                        <a:rPr lang="en-US" sz="3200" b="0" i="1" smtClean="0">
                          <a:latin typeface="Cambria Math" panose="02040503050406030204" pitchFamily="18" charset="0"/>
                          <a:cs typeface="Times New Roman"/>
                        </a:rPr>
                        <m:t>𝑢</m:t>
                      </m:r>
                      <m:d>
                        <m:dPr>
                          <m:ctrlPr>
                            <a:rPr lang="en-US" sz="3200" b="0" i="1" smtClean="0">
                              <a:latin typeface="Cambria Math" panose="02040503050406030204" pitchFamily="18" charset="0"/>
                              <a:cs typeface="Times New Roman"/>
                            </a:rPr>
                          </m:ctrlPr>
                        </m:dPr>
                        <m:e>
                          <m:r>
                            <a:rPr lang="en-US" sz="3200" i="1">
                              <a:latin typeface="Cambria Math" panose="02040503050406030204" pitchFamily="18" charset="0"/>
                              <a:cs typeface="Times New Roman"/>
                            </a:rPr>
                            <m:t>𝑏</m:t>
                          </m:r>
                          <m:r>
                            <a:rPr lang="en-US" sz="3200" i="1">
                              <a:latin typeface="Cambria Math" panose="02040503050406030204" pitchFamily="18" charset="0"/>
                              <a:cs typeface="Times New Roman"/>
                            </a:rPr>
                            <m:t>+</m:t>
                          </m:r>
                          <m:nary>
                            <m:naryPr>
                              <m:chr m:val="∑"/>
                              <m:ctrlPr>
                                <a:rPr lang="en-US" sz="3200" i="1">
                                  <a:latin typeface="Cambria Math" panose="02040503050406030204" pitchFamily="18" charset="0"/>
                                  <a:cs typeface="Times New Roman"/>
                                </a:rPr>
                              </m:ctrlPr>
                            </m:naryPr>
                            <m:sub>
                              <m:r>
                                <a:rPr lang="en-US" sz="3200" i="1">
                                  <a:latin typeface="Cambria Math" panose="02040503050406030204" pitchFamily="18" charset="0"/>
                                  <a:cs typeface="Times New Roman"/>
                                </a:rPr>
                                <m:t>𝑗</m:t>
                              </m:r>
                              <m:r>
                                <a:rPr lang="en-US" sz="3200" i="1">
                                  <a:latin typeface="Cambria Math" panose="02040503050406030204" pitchFamily="18" charset="0"/>
                                  <a:cs typeface="Times New Roman"/>
                                </a:rPr>
                                <m:t>=1</m:t>
                              </m:r>
                            </m:sub>
                            <m:sup>
                              <m:r>
                                <a:rPr lang="en-US" sz="3200" i="1">
                                  <a:latin typeface="Cambria Math" panose="02040503050406030204" pitchFamily="18" charset="0"/>
                                  <a:cs typeface="Times New Roman"/>
                                </a:rPr>
                                <m:t>𝐷</m:t>
                              </m:r>
                            </m:sup>
                            <m:e>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ea typeface="Cambria Math" panose="02040503050406030204" pitchFamily="18" charset="0"/>
                                      <a:cs typeface="Times New Roman"/>
                                    </a:rPr>
                                    <m:t>𝑤</m:t>
                                  </m:r>
                                </m:e>
                                <m:sub>
                                  <m:r>
                                    <a:rPr lang="en-US" sz="3200" i="1">
                                      <a:latin typeface="Cambria Math" panose="02040503050406030204" pitchFamily="18" charset="0"/>
                                      <a:cs typeface="Times New Roman"/>
                                    </a:rPr>
                                    <m:t>𝑗</m:t>
                                  </m:r>
                                </m:sub>
                              </m:sSub>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cs typeface="Times New Roman"/>
                                    </a:rPr>
                                    <m:t>𝑥</m:t>
                                  </m:r>
                                </m:e>
                                <m:sub>
                                  <m:r>
                                    <a:rPr lang="en-US" sz="3200" i="1">
                                      <a:latin typeface="Cambria Math" panose="02040503050406030204" pitchFamily="18" charset="0"/>
                                      <a:cs typeface="Times New Roman"/>
                                    </a:rPr>
                                    <m:t>𝑗</m:t>
                                  </m:r>
                                </m:sub>
                              </m:sSub>
                            </m:e>
                          </m:nary>
                        </m:e>
                      </m:d>
                    </m:oMath>
                  </m:oMathPara>
                </a14:m>
                <a:endParaRPr lang="en-US" sz="3200" b="0" dirty="0">
                  <a:cs typeface="Times New Roman"/>
                </a:endParaRPr>
              </a:p>
              <a:p>
                <a:pPr marL="0" indent="0" algn="ctr">
                  <a:buNone/>
                </a:pPr>
                <a:r>
                  <a:rPr lang="en-US" sz="3200" dirty="0">
                    <a:cs typeface="Times New Roman"/>
                  </a:rPr>
                  <a:t>This is called a “linear classifier” because the boundary between the two classes is a line.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980756"/>
                <a:ext cx="10744200" cy="3187710"/>
              </a:xfrm>
              <a:blipFill>
                <a:blip r:embed="rId2"/>
                <a:stretch>
                  <a:fillRect l="-1417" t="-35714" b="-3452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44" y="4393054"/>
            <a:ext cx="5855365" cy="205535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126716" y="6336127"/>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oMath>
                  </m:oMathPara>
                </a14:m>
                <a:endParaRPr lang="en-US" sz="3200" dirty="0"/>
              </a:p>
            </p:txBody>
          </p:sp>
        </mc:Choice>
        <mc:Fallback xmlns="">
          <p:sp>
            <p:nvSpPr>
              <p:cNvPr id="5" name="Rectangle 4"/>
              <p:cNvSpPr>
                <a:spLocks noRot="1" noChangeAspect="1" noMove="1" noResize="1" noEditPoints="1" noAdjustHandles="1" noChangeArrowheads="1" noChangeShapeType="1" noTextEdit="1"/>
              </p:cNvSpPr>
              <p:nvPr/>
            </p:nvSpPr>
            <p:spPr>
              <a:xfrm>
                <a:off x="6126716" y="6336127"/>
                <a:ext cx="460006" cy="584775"/>
              </a:xfrm>
              <a:prstGeom prst="rect">
                <a:avLst/>
              </a:prstGeom>
              <a:blipFill>
                <a:blip r:embed="rId4"/>
                <a:stretch>
                  <a:fillRect l="-2703" r="-21622"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929399" y="4997643"/>
                <a:ext cx="467045"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2929399" y="4997643"/>
                <a:ext cx="467045" cy="584775"/>
              </a:xfrm>
              <a:prstGeom prst="rect">
                <a:avLst/>
              </a:prstGeom>
              <a:blipFill>
                <a:blip r:embed="rId5"/>
                <a:stretch>
                  <a:fillRect l="-2632" r="-21053"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47628" y="4522785"/>
                <a:ext cx="127566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i="1" dirty="0" smtClean="0">
                              <a:latin typeface="Cambria Math" panose="02040503050406030204" pitchFamily="18" charset="0"/>
                            </a:rPr>
                          </m:ctrlPr>
                        </m:accPr>
                        <m:e>
                          <m:r>
                            <a:rPr lang="en-US" sz="3200" b="0" i="1" dirty="0" smtClean="0">
                              <a:latin typeface="Cambria Math" panose="02040503050406030204" pitchFamily="18" charset="0"/>
                            </a:rPr>
                            <m:t>𝑦</m:t>
                          </m:r>
                        </m:e>
                      </m:acc>
                      <m:r>
                        <a:rPr lang="en-US" sz="3200" i="1">
                          <a:latin typeface="Cambria Math" panose="02040503050406030204" pitchFamily="18" charset="0"/>
                          <a:cs typeface="Times New Roman"/>
                        </a:rPr>
                        <m:t>=</m:t>
                      </m:r>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747628" y="4522785"/>
                <a:ext cx="1275669" cy="584775"/>
              </a:xfrm>
              <a:prstGeom prst="rect">
                <a:avLst/>
              </a:prstGeom>
              <a:blipFill>
                <a:blip r:embed="rId6"/>
                <a:stretch>
                  <a:fillRect t="-10638"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1D16AC6-2281-EC4D-8FC5-1348A84C7A72}"/>
                  </a:ext>
                </a:extLst>
              </p:cNvPr>
              <p:cNvSpPr/>
              <p:nvPr/>
            </p:nvSpPr>
            <p:spPr>
              <a:xfrm>
                <a:off x="6937376" y="5332909"/>
                <a:ext cx="1275669"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200" i="1" dirty="0" smtClean="0">
                              <a:latin typeface="Cambria Math" panose="02040503050406030204" pitchFamily="18" charset="0"/>
                            </a:rPr>
                          </m:ctrlPr>
                        </m:accPr>
                        <m:e>
                          <m:r>
                            <a:rPr lang="en-US" sz="3200" b="0" i="1" dirty="0" smtClean="0">
                              <a:latin typeface="Cambria Math" panose="02040503050406030204" pitchFamily="18" charset="0"/>
                            </a:rPr>
                            <m:t>𝑦</m:t>
                          </m:r>
                        </m:e>
                      </m:acc>
                      <m:r>
                        <a:rPr lang="en-US" sz="3200" i="1">
                          <a:latin typeface="Cambria Math" panose="02040503050406030204" pitchFamily="18" charset="0"/>
                          <a:cs typeface="Times New Roman"/>
                        </a:rPr>
                        <m:t>=</m:t>
                      </m:r>
                      <m:r>
                        <a:rPr lang="en-US" sz="3200" b="0" i="1" smtClean="0">
                          <a:latin typeface="Cambria Math" panose="02040503050406030204" pitchFamily="18" charset="0"/>
                          <a:cs typeface="Times New Roman"/>
                        </a:rPr>
                        <m:t>1</m:t>
                      </m:r>
                    </m:oMath>
                  </m:oMathPara>
                </a14:m>
                <a:endParaRPr lang="en-US" sz="3200" dirty="0"/>
              </a:p>
            </p:txBody>
          </p:sp>
        </mc:Choice>
        <mc:Fallback xmlns="">
          <p:sp>
            <p:nvSpPr>
              <p:cNvPr id="9" name="Rectangle 8">
                <a:extLst>
                  <a:ext uri="{FF2B5EF4-FFF2-40B4-BE49-F238E27FC236}">
                    <a16:creationId xmlns:a16="http://schemas.microsoft.com/office/drawing/2014/main" id="{61D16AC6-2281-EC4D-8FC5-1348A84C7A72}"/>
                  </a:ext>
                </a:extLst>
              </p:cNvPr>
              <p:cNvSpPr>
                <a:spLocks noRot="1" noChangeAspect="1" noMove="1" noResize="1" noEditPoints="1" noAdjustHandles="1" noChangeArrowheads="1" noChangeShapeType="1" noTextEdit="1"/>
              </p:cNvSpPr>
              <p:nvPr/>
            </p:nvSpPr>
            <p:spPr>
              <a:xfrm>
                <a:off x="6937376" y="5332909"/>
                <a:ext cx="1275669" cy="584775"/>
              </a:xfrm>
              <a:prstGeom prst="rect">
                <a:avLst/>
              </a:prstGeom>
              <a:blipFill>
                <a:blip r:embed="rId7"/>
                <a:stretch>
                  <a:fillRect t="-10638" b="-10638"/>
                </a:stretch>
              </a:blipFill>
            </p:spPr>
            <p:txBody>
              <a:bodyPr/>
              <a:lstStyle/>
              <a:p>
                <a:r>
                  <a:rPr lang="en-US">
                    <a:noFill/>
                  </a:rPr>
                  <a:t> </a:t>
                </a:r>
              </a:p>
            </p:txBody>
          </p:sp>
        </mc:Fallback>
      </mc:AlternateContent>
    </p:spTree>
    <p:extLst>
      <p:ext uri="{BB962C8B-B14F-4D97-AF65-F5344CB8AC3E}">
        <p14:creationId xmlns:p14="http://schemas.microsoft.com/office/powerpoint/2010/main" val="3735211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solidFill>
                  <a:schemeClr val="bg1">
                    <a:lumMod val="75000"/>
                  </a:schemeClr>
                </a:solidFill>
              </a:rPr>
              <a:t>What is a classifier?</a:t>
            </a:r>
          </a:p>
          <a:p>
            <a:r>
              <a:rPr lang="en-US" sz="3200" dirty="0">
                <a:solidFill>
                  <a:schemeClr val="bg1">
                    <a:lumMod val="75000"/>
                  </a:schemeClr>
                </a:solidFill>
              </a:rPr>
              <a:t>The Naïve Bayes classifier</a:t>
            </a:r>
          </a:p>
          <a:p>
            <a:r>
              <a:rPr lang="en-US" sz="3200" dirty="0">
                <a:solidFill>
                  <a:schemeClr val="bg1">
                    <a:lumMod val="75000"/>
                  </a:schemeClr>
                </a:solidFill>
              </a:rPr>
              <a:t>General Bayesian classifier</a:t>
            </a:r>
          </a:p>
          <a:p>
            <a:r>
              <a:rPr lang="en-US" sz="3200" dirty="0">
                <a:solidFill>
                  <a:schemeClr val="bg1">
                    <a:lumMod val="75000"/>
                  </a:schemeClr>
                </a:solidFill>
              </a:rPr>
              <a:t>False alarms and missed detections</a:t>
            </a:r>
          </a:p>
          <a:p>
            <a:r>
              <a:rPr lang="en-US" sz="3200" dirty="0">
                <a:solidFill>
                  <a:schemeClr val="bg1">
                    <a:lumMod val="75000"/>
                  </a:schemeClr>
                </a:solidFill>
              </a:rPr>
              <a:t>Training, Development Test, and Evaluation Test datasets</a:t>
            </a:r>
          </a:p>
          <a:p>
            <a:r>
              <a:rPr lang="en-US" sz="3200" dirty="0">
                <a:solidFill>
                  <a:schemeClr val="bg1">
                    <a:lumMod val="75000"/>
                  </a:schemeClr>
                </a:solidFill>
              </a:rPr>
              <a:t>The nearest-neighbor classifier</a:t>
            </a:r>
          </a:p>
          <a:p>
            <a:r>
              <a:rPr lang="en-US" sz="3200" dirty="0">
                <a:solidFill>
                  <a:schemeClr val="bg1">
                    <a:lumMod val="75000"/>
                  </a:schemeClr>
                </a:solidFill>
              </a:rPr>
              <a:t>Linear classifiers</a:t>
            </a:r>
          </a:p>
          <a:p>
            <a:r>
              <a:rPr lang="en-US" sz="3200" dirty="0"/>
              <a:t>Many logic functions are linear classifiers!</a:t>
            </a:r>
          </a:p>
          <a:p>
            <a:r>
              <a:rPr lang="en-US" sz="3200" dirty="0"/>
              <a:t>Binary naïve Bayes is a linear classifier!</a:t>
            </a:r>
          </a:p>
        </p:txBody>
      </p:sp>
    </p:spTree>
    <p:extLst>
      <p:ext uri="{BB962C8B-B14F-4D97-AF65-F5344CB8AC3E}">
        <p14:creationId xmlns:p14="http://schemas.microsoft.com/office/powerpoint/2010/main" val="446506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5" y="101885"/>
            <a:ext cx="10515600" cy="847097"/>
          </a:xfrm>
        </p:spPr>
        <p:txBody>
          <a:bodyPr/>
          <a:lstStyle/>
          <a:p>
            <a:r>
              <a:rPr lang="en-US" dirty="0"/>
              <a:t>Many logic functions are linear classifiers!</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85963" y="996798"/>
                <a:ext cx="5902008" cy="2698643"/>
              </a:xfrm>
            </p:spPr>
            <p:txBody>
              <a:bodyPr>
                <a:normAutofit/>
              </a:bodyPr>
              <a:lstStyle/>
              <a:p>
                <a:pPr marL="0" indent="0">
                  <a:buNone/>
                </a:pPr>
                <a:r>
                  <a:rPr lang="en-US" dirty="0">
                    <a:cs typeface="Times New Roman"/>
                  </a:rPr>
                  <a:t>Many (but not all!) binary logic functions can be re-written as linear classifiers.  For example, the function</a:t>
                </a:r>
              </a:p>
              <a:p>
                <a:pPr marL="0" indent="0" algn="ctr">
                  <a:buNone/>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𝑦</m:t>
                          </m:r>
                        </m:e>
                      </m:acc>
                      <m:r>
                        <a:rPr lang="en-US" b="0" i="1" smtClean="0">
                          <a:latin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1</m:t>
                          </m:r>
                        </m:sub>
                      </m:sSub>
                      <m:r>
                        <a:rPr lang="en-US"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2</m:t>
                          </m:r>
                        </m:sub>
                      </m:sSub>
                      <m:r>
                        <a:rPr lang="en-US" b="0" i="1" smtClean="0">
                          <a:latin typeface="Cambria Math" panose="02040503050406030204" pitchFamily="18" charset="0"/>
                          <a:cs typeface="Times New Roman"/>
                        </a:rPr>
                        <m:t>)</m:t>
                      </m:r>
                    </m:oMath>
                  </m:oMathPara>
                </a14:m>
                <a:endParaRPr lang="en-US" dirty="0">
                  <a:cs typeface="Times New Roman"/>
                </a:endParaRPr>
              </a:p>
              <a:p>
                <a:pPr marL="0" indent="0">
                  <a:buNone/>
                </a:pPr>
                <a:r>
                  <a:rPr lang="en-US" dirty="0">
                    <a:cs typeface="Times New Roman"/>
                  </a:rPr>
                  <a:t> can be re-written as </a:t>
                </a:r>
              </a:p>
              <a:p>
                <a:pPr marL="0" indent="0" algn="ctr">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a:latin typeface="Cambria Math" panose="02040503050406030204" pitchFamily="18" charset="0"/>
                          <a:cs typeface="Times New Roman"/>
                        </a:rPr>
                        <m:t>=</m:t>
                      </m:r>
                      <m:r>
                        <a:rPr lang="en-US" b="0" i="1" smtClean="0">
                          <a:latin typeface="Cambria Math" panose="02040503050406030204" pitchFamily="18" charset="0"/>
                          <a:cs typeface="Times New Roman"/>
                        </a:rPr>
                        <m:t>𝑢</m:t>
                      </m:r>
                      <m:r>
                        <a:rPr lang="en-US" i="1">
                          <a:latin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𝑥</m:t>
                          </m:r>
                        </m:e>
                        <m:sub>
                          <m:r>
                            <a:rPr lang="en-US" i="1">
                              <a:latin typeface="Cambria Math" panose="02040503050406030204" pitchFamily="18" charset="0"/>
                              <a:cs typeface="Times New Roman"/>
                            </a:rPr>
                            <m:t>1</m:t>
                          </m:r>
                        </m:sub>
                      </m:sSub>
                      <m:r>
                        <a:rPr lang="en-US" b="0"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𝑥</m:t>
                          </m:r>
                        </m:e>
                        <m:sub>
                          <m:r>
                            <a:rPr lang="en-US" i="1">
                              <a:latin typeface="Cambria Math" panose="02040503050406030204" pitchFamily="18" charset="0"/>
                              <a:cs typeface="Times New Roman"/>
                            </a:rPr>
                            <m:t>2</m:t>
                          </m:r>
                        </m:sub>
                      </m:sSub>
                      <m:r>
                        <a:rPr lang="en-US" b="0" i="1" smtClean="0">
                          <a:latin typeface="Cambria Math" panose="02040503050406030204" pitchFamily="18" charset="0"/>
                          <a:cs typeface="Times New Roman"/>
                        </a:rPr>
                        <m:t>−0.5</m:t>
                      </m:r>
                      <m:r>
                        <a:rPr lang="en-US" i="1">
                          <a:latin typeface="Cambria Math" panose="02040503050406030204" pitchFamily="18" charset="0"/>
                          <a:cs typeface="Times New Roman"/>
                        </a:rPr>
                        <m:t>)</m:t>
                      </m:r>
                    </m:oMath>
                  </m:oMathPara>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85963" y="996798"/>
                <a:ext cx="5902008" cy="2698643"/>
              </a:xfrm>
              <a:blipFill>
                <a:blip r:embed="rId2"/>
                <a:stretch>
                  <a:fillRect l="-2146" t="-3756"/>
                </a:stretch>
              </a:blipFill>
            </p:spPr>
            <p:txBody>
              <a:bodyPr/>
              <a:lstStyle/>
              <a:p>
                <a:r>
                  <a:rPr lang="en-US">
                    <a:noFill/>
                  </a:rPr>
                  <a:t> </a:t>
                </a:r>
              </a:p>
            </p:txBody>
          </p:sp>
        </mc:Fallback>
      </mc:AlternateContent>
      <p:cxnSp>
        <p:nvCxnSpPr>
          <p:cNvPr id="7" name="Straight Arrow Connector 6"/>
          <p:cNvCxnSpPr/>
          <p:nvPr/>
        </p:nvCxnSpPr>
        <p:spPr>
          <a:xfrm>
            <a:off x="1074819" y="5847230"/>
            <a:ext cx="3575714" cy="272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1648026" y="4386921"/>
            <a:ext cx="40943" cy="18819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074819" y="4700818"/>
            <a:ext cx="1665028" cy="156802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2971856" y="5729241"/>
            <a:ext cx="272956" cy="254465"/>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919536" y="4639695"/>
            <a:ext cx="272956" cy="254465"/>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516092" y="4601023"/>
            <a:ext cx="272956" cy="254465"/>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sp>
        <p:nvSpPr>
          <p:cNvPr id="34" name="Oval 33"/>
          <p:cNvSpPr/>
          <p:nvPr/>
        </p:nvSpPr>
        <p:spPr>
          <a:xfrm>
            <a:off x="1543386" y="5720147"/>
            <a:ext cx="272956" cy="254465"/>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Rectangle 34"/>
              <p:cNvSpPr/>
              <p:nvPr/>
            </p:nvSpPr>
            <p:spPr>
              <a:xfrm>
                <a:off x="4739215" y="5583781"/>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oMath>
                  </m:oMathPara>
                </a14:m>
                <a:endParaRPr lang="en-US" sz="3200" dirty="0"/>
              </a:p>
            </p:txBody>
          </p:sp>
        </mc:Choice>
        <mc:Fallback xmlns="">
          <p:sp>
            <p:nvSpPr>
              <p:cNvPr id="35" name="Rectangle 34"/>
              <p:cNvSpPr>
                <a:spLocks noRot="1" noChangeAspect="1" noMove="1" noResize="1" noEditPoints="1" noAdjustHandles="1" noChangeArrowheads="1" noChangeShapeType="1" noTextEdit="1"/>
              </p:cNvSpPr>
              <p:nvPr/>
            </p:nvSpPr>
            <p:spPr>
              <a:xfrm>
                <a:off x="4739215" y="5583781"/>
                <a:ext cx="460006" cy="584775"/>
              </a:xfrm>
              <a:prstGeom prst="rect">
                <a:avLst/>
              </a:prstGeom>
              <a:blipFill>
                <a:blip r:embed="rId3"/>
                <a:stretch>
                  <a:fillRect r="-21053"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1124517" y="3967845"/>
                <a:ext cx="467045"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m:oMathPara>
                </a14:m>
                <a:endParaRPr lang="en-US" sz="3200" dirty="0"/>
              </a:p>
            </p:txBody>
          </p:sp>
        </mc:Choice>
        <mc:Fallback xmlns="">
          <p:sp>
            <p:nvSpPr>
              <p:cNvPr id="37" name="Rectangle 36"/>
              <p:cNvSpPr>
                <a:spLocks noRot="1" noChangeAspect="1" noMove="1" noResize="1" noEditPoints="1" noAdjustHandles="1" noChangeArrowheads="1" noChangeShapeType="1" noTextEdit="1"/>
              </p:cNvSpPr>
              <p:nvPr/>
            </p:nvSpPr>
            <p:spPr>
              <a:xfrm>
                <a:off x="1124517" y="3967845"/>
                <a:ext cx="467045" cy="584775"/>
              </a:xfrm>
              <a:prstGeom prst="rect">
                <a:avLst/>
              </a:prstGeom>
              <a:blipFill>
                <a:blip r:embed="rId4"/>
                <a:stretch>
                  <a:fillRect l="-2632" r="-18421"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Content Placeholder 2"/>
              <p:cNvSpPr txBox="1">
                <a:spLocks/>
              </p:cNvSpPr>
              <p:nvPr/>
            </p:nvSpPr>
            <p:spPr>
              <a:xfrm>
                <a:off x="6650742" y="1106581"/>
                <a:ext cx="5412919" cy="198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cs typeface="Times New Roman"/>
                  </a:rPr>
                  <a:t>Similarly, the function</a:t>
                </a:r>
              </a:p>
              <a:p>
                <a:pPr marL="0" indent="0" algn="ctr">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smtClean="0">
                          <a:latin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i="1" smtClean="0">
                              <a:latin typeface="Cambria Math" panose="02040503050406030204" pitchFamily="18" charset="0"/>
                              <a:cs typeface="Times New Roman"/>
                            </a:rPr>
                            <m:t>1</m:t>
                          </m:r>
                        </m:sub>
                      </m:sSub>
                      <m:r>
                        <a:rPr lang="en-US" i="1" smtClean="0">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i="1" smtClean="0">
                              <a:latin typeface="Cambria Math" panose="02040503050406030204" pitchFamily="18" charset="0"/>
                              <a:cs typeface="Times New Roman"/>
                            </a:rPr>
                            <m:t>2</m:t>
                          </m:r>
                        </m:sub>
                      </m:sSub>
                      <m:r>
                        <a:rPr lang="en-US" i="1" smtClean="0">
                          <a:latin typeface="Cambria Math" panose="02040503050406030204" pitchFamily="18" charset="0"/>
                          <a:cs typeface="Times New Roman"/>
                        </a:rPr>
                        <m:t>)</m:t>
                      </m:r>
                    </m:oMath>
                  </m:oMathPara>
                </a14:m>
                <a:endParaRPr lang="en-US" dirty="0">
                  <a:cs typeface="Times New Roman"/>
                </a:endParaRPr>
              </a:p>
              <a:p>
                <a:pPr marL="0" indent="0">
                  <a:buFont typeface="Arial" panose="020B0604020202020204" pitchFamily="34" charset="0"/>
                  <a:buNone/>
                </a:pPr>
                <a:r>
                  <a:rPr lang="en-US" dirty="0">
                    <a:cs typeface="Times New Roman"/>
                  </a:rPr>
                  <a:t> can be re-written as </a:t>
                </a:r>
              </a:p>
              <a:p>
                <a:pPr marL="0" indent="0" algn="ctr">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a:latin typeface="Cambria Math" panose="02040503050406030204" pitchFamily="18" charset="0"/>
                          <a:cs typeface="Times New Roman"/>
                        </a:rPr>
                        <m:t>=</m:t>
                      </m:r>
                      <m:r>
                        <a:rPr lang="en-US" i="1">
                          <a:latin typeface="Cambria Math" panose="02040503050406030204" pitchFamily="18" charset="0"/>
                          <a:cs typeface="Times New Roman"/>
                        </a:rPr>
                        <m:t>𝑢</m:t>
                      </m:r>
                      <m:r>
                        <a:rPr lang="en-US" i="1">
                          <a:latin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𝑥</m:t>
                          </m:r>
                        </m:e>
                        <m:sub>
                          <m:r>
                            <a:rPr lang="en-US" i="1">
                              <a:latin typeface="Cambria Math" panose="02040503050406030204" pitchFamily="18" charset="0"/>
                              <a:cs typeface="Times New Roman"/>
                            </a:rPr>
                            <m:t>1</m:t>
                          </m:r>
                        </m:sub>
                      </m:sSub>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𝑥</m:t>
                          </m:r>
                        </m:e>
                        <m:sub>
                          <m:r>
                            <a:rPr lang="en-US" i="1">
                              <a:latin typeface="Cambria Math" panose="02040503050406030204" pitchFamily="18" charset="0"/>
                              <a:cs typeface="Times New Roman"/>
                            </a:rPr>
                            <m:t>2</m:t>
                          </m:r>
                        </m:sub>
                      </m:sSub>
                      <m:r>
                        <a:rPr lang="en-US" i="1">
                          <a:latin typeface="Cambria Math" panose="02040503050406030204" pitchFamily="18" charset="0"/>
                          <a:cs typeface="Times New Roman"/>
                        </a:rPr>
                        <m:t>−</m:t>
                      </m:r>
                      <m:r>
                        <a:rPr lang="en-US" b="0" i="1" smtClean="0">
                          <a:latin typeface="Cambria Math" panose="02040503050406030204" pitchFamily="18" charset="0"/>
                          <a:cs typeface="Times New Roman"/>
                        </a:rPr>
                        <m:t>1</m:t>
                      </m:r>
                      <m:r>
                        <a:rPr lang="en-US" i="1">
                          <a:latin typeface="Cambria Math" panose="02040503050406030204" pitchFamily="18" charset="0"/>
                          <a:cs typeface="Times New Roman"/>
                        </a:rPr>
                        <m:t>.5)</m:t>
                      </m:r>
                    </m:oMath>
                  </m:oMathPara>
                </a14:m>
                <a:endParaRPr lang="en-US" dirty="0">
                  <a:cs typeface="Times New Roman"/>
                </a:endParaRPr>
              </a:p>
            </p:txBody>
          </p:sp>
        </mc:Choice>
        <mc:Fallback xmlns="">
          <p:sp>
            <p:nvSpPr>
              <p:cNvPr id="38" name="Content Placeholder 2"/>
              <p:cNvSpPr txBox="1">
                <a:spLocks noRot="1" noChangeAspect="1" noMove="1" noResize="1" noEditPoints="1" noAdjustHandles="1" noChangeArrowheads="1" noChangeShapeType="1" noTextEdit="1"/>
              </p:cNvSpPr>
              <p:nvPr/>
            </p:nvSpPr>
            <p:spPr>
              <a:xfrm>
                <a:off x="6650742" y="1106581"/>
                <a:ext cx="5412919" cy="1982443"/>
              </a:xfrm>
              <a:prstGeom prst="rect">
                <a:avLst/>
              </a:prstGeom>
              <a:blipFill>
                <a:blip r:embed="rId5"/>
                <a:stretch>
                  <a:fillRect l="-2342" t="-5096"/>
                </a:stretch>
              </a:blipFill>
            </p:spPr>
            <p:txBody>
              <a:bodyPr/>
              <a:lstStyle/>
              <a:p>
                <a:r>
                  <a:rPr lang="en-US">
                    <a:noFill/>
                  </a:rPr>
                  <a:t> </a:t>
                </a:r>
              </a:p>
            </p:txBody>
          </p:sp>
        </mc:Fallback>
      </mc:AlternateContent>
      <p:cxnSp>
        <p:nvCxnSpPr>
          <p:cNvPr id="39" name="Straight Arrow Connector 38"/>
          <p:cNvCxnSpPr/>
          <p:nvPr/>
        </p:nvCxnSpPr>
        <p:spPr>
          <a:xfrm>
            <a:off x="6781875" y="5876803"/>
            <a:ext cx="3575714" cy="272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7355082" y="4416494"/>
            <a:ext cx="40943" cy="18819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7641686" y="4280013"/>
            <a:ext cx="1665028" cy="156802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8678912" y="5758814"/>
            <a:ext cx="272956" cy="254465"/>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626592" y="4669268"/>
            <a:ext cx="272956" cy="254465"/>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223148" y="4630596"/>
            <a:ext cx="272956" cy="254465"/>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250442" y="5749720"/>
            <a:ext cx="272956" cy="254465"/>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Rectangle 45"/>
              <p:cNvSpPr/>
              <p:nvPr/>
            </p:nvSpPr>
            <p:spPr>
              <a:xfrm>
                <a:off x="10446271" y="5613354"/>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oMath>
                  </m:oMathPara>
                </a14:m>
                <a:endParaRPr lang="en-US" sz="3200" dirty="0"/>
              </a:p>
            </p:txBody>
          </p:sp>
        </mc:Choice>
        <mc:Fallback xmlns="">
          <p:sp>
            <p:nvSpPr>
              <p:cNvPr id="46" name="Rectangle 45"/>
              <p:cNvSpPr>
                <a:spLocks noRot="1" noChangeAspect="1" noMove="1" noResize="1" noEditPoints="1" noAdjustHandles="1" noChangeArrowheads="1" noChangeShapeType="1" noTextEdit="1"/>
              </p:cNvSpPr>
              <p:nvPr/>
            </p:nvSpPr>
            <p:spPr>
              <a:xfrm>
                <a:off x="10446271" y="5613354"/>
                <a:ext cx="460006" cy="584775"/>
              </a:xfrm>
              <a:prstGeom prst="rect">
                <a:avLst/>
              </a:prstGeom>
              <a:blipFill>
                <a:blip r:embed="rId6"/>
                <a:stretch>
                  <a:fillRect r="-21622"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6831573" y="3997418"/>
                <a:ext cx="467045"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m:oMathPara>
                </a14:m>
                <a:endParaRPr lang="en-US" sz="3200" dirty="0"/>
              </a:p>
            </p:txBody>
          </p:sp>
        </mc:Choice>
        <mc:Fallback xmlns="">
          <p:sp>
            <p:nvSpPr>
              <p:cNvPr id="47" name="Rectangle 46"/>
              <p:cNvSpPr>
                <a:spLocks noRot="1" noChangeAspect="1" noMove="1" noResize="1" noEditPoints="1" noAdjustHandles="1" noChangeArrowheads="1" noChangeShapeType="1" noTextEdit="1"/>
              </p:cNvSpPr>
              <p:nvPr/>
            </p:nvSpPr>
            <p:spPr>
              <a:xfrm>
                <a:off x="6831573" y="3997418"/>
                <a:ext cx="467045" cy="584775"/>
              </a:xfrm>
              <a:prstGeom prst="rect">
                <a:avLst/>
              </a:prstGeom>
              <a:blipFill>
                <a:blip r:embed="rId7"/>
                <a:stretch>
                  <a:fillRect l="-2703" r="-21622"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9E6DC70-CCAD-9B43-9FFD-A36B7A96693E}"/>
                  </a:ext>
                </a:extLst>
              </p:cNvPr>
              <p:cNvSpPr/>
              <p:nvPr/>
            </p:nvSpPr>
            <p:spPr>
              <a:xfrm>
                <a:off x="8609448" y="6038468"/>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cs typeface="Times New Roman"/>
                        </a:rPr>
                        <m:t>1</m:t>
                      </m:r>
                    </m:oMath>
                  </m:oMathPara>
                </a14:m>
                <a:endParaRPr lang="en-US" sz="3200" dirty="0"/>
              </a:p>
            </p:txBody>
          </p:sp>
        </mc:Choice>
        <mc:Fallback xmlns="">
          <p:sp>
            <p:nvSpPr>
              <p:cNvPr id="23" name="Rectangle 22">
                <a:extLst>
                  <a:ext uri="{FF2B5EF4-FFF2-40B4-BE49-F238E27FC236}">
                    <a16:creationId xmlns:a16="http://schemas.microsoft.com/office/drawing/2014/main" id="{79E6DC70-CCAD-9B43-9FFD-A36B7A96693E}"/>
                  </a:ext>
                </a:extLst>
              </p:cNvPr>
              <p:cNvSpPr>
                <a:spLocks noRot="1" noChangeAspect="1" noMove="1" noResize="1" noEditPoints="1" noAdjustHandles="1" noChangeArrowheads="1" noChangeShapeType="1" noTextEdit="1"/>
              </p:cNvSpPr>
              <p:nvPr/>
            </p:nvSpPr>
            <p:spPr>
              <a:xfrm>
                <a:off x="8609448" y="6038468"/>
                <a:ext cx="460006" cy="584775"/>
              </a:xfrm>
              <a:prstGeom prst="rect">
                <a:avLst/>
              </a:prstGeom>
              <a:blipFill>
                <a:blip r:embed="rId8"/>
                <a:stretch>
                  <a:fillRect l="-5263" r="-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07742396-7D70-B547-9FD6-51CED9AF5797}"/>
                  </a:ext>
                </a:extLst>
              </p:cNvPr>
              <p:cNvSpPr/>
              <p:nvPr/>
            </p:nvSpPr>
            <p:spPr>
              <a:xfrm>
                <a:off x="7173682" y="6014406"/>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26" name="Rectangle 25">
                <a:extLst>
                  <a:ext uri="{FF2B5EF4-FFF2-40B4-BE49-F238E27FC236}">
                    <a16:creationId xmlns:a16="http://schemas.microsoft.com/office/drawing/2014/main" id="{07742396-7D70-B547-9FD6-51CED9AF5797}"/>
                  </a:ext>
                </a:extLst>
              </p:cNvPr>
              <p:cNvSpPr>
                <a:spLocks noRot="1" noChangeAspect="1" noMove="1" noResize="1" noEditPoints="1" noAdjustHandles="1" noChangeArrowheads="1" noChangeShapeType="1" noTextEdit="1"/>
              </p:cNvSpPr>
              <p:nvPr/>
            </p:nvSpPr>
            <p:spPr>
              <a:xfrm>
                <a:off x="7173682" y="6014406"/>
                <a:ext cx="460006" cy="584775"/>
              </a:xfrm>
              <a:prstGeom prst="rect">
                <a:avLst/>
              </a:prstGeom>
              <a:blipFill>
                <a:blip r:embed="rId9"/>
                <a:stretch>
                  <a:fillRect l="-2703" r="-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66C52F0B-BC80-8F46-854D-86C8BCD2A82F}"/>
                  </a:ext>
                </a:extLst>
              </p:cNvPr>
              <p:cNvSpPr/>
              <p:nvPr/>
            </p:nvSpPr>
            <p:spPr>
              <a:xfrm>
                <a:off x="6564080" y="4458325"/>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cs typeface="Times New Roman"/>
                        </a:rPr>
                        <m:t>1</m:t>
                      </m:r>
                    </m:oMath>
                  </m:oMathPara>
                </a14:m>
                <a:endParaRPr lang="en-US" sz="3200" dirty="0"/>
              </a:p>
            </p:txBody>
          </p:sp>
        </mc:Choice>
        <mc:Fallback xmlns="">
          <p:sp>
            <p:nvSpPr>
              <p:cNvPr id="27" name="Rectangle 26">
                <a:extLst>
                  <a:ext uri="{FF2B5EF4-FFF2-40B4-BE49-F238E27FC236}">
                    <a16:creationId xmlns:a16="http://schemas.microsoft.com/office/drawing/2014/main" id="{66C52F0B-BC80-8F46-854D-86C8BCD2A82F}"/>
                  </a:ext>
                </a:extLst>
              </p:cNvPr>
              <p:cNvSpPr>
                <a:spLocks noRot="1" noChangeAspect="1" noMove="1" noResize="1" noEditPoints="1" noAdjustHandles="1" noChangeArrowheads="1" noChangeShapeType="1" noTextEdit="1"/>
              </p:cNvSpPr>
              <p:nvPr/>
            </p:nvSpPr>
            <p:spPr>
              <a:xfrm>
                <a:off x="6564080" y="4458325"/>
                <a:ext cx="460006" cy="584775"/>
              </a:xfrm>
              <a:prstGeom prst="rect">
                <a:avLst/>
              </a:prstGeom>
              <a:blipFill>
                <a:blip r:embed="rId10"/>
                <a:stretch>
                  <a:fillRect l="-2703" r="-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C7A05C3-8734-1B46-B853-B2C3E910B576}"/>
                  </a:ext>
                </a:extLst>
              </p:cNvPr>
              <p:cNvSpPr/>
              <p:nvPr/>
            </p:nvSpPr>
            <p:spPr>
              <a:xfrm>
                <a:off x="6588144" y="5557208"/>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28" name="Rectangle 27">
                <a:extLst>
                  <a:ext uri="{FF2B5EF4-FFF2-40B4-BE49-F238E27FC236}">
                    <a16:creationId xmlns:a16="http://schemas.microsoft.com/office/drawing/2014/main" id="{2C7A05C3-8734-1B46-B853-B2C3E910B576}"/>
                  </a:ext>
                </a:extLst>
              </p:cNvPr>
              <p:cNvSpPr>
                <a:spLocks noRot="1" noChangeAspect="1" noMove="1" noResize="1" noEditPoints="1" noAdjustHandles="1" noChangeArrowheads="1" noChangeShapeType="1" noTextEdit="1"/>
              </p:cNvSpPr>
              <p:nvPr/>
            </p:nvSpPr>
            <p:spPr>
              <a:xfrm>
                <a:off x="6588144" y="5557208"/>
                <a:ext cx="460006" cy="584775"/>
              </a:xfrm>
              <a:prstGeom prst="rect">
                <a:avLst/>
              </a:prstGeom>
              <a:blipFill>
                <a:blip r:embed="rId11"/>
                <a:stretch>
                  <a:fillRect l="-5405" r="-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738708F5-098E-A04A-B475-A2258606CAE4}"/>
                  </a:ext>
                </a:extLst>
              </p:cNvPr>
              <p:cNvSpPr/>
              <p:nvPr/>
            </p:nvSpPr>
            <p:spPr>
              <a:xfrm>
                <a:off x="2858352" y="6062532"/>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cs typeface="Times New Roman"/>
                        </a:rPr>
                        <m:t>1</m:t>
                      </m:r>
                    </m:oMath>
                  </m:oMathPara>
                </a14:m>
                <a:endParaRPr lang="en-US" sz="3200" dirty="0"/>
              </a:p>
            </p:txBody>
          </p:sp>
        </mc:Choice>
        <mc:Fallback xmlns="">
          <p:sp>
            <p:nvSpPr>
              <p:cNvPr id="32" name="Rectangle 31">
                <a:extLst>
                  <a:ext uri="{FF2B5EF4-FFF2-40B4-BE49-F238E27FC236}">
                    <a16:creationId xmlns:a16="http://schemas.microsoft.com/office/drawing/2014/main" id="{738708F5-098E-A04A-B475-A2258606CAE4}"/>
                  </a:ext>
                </a:extLst>
              </p:cNvPr>
              <p:cNvSpPr>
                <a:spLocks noRot="1" noChangeAspect="1" noMove="1" noResize="1" noEditPoints="1" noAdjustHandles="1" noChangeArrowheads="1" noChangeShapeType="1" noTextEdit="1"/>
              </p:cNvSpPr>
              <p:nvPr/>
            </p:nvSpPr>
            <p:spPr>
              <a:xfrm>
                <a:off x="2858352" y="6062532"/>
                <a:ext cx="460006" cy="584775"/>
              </a:xfrm>
              <a:prstGeom prst="rect">
                <a:avLst/>
              </a:prstGeom>
              <a:blipFill>
                <a:blip r:embed="rId12"/>
                <a:stretch>
                  <a:fillRect l="-5405" r="-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CA0346AC-20D9-1C43-8366-12E100597C9F}"/>
                  </a:ext>
                </a:extLst>
              </p:cNvPr>
              <p:cNvSpPr/>
              <p:nvPr/>
            </p:nvSpPr>
            <p:spPr>
              <a:xfrm>
                <a:off x="1422586" y="6038470"/>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33" name="Rectangle 32">
                <a:extLst>
                  <a:ext uri="{FF2B5EF4-FFF2-40B4-BE49-F238E27FC236}">
                    <a16:creationId xmlns:a16="http://schemas.microsoft.com/office/drawing/2014/main" id="{CA0346AC-20D9-1C43-8366-12E100597C9F}"/>
                  </a:ext>
                </a:extLst>
              </p:cNvPr>
              <p:cNvSpPr>
                <a:spLocks noRot="1" noChangeAspect="1" noMove="1" noResize="1" noEditPoints="1" noAdjustHandles="1" noChangeArrowheads="1" noChangeShapeType="1" noTextEdit="1"/>
              </p:cNvSpPr>
              <p:nvPr/>
            </p:nvSpPr>
            <p:spPr>
              <a:xfrm>
                <a:off x="1422586" y="6038470"/>
                <a:ext cx="460006" cy="584775"/>
              </a:xfrm>
              <a:prstGeom prst="rect">
                <a:avLst/>
              </a:prstGeom>
              <a:blipFill>
                <a:blip r:embed="rId13"/>
                <a:stretch>
                  <a:fillRect l="-5263" r="-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8ABBA823-48C1-214C-9EB4-B4AC6ECB4914}"/>
                  </a:ext>
                </a:extLst>
              </p:cNvPr>
              <p:cNvSpPr/>
              <p:nvPr/>
            </p:nvSpPr>
            <p:spPr>
              <a:xfrm>
                <a:off x="556312" y="4450305"/>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cs typeface="Times New Roman"/>
                        </a:rPr>
                        <m:t>1</m:t>
                      </m:r>
                    </m:oMath>
                  </m:oMathPara>
                </a14:m>
                <a:endParaRPr lang="en-US" sz="3200" dirty="0"/>
              </a:p>
            </p:txBody>
          </p:sp>
        </mc:Choice>
        <mc:Fallback xmlns="">
          <p:sp>
            <p:nvSpPr>
              <p:cNvPr id="36" name="Rectangle 35">
                <a:extLst>
                  <a:ext uri="{FF2B5EF4-FFF2-40B4-BE49-F238E27FC236}">
                    <a16:creationId xmlns:a16="http://schemas.microsoft.com/office/drawing/2014/main" id="{8ABBA823-48C1-214C-9EB4-B4AC6ECB4914}"/>
                  </a:ext>
                </a:extLst>
              </p:cNvPr>
              <p:cNvSpPr>
                <a:spLocks noRot="1" noChangeAspect="1" noMove="1" noResize="1" noEditPoints="1" noAdjustHandles="1" noChangeArrowheads="1" noChangeShapeType="1" noTextEdit="1"/>
              </p:cNvSpPr>
              <p:nvPr/>
            </p:nvSpPr>
            <p:spPr>
              <a:xfrm>
                <a:off x="556312" y="4450305"/>
                <a:ext cx="460006" cy="584775"/>
              </a:xfrm>
              <a:prstGeom prst="rect">
                <a:avLst/>
              </a:prstGeom>
              <a:blipFill>
                <a:blip r:embed="rId8"/>
                <a:stretch>
                  <a:fillRect l="-5263" r="-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70B1C21D-4F78-F94C-9FA1-A89405E3059A}"/>
                  </a:ext>
                </a:extLst>
              </p:cNvPr>
              <p:cNvSpPr/>
              <p:nvPr/>
            </p:nvSpPr>
            <p:spPr>
              <a:xfrm>
                <a:off x="580376" y="5549188"/>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48" name="Rectangle 47">
                <a:extLst>
                  <a:ext uri="{FF2B5EF4-FFF2-40B4-BE49-F238E27FC236}">
                    <a16:creationId xmlns:a16="http://schemas.microsoft.com/office/drawing/2014/main" id="{70B1C21D-4F78-F94C-9FA1-A89405E3059A}"/>
                  </a:ext>
                </a:extLst>
              </p:cNvPr>
              <p:cNvSpPr>
                <a:spLocks noRot="1" noChangeAspect="1" noMove="1" noResize="1" noEditPoints="1" noAdjustHandles="1" noChangeArrowheads="1" noChangeShapeType="1" noTextEdit="1"/>
              </p:cNvSpPr>
              <p:nvPr/>
            </p:nvSpPr>
            <p:spPr>
              <a:xfrm>
                <a:off x="580376" y="5549188"/>
                <a:ext cx="460006" cy="584775"/>
              </a:xfrm>
              <a:prstGeom prst="rect">
                <a:avLst/>
              </a:prstGeom>
              <a:blipFill>
                <a:blip r:embed="rId14"/>
                <a:stretch>
                  <a:fillRect l="-5263" r="-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E4C017A-E586-874C-9E16-547B0623B53B}"/>
                  </a:ext>
                </a:extLst>
              </p:cNvPr>
              <p:cNvSpPr/>
              <p:nvPr/>
            </p:nvSpPr>
            <p:spPr>
              <a:xfrm>
                <a:off x="2985056" y="4142695"/>
                <a:ext cx="184082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cs typeface="Times New Roman"/>
                        </a:rPr>
                        <m:t>(</m:t>
                      </m:r>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r>
                        <a:rPr lang="en-US" sz="3200" i="1">
                          <a:latin typeface="Cambria Math" panose="02040503050406030204" pitchFamily="18" charset="0"/>
                          <a:ea typeface="Cambria Math" panose="02040503050406030204" pitchFamily="18" charset="0"/>
                          <a:cs typeface="Times New Roman"/>
                        </a:rPr>
                        <m:t>∨</m:t>
                      </m:r>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cs typeface="Times New Roman"/>
                            </a:rPr>
                            <m:t>𝑥</m:t>
                          </m:r>
                        </m:e>
                        <m:sub>
                          <m:r>
                            <a:rPr lang="en-US" sz="3200" i="1">
                              <a:latin typeface="Cambria Math" panose="02040503050406030204" pitchFamily="18" charset="0"/>
                              <a:cs typeface="Times New Roman"/>
                            </a:rPr>
                            <m:t>2</m:t>
                          </m:r>
                        </m:sub>
                      </m:sSub>
                      <m:r>
                        <a:rPr lang="en-US" sz="3200" i="1">
                          <a:latin typeface="Cambria Math" panose="02040503050406030204" pitchFamily="18" charset="0"/>
                          <a:cs typeface="Times New Roman"/>
                        </a:rPr>
                        <m:t>)</m:t>
                      </m:r>
                    </m:oMath>
                  </m:oMathPara>
                </a14:m>
                <a:endParaRPr lang="en-US" sz="3200" dirty="0"/>
              </a:p>
            </p:txBody>
          </p:sp>
        </mc:Choice>
        <mc:Fallback xmlns="">
          <p:sp>
            <p:nvSpPr>
              <p:cNvPr id="4" name="Rectangle 3">
                <a:extLst>
                  <a:ext uri="{FF2B5EF4-FFF2-40B4-BE49-F238E27FC236}">
                    <a16:creationId xmlns:a16="http://schemas.microsoft.com/office/drawing/2014/main" id="{8E4C017A-E586-874C-9E16-547B0623B53B}"/>
                  </a:ext>
                </a:extLst>
              </p:cNvPr>
              <p:cNvSpPr>
                <a:spLocks noRot="1" noChangeAspect="1" noMove="1" noResize="1" noEditPoints="1" noAdjustHandles="1" noChangeArrowheads="1" noChangeShapeType="1" noTextEdit="1"/>
              </p:cNvSpPr>
              <p:nvPr/>
            </p:nvSpPr>
            <p:spPr>
              <a:xfrm>
                <a:off x="2985056" y="4142695"/>
                <a:ext cx="1840825" cy="584775"/>
              </a:xfrm>
              <a:prstGeom prst="rect">
                <a:avLst/>
              </a:prstGeom>
              <a:blipFill>
                <a:blip r:embed="rId15"/>
                <a:stretch>
                  <a:fillRect l="-2740" r="-2055" b="-212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9FB2221-AF29-DC47-B81D-F8C5754DF347}"/>
                  </a:ext>
                </a:extLst>
              </p:cNvPr>
              <p:cNvSpPr/>
              <p:nvPr/>
            </p:nvSpPr>
            <p:spPr>
              <a:xfrm>
                <a:off x="8856466" y="4303112"/>
                <a:ext cx="1840825"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cs typeface="Times New Roman"/>
                        </a:rPr>
                        <m:t>(</m:t>
                      </m:r>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r>
                        <a:rPr lang="en-US" sz="3200" i="1">
                          <a:latin typeface="Cambria Math" panose="02040503050406030204" pitchFamily="18" charset="0"/>
                          <a:ea typeface="Cambria Math" panose="02040503050406030204" pitchFamily="18" charset="0"/>
                          <a:cs typeface="Times New Roman"/>
                        </a:rPr>
                        <m:t>∧</m:t>
                      </m:r>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cs typeface="Times New Roman"/>
                            </a:rPr>
                            <m:t>𝑥</m:t>
                          </m:r>
                        </m:e>
                        <m:sub>
                          <m:r>
                            <a:rPr lang="en-US" sz="3200" i="1">
                              <a:latin typeface="Cambria Math" panose="02040503050406030204" pitchFamily="18" charset="0"/>
                              <a:cs typeface="Times New Roman"/>
                            </a:rPr>
                            <m:t>2</m:t>
                          </m:r>
                        </m:sub>
                      </m:sSub>
                      <m:r>
                        <a:rPr lang="en-US" sz="3200" i="1">
                          <a:latin typeface="Cambria Math" panose="02040503050406030204" pitchFamily="18" charset="0"/>
                          <a:cs typeface="Times New Roman"/>
                        </a:rPr>
                        <m:t>)</m:t>
                      </m:r>
                    </m:oMath>
                  </m:oMathPara>
                </a14:m>
                <a:endParaRPr lang="en-US" sz="3200" dirty="0"/>
              </a:p>
            </p:txBody>
          </p:sp>
        </mc:Choice>
        <mc:Fallback xmlns="">
          <p:sp>
            <p:nvSpPr>
              <p:cNvPr id="5" name="Rectangle 4">
                <a:extLst>
                  <a:ext uri="{FF2B5EF4-FFF2-40B4-BE49-F238E27FC236}">
                    <a16:creationId xmlns:a16="http://schemas.microsoft.com/office/drawing/2014/main" id="{69FB2221-AF29-DC47-B81D-F8C5754DF347}"/>
                  </a:ext>
                </a:extLst>
              </p:cNvPr>
              <p:cNvSpPr>
                <a:spLocks noRot="1" noChangeAspect="1" noMove="1" noResize="1" noEditPoints="1" noAdjustHandles="1" noChangeArrowheads="1" noChangeShapeType="1" noTextEdit="1"/>
              </p:cNvSpPr>
              <p:nvPr/>
            </p:nvSpPr>
            <p:spPr>
              <a:xfrm>
                <a:off x="8856466" y="4303112"/>
                <a:ext cx="1840825" cy="584775"/>
              </a:xfrm>
              <a:prstGeom prst="rect">
                <a:avLst/>
              </a:prstGeom>
              <a:blipFill>
                <a:blip r:embed="rId16"/>
                <a:stretch>
                  <a:fillRect l="-2740" r="-2055" b="-21277"/>
                </a:stretch>
              </a:blipFill>
            </p:spPr>
            <p:txBody>
              <a:bodyPr/>
              <a:lstStyle/>
              <a:p>
                <a:r>
                  <a:rPr lang="en-US">
                    <a:noFill/>
                  </a:rPr>
                  <a:t> </a:t>
                </a:r>
              </a:p>
            </p:txBody>
          </p:sp>
        </mc:Fallback>
      </mc:AlternateContent>
    </p:spTree>
    <p:extLst>
      <p:ext uri="{BB962C8B-B14F-4D97-AF65-F5344CB8AC3E}">
        <p14:creationId xmlns:p14="http://schemas.microsoft.com/office/powerpoint/2010/main" val="1995575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5" y="101885"/>
            <a:ext cx="10515600" cy="1325563"/>
          </a:xfrm>
        </p:spPr>
        <p:txBody>
          <a:bodyPr/>
          <a:lstStyle/>
          <a:p>
            <a:r>
              <a:rPr lang="en-US" dirty="0"/>
              <a:t>… but not all logic functions are linear.</a:t>
            </a:r>
            <a:endParaRPr lang="en-US" b="1" dirty="0">
              <a:solidFill>
                <a:srgbClr val="FF0000"/>
              </a:solidFill>
            </a:endParaRPr>
          </a:p>
        </p:txBody>
      </p:sp>
      <p:sp>
        <p:nvSpPr>
          <p:cNvPr id="3" name="Content Placeholder 2"/>
          <p:cNvSpPr>
            <a:spLocks noGrp="1"/>
          </p:cNvSpPr>
          <p:nvPr>
            <p:ph idx="1"/>
          </p:nvPr>
        </p:nvSpPr>
        <p:spPr>
          <a:xfrm>
            <a:off x="414299" y="1205344"/>
            <a:ext cx="6074992" cy="5480591"/>
          </a:xfrm>
        </p:spPr>
        <p:txBody>
          <a:bodyPr>
            <a:normAutofit fontScale="92500" lnSpcReduction="10000"/>
          </a:bodyPr>
          <a:lstStyle/>
          <a:p>
            <a:r>
              <a:rPr lang="en-US" dirty="0">
                <a:cs typeface="Times New Roman"/>
              </a:rPr>
              <a:t>Not all logical functions can be written as linear classifiers! </a:t>
            </a:r>
          </a:p>
          <a:p>
            <a:r>
              <a:rPr lang="en-US" dirty="0">
                <a:cs typeface="Times New Roman"/>
              </a:rPr>
              <a:t>Minsky and </a:t>
            </a:r>
            <a:r>
              <a:rPr lang="en-US" dirty="0" err="1">
                <a:cs typeface="Times New Roman"/>
              </a:rPr>
              <a:t>Papert</a:t>
            </a:r>
            <a:r>
              <a:rPr lang="en-US" dirty="0">
                <a:cs typeface="Times New Roman"/>
              </a:rPr>
              <a:t> wrote a book called </a:t>
            </a:r>
            <a:r>
              <a:rPr lang="en-US" i="1" dirty="0" err="1">
                <a:cs typeface="Times New Roman"/>
              </a:rPr>
              <a:t>Perceptrons</a:t>
            </a:r>
            <a:r>
              <a:rPr lang="en-US" dirty="0">
                <a:cs typeface="Times New Roman"/>
              </a:rPr>
              <a:t> in 1969.  Although the book said many other things, the only thing most people remembered about the book was that:</a:t>
            </a:r>
          </a:p>
          <a:p>
            <a:pPr marL="0" indent="0" algn="ctr">
              <a:buNone/>
            </a:pPr>
            <a:r>
              <a:rPr lang="en-US" sz="3200" b="1" dirty="0">
                <a:solidFill>
                  <a:srgbClr val="FF0000"/>
                </a:solidFill>
                <a:cs typeface="Times New Roman"/>
              </a:rPr>
              <a:t>“A linear classifier cannot learn an XOR function.”</a:t>
            </a:r>
          </a:p>
          <a:p>
            <a:r>
              <a:rPr lang="en-US" dirty="0">
                <a:cs typeface="Times New Roman"/>
              </a:rPr>
              <a:t>Because of that statement, most people gave up working on neural networks from about 1969 to about 2006.</a:t>
            </a:r>
          </a:p>
          <a:p>
            <a:r>
              <a:rPr lang="en-US" dirty="0">
                <a:cs typeface="Times New Roman"/>
              </a:rPr>
              <a:t>Minsky and </a:t>
            </a:r>
            <a:r>
              <a:rPr lang="en-US" dirty="0" err="1">
                <a:cs typeface="Times New Roman"/>
              </a:rPr>
              <a:t>Papert</a:t>
            </a:r>
            <a:r>
              <a:rPr lang="en-US" dirty="0">
                <a:cs typeface="Times New Roman"/>
              </a:rPr>
              <a:t> also proved that a two-layer neural net can learn an XOR function.  But most people didn’t notice.</a:t>
            </a:r>
          </a:p>
        </p:txBody>
      </p:sp>
      <p:cxnSp>
        <p:nvCxnSpPr>
          <p:cNvPr id="39" name="Straight Arrow Connector 38"/>
          <p:cNvCxnSpPr>
            <a:cxnSpLocks/>
          </p:cNvCxnSpPr>
          <p:nvPr/>
        </p:nvCxnSpPr>
        <p:spPr>
          <a:xfrm>
            <a:off x="7856699" y="4176335"/>
            <a:ext cx="281130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8429906" y="2716026"/>
            <a:ext cx="40943" cy="188192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8716510" y="2579545"/>
            <a:ext cx="1665028" cy="156802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9753736" y="4058346"/>
            <a:ext cx="272956" cy="254465"/>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9701416" y="2968800"/>
            <a:ext cx="272956" cy="254465"/>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297972" y="2930128"/>
            <a:ext cx="272956" cy="254465"/>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325266" y="4049252"/>
            <a:ext cx="272956" cy="254465"/>
          </a:xfrm>
          <a:prstGeom prst="ellipse">
            <a:avLst/>
          </a:prstGeom>
          <a:solidFill>
            <a:srgbClr val="0432FF"/>
          </a:solidFill>
          <a:ln w="127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Rectangle 45"/>
              <p:cNvSpPr/>
              <p:nvPr/>
            </p:nvSpPr>
            <p:spPr>
              <a:xfrm>
                <a:off x="10783162" y="3912886"/>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oMath>
                  </m:oMathPara>
                </a14:m>
                <a:endParaRPr lang="en-US" sz="3200" dirty="0"/>
              </a:p>
            </p:txBody>
          </p:sp>
        </mc:Choice>
        <mc:Fallback xmlns="">
          <p:sp>
            <p:nvSpPr>
              <p:cNvPr id="46" name="Rectangle 45"/>
              <p:cNvSpPr>
                <a:spLocks noRot="1" noChangeAspect="1" noMove="1" noResize="1" noEditPoints="1" noAdjustHandles="1" noChangeArrowheads="1" noChangeShapeType="1" noTextEdit="1"/>
              </p:cNvSpPr>
              <p:nvPr/>
            </p:nvSpPr>
            <p:spPr>
              <a:xfrm>
                <a:off x="10783162" y="3912886"/>
                <a:ext cx="460006" cy="584775"/>
              </a:xfrm>
              <a:prstGeom prst="rect">
                <a:avLst/>
              </a:prstGeom>
              <a:blipFill>
                <a:blip r:embed="rId2"/>
                <a:stretch>
                  <a:fillRect l="-2703" r="-18919"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7906397" y="2296950"/>
                <a:ext cx="467045"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m:oMathPara>
                </a14:m>
                <a:endParaRPr lang="en-US" sz="3200" dirty="0"/>
              </a:p>
            </p:txBody>
          </p:sp>
        </mc:Choice>
        <mc:Fallback xmlns="">
          <p:sp>
            <p:nvSpPr>
              <p:cNvPr id="47" name="Rectangle 46"/>
              <p:cNvSpPr>
                <a:spLocks noRot="1" noChangeAspect="1" noMove="1" noResize="1" noEditPoints="1" noAdjustHandles="1" noChangeArrowheads="1" noChangeShapeType="1" noTextEdit="1"/>
              </p:cNvSpPr>
              <p:nvPr/>
            </p:nvSpPr>
            <p:spPr>
              <a:xfrm>
                <a:off x="7906397" y="2296950"/>
                <a:ext cx="467045" cy="584775"/>
              </a:xfrm>
              <a:prstGeom prst="rect">
                <a:avLst/>
              </a:prstGeom>
              <a:blipFill>
                <a:blip r:embed="rId3"/>
                <a:stretch>
                  <a:fillRect r="-21053" b="-2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07B7F38-B8B7-934C-85B5-501DB727FDEC}"/>
                  </a:ext>
                </a:extLst>
              </p:cNvPr>
              <p:cNvSpPr/>
              <p:nvPr/>
            </p:nvSpPr>
            <p:spPr>
              <a:xfrm>
                <a:off x="9684267" y="4514467"/>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cs typeface="Times New Roman"/>
                        </a:rPr>
                        <m:t>1</m:t>
                      </m:r>
                    </m:oMath>
                  </m:oMathPara>
                </a14:m>
                <a:endParaRPr lang="en-US" sz="3200" dirty="0"/>
              </a:p>
            </p:txBody>
          </p:sp>
        </mc:Choice>
        <mc:Fallback xmlns="">
          <p:sp>
            <p:nvSpPr>
              <p:cNvPr id="14" name="Rectangle 13">
                <a:extLst>
                  <a:ext uri="{FF2B5EF4-FFF2-40B4-BE49-F238E27FC236}">
                    <a16:creationId xmlns:a16="http://schemas.microsoft.com/office/drawing/2014/main" id="{807B7F38-B8B7-934C-85B5-501DB727FDEC}"/>
                  </a:ext>
                </a:extLst>
              </p:cNvPr>
              <p:cNvSpPr>
                <a:spLocks noRot="1" noChangeAspect="1" noMove="1" noResize="1" noEditPoints="1" noAdjustHandles="1" noChangeArrowheads="1" noChangeShapeType="1" noTextEdit="1"/>
              </p:cNvSpPr>
              <p:nvPr/>
            </p:nvSpPr>
            <p:spPr>
              <a:xfrm>
                <a:off x="9684267" y="4514467"/>
                <a:ext cx="460006" cy="584775"/>
              </a:xfrm>
              <a:prstGeom prst="rect">
                <a:avLst/>
              </a:prstGeom>
              <a:blipFill>
                <a:blip r:embed="rId4"/>
                <a:stretch>
                  <a:fillRect l="-5405" r="-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29F9EF1-9D3E-6A46-9D4E-47BF0D3F3F5A}"/>
                  </a:ext>
                </a:extLst>
              </p:cNvPr>
              <p:cNvSpPr/>
              <p:nvPr/>
            </p:nvSpPr>
            <p:spPr>
              <a:xfrm>
                <a:off x="8248501" y="4490405"/>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15" name="Rectangle 14">
                <a:extLst>
                  <a:ext uri="{FF2B5EF4-FFF2-40B4-BE49-F238E27FC236}">
                    <a16:creationId xmlns:a16="http://schemas.microsoft.com/office/drawing/2014/main" id="{A29F9EF1-9D3E-6A46-9D4E-47BF0D3F3F5A}"/>
                  </a:ext>
                </a:extLst>
              </p:cNvPr>
              <p:cNvSpPr>
                <a:spLocks noRot="1" noChangeAspect="1" noMove="1" noResize="1" noEditPoints="1" noAdjustHandles="1" noChangeArrowheads="1" noChangeShapeType="1" noTextEdit="1"/>
              </p:cNvSpPr>
              <p:nvPr/>
            </p:nvSpPr>
            <p:spPr>
              <a:xfrm>
                <a:off x="8248501" y="4490405"/>
                <a:ext cx="460006" cy="584775"/>
              </a:xfrm>
              <a:prstGeom prst="rect">
                <a:avLst/>
              </a:prstGeom>
              <a:blipFill>
                <a:blip r:embed="rId5"/>
                <a:stretch>
                  <a:fillRect l="-5405" r="-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8745DB91-A685-744F-BCF1-B12D07F36DFC}"/>
                  </a:ext>
                </a:extLst>
              </p:cNvPr>
              <p:cNvSpPr/>
              <p:nvPr/>
            </p:nvSpPr>
            <p:spPr>
              <a:xfrm>
                <a:off x="7398268" y="2789948"/>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cs typeface="Times New Roman"/>
                        </a:rPr>
                        <m:t>1</m:t>
                      </m:r>
                    </m:oMath>
                  </m:oMathPara>
                </a14:m>
                <a:endParaRPr lang="en-US" sz="3200" dirty="0"/>
              </a:p>
            </p:txBody>
          </p:sp>
        </mc:Choice>
        <mc:Fallback xmlns="">
          <p:sp>
            <p:nvSpPr>
              <p:cNvPr id="16" name="Rectangle 15">
                <a:extLst>
                  <a:ext uri="{FF2B5EF4-FFF2-40B4-BE49-F238E27FC236}">
                    <a16:creationId xmlns:a16="http://schemas.microsoft.com/office/drawing/2014/main" id="{8745DB91-A685-744F-BCF1-B12D07F36DFC}"/>
                  </a:ext>
                </a:extLst>
              </p:cNvPr>
              <p:cNvSpPr>
                <a:spLocks noRot="1" noChangeAspect="1" noMove="1" noResize="1" noEditPoints="1" noAdjustHandles="1" noChangeArrowheads="1" noChangeShapeType="1" noTextEdit="1"/>
              </p:cNvSpPr>
              <p:nvPr/>
            </p:nvSpPr>
            <p:spPr>
              <a:xfrm>
                <a:off x="7398268" y="2789948"/>
                <a:ext cx="460006" cy="584775"/>
              </a:xfrm>
              <a:prstGeom prst="rect">
                <a:avLst/>
              </a:prstGeom>
              <a:blipFill>
                <a:blip r:embed="rId4"/>
                <a:stretch>
                  <a:fillRect l="-5405" r="-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221F0DC-60C0-F142-9E3C-4EF81865E9FB}"/>
                  </a:ext>
                </a:extLst>
              </p:cNvPr>
              <p:cNvSpPr/>
              <p:nvPr/>
            </p:nvSpPr>
            <p:spPr>
              <a:xfrm>
                <a:off x="7422332" y="3888831"/>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17" name="Rectangle 16">
                <a:extLst>
                  <a:ext uri="{FF2B5EF4-FFF2-40B4-BE49-F238E27FC236}">
                    <a16:creationId xmlns:a16="http://schemas.microsoft.com/office/drawing/2014/main" id="{E221F0DC-60C0-F142-9E3C-4EF81865E9FB}"/>
                  </a:ext>
                </a:extLst>
              </p:cNvPr>
              <p:cNvSpPr>
                <a:spLocks noRot="1" noChangeAspect="1" noMove="1" noResize="1" noEditPoints="1" noAdjustHandles="1" noChangeArrowheads="1" noChangeShapeType="1" noTextEdit="1"/>
              </p:cNvSpPr>
              <p:nvPr/>
            </p:nvSpPr>
            <p:spPr>
              <a:xfrm>
                <a:off x="7422332" y="3888831"/>
                <a:ext cx="460006" cy="584775"/>
              </a:xfrm>
              <a:prstGeom prst="rect">
                <a:avLst/>
              </a:prstGeom>
              <a:blipFill>
                <a:blip r:embed="rId6"/>
                <a:stretch>
                  <a:fillRect l="-5405" r="-5405"/>
                </a:stretch>
              </a:blipFill>
            </p:spPr>
            <p:txBody>
              <a:bodyPr/>
              <a:lstStyle/>
              <a:p>
                <a:r>
                  <a:rPr lang="en-US">
                    <a:noFill/>
                  </a:rPr>
                  <a:t> </a:t>
                </a:r>
              </a:p>
            </p:txBody>
          </p:sp>
        </mc:Fallback>
      </mc:AlternateContent>
    </p:spTree>
    <p:extLst>
      <p:ext uri="{BB962C8B-B14F-4D97-AF65-F5344CB8AC3E}">
        <p14:creationId xmlns:p14="http://schemas.microsoft.com/office/powerpoint/2010/main" val="3007097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solidFill>
                  <a:schemeClr val="bg1">
                    <a:lumMod val="75000"/>
                  </a:schemeClr>
                </a:solidFill>
              </a:rPr>
              <a:t>What is a classifier?</a:t>
            </a:r>
          </a:p>
          <a:p>
            <a:r>
              <a:rPr lang="en-US" sz="3200" dirty="0">
                <a:solidFill>
                  <a:schemeClr val="bg1">
                    <a:lumMod val="75000"/>
                  </a:schemeClr>
                </a:solidFill>
              </a:rPr>
              <a:t>The Naïve Bayes classifier</a:t>
            </a:r>
          </a:p>
          <a:p>
            <a:r>
              <a:rPr lang="en-US" sz="3200" dirty="0">
                <a:solidFill>
                  <a:schemeClr val="bg1">
                    <a:lumMod val="75000"/>
                  </a:schemeClr>
                </a:solidFill>
              </a:rPr>
              <a:t>General Bayesian classifier</a:t>
            </a:r>
          </a:p>
          <a:p>
            <a:r>
              <a:rPr lang="en-US" sz="3200" dirty="0">
                <a:solidFill>
                  <a:schemeClr val="bg1">
                    <a:lumMod val="75000"/>
                  </a:schemeClr>
                </a:solidFill>
              </a:rPr>
              <a:t>False alarms and missed detections</a:t>
            </a:r>
          </a:p>
          <a:p>
            <a:r>
              <a:rPr lang="en-US" sz="3200" dirty="0">
                <a:solidFill>
                  <a:schemeClr val="bg1">
                    <a:lumMod val="75000"/>
                  </a:schemeClr>
                </a:solidFill>
              </a:rPr>
              <a:t>Training, Development Test, and Evaluation Test datasets</a:t>
            </a:r>
          </a:p>
          <a:p>
            <a:r>
              <a:rPr lang="en-US" sz="3200" dirty="0">
                <a:solidFill>
                  <a:schemeClr val="bg1">
                    <a:lumMod val="75000"/>
                  </a:schemeClr>
                </a:solidFill>
              </a:rPr>
              <a:t>The nearest-neighbor classifier</a:t>
            </a:r>
          </a:p>
          <a:p>
            <a:r>
              <a:rPr lang="en-US" sz="3200" dirty="0">
                <a:solidFill>
                  <a:schemeClr val="bg1">
                    <a:lumMod val="75000"/>
                  </a:schemeClr>
                </a:solidFill>
              </a:rPr>
              <a:t>Linear classifiers</a:t>
            </a:r>
          </a:p>
          <a:p>
            <a:r>
              <a:rPr lang="en-US" sz="3200" dirty="0">
                <a:solidFill>
                  <a:schemeClr val="bg1">
                    <a:lumMod val="75000"/>
                  </a:schemeClr>
                </a:solidFill>
              </a:rPr>
              <a:t>Many logic functions are linear classifiers!</a:t>
            </a:r>
          </a:p>
          <a:p>
            <a:r>
              <a:rPr lang="en-US" sz="3200" dirty="0"/>
              <a:t>Binary naïve Bayes is a linear classifier!</a:t>
            </a:r>
          </a:p>
        </p:txBody>
      </p:sp>
    </p:spTree>
    <p:extLst>
      <p:ext uri="{BB962C8B-B14F-4D97-AF65-F5344CB8AC3E}">
        <p14:creationId xmlns:p14="http://schemas.microsoft.com/office/powerpoint/2010/main" val="2591793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8BBB-FC45-0D47-A5B4-268BCE219A33}"/>
              </a:ext>
            </a:extLst>
          </p:cNvPr>
          <p:cNvSpPr>
            <a:spLocks noGrp="1"/>
          </p:cNvSpPr>
          <p:nvPr>
            <p:ph type="title"/>
          </p:nvPr>
        </p:nvSpPr>
        <p:spPr/>
        <p:txBody>
          <a:bodyPr/>
          <a:lstStyle/>
          <a:p>
            <a:r>
              <a:rPr lang="en-US" dirty="0"/>
              <a:t>Naïve Bayes as a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3D8DC3-0A93-4741-8396-829FA6699648}"/>
                  </a:ext>
                </a:extLst>
              </p:cNvPr>
              <p:cNvSpPr>
                <a:spLocks noGrp="1"/>
              </p:cNvSpPr>
              <p:nvPr>
                <p:ph idx="1"/>
              </p:nvPr>
            </p:nvSpPr>
            <p:spPr/>
            <p:txBody>
              <a:bodyPr/>
              <a:lstStyle/>
              <a:p>
                <a:pPr marL="0" indent="0">
                  <a:buNone/>
                </a:pPr>
                <a:r>
                  <a:rPr lang="en-US" dirty="0"/>
                  <a:t>Remember that Naïve Bayes can be written as a classifier,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dirty="0">
                        <a:latin typeface="Cambria Math" panose="02040503050406030204" pitchFamily="18" charset="0"/>
                      </a:rPr>
                      <m:t>=</m:t>
                    </m:r>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oMath>
                </a14:m>
                <a:r>
                  <a:rPr lang="en-US" dirty="0"/>
                  <a:t>.</a:t>
                </a:r>
              </a:p>
              <a:p>
                <a:pPr marL="514350" indent="-514350">
                  <a:buFont typeface="+mj-lt"/>
                  <a:buAutoNum type="arabicPeriod"/>
                </a:pPr>
                <a:r>
                  <a:rPr lang="en-US" dirty="0"/>
                  <a:t>A particular test token has the features </a:t>
                </a:r>
                <a14:m>
                  <m:oMath xmlns:m="http://schemas.openxmlformats.org/officeDocument/2006/math">
                    <m:r>
                      <a:rPr lang="en-US" b="0" i="1" dirty="0" smtClean="0">
                        <a:latin typeface="Cambria Math" panose="02040503050406030204" pitchFamily="18" charset="0"/>
                      </a:rPr>
                      <m:t>𝑥</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𝐷</m:t>
                        </m:r>
                      </m:sub>
                    </m:sSub>
                    <m:r>
                      <a:rPr lang="en-US" b="0" i="1" smtClean="0">
                        <a:latin typeface="Cambria Math" panose="02040503050406030204" pitchFamily="18" charset="0"/>
                      </a:rPr>
                      <m:t>]</m:t>
                    </m:r>
                  </m:oMath>
                </a14:m>
                <a:r>
                  <a:rPr lang="en-US" dirty="0"/>
                  <a:t>.</a:t>
                </a:r>
              </a:p>
              <a:p>
                <a:pPr marL="514350" indent="-514350">
                  <a:buFont typeface="+mj-lt"/>
                  <a:buAutoNum type="arabicPeriod"/>
                </a:pPr>
                <a:r>
                  <a:rPr lang="en-US" dirty="0"/>
                  <a:t>For the classifier output,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oMath>
                </a14:m>
                <a:r>
                  <a:rPr lang="en-US" dirty="0"/>
                  <a:t>, we want to choose the value of </a:t>
                </a:r>
                <a14:m>
                  <m:oMath xmlns:m="http://schemas.openxmlformats.org/officeDocument/2006/math">
                    <m:r>
                      <a:rPr lang="en-US" i="1">
                        <a:latin typeface="Cambria Math" panose="02040503050406030204" pitchFamily="18" charset="0"/>
                      </a:rPr>
                      <m:t>𝑦</m:t>
                    </m:r>
                  </m:oMath>
                </a14:m>
                <a:r>
                  <a:rPr lang="en-US" dirty="0"/>
                  <a:t> that maximizes the probability:</a:t>
                </a:r>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argmax</m:t>
                              </m:r>
                            </m:e>
                            <m:lim>
                              <m:r>
                                <a:rPr lang="en-US" i="1">
                                  <a:latin typeface="Cambria Math" panose="02040503050406030204" pitchFamily="18" charset="0"/>
                                </a:rPr>
                                <m:t>𝑦</m:t>
                              </m:r>
                            </m:lim>
                          </m:limLow>
                        </m:fName>
                        <m:e>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𝑑</m:t>
                              </m:r>
                              <m:r>
                                <a:rPr lang="en-US" i="1">
                                  <a:latin typeface="Cambria Math" panose="02040503050406030204" pitchFamily="18" charset="0"/>
                                </a:rPr>
                                <m:t>=1</m:t>
                              </m:r>
                            </m:sub>
                            <m:sup>
                              <m:r>
                                <a:rPr lang="en-US" i="1">
                                  <a:latin typeface="Cambria Math" panose="02040503050406030204" pitchFamily="18" charset="0"/>
                                </a:rPr>
                                <m:t>𝐷</m:t>
                              </m:r>
                            </m:sup>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𝑑</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𝑑</m:t>
                                      </m:r>
                                    </m:sub>
                                  </m:sSub>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𝑦</m:t>
                                  </m:r>
                                </m:e>
                              </m:d>
                            </m:e>
                          </m:nary>
                        </m:e>
                      </m:func>
                    </m:oMath>
                  </m:oMathPara>
                </a14:m>
                <a:endParaRPr lang="en-US" dirty="0"/>
              </a:p>
            </p:txBody>
          </p:sp>
        </mc:Choice>
        <mc:Fallback xmlns="">
          <p:sp>
            <p:nvSpPr>
              <p:cNvPr id="3" name="Content Placeholder 2">
                <a:extLst>
                  <a:ext uri="{FF2B5EF4-FFF2-40B4-BE49-F238E27FC236}">
                    <a16:creationId xmlns:a16="http://schemas.microsoft.com/office/drawing/2014/main" id="{DA3D8DC3-0A93-4741-8396-829FA6699648}"/>
                  </a:ext>
                </a:extLst>
              </p:cNvPr>
              <p:cNvSpPr>
                <a:spLocks noGrp="1" noRot="1" noChangeAspect="1" noMove="1" noResize="1" noEditPoints="1" noAdjustHandles="1" noChangeArrowheads="1" noChangeShapeType="1" noTextEdit="1"/>
              </p:cNvSpPr>
              <p:nvPr>
                <p:ph idx="1"/>
              </p:nvPr>
            </p:nvSpPr>
            <p:spPr>
              <a:blipFill>
                <a:blip r:embed="rId2"/>
                <a:stretch>
                  <a:fillRect l="-1206" t="-2326" b="-16570"/>
                </a:stretch>
              </a:blipFill>
            </p:spPr>
            <p:txBody>
              <a:bodyPr/>
              <a:lstStyle/>
              <a:p>
                <a:r>
                  <a:rPr lang="en-US">
                    <a:noFill/>
                  </a:rPr>
                  <a:t> </a:t>
                </a:r>
              </a:p>
            </p:txBody>
          </p:sp>
        </mc:Fallback>
      </mc:AlternateContent>
    </p:spTree>
    <p:extLst>
      <p:ext uri="{BB962C8B-B14F-4D97-AF65-F5344CB8AC3E}">
        <p14:creationId xmlns:p14="http://schemas.microsoft.com/office/powerpoint/2010/main" val="792564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4E3-4D74-8647-98A5-CA8F0877DB0B}"/>
              </a:ext>
            </a:extLst>
          </p:cNvPr>
          <p:cNvSpPr>
            <a:spLocks noGrp="1"/>
          </p:cNvSpPr>
          <p:nvPr>
            <p:ph type="title"/>
          </p:nvPr>
        </p:nvSpPr>
        <p:spPr/>
        <p:txBody>
          <a:bodyPr/>
          <a:lstStyle/>
          <a:p>
            <a:r>
              <a:rPr lang="en-US" dirty="0"/>
              <a:t>Example: Binary Naïve Bayes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2FF51E-0704-BA4C-AE00-8951B2C333CF}"/>
                  </a:ext>
                </a:extLst>
              </p:cNvPr>
              <p:cNvSpPr>
                <a:spLocks noGrp="1"/>
              </p:cNvSpPr>
              <p:nvPr>
                <p:ph idx="1"/>
              </p:nvPr>
            </p:nvSpPr>
            <p:spPr/>
            <p:txBody>
              <a:bodyPr/>
              <a:lstStyle/>
              <a:p>
                <a:pPr marL="0" indent="0">
                  <a:buNone/>
                </a:pPr>
                <a:r>
                  <a:rPr lang="en-US" dirty="0"/>
                  <a:t>For example, suppose all of the features are binary,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𝑑</m:t>
                        </m:r>
                      </m:sub>
                    </m:sSub>
                    <m:r>
                      <a:rPr lang="en-US"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r>
                      <a:rPr lang="en-US" b="0" i="1" smtClean="0">
                        <a:latin typeface="Cambria Math" panose="02040503050406030204" pitchFamily="18" charset="0"/>
                        <a:ea typeface="Cambria Math" panose="02040503050406030204" pitchFamily="18" charset="0"/>
                      </a:rPr>
                      <m:t>.</m:t>
                    </m:r>
                  </m:oMath>
                </a14:m>
                <a:r>
                  <a:rPr lang="en-US" dirty="0"/>
                  <a:t> Then:</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𝑦</m:t>
                          </m:r>
                        </m:e>
                      </m:acc>
                      <m:r>
                        <a:rPr lang="en-US" sz="2400" b="0" i="1" dirty="0" smtClean="0">
                          <a:latin typeface="Cambria Math" panose="02040503050406030204" pitchFamily="18" charset="0"/>
                        </a:rPr>
                        <m:t>=</m:t>
                      </m:r>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argmax</m:t>
                              </m:r>
                            </m:e>
                            <m:lim>
                              <m:r>
                                <a:rPr lang="en-US" sz="2400" i="1">
                                  <a:latin typeface="Cambria Math" panose="02040503050406030204" pitchFamily="18" charset="0"/>
                                </a:rPr>
                                <m:t>𝑦</m:t>
                              </m:r>
                            </m:lim>
                          </m:limLow>
                        </m:fName>
                        <m:e>
                          <m:r>
                            <a:rPr lang="en-US" sz="2400" i="1">
                              <a:latin typeface="Cambria Math" panose="02040503050406030204" pitchFamily="18" charset="0"/>
                            </a:rPr>
                            <m:t>𝑃</m:t>
                          </m:r>
                          <m:r>
                            <a:rPr lang="en-US" sz="2400" i="1">
                              <a:latin typeface="Cambria Math" panose="02040503050406030204" pitchFamily="18" charset="0"/>
                            </a:rPr>
                            <m:t>(</m:t>
                          </m:r>
                          <m:r>
                            <a:rPr lang="en-US" sz="2400" i="1">
                              <a:latin typeface="Cambria Math" panose="02040503050406030204" pitchFamily="18" charset="0"/>
                            </a:rPr>
                            <m:t>𝑌</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𝑑</m:t>
                              </m:r>
                              <m:r>
                                <a:rPr lang="en-US" sz="2400" i="1">
                                  <a:latin typeface="Cambria Math" panose="02040503050406030204" pitchFamily="18" charset="0"/>
                                </a:rPr>
                                <m:t>=1</m:t>
                              </m:r>
                            </m:sub>
                            <m:sup>
                              <m:r>
                                <a:rPr lang="en-US" sz="2400" i="1">
                                  <a:latin typeface="Cambria Math" panose="02040503050406030204" pitchFamily="18" charset="0"/>
                                </a:rPr>
                                <m:t>𝐷</m:t>
                              </m:r>
                            </m:sup>
                            <m:e>
                              <m:sSup>
                                <m:sSupPr>
                                  <m:ctrlPr>
                                    <a:rPr lang="en-US" sz="2400" i="1" smtClean="0">
                                      <a:latin typeface="Cambria Math" panose="02040503050406030204" pitchFamily="18" charset="0"/>
                                    </a:rPr>
                                  </m:ctrlPr>
                                </m:sSupPr>
                                <m:e>
                                  <m:d>
                                    <m:dPr>
                                      <m:ctrlPr>
                                        <a:rPr lang="en-US" sz="2400" i="1" smtClean="0">
                                          <a:latin typeface="Cambria Math" panose="02040503050406030204" pitchFamily="18" charset="0"/>
                                        </a:rPr>
                                      </m:ctrlPr>
                                    </m:dPr>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r>
                                            <a:rPr lang="en-US" sz="2400" i="1">
                                              <a:latin typeface="Cambria Math" panose="02040503050406030204" pitchFamily="18" charset="0"/>
                                            </a:rPr>
                                            <m:t>𝑌</m:t>
                                          </m:r>
                                          <m:r>
                                            <a:rPr lang="en-US" sz="2400" i="1">
                                              <a:latin typeface="Cambria Math" panose="02040503050406030204" pitchFamily="18" charset="0"/>
                                            </a:rPr>
                                            <m:t>=</m:t>
                                          </m:r>
                                          <m:r>
                                            <a:rPr lang="en-US" sz="2400" i="1">
                                              <a:latin typeface="Cambria Math" panose="02040503050406030204" pitchFamily="18" charset="0"/>
                                            </a:rPr>
                                            <m:t>𝑦</m:t>
                                          </m:r>
                                        </m:e>
                                      </m:d>
                                    </m:e>
                                  </m:d>
                                </m:e>
                                <m:sup>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sup>
                              </m:s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𝑌</m:t>
                                          </m:r>
                                          <m:r>
                                            <a:rPr lang="en-US" sz="2400" i="1">
                                              <a:latin typeface="Cambria Math" panose="02040503050406030204" pitchFamily="18" charset="0"/>
                                            </a:rPr>
                                            <m:t>=</m:t>
                                          </m:r>
                                          <m:r>
                                            <a:rPr lang="en-US" sz="2400" i="1">
                                              <a:latin typeface="Cambria Math" panose="02040503050406030204" pitchFamily="18" charset="0"/>
                                            </a:rPr>
                                            <m:t>𝑦</m:t>
                                          </m:r>
                                        </m:e>
                                      </m:d>
                                    </m:e>
                                  </m:d>
                                </m:e>
                                <m:sup>
                                  <m:r>
                                    <a:rPr lang="en-US" sz="2400" b="0" i="1" smtClean="0">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sup>
                              </m:sSup>
                            </m:e>
                          </m:nary>
                        </m:e>
                      </m:func>
                    </m:oMath>
                  </m:oMathPara>
                </a14:m>
                <a:endParaRPr lang="en-US" sz="2400" dirty="0"/>
              </a:p>
            </p:txBody>
          </p:sp>
        </mc:Choice>
        <mc:Fallback xmlns="">
          <p:sp>
            <p:nvSpPr>
              <p:cNvPr id="3" name="Content Placeholder 2">
                <a:extLst>
                  <a:ext uri="{FF2B5EF4-FFF2-40B4-BE49-F238E27FC236}">
                    <a16:creationId xmlns:a16="http://schemas.microsoft.com/office/drawing/2014/main" id="{562FF51E-0704-BA4C-AE00-8951B2C333CF}"/>
                  </a:ext>
                </a:extLst>
              </p:cNvPr>
              <p:cNvSpPr>
                <a:spLocks noGrp="1" noRot="1" noChangeAspect="1" noMove="1" noResize="1" noEditPoints="1" noAdjustHandles="1" noChangeArrowheads="1" noChangeShapeType="1" noTextEdit="1"/>
              </p:cNvSpPr>
              <p:nvPr>
                <p:ph idx="1"/>
              </p:nvPr>
            </p:nvSpPr>
            <p:spPr>
              <a:blipFill>
                <a:blip r:embed="rId2"/>
                <a:stretch>
                  <a:fillRect l="-1206" t="-7558"/>
                </a:stretch>
              </a:blipFill>
            </p:spPr>
            <p:txBody>
              <a:bodyPr/>
              <a:lstStyle/>
              <a:p>
                <a:r>
                  <a:rPr lang="en-US">
                    <a:noFill/>
                  </a:rPr>
                  <a:t> </a:t>
                </a:r>
              </a:p>
            </p:txBody>
          </p:sp>
        </mc:Fallback>
      </mc:AlternateContent>
    </p:spTree>
    <p:extLst>
      <p:ext uri="{BB962C8B-B14F-4D97-AF65-F5344CB8AC3E}">
        <p14:creationId xmlns:p14="http://schemas.microsoft.com/office/powerpoint/2010/main" val="1674829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4E3-4D74-8647-98A5-CA8F0877DB0B}"/>
              </a:ext>
            </a:extLst>
          </p:cNvPr>
          <p:cNvSpPr>
            <a:spLocks noGrp="1"/>
          </p:cNvSpPr>
          <p:nvPr>
            <p:ph type="title"/>
          </p:nvPr>
        </p:nvSpPr>
        <p:spPr/>
        <p:txBody>
          <a:bodyPr/>
          <a:lstStyle/>
          <a:p>
            <a:r>
              <a:rPr lang="en-US" dirty="0"/>
              <a:t>Example: Binary Naïve Bayes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2FF51E-0704-BA4C-AE00-8951B2C333CF}"/>
                  </a:ext>
                </a:extLst>
              </p:cNvPr>
              <p:cNvSpPr>
                <a:spLocks noGrp="1"/>
              </p:cNvSpPr>
              <p:nvPr>
                <p:ph idx="1"/>
              </p:nvPr>
            </p:nvSpPr>
            <p:spPr/>
            <p:txBody>
              <a:bodyPr/>
              <a:lstStyle/>
              <a:p>
                <a:pPr marL="0" indent="0">
                  <a:buNone/>
                </a:pPr>
                <a:r>
                  <a:rPr lang="en-US" dirty="0"/>
                  <a:t>Suppose the class labels are also binary, </a:t>
                </a:r>
                <a14:m>
                  <m:oMath xmlns:m="http://schemas.openxmlformats.org/officeDocument/2006/math">
                    <m:r>
                      <a:rPr lang="en-US" b="0" i="1" smtClean="0">
                        <a:latin typeface="Cambria Math" panose="02040503050406030204" pitchFamily="18" charset="0"/>
                      </a:rPr>
                      <m:t>𝑦</m:t>
                    </m:r>
                    <m:r>
                      <a:rPr lang="en-US"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r>
                      <a:rPr lang="en-US" b="0" i="1" smtClean="0">
                        <a:latin typeface="Cambria Math" panose="02040503050406030204" pitchFamily="18" charset="0"/>
                        <a:ea typeface="Cambria Math" panose="02040503050406030204" pitchFamily="18" charset="0"/>
                      </a:rPr>
                      <m:t>.</m:t>
                    </m:r>
                  </m:oMath>
                </a14:m>
                <a:r>
                  <a:rPr lang="en-US" dirty="0"/>
                  <a:t> Then:</a:t>
                </a:r>
              </a:p>
              <a:p>
                <a:pPr marL="0" indent="0">
                  <a:buNone/>
                </a:pP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dirty="0">
                        <a:latin typeface="Cambria Math" panose="02040503050406030204" pitchFamily="18" charset="0"/>
                      </a:rPr>
                      <m:t>=1</m:t>
                    </m:r>
                  </m:oMath>
                </a14:m>
                <a:r>
                  <a:rPr lang="en-US" dirty="0"/>
                  <a:t> if </a:t>
                </a: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=1</m:t>
                          </m:r>
                        </m:e>
                      </m:d>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𝑑</m:t>
                          </m:r>
                          <m:r>
                            <a:rPr lang="en-US" sz="2400" i="1">
                              <a:latin typeface="Cambria Math" panose="02040503050406030204" pitchFamily="18" charset="0"/>
                            </a:rPr>
                            <m:t>=1</m:t>
                          </m:r>
                        </m:sub>
                        <m:sup>
                          <m:r>
                            <a:rPr lang="en-US" sz="2400" i="1">
                              <a:latin typeface="Cambria Math" panose="02040503050406030204" pitchFamily="18" charset="0"/>
                            </a:rPr>
                            <m:t>𝐷</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=1|</m:t>
                                      </m:r>
                                      <m:r>
                                        <a:rPr lang="en-US" sz="2400" i="1">
                                          <a:latin typeface="Cambria Math" panose="02040503050406030204" pitchFamily="18" charset="0"/>
                                        </a:rPr>
                                        <m:t>𝑌</m:t>
                                      </m:r>
                                      <m:r>
                                        <a:rPr lang="en-US" sz="2400" i="1">
                                          <a:latin typeface="Cambria Math" panose="02040503050406030204" pitchFamily="18" charset="0"/>
                                        </a:rPr>
                                        <m:t>=1</m:t>
                                      </m:r>
                                    </m:e>
                                  </m:d>
                                </m:e>
                              </m:d>
                            </m:e>
                            <m:sup>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sup>
                          </m:s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=1</m:t>
                                      </m:r>
                                    </m:e>
                                  </m:d>
                                </m:e>
                              </m:d>
                            </m:e>
                            <m:sup>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sup>
                          </m:sSup>
                        </m:e>
                      </m:nary>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=0</m:t>
                          </m:r>
                        </m:e>
                      </m:d>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𝑑</m:t>
                          </m:r>
                          <m:r>
                            <a:rPr lang="en-US" sz="2400" i="1">
                              <a:latin typeface="Cambria Math" panose="02040503050406030204" pitchFamily="18" charset="0"/>
                            </a:rPr>
                            <m:t>=1</m:t>
                          </m:r>
                        </m:sub>
                        <m:sup>
                          <m:r>
                            <a:rPr lang="en-US" sz="2400" i="1">
                              <a:latin typeface="Cambria Math" panose="02040503050406030204" pitchFamily="18" charset="0"/>
                            </a:rPr>
                            <m:t>𝐷</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=1|</m:t>
                                      </m:r>
                                      <m:r>
                                        <a:rPr lang="en-US" sz="2400" i="1">
                                          <a:latin typeface="Cambria Math" panose="02040503050406030204" pitchFamily="18" charset="0"/>
                                        </a:rPr>
                                        <m:t>𝑌</m:t>
                                      </m:r>
                                      <m:r>
                                        <a:rPr lang="en-US" sz="2400" i="1">
                                          <a:latin typeface="Cambria Math" panose="02040503050406030204" pitchFamily="18" charset="0"/>
                                        </a:rPr>
                                        <m:t>=0</m:t>
                                      </m:r>
                                    </m:e>
                                  </m:d>
                                </m:e>
                              </m:d>
                            </m:e>
                            <m:sup>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sup>
                          </m:sSup>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=0</m:t>
                                      </m:r>
                                    </m:e>
                                  </m:d>
                                </m:e>
                              </m:d>
                            </m:e>
                            <m:sup>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sup>
                          </m:sSup>
                        </m:e>
                      </m:nary>
                    </m:oMath>
                  </m:oMathPara>
                </a14:m>
                <a:endParaRPr lang="en-US" sz="2400" dirty="0"/>
              </a:p>
              <a:p>
                <a:pPr marL="0" indent="0">
                  <a:buNone/>
                </a:pPr>
                <a:endParaRPr lang="en-US" sz="2400" dirty="0"/>
              </a:p>
              <a:p>
                <a:pPr marL="0" indent="0">
                  <a:buNone/>
                </a:pPr>
                <a:r>
                  <a:rPr lang="en-US" sz="2400" dirty="0"/>
                  <a:t>Otherwise, </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𝑦</m:t>
                        </m:r>
                      </m:e>
                    </m:acc>
                    <m:r>
                      <a:rPr lang="en-US" sz="2400" i="1" dirty="0">
                        <a:latin typeface="Cambria Math" panose="02040503050406030204" pitchFamily="18" charset="0"/>
                      </a:rPr>
                      <m:t>=</m:t>
                    </m:r>
                    <m:r>
                      <a:rPr lang="en-US" sz="2400" b="0" i="1" dirty="0" smtClean="0">
                        <a:latin typeface="Cambria Math" panose="02040503050406030204" pitchFamily="18" charset="0"/>
                      </a:rPr>
                      <m:t>0</m:t>
                    </m:r>
                  </m:oMath>
                </a14:m>
                <a:r>
                  <a:rPr lang="en-US" sz="2400" dirty="0"/>
                  <a:t>.</a:t>
                </a:r>
              </a:p>
            </p:txBody>
          </p:sp>
        </mc:Choice>
        <mc:Fallback xmlns="">
          <p:sp>
            <p:nvSpPr>
              <p:cNvPr id="3" name="Content Placeholder 2">
                <a:extLst>
                  <a:ext uri="{FF2B5EF4-FFF2-40B4-BE49-F238E27FC236}">
                    <a16:creationId xmlns:a16="http://schemas.microsoft.com/office/drawing/2014/main" id="{562FF51E-0704-BA4C-AE00-8951B2C333CF}"/>
                  </a:ext>
                </a:extLst>
              </p:cNvPr>
              <p:cNvSpPr>
                <a:spLocks noGrp="1" noRot="1" noChangeAspect="1" noMove="1" noResize="1" noEditPoints="1" noAdjustHandles="1" noChangeArrowheads="1" noChangeShapeType="1" noTextEdit="1"/>
              </p:cNvSpPr>
              <p:nvPr>
                <p:ph idx="1"/>
              </p:nvPr>
            </p:nvSpPr>
            <p:spPr>
              <a:blipFill>
                <a:blip r:embed="rId2"/>
                <a:stretch>
                  <a:fillRect l="-1206" t="-7558" b="-7558"/>
                </a:stretch>
              </a:blipFill>
            </p:spPr>
            <p:txBody>
              <a:bodyPr/>
              <a:lstStyle/>
              <a:p>
                <a:r>
                  <a:rPr lang="en-US">
                    <a:noFill/>
                  </a:rPr>
                  <a:t> </a:t>
                </a:r>
              </a:p>
            </p:txBody>
          </p:sp>
        </mc:Fallback>
      </mc:AlternateContent>
    </p:spTree>
    <p:extLst>
      <p:ext uri="{BB962C8B-B14F-4D97-AF65-F5344CB8AC3E}">
        <p14:creationId xmlns:p14="http://schemas.microsoft.com/office/powerpoint/2010/main" val="2427007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4E3-4D74-8647-98A5-CA8F0877DB0B}"/>
              </a:ext>
            </a:extLst>
          </p:cNvPr>
          <p:cNvSpPr>
            <a:spLocks noGrp="1"/>
          </p:cNvSpPr>
          <p:nvPr>
            <p:ph type="title"/>
          </p:nvPr>
        </p:nvSpPr>
        <p:spPr/>
        <p:txBody>
          <a:bodyPr/>
          <a:lstStyle/>
          <a:p>
            <a:r>
              <a:rPr lang="en-US" dirty="0"/>
              <a:t>Taking the logarithm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2FF51E-0704-BA4C-AE00-8951B2C333CF}"/>
                  </a:ext>
                </a:extLst>
              </p:cNvPr>
              <p:cNvSpPr>
                <a:spLocks noGrp="1"/>
              </p:cNvSpPr>
              <p:nvPr>
                <p:ph idx="1"/>
              </p:nvPr>
            </p:nvSpPr>
            <p:spPr/>
            <p:txBody>
              <a:bodyPr>
                <a:normAutofit lnSpcReduction="10000"/>
              </a:bodyPr>
              <a:lstStyle/>
              <a:p>
                <a:pPr marL="0" indent="0">
                  <a:buNone/>
                </a:pPr>
                <a:r>
                  <a:rPr lang="en-US" dirty="0"/>
                  <a:t>Multiplying together lots of terms can cause floating-point problems on a computer.  Let’s take the logarithms of both sides, in order to turn the multiplications into additions:</a:t>
                </a:r>
              </a:p>
              <a:p>
                <a:pPr marL="0" indent="0">
                  <a:buNone/>
                </a:pP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dirty="0">
                        <a:latin typeface="Cambria Math" panose="02040503050406030204" pitchFamily="18" charset="0"/>
                      </a:rPr>
                      <m:t>=1</m:t>
                    </m:r>
                  </m:oMath>
                </a14:m>
                <a:r>
                  <a:rPr lang="en-US" dirty="0"/>
                  <a:t> if </a:t>
                </a:r>
              </a:p>
              <a:p>
                <a:pPr marL="0" indent="0">
                  <a:buNone/>
                </a:pPr>
                <a14:m>
                  <m:oMathPara xmlns:m="http://schemas.openxmlformats.org/officeDocument/2006/math">
                    <m:oMathParaPr>
                      <m:jc m:val="centerGroup"/>
                    </m:oMathParaPr>
                    <m:oMath xmlns:m="http://schemas.openxmlformats.org/officeDocument/2006/math">
                      <m:func>
                        <m:funcPr>
                          <m:ctrlPr>
                            <a:rPr lang="en-US" sz="2400" i="1" smtClean="0">
                              <a:latin typeface="Cambria Math" panose="02040503050406030204" pitchFamily="18" charset="0"/>
                            </a:rPr>
                          </m:ctrlPr>
                        </m:funcPr>
                        <m:fName>
                          <m:r>
                            <m:rPr>
                              <m:sty m:val="p"/>
                            </m:rPr>
                            <a:rPr lang="en-US" sz="2400" i="0" smtClean="0">
                              <a:latin typeface="Cambria Math" panose="02040503050406030204" pitchFamily="18" charset="0"/>
                            </a:rPr>
                            <m:t>log</m:t>
                          </m:r>
                        </m:fName>
                        <m:e>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=1</m:t>
                              </m:r>
                            </m:e>
                          </m:d>
                        </m:e>
                      </m:func>
                      <m:r>
                        <a:rPr lang="en-US" sz="2400" b="0" i="1" smtClean="0">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𝑑</m:t>
                          </m:r>
                          <m:r>
                            <a:rPr lang="en-US" sz="2400" i="1">
                              <a:latin typeface="Cambria Math" panose="02040503050406030204" pitchFamily="18" charset="0"/>
                            </a:rPr>
                            <m:t>=1</m:t>
                          </m:r>
                        </m:sub>
                        <m:sup>
                          <m:r>
                            <a:rPr lang="en-US" sz="2400" i="1">
                              <a:latin typeface="Cambria Math" panose="02040503050406030204" pitchFamily="18" charset="0"/>
                            </a:rPr>
                            <m:t>𝐷</m:t>
                          </m:r>
                        </m:sup>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m:t>
                              </m:r>
                              <m:r>
                                <m:rPr>
                                  <m:sty m:val="p"/>
                                </m:rPr>
                                <a:rPr lang="en-US" sz="2400" b="0" i="0" smtClean="0">
                                  <a:latin typeface="Cambria Math" panose="02040503050406030204" pitchFamily="18" charset="0"/>
                                </a:rPr>
                                <m:t>og</m:t>
                              </m:r>
                            </m:fName>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=1|</m:t>
                                  </m:r>
                                  <m:r>
                                    <a:rPr lang="en-US" sz="2400" i="1">
                                      <a:latin typeface="Cambria Math" panose="02040503050406030204" pitchFamily="18" charset="0"/>
                                    </a:rPr>
                                    <m:t>𝑌</m:t>
                                  </m:r>
                                  <m:r>
                                    <a:rPr lang="en-US" sz="2400" i="1">
                                      <a:latin typeface="Cambria Math" panose="02040503050406030204" pitchFamily="18" charset="0"/>
                                    </a:rPr>
                                    <m:t>=1</m:t>
                                  </m:r>
                                </m:e>
                              </m:d>
                            </m:e>
                          </m:func>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e>
                          </m:d>
                        </m:e>
                      </m:nary>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m:t>
                          </m:r>
                          <m:r>
                            <m:rPr>
                              <m:sty m:val="p"/>
                            </m:rPr>
                            <a:rPr lang="en-US" sz="2400" b="0" i="0" smtClean="0">
                              <a:latin typeface="Cambria Math" panose="02040503050406030204" pitchFamily="18" charset="0"/>
                            </a:rPr>
                            <m:t>og</m:t>
                          </m:r>
                        </m:fName>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=1</m:t>
                              </m:r>
                            </m:e>
                          </m:d>
                        </m:e>
                      </m:func>
                      <m:r>
                        <a:rPr lang="en-US" sz="2400" i="1">
                          <a:latin typeface="Cambria Math" panose="02040503050406030204" pitchFamily="18" charset="0"/>
                          <a:ea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=0</m:t>
                              </m:r>
                            </m:e>
                          </m:d>
                        </m:e>
                      </m:func>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𝑑</m:t>
                          </m:r>
                          <m:r>
                            <a:rPr lang="en-US" sz="2400" i="1">
                              <a:latin typeface="Cambria Math" panose="02040503050406030204" pitchFamily="18" charset="0"/>
                            </a:rPr>
                            <m:t>=1</m:t>
                          </m:r>
                        </m:sub>
                        <m:sup>
                          <m:r>
                            <a:rPr lang="en-US" sz="2400" i="1">
                              <a:latin typeface="Cambria Math" panose="02040503050406030204" pitchFamily="18" charset="0"/>
                            </a:rPr>
                            <m:t>𝐷</m:t>
                          </m:r>
                        </m:sup>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=1|</m:t>
                                  </m:r>
                                  <m:r>
                                    <a:rPr lang="en-US" sz="2400" i="1">
                                      <a:latin typeface="Cambria Math" panose="02040503050406030204" pitchFamily="18" charset="0"/>
                                    </a:rPr>
                                    <m:t>𝑌</m:t>
                                  </m:r>
                                  <m:r>
                                    <a:rPr lang="en-US" sz="2400" i="1">
                                      <a:latin typeface="Cambria Math" panose="02040503050406030204" pitchFamily="18" charset="0"/>
                                    </a:rPr>
                                    <m:t>=0</m:t>
                                  </m:r>
                                </m:e>
                              </m:d>
                            </m:e>
                          </m:func>
                          <m:r>
                            <a:rPr lang="en-US" sz="2400" i="1">
                              <a:latin typeface="Cambria Math" panose="02040503050406030204" pitchFamily="18" charset="0"/>
                            </a:rPr>
                            <m:t>+</m:t>
                          </m:r>
                          <m:d>
                            <m:dPr>
                              <m:ctrlPr>
                                <a:rPr lang="en-US" sz="2400" i="1">
                                  <a:latin typeface="Cambria Math" panose="02040503050406030204" pitchFamily="18" charset="0"/>
                                </a:rPr>
                              </m:ctrlPr>
                            </m:dPr>
                            <m:e>
                              <m:r>
                                <a:rPr lang="en-US" sz="2400" i="1">
                                  <a:latin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e>
                          </m:d>
                        </m:e>
                      </m:nary>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log</m:t>
                          </m:r>
                        </m:fName>
                        <m:e>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=0</m:t>
                              </m:r>
                            </m:e>
                          </m:d>
                        </m:e>
                      </m:func>
                    </m:oMath>
                  </m:oMathPara>
                </a14:m>
                <a:endParaRPr lang="en-US" sz="2400" dirty="0"/>
              </a:p>
              <a:p>
                <a:pPr marL="0" indent="0">
                  <a:buNone/>
                </a:pPr>
                <a:endParaRPr lang="en-US" sz="2400" dirty="0"/>
              </a:p>
              <a:p>
                <a:pPr marL="0" indent="0">
                  <a:buNone/>
                </a:pPr>
                <a:r>
                  <a:rPr lang="en-US" sz="2400" dirty="0"/>
                  <a:t>Otherwise, </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𝑦</m:t>
                        </m:r>
                      </m:e>
                    </m:acc>
                    <m:r>
                      <a:rPr lang="en-US" sz="2400" i="1" dirty="0">
                        <a:latin typeface="Cambria Math" panose="02040503050406030204" pitchFamily="18" charset="0"/>
                      </a:rPr>
                      <m:t>=</m:t>
                    </m:r>
                    <m:r>
                      <a:rPr lang="en-US" sz="2400" b="0" i="1" dirty="0" smtClean="0">
                        <a:latin typeface="Cambria Math" panose="02040503050406030204" pitchFamily="18" charset="0"/>
                      </a:rPr>
                      <m:t>0</m:t>
                    </m:r>
                  </m:oMath>
                </a14:m>
                <a:r>
                  <a:rPr lang="en-US" sz="2400" dirty="0"/>
                  <a:t>.</a:t>
                </a:r>
              </a:p>
            </p:txBody>
          </p:sp>
        </mc:Choice>
        <mc:Fallback xmlns="">
          <p:sp>
            <p:nvSpPr>
              <p:cNvPr id="3" name="Content Placeholder 2">
                <a:extLst>
                  <a:ext uri="{FF2B5EF4-FFF2-40B4-BE49-F238E27FC236}">
                    <a16:creationId xmlns:a16="http://schemas.microsoft.com/office/drawing/2014/main" id="{562FF51E-0704-BA4C-AE00-8951B2C333CF}"/>
                  </a:ext>
                </a:extLst>
              </p:cNvPr>
              <p:cNvSpPr>
                <a:spLocks noGrp="1" noRot="1" noChangeAspect="1" noMove="1" noResize="1" noEditPoints="1" noAdjustHandles="1" noChangeArrowheads="1" noChangeShapeType="1" noTextEdit="1"/>
              </p:cNvSpPr>
              <p:nvPr>
                <p:ph idx="1"/>
              </p:nvPr>
            </p:nvSpPr>
            <p:spPr>
              <a:blipFill>
                <a:blip r:embed="rId2"/>
                <a:stretch>
                  <a:fillRect l="-1206" t="-3198" r="-1689" b="-21221"/>
                </a:stretch>
              </a:blipFill>
            </p:spPr>
            <p:txBody>
              <a:bodyPr/>
              <a:lstStyle/>
              <a:p>
                <a:r>
                  <a:rPr lang="en-US">
                    <a:noFill/>
                  </a:rPr>
                  <a:t> </a:t>
                </a:r>
              </a:p>
            </p:txBody>
          </p:sp>
        </mc:Fallback>
      </mc:AlternateContent>
    </p:spTree>
    <p:extLst>
      <p:ext uri="{BB962C8B-B14F-4D97-AF65-F5344CB8AC3E}">
        <p14:creationId xmlns:p14="http://schemas.microsoft.com/office/powerpoint/2010/main" val="207587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31E4-07E2-DE4E-8CB6-7953B4C979E2}"/>
              </a:ext>
            </a:extLst>
          </p:cNvPr>
          <p:cNvSpPr>
            <a:spLocks noGrp="1"/>
          </p:cNvSpPr>
          <p:nvPr>
            <p:ph type="title"/>
          </p:nvPr>
        </p:nvSpPr>
        <p:spPr/>
        <p:txBody>
          <a:bodyPr/>
          <a:lstStyle/>
          <a:p>
            <a:r>
              <a:rPr lang="en-US" dirty="0"/>
              <a:t>Example: Naïve Bayes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D9DEAF-9448-464E-8BD8-2B654E37A80B}"/>
                  </a:ext>
                </a:extLst>
              </p:cNvPr>
              <p:cNvSpPr>
                <a:spLocks noGrp="1"/>
              </p:cNvSpPr>
              <p:nvPr>
                <p:ph idx="1"/>
              </p:nvPr>
            </p:nvSpPr>
            <p:spPr/>
            <p:txBody>
              <a:bodyPr/>
              <a:lstStyle/>
              <a:p>
                <a:r>
                  <a:rPr lang="en-US" dirty="0"/>
                  <a:t>Class label = </a:t>
                </a:r>
                <a14:m>
                  <m:oMath xmlns:m="http://schemas.openxmlformats.org/officeDocument/2006/math">
                    <m:r>
                      <a:rPr lang="en-US" i="1">
                        <a:latin typeface="Cambria Math" panose="02040503050406030204" pitchFamily="18" charset="0"/>
                      </a:rPr>
                      <m:t>𝑌</m:t>
                    </m:r>
                  </m:oMath>
                </a14:m>
                <a:r>
                  <a:rPr lang="en-US" dirty="0"/>
                  <a:t>, drawn from some set of labels</a:t>
                </a:r>
              </a:p>
              <a:p>
                <a:r>
                  <a:rPr lang="en-US" dirty="0"/>
                  <a:t>Features =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𝐷</m:t>
                        </m:r>
                      </m:sub>
                    </m:sSub>
                  </m:oMath>
                </a14:m>
                <a:endParaRPr lang="en-US" dirty="0"/>
              </a:p>
              <a:p>
                <a:r>
                  <a:rPr lang="en-US" dirty="0"/>
                  <a:t>Classification function: output the label, </a:t>
                </a:r>
                <a14:m>
                  <m:oMath xmlns:m="http://schemas.openxmlformats.org/officeDocument/2006/math">
                    <m:r>
                      <a:rPr lang="en-US" i="1" dirty="0" smtClean="0">
                        <a:latin typeface="Cambria Math" panose="02040503050406030204" pitchFamily="18" charset="0"/>
                      </a:rPr>
                      <m:t>𝑌</m:t>
                    </m:r>
                    <m:r>
                      <a:rPr lang="en-US" b="0" i="1" dirty="0" smtClean="0">
                        <a:latin typeface="Cambria Math" panose="02040503050406030204" pitchFamily="18" charset="0"/>
                      </a:rPr>
                      <m:t>=</m:t>
                    </m:r>
                    <m:r>
                      <a:rPr lang="en-US" b="0" i="1" dirty="0" smtClean="0">
                        <a:latin typeface="Cambria Math" panose="02040503050406030204" pitchFamily="18" charset="0"/>
                      </a:rPr>
                      <m:t>𝑦</m:t>
                    </m:r>
                  </m:oMath>
                </a14:m>
                <a:r>
                  <a:rPr lang="en-US" dirty="0"/>
                  <a:t>, which maximizes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𝐷</m:t>
                            </m:r>
                          </m:sub>
                        </m:sSub>
                      </m:e>
                    </m:d>
                  </m:oMath>
                </a14:m>
                <a:r>
                  <a:rPr lang="en-US" dirty="0"/>
                  <a:t> under the following “naïve Bayes” assumption:</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𝑦</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𝐷</m:t>
                              </m:r>
                            </m:sub>
                          </m:sSub>
                        </m:e>
                      </m:d>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𝑑</m:t>
                          </m:r>
                          <m:r>
                            <a:rPr lang="en-US" b="0" i="1" smtClean="0">
                              <a:latin typeface="Cambria Math" panose="02040503050406030204" pitchFamily="18" charset="0"/>
                            </a:rPr>
                            <m:t>=1</m:t>
                          </m:r>
                        </m:sub>
                        <m:sup>
                          <m:r>
                            <a:rPr lang="en-US" b="0" i="1" smtClean="0">
                              <a:latin typeface="Cambria Math" panose="02040503050406030204" pitchFamily="18" charset="0"/>
                            </a:rPr>
                            <m:t>𝐷</m:t>
                          </m:r>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𝑑</m:t>
                                  </m:r>
                                </m:sub>
                              </m:sSub>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𝑦</m:t>
                              </m:r>
                            </m:e>
                          </m:d>
                        </m:e>
                      </m:nary>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0BD9DEAF-9448-464E-8BD8-2B654E37A80B}"/>
                  </a:ext>
                </a:extLst>
              </p:cNvPr>
              <p:cNvSpPr>
                <a:spLocks noGrp="1" noRot="1" noChangeAspect="1" noMove="1" noResize="1" noEditPoints="1" noAdjustHandles="1" noChangeArrowheads="1" noChangeShapeType="1" noTextEdit="1"/>
              </p:cNvSpPr>
              <p:nvPr>
                <p:ph idx="1"/>
              </p:nvPr>
            </p:nvSpPr>
            <p:spPr>
              <a:blipFill>
                <a:blip r:embed="rId2"/>
                <a:stretch>
                  <a:fillRect l="-1086" t="-2326" b="-28488"/>
                </a:stretch>
              </a:blipFill>
            </p:spPr>
            <p:txBody>
              <a:bodyPr/>
              <a:lstStyle/>
              <a:p>
                <a:r>
                  <a:rPr lang="en-US">
                    <a:noFill/>
                  </a:rPr>
                  <a:t> </a:t>
                </a:r>
              </a:p>
            </p:txBody>
          </p:sp>
        </mc:Fallback>
      </mc:AlternateContent>
    </p:spTree>
    <p:extLst>
      <p:ext uri="{BB962C8B-B14F-4D97-AF65-F5344CB8AC3E}">
        <p14:creationId xmlns:p14="http://schemas.microsoft.com/office/powerpoint/2010/main" val="3576951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4E3-4D74-8647-98A5-CA8F0877DB0B}"/>
              </a:ext>
            </a:extLst>
          </p:cNvPr>
          <p:cNvSpPr>
            <a:spLocks noGrp="1"/>
          </p:cNvSpPr>
          <p:nvPr>
            <p:ph type="title"/>
          </p:nvPr>
        </p:nvSpPr>
        <p:spPr/>
        <p:txBody>
          <a:bodyPr/>
          <a:lstStyle/>
          <a:p>
            <a:r>
              <a:rPr lang="en-US" dirty="0"/>
              <a:t>Simplifying the equation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2FF51E-0704-BA4C-AE00-8951B2C333CF}"/>
                  </a:ext>
                </a:extLst>
              </p:cNvPr>
              <p:cNvSpPr>
                <a:spLocks noGrp="1"/>
              </p:cNvSpPr>
              <p:nvPr>
                <p:ph idx="1"/>
              </p:nvPr>
            </p:nvSpPr>
            <p:spPr/>
            <p:txBody>
              <a:bodyPr>
                <a:normAutofit/>
              </a:bodyPr>
              <a:lstStyle/>
              <a:p>
                <a:pPr marL="0" indent="0">
                  <a:buNone/>
                </a:pPr>
                <a:r>
                  <a:rPr lang="en-US" dirty="0"/>
                  <a:t>The equation is getting much too long. Let’s re-arrange, to reduce the number of terms.</a:t>
                </a:r>
              </a:p>
              <a:p>
                <a:pPr marL="0" indent="0">
                  <a:buNone/>
                </a:pP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dirty="0">
                        <a:latin typeface="Cambria Math" panose="02040503050406030204" pitchFamily="18" charset="0"/>
                      </a:rPr>
                      <m:t>=1</m:t>
                    </m:r>
                  </m:oMath>
                </a14:m>
                <a:r>
                  <a:rPr lang="en-US" dirty="0"/>
                  <a:t> if </a:t>
                </a:r>
              </a:p>
              <a:p>
                <a:pPr marL="0" indent="0">
                  <a:buNone/>
                </a:pPr>
                <a14:m>
                  <m:oMathPara xmlns:m="http://schemas.openxmlformats.org/officeDocument/2006/math">
                    <m:oMathParaPr>
                      <m:jc m:val="centerGroup"/>
                    </m:oMathParaPr>
                    <m:oMath xmlns:m="http://schemas.openxmlformats.org/officeDocument/2006/math">
                      <m:func>
                        <m:funcPr>
                          <m:ctrlPr>
                            <a:rPr lang="en-US" sz="2400" i="1" smtClean="0">
                              <a:latin typeface="Cambria Math" panose="02040503050406030204" pitchFamily="18" charset="0"/>
                            </a:rPr>
                          </m:ctrlPr>
                        </m:funcPr>
                        <m:fName>
                          <m:r>
                            <m:rPr>
                              <m:sty m:val="p"/>
                            </m:rPr>
                            <a:rPr lang="en-US" sz="2400" i="0" smtClean="0">
                              <a:latin typeface="Cambria Math" panose="02040503050406030204" pitchFamily="18" charset="0"/>
                            </a:rPr>
                            <m:t>log</m:t>
                          </m:r>
                        </m:fName>
                        <m:e>
                          <m:d>
                            <m:dPr>
                              <m:ctrlPr>
                                <a:rPr lang="en-US" sz="2400" i="1" smtClean="0">
                                  <a:latin typeface="Cambria Math" panose="02040503050406030204" pitchFamily="18" charset="0"/>
                                </a:rPr>
                              </m:ctrlPr>
                            </m:dPr>
                            <m:e>
                              <m:f>
                                <m:fPr>
                                  <m:ctrlPr>
                                    <a:rPr lang="en-US" sz="2400" i="1" smtClean="0">
                                      <a:latin typeface="Cambria Math" panose="02040503050406030204" pitchFamily="18" charset="0"/>
                                    </a:rPr>
                                  </m:ctrlPr>
                                </m:fPr>
                                <m:num>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=1</m:t>
                                      </m:r>
                                    </m:e>
                                  </m:d>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b="0" i="1" smtClean="0">
                                              <a:latin typeface="Cambria Math" panose="02040503050406030204" pitchFamily="18" charset="0"/>
                                            </a:rPr>
                                            <m:t>1</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=1</m:t>
                                      </m:r>
                                    </m:e>
                                  </m:d>
                                  <m:r>
                                    <a:rPr lang="en-US" sz="240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b="0" i="1" smtClean="0">
                                              <a:latin typeface="Cambria Math" panose="02040503050406030204" pitchFamily="18" charset="0"/>
                                            </a:rPr>
                                            <m:t>𝐷</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=1</m:t>
                                      </m:r>
                                    </m:e>
                                  </m:d>
                                </m:num>
                                <m:den>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=0</m:t>
                                      </m:r>
                                    </m:e>
                                  </m:d>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b="0" i="1" smtClean="0">
                                              <a:latin typeface="Cambria Math" panose="02040503050406030204" pitchFamily="18" charset="0"/>
                                            </a:rPr>
                                            <m:t>1</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=0</m:t>
                                      </m:r>
                                    </m:e>
                                  </m:d>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b="0" i="1" smtClean="0">
                                              <a:latin typeface="Cambria Math" panose="02040503050406030204" pitchFamily="18" charset="0"/>
                                            </a:rPr>
                                            <m:t>𝐷</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=0</m:t>
                                      </m:r>
                                    </m:e>
                                  </m:d>
                                </m:den>
                              </m:f>
                            </m:e>
                          </m:d>
                        </m:e>
                      </m:func>
                      <m:r>
                        <a:rPr lang="en-US" sz="2400" b="0" i="1" smtClean="0">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𝑑</m:t>
                          </m:r>
                          <m:r>
                            <a:rPr lang="en-US" sz="2400" i="1">
                              <a:latin typeface="Cambria Math" panose="02040503050406030204" pitchFamily="18" charset="0"/>
                            </a:rPr>
                            <m:t>=1</m:t>
                          </m:r>
                        </m:sub>
                        <m:sup>
                          <m:r>
                            <a:rPr lang="en-US" sz="2400" i="1">
                              <a:latin typeface="Cambria Math" panose="02040503050406030204" pitchFamily="18" charset="0"/>
                            </a:rPr>
                            <m:t>𝐷</m:t>
                          </m:r>
                        </m:sup>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l</m:t>
                              </m:r>
                              <m:r>
                                <m:rPr>
                                  <m:sty m:val="p"/>
                                </m:rPr>
                                <a:rPr lang="en-US" sz="2400" b="0" i="0" smtClean="0">
                                  <a:latin typeface="Cambria Math" panose="02040503050406030204" pitchFamily="18" charset="0"/>
                                </a:rPr>
                                <m:t>og</m:t>
                              </m:r>
                            </m:fName>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=1|</m:t>
                                          </m:r>
                                          <m:r>
                                            <a:rPr lang="en-US" sz="2400" i="1">
                                              <a:latin typeface="Cambria Math" panose="02040503050406030204" pitchFamily="18" charset="0"/>
                                            </a:rPr>
                                            <m:t>𝑌</m:t>
                                          </m:r>
                                          <m:r>
                                            <a:rPr lang="en-US" sz="2400" i="1">
                                              <a:latin typeface="Cambria Math" panose="02040503050406030204" pitchFamily="18" charset="0"/>
                                            </a:rPr>
                                            <m:t>=1</m:t>
                                          </m:r>
                                        </m:e>
                                      </m:d>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=0|</m:t>
                                          </m:r>
                                          <m:r>
                                            <a:rPr lang="en-US" sz="2400" i="1">
                                              <a:latin typeface="Cambria Math" panose="02040503050406030204" pitchFamily="18" charset="0"/>
                                            </a:rPr>
                                            <m:t>𝑌</m:t>
                                          </m:r>
                                          <m:r>
                                            <a:rPr lang="en-US" sz="2400" i="1">
                                              <a:latin typeface="Cambria Math" panose="02040503050406030204" pitchFamily="18" charset="0"/>
                                            </a:rPr>
                                            <m:t>=0</m:t>
                                          </m:r>
                                        </m:e>
                                      </m:d>
                                    </m:num>
                                    <m:den>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m:t>
                                          </m:r>
                                          <m:r>
                                            <a:rPr lang="en-US" sz="2400" i="1">
                                              <a:latin typeface="Cambria Math" panose="02040503050406030204" pitchFamily="18" charset="0"/>
                                            </a:rPr>
                                            <m:t>𝑌</m:t>
                                          </m:r>
                                          <m:r>
                                            <a:rPr lang="en-US" sz="2400" i="1">
                                              <a:latin typeface="Cambria Math" panose="02040503050406030204" pitchFamily="18" charset="0"/>
                                            </a:rPr>
                                            <m:t>=1</m:t>
                                          </m:r>
                                        </m:e>
                                      </m:d>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𝑑</m:t>
                                              </m:r>
                                            </m:sub>
                                          </m:sSub>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r>
                                            <a:rPr lang="en-US" sz="2400" i="1">
                                              <a:latin typeface="Cambria Math" panose="02040503050406030204" pitchFamily="18" charset="0"/>
                                            </a:rPr>
                                            <m:t>𝑌</m:t>
                                          </m:r>
                                          <m:r>
                                            <a:rPr lang="en-US" sz="2400" i="1">
                                              <a:latin typeface="Cambria Math" panose="02040503050406030204" pitchFamily="18" charset="0"/>
                                            </a:rPr>
                                            <m:t>=0</m:t>
                                          </m:r>
                                        </m:e>
                                      </m:d>
                                    </m:den>
                                  </m:f>
                                </m:e>
                              </m:d>
                            </m:e>
                          </m:func>
                        </m:e>
                      </m:nary>
                    </m:oMath>
                  </m:oMathPara>
                </a14:m>
                <a:endParaRPr lang="en-US" sz="24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0</m:t>
                      </m:r>
                    </m:oMath>
                  </m:oMathPara>
                </a14:m>
                <a:endParaRPr lang="en-US" sz="2400" dirty="0"/>
              </a:p>
              <a:p>
                <a:pPr marL="0" indent="0">
                  <a:buNone/>
                </a:pPr>
                <a:endParaRPr lang="en-US" sz="2400" dirty="0"/>
              </a:p>
              <a:p>
                <a:pPr marL="0" indent="0">
                  <a:buNone/>
                </a:pPr>
                <a:r>
                  <a:rPr lang="en-US" sz="2400" dirty="0"/>
                  <a:t>Otherwise, </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𝑦</m:t>
                        </m:r>
                      </m:e>
                    </m:acc>
                    <m:r>
                      <a:rPr lang="en-US" sz="2400" i="1" dirty="0">
                        <a:latin typeface="Cambria Math" panose="02040503050406030204" pitchFamily="18" charset="0"/>
                      </a:rPr>
                      <m:t>=</m:t>
                    </m:r>
                    <m:r>
                      <a:rPr lang="en-US" sz="2400" b="0" i="1" dirty="0" smtClean="0">
                        <a:latin typeface="Cambria Math" panose="02040503050406030204" pitchFamily="18" charset="0"/>
                      </a:rPr>
                      <m:t>0</m:t>
                    </m:r>
                  </m:oMath>
                </a14:m>
                <a:r>
                  <a:rPr lang="en-US" sz="2400" dirty="0"/>
                  <a:t>.</a:t>
                </a:r>
              </a:p>
            </p:txBody>
          </p:sp>
        </mc:Choice>
        <mc:Fallback xmlns="">
          <p:sp>
            <p:nvSpPr>
              <p:cNvPr id="3" name="Content Placeholder 2">
                <a:extLst>
                  <a:ext uri="{FF2B5EF4-FFF2-40B4-BE49-F238E27FC236}">
                    <a16:creationId xmlns:a16="http://schemas.microsoft.com/office/drawing/2014/main" id="{562FF51E-0704-BA4C-AE00-8951B2C333CF}"/>
                  </a:ext>
                </a:extLst>
              </p:cNvPr>
              <p:cNvSpPr>
                <a:spLocks noGrp="1" noRot="1" noChangeAspect="1" noMove="1" noResize="1" noEditPoints="1" noAdjustHandles="1" noChangeArrowheads="1" noChangeShapeType="1" noTextEdit="1"/>
              </p:cNvSpPr>
              <p:nvPr>
                <p:ph idx="1"/>
              </p:nvPr>
            </p:nvSpPr>
            <p:spPr>
              <a:blipFill>
                <a:blip r:embed="rId2"/>
                <a:stretch>
                  <a:fillRect l="-1206" t="-2326" b="-11919"/>
                </a:stretch>
              </a:blipFill>
            </p:spPr>
            <p:txBody>
              <a:bodyPr/>
              <a:lstStyle/>
              <a:p>
                <a:r>
                  <a:rPr lang="en-US">
                    <a:noFill/>
                  </a:rPr>
                  <a:t> </a:t>
                </a:r>
              </a:p>
            </p:txBody>
          </p:sp>
        </mc:Fallback>
      </mc:AlternateContent>
    </p:spTree>
    <p:extLst>
      <p:ext uri="{BB962C8B-B14F-4D97-AF65-F5344CB8AC3E}">
        <p14:creationId xmlns:p14="http://schemas.microsoft.com/office/powerpoint/2010/main" val="3887474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4E3-4D74-8647-98A5-CA8F0877DB0B}"/>
              </a:ext>
            </a:extLst>
          </p:cNvPr>
          <p:cNvSpPr>
            <a:spLocks noGrp="1"/>
          </p:cNvSpPr>
          <p:nvPr>
            <p:ph type="title"/>
          </p:nvPr>
        </p:nvSpPr>
        <p:spPr/>
        <p:txBody>
          <a:bodyPr/>
          <a:lstStyle/>
          <a:p>
            <a:r>
              <a:rPr lang="en-US" dirty="0"/>
              <a:t>New names for the model parameters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2FF51E-0704-BA4C-AE00-8951B2C333CF}"/>
                  </a:ext>
                </a:extLst>
              </p:cNvPr>
              <p:cNvSpPr>
                <a:spLocks noGrp="1"/>
              </p:cNvSpPr>
              <p:nvPr>
                <p:ph idx="1"/>
              </p:nvPr>
            </p:nvSpPr>
            <p:spPr/>
            <p:txBody>
              <a:bodyPr>
                <a:normAutofit/>
              </a:bodyPr>
              <a:lstStyle/>
              <a:p>
                <a:pPr marL="0" indent="0">
                  <a:buNone/>
                </a:pPr>
                <a:r>
                  <a:rPr lang="en-US" dirty="0"/>
                  <a:t>Now let’s give new names to the model parameters.</a:t>
                </a:r>
              </a:p>
              <a:p>
                <a:pPr marL="0" indent="0">
                  <a:buNone/>
                </a:pP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dirty="0">
                        <a:latin typeface="Cambria Math" panose="02040503050406030204" pitchFamily="18" charset="0"/>
                      </a:rPr>
                      <m:t>=1</m:t>
                    </m:r>
                  </m:oMath>
                </a14:m>
                <a:r>
                  <a:rPr lang="en-US" dirty="0"/>
                  <a:t> if </a:t>
                </a:r>
              </a:p>
              <a:p>
                <a:pPr marL="0" indent="0">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𝑏</m:t>
                      </m:r>
                      <m:r>
                        <a:rPr lang="en-US" sz="2400" b="0" i="1" smtClean="0">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𝑑</m:t>
                          </m:r>
                          <m:r>
                            <a:rPr lang="en-US" sz="2400" i="1">
                              <a:latin typeface="Cambria Math" panose="02040503050406030204" pitchFamily="18" charset="0"/>
                            </a:rPr>
                            <m:t>=1</m:t>
                          </m:r>
                        </m:sub>
                        <m:sup>
                          <m:r>
                            <a:rPr lang="en-US" sz="2400" i="1">
                              <a:latin typeface="Cambria Math" panose="02040503050406030204" pitchFamily="18" charset="0"/>
                            </a:rPr>
                            <m:t>𝐷</m:t>
                          </m:r>
                        </m:sup>
                        <m:e>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𝑑</m:t>
                              </m:r>
                            </m:sub>
                          </m:sSub>
                          <m:sSub>
                            <m:sSubPr>
                              <m:ctrlPr>
                                <a:rPr lang="en-US" sz="2400" i="1">
                                  <a:latin typeface="Cambria Math" panose="02040503050406030204" pitchFamily="18" charset="0"/>
                                </a:rPr>
                              </m:ctrlPr>
                            </m:sSubPr>
                            <m:e>
                              <m:r>
                                <a:rPr lang="en-US" sz="2400" b="0" i="1" smtClean="0">
                                  <a:latin typeface="Cambria Math" panose="02040503050406030204" pitchFamily="18" charset="0"/>
                                </a:rPr>
                                <m:t>𝑤</m:t>
                              </m:r>
                            </m:e>
                            <m:sub>
                              <m:r>
                                <a:rPr lang="en-US" sz="2400" i="1">
                                  <a:latin typeface="Cambria Math" panose="02040503050406030204" pitchFamily="18" charset="0"/>
                                </a:rPr>
                                <m:t>𝑑</m:t>
                              </m:r>
                            </m:sub>
                          </m:sSub>
                        </m:e>
                      </m:nary>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0</m:t>
                      </m:r>
                    </m:oMath>
                  </m:oMathPara>
                </a14:m>
                <a:endParaRPr lang="en-US" sz="2400" dirty="0"/>
              </a:p>
              <a:p>
                <a:pPr marL="0" indent="0">
                  <a:buNone/>
                </a:pPr>
                <a:endParaRPr lang="en-US" sz="2400" dirty="0"/>
              </a:p>
              <a:p>
                <a:pPr marL="0" indent="0">
                  <a:buNone/>
                </a:pPr>
                <a:r>
                  <a:rPr lang="en-US" sz="2400" dirty="0"/>
                  <a:t>Otherwise, </a:t>
                </a:r>
                <a14:m>
                  <m:oMath xmlns:m="http://schemas.openxmlformats.org/officeDocument/2006/math">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𝑦</m:t>
                        </m:r>
                      </m:e>
                    </m:acc>
                    <m:r>
                      <a:rPr lang="en-US" sz="2400" i="1" dirty="0">
                        <a:latin typeface="Cambria Math" panose="02040503050406030204" pitchFamily="18" charset="0"/>
                      </a:rPr>
                      <m:t>=</m:t>
                    </m:r>
                    <m:r>
                      <a:rPr lang="en-US" sz="2400" b="0" i="1" dirty="0" smtClean="0">
                        <a:latin typeface="Cambria Math" panose="02040503050406030204" pitchFamily="18" charset="0"/>
                      </a:rPr>
                      <m:t>0</m:t>
                    </m:r>
                  </m:oMath>
                </a14:m>
                <a:r>
                  <a:rPr lang="en-US" sz="2400" dirty="0"/>
                  <a:t>.</a:t>
                </a:r>
              </a:p>
            </p:txBody>
          </p:sp>
        </mc:Choice>
        <mc:Fallback xmlns="">
          <p:sp>
            <p:nvSpPr>
              <p:cNvPr id="3" name="Content Placeholder 2">
                <a:extLst>
                  <a:ext uri="{FF2B5EF4-FFF2-40B4-BE49-F238E27FC236}">
                    <a16:creationId xmlns:a16="http://schemas.microsoft.com/office/drawing/2014/main" id="{562FF51E-0704-BA4C-AE00-8951B2C333CF}"/>
                  </a:ext>
                </a:extLst>
              </p:cNvPr>
              <p:cNvSpPr>
                <a:spLocks noGrp="1" noRot="1" noChangeAspect="1" noMove="1" noResize="1" noEditPoints="1" noAdjustHandles="1" noChangeArrowheads="1" noChangeShapeType="1" noTextEdit="1"/>
              </p:cNvSpPr>
              <p:nvPr>
                <p:ph idx="1"/>
              </p:nvPr>
            </p:nvSpPr>
            <p:spPr>
              <a:blipFill>
                <a:blip r:embed="rId2"/>
                <a:stretch>
                  <a:fillRect l="-1206" t="-7558"/>
                </a:stretch>
              </a:blipFill>
            </p:spPr>
            <p:txBody>
              <a:bodyPr/>
              <a:lstStyle/>
              <a:p>
                <a:r>
                  <a:rPr lang="en-US">
                    <a:noFill/>
                  </a:rPr>
                  <a:t> </a:t>
                </a:r>
              </a:p>
            </p:txBody>
          </p:sp>
        </mc:Fallback>
      </mc:AlternateContent>
    </p:spTree>
    <p:extLst>
      <p:ext uri="{BB962C8B-B14F-4D97-AF65-F5344CB8AC3E}">
        <p14:creationId xmlns:p14="http://schemas.microsoft.com/office/powerpoint/2010/main" val="1661853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4E3-4D74-8647-98A5-CA8F0877DB0B}"/>
              </a:ext>
            </a:extLst>
          </p:cNvPr>
          <p:cNvSpPr>
            <a:spLocks noGrp="1"/>
          </p:cNvSpPr>
          <p:nvPr>
            <p:ph type="title"/>
          </p:nvPr>
        </p:nvSpPr>
        <p:spPr/>
        <p:txBody>
          <a:bodyPr/>
          <a:lstStyle/>
          <a:p>
            <a:r>
              <a:rPr lang="en-US" dirty="0"/>
              <a:t>Binary Naïve Bayes is a Linear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2FF51E-0704-BA4C-AE00-8951B2C333CF}"/>
                  </a:ext>
                </a:extLst>
              </p:cNvPr>
              <p:cNvSpPr>
                <a:spLocks noGrp="1"/>
              </p:cNvSpPr>
              <p:nvPr>
                <p:ph idx="1"/>
              </p:nvPr>
            </p:nvSpPr>
            <p:spPr>
              <a:xfrm>
                <a:off x="563880" y="1825625"/>
                <a:ext cx="11151870" cy="4351338"/>
              </a:xfrm>
            </p:spPr>
            <p:txBody>
              <a:bodyPr>
                <a:normAutofit/>
              </a:bodyPr>
              <a:lstStyle/>
              <a:p>
                <a:pPr marL="0" indent="0">
                  <a:buNone/>
                </a:pPr>
                <a:r>
                  <a:rPr lang="en-US" dirty="0"/>
                  <a:t>A “linear classifier” is a classifier of the form:</a:t>
                </a:r>
              </a:p>
              <a:p>
                <a:pPr marL="0" indent="0">
                  <a:buNone/>
                </a:pP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dirty="0">
                        <a:latin typeface="Cambria Math" panose="02040503050406030204" pitchFamily="18" charset="0"/>
                      </a:rPr>
                      <m:t>=1</m:t>
                    </m:r>
                  </m:oMath>
                </a14:m>
                <a:r>
                  <a:rPr lang="en-US" dirty="0"/>
                  <a:t> if </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𝑏</m:t>
                      </m:r>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𝑑</m:t>
                          </m:r>
                          <m:r>
                            <a:rPr lang="en-US" i="1">
                              <a:latin typeface="Cambria Math" panose="02040503050406030204" pitchFamily="18" charset="0"/>
                            </a:rPr>
                            <m:t>=1</m:t>
                          </m:r>
                        </m:sub>
                        <m:sup>
                          <m:r>
                            <a:rPr lang="en-US" i="1">
                              <a:latin typeface="Cambria Math" panose="02040503050406030204" pitchFamily="18" charset="0"/>
                            </a:rPr>
                            <m:t>𝐷</m:t>
                          </m:r>
                        </m:sup>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𝑑</m:t>
                              </m:r>
                            </m:sub>
                          </m:sSub>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𝑑</m:t>
                              </m:r>
                            </m:sub>
                          </m:sSub>
                        </m:e>
                      </m:nary>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0</m:t>
                      </m:r>
                    </m:oMath>
                  </m:oMathPara>
                </a14:m>
                <a:endParaRPr lang="en-US" dirty="0"/>
              </a:p>
              <a:p>
                <a:pPr marL="0" indent="0">
                  <a:buNone/>
                </a:pPr>
                <a:endParaRPr lang="en-US" dirty="0"/>
              </a:p>
              <a:p>
                <a:pPr marL="0" indent="0">
                  <a:buNone/>
                </a:pPr>
                <a:r>
                  <a:rPr lang="en-US" dirty="0"/>
                  <a:t>Otherwise,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dirty="0">
                        <a:latin typeface="Cambria Math" panose="02040503050406030204" pitchFamily="18" charset="0"/>
                      </a:rPr>
                      <m:t>=0</m:t>
                    </m:r>
                  </m:oMath>
                </a14:m>
                <a:r>
                  <a:rPr lang="en-US" dirty="0"/>
                  <a:t>.</a:t>
                </a:r>
              </a:p>
              <a:p>
                <a:pPr marL="0" indent="0">
                  <a:buNone/>
                </a:pPr>
                <a:endParaRPr lang="en-US" dirty="0"/>
              </a:p>
              <a:p>
                <a:pPr marL="0" indent="0">
                  <a:buNone/>
                </a:pPr>
                <a:r>
                  <a:rPr lang="en-US" dirty="0"/>
                  <a:t>Binary Naïve Bayes is a linear classifier.</a:t>
                </a:r>
              </a:p>
            </p:txBody>
          </p:sp>
        </mc:Choice>
        <mc:Fallback xmlns="">
          <p:sp>
            <p:nvSpPr>
              <p:cNvPr id="3" name="Content Placeholder 2">
                <a:extLst>
                  <a:ext uri="{FF2B5EF4-FFF2-40B4-BE49-F238E27FC236}">
                    <a16:creationId xmlns:a16="http://schemas.microsoft.com/office/drawing/2014/main" id="{562FF51E-0704-BA4C-AE00-8951B2C333CF}"/>
                  </a:ext>
                </a:extLst>
              </p:cNvPr>
              <p:cNvSpPr>
                <a:spLocks noGrp="1" noRot="1" noChangeAspect="1" noMove="1" noResize="1" noEditPoints="1" noAdjustHandles="1" noChangeArrowheads="1" noChangeShapeType="1" noTextEdit="1"/>
              </p:cNvSpPr>
              <p:nvPr>
                <p:ph idx="1"/>
              </p:nvPr>
            </p:nvSpPr>
            <p:spPr>
              <a:xfrm>
                <a:off x="563880" y="1825625"/>
                <a:ext cx="11151870" cy="4351338"/>
              </a:xfrm>
              <a:blipFill>
                <a:blip r:embed="rId2"/>
                <a:stretch>
                  <a:fillRect l="-1138" t="-11919"/>
                </a:stretch>
              </a:blipFill>
            </p:spPr>
            <p:txBody>
              <a:bodyPr/>
              <a:lstStyle/>
              <a:p>
                <a:r>
                  <a:rPr lang="en-US">
                    <a:noFill/>
                  </a:rPr>
                  <a:t> </a:t>
                </a:r>
              </a:p>
            </p:txBody>
          </p:sp>
        </mc:Fallback>
      </mc:AlternateContent>
    </p:spTree>
    <p:extLst>
      <p:ext uri="{BB962C8B-B14F-4D97-AF65-F5344CB8AC3E}">
        <p14:creationId xmlns:p14="http://schemas.microsoft.com/office/powerpoint/2010/main" val="3818810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4E3-4D74-8647-98A5-CA8F0877DB0B}"/>
              </a:ext>
            </a:extLst>
          </p:cNvPr>
          <p:cNvSpPr>
            <a:spLocks noGrp="1"/>
          </p:cNvSpPr>
          <p:nvPr>
            <p:ph type="title"/>
          </p:nvPr>
        </p:nvSpPr>
        <p:spPr/>
        <p:txBody>
          <a:bodyPr/>
          <a:lstStyle/>
          <a:p>
            <a:r>
              <a:rPr lang="en-US" dirty="0"/>
              <a:t>Binary Naïve Bayes is a Linear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2FF51E-0704-BA4C-AE00-8951B2C333CF}"/>
                  </a:ext>
                </a:extLst>
              </p:cNvPr>
              <p:cNvSpPr>
                <a:spLocks noGrp="1"/>
              </p:cNvSpPr>
              <p:nvPr>
                <p:ph idx="1"/>
              </p:nvPr>
            </p:nvSpPr>
            <p:spPr>
              <a:xfrm>
                <a:off x="563880" y="1825625"/>
                <a:ext cx="11151870" cy="4351338"/>
              </a:xfrm>
            </p:spPr>
            <p:txBody>
              <a:bodyPr>
                <a:normAutofit lnSpcReduction="10000"/>
              </a:bodyPr>
              <a:lstStyle/>
              <a:p>
                <a:pPr marL="0" indent="0">
                  <a:buNone/>
                </a:pPr>
                <a:r>
                  <a:rPr lang="en-US" dirty="0"/>
                  <a:t>Why did we go through this complicated derivation?</a:t>
                </a:r>
              </a:p>
              <a:p>
                <a:pPr marL="514350" indent="-514350">
                  <a:buFont typeface="+mj-lt"/>
                  <a:buAutoNum type="arabicPeriod"/>
                </a:pPr>
                <a:r>
                  <a:rPr lang="en-US" dirty="0"/>
                  <a:t>In order to use naïve Bayes in any practical situation (e.g., MP2), you need to know that logarithms turn multiplication into addition.</a:t>
                </a:r>
              </a:p>
              <a:p>
                <a:pPr marL="514350" indent="-514350">
                  <a:buFont typeface="+mj-lt"/>
                  <a:buAutoNum type="arabicPeriod"/>
                </a:pPr>
                <a:r>
                  <a:rPr lang="en-US" dirty="0"/>
                  <a:t>You need to know that naïve Bayes has two types of trainable parameters:</a:t>
                </a:r>
              </a:p>
              <a:p>
                <a:pPr marL="971550" lvl="1" indent="-514350">
                  <a:buFont typeface="+mj-lt"/>
                  <a:buAutoNum type="alphaLcPeriod"/>
                </a:pPr>
                <a:r>
                  <a:rPr lang="en-US" dirty="0"/>
                  <a:t>The priors, </a:t>
                </a:r>
                <a14:m>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oMath>
                </a14:m>
                <a:endParaRPr lang="en-US" dirty="0"/>
              </a:p>
              <a:p>
                <a:pPr marL="971550" lvl="1" indent="-514350">
                  <a:buFont typeface="+mj-lt"/>
                  <a:buAutoNum type="alphaLcPeriod"/>
                </a:pPr>
                <a:r>
                  <a:rPr lang="en-US" dirty="0"/>
                  <a:t>The likelihoods,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𝑑</m:t>
                            </m:r>
                          </m:sub>
                        </m:sSub>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𝑦</m:t>
                        </m:r>
                      </m:e>
                    </m:d>
                  </m:oMath>
                </a14:m>
                <a:endParaRPr lang="en-US" dirty="0"/>
              </a:p>
              <a:p>
                <a:pPr marL="514350" indent="-514350">
                  <a:buFont typeface="+mj-lt"/>
                  <a:buAutoNum type="arabicPeriod"/>
                </a:pPr>
                <a:r>
                  <a:rPr lang="en-US" dirty="0"/>
                  <a:t>You need to know that a linear classifier has two types of trainable parameters:</a:t>
                </a:r>
              </a:p>
              <a:p>
                <a:pPr marL="971550" lvl="1" indent="-514350">
                  <a:buFont typeface="+mj-lt"/>
                  <a:buAutoNum type="alphaLcPeriod"/>
                </a:pPr>
                <a:r>
                  <a:rPr lang="en-US" dirty="0"/>
                  <a:t>The offset, </a:t>
                </a:r>
                <a14:m>
                  <m:oMath xmlns:m="http://schemas.openxmlformats.org/officeDocument/2006/math">
                    <m:r>
                      <a:rPr lang="en-US" i="1" dirty="0" smtClean="0">
                        <a:latin typeface="Cambria Math" panose="02040503050406030204" pitchFamily="18" charset="0"/>
                      </a:rPr>
                      <m:t>𝑏</m:t>
                    </m:r>
                  </m:oMath>
                </a14:m>
                <a:endParaRPr lang="en-US" dirty="0"/>
              </a:p>
              <a:p>
                <a:pPr marL="971550" lvl="1" indent="-514350">
                  <a:buFont typeface="+mj-lt"/>
                  <a:buAutoNum type="alphaLcPeriod"/>
                </a:pPr>
                <a:r>
                  <a:rPr lang="en-US" dirty="0"/>
                  <a:t>The weights,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𝑑</m:t>
                        </m:r>
                      </m:sub>
                    </m:sSub>
                  </m:oMath>
                </a14:m>
                <a:endParaRPr lang="en-US" dirty="0"/>
              </a:p>
            </p:txBody>
          </p:sp>
        </mc:Choice>
        <mc:Fallback xmlns="">
          <p:sp>
            <p:nvSpPr>
              <p:cNvPr id="3" name="Content Placeholder 2">
                <a:extLst>
                  <a:ext uri="{FF2B5EF4-FFF2-40B4-BE49-F238E27FC236}">
                    <a16:creationId xmlns:a16="http://schemas.microsoft.com/office/drawing/2014/main" id="{562FF51E-0704-BA4C-AE00-8951B2C333CF}"/>
                  </a:ext>
                </a:extLst>
              </p:cNvPr>
              <p:cNvSpPr>
                <a:spLocks noGrp="1" noRot="1" noChangeAspect="1" noMove="1" noResize="1" noEditPoints="1" noAdjustHandles="1" noChangeArrowheads="1" noChangeShapeType="1" noTextEdit="1"/>
              </p:cNvSpPr>
              <p:nvPr>
                <p:ph idx="1"/>
              </p:nvPr>
            </p:nvSpPr>
            <p:spPr>
              <a:xfrm>
                <a:off x="563880" y="1825625"/>
                <a:ext cx="11151870" cy="4351338"/>
              </a:xfrm>
              <a:blipFill>
                <a:blip r:embed="rId2"/>
                <a:stretch>
                  <a:fillRect l="-1138" t="-3198" b="-1744"/>
                </a:stretch>
              </a:blipFill>
            </p:spPr>
            <p:txBody>
              <a:bodyPr/>
              <a:lstStyle/>
              <a:p>
                <a:r>
                  <a:rPr lang="en-US">
                    <a:noFill/>
                  </a:rPr>
                  <a:t> </a:t>
                </a:r>
              </a:p>
            </p:txBody>
          </p:sp>
        </mc:Fallback>
      </mc:AlternateContent>
    </p:spTree>
    <p:extLst>
      <p:ext uri="{BB962C8B-B14F-4D97-AF65-F5344CB8AC3E}">
        <p14:creationId xmlns:p14="http://schemas.microsoft.com/office/powerpoint/2010/main" val="1786725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4E3-4D74-8647-98A5-CA8F0877DB0B}"/>
              </a:ext>
            </a:extLst>
          </p:cNvPr>
          <p:cNvSpPr>
            <a:spLocks noGrp="1"/>
          </p:cNvSpPr>
          <p:nvPr>
            <p:ph type="title"/>
          </p:nvPr>
        </p:nvSpPr>
        <p:spPr/>
        <p:txBody>
          <a:bodyPr/>
          <a:lstStyle/>
          <a:p>
            <a:r>
              <a:rPr lang="en-US" dirty="0"/>
              <a:t>How to learn a linear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2FF51E-0704-BA4C-AE00-8951B2C333CF}"/>
                  </a:ext>
                </a:extLst>
              </p:cNvPr>
              <p:cNvSpPr>
                <a:spLocks noGrp="1"/>
              </p:cNvSpPr>
              <p:nvPr>
                <p:ph idx="1"/>
              </p:nvPr>
            </p:nvSpPr>
            <p:spPr>
              <a:xfrm>
                <a:off x="563880" y="1825625"/>
                <a:ext cx="11151870" cy="4351338"/>
              </a:xfrm>
            </p:spPr>
            <p:txBody>
              <a:bodyPr>
                <a:normAutofit/>
              </a:bodyPr>
              <a:lstStyle/>
              <a:p>
                <a:pPr marL="0" indent="0">
                  <a:buNone/>
                </a:pPr>
                <a:r>
                  <a:rPr lang="en-US" dirty="0"/>
                  <a:t>So far, you’ve learned three different ways to find the parameters of a linear classifier:</a:t>
                </a:r>
              </a:p>
              <a:p>
                <a:pPr marL="514350" indent="-514350">
                  <a:buFont typeface="+mj-lt"/>
                  <a:buAutoNum type="arabicPeriod"/>
                </a:pPr>
                <a:r>
                  <a:rPr lang="en-US" dirty="0"/>
                  <a:t>Plot scatter plots of </a:t>
                </a:r>
                <a14:m>
                  <m:oMath xmlns:m="http://schemas.openxmlformats.org/officeDocument/2006/math">
                    <m:r>
                      <a:rPr lang="en-US" i="1" dirty="0" smtClean="0">
                        <a:latin typeface="Cambria Math" panose="02040503050406030204" pitchFamily="18" charset="0"/>
                      </a:rPr>
                      <m:t>𝑥</m:t>
                    </m:r>
                  </m:oMath>
                </a14:m>
                <a:r>
                  <a:rPr lang="en-US" dirty="0"/>
                  <a:t>, for </a:t>
                </a:r>
                <a14:m>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=0</m:t>
                    </m:r>
                  </m:oMath>
                </a14:m>
                <a:r>
                  <a:rPr lang="en-US" dirty="0"/>
                  <a:t> and </a:t>
                </a:r>
                <a14:m>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=1</m:t>
                    </m:r>
                  </m:oMath>
                </a14:m>
                <a:r>
                  <a:rPr lang="en-US" dirty="0"/>
                  <a:t>, and draw a line, or</a:t>
                </a:r>
              </a:p>
              <a:p>
                <a:pPr marL="514350" indent="-514350">
                  <a:buFont typeface="+mj-lt"/>
                  <a:buAutoNum type="arabicPeriod"/>
                </a:pPr>
                <a:r>
                  <a:rPr lang="en-US" dirty="0"/>
                  <a:t>Plot the outcomes of a binary logic function and draw a line, or</a:t>
                </a:r>
              </a:p>
              <a:p>
                <a:pPr marL="514350" indent="-514350">
                  <a:buFont typeface="+mj-lt"/>
                  <a:buAutoNum type="arabicPeriod"/>
                </a:pPr>
                <a:r>
                  <a:rPr lang="en-US" dirty="0"/>
                  <a:t>Convert naïve Bayes parameters into linear classifier parameters.</a:t>
                </a:r>
              </a:p>
              <a:p>
                <a:pPr marL="0" indent="0">
                  <a:buNone/>
                </a:pPr>
                <a:r>
                  <a:rPr lang="en-US" dirty="0"/>
                  <a:t>Next week, you’ll learn two new methods:</a:t>
                </a:r>
              </a:p>
              <a:p>
                <a:pPr marL="514350" indent="-514350">
                  <a:buFont typeface="+mj-lt"/>
                  <a:buAutoNum type="arabicPeriod" startAt="4"/>
                </a:pPr>
                <a:r>
                  <a:rPr lang="en-US" dirty="0"/>
                  <a:t>Perceptron algorithm, and</a:t>
                </a:r>
              </a:p>
              <a:p>
                <a:pPr marL="514350" indent="-514350">
                  <a:buFont typeface="+mj-lt"/>
                  <a:buAutoNum type="arabicPeriod" startAt="4"/>
                </a:pPr>
                <a:r>
                  <a:rPr lang="en-US" dirty="0"/>
                  <a:t>Logistic regression, a.k.a. one-layer neural network.</a:t>
                </a:r>
              </a:p>
            </p:txBody>
          </p:sp>
        </mc:Choice>
        <mc:Fallback xmlns="">
          <p:sp>
            <p:nvSpPr>
              <p:cNvPr id="3" name="Content Placeholder 2">
                <a:extLst>
                  <a:ext uri="{FF2B5EF4-FFF2-40B4-BE49-F238E27FC236}">
                    <a16:creationId xmlns:a16="http://schemas.microsoft.com/office/drawing/2014/main" id="{562FF51E-0704-BA4C-AE00-8951B2C333CF}"/>
                  </a:ext>
                </a:extLst>
              </p:cNvPr>
              <p:cNvSpPr>
                <a:spLocks noGrp="1" noRot="1" noChangeAspect="1" noMove="1" noResize="1" noEditPoints="1" noAdjustHandles="1" noChangeArrowheads="1" noChangeShapeType="1" noTextEdit="1"/>
              </p:cNvSpPr>
              <p:nvPr>
                <p:ph idx="1"/>
              </p:nvPr>
            </p:nvSpPr>
            <p:spPr>
              <a:xfrm>
                <a:off x="563880" y="1825625"/>
                <a:ext cx="11151870" cy="4351338"/>
              </a:xfrm>
              <a:blipFill>
                <a:blip r:embed="rId2"/>
                <a:stretch>
                  <a:fillRect l="-1138" t="-2326" r="-1479"/>
                </a:stretch>
              </a:blipFill>
            </p:spPr>
            <p:txBody>
              <a:bodyPr/>
              <a:lstStyle/>
              <a:p>
                <a:r>
                  <a:rPr lang="en-US">
                    <a:noFill/>
                  </a:rPr>
                  <a:t> </a:t>
                </a:r>
              </a:p>
            </p:txBody>
          </p:sp>
        </mc:Fallback>
      </mc:AlternateContent>
    </p:spTree>
    <p:extLst>
      <p:ext uri="{BB962C8B-B14F-4D97-AF65-F5344CB8AC3E}">
        <p14:creationId xmlns:p14="http://schemas.microsoft.com/office/powerpoint/2010/main" val="2242332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772" y="88033"/>
            <a:ext cx="10515600" cy="778241"/>
          </a:xfrm>
        </p:spPr>
        <p:txBody>
          <a:bodyPr/>
          <a:lstStyle/>
          <a:p>
            <a:r>
              <a:rPr lang="en-US" dirty="0"/>
              <a:t>Classifiers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866274"/>
                <a:ext cx="10515600" cy="5728490"/>
              </a:xfrm>
            </p:spPr>
            <p:txBody>
              <a:bodyPr>
                <a:noAutofit/>
              </a:bodyPr>
              <a:lstStyle/>
              <a:p>
                <a:r>
                  <a:rPr lang="en-US" sz="3200" dirty="0"/>
                  <a:t>What is a classifier? Answer: </a:t>
                </a:r>
                <a14:m>
                  <m:oMath xmlns:m="http://schemas.openxmlformats.org/officeDocument/2006/math">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𝑦</m:t>
                        </m:r>
                      </m:e>
                    </m:acc>
                    <m:r>
                      <a:rPr lang="en-US" sz="3200" i="1" dirty="0">
                        <a:latin typeface="Cambria Math" panose="02040503050406030204" pitchFamily="18" charset="0"/>
                      </a:rPr>
                      <m:t>=</m:t>
                    </m:r>
                    <m:r>
                      <a:rPr lang="en-US" sz="3200" i="1" dirty="0">
                        <a:latin typeface="Cambria Math" panose="02040503050406030204" pitchFamily="18" charset="0"/>
                      </a:rPr>
                      <m:t>𝑓</m:t>
                    </m:r>
                    <m:r>
                      <a:rPr lang="en-US" sz="3200" i="1" dirty="0">
                        <a:latin typeface="Cambria Math" panose="02040503050406030204" pitchFamily="18" charset="0"/>
                      </a:rPr>
                      <m:t>(</m:t>
                    </m:r>
                    <m:r>
                      <a:rPr lang="en-US" sz="3200" i="1" dirty="0">
                        <a:latin typeface="Cambria Math" panose="02040503050406030204" pitchFamily="18" charset="0"/>
                      </a:rPr>
                      <m:t>𝑥</m:t>
                    </m:r>
                    <m:r>
                      <a:rPr lang="en-US" sz="3200" i="1" dirty="0">
                        <a:latin typeface="Cambria Math" panose="02040503050406030204" pitchFamily="18" charset="0"/>
                      </a:rPr>
                      <m:t>)</m:t>
                    </m:r>
                  </m:oMath>
                </a14:m>
                <a:endParaRPr lang="en-US" sz="3200" dirty="0"/>
              </a:p>
              <a:p>
                <a:r>
                  <a:rPr lang="en-US" sz="3200" dirty="0"/>
                  <a:t>The Naïve Bayes classifier: </a:t>
                </a:r>
                <a14:m>
                  <m:oMath xmlns:m="http://schemas.openxmlformats.org/officeDocument/2006/math">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𝑦</m:t>
                        </m:r>
                      </m:e>
                    </m:acc>
                    <m:r>
                      <a:rPr lang="en-US" sz="3200" i="1">
                        <a:latin typeface="Cambria Math" panose="02040503050406030204" pitchFamily="18" charset="0"/>
                      </a:rPr>
                      <m:t>=</m:t>
                    </m:r>
                    <m:func>
                      <m:funcPr>
                        <m:ctrlPr>
                          <a:rPr lang="en-US" sz="3200" i="1">
                            <a:latin typeface="Cambria Math" panose="02040503050406030204" pitchFamily="18" charset="0"/>
                          </a:rPr>
                        </m:ctrlPr>
                      </m:funcPr>
                      <m:fName>
                        <m:limLow>
                          <m:limLowPr>
                            <m:ctrlPr>
                              <a:rPr lang="en-US" sz="3200" i="1">
                                <a:latin typeface="Cambria Math" panose="02040503050406030204" pitchFamily="18" charset="0"/>
                              </a:rPr>
                            </m:ctrlPr>
                          </m:limLowPr>
                          <m:e>
                            <m:r>
                              <m:rPr>
                                <m:sty m:val="p"/>
                              </m:rPr>
                              <a:rPr lang="en-US" sz="3200">
                                <a:latin typeface="Cambria Math" panose="02040503050406030204" pitchFamily="18" charset="0"/>
                              </a:rPr>
                              <m:t>argmax</m:t>
                            </m:r>
                          </m:e>
                          <m:lim>
                            <m:r>
                              <a:rPr lang="en-US" sz="3200" i="1">
                                <a:latin typeface="Cambria Math" panose="02040503050406030204" pitchFamily="18" charset="0"/>
                              </a:rPr>
                              <m:t>𝑦</m:t>
                            </m:r>
                          </m:lim>
                        </m:limLow>
                      </m:fName>
                      <m:e>
                        <m:r>
                          <a:rPr lang="en-US" sz="3200" i="1">
                            <a:latin typeface="Cambria Math" panose="02040503050406030204" pitchFamily="18" charset="0"/>
                          </a:rPr>
                          <m:t>𝑃</m:t>
                        </m:r>
                        <m:r>
                          <a:rPr lang="en-US" sz="3200" i="1">
                            <a:latin typeface="Cambria Math" panose="02040503050406030204" pitchFamily="18" charset="0"/>
                          </a:rPr>
                          <m:t>(</m:t>
                        </m:r>
                        <m:r>
                          <a:rPr lang="en-US" sz="3200" i="1">
                            <a:latin typeface="Cambria Math" panose="02040503050406030204" pitchFamily="18" charset="0"/>
                          </a:rPr>
                          <m:t>𝑦</m:t>
                        </m:r>
                        <m:r>
                          <a:rPr lang="en-US" sz="3200" i="1">
                            <a:latin typeface="Cambria Math" panose="02040503050406030204" pitchFamily="18" charset="0"/>
                          </a:rPr>
                          <m:t>)</m:t>
                        </m:r>
                        <m:nary>
                          <m:naryPr>
                            <m:chr m:val="∏"/>
                            <m:ctrlPr>
                              <a:rPr lang="en-US" sz="3200" i="1">
                                <a:latin typeface="Cambria Math" panose="02040503050406030204" pitchFamily="18" charset="0"/>
                              </a:rPr>
                            </m:ctrlPr>
                          </m:naryPr>
                          <m:sub>
                            <m:r>
                              <m:rPr>
                                <m:brk m:alnAt="23"/>
                              </m:rPr>
                              <a:rPr lang="en-US" sz="3200" i="1">
                                <a:latin typeface="Cambria Math" panose="02040503050406030204" pitchFamily="18" charset="0"/>
                              </a:rPr>
                              <m:t>𝑑</m:t>
                            </m:r>
                            <m:r>
                              <a:rPr lang="en-US" sz="3200" i="1">
                                <a:latin typeface="Cambria Math" panose="02040503050406030204" pitchFamily="18" charset="0"/>
                              </a:rPr>
                              <m:t>=1</m:t>
                            </m:r>
                          </m:sub>
                          <m:sup>
                            <m:r>
                              <a:rPr lang="en-US" sz="3200" i="1">
                                <a:latin typeface="Cambria Math" panose="02040503050406030204" pitchFamily="18" charset="0"/>
                              </a:rPr>
                              <m:t>𝐷</m:t>
                            </m:r>
                          </m:sup>
                          <m:e>
                            <m:r>
                              <a:rPr lang="en-US" sz="3200" i="1">
                                <a:latin typeface="Cambria Math" panose="02040503050406030204" pitchFamily="18" charset="0"/>
                              </a:rPr>
                              <m:t>𝑃</m:t>
                            </m:r>
                            <m:d>
                              <m:dPr>
                                <m:ctrlPr>
                                  <a:rPr lang="en-US" sz="3200" i="1">
                                    <a:latin typeface="Cambria Math" panose="02040503050406030204" pitchFamily="18" charset="0"/>
                                  </a:rPr>
                                </m:ctrlPr>
                              </m:dPr>
                              <m:e>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𝑑</m:t>
                                    </m:r>
                                  </m:sub>
                                </m:sSub>
                                <m:r>
                                  <a:rPr lang="en-US" sz="3200" i="1">
                                    <a:latin typeface="Cambria Math" panose="02040503050406030204" pitchFamily="18" charset="0"/>
                                  </a:rPr>
                                  <m:t>|</m:t>
                                </m:r>
                                <m:r>
                                  <a:rPr lang="en-US" sz="3200" i="1">
                                    <a:latin typeface="Cambria Math" panose="02040503050406030204" pitchFamily="18" charset="0"/>
                                  </a:rPr>
                                  <m:t>𝑦</m:t>
                                </m:r>
                              </m:e>
                            </m:d>
                          </m:e>
                        </m:nary>
                      </m:e>
                    </m:func>
                  </m:oMath>
                </a14:m>
                <a:endParaRPr lang="en-US" sz="3200" dirty="0"/>
              </a:p>
              <a:p>
                <a:r>
                  <a:rPr lang="en-US" sz="3200" dirty="0"/>
                  <a:t>General Bayesian classifier: </a:t>
                </a:r>
                <a14:m>
                  <m:oMath xmlns:m="http://schemas.openxmlformats.org/officeDocument/2006/math">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𝑦</m:t>
                        </m:r>
                      </m:e>
                    </m:acc>
                    <m:r>
                      <a:rPr lang="en-US" sz="3200" i="1">
                        <a:latin typeface="Cambria Math" panose="02040503050406030204" pitchFamily="18" charset="0"/>
                      </a:rPr>
                      <m:t>=</m:t>
                    </m:r>
                    <m:func>
                      <m:funcPr>
                        <m:ctrlPr>
                          <a:rPr lang="en-US" sz="3200" i="1">
                            <a:latin typeface="Cambria Math" panose="02040503050406030204" pitchFamily="18" charset="0"/>
                          </a:rPr>
                        </m:ctrlPr>
                      </m:funcPr>
                      <m:fName>
                        <m:limLow>
                          <m:limLowPr>
                            <m:ctrlPr>
                              <a:rPr lang="en-US" sz="3200" i="1">
                                <a:latin typeface="Cambria Math" panose="02040503050406030204" pitchFamily="18" charset="0"/>
                              </a:rPr>
                            </m:ctrlPr>
                          </m:limLowPr>
                          <m:e>
                            <m:r>
                              <m:rPr>
                                <m:sty m:val="p"/>
                              </m:rPr>
                              <a:rPr lang="en-US" sz="3200">
                                <a:latin typeface="Cambria Math" panose="02040503050406030204" pitchFamily="18" charset="0"/>
                              </a:rPr>
                              <m:t>argmax</m:t>
                            </m:r>
                          </m:e>
                          <m:lim>
                            <m:r>
                              <a:rPr lang="en-US" sz="3200" i="1">
                                <a:latin typeface="Cambria Math" panose="02040503050406030204" pitchFamily="18" charset="0"/>
                              </a:rPr>
                              <m:t>𝑦</m:t>
                            </m:r>
                          </m:lim>
                        </m:limLow>
                      </m:fName>
                      <m:e>
                        <m:r>
                          <a:rPr lang="en-US" sz="3200" i="1">
                            <a:latin typeface="Cambria Math" panose="02040503050406030204" pitchFamily="18" charset="0"/>
                          </a:rPr>
                          <m:t>𝑃</m:t>
                        </m:r>
                        <m:r>
                          <a:rPr lang="en-US" sz="3200" i="1">
                            <a:latin typeface="Cambria Math" panose="02040503050406030204" pitchFamily="18" charset="0"/>
                          </a:rPr>
                          <m:t>(</m:t>
                        </m:r>
                        <m:r>
                          <a:rPr lang="en-US" sz="3200" i="1">
                            <a:latin typeface="Cambria Math" panose="02040503050406030204" pitchFamily="18" charset="0"/>
                          </a:rPr>
                          <m:t>𝑦</m:t>
                        </m:r>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i="1">
                            <a:latin typeface="Cambria Math" panose="02040503050406030204" pitchFamily="18" charset="0"/>
                          </a:rPr>
                          <m:t>)</m:t>
                        </m:r>
                        <m:r>
                          <a:rPr lang="en-US" sz="3200" i="1" smtClean="0">
                            <a:latin typeface="Cambria Math" panose="02040503050406030204" pitchFamily="18" charset="0"/>
                          </a:rPr>
                          <m:t> </m:t>
                        </m:r>
                      </m:e>
                    </m:func>
                  </m:oMath>
                </a14:m>
                <a:endParaRPr lang="en-US" sz="3200" dirty="0"/>
              </a:p>
              <a:p>
                <a:r>
                  <a:rPr lang="en-US" sz="3200" dirty="0"/>
                  <a:t>False alarm rate </a:t>
                </a:r>
                <a14:m>
                  <m:oMath xmlns:m="http://schemas.openxmlformats.org/officeDocument/2006/math">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𝐹𝑃</m:t>
                        </m:r>
                      </m:num>
                      <m:den>
                        <m:r>
                          <a:rPr lang="en-US" sz="3200" i="1">
                            <a:latin typeface="Cambria Math" panose="02040503050406030204" pitchFamily="18" charset="0"/>
                          </a:rPr>
                          <m:t>𝑇𝑁</m:t>
                        </m:r>
                        <m:r>
                          <a:rPr lang="en-US" sz="3200" i="1">
                            <a:latin typeface="Cambria Math" panose="02040503050406030204" pitchFamily="18" charset="0"/>
                          </a:rPr>
                          <m:t>+</m:t>
                        </m:r>
                        <m:r>
                          <a:rPr lang="en-US" sz="3200" i="1">
                            <a:latin typeface="Cambria Math" panose="02040503050406030204" pitchFamily="18" charset="0"/>
                          </a:rPr>
                          <m:t>𝐹𝑃</m:t>
                        </m:r>
                      </m:den>
                    </m:f>
                  </m:oMath>
                </a14:m>
                <a:r>
                  <a:rPr lang="en-US" sz="3200" dirty="0"/>
                  <a:t>, missed detection rate </a:t>
                </a:r>
                <a14:m>
                  <m:oMath xmlns:m="http://schemas.openxmlformats.org/officeDocument/2006/math">
                    <m:r>
                      <a:rPr lang="en-US" sz="3200" i="1">
                        <a:latin typeface="Cambria Math" panose="02040503050406030204" pitchFamily="18" charset="0"/>
                      </a:rPr>
                      <m:t>= </m:t>
                    </m:r>
                    <m:f>
                      <m:fPr>
                        <m:ctrlPr>
                          <a:rPr lang="en-US" sz="3200" i="1">
                            <a:latin typeface="Cambria Math" panose="02040503050406030204" pitchFamily="18" charset="0"/>
                          </a:rPr>
                        </m:ctrlPr>
                      </m:fPr>
                      <m:num>
                        <m:r>
                          <a:rPr lang="en-US" sz="3200" i="1">
                            <a:latin typeface="Cambria Math" panose="02040503050406030204" pitchFamily="18" charset="0"/>
                          </a:rPr>
                          <m:t>𝐹𝑁</m:t>
                        </m:r>
                      </m:num>
                      <m:den>
                        <m:r>
                          <a:rPr lang="en-US" sz="3200" i="1">
                            <a:latin typeface="Cambria Math" panose="02040503050406030204" pitchFamily="18" charset="0"/>
                          </a:rPr>
                          <m:t>𝑇𝑃</m:t>
                        </m:r>
                        <m:r>
                          <a:rPr lang="en-US" sz="3200" i="1">
                            <a:latin typeface="Cambria Math" panose="02040503050406030204" pitchFamily="18" charset="0"/>
                          </a:rPr>
                          <m:t>+</m:t>
                        </m:r>
                        <m:r>
                          <a:rPr lang="en-US" sz="3200" i="1">
                            <a:latin typeface="Cambria Math" panose="02040503050406030204" pitchFamily="18" charset="0"/>
                          </a:rPr>
                          <m:t>𝐹𝑁</m:t>
                        </m:r>
                      </m:den>
                    </m:f>
                  </m:oMath>
                </a14:m>
                <a:endParaRPr lang="en-US" sz="3200" dirty="0"/>
              </a:p>
              <a:p>
                <a:r>
                  <a:rPr lang="en-US" sz="3200" dirty="0"/>
                  <a:t>Training, development test, and evaluation test datasets</a:t>
                </a:r>
              </a:p>
              <a:p>
                <a:r>
                  <a:rPr lang="en-US" sz="3200" dirty="0"/>
                  <a:t>The nearest-neighbor classifier</a:t>
                </a:r>
              </a:p>
              <a:p>
                <a:r>
                  <a:rPr lang="en-US" sz="3200" dirty="0"/>
                  <a:t>Linear classifier: </a:t>
                </a:r>
                <a14:m>
                  <m:oMath xmlns:m="http://schemas.openxmlformats.org/officeDocument/2006/math">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𝑦</m:t>
                        </m:r>
                      </m:e>
                    </m:acc>
                    <m:r>
                      <a:rPr lang="en-US" sz="3200" i="1">
                        <a:latin typeface="Cambria Math" panose="02040503050406030204" pitchFamily="18" charset="0"/>
                        <a:cs typeface="Times New Roman"/>
                      </a:rPr>
                      <m:t>=</m:t>
                    </m:r>
                    <m:r>
                      <a:rPr lang="en-US" sz="3200" i="1">
                        <a:latin typeface="Cambria Math" panose="02040503050406030204" pitchFamily="18" charset="0"/>
                        <a:cs typeface="Times New Roman"/>
                      </a:rPr>
                      <m:t>𝑢</m:t>
                    </m:r>
                    <m:d>
                      <m:dPr>
                        <m:ctrlPr>
                          <a:rPr lang="en-US" sz="3200" i="1">
                            <a:latin typeface="Cambria Math" panose="02040503050406030204" pitchFamily="18" charset="0"/>
                            <a:cs typeface="Times New Roman"/>
                          </a:rPr>
                        </m:ctrlPr>
                      </m:dPr>
                      <m:e>
                        <m:r>
                          <a:rPr lang="en-US" sz="3200" i="1">
                            <a:latin typeface="Cambria Math" panose="02040503050406030204" pitchFamily="18" charset="0"/>
                            <a:cs typeface="Times New Roman"/>
                          </a:rPr>
                          <m:t>𝑏</m:t>
                        </m:r>
                        <m:r>
                          <a:rPr lang="en-US" sz="3200" i="1">
                            <a:latin typeface="Cambria Math" panose="02040503050406030204" pitchFamily="18" charset="0"/>
                            <a:cs typeface="Times New Roman"/>
                          </a:rPr>
                          <m:t>+</m:t>
                        </m:r>
                        <m:nary>
                          <m:naryPr>
                            <m:chr m:val="∑"/>
                            <m:ctrlPr>
                              <a:rPr lang="en-US" sz="3200" i="1">
                                <a:latin typeface="Cambria Math" panose="02040503050406030204" pitchFamily="18" charset="0"/>
                                <a:cs typeface="Times New Roman"/>
                              </a:rPr>
                            </m:ctrlPr>
                          </m:naryPr>
                          <m:sub>
                            <m:r>
                              <a:rPr lang="en-US" sz="3200" b="0" i="1" smtClean="0">
                                <a:latin typeface="Cambria Math" panose="02040503050406030204" pitchFamily="18" charset="0"/>
                                <a:cs typeface="Times New Roman"/>
                              </a:rPr>
                              <m:t>𝑑</m:t>
                            </m:r>
                            <m:r>
                              <a:rPr lang="en-US" sz="3200" i="1">
                                <a:latin typeface="Cambria Math" panose="02040503050406030204" pitchFamily="18" charset="0"/>
                                <a:cs typeface="Times New Roman"/>
                              </a:rPr>
                              <m:t>=1</m:t>
                            </m:r>
                          </m:sub>
                          <m:sup>
                            <m:r>
                              <a:rPr lang="en-US" sz="3200" i="1">
                                <a:latin typeface="Cambria Math" panose="02040503050406030204" pitchFamily="18" charset="0"/>
                                <a:cs typeface="Times New Roman"/>
                              </a:rPr>
                              <m:t>𝐷</m:t>
                            </m:r>
                          </m:sup>
                          <m:e>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ea typeface="Cambria Math" panose="02040503050406030204" pitchFamily="18" charset="0"/>
                                    <a:cs typeface="Times New Roman"/>
                                  </a:rPr>
                                  <m:t>𝑤</m:t>
                                </m:r>
                              </m:e>
                              <m:sub>
                                <m:r>
                                  <a:rPr lang="en-US" sz="3200" b="0" i="1" smtClean="0">
                                    <a:latin typeface="Cambria Math" panose="02040503050406030204" pitchFamily="18" charset="0"/>
                                    <a:cs typeface="Times New Roman"/>
                                  </a:rPr>
                                  <m:t>𝑑</m:t>
                                </m:r>
                              </m:sub>
                            </m:sSub>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𝑑</m:t>
                                </m:r>
                              </m:sub>
                            </m:sSub>
                          </m:e>
                        </m:nary>
                      </m:e>
                    </m:d>
                  </m:oMath>
                </a14:m>
                <a:endParaRPr lang="en-US" sz="3200" dirty="0"/>
              </a:p>
              <a:p>
                <a:r>
                  <a:rPr lang="en-US" sz="3200" dirty="0"/>
                  <a:t>Many logic functions are linear classifiers!</a:t>
                </a:r>
              </a:p>
              <a:p>
                <a:r>
                  <a:rPr lang="en-US" sz="3200" dirty="0"/>
                  <a:t>Binary naïve Bayes is a linear classifier!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866274"/>
                <a:ext cx="10515600" cy="5728490"/>
              </a:xfrm>
              <a:blipFill>
                <a:blip r:embed="rId2"/>
                <a:stretch>
                  <a:fillRect l="-1327" t="-4425" b="-5088"/>
                </a:stretch>
              </a:blipFill>
            </p:spPr>
            <p:txBody>
              <a:bodyPr/>
              <a:lstStyle/>
              <a:p>
                <a:r>
                  <a:rPr lang="en-US">
                    <a:noFill/>
                  </a:rPr>
                  <a:t> </a:t>
                </a:r>
              </a:p>
            </p:txBody>
          </p:sp>
        </mc:Fallback>
      </mc:AlternateContent>
    </p:spTree>
    <p:extLst>
      <p:ext uri="{BB962C8B-B14F-4D97-AF65-F5344CB8AC3E}">
        <p14:creationId xmlns:p14="http://schemas.microsoft.com/office/powerpoint/2010/main" val="2339639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8BBB-FC45-0D47-A5B4-268BCE219A33}"/>
              </a:ext>
            </a:extLst>
          </p:cNvPr>
          <p:cNvSpPr>
            <a:spLocks noGrp="1"/>
          </p:cNvSpPr>
          <p:nvPr>
            <p:ph type="title"/>
          </p:nvPr>
        </p:nvSpPr>
        <p:spPr/>
        <p:txBody>
          <a:bodyPr/>
          <a:lstStyle/>
          <a:p>
            <a:r>
              <a:rPr lang="en-US" dirty="0"/>
              <a:t>Naïve Bayes as a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3D8DC3-0A93-4741-8396-829FA6699648}"/>
                  </a:ext>
                </a:extLst>
              </p:cNvPr>
              <p:cNvSpPr>
                <a:spLocks noGrp="1"/>
              </p:cNvSpPr>
              <p:nvPr>
                <p:ph idx="1"/>
              </p:nvPr>
            </p:nvSpPr>
            <p:spPr/>
            <p:txBody>
              <a:bodyPr/>
              <a:lstStyle/>
              <a:p>
                <a:pPr marL="0" indent="0">
                  <a:buNone/>
                </a:pPr>
                <a:r>
                  <a:rPr lang="en-US" dirty="0"/>
                  <a:t>Let’s try to figure out how to make that a function,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dirty="0">
                        <a:latin typeface="Cambria Math" panose="02040503050406030204" pitchFamily="18" charset="0"/>
                      </a:rPr>
                      <m:t>=</m:t>
                    </m:r>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oMath>
                </a14:m>
                <a:r>
                  <a:rPr lang="en-US" dirty="0"/>
                  <a:t>.</a:t>
                </a:r>
              </a:p>
              <a:p>
                <a:pPr marL="514350" indent="-514350">
                  <a:buFont typeface="+mj-lt"/>
                  <a:buAutoNum type="arabicPeriod"/>
                </a:pPr>
                <a:r>
                  <a:rPr lang="en-US" dirty="0"/>
                  <a:t>A particular test token has the features </a:t>
                </a:r>
                <a14:m>
                  <m:oMath xmlns:m="http://schemas.openxmlformats.org/officeDocument/2006/math">
                    <m:r>
                      <a:rPr lang="en-US" b="0" i="1" dirty="0" smtClean="0">
                        <a:latin typeface="Cambria Math" panose="02040503050406030204" pitchFamily="18" charset="0"/>
                      </a:rPr>
                      <m:t>𝑥</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𝐷</m:t>
                        </m:r>
                      </m:sub>
                    </m:sSub>
                    <m:r>
                      <a:rPr lang="en-US" b="0" i="1" smtClean="0">
                        <a:latin typeface="Cambria Math" panose="02040503050406030204" pitchFamily="18" charset="0"/>
                      </a:rPr>
                      <m:t>]</m:t>
                    </m:r>
                  </m:oMath>
                </a14:m>
                <a:r>
                  <a:rPr lang="en-US" dirty="0"/>
                  <a:t>.</a:t>
                </a:r>
              </a:p>
              <a:p>
                <a:pPr marL="514350" indent="-514350">
                  <a:buFont typeface="+mj-lt"/>
                  <a:buAutoNum type="arabicPeriod"/>
                </a:pPr>
                <a:r>
                  <a:rPr lang="en-US" dirty="0"/>
                  <a:t>For the classifier output,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oMath>
                </a14:m>
                <a:r>
                  <a:rPr lang="en-US" dirty="0"/>
                  <a:t>, we want to choose the value of </a:t>
                </a:r>
                <a14:m>
                  <m:oMath xmlns:m="http://schemas.openxmlformats.org/officeDocument/2006/math">
                    <m:r>
                      <a:rPr lang="en-US" i="1">
                        <a:latin typeface="Cambria Math" panose="02040503050406030204" pitchFamily="18" charset="0"/>
                      </a:rPr>
                      <m:t>𝑦</m:t>
                    </m:r>
                  </m:oMath>
                </a14:m>
                <a:r>
                  <a:rPr lang="en-US" dirty="0"/>
                  <a:t> that maximizes the probability:</a:t>
                </a:r>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b="0" i="1" smtClean="0">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argmax</m:t>
                              </m:r>
                            </m:e>
                            <m:lim>
                              <m:r>
                                <a:rPr lang="en-US" i="1">
                                  <a:latin typeface="Cambria Math" panose="02040503050406030204" pitchFamily="18" charset="0"/>
                                </a:rPr>
                                <m:t>𝑦</m:t>
                              </m:r>
                            </m:lim>
                          </m:limLow>
                        </m:fName>
                        <m:e>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𝑑</m:t>
                              </m:r>
                              <m:r>
                                <a:rPr lang="en-US" i="1">
                                  <a:latin typeface="Cambria Math" panose="02040503050406030204" pitchFamily="18" charset="0"/>
                                </a:rPr>
                                <m:t>=1</m:t>
                              </m:r>
                            </m:sub>
                            <m:sup>
                              <m:r>
                                <a:rPr lang="en-US" i="1">
                                  <a:latin typeface="Cambria Math" panose="02040503050406030204" pitchFamily="18" charset="0"/>
                                </a:rPr>
                                <m:t>𝐷</m:t>
                              </m:r>
                            </m:sup>
                            <m:e>
                              <m:r>
                                <a:rPr lang="en-US" i="1">
                                  <a:latin typeface="Cambria Math" panose="02040503050406030204" pitchFamily="18" charset="0"/>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𝑑</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𝑑</m:t>
                                      </m:r>
                                    </m:sub>
                                  </m:sSub>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𝑦</m:t>
                                  </m:r>
                                </m:e>
                              </m:d>
                            </m:e>
                          </m:nary>
                        </m:e>
                      </m:func>
                    </m:oMath>
                  </m:oMathPara>
                </a14:m>
                <a:endParaRPr lang="en-US" dirty="0"/>
              </a:p>
            </p:txBody>
          </p:sp>
        </mc:Choice>
        <mc:Fallback xmlns="">
          <p:sp>
            <p:nvSpPr>
              <p:cNvPr id="3" name="Content Placeholder 2">
                <a:extLst>
                  <a:ext uri="{FF2B5EF4-FFF2-40B4-BE49-F238E27FC236}">
                    <a16:creationId xmlns:a16="http://schemas.microsoft.com/office/drawing/2014/main" id="{DA3D8DC3-0A93-4741-8396-829FA6699648}"/>
                  </a:ext>
                </a:extLst>
              </p:cNvPr>
              <p:cNvSpPr>
                <a:spLocks noGrp="1" noRot="1" noChangeAspect="1" noMove="1" noResize="1" noEditPoints="1" noAdjustHandles="1" noChangeArrowheads="1" noChangeShapeType="1" noTextEdit="1"/>
              </p:cNvSpPr>
              <p:nvPr>
                <p:ph idx="1"/>
              </p:nvPr>
            </p:nvSpPr>
            <p:spPr>
              <a:blipFill>
                <a:blip r:embed="rId2"/>
                <a:stretch>
                  <a:fillRect l="-1206" t="-2326" b="-16570"/>
                </a:stretch>
              </a:blipFill>
            </p:spPr>
            <p:txBody>
              <a:bodyPr/>
              <a:lstStyle/>
              <a:p>
                <a:r>
                  <a:rPr lang="en-US">
                    <a:noFill/>
                  </a:rPr>
                  <a:t> </a:t>
                </a:r>
              </a:p>
            </p:txBody>
          </p:sp>
        </mc:Fallback>
      </mc:AlternateContent>
    </p:spTree>
    <p:extLst>
      <p:ext uri="{BB962C8B-B14F-4D97-AF65-F5344CB8AC3E}">
        <p14:creationId xmlns:p14="http://schemas.microsoft.com/office/powerpoint/2010/main" val="346393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155032"/>
            <a:ext cx="10515600" cy="5439732"/>
          </a:xfrm>
        </p:spPr>
        <p:txBody>
          <a:bodyPr>
            <a:noAutofit/>
          </a:bodyPr>
          <a:lstStyle/>
          <a:p>
            <a:r>
              <a:rPr lang="en-US" sz="3200" dirty="0">
                <a:solidFill>
                  <a:schemeClr val="bg1">
                    <a:lumMod val="75000"/>
                  </a:schemeClr>
                </a:solidFill>
              </a:rPr>
              <a:t>What is a classifier?</a:t>
            </a:r>
          </a:p>
          <a:p>
            <a:r>
              <a:rPr lang="en-US" sz="3200" dirty="0">
                <a:solidFill>
                  <a:schemeClr val="bg1">
                    <a:lumMod val="75000"/>
                  </a:schemeClr>
                </a:solidFill>
              </a:rPr>
              <a:t>The Naïve Bayes classifier</a:t>
            </a:r>
          </a:p>
          <a:p>
            <a:r>
              <a:rPr lang="en-US" sz="3200" dirty="0"/>
              <a:t>General Bayesian classifier</a:t>
            </a:r>
          </a:p>
          <a:p>
            <a:r>
              <a:rPr lang="en-US" sz="3200" dirty="0"/>
              <a:t>False alarms and missed detections</a:t>
            </a:r>
          </a:p>
          <a:p>
            <a:r>
              <a:rPr lang="en-US" sz="3200" dirty="0"/>
              <a:t>Training, development test, and evaluation test datasets</a:t>
            </a:r>
          </a:p>
          <a:p>
            <a:r>
              <a:rPr lang="en-US" sz="3200" dirty="0"/>
              <a:t>The nearest-neighbor classifier</a:t>
            </a:r>
          </a:p>
          <a:p>
            <a:r>
              <a:rPr lang="en-US" sz="3200" dirty="0"/>
              <a:t>Linear classifiers</a:t>
            </a:r>
          </a:p>
          <a:p>
            <a:r>
              <a:rPr lang="en-US" sz="3200" dirty="0"/>
              <a:t>Many logic functions are linear classifiers!</a:t>
            </a:r>
          </a:p>
          <a:p>
            <a:r>
              <a:rPr lang="en-US" sz="3200" dirty="0"/>
              <a:t>Binary naïve Bayes is a linear classifier!</a:t>
            </a:r>
          </a:p>
          <a:p>
            <a:pPr marL="457200" lvl="1" indent="0">
              <a:buNone/>
            </a:pPr>
            <a:endParaRPr lang="en-US" sz="2800" dirty="0"/>
          </a:p>
        </p:txBody>
      </p:sp>
    </p:spTree>
    <p:extLst>
      <p:ext uri="{BB962C8B-B14F-4D97-AF65-F5344CB8AC3E}">
        <p14:creationId xmlns:p14="http://schemas.microsoft.com/office/powerpoint/2010/main" val="1046982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31E4-07E2-DE4E-8CB6-7953B4C979E2}"/>
              </a:ext>
            </a:extLst>
          </p:cNvPr>
          <p:cNvSpPr>
            <a:spLocks noGrp="1"/>
          </p:cNvSpPr>
          <p:nvPr>
            <p:ph type="title"/>
          </p:nvPr>
        </p:nvSpPr>
        <p:spPr/>
        <p:txBody>
          <a:bodyPr/>
          <a:lstStyle/>
          <a:p>
            <a:r>
              <a:rPr lang="en-US" dirty="0"/>
              <a:t>General Bayesian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D9DEAF-9448-464E-8BD8-2B654E37A80B}"/>
                  </a:ext>
                </a:extLst>
              </p:cNvPr>
              <p:cNvSpPr>
                <a:spLocks noGrp="1"/>
              </p:cNvSpPr>
              <p:nvPr>
                <p:ph idx="1"/>
              </p:nvPr>
            </p:nvSpPr>
            <p:spPr/>
            <p:txBody>
              <a:bodyPr/>
              <a:lstStyle/>
              <a:p>
                <a:r>
                  <a:rPr lang="en-US" dirty="0"/>
                  <a:t>Class label </a:t>
                </a:r>
                <a14:m>
                  <m:oMath xmlns:m="http://schemas.openxmlformats.org/officeDocument/2006/math">
                    <m:r>
                      <a:rPr lang="en-US" i="1">
                        <a:latin typeface="Cambria Math" panose="02040503050406030204" pitchFamily="18" charset="0"/>
                      </a:rPr>
                      <m:t>𝑌</m:t>
                    </m:r>
                    <m:r>
                      <a:rPr lang="en-US" b="0" i="1" smtClean="0">
                        <a:latin typeface="Cambria Math" panose="02040503050406030204" pitchFamily="18" charset="0"/>
                      </a:rPr>
                      <m:t>=</m:t>
                    </m:r>
                    <m:r>
                      <a:rPr lang="en-US" b="0" i="1" smtClean="0">
                        <a:latin typeface="Cambria Math" panose="02040503050406030204" pitchFamily="18" charset="0"/>
                      </a:rPr>
                      <m:t>𝑦</m:t>
                    </m:r>
                  </m:oMath>
                </a14:m>
                <a:r>
                  <a:rPr lang="en-US" dirty="0"/>
                  <a:t>, drawn from some set of labels</a:t>
                </a:r>
              </a:p>
              <a:p>
                <a:r>
                  <a:rPr lang="en-US" dirty="0"/>
                  <a:t>Observation </a:t>
                </a:r>
                <a14:m>
                  <m:oMath xmlns:m="http://schemas.openxmlformats.org/officeDocument/2006/math">
                    <m:r>
                      <a:rPr lang="en-US"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oMath>
                </a14:m>
                <a:r>
                  <a:rPr lang="en-US" dirty="0"/>
                  <a:t>, drawn from some set of features</a:t>
                </a:r>
              </a:p>
              <a:p>
                <a:r>
                  <a:rPr lang="en-US" dirty="0"/>
                  <a:t>Bayesian classifier: choose the class label, </a:t>
                </a:r>
                <a14:m>
                  <m:oMath xmlns:m="http://schemas.openxmlformats.org/officeDocument/2006/math">
                    <m:r>
                      <a:rPr lang="en-US" i="1">
                        <a:latin typeface="Cambria Math" panose="02040503050406030204" pitchFamily="18" charset="0"/>
                      </a:rPr>
                      <m:t>𝑦</m:t>
                    </m:r>
                  </m:oMath>
                </a14:m>
                <a:r>
                  <a:rPr lang="en-US" dirty="0"/>
                  <a:t>, that minimizes your probability of making a mistake:</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m:t>
                              </m:r>
                              <m:r>
                                <m:rPr>
                                  <m:sty m:val="p"/>
                                </m:rPr>
                                <a:rPr lang="en-US" b="0" i="0" smtClean="0">
                                  <a:latin typeface="Cambria Math" panose="02040503050406030204" pitchFamily="18" charset="0"/>
                                </a:rPr>
                                <m:t>in</m:t>
                              </m:r>
                            </m:e>
                            <m:lim>
                              <m:r>
                                <a:rPr lang="en-US" i="1">
                                  <a:latin typeface="Cambria Math" panose="02040503050406030204" pitchFamily="18" charset="0"/>
                                </a:rPr>
                                <m:t>𝑦</m:t>
                              </m:r>
                            </m:lim>
                          </m:limLow>
                        </m:fName>
                        <m:e>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𝑌</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r>
                            <a:rPr lang="en-US" i="1">
                              <a:latin typeface="Cambria Math" panose="02040503050406030204" pitchFamily="18" charset="0"/>
                            </a:rPr>
                            <m:t>)</m:t>
                          </m:r>
                          <m:r>
                            <a:rPr lang="en-US" i="1" smtClean="0">
                              <a:latin typeface="Cambria Math" panose="02040503050406030204" pitchFamily="18" charset="0"/>
                            </a:rPr>
                            <m:t> </m:t>
                          </m:r>
                        </m:e>
                      </m:func>
                    </m:oMath>
                  </m:oMathPara>
                </a14:m>
                <a:endParaRPr lang="en-US" dirty="0"/>
              </a:p>
            </p:txBody>
          </p:sp>
        </mc:Choice>
        <mc:Fallback xmlns="">
          <p:sp>
            <p:nvSpPr>
              <p:cNvPr id="3" name="Content Placeholder 2">
                <a:extLst>
                  <a:ext uri="{FF2B5EF4-FFF2-40B4-BE49-F238E27FC236}">
                    <a16:creationId xmlns:a16="http://schemas.microsoft.com/office/drawing/2014/main" id="{0BD9DEAF-9448-464E-8BD8-2B654E37A80B}"/>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Tree>
    <p:extLst>
      <p:ext uri="{BB962C8B-B14F-4D97-AF65-F5344CB8AC3E}">
        <p14:creationId xmlns:p14="http://schemas.microsoft.com/office/powerpoint/2010/main" val="2982932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31E4-07E2-DE4E-8CB6-7953B4C979E2}"/>
              </a:ext>
            </a:extLst>
          </p:cNvPr>
          <p:cNvSpPr>
            <a:spLocks noGrp="1"/>
          </p:cNvSpPr>
          <p:nvPr>
            <p:ph type="title"/>
          </p:nvPr>
        </p:nvSpPr>
        <p:spPr/>
        <p:txBody>
          <a:bodyPr/>
          <a:lstStyle/>
          <a:p>
            <a:r>
              <a:rPr lang="en-US" dirty="0"/>
              <a:t>MPE = MAP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D9DEAF-9448-464E-8BD8-2B654E37A80B}"/>
                  </a:ext>
                </a:extLst>
              </p:cNvPr>
              <p:cNvSpPr>
                <a:spLocks noGrp="1"/>
              </p:cNvSpPr>
              <p:nvPr>
                <p:ph idx="1"/>
              </p:nvPr>
            </p:nvSpPr>
            <p:spPr/>
            <p:txBody>
              <a:bodyPr>
                <a:normAutofit lnSpcReduction="10000"/>
              </a:bodyPr>
              <a:lstStyle/>
              <a:p>
                <a:r>
                  <a:rPr lang="en-US" dirty="0"/>
                  <a:t>The minimum probability of error (MPE) classifier is the one that minimizes your probability of making a mistake:</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m:t>
                              </m:r>
                              <m:r>
                                <m:rPr>
                                  <m:sty m:val="p"/>
                                </m:rPr>
                                <a:rPr lang="en-US" b="0" i="0" smtClean="0">
                                  <a:latin typeface="Cambria Math" panose="02040503050406030204" pitchFamily="18" charset="0"/>
                                </a:rPr>
                                <m:t>in</m:t>
                              </m:r>
                            </m:e>
                            <m:lim>
                              <m:r>
                                <a:rPr lang="en-US" i="1">
                                  <a:latin typeface="Cambria Math" panose="02040503050406030204" pitchFamily="18" charset="0"/>
                                </a:rPr>
                                <m:t>𝑦</m:t>
                              </m:r>
                            </m:lim>
                          </m:limLow>
                        </m:fName>
                        <m:e>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𝑌</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𝑥</m:t>
                          </m:r>
                          <m:r>
                            <a:rPr lang="en-US" i="1">
                              <a:latin typeface="Cambria Math" panose="02040503050406030204" pitchFamily="18" charset="0"/>
                            </a:rPr>
                            <m:t>)</m:t>
                          </m:r>
                          <m:r>
                            <a:rPr lang="en-US" i="1" smtClean="0">
                              <a:latin typeface="Cambria Math" panose="02040503050406030204" pitchFamily="18" charset="0"/>
                            </a:rPr>
                            <m:t> </m:t>
                          </m:r>
                        </m:e>
                      </m:func>
                    </m:oMath>
                  </m:oMathPara>
                </a14:m>
                <a:endParaRPr lang="en-US" dirty="0"/>
              </a:p>
              <a:p>
                <a:r>
                  <a:rPr lang="en-US" dirty="0"/>
                  <a:t>The maximum a posteriori (MAP) classifier is the one that maximizes your probability of being correct: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𝑦</m:t>
                          </m:r>
                        </m:e>
                      </m:acc>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m:t>
                              </m:r>
                              <m:r>
                                <m:rPr>
                                  <m:sty m:val="p"/>
                                </m:rPr>
                                <a:rPr lang="en-US" b="0" i="0" smtClean="0">
                                  <a:latin typeface="Cambria Math" panose="02040503050406030204" pitchFamily="18" charset="0"/>
                                </a:rPr>
                                <m:t>ax</m:t>
                              </m:r>
                            </m:e>
                            <m:lim>
                              <m:r>
                                <a:rPr lang="en-US" i="1">
                                  <a:latin typeface="Cambria Math" panose="02040503050406030204" pitchFamily="18" charset="0"/>
                                </a:rPr>
                                <m:t>𝑦</m:t>
                              </m:r>
                            </m:lim>
                          </m:limLow>
                        </m:fName>
                        <m:e>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𝑌</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e>
                      </m:func>
                    </m:oMath>
                  </m:oMathPara>
                </a14:m>
                <a:endParaRPr lang="en-US" dirty="0"/>
              </a:p>
              <a:p>
                <a:r>
                  <a:rPr lang="en-US" dirty="0"/>
                  <a:t>Notice: they’re the same!  This is called the MPE=MAP rule.</a:t>
                </a:r>
              </a:p>
            </p:txBody>
          </p:sp>
        </mc:Choice>
        <mc:Fallback xmlns="">
          <p:sp>
            <p:nvSpPr>
              <p:cNvPr id="3" name="Content Placeholder 2">
                <a:extLst>
                  <a:ext uri="{FF2B5EF4-FFF2-40B4-BE49-F238E27FC236}">
                    <a16:creationId xmlns:a16="http://schemas.microsoft.com/office/drawing/2014/main" id="{0BD9DEAF-9448-464E-8BD8-2B654E37A80B}"/>
                  </a:ext>
                </a:extLst>
              </p:cNvPr>
              <p:cNvSpPr>
                <a:spLocks noGrp="1" noRot="1" noChangeAspect="1" noMove="1" noResize="1" noEditPoints="1" noAdjustHandles="1" noChangeArrowheads="1" noChangeShapeType="1" noTextEdit="1"/>
              </p:cNvSpPr>
              <p:nvPr>
                <p:ph idx="1"/>
              </p:nvPr>
            </p:nvSpPr>
            <p:spPr>
              <a:blipFill>
                <a:blip r:embed="rId2"/>
                <a:stretch>
                  <a:fillRect l="-1086" t="-3198" b="-872"/>
                </a:stretch>
              </a:blipFill>
            </p:spPr>
            <p:txBody>
              <a:bodyPr/>
              <a:lstStyle/>
              <a:p>
                <a:r>
                  <a:rPr lang="en-US">
                    <a:noFill/>
                  </a:rPr>
                  <a:t> </a:t>
                </a:r>
              </a:p>
            </p:txBody>
          </p:sp>
        </mc:Fallback>
      </mc:AlternateContent>
    </p:spTree>
    <p:extLst>
      <p:ext uri="{BB962C8B-B14F-4D97-AF65-F5344CB8AC3E}">
        <p14:creationId xmlns:p14="http://schemas.microsoft.com/office/powerpoint/2010/main" val="4126796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2003</TotalTime>
  <Words>3896</Words>
  <Application>Microsoft Macintosh PowerPoint</Application>
  <PresentationFormat>Widescreen</PresentationFormat>
  <Paragraphs>429</Paragraphs>
  <Slides>55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Cambria Math</vt:lpstr>
      <vt:lpstr>Office Theme</vt:lpstr>
      <vt:lpstr>CS440/ECE448 Lecture 7:  Classifiers</vt:lpstr>
      <vt:lpstr>Classifiers</vt:lpstr>
      <vt:lpstr>PowerPoint Presentation</vt:lpstr>
      <vt:lpstr>Classifiers</vt:lpstr>
      <vt:lpstr>Example: Naïve Bayes</vt:lpstr>
      <vt:lpstr>Naïve Bayes as a Function</vt:lpstr>
      <vt:lpstr>Classifiers</vt:lpstr>
      <vt:lpstr>General Bayesian Classifier</vt:lpstr>
      <vt:lpstr>MPE = MAP</vt:lpstr>
      <vt:lpstr>Accuracy</vt:lpstr>
      <vt:lpstr>Error Rate</vt:lpstr>
      <vt:lpstr>Error Rate</vt:lpstr>
      <vt:lpstr>Bayes Error Rate</vt:lpstr>
      <vt:lpstr>Classifiers</vt:lpstr>
      <vt:lpstr>Accuracy</vt:lpstr>
      <vt:lpstr>The problem with accuracy</vt:lpstr>
      <vt:lpstr>The solution: Confusion Matrix</vt:lpstr>
      <vt:lpstr>Confusion matrix for a binary classifier</vt:lpstr>
      <vt:lpstr>False Positives &amp; False Negatives</vt:lpstr>
      <vt:lpstr>False Alarms and Missed Detections</vt:lpstr>
      <vt:lpstr>Classifiers</vt:lpstr>
      <vt:lpstr>Accuracy on which corpus?</vt:lpstr>
      <vt:lpstr>Training vs. Test Corpora</vt:lpstr>
      <vt:lpstr>Accuracy on which corpus?</vt:lpstr>
      <vt:lpstr>Training vs. development test vs. evaluation test corpora</vt:lpstr>
      <vt:lpstr>Classifiers</vt:lpstr>
      <vt:lpstr>Nearest Neighbors Classifier</vt:lpstr>
      <vt:lpstr>Example of Nearest-Neighbor Classification</vt:lpstr>
      <vt:lpstr>K-Nearest Neighbors (KNN) Classifier</vt:lpstr>
      <vt:lpstr>PowerPoint Presentation</vt:lpstr>
      <vt:lpstr>Classifiers</vt:lpstr>
      <vt:lpstr>Classifier example: dogs versus cats</vt:lpstr>
      <vt:lpstr>Classifier example: dogs versus cats</vt:lpstr>
      <vt:lpstr>Classifier example: dogs versus cats</vt:lpstr>
      <vt:lpstr>Classifier example: dogs versus cats</vt:lpstr>
      <vt:lpstr>Classifier example: dogs versus cats</vt:lpstr>
      <vt:lpstr>Classifier example: dogs versus cats</vt:lpstr>
      <vt:lpstr>Linear Classifiers in General</vt:lpstr>
      <vt:lpstr>Linear Classifiers in General</vt:lpstr>
      <vt:lpstr>The Unit Step Function</vt:lpstr>
      <vt:lpstr>Linear Classifiers in General</vt:lpstr>
      <vt:lpstr>Classifiers</vt:lpstr>
      <vt:lpstr>Many logic functions are linear classifiers!</vt:lpstr>
      <vt:lpstr>… but not all logic functions are linear.</vt:lpstr>
      <vt:lpstr>Classifiers</vt:lpstr>
      <vt:lpstr>Naïve Bayes as a Classifier</vt:lpstr>
      <vt:lpstr>Example: Binary Naïve Bayes</vt:lpstr>
      <vt:lpstr>Example: Binary Naïve Bayes</vt:lpstr>
      <vt:lpstr>Taking the logarithm</vt:lpstr>
      <vt:lpstr>Simplifying the equation</vt:lpstr>
      <vt:lpstr>New names for the model parameters</vt:lpstr>
      <vt:lpstr>Binary Naïve Bayes is a Linear Classifier</vt:lpstr>
      <vt:lpstr>Binary Naïve Bayes is a Linear Classifier</vt:lpstr>
      <vt:lpstr>How to learn a linear classifier</vt:lpstr>
      <vt:lpstr>Classifiers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CS440/ECE448 Lecture 17: Bayesian Inference</dc:title>
  <dc:creator>Mark Hasegawa-Johnson</dc:creator>
  <cp:lastModifiedBy>Hasegawa-Johnson, Mark Allan</cp:lastModifiedBy>
  <cp:revision>157</cp:revision>
  <cp:lastPrinted>2019-03-04T17:16:09Z</cp:lastPrinted>
  <dcterms:created xsi:type="dcterms:W3CDTF">2017-10-23T18:30:07Z</dcterms:created>
  <dcterms:modified xsi:type="dcterms:W3CDTF">2021-02-14T17:28:02Z</dcterms:modified>
</cp:coreProperties>
</file>