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33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6" r:id="rId13"/>
    <p:sldId id="385" r:id="rId14"/>
    <p:sldId id="387" r:id="rId15"/>
    <p:sldId id="388" r:id="rId16"/>
    <p:sldId id="390" r:id="rId17"/>
    <p:sldId id="391" r:id="rId18"/>
    <p:sldId id="392" r:id="rId19"/>
    <p:sldId id="393" r:id="rId20"/>
    <p:sldId id="394" r:id="rId21"/>
    <p:sldId id="396" r:id="rId22"/>
    <p:sldId id="259" r:id="rId23"/>
    <p:sldId id="260" r:id="rId24"/>
    <p:sldId id="261" r:id="rId25"/>
    <p:sldId id="262" r:id="rId26"/>
    <p:sldId id="263" r:id="rId27"/>
    <p:sldId id="397" r:id="rId28"/>
    <p:sldId id="398" r:id="rId29"/>
    <p:sldId id="266" r:id="rId30"/>
    <p:sldId id="267" r:id="rId31"/>
    <p:sldId id="268" r:id="rId32"/>
    <p:sldId id="331" r:id="rId33"/>
    <p:sldId id="332" r:id="rId34"/>
    <p:sldId id="333" r:id="rId35"/>
    <p:sldId id="399" r:id="rId36"/>
    <p:sldId id="334" r:id="rId37"/>
    <p:sldId id="335" r:id="rId38"/>
    <p:sldId id="377" r:id="rId39"/>
    <p:sldId id="374" r:id="rId40"/>
    <p:sldId id="346" r:id="rId41"/>
    <p:sldId id="348" r:id="rId42"/>
    <p:sldId id="401" r:id="rId43"/>
    <p:sldId id="403" r:id="rId44"/>
    <p:sldId id="410" r:id="rId45"/>
    <p:sldId id="300" r:id="rId46"/>
    <p:sldId id="4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/>
    <p:restoredTop sz="94673"/>
  </p:normalViewPr>
  <p:slideViewPr>
    <p:cSldViewPr snapToGrid="0" snapToObjects="1" showGuides="1">
      <p:cViewPr varScale="1">
        <p:scale>
          <a:sx n="107" d="100"/>
          <a:sy n="107" d="100"/>
        </p:scale>
        <p:origin x="520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69DC-402E-8042-819A-79F8374531CE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F9F9-C290-B948-809A-77E9400D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3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3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9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Dates back to 1968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5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8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F9F9-C290-B948-809A-77E9400D69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8A-A264-B448-93D7-32454BDF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2AD41-EAA3-3444-BFA4-7EDF278B3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8DE8-3DE6-CB4E-976D-BE3A91EC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8BC13-0892-FB4C-B3D1-5B765FA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54EC-6E7A-C74E-B71B-A788C15D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E0DA-36EC-8445-A0F3-536D3B5E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657AB-7E07-D34A-9602-8D14CB45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0B45-D09A-544E-A9B1-2C08B4EF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E5DC-6E51-DB4D-A46A-CB4B223E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6884-205F-EA41-9035-490E5264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DD701-7BEA-B949-8490-014D18B02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3250B-CD91-574C-85BD-EED7F36A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55D76-FAB2-A54F-BD4D-7BDE67E4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71BE-DD84-F44D-96FF-FA503FF3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0496-0666-ED4E-9FF8-4E30B088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FF4-5677-8C48-AE9C-4EBECC9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10BB-91D9-9347-8D27-492B7D8C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AD98-DD83-0F4F-850B-36A966A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97D5-5016-F54B-A2D1-9A4FCE8D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E07A2-CCE6-5E4B-80FC-46311A35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A64-9081-5E49-9FCD-63F5E1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3D56-FC9F-F44F-A7AC-7DC5F29B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6D21-0387-A348-A787-4D103422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AD1B-8024-A84E-B5E1-D86448A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F5716-C8F0-4146-8EC5-6439DE9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B12-4A2F-FE4E-A8C2-D89CE10A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430D-E131-E24D-9136-E30129CA5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96CE-06CA-EF47-942E-CEBDD2D95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6178-1D6A-A641-BF87-0AE481C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3D11-27A1-7343-85B2-CD92380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918C-B28C-2349-899B-07A78A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8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DA63-61E1-804A-AA34-7B20363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9D54-9A2B-644A-ADE2-75E8151C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4CCF-9FB1-E745-814F-6488E758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0C42E-04BF-AE4F-938E-D367354E4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C2781-74C4-584D-86C9-4C15EF6F0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FD3F-FA37-BF4E-A3CE-469D786C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9AF2D-D35F-3E4F-9155-9B563F80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1EA11-C3AD-C847-8076-27D1FCCE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FF6B-E3EE-B542-ADF8-3E6AC20F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60F0-7E67-E342-942E-AE638EC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CD1D1-F136-B843-9760-1073FE6B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A1949-7B8D-E347-934F-3A137E5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0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682D1-0271-6745-A21F-A9E5812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CE417-EF2B-B147-A71F-CE7F5D11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D3698-FB30-FA4A-BC2D-F800AEAE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8413-AEAD-A84B-85AA-11723E9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040-91EF-034E-8B54-5AC222E4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74246-C786-614D-B14D-945A6AF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6273-6DE8-794E-B055-EDD39DF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D39E3-30A7-CC4D-95D9-CF971079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789A-35B0-4942-BE56-0B483A43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454D-8C89-3D4D-8CAA-75CC2BE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39A74-F056-604F-8427-9EE3E6C60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A0BA-09FD-E846-8BCF-84657D1E9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B2B2-A737-9C47-9AAB-1AFCA5D8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862B5-D20D-EF4F-8B54-A9811B19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6B65A-7619-6248-9D89-690EF6E1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1B258-0EFA-9345-BC10-D4CA13C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819A-AF68-FE4E-A84D-A80D88AB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C4-A606-7040-9A4E-7F7C1173A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4B5B-0441-4043-A76D-89BFF26F2A6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9DBE4-5C76-6944-AFBA-88A61138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4953-24DC-5842-AA39-2D42357D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E45D-C049-0248-A223-C664322D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0A88-7DD4-F84D-B2BE-0F7F566AB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2"/>
            <a:ext cx="4806184" cy="257813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200" dirty="0"/>
              <a:t>Lecture 3: Uniform Cost Search and A*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53BFE-A33C-1E40-844C-26675FF9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sz="1700" dirty="0"/>
              <a:t>Mark Hasegawa-Johnson, </a:t>
            </a:r>
            <a:r>
              <a:rPr lang="en-US" sz="1700"/>
              <a:t>January 2021</a:t>
            </a:r>
            <a:endParaRPr lang="en-US" sz="1700" dirty="0"/>
          </a:p>
          <a:p>
            <a:pPr algn="l"/>
            <a:r>
              <a:rPr lang="en-US" sz="1700" dirty="0"/>
              <a:t>With some slides by Svetlana </a:t>
            </a:r>
            <a:r>
              <a:rPr lang="en-US" sz="1700" dirty="0" err="1"/>
              <a:t>Lazebnik</a:t>
            </a:r>
            <a:r>
              <a:rPr lang="en-US" sz="1700" dirty="0"/>
              <a:t>, 9/2016</a:t>
            </a:r>
          </a:p>
          <a:p>
            <a:pPr algn="l"/>
            <a:r>
              <a:rPr lang="en-US" sz="1700" dirty="0"/>
              <a:t>Distributed under CC-BY 3.0</a:t>
            </a:r>
          </a:p>
          <a:p>
            <a:pPr algn="l"/>
            <a:r>
              <a:rPr lang="en-US" sz="1700" dirty="0"/>
              <a:t>Title image: By Harrison Weir - From </a:t>
            </a:r>
            <a:r>
              <a:rPr lang="en-US" sz="1700" dirty="0" err="1"/>
              <a:t>reuseableart.com</a:t>
            </a:r>
            <a:r>
              <a:rPr lang="en-US" sz="1700" dirty="0"/>
              <a:t>, Public Domain, https://</a:t>
            </a:r>
            <a:r>
              <a:rPr lang="en-US" sz="1700" dirty="0" err="1"/>
              <a:t>commons.wikimedia.org</a:t>
            </a:r>
            <a:r>
              <a:rPr lang="en-US" sz="1700" dirty="0"/>
              <a:t>/w/</a:t>
            </a:r>
            <a:r>
              <a:rPr lang="en-US" sz="1700" dirty="0" err="1"/>
              <a:t>index.php?curid</a:t>
            </a:r>
            <a:r>
              <a:rPr lang="en-US" sz="1700" dirty="0"/>
              <a:t>=47879234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A60E8CC-BF13-8E49-BE1C-ED4F6BE9D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65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Sibiu:140, Oradea:146, </a:t>
            </a:r>
            <a:r>
              <a:rPr lang="en-US" b="1" u="sng" dirty="0"/>
              <a:t>Lugoj:239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Oradea:146, </a:t>
            </a:r>
            <a:r>
              <a:rPr lang="en-US" b="1" u="sng" dirty="0" err="1"/>
              <a:t>Rimnicu</a:t>
            </a:r>
            <a:r>
              <a:rPr lang="en-US" b="1" u="sng" dirty="0"/>
              <a:t> Vilcea:220</a:t>
            </a:r>
            <a:r>
              <a:rPr lang="en-US" dirty="0"/>
              <a:t>, Lugoj:239, </a:t>
            </a:r>
            <a:r>
              <a:rPr lang="en-US" b="1" u="sng" dirty="0"/>
              <a:t>Fagaras:239 </a:t>
            </a:r>
          </a:p>
        </p:txBody>
      </p:sp>
    </p:spTree>
    <p:extLst>
      <p:ext uri="{BB962C8B-B14F-4D97-AF65-F5344CB8AC3E}">
        <p14:creationId xmlns:p14="http://schemas.microsoft.com/office/powerpoint/2010/main" val="233254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Rimnicu</a:t>
            </a:r>
            <a:r>
              <a:rPr lang="en-US" dirty="0"/>
              <a:t> Vilcea:220, Lugoj:239, Fagaras:239 </a:t>
            </a:r>
          </a:p>
        </p:txBody>
      </p:sp>
    </p:spTree>
    <p:extLst>
      <p:ext uri="{BB962C8B-B14F-4D97-AF65-F5344CB8AC3E}">
        <p14:creationId xmlns:p14="http://schemas.microsoft.com/office/powerpoint/2010/main" val="180374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CFFA575-F0AF-F94B-BD89-F6F96BCB712A}"/>
              </a:ext>
            </a:extLst>
          </p:cNvPr>
          <p:cNvSpPr txBox="1">
            <a:spLocks/>
          </p:cNvSpPr>
          <p:nvPr/>
        </p:nvSpPr>
        <p:spPr>
          <a:xfrm>
            <a:off x="325244" y="5674883"/>
            <a:ext cx="11613019" cy="81278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Lugoj:239, Fagaras:239, </a:t>
            </a:r>
            <a:r>
              <a:rPr lang="en-US" b="1" u="sng" dirty="0"/>
              <a:t>Pitesti:317, Craiova:366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B1C206B-C191-454A-A0A0-B3B5740CA3E4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782BE7-3DB4-3048-A56C-A35D269B30B9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3FC5E3-8238-EE4A-AE0F-8E99B1903FFB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E40184-F856-A948-A49F-75B74CA5FC99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8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Fagaras:239, </a:t>
            </a:r>
            <a:r>
              <a:rPr lang="en-US" b="1" u="sng" dirty="0"/>
              <a:t>Mehadia:309</a:t>
            </a:r>
            <a:r>
              <a:rPr lang="en-US" dirty="0"/>
              <a:t>, Pitesti:317, Craiova:366 </a:t>
            </a:r>
          </a:p>
        </p:txBody>
      </p:sp>
    </p:spTree>
    <p:extLst>
      <p:ext uri="{BB962C8B-B14F-4D97-AF65-F5344CB8AC3E}">
        <p14:creationId xmlns:p14="http://schemas.microsoft.com/office/powerpoint/2010/main" val="139656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8177C4A-DB9F-7E45-B303-80F60ACB3242}"/>
              </a:ext>
            </a:extLst>
          </p:cNvPr>
          <p:cNvSpPr txBox="1">
            <a:spLocks/>
          </p:cNvSpPr>
          <p:nvPr/>
        </p:nvSpPr>
        <p:spPr>
          <a:xfrm>
            <a:off x="325244" y="5674883"/>
            <a:ext cx="11613019" cy="81278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Mehadia:309, Pitesti:317, Craiova:366, </a:t>
            </a:r>
            <a:r>
              <a:rPr lang="en-US" b="1" u="sng" dirty="0"/>
              <a:t>Bucharest:450</a:t>
            </a:r>
          </a:p>
        </p:txBody>
      </p:sp>
    </p:spTree>
    <p:extLst>
      <p:ext uri="{BB962C8B-B14F-4D97-AF65-F5344CB8AC3E}">
        <p14:creationId xmlns:p14="http://schemas.microsoft.com/office/powerpoint/2010/main" val="136148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8177C4A-DB9F-7E45-B303-80F60ACB3242}"/>
              </a:ext>
            </a:extLst>
          </p:cNvPr>
          <p:cNvSpPr txBox="1">
            <a:spLocks/>
          </p:cNvSpPr>
          <p:nvPr/>
        </p:nvSpPr>
        <p:spPr>
          <a:xfrm>
            <a:off x="325244" y="5674883"/>
            <a:ext cx="11613019" cy="81278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Pitesti:317, Craiova:366, </a:t>
            </a:r>
            <a:r>
              <a:rPr lang="en-US" b="1" u="sng" dirty="0"/>
              <a:t>Dobreta:384</a:t>
            </a:r>
            <a:r>
              <a:rPr lang="en-US" dirty="0"/>
              <a:t>, Bucharest:450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3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7553918" y="403565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8303311" y="3794187"/>
            <a:ext cx="295637" cy="2414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8177C4A-DB9F-7E45-B303-80F60ACB3242}"/>
              </a:ext>
            </a:extLst>
          </p:cNvPr>
          <p:cNvSpPr txBox="1">
            <a:spLocks/>
          </p:cNvSpPr>
          <p:nvPr/>
        </p:nvSpPr>
        <p:spPr>
          <a:xfrm>
            <a:off x="325244" y="5674883"/>
            <a:ext cx="11613019" cy="81278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Craiova:366, Dobreta:384, </a:t>
            </a:r>
            <a:r>
              <a:rPr lang="en-US" b="1" u="sng" dirty="0"/>
              <a:t>Bucharest:418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3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7553918" y="403565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8303311" y="3794187"/>
            <a:ext cx="295637" cy="2414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0B225CB-2CF4-6B41-B8DF-35DD1B4E2047}"/>
              </a:ext>
            </a:extLst>
          </p:cNvPr>
          <p:cNvSpPr txBox="1">
            <a:spLocks/>
          </p:cNvSpPr>
          <p:nvPr/>
        </p:nvSpPr>
        <p:spPr>
          <a:xfrm>
            <a:off x="325244" y="5674883"/>
            <a:ext cx="11613019" cy="81278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Dobreta:384, Bucharest:418</a:t>
            </a:r>
          </a:p>
        </p:txBody>
      </p:sp>
    </p:spTree>
    <p:extLst>
      <p:ext uri="{BB962C8B-B14F-4D97-AF65-F5344CB8AC3E}">
        <p14:creationId xmlns:p14="http://schemas.microsoft.com/office/powerpoint/2010/main" val="237266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7553918" y="403565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7" idx="5"/>
            <a:endCxn id="36" idx="0"/>
          </p:cNvCxnSpPr>
          <p:nvPr/>
        </p:nvCxnSpPr>
        <p:spPr>
          <a:xfrm>
            <a:off x="8303311" y="3794187"/>
            <a:ext cx="295637" cy="24146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F5C27A5-EFE4-9140-AD3A-42B59CFB9C3C}"/>
              </a:ext>
            </a:extLst>
          </p:cNvPr>
          <p:cNvSpPr/>
          <p:nvPr/>
        </p:nvSpPr>
        <p:spPr>
          <a:xfrm>
            <a:off x="4910646" y="4019935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Dobreta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85C1E9-D10D-A748-AB7D-7FA1119E6D18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876209" y="3912298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0B225CB-2CF4-6B41-B8DF-35DD1B4E2047}"/>
              </a:ext>
            </a:extLst>
          </p:cNvPr>
          <p:cNvSpPr txBox="1">
            <a:spLocks/>
          </p:cNvSpPr>
          <p:nvPr/>
        </p:nvSpPr>
        <p:spPr>
          <a:xfrm>
            <a:off x="325244" y="5674883"/>
            <a:ext cx="11613019" cy="812783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Bucharest:418</a:t>
            </a:r>
          </a:p>
        </p:txBody>
      </p:sp>
    </p:spTree>
    <p:extLst>
      <p:ext uri="{BB962C8B-B14F-4D97-AF65-F5344CB8AC3E}">
        <p14:creationId xmlns:p14="http://schemas.microsoft.com/office/powerpoint/2010/main" val="14019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DFS and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416"/>
                <a:ext cx="10515600" cy="50084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Breadth-first search</a:t>
                </a:r>
              </a:p>
              <a:p>
                <a:pPr lvl="1"/>
                <a:r>
                  <a:rPr lang="en-US" dirty="0"/>
                  <a:t>Frontier is a queue: expand the shallowest node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Complete</a:t>
                </a:r>
                <a:r>
                  <a:rPr lang="en-US" dirty="0"/>
                  <a:t>: always finds a solution, if one exists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Optimal</a:t>
                </a:r>
                <a:r>
                  <a:rPr lang="en-US" dirty="0"/>
                  <a:t> (finds the best solution)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if all actions have the same cost</a:t>
                </a:r>
                <a:r>
                  <a:rPr lang="en-US" dirty="0"/>
                  <a:t>.  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Time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Space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Depth-first search – utility depends on relationship between </a:t>
                </a:r>
                <a:r>
                  <a:rPr lang="en-US" i="1" dirty="0"/>
                  <a:t>m</a:t>
                </a:r>
                <a:r>
                  <a:rPr lang="en-US" dirty="0"/>
                  <a:t> and </a:t>
                </a:r>
                <a:r>
                  <a:rPr lang="en-US" i="1" dirty="0"/>
                  <a:t>d</a:t>
                </a:r>
              </a:p>
              <a:p>
                <a:pPr lvl="1"/>
                <a:r>
                  <a:rPr lang="en-US" dirty="0"/>
                  <a:t>Frontier is a stack: expand the deepest node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Not complete</a:t>
                </a:r>
                <a:r>
                  <a:rPr lang="en-US" dirty="0"/>
                  <a:t> (might never find a solution, if </a:t>
                </a:r>
                <a:r>
                  <a:rPr lang="en-US" i="1" dirty="0"/>
                  <a:t>m</a:t>
                </a:r>
                <a:r>
                  <a:rPr lang="en-US" dirty="0"/>
                  <a:t> is infinite)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Not optimal</a:t>
                </a:r>
                <a:r>
                  <a:rPr lang="en-US" dirty="0"/>
                  <a:t> (returned solution is rarely the best one)</a:t>
                </a:r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Time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u="sng" dirty="0">
                    <a:solidFill>
                      <a:srgbClr val="FF0000"/>
                    </a:solidFill>
                  </a:rPr>
                  <a:t>Space complexity: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5AFA1-22C0-B541-B77F-3BE32E875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416"/>
                <a:ext cx="10515600" cy="5008459"/>
              </a:xfrm>
              <a:blipFill>
                <a:blip r:embed="rId2"/>
                <a:stretch>
                  <a:fillRect l="-1086" t="-2278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4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5C8F-ED1A-0C49-A82C-2C7F29EF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GOAL!!!!   GOL!!!!!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32B3FE-2F38-D14A-8D58-2D8E52F6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59" y="1353135"/>
            <a:ext cx="7316481" cy="49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D287C3-2D58-4245-AD61-36C7A0C0D3EA}"/>
              </a:ext>
            </a:extLst>
          </p:cNvPr>
          <p:cNvSpPr txBox="1">
            <a:spLocks/>
          </p:cNvSpPr>
          <p:nvPr/>
        </p:nvSpPr>
        <p:spPr>
          <a:xfrm>
            <a:off x="2081976" y="6357891"/>
            <a:ext cx="8522110" cy="48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Image by Rick Dikeman, GFDL 1996, 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/wiki/File:Football_iu_1996.jpg</a:t>
            </a:r>
          </a:p>
        </p:txBody>
      </p:sp>
    </p:spTree>
    <p:extLst>
      <p:ext uri="{BB962C8B-B14F-4D97-AF65-F5344CB8AC3E}">
        <p14:creationId xmlns:p14="http://schemas.microsoft.com/office/powerpoint/2010/main" val="158995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always finds a solution, if one exists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Optimal: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finds the best solution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Space complexity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51558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choosing the node with </a:t>
            </a:r>
            <a:r>
              <a:rPr lang="en-US"/>
              <a:t>the smallest </a:t>
            </a:r>
            <a:r>
              <a:rPr lang="en-US" dirty="0"/>
              <a:t>total cost so far (UCS),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not choose the node that’s CLOSEST TO GOAL,</a:t>
            </a:r>
          </a:p>
          <a:p>
            <a:pPr marL="0" indent="0" algn="ctr">
              <a:buNone/>
            </a:pPr>
            <a:r>
              <a:rPr lang="en-US" dirty="0"/>
              <a:t>and expand that one first?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choose the node CLOSEST TO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Answer: because we don’t know which node that is!!</a:t>
            </a:r>
          </a:p>
          <a:p>
            <a:endParaRPr lang="en-US" dirty="0"/>
          </a:p>
          <a:p>
            <a:r>
              <a:rPr lang="en-US" dirty="0"/>
              <a:t>Example: which of these two is closest to goal?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6C0A57-83A9-094D-A0A7-C9E23ADF3E24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5637731" y="3429000"/>
            <a:ext cx="889792" cy="13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447E7B-EA99-A644-9B8D-3C6F1A76D20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637732" y="3188283"/>
            <a:ext cx="1113906" cy="251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71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know which state is closest to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the shortest path is the whole point of the search</a:t>
                </a:r>
              </a:p>
              <a:p>
                <a:r>
                  <a:rPr lang="en-US" dirty="0"/>
                  <a:t>If we already knew which state was closest to goal, there would be no reason to do the search</a:t>
                </a:r>
              </a:p>
              <a:p>
                <a:r>
                  <a:rPr lang="en-US" dirty="0"/>
                  <a:t>Figuring out which one is closest, in general, is a complexity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 r="-3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80CC957D-0043-E64A-A794-17C0FB51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B9B23397-B6F0-6C45-8B1D-184373E24DCE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1E97D0-8226-3A46-A2A2-C1269A377FBE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DE19D67E-263D-8446-A54C-83DAE779CD4B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63ECB-58A2-9847-9CC5-3C989F7F58A2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CBC33F7A-1F78-3940-903E-C16E5D690663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AFA2A7A9-ECC3-0745-B377-33B96DA5B9B9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3E538B03-4322-3C4B-AC8B-2FD3EFDB4FF0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BA8271-8496-D84A-9D54-F9C566ACDB19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91A877-16D9-A643-B2B9-165BA1548073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9151804-A525-3948-9974-1F9FD52E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365125"/>
            <a:ext cx="10887635" cy="1325563"/>
          </a:xfrm>
        </p:spPr>
        <p:txBody>
          <a:bodyPr/>
          <a:lstStyle/>
          <a:p>
            <a:r>
              <a:rPr lang="en-US" dirty="0"/>
              <a:t>Search heuristics: estimates of distance-to-goal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Often, even if we don’t know the distance to the goal, we can estimate it.</a:t>
                </a:r>
              </a:p>
              <a:p>
                <a:r>
                  <a:rPr lang="en-US" dirty="0"/>
                  <a:t>This estimate is called a heuristic.</a:t>
                </a:r>
              </a:p>
              <a:p>
                <a:r>
                  <a:rPr lang="en-US" dirty="0"/>
                  <a:t>A heuristic is useful if: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Accurate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heuristic estimate,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true distance to the goal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u="sng" dirty="0"/>
                  <a:t>Cheap:</a:t>
                </a:r>
                <a:r>
                  <a:rPr lang="en-US" dirty="0"/>
                  <a:t> It can be computed in complexity less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452282"/>
                <a:ext cx="5181600" cy="5253317"/>
              </a:xfrm>
              <a:blipFill>
                <a:blip r:embed="rId3"/>
                <a:stretch>
                  <a:fillRect l="-1956" t="-1687" r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3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heuristic: Manhattan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there were no walls in the maze, then the number of steps from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the goal position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be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|+|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 r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022" y="2635216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B27F-0181-F549-ABAD-7A3865A3BF2D}"/>
              </a:ext>
            </a:extLst>
          </p:cNvPr>
          <p:cNvCxnSpPr/>
          <p:nvPr/>
        </p:nvCxnSpPr>
        <p:spPr>
          <a:xfrm>
            <a:off x="6223688" y="1690688"/>
            <a:ext cx="0" cy="480218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218443-20A2-6848-9297-B403A2716971}"/>
              </a:ext>
            </a:extLst>
          </p:cNvPr>
          <p:cNvCxnSpPr>
            <a:cxnSpLocks/>
          </p:cNvCxnSpPr>
          <p:nvPr/>
        </p:nvCxnSpPr>
        <p:spPr>
          <a:xfrm>
            <a:off x="5772979" y="6176963"/>
            <a:ext cx="4536433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/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C7A977-A66A-634D-A5C9-7325AD7F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326" y="5976265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/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37F0C8-3886-D648-A846-51703A51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6182452"/>
                <a:ext cx="5765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/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59B881-AC11-B042-87B7-C42BB3F7A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81" y="6191417"/>
                <a:ext cx="584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/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E71CFB-F314-5D4F-9056-76FFDB019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58" y="5357702"/>
                <a:ext cx="584198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/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6B9D5-0882-4A45-BC7C-CFF7D9F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23" y="2892414"/>
                <a:ext cx="560538" cy="461665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742A63-5C92-1C41-BFD3-EF48A631598B}"/>
              </a:ext>
            </a:extLst>
          </p:cNvPr>
          <p:cNvCxnSpPr>
            <a:cxnSpLocks/>
          </p:cNvCxnSpPr>
          <p:nvPr/>
        </p:nvCxnSpPr>
        <p:spPr>
          <a:xfrm>
            <a:off x="6880881" y="3284396"/>
            <a:ext cx="0" cy="23960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7B0F99-9CBE-894C-A6D0-B1E2C0E3A195}"/>
              </a:ext>
            </a:extLst>
          </p:cNvPr>
          <p:cNvCxnSpPr>
            <a:cxnSpLocks/>
          </p:cNvCxnSpPr>
          <p:nvPr/>
        </p:nvCxnSpPr>
        <p:spPr>
          <a:xfrm flipH="1">
            <a:off x="6851702" y="5680455"/>
            <a:ext cx="2839483" cy="0"/>
          </a:xfrm>
          <a:prstGeom prst="line">
            <a:avLst/>
          </a:prstGeom>
          <a:ln w="762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0CC8AA3B-D07E-2447-832A-9AFE29365332}"/>
              </a:ext>
            </a:extLst>
          </p:cNvPr>
          <p:cNvCxnSpPr>
            <a:cxnSpLocks/>
          </p:cNvCxnSpPr>
          <p:nvPr/>
        </p:nvCxnSpPr>
        <p:spPr>
          <a:xfrm rot="5400000">
            <a:off x="7384940" y="2999051"/>
            <a:ext cx="3231990" cy="2080550"/>
          </a:xfrm>
          <a:prstGeom prst="curvedConnector3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34F6C15-74C3-7C4C-AB87-05B639793D6A}"/>
              </a:ext>
            </a:extLst>
          </p:cNvPr>
          <p:cNvSpPr txBox="1"/>
          <p:nvPr/>
        </p:nvSpPr>
        <p:spPr>
          <a:xfrm>
            <a:off x="7482796" y="1363720"/>
            <a:ext cx="464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were no walls, this would be the path to goal: straight down, then straight right.</a:t>
            </a:r>
          </a:p>
        </p:txBody>
      </p:sp>
    </p:spTree>
    <p:extLst>
      <p:ext uri="{BB962C8B-B14F-4D97-AF65-F5344CB8AC3E}">
        <p14:creationId xmlns:p14="http://schemas.microsoft.com/office/powerpoint/2010/main" val="70654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always finds a solution, if one exists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Optimal: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finds the best solution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Space complexity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266594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D92D-B122-BE4E-B182-6E338768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Best-First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AFA1-22C0-B541-B77F-3BE32E87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Instead of choosing the node with the smallest total cost so far (UCS),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not choose the node whose</a:t>
            </a:r>
          </a:p>
          <a:p>
            <a:pPr marL="0" indent="0" algn="ctr">
              <a:buNone/>
            </a:pPr>
            <a:r>
              <a:rPr lang="en-US" dirty="0"/>
              <a:t>HEURISTIC ESTIMATE</a:t>
            </a:r>
          </a:p>
          <a:p>
            <a:pPr marL="0" indent="0" algn="ctr">
              <a:buNone/>
            </a:pPr>
            <a:r>
              <a:rPr lang="en-US" dirty="0"/>
              <a:t>indicates that it might be </a:t>
            </a:r>
          </a:p>
          <a:p>
            <a:pPr marL="0" indent="0" algn="ctr">
              <a:buNone/>
            </a:pPr>
            <a:r>
              <a:rPr lang="en-US" dirty="0"/>
              <a:t>CLOSEST TO GOAL?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9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the Manhattan distance heuristic, these two nodes are equally far from the goal, so we have to choose one at random.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77E0EA-63BA-5F48-85E3-A5131CC8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022" y="2599358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4D124F8-BE84-7F43-93CD-E794BEE2184A}"/>
              </a:ext>
            </a:extLst>
          </p:cNvPr>
          <p:cNvSpPr/>
          <p:nvPr/>
        </p:nvSpPr>
        <p:spPr>
          <a:xfrm>
            <a:off x="6600809" y="2347696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9A07C-70C1-9C46-B377-9FE98E53F297}"/>
              </a:ext>
            </a:extLst>
          </p:cNvPr>
          <p:cNvSpPr txBox="1"/>
          <p:nvPr/>
        </p:nvSpPr>
        <p:spPr>
          <a:xfrm>
            <a:off x="6223688" y="205399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D9F3B23-9EE9-BA43-944D-C66DD7833303}"/>
              </a:ext>
            </a:extLst>
          </p:cNvPr>
          <p:cNvSpPr/>
          <p:nvPr/>
        </p:nvSpPr>
        <p:spPr>
          <a:xfrm rot="5400000">
            <a:off x="9812376" y="5468370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CFCF-DD75-E140-B967-8C838DE3D4B1}"/>
              </a:ext>
            </a:extLst>
          </p:cNvPr>
          <p:cNvSpPr txBox="1"/>
          <p:nvPr/>
        </p:nvSpPr>
        <p:spPr>
          <a:xfrm>
            <a:off x="10041210" y="5447351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229CED2-4302-3445-95A6-6C4ECA36D78E}"/>
              </a:ext>
            </a:extLst>
          </p:cNvPr>
          <p:cNvSpPr/>
          <p:nvPr/>
        </p:nvSpPr>
        <p:spPr>
          <a:xfrm>
            <a:off x="6594613" y="26367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53090D4E-2E83-5041-A896-956CB7DD0EF6}"/>
              </a:ext>
            </a:extLst>
          </p:cNvPr>
          <p:cNvSpPr/>
          <p:nvPr/>
        </p:nvSpPr>
        <p:spPr>
          <a:xfrm>
            <a:off x="6584453" y="287045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692DD35-E959-2943-8873-E3E22B564D0A}"/>
              </a:ext>
            </a:extLst>
          </p:cNvPr>
          <p:cNvSpPr/>
          <p:nvPr/>
        </p:nvSpPr>
        <p:spPr>
          <a:xfrm>
            <a:off x="6584453" y="309397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C173CC-49A7-B24F-9556-5E50300C018E}"/>
              </a:ext>
            </a:extLst>
          </p:cNvPr>
          <p:cNvSpPr/>
          <p:nvPr/>
        </p:nvSpPr>
        <p:spPr>
          <a:xfrm>
            <a:off x="6751638" y="3052358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9D828E-7341-2741-91ED-69E5BCB72DCB}"/>
              </a:ext>
            </a:extLst>
          </p:cNvPr>
          <p:cNvSpPr/>
          <p:nvPr/>
        </p:nvSpPr>
        <p:spPr>
          <a:xfrm>
            <a:off x="6527523" y="3294403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cost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2619723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our random choice goes badly, we might end up very far from the goal.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in the explored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= states on the frontier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2BD98A9-307C-114A-B3DD-5CC517976022}"/>
              </a:ext>
            </a:extLst>
          </p:cNvPr>
          <p:cNvSpPr/>
          <p:nvPr/>
        </p:nvSpPr>
        <p:spPr>
          <a:xfrm>
            <a:off x="9512771" y="5132165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624350-F834-7241-9446-FC3BB279A714}"/>
              </a:ext>
            </a:extLst>
          </p:cNvPr>
          <p:cNvSpPr/>
          <p:nvPr/>
        </p:nvSpPr>
        <p:spPr>
          <a:xfrm>
            <a:off x="825976" y="472875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0A0ADEF1-4A75-104D-ADC9-1FB7C3C4CDA3}"/>
              </a:ext>
            </a:extLst>
          </p:cNvPr>
          <p:cNvSpPr/>
          <p:nvPr/>
        </p:nvSpPr>
        <p:spPr>
          <a:xfrm>
            <a:off x="817969" y="3762808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Having gone down a bad path, it’s very hard to recover, because now, the frontier node closest to goal (according to the Manhattan distance heuristic) is this one: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378824" y="3642186"/>
            <a:ext cx="2403760" cy="1132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That’s not a useful path…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503850" y="39379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>
            <a:extLst>
              <a:ext uri="{FF2B5EF4-FFF2-40B4-BE49-F238E27FC236}">
                <a16:creationId xmlns:a16="http://schemas.microsoft.com/office/drawing/2014/main" id="{D80BF61F-2763-0C48-86DC-9DD28E84ED3C}"/>
              </a:ext>
            </a:extLst>
          </p:cNvPr>
          <p:cNvSpPr/>
          <p:nvPr/>
        </p:nvSpPr>
        <p:spPr>
          <a:xfrm>
            <a:off x="7514010" y="41309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>
            <a:extLst>
              <a:ext uri="{FF2B5EF4-FFF2-40B4-BE49-F238E27FC236}">
                <a16:creationId xmlns:a16="http://schemas.microsoft.com/office/drawing/2014/main" id="{7E8AED0A-8F6B-4A46-8DB3-0FDD3D6997FC}"/>
              </a:ext>
            </a:extLst>
          </p:cNvPr>
          <p:cNvSpPr/>
          <p:nvPr/>
        </p:nvSpPr>
        <p:spPr>
          <a:xfrm>
            <a:off x="7331130" y="41411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>
            <a:extLst>
              <a:ext uri="{FF2B5EF4-FFF2-40B4-BE49-F238E27FC236}">
                <a16:creationId xmlns:a16="http://schemas.microsoft.com/office/drawing/2014/main" id="{C4C1323E-A132-8641-9030-7A6397C2FA0D}"/>
              </a:ext>
            </a:extLst>
          </p:cNvPr>
          <p:cNvSpPr/>
          <p:nvPr/>
        </p:nvSpPr>
        <p:spPr>
          <a:xfrm>
            <a:off x="7138090" y="4151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>
            <a:extLst>
              <a:ext uri="{FF2B5EF4-FFF2-40B4-BE49-F238E27FC236}">
                <a16:creationId xmlns:a16="http://schemas.microsoft.com/office/drawing/2014/main" id="{AB4112E2-BA7D-7348-A0EA-ABE13EF741D8}"/>
              </a:ext>
            </a:extLst>
          </p:cNvPr>
          <p:cNvSpPr/>
          <p:nvPr/>
        </p:nvSpPr>
        <p:spPr>
          <a:xfrm>
            <a:off x="713809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>
            <a:extLst>
              <a:ext uri="{FF2B5EF4-FFF2-40B4-BE49-F238E27FC236}">
                <a16:creationId xmlns:a16="http://schemas.microsoft.com/office/drawing/2014/main" id="{0C976089-54BD-C44D-AC63-7D1C7C55A019}"/>
              </a:ext>
            </a:extLst>
          </p:cNvPr>
          <p:cNvSpPr/>
          <p:nvPr/>
        </p:nvSpPr>
        <p:spPr>
          <a:xfrm>
            <a:off x="7331130" y="4476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>
            <a:extLst>
              <a:ext uri="{FF2B5EF4-FFF2-40B4-BE49-F238E27FC236}">
                <a16:creationId xmlns:a16="http://schemas.microsoft.com/office/drawing/2014/main" id="{B55440EE-B8C8-6C46-8AE3-44540A21CFAC}"/>
              </a:ext>
            </a:extLst>
          </p:cNvPr>
          <p:cNvSpPr/>
          <p:nvPr/>
        </p:nvSpPr>
        <p:spPr>
          <a:xfrm>
            <a:off x="7534330" y="4486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>
            <a:extLst>
              <a:ext uri="{FF2B5EF4-FFF2-40B4-BE49-F238E27FC236}">
                <a16:creationId xmlns:a16="http://schemas.microsoft.com/office/drawing/2014/main" id="{96FFBA86-7179-B145-AE04-0AF465A21E84}"/>
              </a:ext>
            </a:extLst>
          </p:cNvPr>
          <p:cNvSpPr/>
          <p:nvPr/>
        </p:nvSpPr>
        <p:spPr>
          <a:xfrm>
            <a:off x="7808650" y="449673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>
            <a:extLst>
              <a:ext uri="{FF2B5EF4-FFF2-40B4-BE49-F238E27FC236}">
                <a16:creationId xmlns:a16="http://schemas.microsoft.com/office/drawing/2014/main" id="{17A49983-AA91-6843-AFE4-865DF62559E2}"/>
              </a:ext>
            </a:extLst>
          </p:cNvPr>
          <p:cNvSpPr/>
          <p:nvPr/>
        </p:nvSpPr>
        <p:spPr>
          <a:xfrm>
            <a:off x="7818810" y="474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>
            <a:extLst>
              <a:ext uri="{FF2B5EF4-FFF2-40B4-BE49-F238E27FC236}">
                <a16:creationId xmlns:a16="http://schemas.microsoft.com/office/drawing/2014/main" id="{0FAB291E-16D6-7C45-83BA-30F2F5E5AA4E}"/>
              </a:ext>
            </a:extLst>
          </p:cNvPr>
          <p:cNvSpPr/>
          <p:nvPr/>
        </p:nvSpPr>
        <p:spPr>
          <a:xfrm>
            <a:off x="7839130" y="49742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5-Point Star 119">
            <a:extLst>
              <a:ext uri="{FF2B5EF4-FFF2-40B4-BE49-F238E27FC236}">
                <a16:creationId xmlns:a16="http://schemas.microsoft.com/office/drawing/2014/main" id="{38C3DBF1-5DE4-9746-9791-66FEAE6AB55C}"/>
              </a:ext>
            </a:extLst>
          </p:cNvPr>
          <p:cNvSpPr/>
          <p:nvPr/>
        </p:nvSpPr>
        <p:spPr>
          <a:xfrm>
            <a:off x="784929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5-Point Star 120">
            <a:extLst>
              <a:ext uri="{FF2B5EF4-FFF2-40B4-BE49-F238E27FC236}">
                <a16:creationId xmlns:a16="http://schemas.microsoft.com/office/drawing/2014/main" id="{EC24861B-80B2-2F43-B31A-F476CE73841F}"/>
              </a:ext>
            </a:extLst>
          </p:cNvPr>
          <p:cNvSpPr/>
          <p:nvPr/>
        </p:nvSpPr>
        <p:spPr>
          <a:xfrm>
            <a:off x="7635930" y="51672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5-Point Star 121">
            <a:extLst>
              <a:ext uri="{FF2B5EF4-FFF2-40B4-BE49-F238E27FC236}">
                <a16:creationId xmlns:a16="http://schemas.microsoft.com/office/drawing/2014/main" id="{3DB95A88-63CC-DA4F-82CB-95EC8A0B06DB}"/>
              </a:ext>
            </a:extLst>
          </p:cNvPr>
          <p:cNvSpPr/>
          <p:nvPr/>
        </p:nvSpPr>
        <p:spPr>
          <a:xfrm>
            <a:off x="7422570" y="51876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5-Point Star 122">
            <a:extLst>
              <a:ext uri="{FF2B5EF4-FFF2-40B4-BE49-F238E27FC236}">
                <a16:creationId xmlns:a16="http://schemas.microsoft.com/office/drawing/2014/main" id="{D9A00259-E29A-2943-A0BE-2EA3769C9612}"/>
              </a:ext>
            </a:extLst>
          </p:cNvPr>
          <p:cNvSpPr/>
          <p:nvPr/>
        </p:nvSpPr>
        <p:spPr>
          <a:xfrm>
            <a:off x="7209210" y="51774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5-Point Star 123">
            <a:extLst>
              <a:ext uri="{FF2B5EF4-FFF2-40B4-BE49-F238E27FC236}">
                <a16:creationId xmlns:a16="http://schemas.microsoft.com/office/drawing/2014/main" id="{C8058DF9-4214-044F-AD7E-98844427C0C2}"/>
              </a:ext>
            </a:extLst>
          </p:cNvPr>
          <p:cNvSpPr/>
          <p:nvPr/>
        </p:nvSpPr>
        <p:spPr>
          <a:xfrm>
            <a:off x="7117770" y="502505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>
            <a:extLst>
              <a:ext uri="{FF2B5EF4-FFF2-40B4-BE49-F238E27FC236}">
                <a16:creationId xmlns:a16="http://schemas.microsoft.com/office/drawing/2014/main" id="{47BF4B61-447C-3741-B9E3-728852385CA9}"/>
              </a:ext>
            </a:extLst>
          </p:cNvPr>
          <p:cNvSpPr/>
          <p:nvPr/>
        </p:nvSpPr>
        <p:spPr>
          <a:xfrm>
            <a:off x="727017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>
            <a:extLst>
              <a:ext uri="{FF2B5EF4-FFF2-40B4-BE49-F238E27FC236}">
                <a16:creationId xmlns:a16="http://schemas.microsoft.com/office/drawing/2014/main" id="{0991C936-7D0B-1140-95D8-C579301D12BF}"/>
              </a:ext>
            </a:extLst>
          </p:cNvPr>
          <p:cNvSpPr/>
          <p:nvPr/>
        </p:nvSpPr>
        <p:spPr>
          <a:xfrm>
            <a:off x="7463210" y="48421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3968478-A198-7A43-B2D3-0F556775F1EC}"/>
              </a:ext>
            </a:extLst>
          </p:cNvPr>
          <p:cNvSpPr/>
          <p:nvPr/>
        </p:nvSpPr>
        <p:spPr>
          <a:xfrm>
            <a:off x="7271595" y="3751607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68C7-7F51-034B-A7B4-40467D16E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Neither is that one…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A84EDBF-A6C8-2541-AE7A-EC143FE4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659" y="2254591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Down Arrow 96">
            <a:extLst>
              <a:ext uri="{FF2B5EF4-FFF2-40B4-BE49-F238E27FC236}">
                <a16:creationId xmlns:a16="http://schemas.microsoft.com/office/drawing/2014/main" id="{78E3270D-A7E0-F243-A8D1-9101CE70C32B}"/>
              </a:ext>
            </a:extLst>
          </p:cNvPr>
          <p:cNvSpPr/>
          <p:nvPr/>
        </p:nvSpPr>
        <p:spPr>
          <a:xfrm>
            <a:off x="7154446" y="2002929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C2DFDA-93C4-6E44-8A0F-97F98E718478}"/>
              </a:ext>
            </a:extLst>
          </p:cNvPr>
          <p:cNvSpPr txBox="1"/>
          <p:nvPr/>
        </p:nvSpPr>
        <p:spPr>
          <a:xfrm>
            <a:off x="6777325" y="170923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DAB114B-158A-D447-8D72-DD0D04FC8948}"/>
              </a:ext>
            </a:extLst>
          </p:cNvPr>
          <p:cNvSpPr/>
          <p:nvPr/>
        </p:nvSpPr>
        <p:spPr>
          <a:xfrm rot="5400000">
            <a:off x="10366013" y="5123603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60CDBB-41AA-4849-9312-137A7D0FB735}"/>
              </a:ext>
            </a:extLst>
          </p:cNvPr>
          <p:cNvSpPr txBox="1"/>
          <p:nvPr/>
        </p:nvSpPr>
        <p:spPr>
          <a:xfrm>
            <a:off x="10594847" y="5102584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101" name="5-Point Star 100">
            <a:extLst>
              <a:ext uri="{FF2B5EF4-FFF2-40B4-BE49-F238E27FC236}">
                <a16:creationId xmlns:a16="http://schemas.microsoft.com/office/drawing/2014/main" id="{F816A0C6-BAB0-804C-B539-FCD3477D7B94}"/>
              </a:ext>
            </a:extLst>
          </p:cNvPr>
          <p:cNvSpPr/>
          <p:nvPr/>
        </p:nvSpPr>
        <p:spPr>
          <a:xfrm>
            <a:off x="7148250" y="22920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>
            <a:extLst>
              <a:ext uri="{FF2B5EF4-FFF2-40B4-BE49-F238E27FC236}">
                <a16:creationId xmlns:a16="http://schemas.microsoft.com/office/drawing/2014/main" id="{0D12783D-C0BB-5E41-92F1-41810817A90C}"/>
              </a:ext>
            </a:extLst>
          </p:cNvPr>
          <p:cNvSpPr/>
          <p:nvPr/>
        </p:nvSpPr>
        <p:spPr>
          <a:xfrm>
            <a:off x="7138090" y="25256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1F53351-24F3-2543-9ED7-E520F9029F00}"/>
              </a:ext>
            </a:extLst>
          </p:cNvPr>
          <p:cNvSpPr/>
          <p:nvPr/>
        </p:nvSpPr>
        <p:spPr>
          <a:xfrm>
            <a:off x="7138090" y="27492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>
            <a:extLst>
              <a:ext uri="{FF2B5EF4-FFF2-40B4-BE49-F238E27FC236}">
                <a16:creationId xmlns:a16="http://schemas.microsoft.com/office/drawing/2014/main" id="{5CB4B301-5FFE-9B45-9DA1-250FA06F06EB}"/>
              </a:ext>
            </a:extLst>
          </p:cNvPr>
          <p:cNvSpPr/>
          <p:nvPr/>
        </p:nvSpPr>
        <p:spPr>
          <a:xfrm>
            <a:off x="7138090" y="2982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>
            <a:extLst>
              <a:ext uri="{FF2B5EF4-FFF2-40B4-BE49-F238E27FC236}">
                <a16:creationId xmlns:a16="http://schemas.microsoft.com/office/drawing/2014/main" id="{F211CCEE-9430-0D46-ACD2-7292D1790592}"/>
              </a:ext>
            </a:extLst>
          </p:cNvPr>
          <p:cNvSpPr/>
          <p:nvPr/>
        </p:nvSpPr>
        <p:spPr>
          <a:xfrm>
            <a:off x="7127930" y="32368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>
            <a:extLst>
              <a:ext uri="{FF2B5EF4-FFF2-40B4-BE49-F238E27FC236}">
                <a16:creationId xmlns:a16="http://schemas.microsoft.com/office/drawing/2014/main" id="{16222C0A-DF43-4148-A9F1-12E03702699C}"/>
              </a:ext>
            </a:extLst>
          </p:cNvPr>
          <p:cNvSpPr/>
          <p:nvPr/>
        </p:nvSpPr>
        <p:spPr>
          <a:xfrm>
            <a:off x="7138090" y="3440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>
            <a:extLst>
              <a:ext uri="{FF2B5EF4-FFF2-40B4-BE49-F238E27FC236}">
                <a16:creationId xmlns:a16="http://schemas.microsoft.com/office/drawing/2014/main" id="{578588F8-C914-9D43-8DD1-4E36FA620FAC}"/>
              </a:ext>
            </a:extLst>
          </p:cNvPr>
          <p:cNvSpPr/>
          <p:nvPr/>
        </p:nvSpPr>
        <p:spPr>
          <a:xfrm>
            <a:off x="7320970" y="346041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>
            <a:extLst>
              <a:ext uri="{FF2B5EF4-FFF2-40B4-BE49-F238E27FC236}">
                <a16:creationId xmlns:a16="http://schemas.microsoft.com/office/drawing/2014/main" id="{673CAD13-F7D8-6745-AA89-F9450193E0FA}"/>
              </a:ext>
            </a:extLst>
          </p:cNvPr>
          <p:cNvSpPr/>
          <p:nvPr/>
        </p:nvSpPr>
        <p:spPr>
          <a:xfrm>
            <a:off x="7483530" y="347057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>
            <a:extLst>
              <a:ext uri="{FF2B5EF4-FFF2-40B4-BE49-F238E27FC236}">
                <a16:creationId xmlns:a16="http://schemas.microsoft.com/office/drawing/2014/main" id="{D46D3754-9412-E843-BD3F-6E64DD457701}"/>
              </a:ext>
            </a:extLst>
          </p:cNvPr>
          <p:cNvSpPr/>
          <p:nvPr/>
        </p:nvSpPr>
        <p:spPr>
          <a:xfrm>
            <a:off x="7493690" y="3694091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>
            <a:extLst>
              <a:ext uri="{FF2B5EF4-FFF2-40B4-BE49-F238E27FC236}">
                <a16:creationId xmlns:a16="http://schemas.microsoft.com/office/drawing/2014/main" id="{0B6FC38F-74EA-F443-89D1-3213023AA295}"/>
              </a:ext>
            </a:extLst>
          </p:cNvPr>
          <p:cNvSpPr/>
          <p:nvPr/>
        </p:nvSpPr>
        <p:spPr>
          <a:xfrm>
            <a:off x="7342489" y="3812426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CD3EF88-4587-A148-98D1-2F931EE4D34F}"/>
              </a:ext>
            </a:extLst>
          </p:cNvPr>
          <p:cNvSpPr/>
          <p:nvPr/>
        </p:nvSpPr>
        <p:spPr>
          <a:xfrm>
            <a:off x="7280559" y="2702741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A6E2CC6C-2085-C744-BEA3-7EF9E975A1BC}"/>
              </a:ext>
            </a:extLst>
          </p:cNvPr>
          <p:cNvSpPr/>
          <p:nvPr/>
        </p:nvSpPr>
        <p:spPr>
          <a:xfrm>
            <a:off x="7154232" y="3821393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AA0-DDD1-9C40-8965-328E8C12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3337697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Complete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always finds a solution, if one exists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Optimal: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finds the best solution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Time complexity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lvl="1"/>
            <a:r>
              <a:rPr lang="en-US" b="1" u="sng" dirty="0">
                <a:solidFill>
                  <a:schemeClr val="bg1">
                    <a:lumMod val="75000"/>
                  </a:schemeClr>
                </a:solidFill>
              </a:rPr>
              <a:t>Space complexity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an estimate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4164468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Among nodes on the frontier, this one seems closest to goal (smallest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it’s also farthest from the start.  Let’s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total path cost so far.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the total distance from start to goal, going through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1956" t="-1707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486400" y="2473786"/>
            <a:ext cx="2296184" cy="23012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83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Greedy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Of these three nodes, this one has the smallest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)=4 + 28=32)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if we want to find the lowest-cost path, then it would be better to try that node, instead of this one, which has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=21+14=35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2445" t="-1951" r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782567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67415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930175" y="4496719"/>
            <a:ext cx="1852409" cy="2783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EBB0E71-647B-9446-B71B-5218E721A4A9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4860882" y="2078551"/>
            <a:ext cx="2437606" cy="7959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F926C2-F785-AC4E-BA62-EC77109DDFF2}"/>
              </a:ext>
            </a:extLst>
          </p:cNvPr>
          <p:cNvCxnSpPr/>
          <p:nvPr/>
        </p:nvCxnSpPr>
        <p:spPr>
          <a:xfrm>
            <a:off x="10530348" y="2874519"/>
            <a:ext cx="0" cy="265222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24DFA9C-9606-0B48-BB0B-BF2A2322E783}"/>
              </a:ext>
            </a:extLst>
          </p:cNvPr>
          <p:cNvCxnSpPr>
            <a:cxnSpLocks/>
          </p:cNvCxnSpPr>
          <p:nvPr/>
        </p:nvCxnSpPr>
        <p:spPr>
          <a:xfrm>
            <a:off x="7458503" y="2078550"/>
            <a:ext cx="2742065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C79A4-5D03-4B44-B710-3C0EB62AF2C3}"/>
              </a:ext>
            </a:extLst>
          </p:cNvPr>
          <p:cNvSpPr txBox="1">
            <a:spLocks/>
          </p:cNvSpPr>
          <p:nvPr/>
        </p:nvSpPr>
        <p:spPr>
          <a:xfrm>
            <a:off x="8453287" y="5729026"/>
            <a:ext cx="779561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12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E39499D-045F-0340-A26C-B515BF2263B7}"/>
              </a:ext>
            </a:extLst>
          </p:cNvPr>
          <p:cNvSpPr txBox="1">
            <a:spLocks/>
          </p:cNvSpPr>
          <p:nvPr/>
        </p:nvSpPr>
        <p:spPr>
          <a:xfrm>
            <a:off x="10493479" y="3816650"/>
            <a:ext cx="779561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A56CF7-65DF-5D4B-9F67-9711266EBF34}"/>
              </a:ext>
            </a:extLst>
          </p:cNvPr>
          <p:cNvCxnSpPr>
            <a:cxnSpLocks/>
          </p:cNvCxnSpPr>
          <p:nvPr/>
        </p:nvCxnSpPr>
        <p:spPr>
          <a:xfrm>
            <a:off x="7891121" y="5711569"/>
            <a:ext cx="2353691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2988B0B-F425-9942-887F-8F0F1DD1E18D}"/>
              </a:ext>
            </a:extLst>
          </p:cNvPr>
          <p:cNvSpPr txBox="1">
            <a:spLocks/>
          </p:cNvSpPr>
          <p:nvPr/>
        </p:nvSpPr>
        <p:spPr>
          <a:xfrm>
            <a:off x="8472953" y="1648633"/>
            <a:ext cx="779561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15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CBE3EDE-1F25-2E4B-9231-2FD472B7F1A8}"/>
              </a:ext>
            </a:extLst>
          </p:cNvPr>
          <p:cNvCxnSpPr>
            <a:cxnSpLocks/>
          </p:cNvCxnSpPr>
          <p:nvPr/>
        </p:nvCxnSpPr>
        <p:spPr>
          <a:xfrm>
            <a:off x="6813753" y="4775029"/>
            <a:ext cx="1" cy="589314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2A69ABEF-4677-E64F-ADC5-32FFB3F36610}"/>
              </a:ext>
            </a:extLst>
          </p:cNvPr>
          <p:cNvSpPr txBox="1">
            <a:spLocks/>
          </p:cNvSpPr>
          <p:nvPr/>
        </p:nvSpPr>
        <p:spPr>
          <a:xfrm>
            <a:off x="6363937" y="4878538"/>
            <a:ext cx="408909" cy="5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</a:t>
            </a: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F64EA2CE-E7F9-5445-B074-74B2BE3DC8B8}"/>
              </a:ext>
            </a:extLst>
          </p:cNvPr>
          <p:cNvSpPr/>
          <p:nvPr/>
        </p:nvSpPr>
        <p:spPr>
          <a:xfrm>
            <a:off x="7523505" y="3647870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0F432550-2B37-5849-9456-73D69B55A5E2}"/>
              </a:ext>
            </a:extLst>
          </p:cNvPr>
          <p:cNvSpPr/>
          <p:nvPr/>
        </p:nvSpPr>
        <p:spPr>
          <a:xfrm>
            <a:off x="7128247" y="4303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2CD2-EA03-A245-972B-338CB6B5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cost</a:t>
                </a:r>
                <a:r>
                  <a:rPr lang="en-US" dirty="0"/>
                  <a:t> of the total path (START,…,n,…,GOAL).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distance</a:t>
                </a:r>
                <a:r>
                  <a:rPr lang="en-US" dirty="0"/>
                  <a:t> of the remaining partial path (n,…,GOAL).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gone-already</a:t>
                </a:r>
                <a:r>
                  <a:rPr lang="en-US" dirty="0"/>
                  <a:t> on the path so far, (START,…,n).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heuristic,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168C7-7F51-034B-A7B4-40467D16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06070"/>
                <a:ext cx="5181600" cy="5199529"/>
              </a:xfrm>
              <a:blipFill>
                <a:blip r:embed="rId2"/>
                <a:stretch>
                  <a:fillRect l="-1711" t="-1707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6D208B85-500C-1C44-9745-546E310D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649" y="2254579"/>
            <a:ext cx="3272163" cy="3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0631A3C-4713-AA47-B740-07C51145BFA6}"/>
              </a:ext>
            </a:extLst>
          </p:cNvPr>
          <p:cNvSpPr/>
          <p:nvPr/>
        </p:nvSpPr>
        <p:spPr>
          <a:xfrm>
            <a:off x="7154436" y="2002917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72E63-D408-5740-8BFE-3B71DB78FC5F}"/>
              </a:ext>
            </a:extLst>
          </p:cNvPr>
          <p:cNvSpPr txBox="1"/>
          <p:nvPr/>
        </p:nvSpPr>
        <p:spPr>
          <a:xfrm>
            <a:off x="6777315" y="170921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7B03404-87EA-0C40-AD2B-333C9C4ADEFD}"/>
              </a:ext>
            </a:extLst>
          </p:cNvPr>
          <p:cNvSpPr/>
          <p:nvPr/>
        </p:nvSpPr>
        <p:spPr>
          <a:xfrm rot="5400000">
            <a:off x="10366003" y="5123591"/>
            <a:ext cx="181787" cy="242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4353DE-211F-9E40-89A4-2C84322DD0A4}"/>
              </a:ext>
            </a:extLst>
          </p:cNvPr>
          <p:cNvSpPr txBox="1"/>
          <p:nvPr/>
        </p:nvSpPr>
        <p:spPr>
          <a:xfrm>
            <a:off x="10594837" y="5102572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155BFA61-36BA-7B42-B292-74A3C85C8BEE}"/>
              </a:ext>
            </a:extLst>
          </p:cNvPr>
          <p:cNvSpPr/>
          <p:nvPr/>
        </p:nvSpPr>
        <p:spPr>
          <a:xfrm>
            <a:off x="7148240" y="22919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DC44F179-3E7B-A84C-BDD1-0934C63E3BE5}"/>
              </a:ext>
            </a:extLst>
          </p:cNvPr>
          <p:cNvSpPr/>
          <p:nvPr/>
        </p:nvSpPr>
        <p:spPr>
          <a:xfrm>
            <a:off x="7138080" y="25256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2873A853-CB23-F94D-9CEC-C0647BC8C70B}"/>
              </a:ext>
            </a:extLst>
          </p:cNvPr>
          <p:cNvSpPr/>
          <p:nvPr/>
        </p:nvSpPr>
        <p:spPr>
          <a:xfrm>
            <a:off x="7138080" y="27491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81E61CB3-9F25-094F-B7BD-6B08B99F81ED}"/>
              </a:ext>
            </a:extLst>
          </p:cNvPr>
          <p:cNvSpPr/>
          <p:nvPr/>
        </p:nvSpPr>
        <p:spPr>
          <a:xfrm>
            <a:off x="7138080" y="2982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BC8B7AF9-2032-8040-8CD5-CB154C322A07}"/>
              </a:ext>
            </a:extLst>
          </p:cNvPr>
          <p:cNvSpPr/>
          <p:nvPr/>
        </p:nvSpPr>
        <p:spPr>
          <a:xfrm>
            <a:off x="7127920" y="323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B1161708-B7BA-2B44-9C58-5A1050049C0B}"/>
              </a:ext>
            </a:extLst>
          </p:cNvPr>
          <p:cNvSpPr/>
          <p:nvPr/>
        </p:nvSpPr>
        <p:spPr>
          <a:xfrm>
            <a:off x="7138080" y="3440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8CF5C8E3-21F9-F845-9710-BA3387F66D27}"/>
              </a:ext>
            </a:extLst>
          </p:cNvPr>
          <p:cNvSpPr/>
          <p:nvPr/>
        </p:nvSpPr>
        <p:spPr>
          <a:xfrm>
            <a:off x="7320960" y="346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6F78C2C7-9DB7-9A4A-BBD9-59BCEEDA264E}"/>
              </a:ext>
            </a:extLst>
          </p:cNvPr>
          <p:cNvSpPr/>
          <p:nvPr/>
        </p:nvSpPr>
        <p:spPr>
          <a:xfrm>
            <a:off x="7483520" y="3470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363C5750-0053-2540-9ECF-215DC359A5E0}"/>
              </a:ext>
            </a:extLst>
          </p:cNvPr>
          <p:cNvSpPr/>
          <p:nvPr/>
        </p:nvSpPr>
        <p:spPr>
          <a:xfrm>
            <a:off x="7493680" y="36940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9C1B0282-E3CC-F542-A142-9ED09C0A9E8D}"/>
              </a:ext>
            </a:extLst>
          </p:cNvPr>
          <p:cNvSpPr/>
          <p:nvPr/>
        </p:nvSpPr>
        <p:spPr>
          <a:xfrm>
            <a:off x="7503840" y="39379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56E14D3-F7F9-7C45-86C6-0A9F16068CC0}"/>
              </a:ext>
            </a:extLst>
          </p:cNvPr>
          <p:cNvSpPr/>
          <p:nvPr/>
        </p:nvSpPr>
        <p:spPr>
          <a:xfrm>
            <a:off x="7514000" y="41309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34569AC-EAEB-F84D-A1CA-1CD904E378AD}"/>
              </a:ext>
            </a:extLst>
          </p:cNvPr>
          <p:cNvSpPr/>
          <p:nvPr/>
        </p:nvSpPr>
        <p:spPr>
          <a:xfrm>
            <a:off x="7331120" y="41411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84902A69-6587-B543-81C3-275162D203AD}"/>
              </a:ext>
            </a:extLst>
          </p:cNvPr>
          <p:cNvSpPr/>
          <p:nvPr/>
        </p:nvSpPr>
        <p:spPr>
          <a:xfrm>
            <a:off x="7138080" y="41512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0BCE311C-BE85-994F-A7EA-C98073EA042D}"/>
              </a:ext>
            </a:extLst>
          </p:cNvPr>
          <p:cNvSpPr/>
          <p:nvPr/>
        </p:nvSpPr>
        <p:spPr>
          <a:xfrm>
            <a:off x="713808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5191EB65-FFC9-B54E-AE48-6A741BD40E68}"/>
              </a:ext>
            </a:extLst>
          </p:cNvPr>
          <p:cNvSpPr/>
          <p:nvPr/>
        </p:nvSpPr>
        <p:spPr>
          <a:xfrm>
            <a:off x="7331120" y="4476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39800C68-41AB-2C49-8BEB-546DDC29395B}"/>
              </a:ext>
            </a:extLst>
          </p:cNvPr>
          <p:cNvSpPr/>
          <p:nvPr/>
        </p:nvSpPr>
        <p:spPr>
          <a:xfrm>
            <a:off x="7534320" y="44865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A4F726BA-A1D5-404C-A2BC-AD77C70F34CF}"/>
              </a:ext>
            </a:extLst>
          </p:cNvPr>
          <p:cNvSpPr/>
          <p:nvPr/>
        </p:nvSpPr>
        <p:spPr>
          <a:xfrm>
            <a:off x="780864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F23078A6-DB7B-2C43-8A00-4324535C005B}"/>
              </a:ext>
            </a:extLst>
          </p:cNvPr>
          <p:cNvSpPr/>
          <p:nvPr/>
        </p:nvSpPr>
        <p:spPr>
          <a:xfrm>
            <a:off x="8001680" y="44967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62510D2D-55B4-1A45-979C-9914F0A01D75}"/>
              </a:ext>
            </a:extLst>
          </p:cNvPr>
          <p:cNvSpPr/>
          <p:nvPr/>
        </p:nvSpPr>
        <p:spPr>
          <a:xfrm>
            <a:off x="8184560" y="450687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5DA56B12-AD3C-3846-81A7-D0EA8E7DB0BB}"/>
              </a:ext>
            </a:extLst>
          </p:cNvPr>
          <p:cNvSpPr/>
          <p:nvPr/>
        </p:nvSpPr>
        <p:spPr>
          <a:xfrm>
            <a:off x="8194720" y="47303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1D5553D4-3D02-084E-92D9-8DFD223B4748}"/>
              </a:ext>
            </a:extLst>
          </p:cNvPr>
          <p:cNvSpPr/>
          <p:nvPr/>
        </p:nvSpPr>
        <p:spPr>
          <a:xfrm>
            <a:off x="8184560" y="4943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B35E69B9-9D47-1F4C-8E16-6ACC66CF81A8}"/>
              </a:ext>
            </a:extLst>
          </p:cNvPr>
          <p:cNvSpPr/>
          <p:nvPr/>
        </p:nvSpPr>
        <p:spPr>
          <a:xfrm>
            <a:off x="8204880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F548F0DC-8779-8E4C-AA15-D70C05ED93C1}"/>
              </a:ext>
            </a:extLst>
          </p:cNvPr>
          <p:cNvSpPr/>
          <p:nvPr/>
        </p:nvSpPr>
        <p:spPr>
          <a:xfrm>
            <a:off x="840808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0B16581C-81C3-FA4A-A977-FDB147024B3A}"/>
              </a:ext>
            </a:extLst>
          </p:cNvPr>
          <p:cNvSpPr/>
          <p:nvPr/>
        </p:nvSpPr>
        <p:spPr>
          <a:xfrm>
            <a:off x="862144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>
            <a:extLst>
              <a:ext uri="{FF2B5EF4-FFF2-40B4-BE49-F238E27FC236}">
                <a16:creationId xmlns:a16="http://schemas.microsoft.com/office/drawing/2014/main" id="{9A9D1A41-9C8C-7D46-B87C-E06538BD010C}"/>
              </a:ext>
            </a:extLst>
          </p:cNvPr>
          <p:cNvSpPr/>
          <p:nvPr/>
        </p:nvSpPr>
        <p:spPr>
          <a:xfrm>
            <a:off x="8855120" y="51977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4BF2E85-4921-A547-B6FA-491D81CD56B2}"/>
              </a:ext>
            </a:extLst>
          </p:cNvPr>
          <p:cNvSpPr/>
          <p:nvPr/>
        </p:nvSpPr>
        <p:spPr>
          <a:xfrm>
            <a:off x="9190400" y="518759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9204CCCD-2DEF-7E4B-8EC2-50C28C9C0D89}"/>
              </a:ext>
            </a:extLst>
          </p:cNvPr>
          <p:cNvSpPr/>
          <p:nvPr/>
        </p:nvSpPr>
        <p:spPr>
          <a:xfrm>
            <a:off x="9190400" y="49742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710B000D-97EE-AE46-916C-C7CBFCA373D9}"/>
              </a:ext>
            </a:extLst>
          </p:cNvPr>
          <p:cNvSpPr/>
          <p:nvPr/>
        </p:nvSpPr>
        <p:spPr>
          <a:xfrm>
            <a:off x="920056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4BF1EFD0-F956-4D4D-ADC5-08EE66F3D0AA}"/>
              </a:ext>
            </a:extLst>
          </p:cNvPr>
          <p:cNvSpPr/>
          <p:nvPr/>
        </p:nvSpPr>
        <p:spPr>
          <a:xfrm>
            <a:off x="9373280" y="484215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3C59F32F-7F39-0B42-99CE-6EC52561AD5D}"/>
              </a:ext>
            </a:extLst>
          </p:cNvPr>
          <p:cNvSpPr/>
          <p:nvPr/>
        </p:nvSpPr>
        <p:spPr>
          <a:xfrm>
            <a:off x="9566320" y="485231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B29B204E-2AE0-E942-B7DE-EE3FE5D8511D}"/>
              </a:ext>
            </a:extLst>
          </p:cNvPr>
          <p:cNvSpPr/>
          <p:nvPr/>
        </p:nvSpPr>
        <p:spPr>
          <a:xfrm>
            <a:off x="9566320" y="50250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FBE867-905E-0341-8606-26FDA7D57360}"/>
              </a:ext>
            </a:extLst>
          </p:cNvPr>
          <p:cNvSpPr/>
          <p:nvPr/>
        </p:nvSpPr>
        <p:spPr>
          <a:xfrm>
            <a:off x="7298488" y="273859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A15A9F9-1CB7-5842-8890-02B67AD23C59}"/>
              </a:ext>
            </a:extLst>
          </p:cNvPr>
          <p:cNvSpPr/>
          <p:nvPr/>
        </p:nvSpPr>
        <p:spPr>
          <a:xfrm>
            <a:off x="7271596" y="3733670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23C7078-F683-4E41-A9F3-01ADA2B97F1B}"/>
              </a:ext>
            </a:extLst>
          </p:cNvPr>
          <p:cNvSpPr/>
          <p:nvPr/>
        </p:nvSpPr>
        <p:spPr>
          <a:xfrm>
            <a:off x="7782584" y="4639104"/>
            <a:ext cx="270392" cy="2718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1F8D1A25-2D58-5143-BE56-DF83456F10EF}"/>
              </a:ext>
            </a:extLst>
          </p:cNvPr>
          <p:cNvSpPr/>
          <p:nvPr/>
        </p:nvSpPr>
        <p:spPr>
          <a:xfrm>
            <a:off x="9575288" y="5177439"/>
            <a:ext cx="181787" cy="181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1665FC-CF91-9344-ACF0-08825CD99B27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5664530" y="2002917"/>
            <a:ext cx="2118054" cy="2772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52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26777" y="1456767"/>
                <a:ext cx="9484658" cy="51053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Idea: avoid expanding paths that are already expensive</a:t>
                </a:r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evaluation function </a:t>
                </a:r>
                <a:r>
                  <a:rPr lang="en-US" i="1" dirty="0">
                    <a:solidFill>
                      <a:srgbClr val="CC0099"/>
                    </a:solidFill>
                  </a:rPr>
                  <a:t>f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dirty="0"/>
                  <a:t> is the estimated total cost of the path through node </a:t>
                </a:r>
                <a:r>
                  <a:rPr lang="en-US" i="1" dirty="0"/>
                  <a:t>n</a:t>
                </a:r>
                <a:r>
                  <a:rPr lang="en-US" dirty="0"/>
                  <a:t> to the goal:</a:t>
                </a:r>
                <a:br>
                  <a:rPr lang="en-US" dirty="0"/>
                </a:br>
                <a:endParaRPr lang="en-US" dirty="0"/>
              </a:p>
              <a:p>
                <a:pPr algn="ctr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f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i="1" dirty="0">
                    <a:solidFill>
                      <a:srgbClr val="CC0099"/>
                    </a:solidFill>
                  </a:rPr>
                  <a:t> = g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i="1" dirty="0">
                    <a:solidFill>
                      <a:srgbClr val="CC0099"/>
                    </a:solidFill>
                  </a:rPr>
                  <a:t> + h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br>
                  <a:rPr lang="en-US" dirty="0"/>
                </a:br>
                <a:endParaRPr lang="en-US" dirty="0"/>
              </a:p>
              <a:p>
                <a:pPr lvl="1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g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dirty="0"/>
                  <a:t>: cost so far to reach </a:t>
                </a:r>
                <a:r>
                  <a:rPr lang="en-US" i="1" dirty="0"/>
                  <a:t>n </a:t>
                </a:r>
                <a:r>
                  <a:rPr lang="en-US" dirty="0"/>
                  <a:t>(path cost)</a:t>
                </a:r>
              </a:p>
              <a:p>
                <a:pPr lvl="1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h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>
                    <a:solidFill>
                      <a:srgbClr val="CC0099"/>
                    </a:solidFill>
                  </a:rPr>
                  <a:t>n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dirty="0"/>
                  <a:t>: estimated cost from </a:t>
                </a:r>
                <a:r>
                  <a:rPr lang="en-US" i="1" dirty="0"/>
                  <a:t>n</a:t>
                </a:r>
                <a:r>
                  <a:rPr lang="en-US" dirty="0"/>
                  <a:t> to goal (heuristic)</a:t>
                </a:r>
              </a:p>
              <a:p>
                <a:pPr lvl="1">
                  <a:buNone/>
                </a:pPr>
                <a:endParaRPr lang="en-US" dirty="0"/>
              </a:p>
              <a:p>
                <a:r>
                  <a:rPr lang="en-US" dirty="0"/>
                  <a:t>This is called A* search if and only if the heuristic, h(n), is </a:t>
                </a:r>
                <a:r>
                  <a:rPr lang="en-US" b="1" u="sng" dirty="0"/>
                  <a:t>admissible</a:t>
                </a:r>
                <a:r>
                  <a:rPr lang="en-US" dirty="0"/>
                  <a:t>.  The word “admissible” just means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therefore,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26777" y="1456767"/>
                <a:ext cx="9484658" cy="5105399"/>
              </a:xfrm>
              <a:blipFill>
                <a:blip r:embed="rId3"/>
                <a:stretch>
                  <a:fillRect l="-936" t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8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An example for which BFS is not optimal: Romania 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217671-275B-EA48-A477-2C47D439AEE3}"/>
              </a:ext>
            </a:extLst>
          </p:cNvPr>
          <p:cNvCxnSpPr/>
          <p:nvPr/>
        </p:nvCxnSpPr>
        <p:spPr>
          <a:xfrm>
            <a:off x="736270" y="2945081"/>
            <a:ext cx="1769424" cy="483919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5E5D9EC-1CB4-5245-9EF1-FF21A6947288}"/>
              </a:ext>
            </a:extLst>
          </p:cNvPr>
          <p:cNvCxnSpPr>
            <a:cxnSpLocks/>
          </p:cNvCxnSpPr>
          <p:nvPr/>
        </p:nvCxnSpPr>
        <p:spPr>
          <a:xfrm>
            <a:off x="2505694" y="3478998"/>
            <a:ext cx="1547292" cy="134125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50C14A-C3BE-954B-BFB7-5C36308EDD72}"/>
              </a:ext>
            </a:extLst>
          </p:cNvPr>
          <p:cNvCxnSpPr>
            <a:cxnSpLocks/>
          </p:cNvCxnSpPr>
          <p:nvPr/>
        </p:nvCxnSpPr>
        <p:spPr>
          <a:xfrm>
            <a:off x="4052986" y="3613123"/>
            <a:ext cx="1418666" cy="1843378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119" y="4642565"/>
            <a:ext cx="3475144" cy="1653373"/>
          </a:xfrm>
          <a:ln w="635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BFS returns this path, because it requires only 3 actions.</a:t>
            </a:r>
          </a:p>
          <a:p>
            <a:pPr marL="0" indent="0">
              <a:buNone/>
            </a:pPr>
            <a:r>
              <a:rPr lang="en-US" dirty="0"/>
              <a:t>Cost = 450 km</a:t>
            </a:r>
          </a:p>
        </p:txBody>
      </p:sp>
    </p:spTree>
    <p:extLst>
      <p:ext uri="{BB962C8B-B14F-4D97-AF65-F5344CB8AC3E}">
        <p14:creationId xmlns:p14="http://schemas.microsoft.com/office/powerpoint/2010/main" val="4044407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4213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we’ve found one path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; the path goes through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 Since we’ve calculated the whole path, we know its total path cost to be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every other node,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don’t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we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we know that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 we know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for every node n that’s still in the frontier, then we know that m is the best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4213"/>
                <a:ext cx="10515600" cy="4351338"/>
              </a:xfrm>
              <a:blipFill>
                <a:blip r:embed="rId2"/>
                <a:stretch>
                  <a:fillRect l="-844" t="-2035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9203AB3-9401-7E4D-B2AC-F2664C2268B9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B84FC2-3E0A-A44B-B525-C19C3EA708E2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0CBAD8-6668-A544-A0E1-1B14501982B7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2F52A0-21D6-D94A-951A-0903FE6C0F70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E929D-4421-AB43-8EBA-A6D985282CC6}"/>
              </a:ext>
            </a:extLst>
          </p:cNvPr>
          <p:cNvCxnSpPr>
            <a:stCxn id="12" idx="7"/>
            <a:endCxn id="14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31B3F7-7578-134B-87AE-2E39DBA5384F}"/>
              </a:ext>
            </a:extLst>
          </p:cNvPr>
          <p:cNvCxnSpPr>
            <a:cxnSpLocks/>
            <a:stCxn id="12" idx="5"/>
            <a:endCxn id="13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DACEC7-2887-5F43-9A08-E7585A6E8A24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0C8D25-1DDC-594F-84D8-0A3D8011FAF5}"/>
              </a:ext>
            </a:extLst>
          </p:cNvPr>
          <p:cNvCxnSpPr>
            <a:cxnSpLocks/>
            <a:stCxn id="13" idx="6"/>
            <a:endCxn id="15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5F2A3-2F84-224C-9468-44389E768054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5F2A3-2F84-224C-9468-44389E76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CFB21-AAE7-F140-B947-E27EC9267387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1CFB21-AAE7-F140-B947-E27EC926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4DCE24-9267-AA46-913F-C1E2FDAC78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4DCE24-9267-AA46-913F-C1E2FDAC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94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2423-EABA-1746-9396-D99D408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Definition: A* SEARCH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admissible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</a:t>
                </a:r>
                <a:r>
                  <a:rPr lang="en-US" dirty="0"/>
                  <a:t> and </a:t>
                </a:r>
              </a:p>
              <a:p>
                <a:r>
                  <a:rPr lang="en-US" dirty="0"/>
                  <a:t>if the frontier is a priority queue sorted according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r>
                  <a:rPr lang="en-US" dirty="0"/>
                  <a:t>the FIRST path to goal uncovered by the tree search,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guaranteed to be the SHORTEST path to goal </a:t>
                </a:r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is not on path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81504-6680-7B49-BD3F-7122CE035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72D91C7-3B52-F247-AE9C-1E7CEA6A0E15}"/>
              </a:ext>
            </a:extLst>
          </p:cNvPr>
          <p:cNvSpPr/>
          <p:nvPr/>
        </p:nvSpPr>
        <p:spPr>
          <a:xfrm>
            <a:off x="7530353" y="78889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52CFCE-B764-0647-A371-BA2DC591EEB5}"/>
              </a:ext>
            </a:extLst>
          </p:cNvPr>
          <p:cNvSpPr/>
          <p:nvPr/>
        </p:nvSpPr>
        <p:spPr>
          <a:xfrm>
            <a:off x="8830233" y="1120587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A4E9C2-B1F6-E046-B52B-9B862962B9AE}"/>
              </a:ext>
            </a:extLst>
          </p:cNvPr>
          <p:cNvSpPr/>
          <p:nvPr/>
        </p:nvSpPr>
        <p:spPr>
          <a:xfrm>
            <a:off x="8821270" y="394444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700A7-D4FB-6C4A-B6DB-0E1083F27045}"/>
              </a:ext>
            </a:extLst>
          </p:cNvPr>
          <p:cNvSpPr/>
          <p:nvPr/>
        </p:nvSpPr>
        <p:spPr>
          <a:xfrm>
            <a:off x="10174939" y="779929"/>
            <a:ext cx="663388" cy="64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F44AC-8C0D-DE46-AD1C-28F263A59933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8096590" y="717174"/>
            <a:ext cx="724680" cy="16624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236D14-700E-3145-A7F3-34D00745584A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8096590" y="1339828"/>
            <a:ext cx="733643" cy="1034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FA78FA-2A27-3945-AAF1-864AA94E83DE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>
            <a:off x="9484658" y="717174"/>
            <a:ext cx="787432" cy="15728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20231C-C5DF-3149-9694-13E299D37737}"/>
              </a:ext>
            </a:extLst>
          </p:cNvPr>
          <p:cNvCxnSpPr>
            <a:cxnSpLocks/>
            <a:stCxn id="5" idx="6"/>
            <a:endCxn id="7" idx="3"/>
          </p:cNvCxnSpPr>
          <p:nvPr/>
        </p:nvCxnSpPr>
        <p:spPr>
          <a:xfrm flipV="1">
            <a:off x="9493621" y="1330863"/>
            <a:ext cx="778469" cy="11245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/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810B04-D4A6-3F4D-8150-F7F6AE29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1" y="-47251"/>
                <a:ext cx="1048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/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57190B-BF43-604A-B2A1-28CE1754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7" y="1431923"/>
                <a:ext cx="13513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/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C63110-E44F-5345-9EF3-61E979C33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41" y="1422960"/>
                <a:ext cx="1003159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43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A*: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2E065DE0-2FB9-9E46-9938-F62A96C545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67061" y="431846"/>
                <a:ext cx="5699695" cy="6055820"/>
              </a:xfrm>
              <a:solidFill>
                <a:schemeClr val="bg1"/>
              </a:solidFill>
              <a:ln w="63500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don’t know the distance from Sibiu to Bucharest on highways, but we DO know the distance “as the crow flies.”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Euclidean distance (as the crow flies)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Sibiu: h(n) = 260km</a:t>
                </a:r>
              </a:p>
              <a:p>
                <a:r>
                  <a:rPr lang="en-US" dirty="0"/>
                  <a:t>Timisoara: h(n) = 410km</a:t>
                </a:r>
              </a:p>
              <a:p>
                <a:r>
                  <a:rPr lang="en-US" dirty="0" err="1"/>
                  <a:t>Zerind</a:t>
                </a:r>
                <a:r>
                  <a:rPr lang="en-US" dirty="0"/>
                  <a:t>: h(n) = 422km</a:t>
                </a: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2E065DE0-2FB9-9E46-9938-F62A96C545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7061" y="431846"/>
                <a:ext cx="5699695" cy="6055820"/>
              </a:xfrm>
              <a:blipFill>
                <a:blip r:embed="rId4"/>
                <a:stretch>
                  <a:fillRect l="-1762" t="-1242" r="-220"/>
                </a:stretch>
              </a:blipFill>
              <a:ln w="635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58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Romania using UCS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Zerind:75, Timisoara:118, Sibiu:140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7626-0498-2D48-86EE-1057BD63BC65}"/>
              </a:ext>
            </a:extLst>
          </p:cNvPr>
          <p:cNvSpPr txBox="1">
            <a:spLocks/>
          </p:cNvSpPr>
          <p:nvPr/>
        </p:nvSpPr>
        <p:spPr>
          <a:xfrm>
            <a:off x="6167061" y="4059948"/>
            <a:ext cx="4687751" cy="479159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Pick this one first?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BA3A83-C9F7-BC44-99C5-D11EF1AFB89D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209369" y="2556326"/>
            <a:ext cx="4957692" cy="174320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71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Romania using A*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Sibiu:140+260=400, Zerind:75+422=495, Timisoara:118+410=528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49C1E7-1409-5B42-9B03-52B5A833AC1E}"/>
              </a:ext>
            </a:extLst>
          </p:cNvPr>
          <p:cNvSpPr txBox="1">
            <a:spLocks/>
          </p:cNvSpPr>
          <p:nvPr/>
        </p:nvSpPr>
        <p:spPr>
          <a:xfrm>
            <a:off x="6167061" y="4059948"/>
            <a:ext cx="4687751" cy="479159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No, pick this one first!!!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0DA0BC-5E6E-7F41-B1C6-ECFCD97BB6B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625213" y="3554362"/>
            <a:ext cx="3541848" cy="74516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23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9" y="365125"/>
            <a:ext cx="11421034" cy="1822263"/>
          </a:xfrm>
        </p:spPr>
        <p:txBody>
          <a:bodyPr>
            <a:normAutofit/>
          </a:bodyPr>
          <a:lstStyle/>
          <a:p>
            <a:r>
              <a:rPr lang="en-US" dirty="0"/>
              <a:t>BFS vs. A* Search Example</a:t>
            </a:r>
            <a:br>
              <a:rPr lang="en-US" dirty="0"/>
            </a:br>
            <a:r>
              <a:rPr lang="en-US" sz="2800" dirty="0"/>
              <a:t>The heuristic h(n)=Euclidean distance favors nodes on the main diagonal.  Those nodes all have the same g(n)+h(n), so A* evaluates them first.</a:t>
            </a:r>
            <a:endParaRPr lang="en-US" dirty="0"/>
          </a:p>
        </p:txBody>
      </p:sp>
      <p:pic>
        <p:nvPicPr>
          <p:cNvPr id="4" name="Picture 2" descr="File:Dijkstras progress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2710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Astar_progres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150902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583" y="5997054"/>
            <a:ext cx="878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CC-BY 3.0 by Subh83, 2011,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File:Astar_progress_animation.gif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9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7E90-55BF-D44D-A649-B917DB1E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7D40-B2A7-6449-96CF-129D8088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(UCS): like BFS, but for actions that have different costs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cost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cost &lt;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Heuristics, e.g., Manhattan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Greedy Best-first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A*: Like UCS but adds a </a:t>
            </a:r>
            <a:r>
              <a:rPr lang="en-US" b="1" u="sng" dirty="0"/>
              <a:t>lower bound</a:t>
            </a:r>
            <a:r>
              <a:rPr lang="en-US" dirty="0"/>
              <a:t> of the remaining path length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Complete</a:t>
            </a:r>
            <a:r>
              <a:rPr lang="en-US" dirty="0"/>
              <a:t>: always finds a solution, if one exists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Optimal: </a:t>
            </a:r>
            <a:r>
              <a:rPr lang="en-US" dirty="0"/>
              <a:t>finds the best solution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Time complexity</a:t>
            </a:r>
            <a:r>
              <a:rPr lang="en-US" b="1" dirty="0"/>
              <a:t> 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Space complexity </a:t>
            </a:r>
            <a:r>
              <a:rPr lang="en-US" b="1" dirty="0"/>
              <a:t>= </a:t>
            </a:r>
            <a:r>
              <a:rPr lang="en-US" dirty="0"/>
              <a:t># nodes that have </a:t>
            </a:r>
            <a:r>
              <a:rPr lang="en-US" dirty="0" err="1"/>
              <a:t>cost+heuristic</a:t>
            </a:r>
            <a:r>
              <a:rPr lang="en-US" dirty="0"/>
              <a:t> &lt; goal</a:t>
            </a:r>
          </a:p>
        </p:txBody>
      </p:sp>
    </p:spTree>
    <p:extLst>
      <p:ext uri="{BB962C8B-B14F-4D97-AF65-F5344CB8AC3E}">
        <p14:creationId xmlns:p14="http://schemas.microsoft.com/office/powerpoint/2010/main" val="259248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An example for which BFS is not optimal: Romania 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20F038-27EF-DA4A-BC44-EFFB92ACE2B8}"/>
              </a:ext>
            </a:extLst>
          </p:cNvPr>
          <p:cNvSpPr/>
          <p:nvPr/>
        </p:nvSpPr>
        <p:spPr>
          <a:xfrm>
            <a:off x="4895834" y="265267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Lugoj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C5B808-A456-B34C-A9ED-A33CA963DBBD}"/>
              </a:ext>
            </a:extLst>
          </p:cNvPr>
          <p:cNvSpPr/>
          <p:nvPr/>
        </p:nvSpPr>
        <p:spPr>
          <a:xfrm>
            <a:off x="4905729" y="3351337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Mehadia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DC1A27-B606-0D40-A9A6-123D9076AE95}"/>
              </a:ext>
            </a:extLst>
          </p:cNvPr>
          <p:cNvSpPr/>
          <p:nvPr/>
        </p:nvSpPr>
        <p:spPr>
          <a:xfrm>
            <a:off x="8668988" y="2652821"/>
            <a:ext cx="1582610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Fagaras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3FB750-3339-9D41-864B-522456230487}"/>
              </a:ext>
            </a:extLst>
          </p:cNvPr>
          <p:cNvSpPr/>
          <p:nvPr/>
        </p:nvSpPr>
        <p:spPr>
          <a:xfrm>
            <a:off x="7386449" y="2615220"/>
            <a:ext cx="915609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44E71B-4CBE-B642-A974-3B58C7885110}"/>
              </a:ext>
            </a:extLst>
          </p:cNvPr>
          <p:cNvSpPr/>
          <p:nvPr/>
        </p:nvSpPr>
        <p:spPr>
          <a:xfrm>
            <a:off x="8468315" y="3327736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10CE9E-0937-6D45-BDA4-29445924FEFE}"/>
              </a:ext>
            </a:extLst>
          </p:cNvPr>
          <p:cNvSpPr/>
          <p:nvPr/>
        </p:nvSpPr>
        <p:spPr>
          <a:xfrm>
            <a:off x="7837646" y="3313886"/>
            <a:ext cx="545561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955259-2B16-324D-863B-3306B8DA961C}"/>
              </a:ext>
            </a:extLst>
          </p:cNvPr>
          <p:cNvSpPr/>
          <p:nvPr/>
        </p:nvSpPr>
        <p:spPr>
          <a:xfrm>
            <a:off x="7042067" y="3311907"/>
            <a:ext cx="68601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71CC7F-3184-5C4B-B1CE-4C41697D3EDB}"/>
              </a:ext>
            </a:extLst>
          </p:cNvPr>
          <p:cNvCxnSpPr>
            <a:cxnSpLocks/>
            <a:stCxn id="20" idx="5"/>
            <a:endCxn id="34" idx="0"/>
          </p:cNvCxnSpPr>
          <p:nvPr/>
        </p:nvCxnSpPr>
        <p:spPr>
          <a:xfrm>
            <a:off x="9286929" y="2434462"/>
            <a:ext cx="173364" cy="2183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3B95AB-FF3A-AB4C-BC14-618CEE9BA569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8167970" y="2434462"/>
            <a:ext cx="293309" cy="2631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6D493A-A101-E84F-8B09-C725C0E69F5A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>
            <a:off x="5871292" y="2528592"/>
            <a:ext cx="9896" cy="12408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3AE870-C9F3-8440-91F2-EDF13AC05A1A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871292" y="3243700"/>
            <a:ext cx="19791" cy="1076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7CEDC6-4A46-AC4E-A181-00D5B1E84F30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7385076" y="3177928"/>
            <a:ext cx="459178" cy="1339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9394E8B-A5AD-B84F-A9DF-61BCADB43554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844254" y="3177928"/>
            <a:ext cx="266173" cy="1359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6671E1-06ED-844C-A2A3-58CE9D5162A2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460293" y="3215529"/>
            <a:ext cx="53052" cy="11220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217671-275B-EA48-A477-2C47D439AEE3}"/>
              </a:ext>
            </a:extLst>
          </p:cNvPr>
          <p:cNvCxnSpPr/>
          <p:nvPr/>
        </p:nvCxnSpPr>
        <p:spPr>
          <a:xfrm>
            <a:off x="736270" y="2945081"/>
            <a:ext cx="1769424" cy="483919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5E5D9EC-1CB4-5245-9EF1-FF21A6947288}"/>
              </a:ext>
            </a:extLst>
          </p:cNvPr>
          <p:cNvCxnSpPr>
            <a:cxnSpLocks/>
          </p:cNvCxnSpPr>
          <p:nvPr/>
        </p:nvCxnSpPr>
        <p:spPr>
          <a:xfrm>
            <a:off x="2505694" y="3478998"/>
            <a:ext cx="414487" cy="812783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750C14A-C3BE-954B-BFB7-5C36308EDD72}"/>
              </a:ext>
            </a:extLst>
          </p:cNvPr>
          <p:cNvCxnSpPr>
            <a:cxnSpLocks/>
          </p:cNvCxnSpPr>
          <p:nvPr/>
        </p:nvCxnSpPr>
        <p:spPr>
          <a:xfrm>
            <a:off x="4232787" y="4866968"/>
            <a:ext cx="1238865" cy="589533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119" y="4834293"/>
            <a:ext cx="3475144" cy="1653373"/>
          </a:xfrm>
          <a:ln w="635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would have been better to find this path!</a:t>
            </a:r>
          </a:p>
          <a:p>
            <a:pPr marL="0" indent="0">
              <a:buNone/>
            </a:pPr>
            <a:r>
              <a:rPr lang="en-US" dirty="0"/>
              <a:t>Cost = 418 km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54D473-0415-A04A-89F8-7719956EFE94}"/>
              </a:ext>
            </a:extLst>
          </p:cNvPr>
          <p:cNvSpPr/>
          <p:nvPr/>
        </p:nvSpPr>
        <p:spPr>
          <a:xfrm>
            <a:off x="7072137" y="4129064"/>
            <a:ext cx="2090060" cy="586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Bucharest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307F20-E9E0-2440-8DE6-A9ED517CC5BB}"/>
              </a:ext>
            </a:extLst>
          </p:cNvPr>
          <p:cNvCxnSpPr>
            <a:cxnSpLocks/>
            <a:stCxn id="37" idx="4"/>
            <a:endCxn id="31" idx="0"/>
          </p:cNvCxnSpPr>
          <p:nvPr/>
        </p:nvCxnSpPr>
        <p:spPr>
          <a:xfrm>
            <a:off x="8110427" y="3876594"/>
            <a:ext cx="6740" cy="25247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D461527-6E77-D944-AA00-0E01E3907B87}"/>
              </a:ext>
            </a:extLst>
          </p:cNvPr>
          <p:cNvCxnSpPr>
            <a:cxnSpLocks/>
          </p:cNvCxnSpPr>
          <p:nvPr/>
        </p:nvCxnSpPr>
        <p:spPr>
          <a:xfrm>
            <a:off x="2920181" y="4291781"/>
            <a:ext cx="1312606" cy="575187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0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B366-61DB-8D40-996F-1B1224A6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Uniform Cost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0730-FCBB-B143-8E29-C2A5CF4F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5323" cy="4351338"/>
          </a:xfrm>
        </p:spPr>
        <p:txBody>
          <a:bodyPr/>
          <a:lstStyle/>
          <a:p>
            <a:r>
              <a:rPr lang="en-US" dirty="0"/>
              <a:t>Breadth-first search (BFS): Next node expanded is the one with the fewest required actions</a:t>
            </a:r>
          </a:p>
          <a:p>
            <a:pPr lvl="1"/>
            <a:r>
              <a:rPr lang="en-US" dirty="0"/>
              <a:t>Frontier is a queue</a:t>
            </a:r>
          </a:p>
          <a:p>
            <a:pPr lvl="1"/>
            <a:r>
              <a:rPr lang="en-US" dirty="0"/>
              <a:t>First node into the queue is the first one expanded (FIFO)</a:t>
            </a:r>
          </a:p>
          <a:p>
            <a:r>
              <a:rPr lang="en-US" dirty="0"/>
              <a:t>Uniform cost search (UCS): Next node expanded is the one with the lowest accumulated path cost</a:t>
            </a:r>
          </a:p>
          <a:p>
            <a:pPr lvl="1"/>
            <a:r>
              <a:rPr lang="en-US" dirty="0"/>
              <a:t>Frontier is a </a:t>
            </a:r>
            <a:r>
              <a:rPr lang="en-US" b="1" i="1" dirty="0"/>
              <a:t>priority queue</a:t>
            </a:r>
          </a:p>
          <a:p>
            <a:pPr lvl="1"/>
            <a:r>
              <a:rPr lang="en-US" b="1" i="1" dirty="0"/>
              <a:t>Lowest-cost node </a:t>
            </a:r>
            <a:r>
              <a:rPr lang="en-US" dirty="0"/>
              <a:t>is the first one expanded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0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Arad:0</a:t>
            </a:r>
          </a:p>
        </p:txBody>
      </p:sp>
    </p:spTree>
    <p:extLst>
      <p:ext uri="{BB962C8B-B14F-4D97-AF65-F5344CB8AC3E}">
        <p14:creationId xmlns:p14="http://schemas.microsoft.com/office/powerpoint/2010/main" val="265946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Zerind:75, Timisoara:118, Sibiu:140</a:t>
            </a:r>
          </a:p>
        </p:txBody>
      </p:sp>
    </p:spTree>
    <p:extLst>
      <p:ext uri="{BB962C8B-B14F-4D97-AF65-F5344CB8AC3E}">
        <p14:creationId xmlns:p14="http://schemas.microsoft.com/office/powerpoint/2010/main" val="382475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699" y="1635620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8825010" y="1204156"/>
            <a:ext cx="120038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4885938" y="1965884"/>
            <a:ext cx="1970707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 flipH="1">
            <a:off x="5871292" y="1684457"/>
            <a:ext cx="3129511" cy="281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8290281" y="1954161"/>
            <a:ext cx="116764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Sibiu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08651"/>
            <a:ext cx="11312574" cy="10794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Example of UCS: Romania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9A6AF-0F95-C74E-A002-961721A4B910}"/>
              </a:ext>
            </a:extLst>
          </p:cNvPr>
          <p:cNvSpPr/>
          <p:nvPr/>
        </p:nvSpPr>
        <p:spPr>
          <a:xfrm>
            <a:off x="10477595" y="1977608"/>
            <a:ext cx="146066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F8D5-F16C-0D4B-9C32-5DDE5027D11C}"/>
              </a:ext>
            </a:extLst>
          </p:cNvPr>
          <p:cNvSpPr/>
          <p:nvPr/>
        </p:nvSpPr>
        <p:spPr>
          <a:xfrm>
            <a:off x="10390909" y="2650695"/>
            <a:ext cx="171066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C78650-E7A6-7345-987C-020FE959D2A3}"/>
              </a:ext>
            </a:extLst>
          </p:cNvPr>
          <p:cNvCxnSpPr>
            <a:cxnSpLocks/>
            <a:stCxn id="13" idx="4"/>
            <a:endCxn id="20" idx="7"/>
          </p:cNvCxnSpPr>
          <p:nvPr/>
        </p:nvCxnSpPr>
        <p:spPr>
          <a:xfrm flipH="1">
            <a:off x="9286929" y="1766864"/>
            <a:ext cx="138275" cy="269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5061F7-840E-A544-8951-A6CCDA80A046}"/>
              </a:ext>
            </a:extLst>
          </p:cNvPr>
          <p:cNvCxnSpPr>
            <a:cxnSpLocks/>
            <a:stCxn id="13" idx="5"/>
            <a:endCxn id="22" idx="1"/>
          </p:cNvCxnSpPr>
          <p:nvPr/>
        </p:nvCxnSpPr>
        <p:spPr>
          <a:xfrm>
            <a:off x="9849605" y="1684457"/>
            <a:ext cx="841900" cy="37555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D056DC1-E23C-E748-B2A7-BBC7A2D6B048}"/>
              </a:ext>
            </a:extLst>
          </p:cNvPr>
          <p:cNvCxnSpPr>
            <a:cxnSpLocks/>
            <a:stCxn id="22" idx="4"/>
            <a:endCxn id="32" idx="0"/>
          </p:cNvCxnSpPr>
          <p:nvPr/>
        </p:nvCxnSpPr>
        <p:spPr>
          <a:xfrm>
            <a:off x="11207929" y="2540316"/>
            <a:ext cx="38312" cy="1103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2E065DE0-2FB9-9E46-9938-F62A96C5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44" y="5674883"/>
            <a:ext cx="11613019" cy="812783"/>
          </a:xfr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Timisoara:118, Sibiu:140, </a:t>
            </a:r>
            <a:r>
              <a:rPr lang="en-US" b="1" u="sng" dirty="0"/>
              <a:t>Oradea:146</a:t>
            </a:r>
          </a:p>
        </p:txBody>
      </p:sp>
    </p:spTree>
    <p:extLst>
      <p:ext uri="{BB962C8B-B14F-4D97-AF65-F5344CB8AC3E}">
        <p14:creationId xmlns:p14="http://schemas.microsoft.com/office/powerpoint/2010/main" val="65327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2561</Words>
  <Application>Microsoft Macintosh PowerPoint</Application>
  <PresentationFormat>Widescreen</PresentationFormat>
  <Paragraphs>447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Lecture 3: Uniform Cost Search and A*</vt:lpstr>
      <vt:lpstr>Review: DFS and BFS</vt:lpstr>
      <vt:lpstr>Outline of today’s lecture</vt:lpstr>
      <vt:lpstr>An example for which BFS is not optimal: Romania </vt:lpstr>
      <vt:lpstr>An example for which BFS is not optimal: Romania </vt:lpstr>
      <vt:lpstr>The solution: Uniform Cost Search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Example of UCS: Romania</vt:lpstr>
      <vt:lpstr>GOAL!!!!   GOL!!!!!</vt:lpstr>
      <vt:lpstr>Outline of today’s lecture</vt:lpstr>
      <vt:lpstr>Heuristics main idea</vt:lpstr>
      <vt:lpstr>Why not choose the node CLOSEST TO GOAL?</vt:lpstr>
      <vt:lpstr>We don’t know which state is closest to goal</vt:lpstr>
      <vt:lpstr>Search heuristics: estimates of distance-to-goal</vt:lpstr>
      <vt:lpstr>Example heuristic: Manhattan distance</vt:lpstr>
      <vt:lpstr>Outline of today’s lecture</vt:lpstr>
      <vt:lpstr>Greedy Best-First Search</vt:lpstr>
      <vt:lpstr>Greedy Search Example</vt:lpstr>
      <vt:lpstr>Greedy Search Example</vt:lpstr>
      <vt:lpstr>The problem with Greedy Search</vt:lpstr>
      <vt:lpstr>The problem with Greedy Search</vt:lpstr>
      <vt:lpstr>The problem with Greedy Search</vt:lpstr>
      <vt:lpstr>PowerPoint Presentation</vt:lpstr>
      <vt:lpstr>Outline of today’s lecture</vt:lpstr>
      <vt:lpstr>The problem with Greedy Search</vt:lpstr>
      <vt:lpstr>The problem with Greedy Search</vt:lpstr>
      <vt:lpstr>A* notation</vt:lpstr>
      <vt:lpstr>A* Search</vt:lpstr>
      <vt:lpstr>Admissible heuristic</vt:lpstr>
      <vt:lpstr>A* Search</vt:lpstr>
      <vt:lpstr>Example of A*: Romania</vt:lpstr>
      <vt:lpstr>Romania using UCS</vt:lpstr>
      <vt:lpstr>Romania using A*</vt:lpstr>
      <vt:lpstr>BFS vs. A* Search Example The heuristic h(n)=Euclidean distance favors nodes on the main diagonal.  Those nodes all have the same g(n)+h(n), so A* evaluates them first.</vt:lpstr>
      <vt:lpstr>Outline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Search informed by lookahead heuristics Greedy, Admissible A*, Consistent A*</dc:title>
  <dc:creator>Hasegawa-Johnson, Mark Allan</dc:creator>
  <cp:lastModifiedBy>Hasegawa-Johnson, Mark Allan</cp:lastModifiedBy>
  <cp:revision>76</cp:revision>
  <cp:lastPrinted>2021-02-01T16:47:51Z</cp:lastPrinted>
  <dcterms:created xsi:type="dcterms:W3CDTF">2019-01-23T20:39:27Z</dcterms:created>
  <dcterms:modified xsi:type="dcterms:W3CDTF">2021-02-01T16:48:42Z</dcterms:modified>
</cp:coreProperties>
</file>