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  <p:sldMasterId id="2147483984" r:id="rId2"/>
    <p:sldMasterId id="2147483997" r:id="rId3"/>
    <p:sldMasterId id="2147484009" r:id="rId4"/>
  </p:sldMasterIdLst>
  <p:notesMasterIdLst>
    <p:notesMasterId r:id="rId35"/>
  </p:notesMasterIdLst>
  <p:handoutMasterIdLst>
    <p:handoutMasterId r:id="rId36"/>
  </p:handoutMasterIdLst>
  <p:sldIdLst>
    <p:sldId id="340" r:id="rId5"/>
    <p:sldId id="556" r:id="rId6"/>
    <p:sldId id="557" r:id="rId7"/>
    <p:sldId id="558" r:id="rId8"/>
    <p:sldId id="555" r:id="rId9"/>
    <p:sldId id="582" r:id="rId10"/>
    <p:sldId id="583" r:id="rId11"/>
    <p:sldId id="578" r:id="rId12"/>
    <p:sldId id="579" r:id="rId13"/>
    <p:sldId id="604" r:id="rId14"/>
    <p:sldId id="580" r:id="rId15"/>
    <p:sldId id="606" r:id="rId16"/>
    <p:sldId id="605" r:id="rId17"/>
    <p:sldId id="629" r:id="rId18"/>
    <p:sldId id="353" r:id="rId19"/>
    <p:sldId id="630" r:id="rId20"/>
    <p:sldId id="631" r:id="rId21"/>
    <p:sldId id="632" r:id="rId22"/>
    <p:sldId id="641" r:id="rId23"/>
    <p:sldId id="633" r:id="rId24"/>
    <p:sldId id="643" r:id="rId25"/>
    <p:sldId id="645" r:id="rId26"/>
    <p:sldId id="647" r:id="rId27"/>
    <p:sldId id="646" r:id="rId28"/>
    <p:sldId id="648" r:id="rId29"/>
    <p:sldId id="649" r:id="rId30"/>
    <p:sldId id="650" r:id="rId31"/>
    <p:sldId id="651" r:id="rId32"/>
    <p:sldId id="358" r:id="rId33"/>
    <p:sldId id="359" r:id="rId34"/>
  </p:sldIdLst>
  <p:sldSz cx="9144000" cy="6858000" type="screen4x3"/>
  <p:notesSz cx="8218488" cy="107711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E40668B-177F-4FCE-B987-624FC238D333}">
          <p14:sldIdLst>
            <p14:sldId id="340"/>
            <p14:sldId id="556"/>
            <p14:sldId id="557"/>
            <p14:sldId id="558"/>
            <p14:sldId id="555"/>
            <p14:sldId id="582"/>
            <p14:sldId id="583"/>
            <p14:sldId id="578"/>
            <p14:sldId id="579"/>
            <p14:sldId id="604"/>
            <p14:sldId id="580"/>
            <p14:sldId id="606"/>
            <p14:sldId id="605"/>
            <p14:sldId id="629"/>
            <p14:sldId id="353"/>
            <p14:sldId id="630"/>
            <p14:sldId id="631"/>
            <p14:sldId id="632"/>
            <p14:sldId id="641"/>
            <p14:sldId id="633"/>
            <p14:sldId id="643"/>
            <p14:sldId id="645"/>
            <p14:sldId id="647"/>
            <p14:sldId id="646"/>
            <p14:sldId id="648"/>
            <p14:sldId id="649"/>
            <p14:sldId id="650"/>
            <p14:sldId id="651"/>
            <p14:sldId id="358"/>
            <p14:sldId id="359"/>
          </p14:sldIdLst>
        </p14:section>
        <p14:section name="Untitled Section" id="{94F86456-96CD-4A68-8AC3-0C1A77ADE48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1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92" userDrawn="1">
          <p15:clr>
            <a:srgbClr val="A4A3A4"/>
          </p15:clr>
        </p15:guide>
        <p15:guide id="2" pos="258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66"/>
    <a:srgbClr val="FFCC99"/>
    <a:srgbClr val="CC0000"/>
    <a:srgbClr val="FF9900"/>
    <a:srgbClr val="008000"/>
    <a:srgbClr val="99FF33"/>
    <a:srgbClr val="FFFF00"/>
    <a:srgbClr val="A50021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51" autoAdjust="0"/>
    <p:restoredTop sz="87894" autoAdjust="0"/>
  </p:normalViewPr>
  <p:slideViewPr>
    <p:cSldViewPr snapToGrid="0">
      <p:cViewPr varScale="1">
        <p:scale>
          <a:sx n="56" d="100"/>
          <a:sy n="56" d="100"/>
        </p:scale>
        <p:origin x="1036" y="32"/>
      </p:cViewPr>
      <p:guideLst>
        <p:guide orient="horz" pos="2424"/>
        <p:guide pos="160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202" y="84"/>
      </p:cViewPr>
      <p:guideLst>
        <p:guide orient="horz" pos="3392"/>
        <p:guide pos="25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mar, Rakesh" userId="e6961465-9b26-4018-8ebe-1bb6947834b0" providerId="ADAL" clId="{D6B825C2-7783-41AE-ABB1-66E4B8AB5D0D}"/>
    <pc:docChg chg="delSld modSection">
      <pc:chgData name="Kumar, Rakesh" userId="e6961465-9b26-4018-8ebe-1bb6947834b0" providerId="ADAL" clId="{D6B825C2-7783-41AE-ABB1-66E4B8AB5D0D}" dt="2022-09-03T11:59:24.924" v="43" actId="47"/>
      <pc:docMkLst>
        <pc:docMk/>
      </pc:docMkLst>
      <pc:sldChg chg="del">
        <pc:chgData name="Kumar, Rakesh" userId="e6961465-9b26-4018-8ebe-1bb6947834b0" providerId="ADAL" clId="{D6B825C2-7783-41AE-ABB1-66E4B8AB5D0D}" dt="2022-09-03T11:59:20.126" v="39" actId="47"/>
        <pc:sldMkLst>
          <pc:docMk/>
          <pc:sldMk cId="3149805106" sldId="355"/>
        </pc:sldMkLst>
      </pc:sldChg>
      <pc:sldChg chg="del">
        <pc:chgData name="Kumar, Rakesh" userId="e6961465-9b26-4018-8ebe-1bb6947834b0" providerId="ADAL" clId="{D6B825C2-7783-41AE-ABB1-66E4B8AB5D0D}" dt="2022-09-03T11:59:21.295" v="40" actId="47"/>
        <pc:sldMkLst>
          <pc:docMk/>
          <pc:sldMk cId="320104804" sldId="357"/>
        </pc:sldMkLst>
      </pc:sldChg>
      <pc:sldChg chg="del">
        <pc:chgData name="Kumar, Rakesh" userId="e6961465-9b26-4018-8ebe-1bb6947834b0" providerId="ADAL" clId="{D6B825C2-7783-41AE-ABB1-66E4B8AB5D0D}" dt="2022-09-03T11:59:22.797" v="42" actId="47"/>
        <pc:sldMkLst>
          <pc:docMk/>
          <pc:sldMk cId="1475846620" sldId="360"/>
        </pc:sldMkLst>
      </pc:sldChg>
      <pc:sldChg chg="del">
        <pc:chgData name="Kumar, Rakesh" userId="e6961465-9b26-4018-8ebe-1bb6947834b0" providerId="ADAL" clId="{D6B825C2-7783-41AE-ABB1-66E4B8AB5D0D}" dt="2022-09-03T11:59:24.924" v="43" actId="47"/>
        <pc:sldMkLst>
          <pc:docMk/>
          <pc:sldMk cId="1277815488" sldId="361"/>
        </pc:sldMkLst>
      </pc:sldChg>
      <pc:sldChg chg="del">
        <pc:chgData name="Kumar, Rakesh" userId="e6961465-9b26-4018-8ebe-1bb6947834b0" providerId="ADAL" clId="{D6B825C2-7783-41AE-ABB1-66E4B8AB5D0D}" dt="2022-09-03T11:59:12.494" v="20" actId="47"/>
        <pc:sldMkLst>
          <pc:docMk/>
          <pc:sldMk cId="1328107232" sldId="364"/>
        </pc:sldMkLst>
      </pc:sldChg>
      <pc:sldChg chg="del">
        <pc:chgData name="Kumar, Rakesh" userId="e6961465-9b26-4018-8ebe-1bb6947834b0" providerId="ADAL" clId="{D6B825C2-7783-41AE-ABB1-66E4B8AB5D0D}" dt="2022-09-03T11:59:12.280" v="19" actId="47"/>
        <pc:sldMkLst>
          <pc:docMk/>
          <pc:sldMk cId="1265803581" sldId="371"/>
        </pc:sldMkLst>
      </pc:sldChg>
      <pc:sldChg chg="del">
        <pc:chgData name="Kumar, Rakesh" userId="e6961465-9b26-4018-8ebe-1bb6947834b0" providerId="ADAL" clId="{D6B825C2-7783-41AE-ABB1-66E4B8AB5D0D}" dt="2022-09-03T11:42:13.209" v="3" actId="47"/>
        <pc:sldMkLst>
          <pc:docMk/>
          <pc:sldMk cId="2796208062" sldId="382"/>
        </pc:sldMkLst>
      </pc:sldChg>
      <pc:sldChg chg="del">
        <pc:chgData name="Kumar, Rakesh" userId="e6961465-9b26-4018-8ebe-1bb6947834b0" providerId="ADAL" clId="{D6B825C2-7783-41AE-ABB1-66E4B8AB5D0D}" dt="2022-09-03T11:42:13.296" v="5" actId="47"/>
        <pc:sldMkLst>
          <pc:docMk/>
          <pc:sldMk cId="2351465992" sldId="384"/>
        </pc:sldMkLst>
      </pc:sldChg>
      <pc:sldChg chg="del">
        <pc:chgData name="Kumar, Rakesh" userId="e6961465-9b26-4018-8ebe-1bb6947834b0" providerId="ADAL" clId="{D6B825C2-7783-41AE-ABB1-66E4B8AB5D0D}" dt="2022-09-03T11:42:13.348" v="7" actId="47"/>
        <pc:sldMkLst>
          <pc:docMk/>
          <pc:sldMk cId="3528575834" sldId="386"/>
        </pc:sldMkLst>
      </pc:sldChg>
      <pc:sldChg chg="del">
        <pc:chgData name="Kumar, Rakesh" userId="e6961465-9b26-4018-8ebe-1bb6947834b0" providerId="ADAL" clId="{D6B825C2-7783-41AE-ABB1-66E4B8AB5D0D}" dt="2022-09-03T11:42:13.491" v="11" actId="47"/>
        <pc:sldMkLst>
          <pc:docMk/>
          <pc:sldMk cId="1224409942" sldId="388"/>
        </pc:sldMkLst>
      </pc:sldChg>
      <pc:sldChg chg="del">
        <pc:chgData name="Kumar, Rakesh" userId="e6961465-9b26-4018-8ebe-1bb6947834b0" providerId="ADAL" clId="{D6B825C2-7783-41AE-ABB1-66E4B8AB5D0D}" dt="2022-09-03T11:42:13.519" v="12" actId="47"/>
        <pc:sldMkLst>
          <pc:docMk/>
          <pc:sldMk cId="3556271314" sldId="390"/>
        </pc:sldMkLst>
      </pc:sldChg>
      <pc:sldChg chg="del">
        <pc:chgData name="Kumar, Rakesh" userId="e6961465-9b26-4018-8ebe-1bb6947834b0" providerId="ADAL" clId="{D6B825C2-7783-41AE-ABB1-66E4B8AB5D0D}" dt="2022-09-03T11:42:13.563" v="13" actId="47"/>
        <pc:sldMkLst>
          <pc:docMk/>
          <pc:sldMk cId="3644235703" sldId="391"/>
        </pc:sldMkLst>
      </pc:sldChg>
      <pc:sldChg chg="del">
        <pc:chgData name="Kumar, Rakesh" userId="e6961465-9b26-4018-8ebe-1bb6947834b0" providerId="ADAL" clId="{D6B825C2-7783-41AE-ABB1-66E4B8AB5D0D}" dt="2022-09-03T11:42:13.615" v="14" actId="47"/>
        <pc:sldMkLst>
          <pc:docMk/>
          <pc:sldMk cId="2483554629" sldId="392"/>
        </pc:sldMkLst>
      </pc:sldChg>
      <pc:sldChg chg="del">
        <pc:chgData name="Kumar, Rakesh" userId="e6961465-9b26-4018-8ebe-1bb6947834b0" providerId="ADAL" clId="{D6B825C2-7783-41AE-ABB1-66E4B8AB5D0D}" dt="2022-09-03T11:59:11.334" v="15" actId="47"/>
        <pc:sldMkLst>
          <pc:docMk/>
          <pc:sldMk cId="1589577164" sldId="393"/>
        </pc:sldMkLst>
      </pc:sldChg>
      <pc:sldChg chg="del">
        <pc:chgData name="Kumar, Rakesh" userId="e6961465-9b26-4018-8ebe-1bb6947834b0" providerId="ADAL" clId="{D6B825C2-7783-41AE-ABB1-66E4B8AB5D0D}" dt="2022-09-03T11:59:11.618" v="16" actId="47"/>
        <pc:sldMkLst>
          <pc:docMk/>
          <pc:sldMk cId="2038838601" sldId="394"/>
        </pc:sldMkLst>
      </pc:sldChg>
      <pc:sldChg chg="del">
        <pc:chgData name="Kumar, Rakesh" userId="e6961465-9b26-4018-8ebe-1bb6947834b0" providerId="ADAL" clId="{D6B825C2-7783-41AE-ABB1-66E4B8AB5D0D}" dt="2022-09-03T11:59:11.808" v="17" actId="47"/>
        <pc:sldMkLst>
          <pc:docMk/>
          <pc:sldMk cId="3363042537" sldId="395"/>
        </pc:sldMkLst>
      </pc:sldChg>
      <pc:sldChg chg="del">
        <pc:chgData name="Kumar, Rakesh" userId="e6961465-9b26-4018-8ebe-1bb6947834b0" providerId="ADAL" clId="{D6B825C2-7783-41AE-ABB1-66E4B8AB5D0D}" dt="2022-09-03T11:59:12.021" v="18" actId="47"/>
        <pc:sldMkLst>
          <pc:docMk/>
          <pc:sldMk cId="3643577267" sldId="396"/>
        </pc:sldMkLst>
      </pc:sldChg>
      <pc:sldChg chg="del">
        <pc:chgData name="Kumar, Rakesh" userId="e6961465-9b26-4018-8ebe-1bb6947834b0" providerId="ADAL" clId="{D6B825C2-7783-41AE-ABB1-66E4B8AB5D0D}" dt="2022-09-03T11:42:13.326" v="6" actId="47"/>
        <pc:sldMkLst>
          <pc:docMk/>
          <pc:sldMk cId="1750885704" sldId="398"/>
        </pc:sldMkLst>
      </pc:sldChg>
      <pc:sldChg chg="del">
        <pc:chgData name="Kumar, Rakesh" userId="e6961465-9b26-4018-8ebe-1bb6947834b0" providerId="ADAL" clId="{D6B825C2-7783-41AE-ABB1-66E4B8AB5D0D}" dt="2022-09-03T11:42:13.244" v="4" actId="47"/>
        <pc:sldMkLst>
          <pc:docMk/>
          <pc:sldMk cId="4285549539" sldId="399"/>
        </pc:sldMkLst>
      </pc:sldChg>
      <pc:sldChg chg="del">
        <pc:chgData name="Kumar, Rakesh" userId="e6961465-9b26-4018-8ebe-1bb6947834b0" providerId="ADAL" clId="{D6B825C2-7783-41AE-ABB1-66E4B8AB5D0D}" dt="2022-09-03T11:42:13.390" v="8" actId="47"/>
        <pc:sldMkLst>
          <pc:docMk/>
          <pc:sldMk cId="2571614862" sldId="400"/>
        </pc:sldMkLst>
      </pc:sldChg>
      <pc:sldChg chg="del">
        <pc:chgData name="Kumar, Rakesh" userId="e6961465-9b26-4018-8ebe-1bb6947834b0" providerId="ADAL" clId="{D6B825C2-7783-41AE-ABB1-66E4B8AB5D0D}" dt="2022-09-03T11:42:13.421" v="9" actId="47"/>
        <pc:sldMkLst>
          <pc:docMk/>
          <pc:sldMk cId="2446803364" sldId="401"/>
        </pc:sldMkLst>
      </pc:sldChg>
      <pc:sldChg chg="del">
        <pc:chgData name="Kumar, Rakesh" userId="e6961465-9b26-4018-8ebe-1bb6947834b0" providerId="ADAL" clId="{D6B825C2-7783-41AE-ABB1-66E4B8AB5D0D}" dt="2022-09-03T11:42:13.443" v="10" actId="47"/>
        <pc:sldMkLst>
          <pc:docMk/>
          <pc:sldMk cId="1382679295" sldId="402"/>
        </pc:sldMkLst>
      </pc:sldChg>
      <pc:sldChg chg="del">
        <pc:chgData name="Kumar, Rakesh" userId="e6961465-9b26-4018-8ebe-1bb6947834b0" providerId="ADAL" clId="{D6B825C2-7783-41AE-ABB1-66E4B8AB5D0D}" dt="2022-09-03T11:59:12.888" v="21" actId="47"/>
        <pc:sldMkLst>
          <pc:docMk/>
          <pc:sldMk cId="73706701" sldId="404"/>
        </pc:sldMkLst>
      </pc:sldChg>
      <pc:sldChg chg="del">
        <pc:chgData name="Kumar, Rakesh" userId="e6961465-9b26-4018-8ebe-1bb6947834b0" providerId="ADAL" clId="{D6B825C2-7783-41AE-ABB1-66E4B8AB5D0D}" dt="2022-09-03T11:59:13.165" v="22" actId="47"/>
        <pc:sldMkLst>
          <pc:docMk/>
          <pc:sldMk cId="2542454151" sldId="405"/>
        </pc:sldMkLst>
      </pc:sldChg>
      <pc:sldChg chg="del">
        <pc:chgData name="Kumar, Rakesh" userId="e6961465-9b26-4018-8ebe-1bb6947834b0" providerId="ADAL" clId="{D6B825C2-7783-41AE-ABB1-66E4B8AB5D0D}" dt="2022-09-03T11:59:13.452" v="23" actId="47"/>
        <pc:sldMkLst>
          <pc:docMk/>
          <pc:sldMk cId="1193064314" sldId="406"/>
        </pc:sldMkLst>
      </pc:sldChg>
      <pc:sldChg chg="del">
        <pc:chgData name="Kumar, Rakesh" userId="e6961465-9b26-4018-8ebe-1bb6947834b0" providerId="ADAL" clId="{D6B825C2-7783-41AE-ABB1-66E4B8AB5D0D}" dt="2022-09-03T11:59:13.691" v="24" actId="47"/>
        <pc:sldMkLst>
          <pc:docMk/>
          <pc:sldMk cId="2777525456" sldId="407"/>
        </pc:sldMkLst>
      </pc:sldChg>
      <pc:sldChg chg="del">
        <pc:chgData name="Kumar, Rakesh" userId="e6961465-9b26-4018-8ebe-1bb6947834b0" providerId="ADAL" clId="{D6B825C2-7783-41AE-ABB1-66E4B8AB5D0D}" dt="2022-09-03T11:59:13.944" v="25" actId="47"/>
        <pc:sldMkLst>
          <pc:docMk/>
          <pc:sldMk cId="3488299196" sldId="408"/>
        </pc:sldMkLst>
      </pc:sldChg>
      <pc:sldChg chg="del">
        <pc:chgData name="Kumar, Rakesh" userId="e6961465-9b26-4018-8ebe-1bb6947834b0" providerId="ADAL" clId="{D6B825C2-7783-41AE-ABB1-66E4B8AB5D0D}" dt="2022-09-03T11:59:14.227" v="26" actId="47"/>
        <pc:sldMkLst>
          <pc:docMk/>
          <pc:sldMk cId="3174961229" sldId="409"/>
        </pc:sldMkLst>
      </pc:sldChg>
      <pc:sldChg chg="del">
        <pc:chgData name="Kumar, Rakesh" userId="e6961465-9b26-4018-8ebe-1bb6947834b0" providerId="ADAL" clId="{D6B825C2-7783-41AE-ABB1-66E4B8AB5D0D}" dt="2022-09-03T11:59:14.480" v="27" actId="47"/>
        <pc:sldMkLst>
          <pc:docMk/>
          <pc:sldMk cId="2650863856" sldId="410"/>
        </pc:sldMkLst>
      </pc:sldChg>
      <pc:sldChg chg="del">
        <pc:chgData name="Kumar, Rakesh" userId="e6961465-9b26-4018-8ebe-1bb6947834b0" providerId="ADAL" clId="{D6B825C2-7783-41AE-ABB1-66E4B8AB5D0D}" dt="2022-09-03T11:59:15.748" v="28" actId="47"/>
        <pc:sldMkLst>
          <pc:docMk/>
          <pc:sldMk cId="1981051680" sldId="411"/>
        </pc:sldMkLst>
      </pc:sldChg>
      <pc:sldChg chg="del">
        <pc:chgData name="Kumar, Rakesh" userId="e6961465-9b26-4018-8ebe-1bb6947834b0" providerId="ADAL" clId="{D6B825C2-7783-41AE-ABB1-66E4B8AB5D0D}" dt="2022-09-03T11:59:16.256" v="29" actId="47"/>
        <pc:sldMkLst>
          <pc:docMk/>
          <pc:sldMk cId="2792019300" sldId="412"/>
        </pc:sldMkLst>
      </pc:sldChg>
      <pc:sldChg chg="del">
        <pc:chgData name="Kumar, Rakesh" userId="e6961465-9b26-4018-8ebe-1bb6947834b0" providerId="ADAL" clId="{D6B825C2-7783-41AE-ABB1-66E4B8AB5D0D}" dt="2022-09-03T11:59:16.871" v="30" actId="47"/>
        <pc:sldMkLst>
          <pc:docMk/>
          <pc:sldMk cId="2206015995" sldId="413"/>
        </pc:sldMkLst>
      </pc:sldChg>
      <pc:sldChg chg="del">
        <pc:chgData name="Kumar, Rakesh" userId="e6961465-9b26-4018-8ebe-1bb6947834b0" providerId="ADAL" clId="{D6B825C2-7783-41AE-ABB1-66E4B8AB5D0D}" dt="2022-09-03T11:59:17.937" v="31" actId="47"/>
        <pc:sldMkLst>
          <pc:docMk/>
          <pc:sldMk cId="3476420216" sldId="414"/>
        </pc:sldMkLst>
      </pc:sldChg>
      <pc:sldChg chg="del">
        <pc:chgData name="Kumar, Rakesh" userId="e6961465-9b26-4018-8ebe-1bb6947834b0" providerId="ADAL" clId="{D6B825C2-7783-41AE-ABB1-66E4B8AB5D0D}" dt="2022-09-03T11:59:18.225" v="32" actId="47"/>
        <pc:sldMkLst>
          <pc:docMk/>
          <pc:sldMk cId="2881019389" sldId="415"/>
        </pc:sldMkLst>
      </pc:sldChg>
      <pc:sldChg chg="del">
        <pc:chgData name="Kumar, Rakesh" userId="e6961465-9b26-4018-8ebe-1bb6947834b0" providerId="ADAL" clId="{D6B825C2-7783-41AE-ABB1-66E4B8AB5D0D}" dt="2022-09-03T11:59:18.507" v="33" actId="47"/>
        <pc:sldMkLst>
          <pc:docMk/>
          <pc:sldMk cId="1103696152" sldId="416"/>
        </pc:sldMkLst>
      </pc:sldChg>
      <pc:sldChg chg="del">
        <pc:chgData name="Kumar, Rakesh" userId="e6961465-9b26-4018-8ebe-1bb6947834b0" providerId="ADAL" clId="{D6B825C2-7783-41AE-ABB1-66E4B8AB5D0D}" dt="2022-09-03T11:59:18.695" v="34" actId="47"/>
        <pc:sldMkLst>
          <pc:docMk/>
          <pc:sldMk cId="2678344672" sldId="417"/>
        </pc:sldMkLst>
      </pc:sldChg>
      <pc:sldChg chg="del">
        <pc:chgData name="Kumar, Rakesh" userId="e6961465-9b26-4018-8ebe-1bb6947834b0" providerId="ADAL" clId="{D6B825C2-7783-41AE-ABB1-66E4B8AB5D0D}" dt="2022-09-03T11:59:18.973" v="35" actId="47"/>
        <pc:sldMkLst>
          <pc:docMk/>
          <pc:sldMk cId="2122037846" sldId="418"/>
        </pc:sldMkLst>
      </pc:sldChg>
      <pc:sldChg chg="del">
        <pc:chgData name="Kumar, Rakesh" userId="e6961465-9b26-4018-8ebe-1bb6947834b0" providerId="ADAL" clId="{D6B825C2-7783-41AE-ABB1-66E4B8AB5D0D}" dt="2022-09-03T11:59:19.239" v="36" actId="47"/>
        <pc:sldMkLst>
          <pc:docMk/>
          <pc:sldMk cId="1824117050" sldId="419"/>
        </pc:sldMkLst>
      </pc:sldChg>
      <pc:sldChg chg="del">
        <pc:chgData name="Kumar, Rakesh" userId="e6961465-9b26-4018-8ebe-1bb6947834b0" providerId="ADAL" clId="{D6B825C2-7783-41AE-ABB1-66E4B8AB5D0D}" dt="2022-09-03T11:59:19.603" v="37" actId="47"/>
        <pc:sldMkLst>
          <pc:docMk/>
          <pc:sldMk cId="3628587434" sldId="420"/>
        </pc:sldMkLst>
      </pc:sldChg>
      <pc:sldChg chg="del">
        <pc:chgData name="Kumar, Rakesh" userId="e6961465-9b26-4018-8ebe-1bb6947834b0" providerId="ADAL" clId="{D6B825C2-7783-41AE-ABB1-66E4B8AB5D0D}" dt="2022-09-03T11:59:19.883" v="38" actId="47"/>
        <pc:sldMkLst>
          <pc:docMk/>
          <pc:sldMk cId="1264637887" sldId="421"/>
        </pc:sldMkLst>
      </pc:sldChg>
      <pc:sldChg chg="del">
        <pc:chgData name="Kumar, Rakesh" userId="e6961465-9b26-4018-8ebe-1bb6947834b0" providerId="ADAL" clId="{D6B825C2-7783-41AE-ABB1-66E4B8AB5D0D}" dt="2022-09-03T11:42:13.121" v="1" actId="47"/>
        <pc:sldMkLst>
          <pc:docMk/>
          <pc:sldMk cId="2844912661" sldId="652"/>
        </pc:sldMkLst>
      </pc:sldChg>
      <pc:sldChg chg="del">
        <pc:chgData name="Kumar, Rakesh" userId="e6961465-9b26-4018-8ebe-1bb6947834b0" providerId="ADAL" clId="{D6B825C2-7783-41AE-ABB1-66E4B8AB5D0D}" dt="2022-09-03T11:42:13.145" v="2" actId="47"/>
        <pc:sldMkLst>
          <pc:docMk/>
          <pc:sldMk cId="3319687203" sldId="653"/>
        </pc:sldMkLst>
      </pc:sldChg>
      <pc:sldChg chg="del">
        <pc:chgData name="Kumar, Rakesh" userId="e6961465-9b26-4018-8ebe-1bb6947834b0" providerId="ADAL" clId="{D6B825C2-7783-41AE-ABB1-66E4B8AB5D0D}" dt="2022-09-03T11:42:12.630" v="0" actId="47"/>
        <pc:sldMkLst>
          <pc:docMk/>
          <pc:sldMk cId="4204606552" sldId="661"/>
        </pc:sldMkLst>
      </pc:sldChg>
      <pc:sldChg chg="del">
        <pc:chgData name="Kumar, Rakesh" userId="e6961465-9b26-4018-8ebe-1bb6947834b0" providerId="ADAL" clId="{D6B825C2-7783-41AE-ABB1-66E4B8AB5D0D}" dt="2022-09-03T11:59:22" v="41" actId="47"/>
        <pc:sldMkLst>
          <pc:docMk/>
          <pc:sldMk cId="3687988051" sldId="663"/>
        </pc:sldMkLst>
      </pc:sldChg>
      <pc:sldMasterChg chg="delSldLayout">
        <pc:chgData name="Kumar, Rakesh" userId="e6961465-9b26-4018-8ebe-1bb6947834b0" providerId="ADAL" clId="{D6B825C2-7783-41AE-ABB1-66E4B8AB5D0D}" dt="2022-09-03T11:59:11.808" v="17" actId="47"/>
        <pc:sldMasterMkLst>
          <pc:docMk/>
          <pc:sldMasterMk cId="1418932509" sldId="2147483984"/>
        </pc:sldMasterMkLst>
        <pc:sldLayoutChg chg="del">
          <pc:chgData name="Kumar, Rakesh" userId="e6961465-9b26-4018-8ebe-1bb6947834b0" providerId="ADAL" clId="{D6B825C2-7783-41AE-ABB1-66E4B8AB5D0D}" dt="2022-09-03T11:59:11.808" v="17" actId="47"/>
          <pc:sldLayoutMkLst>
            <pc:docMk/>
            <pc:sldMasterMk cId="1418932509" sldId="2147483984"/>
            <pc:sldLayoutMk cId="1921137079" sldId="214748399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267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6963" y="5113338"/>
            <a:ext cx="6024562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9062" tIns="58738" rIns="119062" bIns="58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915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25" y="828675"/>
            <a:ext cx="5341938" cy="4006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66819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93675" rtl="0" eaLnBrk="0" fontAlgn="base" hangingPunct="0">
      <a:lnSpc>
        <a:spcPct val="87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193675" rtl="0" eaLnBrk="0" fontAlgn="base" hangingPunct="0">
      <a:lnSpc>
        <a:spcPct val="87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193675" rtl="0" eaLnBrk="0" fontAlgn="base" hangingPunct="0">
      <a:lnSpc>
        <a:spcPct val="87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193675" rtl="0" eaLnBrk="0" fontAlgn="base" hangingPunct="0">
      <a:lnSpc>
        <a:spcPct val="87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193675" rtl="0" eaLnBrk="0" fontAlgn="base" hangingPunct="0">
      <a:lnSpc>
        <a:spcPct val="87000"/>
      </a:lnSpc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94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1313" y="679450"/>
            <a:ext cx="6169025" cy="3470275"/>
          </a:xfrm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375151"/>
            <a:ext cx="5040312" cy="4075113"/>
          </a:xfrm>
          <a:ln/>
        </p:spPr>
        <p:txBody>
          <a:bodyPr lIns="91426" tIns="45712" rIns="91426" bIns="45712"/>
          <a:lstStyle/>
          <a:p>
            <a:r>
              <a:rPr lang="en-US" dirty="0"/>
              <a:t>1.2 * 0.7 = 0.84 energy consumption </a:t>
            </a:r>
          </a:p>
          <a:p>
            <a:r>
              <a:rPr lang="en-US" dirty="0"/>
              <a:t>Energy efficiency speedup = 1/0.84 = 1.2x</a:t>
            </a:r>
          </a:p>
        </p:txBody>
      </p:sp>
    </p:spTree>
    <p:extLst>
      <p:ext uri="{BB962C8B-B14F-4D97-AF65-F5344CB8AC3E}">
        <p14:creationId xmlns:p14="http://schemas.microsoft.com/office/powerpoint/2010/main" val="2379667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828675"/>
            <a:ext cx="7123112" cy="4006850"/>
          </a:xfrm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Energy – changing the operating frequency does not change the energy consumption!</a:t>
            </a:r>
          </a:p>
        </p:txBody>
      </p:sp>
    </p:spTree>
    <p:extLst>
      <p:ext uri="{BB962C8B-B14F-4D97-AF65-F5344CB8AC3E}">
        <p14:creationId xmlns:p14="http://schemas.microsoft.com/office/powerpoint/2010/main" val="2801259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828675"/>
            <a:ext cx="7123112" cy="4006850"/>
          </a:xfrm>
        </p:spPr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752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99CDA3CB-2A7E-450C-8DB4-12AB14E5FD2E}" type="slidenum">
              <a:rPr lang="en-US" altLang="zh-TW">
                <a:latin typeface="Arial" charset="0"/>
              </a:rPr>
              <a:pPr/>
              <a:t>24</a:t>
            </a:fld>
            <a:endParaRPr lang="en-US" altLang="zh-TW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07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72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64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49AA1-DF4C-456D-AB94-3C3A0AFABFE9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Arial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828675"/>
            <a:ext cx="7123112" cy="400685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1/</a:t>
            </a:r>
            <a:r>
              <a:rPr lang="zh-CN" altLang="en-US" dirty="0"/>
              <a:t>（</a:t>
            </a:r>
            <a:r>
              <a:rPr lang="en-US" altLang="zh-CN" dirty="0"/>
              <a:t>0.9+0.1/2</a:t>
            </a:r>
            <a:r>
              <a:rPr lang="zh-CN" altLang="en-US" dirty="0"/>
              <a:t>） </a:t>
            </a:r>
            <a:r>
              <a:rPr lang="en-US" altLang="zh-CN" dirty="0"/>
              <a:t>= 1.05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95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C30DD-904F-474E-899A-3A8433489B48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Arial" charset="0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52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07AE3B-3246-4919-ABC9-31E8822EA39B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Arial" charset="0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7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1B262-573A-471B-9E03-686B46A052CB}" type="slidenum">
              <a:rPr kumimoji="0" lang="en-US" altLang="zh-TW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TW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Arial" charset="0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4038" y="828675"/>
            <a:ext cx="7123112" cy="400685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81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4038" y="828675"/>
            <a:ext cx="7123112" cy="400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= current^2 * resistance</a:t>
            </a:r>
          </a:p>
        </p:txBody>
      </p:sp>
    </p:spTree>
    <p:extLst>
      <p:ext uri="{BB962C8B-B14F-4D97-AF65-F5344CB8AC3E}">
        <p14:creationId xmlns:p14="http://schemas.microsoft.com/office/powerpoint/2010/main" val="3577590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4038" y="828675"/>
            <a:ext cx="7123112" cy="400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83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79450"/>
            <a:ext cx="6167438" cy="3470275"/>
          </a:xfrm>
        </p:spPr>
      </p:sp>
      <p:sp>
        <p:nvSpPr>
          <p:cNvPr id="134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376739"/>
            <a:ext cx="5040312" cy="4073525"/>
          </a:xfrm>
          <a:ln/>
        </p:spPr>
        <p:txBody>
          <a:bodyPr lIns="91406" tIns="45705" rIns="91406" bIns="45705"/>
          <a:lstStyle/>
          <a:p>
            <a:r>
              <a:rPr lang="en-US"/>
              <a:t>f0-&gt;1 represents the energy consuming transition</a:t>
            </a:r>
          </a:p>
        </p:txBody>
      </p:sp>
    </p:spTree>
    <p:extLst>
      <p:ext uri="{BB962C8B-B14F-4D97-AF65-F5344CB8AC3E}">
        <p14:creationId xmlns:p14="http://schemas.microsoft.com/office/powerpoint/2010/main" val="2542639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1313" y="679450"/>
            <a:ext cx="6169025" cy="3470275"/>
          </a:xfrm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375151"/>
            <a:ext cx="5040312" cy="4075113"/>
          </a:xfrm>
          <a:ln/>
        </p:spPr>
        <p:txBody>
          <a:bodyPr lIns="91426" tIns="45712" rIns="91426" bIns="45712"/>
          <a:lstStyle/>
          <a:p>
            <a:r>
              <a:rPr lang="en-US" dirty="0"/>
              <a:t>power is the rate at which energy is delivered or exchanged; power dissipation is the rate at which energy is taken from the source (</a:t>
            </a:r>
            <a:r>
              <a:rPr lang="en-US" dirty="0" err="1"/>
              <a:t>Vdd</a:t>
            </a:r>
            <a:r>
              <a:rPr lang="en-US" dirty="0"/>
              <a:t>) and converted into heat (electrical energy is converted into heat energy during operation)</a:t>
            </a:r>
          </a:p>
          <a:p>
            <a:endParaRPr lang="en-US" dirty="0"/>
          </a:p>
          <a:p>
            <a:r>
              <a:rPr lang="en-US" dirty="0"/>
              <a:t>Hard to get large current into a chip (amps of current) – 30W at 3V is 10amps</a:t>
            </a:r>
          </a:p>
        </p:txBody>
      </p:sp>
    </p:spTree>
    <p:extLst>
      <p:ext uri="{BB962C8B-B14F-4D97-AF65-F5344CB8AC3E}">
        <p14:creationId xmlns:p14="http://schemas.microsoft.com/office/powerpoint/2010/main" val="239690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81363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2088"/>
            <a:ext cx="7772400" cy="2398712"/>
          </a:xfrm>
          <a:effectLst>
            <a:outerShdw dist="45791" dir="2021404" algn="ctr" rotWithShape="0">
              <a:schemeClr val="bg2"/>
            </a:outerShdw>
          </a:effectLst>
        </p:spPr>
        <p:txBody>
          <a:bodyPr lIns="92065" tIns="46034" rIns="92065" bIns="46034"/>
          <a:lstStyle>
            <a:lvl1pPr>
              <a:defRPr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8368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 Narrow" panose="020B0606020202030204" pitchFamily="34" charset="0"/>
              </a:rPr>
              <a:t>ECE 411 COMPUTER ORGANIZATION AND DESIGN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133350"/>
            <a:ext cx="2132012" cy="631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6388" y="133350"/>
            <a:ext cx="6248400" cy="6311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3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52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54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2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1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37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19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3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960119"/>
            <a:ext cx="8458200" cy="576072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  <a:lvl2pPr marL="838200" indent="-338138">
              <a:buClrTx/>
              <a:buSzPct val="100000"/>
              <a:buFont typeface="Wingdings" panose="05000000000000000000" pitchFamily="2" charset="2"/>
              <a:buChar char="ü"/>
              <a:defRPr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2pPr>
            <a:lvl3pPr marL="1285875" indent="-238125"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  <a:defRPr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8368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 Narrow" panose="020B0606020202030204" pitchFamily="34" charset="0"/>
              </a:rPr>
              <a:t>ECE 411 COMPUTER ORGANIZATION AND DESIGN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84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932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29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81363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2088"/>
            <a:ext cx="7772400" cy="2398712"/>
          </a:xfrm>
          <a:effectLst>
            <a:outerShdw dist="45791" dir="2021404" algn="ctr" rotWithShape="0">
              <a:schemeClr val="bg2"/>
            </a:outerShdw>
          </a:effectLst>
        </p:spPr>
        <p:txBody>
          <a:bodyPr lIns="92065" tIns="46034" rIns="92065" bIns="46034"/>
          <a:lstStyle>
            <a:lvl1pPr>
              <a:defRPr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83681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Arial Narrow" panose="020B0606020202030204" pitchFamily="34" charset="0"/>
              </a:rPr>
              <a:t>ECE 411 COMPUTER ORGANIZATION AND DESIGN </a:t>
            </a:r>
          </a:p>
        </p:txBody>
      </p:sp>
    </p:spTree>
    <p:extLst>
      <p:ext uri="{BB962C8B-B14F-4D97-AF65-F5344CB8AC3E}">
        <p14:creationId xmlns:p14="http://schemas.microsoft.com/office/powerpoint/2010/main" val="3596840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A7C71F6-8475-4D04-A79E-3F134C3318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4090" y="1441077"/>
            <a:ext cx="8405091" cy="4484594"/>
          </a:xfrm>
          <a:prstGeom prst="rect">
            <a:avLst/>
          </a:prstGeom>
        </p:spPr>
        <p:txBody>
          <a:bodyPr vert="horz"/>
          <a:lstStyle>
            <a:lvl1pPr marL="347306" indent="-347306" algn="l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master_bluesidebar.eps">
            <a:extLst>
              <a:ext uri="{FF2B5EF4-FFF2-40B4-BE49-F238E27FC236}">
                <a16:creationId xmlns:a16="http://schemas.microsoft.com/office/drawing/2014/main" id="{A2BD67AE-5AA2-49AF-8741-7081B9EB3F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03"/>
            <a:ext cx="92364" cy="918882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683F513-1570-44FD-9A47-1725324975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091" y="560537"/>
            <a:ext cx="8358909" cy="64129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364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63C00FF-A51D-4966-AD29-EA812D56745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20676" y="6339624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AA918FE6-FEDB-42B5-B0DB-51A833500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92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9847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388" y="1133475"/>
            <a:ext cx="4076700" cy="53117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5488" y="1133475"/>
            <a:ext cx="4076700" cy="53117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8661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9420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97E57B5-CD28-4372-A84E-BEF3214C10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4090" y="1441077"/>
            <a:ext cx="8405091" cy="4484594"/>
          </a:xfrm>
          <a:prstGeom prst="rect">
            <a:avLst/>
          </a:prstGeom>
        </p:spPr>
        <p:txBody>
          <a:bodyPr vert="horz"/>
          <a:lstStyle>
            <a:lvl1pPr marL="347306" indent="-347306" algn="l">
              <a:buFont typeface="Wingdings" panose="05000000000000000000" pitchFamily="2" charset="2"/>
              <a:buChar char="§"/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b="0" i="0">
                <a:solidFill>
                  <a:srgbClr val="13294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master_bluesidebar.eps">
            <a:extLst>
              <a:ext uri="{FF2B5EF4-FFF2-40B4-BE49-F238E27FC236}">
                <a16:creationId xmlns:a16="http://schemas.microsoft.com/office/drawing/2014/main" id="{049682B8-1318-448A-8B4F-FB6208D238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03"/>
            <a:ext cx="92364" cy="91888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9DE701A-6D30-44EC-91FD-AC91C68FE2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4091" y="560537"/>
            <a:ext cx="8358909" cy="64129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364" b="1" i="0" baseline="0">
                <a:solidFill>
                  <a:srgbClr val="E84A27"/>
                </a:solidFill>
                <a:latin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222D14D-59E7-44A9-9A67-477BC2FBB0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20676" y="6339624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AA918FE6-FEDB-42B5-B0DB-51A8335001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66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34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564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011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7494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133350"/>
            <a:ext cx="2132012" cy="631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6388" y="133350"/>
            <a:ext cx="6248400" cy="6311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6028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81363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2088"/>
            <a:ext cx="7772400" cy="2398712"/>
          </a:xfrm>
          <a:effectLst>
            <a:outerShdw dist="45791" dir="2021404" algn="ctr" rotWithShape="0">
              <a:schemeClr val="bg2"/>
            </a:outerShdw>
          </a:effectLst>
        </p:spPr>
        <p:txBody>
          <a:bodyPr lIns="92065" tIns="46034" rIns="92065" bIns="46034"/>
          <a:lstStyle>
            <a:lvl1pPr>
              <a:defRPr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83681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Arial Narrow" panose="020B0606020202030204" pitchFamily="34" charset="0"/>
              </a:rPr>
              <a:t>ECE 411 COMPUTER ORGANIZATION AND DESIGN </a:t>
            </a:r>
          </a:p>
        </p:txBody>
      </p:sp>
    </p:spTree>
    <p:extLst>
      <p:ext uri="{BB962C8B-B14F-4D97-AF65-F5344CB8AC3E}">
        <p14:creationId xmlns:p14="http://schemas.microsoft.com/office/powerpoint/2010/main" val="88675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960119"/>
            <a:ext cx="8458200" cy="576072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  <a:lvl2pPr marL="628650" indent="-253604">
              <a:buClrTx/>
              <a:buSzPct val="100000"/>
              <a:buFont typeface="Wingdings" panose="05000000000000000000" pitchFamily="2" charset="2"/>
              <a:buChar char="ü"/>
              <a:defRPr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2pPr>
            <a:lvl3pPr marL="964406" indent="-178594">
              <a:buClr>
                <a:srgbClr val="C00000"/>
              </a:buClr>
              <a:buSzPct val="100000"/>
              <a:buFont typeface="Courier New" panose="02070309020205020404" pitchFamily="49" charset="0"/>
              <a:buChar char="o"/>
              <a:defRPr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83681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Arial Narrow" panose="020B0606020202030204" pitchFamily="34" charset="0"/>
              </a:rPr>
              <a:t>ECE 411 COMPUTER ORGANIZATION AND DESIGN </a:t>
            </a:r>
          </a:p>
        </p:txBody>
      </p:sp>
    </p:spTree>
    <p:extLst>
      <p:ext uri="{BB962C8B-B14F-4D97-AF65-F5344CB8AC3E}">
        <p14:creationId xmlns:p14="http://schemas.microsoft.com/office/powerpoint/2010/main" val="5490549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9186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388" y="1133475"/>
            <a:ext cx="4076700" cy="53117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5488" y="1133475"/>
            <a:ext cx="4076700" cy="53117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6657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12351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21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388" y="1133475"/>
            <a:ext cx="4076700" cy="5311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5488" y="1133475"/>
            <a:ext cx="4076700" cy="5311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814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8805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0708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8672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133350"/>
            <a:ext cx="2132012" cy="631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6388" y="133350"/>
            <a:ext cx="6248400" cy="6311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898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960438"/>
            <a:ext cx="8504237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9" tIns="44445" rIns="90479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133350"/>
            <a:ext cx="850423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26475" y="0"/>
            <a:ext cx="517525" cy="327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fld id="{56C02AC0-9534-4805-B2C5-CE8CA9B20F8B}" type="slidenum">
              <a:rPr lang="en-US" sz="1800">
                <a:cs typeface="+mn-cs"/>
              </a:rPr>
              <a:pPr>
                <a:lnSpc>
                  <a:spcPct val="85000"/>
                </a:lnSpc>
                <a:spcBef>
                  <a:spcPct val="50000"/>
                </a:spcBef>
                <a:defRPr/>
              </a:pPr>
              <a:t>‹#›</a:t>
            </a:fld>
            <a:endParaRPr lang="en-US" sz="32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hf hdr="0" dt="0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85763" indent="-385763" algn="l" rtl="0" eaLnBrk="0" fontAlgn="base" hangingPunct="0">
        <a:lnSpc>
          <a:spcPct val="93000"/>
        </a:lnSpc>
        <a:spcBef>
          <a:spcPct val="5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38138" algn="l" rtl="0" eaLnBrk="0" fontAlgn="base" hangingPunct="0">
        <a:lnSpc>
          <a:spcPct val="87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¤"/>
        <a:defRPr sz="2000">
          <a:solidFill>
            <a:schemeClr val="tx1"/>
          </a:solidFill>
          <a:latin typeface="+mn-lt"/>
        </a:defRPr>
      </a:lvl2pPr>
      <a:lvl3pPr marL="1285875" indent="-238125" algn="l" rtl="0" eaLnBrk="0" fontAlgn="base" hangingPunct="0">
        <a:lnSpc>
          <a:spcPct val="87000"/>
        </a:lnSpc>
        <a:spcBef>
          <a:spcPct val="10000"/>
        </a:spcBef>
        <a:spcAft>
          <a:spcPct val="0"/>
        </a:spcAft>
        <a:buClr>
          <a:schemeClr val="accent2"/>
        </a:buClr>
        <a:buSzPct val="68000"/>
        <a:buFont typeface="Wingdings" pitchFamily="2" charset="2"/>
        <a:buChar char="¢"/>
        <a:defRPr sz="2000">
          <a:solidFill>
            <a:schemeClr val="tx1"/>
          </a:solidFill>
          <a:latin typeface="+mn-lt"/>
        </a:defRPr>
      </a:lvl3pPr>
      <a:lvl4pPr marL="2032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3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9" y="960440"/>
            <a:ext cx="8504237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9" tIns="44445" rIns="90479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34964" y="133350"/>
            <a:ext cx="850423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26476" y="1"/>
            <a:ext cx="517525" cy="2689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fld id="{56C02AC0-9534-4805-B2C5-CE8CA9B20F8B}" type="slidenum">
              <a:rPr lang="en-US" sz="1350">
                <a:cs typeface="+mn-cs"/>
              </a:rPr>
              <a:pPr>
                <a:lnSpc>
                  <a:spcPct val="85000"/>
                </a:lnSpc>
                <a:spcBef>
                  <a:spcPct val="50000"/>
                </a:spcBef>
                <a:defRPr/>
              </a:pPr>
              <a:t>‹#›</a:t>
            </a:fld>
            <a:endParaRPr lang="en-US" sz="24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hdr="0" dt="0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7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42900" algn="l" rtl="0" fontAlgn="base">
        <a:lnSpc>
          <a:spcPct val="87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685800" algn="l" rtl="0" fontAlgn="base">
        <a:lnSpc>
          <a:spcPct val="87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028700" algn="l" rtl="0" fontAlgn="base">
        <a:lnSpc>
          <a:spcPct val="87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89322" indent="-289322" algn="l" rtl="0" eaLnBrk="0" fontAlgn="base" hangingPunct="0">
        <a:lnSpc>
          <a:spcPct val="93000"/>
        </a:lnSpc>
        <a:spcBef>
          <a:spcPct val="5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165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53604" algn="l" rtl="0" eaLnBrk="0" fontAlgn="base" hangingPunct="0">
        <a:lnSpc>
          <a:spcPct val="87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¤"/>
        <a:defRPr sz="1500">
          <a:solidFill>
            <a:schemeClr val="tx1"/>
          </a:solidFill>
          <a:latin typeface="+mn-lt"/>
        </a:defRPr>
      </a:lvl2pPr>
      <a:lvl3pPr marL="964406" indent="-178594" algn="l" rtl="0" eaLnBrk="0" fontAlgn="base" hangingPunct="0">
        <a:lnSpc>
          <a:spcPct val="87000"/>
        </a:lnSpc>
        <a:spcBef>
          <a:spcPct val="10000"/>
        </a:spcBef>
        <a:spcAft>
          <a:spcPct val="0"/>
        </a:spcAft>
        <a:buClr>
          <a:schemeClr val="accent2"/>
        </a:buClr>
        <a:buSzPct val="68000"/>
        <a:buFont typeface="Wingdings" pitchFamily="2" charset="2"/>
        <a:buChar char="¢"/>
        <a:defRPr sz="1500">
          <a:solidFill>
            <a:schemeClr val="tx1"/>
          </a:solidFill>
          <a:latin typeface="+mn-lt"/>
        </a:defRPr>
      </a:lvl3pPr>
      <a:lvl4pPr marL="152400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Times New Roman" pitchFamily="18" charset="0"/>
        </a:defRPr>
      </a:lvl4pPr>
      <a:lvl5pPr marL="1838325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Times New Roman" pitchFamily="18" charset="0"/>
        </a:defRPr>
      </a:lvl5pPr>
      <a:lvl6pPr marL="2181225" indent="-17145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Times New Roman" pitchFamily="18" charset="0"/>
        </a:defRPr>
      </a:lvl6pPr>
      <a:lvl7pPr marL="2524125" indent="-17145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Times New Roman" pitchFamily="18" charset="0"/>
        </a:defRPr>
      </a:lvl7pPr>
      <a:lvl8pPr marL="2867025" indent="-17145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Times New Roman" pitchFamily="18" charset="0"/>
        </a:defRPr>
      </a:lvl8pPr>
      <a:lvl9pPr marL="3209925" indent="-17145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9" y="960440"/>
            <a:ext cx="8504237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9" tIns="44445" rIns="90479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34964" y="133350"/>
            <a:ext cx="8504237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26476" y="1"/>
            <a:ext cx="517525" cy="2689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fld id="{56C02AC0-9534-4805-B2C5-CE8CA9B20F8B}" type="slidenum">
              <a:rPr lang="en-US" sz="1350">
                <a:cs typeface="+mn-cs"/>
              </a:rPr>
              <a:pPr>
                <a:lnSpc>
                  <a:spcPct val="85000"/>
                </a:lnSpc>
                <a:spcBef>
                  <a:spcPct val="50000"/>
                </a:spcBef>
                <a:defRPr/>
              </a:pPr>
              <a:t>‹#›</a:t>
            </a:fld>
            <a:endParaRPr lang="en-US" sz="24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4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hf hdr="0" dt="0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700" b="1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42900" algn="l" rtl="0" fontAlgn="base">
        <a:lnSpc>
          <a:spcPct val="87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685800" algn="l" rtl="0" fontAlgn="base">
        <a:lnSpc>
          <a:spcPct val="87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028700" algn="l" rtl="0" fontAlgn="base">
        <a:lnSpc>
          <a:spcPct val="87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289322" indent="-289322" algn="l" rtl="0" eaLnBrk="0" fontAlgn="base" hangingPunct="0">
        <a:lnSpc>
          <a:spcPct val="93000"/>
        </a:lnSpc>
        <a:spcBef>
          <a:spcPct val="5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165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53604" algn="l" rtl="0" eaLnBrk="0" fontAlgn="base" hangingPunct="0">
        <a:lnSpc>
          <a:spcPct val="87000"/>
        </a:lnSpc>
        <a:spcBef>
          <a:spcPct val="25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¤"/>
        <a:defRPr sz="1500">
          <a:solidFill>
            <a:schemeClr val="tx1"/>
          </a:solidFill>
          <a:latin typeface="+mn-lt"/>
        </a:defRPr>
      </a:lvl2pPr>
      <a:lvl3pPr marL="964406" indent="-178594" algn="l" rtl="0" eaLnBrk="0" fontAlgn="base" hangingPunct="0">
        <a:lnSpc>
          <a:spcPct val="87000"/>
        </a:lnSpc>
        <a:spcBef>
          <a:spcPct val="10000"/>
        </a:spcBef>
        <a:spcAft>
          <a:spcPct val="0"/>
        </a:spcAft>
        <a:buClr>
          <a:schemeClr val="accent2"/>
        </a:buClr>
        <a:buSzPct val="68000"/>
        <a:buFont typeface="Wingdings" pitchFamily="2" charset="2"/>
        <a:buChar char="¢"/>
        <a:defRPr sz="1500">
          <a:solidFill>
            <a:schemeClr val="tx1"/>
          </a:solidFill>
          <a:latin typeface="+mn-lt"/>
        </a:defRPr>
      </a:lvl3pPr>
      <a:lvl4pPr marL="152400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Times New Roman" pitchFamily="18" charset="0"/>
        </a:defRPr>
      </a:lvl4pPr>
      <a:lvl5pPr marL="1838325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Times New Roman" pitchFamily="18" charset="0"/>
        </a:defRPr>
      </a:lvl5pPr>
      <a:lvl6pPr marL="2181225" indent="-17145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Times New Roman" pitchFamily="18" charset="0"/>
        </a:defRPr>
      </a:lvl6pPr>
      <a:lvl7pPr marL="2524125" indent="-17145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Times New Roman" pitchFamily="18" charset="0"/>
        </a:defRPr>
      </a:lvl7pPr>
      <a:lvl8pPr marL="2867025" indent="-17145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Times New Roman" pitchFamily="18" charset="0"/>
        </a:defRPr>
      </a:lvl8pPr>
      <a:lvl9pPr marL="3209925" indent="-17145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outu.be/Xf0VuRG7MN4" TargetMode="Externa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Lecture 4: </a:t>
            </a:r>
            <a:br>
              <a:rPr lang="en-US" dirty="0"/>
            </a:br>
            <a:r>
              <a:rPr lang="en-US" dirty="0"/>
              <a:t>Memory Hierarchy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19070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/>
            <a:r>
              <a:rPr lang="en-US" altLang="x-none" sz="1200" dirty="0"/>
              <a:t>Some slides adapted from Mary Jane Irwin at Penn State University for </a:t>
            </a:r>
            <a:r>
              <a:rPr lang="en-US" altLang="x-none" sz="1200" i="1" dirty="0"/>
              <a:t>Computer Organization and Design</a:t>
            </a:r>
            <a:r>
              <a:rPr lang="en-US" altLang="x-none" sz="1200" dirty="0"/>
              <a:t>, Patterson &amp; Hennessy, © 2005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1231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4442" y="1266355"/>
            <a:ext cx="7685383" cy="5095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300" dirty="0">
                <a:solidFill>
                  <a:srgbClr val="E84A27"/>
                </a:solidFill>
              </a:rPr>
              <a:t>Power and Energy Metrics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6388" y="1997030"/>
            <a:ext cx="8458200" cy="3900849"/>
          </a:xfrm>
        </p:spPr>
        <p:txBody>
          <a:bodyPr/>
          <a:lstStyle/>
          <a:p>
            <a:pPr>
              <a:buClrTx/>
            </a:pPr>
            <a:r>
              <a:rPr lang="en-US" dirty="0"/>
              <a:t>Energy in Joules</a:t>
            </a:r>
          </a:p>
          <a:p>
            <a:pPr lvl="1"/>
            <a:r>
              <a:rPr lang="en-US" dirty="0"/>
              <a:t>ultimate metric, i.e., the true “cost” of performing a fixed task</a:t>
            </a:r>
          </a:p>
          <a:p>
            <a:pPr lvl="1"/>
            <a:r>
              <a:rPr lang="en-US" dirty="0"/>
              <a:t>energy = power × delay</a:t>
            </a:r>
          </a:p>
          <a:p>
            <a:pPr lvl="2"/>
            <a:r>
              <a:rPr lang="en-US" dirty="0"/>
              <a:t>Joules = Watts × seconds</a:t>
            </a:r>
          </a:p>
          <a:p>
            <a:pPr lvl="2"/>
            <a:r>
              <a:rPr lang="en-US" dirty="0"/>
              <a:t>Lower energy means less power to perform a computation at the same frequency</a:t>
            </a:r>
          </a:p>
          <a:p>
            <a:pPr>
              <a:buClrTx/>
            </a:pPr>
            <a:r>
              <a:rPr lang="en-US" dirty="0"/>
              <a:t>Example:</a:t>
            </a:r>
          </a:p>
          <a:p>
            <a:pPr lvl="1"/>
            <a:r>
              <a:rPr lang="en-US" dirty="0"/>
              <a:t>if processor A consumes 1.2×  power of processor B, but finishes the task in 30% less time, which processor is more energy efficient and by how much?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3C1A10-69D7-45E6-971B-7398ADC06F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85800">
              <a:defRPr/>
            </a:pPr>
            <a:fld id="{AA918FE6-FEDB-42B5-B0DB-51A8335001C1}" type="slidenum">
              <a:rPr lang="en-US">
                <a:solidFill>
                  <a:srgbClr val="000000"/>
                </a:solidFill>
              </a:rPr>
              <a:pPr defTabSz="685800"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47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097" y="1278163"/>
            <a:ext cx="5348690" cy="5095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300" dirty="0">
                <a:solidFill>
                  <a:srgbClr val="E84A27"/>
                </a:solidFill>
              </a:rPr>
              <a:t>Power versus Energy</a:t>
            </a:r>
          </a:p>
        </p:txBody>
      </p:sp>
      <p:sp>
        <p:nvSpPr>
          <p:cNvPr id="1338371" name="Line 3"/>
          <p:cNvSpPr>
            <a:spLocks noChangeShapeType="1"/>
          </p:cNvSpPr>
          <p:nvPr/>
        </p:nvSpPr>
        <p:spPr bwMode="auto">
          <a:xfrm>
            <a:off x="2057400" y="2476773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338372" name="Line 4"/>
          <p:cNvSpPr>
            <a:spLocks noChangeShapeType="1"/>
          </p:cNvSpPr>
          <p:nvPr/>
        </p:nvSpPr>
        <p:spPr bwMode="auto">
          <a:xfrm>
            <a:off x="2057400" y="3619773"/>
            <a:ext cx="3943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338373" name="Text Box 5"/>
          <p:cNvSpPr txBox="1">
            <a:spLocks noChangeArrowheads="1"/>
          </p:cNvSpPr>
          <p:nvPr/>
        </p:nvSpPr>
        <p:spPr bwMode="auto">
          <a:xfrm>
            <a:off x="1428750" y="2419624"/>
            <a:ext cx="668068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/>
            <a:r>
              <a:rPr lang="en-US" sz="1500">
                <a:solidFill>
                  <a:srgbClr val="000000"/>
                </a:solidFill>
              </a:rPr>
              <a:t>Watts</a:t>
            </a:r>
            <a:endParaRPr lang="en-US" sz="1500" baseline="-25000">
              <a:solidFill>
                <a:srgbClr val="000000"/>
              </a:solidFill>
            </a:endParaRPr>
          </a:p>
        </p:txBody>
      </p:sp>
      <p:sp>
        <p:nvSpPr>
          <p:cNvPr id="1338374" name="Text Box 6"/>
          <p:cNvSpPr txBox="1">
            <a:spLocks noChangeArrowheads="1"/>
          </p:cNvSpPr>
          <p:nvPr/>
        </p:nvSpPr>
        <p:spPr bwMode="auto">
          <a:xfrm>
            <a:off x="5657851" y="3619774"/>
            <a:ext cx="548548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/>
            <a:r>
              <a:rPr lang="en-US" sz="1500">
                <a:solidFill>
                  <a:srgbClr val="000000"/>
                </a:solidFill>
              </a:rPr>
              <a:t>time</a:t>
            </a:r>
            <a:endParaRPr lang="en-US" sz="1500" baseline="-25000">
              <a:solidFill>
                <a:srgbClr val="0000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429002" y="2133873"/>
            <a:ext cx="2239566" cy="1085850"/>
            <a:chOff x="1920" y="768"/>
            <a:chExt cx="1881" cy="912"/>
          </a:xfrm>
        </p:grpSpPr>
        <p:sp>
          <p:nvSpPr>
            <p:cNvPr id="1338376" name="Text Box 8"/>
            <p:cNvSpPr txBox="1">
              <a:spLocks noChangeArrowheads="1"/>
            </p:cNvSpPr>
            <p:nvPr/>
          </p:nvSpPr>
          <p:spPr bwMode="auto">
            <a:xfrm>
              <a:off x="1920" y="768"/>
              <a:ext cx="1881" cy="2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85800"/>
              <a:r>
                <a:rPr lang="en-US" sz="1500" dirty="0">
                  <a:solidFill>
                    <a:srgbClr val="000000"/>
                  </a:solidFill>
                </a:rPr>
                <a:t>Power is height of curve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338377" name="Line 9"/>
            <p:cNvSpPr>
              <a:spLocks noChangeShapeType="1"/>
            </p:cNvSpPr>
            <p:nvPr/>
          </p:nvSpPr>
          <p:spPr bwMode="auto">
            <a:xfrm flipH="1">
              <a:off x="1920" y="1008"/>
              <a:ext cx="288" cy="19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378" name="Line 10"/>
            <p:cNvSpPr>
              <a:spLocks noChangeShapeType="1"/>
            </p:cNvSpPr>
            <p:nvPr/>
          </p:nvSpPr>
          <p:spPr bwMode="auto">
            <a:xfrm>
              <a:off x="2352" y="1056"/>
              <a:ext cx="96" cy="62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</p:grpSp>
      <p:sp>
        <p:nvSpPr>
          <p:cNvPr id="1338379" name="Line 11"/>
          <p:cNvSpPr>
            <a:spLocks noChangeShapeType="1"/>
          </p:cNvSpPr>
          <p:nvPr/>
        </p:nvSpPr>
        <p:spPr bwMode="auto">
          <a:xfrm>
            <a:off x="2057400" y="436111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338380" name="Line 12"/>
          <p:cNvSpPr>
            <a:spLocks noChangeShapeType="1"/>
          </p:cNvSpPr>
          <p:nvPr/>
        </p:nvSpPr>
        <p:spPr bwMode="auto">
          <a:xfrm>
            <a:off x="2057400" y="5504110"/>
            <a:ext cx="3943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338381" name="Text Box 13"/>
          <p:cNvSpPr txBox="1">
            <a:spLocks noChangeArrowheads="1"/>
          </p:cNvSpPr>
          <p:nvPr/>
        </p:nvSpPr>
        <p:spPr bwMode="auto">
          <a:xfrm>
            <a:off x="1428750" y="4303961"/>
            <a:ext cx="668068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/>
            <a:r>
              <a:rPr lang="en-US" sz="1500">
                <a:solidFill>
                  <a:srgbClr val="000000"/>
                </a:solidFill>
              </a:rPr>
              <a:t>Watts</a:t>
            </a:r>
            <a:endParaRPr lang="en-US" sz="1500" baseline="-25000">
              <a:solidFill>
                <a:srgbClr val="000000"/>
              </a:solidFill>
            </a:endParaRPr>
          </a:p>
        </p:txBody>
      </p:sp>
      <p:sp>
        <p:nvSpPr>
          <p:cNvPr id="1338382" name="Text Box 14"/>
          <p:cNvSpPr txBox="1">
            <a:spLocks noChangeArrowheads="1"/>
          </p:cNvSpPr>
          <p:nvPr/>
        </p:nvSpPr>
        <p:spPr bwMode="auto">
          <a:xfrm>
            <a:off x="5657851" y="5504111"/>
            <a:ext cx="548548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/>
            <a:r>
              <a:rPr lang="en-US" sz="1500">
                <a:solidFill>
                  <a:srgbClr val="000000"/>
                </a:solidFill>
              </a:rPr>
              <a:t>time</a:t>
            </a:r>
            <a:endParaRPr lang="en-US" sz="1500" baseline="-25000">
              <a:solidFill>
                <a:srgbClr val="000000"/>
              </a:solidFill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057401" y="2648224"/>
            <a:ext cx="4942285" cy="494110"/>
            <a:chOff x="912" y="1440"/>
            <a:chExt cx="4151" cy="415"/>
          </a:xfrm>
        </p:grpSpPr>
        <p:sp>
          <p:nvSpPr>
            <p:cNvPr id="1338384" name="Line 16"/>
            <p:cNvSpPr>
              <a:spLocks noChangeShapeType="1"/>
            </p:cNvSpPr>
            <p:nvPr/>
          </p:nvSpPr>
          <p:spPr bwMode="auto">
            <a:xfrm>
              <a:off x="912" y="1728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385" name="Line 17"/>
            <p:cNvSpPr>
              <a:spLocks noChangeShapeType="1"/>
            </p:cNvSpPr>
            <p:nvPr/>
          </p:nvSpPr>
          <p:spPr bwMode="auto">
            <a:xfrm>
              <a:off x="1248" y="144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386" name="Line 18"/>
            <p:cNvSpPr>
              <a:spLocks noChangeShapeType="1"/>
            </p:cNvSpPr>
            <p:nvPr/>
          </p:nvSpPr>
          <p:spPr bwMode="auto">
            <a:xfrm>
              <a:off x="1248" y="1440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387" name="Line 19"/>
            <p:cNvSpPr>
              <a:spLocks noChangeShapeType="1"/>
            </p:cNvSpPr>
            <p:nvPr/>
          </p:nvSpPr>
          <p:spPr bwMode="auto">
            <a:xfrm>
              <a:off x="2064" y="144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388" name="Line 20"/>
            <p:cNvSpPr>
              <a:spLocks noChangeShapeType="1"/>
            </p:cNvSpPr>
            <p:nvPr/>
          </p:nvSpPr>
          <p:spPr bwMode="auto">
            <a:xfrm>
              <a:off x="2064" y="1728"/>
              <a:ext cx="19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389" name="Text Box 21"/>
            <p:cNvSpPr txBox="1">
              <a:spLocks noChangeArrowheads="1"/>
            </p:cNvSpPr>
            <p:nvPr/>
          </p:nvSpPr>
          <p:spPr bwMode="auto">
            <a:xfrm>
              <a:off x="4080" y="1584"/>
              <a:ext cx="983" cy="2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85800"/>
              <a:r>
                <a:rPr lang="en-US" sz="1500">
                  <a:solidFill>
                    <a:srgbClr val="000000"/>
                  </a:solidFill>
                </a:rPr>
                <a:t>Approach 1</a:t>
              </a:r>
              <a:endParaRPr lang="en-US" sz="15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057401" y="3219724"/>
            <a:ext cx="4942285" cy="322660"/>
            <a:chOff x="912" y="1920"/>
            <a:chExt cx="4151" cy="271"/>
          </a:xfrm>
        </p:grpSpPr>
        <p:sp>
          <p:nvSpPr>
            <p:cNvPr id="1338391" name="Line 23"/>
            <p:cNvSpPr>
              <a:spLocks noChangeShapeType="1"/>
            </p:cNvSpPr>
            <p:nvPr/>
          </p:nvSpPr>
          <p:spPr bwMode="auto">
            <a:xfrm>
              <a:off x="912" y="2064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392" name="Line 24"/>
            <p:cNvSpPr>
              <a:spLocks noChangeShapeType="1"/>
            </p:cNvSpPr>
            <p:nvPr/>
          </p:nvSpPr>
          <p:spPr bwMode="auto">
            <a:xfrm>
              <a:off x="1248" y="1920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393" name="Line 25"/>
            <p:cNvSpPr>
              <a:spLocks noChangeShapeType="1"/>
            </p:cNvSpPr>
            <p:nvPr/>
          </p:nvSpPr>
          <p:spPr bwMode="auto">
            <a:xfrm>
              <a:off x="1248" y="1920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394" name="Line 26"/>
            <p:cNvSpPr>
              <a:spLocks noChangeShapeType="1"/>
            </p:cNvSpPr>
            <p:nvPr/>
          </p:nvSpPr>
          <p:spPr bwMode="auto">
            <a:xfrm>
              <a:off x="2064" y="1920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395" name="Line 27"/>
            <p:cNvSpPr>
              <a:spLocks noChangeShapeType="1"/>
            </p:cNvSpPr>
            <p:nvPr/>
          </p:nvSpPr>
          <p:spPr bwMode="auto">
            <a:xfrm>
              <a:off x="2880" y="1920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396" name="Line 28"/>
            <p:cNvSpPr>
              <a:spLocks noChangeShapeType="1"/>
            </p:cNvSpPr>
            <p:nvPr/>
          </p:nvSpPr>
          <p:spPr bwMode="auto">
            <a:xfrm>
              <a:off x="2880" y="2064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397" name="Text Box 29"/>
            <p:cNvSpPr txBox="1">
              <a:spLocks noChangeArrowheads="1"/>
            </p:cNvSpPr>
            <p:nvPr/>
          </p:nvSpPr>
          <p:spPr bwMode="auto">
            <a:xfrm>
              <a:off x="4080" y="1920"/>
              <a:ext cx="983" cy="2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85800"/>
              <a:r>
                <a:rPr lang="en-US" sz="1500">
                  <a:solidFill>
                    <a:srgbClr val="000000"/>
                  </a:solidFill>
                </a:rPr>
                <a:t>Approach 2</a:t>
              </a:r>
              <a:endParaRPr lang="en-US" sz="15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057401" y="5104060"/>
            <a:ext cx="4885135" cy="322660"/>
            <a:chOff x="960" y="3312"/>
            <a:chExt cx="4103" cy="271"/>
          </a:xfrm>
        </p:grpSpPr>
        <p:sp>
          <p:nvSpPr>
            <p:cNvPr id="1338399" name="Rectangle 31" descr="Light upward diagonal"/>
            <p:cNvSpPr>
              <a:spLocks noChangeArrowheads="1"/>
            </p:cNvSpPr>
            <p:nvPr/>
          </p:nvSpPr>
          <p:spPr bwMode="auto">
            <a:xfrm>
              <a:off x="1296" y="3312"/>
              <a:ext cx="1632" cy="144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400" name="Line 32"/>
            <p:cNvSpPr>
              <a:spLocks noChangeShapeType="1"/>
            </p:cNvSpPr>
            <p:nvPr/>
          </p:nvSpPr>
          <p:spPr bwMode="auto">
            <a:xfrm>
              <a:off x="960" y="345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401" name="Line 33"/>
            <p:cNvSpPr>
              <a:spLocks noChangeShapeType="1"/>
            </p:cNvSpPr>
            <p:nvPr/>
          </p:nvSpPr>
          <p:spPr bwMode="auto">
            <a:xfrm>
              <a:off x="1296" y="331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402" name="Line 34"/>
            <p:cNvSpPr>
              <a:spLocks noChangeShapeType="1"/>
            </p:cNvSpPr>
            <p:nvPr/>
          </p:nvSpPr>
          <p:spPr bwMode="auto">
            <a:xfrm>
              <a:off x="1296" y="331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403" name="Line 35"/>
            <p:cNvSpPr>
              <a:spLocks noChangeShapeType="1"/>
            </p:cNvSpPr>
            <p:nvPr/>
          </p:nvSpPr>
          <p:spPr bwMode="auto">
            <a:xfrm>
              <a:off x="2112" y="331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404" name="Line 36"/>
            <p:cNvSpPr>
              <a:spLocks noChangeShapeType="1"/>
            </p:cNvSpPr>
            <p:nvPr/>
          </p:nvSpPr>
          <p:spPr bwMode="auto">
            <a:xfrm>
              <a:off x="2928" y="3312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405" name="Line 37"/>
            <p:cNvSpPr>
              <a:spLocks noChangeShapeType="1"/>
            </p:cNvSpPr>
            <p:nvPr/>
          </p:nvSpPr>
          <p:spPr bwMode="auto">
            <a:xfrm>
              <a:off x="2928" y="3456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406" name="Text Box 38"/>
            <p:cNvSpPr txBox="1">
              <a:spLocks noChangeArrowheads="1"/>
            </p:cNvSpPr>
            <p:nvPr/>
          </p:nvSpPr>
          <p:spPr bwMode="auto">
            <a:xfrm>
              <a:off x="4080" y="3312"/>
              <a:ext cx="983" cy="2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85800"/>
              <a:r>
                <a:rPr lang="en-US" sz="1500">
                  <a:solidFill>
                    <a:srgbClr val="000000"/>
                  </a:solidFill>
                </a:rPr>
                <a:t>Approach 2</a:t>
              </a:r>
              <a:endParaRPr lang="en-US" sz="15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2057401" y="4532560"/>
            <a:ext cx="4885135" cy="494110"/>
            <a:chOff x="960" y="2832"/>
            <a:chExt cx="4103" cy="415"/>
          </a:xfrm>
        </p:grpSpPr>
        <p:sp>
          <p:nvSpPr>
            <p:cNvPr id="1338408" name="Rectangle 40" descr="Light upward diagonal"/>
            <p:cNvSpPr>
              <a:spLocks noChangeArrowheads="1"/>
            </p:cNvSpPr>
            <p:nvPr/>
          </p:nvSpPr>
          <p:spPr bwMode="auto">
            <a:xfrm>
              <a:off x="1296" y="2832"/>
              <a:ext cx="816" cy="288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409" name="Line 41"/>
            <p:cNvSpPr>
              <a:spLocks noChangeShapeType="1"/>
            </p:cNvSpPr>
            <p:nvPr/>
          </p:nvSpPr>
          <p:spPr bwMode="auto">
            <a:xfrm>
              <a:off x="960" y="3120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410" name="Line 42"/>
            <p:cNvSpPr>
              <a:spLocks noChangeShapeType="1"/>
            </p:cNvSpPr>
            <p:nvPr/>
          </p:nvSpPr>
          <p:spPr bwMode="auto">
            <a:xfrm>
              <a:off x="1296" y="28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411" name="Line 43"/>
            <p:cNvSpPr>
              <a:spLocks noChangeShapeType="1"/>
            </p:cNvSpPr>
            <p:nvPr/>
          </p:nvSpPr>
          <p:spPr bwMode="auto">
            <a:xfrm>
              <a:off x="1296" y="283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412" name="Line 44"/>
            <p:cNvSpPr>
              <a:spLocks noChangeShapeType="1"/>
            </p:cNvSpPr>
            <p:nvPr/>
          </p:nvSpPr>
          <p:spPr bwMode="auto">
            <a:xfrm>
              <a:off x="2112" y="2832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413" name="Line 45"/>
            <p:cNvSpPr>
              <a:spLocks noChangeShapeType="1"/>
            </p:cNvSpPr>
            <p:nvPr/>
          </p:nvSpPr>
          <p:spPr bwMode="auto">
            <a:xfrm>
              <a:off x="2112" y="3120"/>
              <a:ext cx="19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414" name="Text Box 46"/>
            <p:cNvSpPr txBox="1">
              <a:spLocks noChangeArrowheads="1"/>
            </p:cNvSpPr>
            <p:nvPr/>
          </p:nvSpPr>
          <p:spPr bwMode="auto">
            <a:xfrm>
              <a:off x="4080" y="2976"/>
              <a:ext cx="983" cy="2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85800"/>
              <a:r>
                <a:rPr lang="en-US" sz="1500">
                  <a:solidFill>
                    <a:srgbClr val="000000"/>
                  </a:solidFill>
                </a:rPr>
                <a:t>Approach 1</a:t>
              </a:r>
              <a:endParaRPr lang="en-US" sz="15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3143251" y="4075360"/>
            <a:ext cx="2783682" cy="1085850"/>
            <a:chOff x="1680" y="2208"/>
            <a:chExt cx="2338" cy="912"/>
          </a:xfrm>
        </p:grpSpPr>
        <p:sp>
          <p:nvSpPr>
            <p:cNvPr id="1338416" name="Text Box 48"/>
            <p:cNvSpPr txBox="1">
              <a:spLocks noChangeArrowheads="1"/>
            </p:cNvSpPr>
            <p:nvPr/>
          </p:nvSpPr>
          <p:spPr bwMode="auto">
            <a:xfrm>
              <a:off x="1920" y="2208"/>
              <a:ext cx="2098" cy="2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85800"/>
              <a:r>
                <a:rPr lang="en-US" sz="1500">
                  <a:solidFill>
                    <a:srgbClr val="000000"/>
                  </a:solidFill>
                </a:rPr>
                <a:t>Energy is area under curve</a:t>
              </a:r>
              <a:endParaRPr lang="en-US" sz="1500" baseline="-25000">
                <a:solidFill>
                  <a:srgbClr val="000000"/>
                </a:solidFill>
              </a:endParaRPr>
            </a:p>
          </p:txBody>
        </p:sp>
        <p:sp>
          <p:nvSpPr>
            <p:cNvPr id="1338417" name="Line 49"/>
            <p:cNvSpPr>
              <a:spLocks noChangeShapeType="1"/>
            </p:cNvSpPr>
            <p:nvPr/>
          </p:nvSpPr>
          <p:spPr bwMode="auto">
            <a:xfrm flipH="1">
              <a:off x="1680" y="2448"/>
              <a:ext cx="432" cy="24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38418" name="Line 50"/>
            <p:cNvSpPr>
              <a:spLocks noChangeShapeType="1"/>
            </p:cNvSpPr>
            <p:nvPr/>
          </p:nvSpPr>
          <p:spPr bwMode="auto">
            <a:xfrm flipH="1">
              <a:off x="2256" y="2448"/>
              <a:ext cx="0" cy="67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</p:grpSp>
      <p:sp>
        <p:nvSpPr>
          <p:cNvPr id="1338419" name="Text Box 51"/>
          <p:cNvSpPr txBox="1">
            <a:spLocks noChangeArrowheads="1"/>
          </p:cNvSpPr>
          <p:nvPr/>
        </p:nvSpPr>
        <p:spPr bwMode="auto">
          <a:xfrm>
            <a:off x="3886201" y="2476774"/>
            <a:ext cx="3903633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/>
            <a:r>
              <a:rPr lang="en-US" sz="1500" i="1">
                <a:solidFill>
                  <a:srgbClr val="000000"/>
                </a:solidFill>
              </a:rPr>
              <a:t>Lower power design could simply be slower</a:t>
            </a:r>
            <a:endParaRPr lang="en-US" sz="1500" i="1" baseline="-25000">
              <a:solidFill>
                <a:srgbClr val="000000"/>
              </a:solidFill>
            </a:endParaRPr>
          </a:p>
        </p:txBody>
      </p:sp>
      <p:sp>
        <p:nvSpPr>
          <p:cNvPr id="1338420" name="Text Box 52"/>
          <p:cNvSpPr txBox="1">
            <a:spLocks noChangeArrowheads="1"/>
          </p:cNvSpPr>
          <p:nvPr/>
        </p:nvSpPr>
        <p:spPr bwMode="auto">
          <a:xfrm>
            <a:off x="3886201" y="4361111"/>
            <a:ext cx="3737049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/>
            <a:r>
              <a:rPr lang="en-US" sz="1500" i="1">
                <a:solidFill>
                  <a:srgbClr val="000000"/>
                </a:solidFill>
              </a:rPr>
              <a:t>Two approaches require the same energy</a:t>
            </a:r>
            <a:endParaRPr lang="en-US" sz="1500" i="1" baseline="-25000">
              <a:solidFill>
                <a:srgbClr val="00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E4643BA-BDD9-49F0-90F0-D2D0DD7FAD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85800"/>
            <a:fld id="{AA918FE6-FEDB-42B5-B0DB-51A8335001C1}" type="slidenum">
              <a:rPr lang="en-US">
                <a:solidFill>
                  <a:srgbClr val="000000"/>
                </a:solidFill>
              </a:rPr>
              <a:pPr defTabSz="685800"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9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419" grpId="0" autoUpdateAnimBg="0"/>
      <p:bldP spid="133842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097" y="1278163"/>
            <a:ext cx="5348690" cy="5095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300" dirty="0">
                <a:solidFill>
                  <a:srgbClr val="E84A27"/>
                </a:solidFill>
              </a:rPr>
              <a:t>More Energy Metrics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E4643BA-BDD9-49F0-90F0-D2D0DD7FAD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85800">
              <a:defRPr/>
            </a:pPr>
            <a:fld id="{AA918FE6-FEDB-42B5-B0DB-51A8335001C1}" type="slidenum">
              <a:rPr lang="en-US">
                <a:solidFill>
                  <a:srgbClr val="000000"/>
                </a:solidFill>
              </a:rPr>
              <a:pPr defTabSz="685800"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2691998C-B735-4EBE-9138-31AA67BA9146}"/>
              </a:ext>
            </a:extLst>
          </p:cNvPr>
          <p:cNvSpPr txBox="1">
            <a:spLocks noChangeArrowheads="1"/>
          </p:cNvSpPr>
          <p:nvPr/>
        </p:nvSpPr>
        <p:spPr bwMode="auto">
          <a:xfrm rot="-5478387">
            <a:off x="1964881" y="3556752"/>
            <a:ext cx="795411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/>
            <a:r>
              <a:rPr lang="en-US" sz="1500">
                <a:solidFill>
                  <a:srgbClr val="000000"/>
                </a:solidFill>
              </a:rPr>
              <a:t>Energy</a:t>
            </a:r>
            <a:endParaRPr lang="en-US" sz="1500" baseline="30000">
              <a:solidFill>
                <a:srgbClr val="000000"/>
              </a:solidFill>
            </a:endParaRPr>
          </a:p>
        </p:txBody>
      </p:sp>
      <p:sp>
        <p:nvSpPr>
          <p:cNvPr id="55" name="Text Box 4">
            <a:extLst>
              <a:ext uri="{FF2B5EF4-FFF2-40B4-BE49-F238E27FC236}">
                <a16:creationId xmlns:a16="http://schemas.microsoft.com/office/drawing/2014/main" id="{224D0BF7-09FF-425C-B411-9A9CA64FD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596" y="5399793"/>
            <a:ext cx="838691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/>
            <a:r>
              <a:rPr lang="en-US" sz="1500" dirty="0">
                <a:solidFill>
                  <a:srgbClr val="000000"/>
                </a:solidFill>
              </a:rPr>
              <a:t>1/Delay</a:t>
            </a:r>
            <a:endParaRPr lang="en-US" sz="1500" baseline="-25000" dirty="0">
              <a:solidFill>
                <a:srgbClr val="000000"/>
              </a:solidFill>
            </a:endParaRPr>
          </a:p>
        </p:txBody>
      </p:sp>
      <p:sp>
        <p:nvSpPr>
          <p:cNvPr id="56" name="Line 5">
            <a:extLst>
              <a:ext uri="{FF2B5EF4-FFF2-40B4-BE49-F238E27FC236}">
                <a16:creationId xmlns:a16="http://schemas.microsoft.com/office/drawing/2014/main" id="{1787941F-E79B-466D-BB0F-147069FF55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2395" y="5352466"/>
            <a:ext cx="4057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57" name="Line 6">
            <a:extLst>
              <a:ext uri="{FF2B5EF4-FFF2-40B4-BE49-F238E27FC236}">
                <a16:creationId xmlns:a16="http://schemas.microsoft.com/office/drawing/2014/main" id="{16E5A8E8-CCB9-41AC-AA7B-AE5630BEBC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2395" y="2723566"/>
            <a:ext cx="0" cy="262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58" name="Text Box 7">
            <a:extLst>
              <a:ext uri="{FF2B5EF4-FFF2-40B4-BE49-F238E27FC236}">
                <a16:creationId xmlns:a16="http://schemas.microsoft.com/office/drawing/2014/main" id="{231F276C-E11C-4246-B5F6-783D3B5DF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845" y="3637966"/>
            <a:ext cx="244079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/>
            <a:r>
              <a:rPr lang="en-US" sz="1500">
                <a:solidFill>
                  <a:srgbClr val="000000"/>
                </a:solidFill>
              </a:rPr>
              <a:t>a</a:t>
            </a:r>
            <a:endParaRPr lang="en-US" sz="1500" baseline="-25000">
              <a:solidFill>
                <a:srgbClr val="000000"/>
              </a:solidFill>
            </a:endParaRPr>
          </a:p>
        </p:txBody>
      </p:sp>
      <p:sp>
        <p:nvSpPr>
          <p:cNvPr id="59" name="Text Box 8">
            <a:extLst>
              <a:ext uri="{FF2B5EF4-FFF2-40B4-BE49-F238E27FC236}">
                <a16:creationId xmlns:a16="http://schemas.microsoft.com/office/drawing/2014/main" id="{9D610029-C78B-4F00-BE30-B42BD1DE3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595" y="3180766"/>
            <a:ext cx="244079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/>
            <a:r>
              <a:rPr lang="en-US" sz="1500">
                <a:solidFill>
                  <a:srgbClr val="000000"/>
                </a:solidFill>
              </a:rPr>
              <a:t>b</a:t>
            </a:r>
            <a:endParaRPr lang="en-US" sz="1500" baseline="-25000">
              <a:solidFill>
                <a:srgbClr val="000000"/>
              </a:solidFill>
            </a:endParaRPr>
          </a:p>
        </p:txBody>
      </p:sp>
      <p:sp>
        <p:nvSpPr>
          <p:cNvPr id="60" name="Text Box 9">
            <a:extLst>
              <a:ext uri="{FF2B5EF4-FFF2-40B4-BE49-F238E27FC236}">
                <a16:creationId xmlns:a16="http://schemas.microsoft.com/office/drawing/2014/main" id="{FA46A67C-841F-40F2-8087-371875F05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595" y="3695116"/>
            <a:ext cx="244079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/>
            <a:r>
              <a:rPr lang="en-US" sz="1500">
                <a:solidFill>
                  <a:srgbClr val="000000"/>
                </a:solidFill>
              </a:rPr>
              <a:t>c</a:t>
            </a:r>
            <a:endParaRPr lang="en-US" sz="1500" baseline="-25000">
              <a:solidFill>
                <a:srgbClr val="000000"/>
              </a:solidFill>
            </a:endParaRPr>
          </a:p>
        </p:txBody>
      </p:sp>
      <p:sp>
        <p:nvSpPr>
          <p:cNvPr id="61" name="Text Box 10">
            <a:extLst>
              <a:ext uri="{FF2B5EF4-FFF2-40B4-BE49-F238E27FC236}">
                <a16:creationId xmlns:a16="http://schemas.microsoft.com/office/drawing/2014/main" id="{2C6A2BE3-9CEC-43A8-B5A6-8344C2DC3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195" y="4209466"/>
            <a:ext cx="244079" cy="323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/>
            <a:r>
              <a:rPr lang="en-US" sz="1500">
                <a:solidFill>
                  <a:srgbClr val="000000"/>
                </a:solidFill>
              </a:rPr>
              <a:t>d</a:t>
            </a:r>
            <a:endParaRPr lang="en-US" sz="1500" baseline="-25000">
              <a:solidFill>
                <a:srgbClr val="000000"/>
              </a:solidFill>
            </a:endParaRPr>
          </a:p>
        </p:txBody>
      </p:sp>
      <p:sp>
        <p:nvSpPr>
          <p:cNvPr id="62" name="Line 11">
            <a:extLst>
              <a:ext uri="{FF2B5EF4-FFF2-40B4-BE49-F238E27FC236}">
                <a16:creationId xmlns:a16="http://schemas.microsoft.com/office/drawing/2014/main" id="{062372D2-A9C3-4D42-ACF2-37092332FC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2395" y="2666416"/>
            <a:ext cx="2228850" cy="26860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63" name="Line 12">
            <a:extLst>
              <a:ext uri="{FF2B5EF4-FFF2-40B4-BE49-F238E27FC236}">
                <a16:creationId xmlns:a16="http://schemas.microsoft.com/office/drawing/2014/main" id="{6921E4BA-2DBF-48C0-9492-2FBE9E92E1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2395" y="2895016"/>
            <a:ext cx="2800350" cy="24574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64" name="Line 13">
            <a:extLst>
              <a:ext uri="{FF2B5EF4-FFF2-40B4-BE49-F238E27FC236}">
                <a16:creationId xmlns:a16="http://schemas.microsoft.com/office/drawing/2014/main" id="{A659DB8F-DE0B-4AD0-B5FA-49C18688EB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2395" y="3466516"/>
            <a:ext cx="3086100" cy="18859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grpSp>
        <p:nvGrpSpPr>
          <p:cNvPr id="65" name="Group 14">
            <a:extLst>
              <a:ext uri="{FF2B5EF4-FFF2-40B4-BE49-F238E27FC236}">
                <a16:creationId xmlns:a16="http://schemas.microsoft.com/office/drawing/2014/main" id="{82B7C678-3203-44F1-ABEB-5FD59B0BEB87}"/>
              </a:ext>
            </a:extLst>
          </p:cNvPr>
          <p:cNvGrpSpPr>
            <a:grpSpLocks/>
          </p:cNvGrpSpPr>
          <p:nvPr/>
        </p:nvGrpSpPr>
        <p:grpSpPr bwMode="auto">
          <a:xfrm>
            <a:off x="5199845" y="2489664"/>
            <a:ext cx="1885950" cy="971550"/>
            <a:chOff x="3408" y="960"/>
            <a:chExt cx="1584" cy="816"/>
          </a:xfrm>
        </p:grpSpPr>
        <p:sp>
          <p:nvSpPr>
            <p:cNvPr id="66" name="Arc 15">
              <a:extLst>
                <a:ext uri="{FF2B5EF4-FFF2-40B4-BE49-F238E27FC236}">
                  <a16:creationId xmlns:a16="http://schemas.microsoft.com/office/drawing/2014/main" id="{5248287B-533F-425B-8A9D-4DC4E5276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960"/>
              <a:ext cx="672" cy="816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67" name="Text Box 16">
              <a:extLst>
                <a:ext uri="{FF2B5EF4-FFF2-40B4-BE49-F238E27FC236}">
                  <a16:creationId xmlns:a16="http://schemas.microsoft.com/office/drawing/2014/main" id="{3DC17666-DC3F-438A-88F8-AD181A49E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1200"/>
              <a:ext cx="768" cy="4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685800"/>
              <a:r>
                <a:rPr lang="en-US" sz="1500">
                  <a:solidFill>
                    <a:srgbClr val="000000"/>
                  </a:solidFill>
                </a:rPr>
                <a:t>Lower </a:t>
              </a:r>
            </a:p>
            <a:p>
              <a:pPr defTabSz="685800"/>
              <a:r>
                <a:rPr lang="en-US" sz="1500">
                  <a:solidFill>
                    <a:srgbClr val="000000"/>
                  </a:solidFill>
                </a:rPr>
                <a:t> EDP</a:t>
              </a:r>
              <a:endParaRPr lang="en-US" sz="1500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68" name="Group 22">
            <a:extLst>
              <a:ext uri="{FF2B5EF4-FFF2-40B4-BE49-F238E27FC236}">
                <a16:creationId xmlns:a16="http://schemas.microsoft.com/office/drawing/2014/main" id="{8E275C62-7CB6-40AC-8F69-08011F15BB73}"/>
              </a:ext>
            </a:extLst>
          </p:cNvPr>
          <p:cNvGrpSpPr>
            <a:grpSpLocks/>
          </p:cNvGrpSpPr>
          <p:nvPr/>
        </p:nvGrpSpPr>
        <p:grpSpPr bwMode="auto">
          <a:xfrm>
            <a:off x="1789753" y="2989075"/>
            <a:ext cx="333375" cy="1771650"/>
            <a:chOff x="200" y="1488"/>
            <a:chExt cx="280" cy="1488"/>
          </a:xfrm>
        </p:grpSpPr>
        <p:sp>
          <p:nvSpPr>
            <p:cNvPr id="69" name="Line 18">
              <a:extLst>
                <a:ext uri="{FF2B5EF4-FFF2-40B4-BE49-F238E27FC236}">
                  <a16:creationId xmlns:a16="http://schemas.microsoft.com/office/drawing/2014/main" id="{223653C7-FE86-4BC7-90FF-D8016ED31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488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70" name="Text Box 19">
              <a:extLst>
                <a:ext uri="{FF2B5EF4-FFF2-40B4-BE49-F238E27FC236}">
                  <a16:creationId xmlns:a16="http://schemas.microsoft.com/office/drawing/2014/main" id="{2477E6D3-B8FD-4FAC-8E40-DAAA7FE09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121613">
              <a:off x="52" y="2014"/>
              <a:ext cx="568" cy="2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85800"/>
              <a:r>
                <a:rPr lang="en-US" sz="1500">
                  <a:solidFill>
                    <a:srgbClr val="000000"/>
                  </a:solidFill>
                </a:rPr>
                <a:t>better</a:t>
              </a:r>
              <a:endParaRPr lang="en-US" sz="1500" baseline="30000">
                <a:solidFill>
                  <a:srgbClr val="000000"/>
                </a:solidFill>
              </a:endParaRPr>
            </a:p>
          </p:txBody>
        </p:sp>
      </p:grpSp>
      <p:grpSp>
        <p:nvGrpSpPr>
          <p:cNvPr id="71" name="Group 23">
            <a:extLst>
              <a:ext uri="{FF2B5EF4-FFF2-40B4-BE49-F238E27FC236}">
                <a16:creationId xmlns:a16="http://schemas.microsoft.com/office/drawing/2014/main" id="{CF8CB087-3643-4616-9701-4C8FC442BCD3}"/>
              </a:ext>
            </a:extLst>
          </p:cNvPr>
          <p:cNvGrpSpPr>
            <a:grpSpLocks/>
          </p:cNvGrpSpPr>
          <p:nvPr/>
        </p:nvGrpSpPr>
        <p:grpSpPr bwMode="auto">
          <a:xfrm>
            <a:off x="3122264" y="5657853"/>
            <a:ext cx="3543300" cy="369094"/>
            <a:chOff x="1488" y="3888"/>
            <a:chExt cx="2976" cy="310"/>
          </a:xfrm>
        </p:grpSpPr>
        <p:sp>
          <p:nvSpPr>
            <p:cNvPr id="72" name="Line 20">
              <a:extLst>
                <a:ext uri="{FF2B5EF4-FFF2-40B4-BE49-F238E27FC236}">
                  <a16:creationId xmlns:a16="http://schemas.microsoft.com/office/drawing/2014/main" id="{F43A7EE8-0A4E-4FD7-9936-8EAA35BD8C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936"/>
              <a:ext cx="29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73" name="Text Box 21">
              <a:extLst>
                <a:ext uri="{FF2B5EF4-FFF2-40B4-BE49-F238E27FC236}">
                  <a16:creationId xmlns:a16="http://schemas.microsoft.com/office/drawing/2014/main" id="{930B6A3C-2C15-4C55-861E-8E3B4ADC5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888"/>
              <a:ext cx="651" cy="3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685800"/>
              <a:r>
                <a:rPr lang="en-US" sz="1800">
                  <a:solidFill>
                    <a:srgbClr val="000000"/>
                  </a:solidFill>
                </a:rPr>
                <a:t>better</a:t>
              </a:r>
              <a:endParaRPr lang="en-US" sz="1800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E421547-C3B0-44F3-8213-87C98083DB4A}"/>
              </a:ext>
            </a:extLst>
          </p:cNvPr>
          <p:cNvSpPr txBox="1"/>
          <p:nvPr/>
        </p:nvSpPr>
        <p:spPr>
          <a:xfrm>
            <a:off x="283335" y="1814569"/>
            <a:ext cx="77184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800" dirty="0">
                <a:solidFill>
                  <a:srgbClr val="000000"/>
                </a:solidFill>
              </a:rPr>
              <a:t>EDP = Energy Delay Product </a:t>
            </a:r>
            <a:r>
              <a:rPr lang="en-US" altLang="zh-CN" sz="1800" dirty="0">
                <a:solidFill>
                  <a:srgbClr val="000000"/>
                </a:solidFill>
              </a:rPr>
              <a:t>= E x D</a:t>
            </a:r>
          </a:p>
          <a:p>
            <a:pPr defTabSz="685800"/>
            <a:r>
              <a:rPr lang="en-US" sz="1800" dirty="0">
                <a:solidFill>
                  <a:srgbClr val="000000"/>
                </a:solidFill>
              </a:rPr>
              <a:t>EDDP = Energy Delay^2 Product = ED</a:t>
            </a:r>
            <a:r>
              <a:rPr lang="en-US" sz="1800" baseline="30000" dirty="0">
                <a:solidFill>
                  <a:srgbClr val="000000"/>
                </a:solidFill>
              </a:rPr>
              <a:t>2 </a:t>
            </a:r>
            <a:r>
              <a:rPr lang="en-US" sz="1800" dirty="0">
                <a:solidFill>
                  <a:srgbClr val="000000"/>
                </a:solidFill>
              </a:rPr>
              <a:t>(more emphasis on performance)  </a:t>
            </a:r>
          </a:p>
        </p:txBody>
      </p:sp>
    </p:spTree>
    <p:extLst>
      <p:ext uri="{BB962C8B-B14F-4D97-AF65-F5344CB8AC3E}">
        <p14:creationId xmlns:p14="http://schemas.microsoft.com/office/powerpoint/2010/main" val="1990006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71FDB-8744-486F-81F8-5786C03FE2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Research on Power/Energy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158B88-95DA-4776-80A4-4D628593623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85800"/>
            <a:fld id="{AA918FE6-FEDB-42B5-B0DB-51A8335001C1}" type="slidenum">
              <a:rPr lang="en-US">
                <a:solidFill>
                  <a:srgbClr val="000000"/>
                </a:solidFill>
              </a:rPr>
              <a:pPr defTabSz="685800"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8FEDD76-2C8D-4AFF-B3F3-2F3FF57CC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1997030"/>
            <a:ext cx="8458200" cy="390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7859" tIns="33334" rIns="67859" bIns="33334" numCol="1" anchor="t" anchorCtr="0" compatLnSpc="1">
            <a:prstTxWarp prst="textNoShape">
              <a:avLst/>
            </a:prstTxWarp>
          </a:bodyPr>
          <a:lstStyle>
            <a:lvl1pPr marL="385763" indent="-385763" algn="l" rtl="0" eaLnBrk="0" fontAlgn="base" hangingPunct="0">
              <a:lnSpc>
                <a:spcPct val="93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8200" indent="-338138" algn="l" rtl="0" eaLnBrk="0" fontAlgn="base" hangingPunct="0">
              <a:lnSpc>
                <a:spcPct val="87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¤"/>
              <a:defRPr sz="2000">
                <a:solidFill>
                  <a:schemeClr val="tx1"/>
                </a:solidFill>
                <a:latin typeface="+mn-lt"/>
              </a:defRPr>
            </a:lvl2pPr>
            <a:lvl3pPr marL="1285875" indent="-238125" algn="l" rtl="0" eaLnBrk="0" fontAlgn="base" hangingPunct="0">
              <a:lnSpc>
                <a:spcPct val="87000"/>
              </a:lnSpc>
              <a:spcBef>
                <a:spcPct val="10000"/>
              </a:spcBef>
              <a:spcAft>
                <a:spcPct val="0"/>
              </a:spcAft>
              <a:buClr>
                <a:schemeClr val="accent2"/>
              </a:buClr>
              <a:buSzPct val="68000"/>
              <a:buFont typeface="Wingdings" pitchFamily="2" charset="2"/>
              <a:buChar char="¢"/>
              <a:defRPr sz="2000">
                <a:solidFill>
                  <a:schemeClr val="tx1"/>
                </a:solidFill>
                <a:latin typeface="+mn-lt"/>
              </a:defRPr>
            </a:lvl3pPr>
            <a:lvl4pPr marL="2032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451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9083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33655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8227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42799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9322" indent="-289322" defTabSz="685800">
              <a:buClrTx/>
            </a:pPr>
            <a:r>
              <a:rPr lang="en-US" sz="1650" kern="0" dirty="0">
                <a:solidFill>
                  <a:srgbClr val="000000"/>
                </a:solidFill>
                <a:latin typeface="Arial"/>
              </a:rPr>
              <a:t>What happens when a CPU heatsink is removed</a:t>
            </a:r>
          </a:p>
          <a:p>
            <a:pPr marL="628650" lvl="1" indent="-253604" defTabSz="685800">
              <a:buClrTx/>
            </a:pPr>
            <a:r>
              <a:rPr lang="en-US" sz="1500" kern="0" dirty="0">
                <a:solidFill>
                  <a:srgbClr val="000000"/>
                </a:solidFill>
                <a:latin typeface="Arial"/>
              </a:rPr>
              <a:t>Check this </a:t>
            </a:r>
            <a:r>
              <a:rPr lang="en-US" sz="1500" kern="0" dirty="0">
                <a:solidFill>
                  <a:srgbClr val="000000"/>
                </a:solidFill>
                <a:latin typeface="Arial"/>
                <a:hlinkClick r:id="rId2"/>
              </a:rPr>
              <a:t>YouTube link</a:t>
            </a:r>
            <a:endParaRPr lang="en-US" sz="1500" kern="0" dirty="0">
              <a:solidFill>
                <a:srgbClr val="000000"/>
              </a:solidFill>
              <a:latin typeface="Arial"/>
            </a:endParaRPr>
          </a:p>
          <a:p>
            <a:pPr marL="628650" lvl="1" indent="-253604" defTabSz="685800">
              <a:buClr>
                <a:srgbClr val="3333CC"/>
              </a:buClr>
            </a:pPr>
            <a:endParaRPr lang="en-US" sz="15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2EC6CD7-2FD7-4E61-8618-9708BD38A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" y="2675870"/>
            <a:ext cx="3164966" cy="211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eepMind AI reduces Google Data Centre cooling bill by 40% | by  Environmental Defense Fund | The Fourth Wave | Medium">
            <a:extLst>
              <a:ext uri="{FF2B5EF4-FFF2-40B4-BE49-F238E27FC236}">
                <a16:creationId xmlns:a16="http://schemas.microsoft.com/office/drawing/2014/main" id="{6C11FB02-DB30-4DB9-8D19-71568726A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600" y="2675870"/>
            <a:ext cx="3082900" cy="211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E736D2-2DD9-4B42-B218-7A7A7102BA98}"/>
              </a:ext>
            </a:extLst>
          </p:cNvPr>
          <p:cNvSpPr txBox="1"/>
          <p:nvPr/>
        </p:nvSpPr>
        <p:spPr>
          <a:xfrm>
            <a:off x="1621117" y="4874540"/>
            <a:ext cx="33009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dirty="0">
                <a:solidFill>
                  <a:srgbClr val="000000"/>
                </a:solidFill>
              </a:rPr>
              <a:t>Google Data Center Cooling System</a:t>
            </a:r>
          </a:p>
        </p:txBody>
      </p:sp>
      <p:pic>
        <p:nvPicPr>
          <p:cNvPr id="7174" name="Picture 6" descr="Microsoft&amp;#39;s new way of cooling its data centers: Throw them in the sea |  Ars Technica">
            <a:extLst>
              <a:ext uri="{FF2B5EF4-FFF2-40B4-BE49-F238E27FC236}">
                <a16:creationId xmlns:a16="http://schemas.microsoft.com/office/drawing/2014/main" id="{8A9AA0C2-A2A1-43FE-8D1D-82812F983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9" y="2675870"/>
            <a:ext cx="2813737" cy="211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9F7738-AC1C-41E2-B585-4547FECE17F0}"/>
              </a:ext>
            </a:extLst>
          </p:cNvPr>
          <p:cNvSpPr txBox="1"/>
          <p:nvPr/>
        </p:nvSpPr>
        <p:spPr>
          <a:xfrm>
            <a:off x="6307164" y="4860051"/>
            <a:ext cx="28392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000000"/>
                </a:solidFill>
              </a:rPr>
              <a:t>Microsoft Experimental Datacenter</a:t>
            </a:r>
          </a:p>
        </p:txBody>
      </p:sp>
    </p:spTree>
    <p:extLst>
      <p:ext uri="{BB962C8B-B14F-4D97-AF65-F5344CB8AC3E}">
        <p14:creationId xmlns:p14="http://schemas.microsoft.com/office/powerpoint/2010/main" val="835929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Memory Systems</a:t>
            </a:r>
            <a:endParaRPr lang="en-US" dirty="0"/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762000" y="3200400"/>
            <a:ext cx="3581400" cy="2971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1905000" y="335280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Processor</a:t>
            </a: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990600" y="3962400"/>
            <a:ext cx="1143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general-</a:t>
            </a:r>
          </a:p>
          <a:p>
            <a:pPr algn="ctr"/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purpose</a:t>
            </a:r>
          </a:p>
          <a:p>
            <a:pPr algn="ctr"/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registers</a:t>
            </a: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990600" y="5105400"/>
            <a:ext cx="1143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control</a:t>
            </a:r>
          </a:p>
          <a:p>
            <a:pPr algn="ctr"/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logic</a:t>
            </a: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5410200" y="1066800"/>
            <a:ext cx="3352800" cy="5105400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6629400" y="121920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memory</a:t>
            </a: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3352800" y="39624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 Narrow" charset="0"/>
                <a:ea typeface="Arial Narrow" charset="0"/>
                <a:cs typeface="Arial Narrow" charset="0"/>
              </a:rPr>
              <a:t>MAR</a:t>
            </a: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3352800" y="44958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 Narrow" charset="0"/>
                <a:ea typeface="Arial Narrow" charset="0"/>
                <a:cs typeface="Arial Narrow" charset="0"/>
              </a:rPr>
              <a:t>MDR</a:t>
            </a: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3352800" y="49530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 Narrow" charset="0"/>
                <a:ea typeface="Arial Narrow" charset="0"/>
                <a:cs typeface="Arial Narrow" charset="0"/>
              </a:rPr>
              <a:t>PC</a:t>
            </a: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3352800" y="5486400"/>
            <a:ext cx="762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 Narrow" charset="0"/>
                <a:ea typeface="Arial Narrow" charset="0"/>
                <a:cs typeface="Arial Narrow" charset="0"/>
              </a:rPr>
              <a:t>CC</a:t>
            </a: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2209800" y="3962400"/>
            <a:ext cx="10668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 Narrow" charset="0"/>
                <a:ea typeface="Arial Narrow" charset="0"/>
                <a:cs typeface="Arial Narrow" charset="0"/>
              </a:rPr>
              <a:t>ALUs</a:t>
            </a:r>
          </a:p>
        </p:txBody>
      </p:sp>
      <p:sp>
        <p:nvSpPr>
          <p:cNvPr id="11280" name="Line 14"/>
          <p:cNvSpPr>
            <a:spLocks noChangeShapeType="1"/>
          </p:cNvSpPr>
          <p:nvPr/>
        </p:nvSpPr>
        <p:spPr bwMode="auto">
          <a:xfrm>
            <a:off x="4114800" y="4114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281" name="Line 15"/>
          <p:cNvSpPr>
            <a:spLocks noChangeShapeType="1"/>
          </p:cNvSpPr>
          <p:nvPr/>
        </p:nvSpPr>
        <p:spPr bwMode="auto">
          <a:xfrm flipV="1">
            <a:off x="4495800" y="20574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282" name="Rectangle 16"/>
          <p:cNvSpPr>
            <a:spLocks noChangeArrowheads="1"/>
          </p:cNvSpPr>
          <p:nvPr/>
        </p:nvSpPr>
        <p:spPr bwMode="auto">
          <a:xfrm>
            <a:off x="5410200" y="1905000"/>
            <a:ext cx="3352800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data </a:t>
            </a:r>
          </a:p>
        </p:txBody>
      </p:sp>
      <p:sp>
        <p:nvSpPr>
          <p:cNvPr id="11283" name="Line 17"/>
          <p:cNvSpPr>
            <a:spLocks noChangeShapeType="1"/>
          </p:cNvSpPr>
          <p:nvPr/>
        </p:nvSpPr>
        <p:spPr bwMode="auto">
          <a:xfrm>
            <a:off x="4495800" y="2057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284" name="Line 18"/>
          <p:cNvSpPr>
            <a:spLocks noChangeShapeType="1"/>
          </p:cNvSpPr>
          <p:nvPr/>
        </p:nvSpPr>
        <p:spPr bwMode="auto">
          <a:xfrm>
            <a:off x="4114800" y="4724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285" name="Line 19"/>
          <p:cNvSpPr>
            <a:spLocks noChangeShapeType="1"/>
          </p:cNvSpPr>
          <p:nvPr/>
        </p:nvSpPr>
        <p:spPr bwMode="auto">
          <a:xfrm flipV="1">
            <a:off x="4800600" y="2209800"/>
            <a:ext cx="0" cy="2514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286" name="Line 20"/>
          <p:cNvSpPr>
            <a:spLocks noChangeShapeType="1"/>
          </p:cNvSpPr>
          <p:nvPr/>
        </p:nvSpPr>
        <p:spPr bwMode="auto">
          <a:xfrm>
            <a:off x="4800600" y="22098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287" name="Rectangle 21"/>
          <p:cNvSpPr>
            <a:spLocks noChangeArrowheads="1"/>
          </p:cNvSpPr>
          <p:nvPr/>
        </p:nvSpPr>
        <p:spPr bwMode="auto">
          <a:xfrm>
            <a:off x="5410200" y="3733800"/>
            <a:ext cx="3352800" cy="1447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program</a:t>
            </a:r>
          </a:p>
        </p:txBody>
      </p:sp>
      <p:sp>
        <p:nvSpPr>
          <p:cNvPr id="11288" name="Line 22"/>
          <p:cNvSpPr>
            <a:spLocks noChangeShapeType="1"/>
          </p:cNvSpPr>
          <p:nvPr/>
        </p:nvSpPr>
        <p:spPr bwMode="auto">
          <a:xfrm>
            <a:off x="4114800" y="41148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289" name="Line 23"/>
          <p:cNvSpPr>
            <a:spLocks noChangeShapeType="1"/>
          </p:cNvSpPr>
          <p:nvPr/>
        </p:nvSpPr>
        <p:spPr bwMode="auto">
          <a:xfrm flipV="1">
            <a:off x="5029200" y="41148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290" name="Line 24"/>
          <p:cNvSpPr>
            <a:spLocks noChangeShapeType="1"/>
          </p:cNvSpPr>
          <p:nvPr/>
        </p:nvSpPr>
        <p:spPr bwMode="auto">
          <a:xfrm>
            <a:off x="5029200" y="5105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291" name="Text Box 25"/>
          <p:cNvSpPr txBox="1">
            <a:spLocks noChangeArrowheads="1"/>
          </p:cNvSpPr>
          <p:nvPr/>
        </p:nvSpPr>
        <p:spPr bwMode="auto">
          <a:xfrm>
            <a:off x="761999" y="1143000"/>
            <a:ext cx="37337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 Narrow" charset="0"/>
                <a:ea typeface="Arial Narrow" charset="0"/>
                <a:cs typeface="Arial Narrow" charset="0"/>
              </a:rPr>
              <a:t>so far, we’ve viewed memory as a black box that you can put data and programs into for later access</a:t>
            </a:r>
          </a:p>
        </p:txBody>
      </p:sp>
    </p:spTree>
    <p:extLst>
      <p:ext uri="{BB962C8B-B14F-4D97-AF65-F5344CB8AC3E}">
        <p14:creationId xmlns:p14="http://schemas.microsoft.com/office/powerpoint/2010/main" val="1672511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Memory Hierarchy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94D28-5E5B-4FD7-92E2-392EF37B37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8650" y="3962956"/>
            <a:ext cx="7829550" cy="2133601"/>
            <a:chOff x="396" y="2711"/>
            <a:chExt cx="4932" cy="1344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224" y="3360"/>
              <a:ext cx="1104" cy="28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prstShdw prst="shdw13" dist="266700" dir="5400000">
                <a:schemeClr val="accent2"/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96" y="3100"/>
              <a:ext cx="407" cy="407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Arial" pitchFamily="34" charset="0"/>
                </a:rPr>
                <a:t>Reg 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Arial" pitchFamily="34" charset="0"/>
                </a:rPr>
                <a:t>File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996" y="3100"/>
              <a:ext cx="830" cy="407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Arial" pitchFamily="34" charset="0"/>
                </a:rPr>
                <a:t>L1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Arial" pitchFamily="34" charset="0"/>
                </a:rPr>
                <a:t>Data cache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033" y="3648"/>
              <a:ext cx="777" cy="407"/>
            </a:xfrm>
            <a:prstGeom prst="rect">
              <a:avLst/>
            </a:prstGeom>
            <a:solidFill>
              <a:srgbClr val="80008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Arial" pitchFamily="34" charset="0"/>
                </a:rPr>
                <a:t>L1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Arial" pitchFamily="34" charset="0"/>
                </a:rPr>
                <a:t>Inst cache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968" y="3120"/>
              <a:ext cx="816" cy="756"/>
            </a:xfrm>
            <a:prstGeom prst="rect">
              <a:avLst/>
            </a:prstGeom>
            <a:solidFill>
              <a:srgbClr val="0066CC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Arial" pitchFamily="34" charset="0"/>
                </a:rPr>
                <a:t>L2 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Arial" pitchFamily="34" charset="0"/>
                </a:rPr>
                <a:t>  Cache</a:t>
              </a:r>
              <a:r>
                <a:rPr kumimoji="0" lang="en-US" altLang="zh-TW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Arial" pitchFamily="34" charset="0"/>
                </a:rPr>
                <a:t> 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928" y="3071"/>
              <a:ext cx="1271" cy="872"/>
            </a:xfrm>
            <a:prstGeom prst="rect">
              <a:avLst/>
            </a:prstGeom>
            <a:solidFill>
              <a:srgbClr val="FF9933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Arial" pitchFamily="34" charset="0"/>
                </a:rPr>
                <a:t>Main 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Arial" pitchFamily="34" charset="0"/>
                </a:rPr>
                <a:t>   Memory</a:t>
              </a:r>
              <a:r>
                <a:rPr kumimoji="0" lang="en-US" altLang="zh-TW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Arial" pitchFamily="34" charset="0"/>
                </a:rPr>
                <a:t>  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 pitchFamily="34" charset="0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224" y="2880"/>
              <a:ext cx="1104" cy="288"/>
            </a:xfrm>
            <a:prstGeom prst="ellipse">
              <a:avLst/>
            </a:prstGeom>
            <a:solidFill>
              <a:srgbClr val="99FFCC"/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prstShdw prst="shdw13" dist="266700" dir="5400000">
                <a:schemeClr val="accent2"/>
              </a:prstShdw>
            </a:effectLst>
          </p:spPr>
          <p:txBody>
            <a:bodyPr wrap="none" anchor="ctr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454" y="2947"/>
              <a:ext cx="686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Arial" pitchFamily="34" charset="0"/>
                </a:rPr>
                <a:t>DISK</a:t>
              </a: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768" y="3264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CC0099"/>
            </a:solidFill>
            <a:ln w="12700">
              <a:solidFill>
                <a:srgbClr val="CC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1728" y="3264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CC0099"/>
            </a:solidFill>
            <a:ln w="12700">
              <a:solidFill>
                <a:srgbClr val="CC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1728" y="3744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CC0099"/>
            </a:solidFill>
            <a:ln w="12700">
              <a:solidFill>
                <a:srgbClr val="CC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2684" y="3456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CC0099"/>
            </a:solidFill>
            <a:ln w="12700">
              <a:solidFill>
                <a:srgbClr val="CC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>
              <a:off x="4000" y="3456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CC0099"/>
            </a:solidFill>
            <a:ln w="12700">
              <a:solidFill>
                <a:srgbClr val="CC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190" y="2711"/>
              <a:ext cx="61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Arial" pitchFamily="34" charset="0"/>
                </a:rPr>
                <a:t>SRAM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168" y="2733"/>
              <a:ext cx="633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Arial" pitchFamily="34" charset="0"/>
                </a:rPr>
                <a:t>DRAM</a:t>
              </a:r>
            </a:p>
          </p:txBody>
        </p:sp>
        <p:sp>
          <p:nvSpPr>
            <p:cNvPr id="21" name="AutoShape 20"/>
            <p:cNvSpPr>
              <a:spLocks/>
            </p:cNvSpPr>
            <p:nvPr/>
          </p:nvSpPr>
          <p:spPr bwMode="auto">
            <a:xfrm rot="-5400000">
              <a:off x="1464" y="1896"/>
              <a:ext cx="144" cy="2208"/>
            </a:xfrm>
            <a:prstGeom prst="rightBrace">
              <a:avLst>
                <a:gd name="adj1" fmla="val 127778"/>
                <a:gd name="adj2" fmla="val 49954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362200" y="1367393"/>
            <a:ext cx="2819400" cy="2057400"/>
            <a:chOff x="1488" y="1104"/>
            <a:chExt cx="1776" cy="1296"/>
          </a:xfrm>
        </p:grpSpPr>
        <p:pic>
          <p:nvPicPr>
            <p:cNvPr id="23" name="Picture 22" descr="main_store_servic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68" y="1104"/>
              <a:ext cx="1296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>
              <a:off x="1488" y="1632"/>
              <a:ext cx="432" cy="248"/>
            </a:xfrm>
            <a:prstGeom prst="rightArrow">
              <a:avLst>
                <a:gd name="adj1" fmla="val 50000"/>
                <a:gd name="adj2" fmla="val 43548"/>
              </a:avLst>
            </a:prstGeom>
            <a:solidFill>
              <a:srgbClr val="CC0099"/>
            </a:solidFill>
            <a:ln w="12700">
              <a:solidFill>
                <a:srgbClr val="CC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pic>
        <p:nvPicPr>
          <p:cNvPr id="25" name="Picture 24" descr="mil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2289731"/>
            <a:ext cx="7540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838200" y="1649968"/>
            <a:ext cx="1533525" cy="1851025"/>
            <a:chOff x="528" y="1282"/>
            <a:chExt cx="966" cy="1166"/>
          </a:xfrm>
        </p:grpSpPr>
        <p:pic>
          <p:nvPicPr>
            <p:cNvPr id="27" name="Picture 26" descr="ksra25fkss-es-largevie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8" y="1282"/>
              <a:ext cx="726" cy="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528" y="1844"/>
              <a:ext cx="216" cy="124"/>
            </a:xfrm>
            <a:prstGeom prst="rightArrow">
              <a:avLst>
                <a:gd name="adj1" fmla="val 50000"/>
                <a:gd name="adj2" fmla="val 43548"/>
              </a:avLst>
            </a:prstGeom>
            <a:solidFill>
              <a:srgbClr val="CC0099"/>
            </a:solidFill>
            <a:ln w="12700">
              <a:solidFill>
                <a:srgbClr val="CC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5257800" y="1138793"/>
            <a:ext cx="3733800" cy="2228850"/>
            <a:chOff x="3312" y="768"/>
            <a:chExt cx="2352" cy="1404"/>
          </a:xfrm>
        </p:grpSpPr>
        <p:sp>
          <p:nvSpPr>
            <p:cNvPr id="30" name="AutoShape 29"/>
            <p:cNvSpPr>
              <a:spLocks noChangeArrowheads="1"/>
            </p:cNvSpPr>
            <p:nvPr/>
          </p:nvSpPr>
          <p:spPr bwMode="auto">
            <a:xfrm>
              <a:off x="3312" y="1440"/>
              <a:ext cx="432" cy="248"/>
            </a:xfrm>
            <a:prstGeom prst="rightArrow">
              <a:avLst>
                <a:gd name="adj1" fmla="val 50000"/>
                <a:gd name="adj2" fmla="val 43548"/>
              </a:avLst>
            </a:prstGeom>
            <a:solidFill>
              <a:srgbClr val="CC0099"/>
            </a:solidFill>
            <a:ln w="12700">
              <a:solidFill>
                <a:srgbClr val="CC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pic>
          <p:nvPicPr>
            <p:cNvPr id="31" name="Picture 30" descr="milk_cow_ori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92" y="768"/>
              <a:ext cx="1872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2933700" y="6336268"/>
            <a:ext cx="2173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Increasing Capacity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1181100" y="6207681"/>
            <a:ext cx="6324600" cy="1270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181100" y="3905805"/>
            <a:ext cx="6324600" cy="12700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3051810" y="3537261"/>
            <a:ext cx="19424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Increasing Speed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31000" y="3919578"/>
            <a:ext cx="173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Virtual Memory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957368" y="3913194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Physical Memory</a:t>
            </a:r>
          </a:p>
        </p:txBody>
      </p:sp>
    </p:spTree>
    <p:extLst>
      <p:ext uri="{BB962C8B-B14F-4D97-AF65-F5344CB8AC3E}">
        <p14:creationId xmlns:p14="http://schemas.microsoft.com/office/powerpoint/2010/main" val="1448873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Memories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SSD: $0.75 /GB, HD: $0.1-0.2/GB</a:t>
            </a:r>
          </a:p>
          <a:p>
            <a:r>
              <a:rPr lang="en-US" dirty="0"/>
              <a:t>DRAM: $20-25/GB</a:t>
            </a:r>
          </a:p>
          <a:p>
            <a:r>
              <a:rPr lang="en-US" dirty="0"/>
              <a:t>more on bandwidth later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157395"/>
              </p:ext>
            </p:extLst>
          </p:nvPr>
        </p:nvGraphicFramePr>
        <p:xfrm>
          <a:off x="838200" y="2595561"/>
          <a:ext cx="7467600" cy="3729039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7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Latency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Cost/bit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Register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&lt; 1KB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&lt; 1ns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$$$$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On-chip SRAM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8KB-6MB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&lt; 2ns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$$$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5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Off-chip SRAM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1Mb – 16Mb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&lt; 10ns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$$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DRAM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64MB – 1TB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&lt; 100ns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Disk (SSD, HD)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40GB – 1PB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&lt; 20ms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Narrow" charset="0"/>
                          <a:cs typeface="Arial Narrow" charset="0"/>
                        </a:rPr>
                        <a:t>&lt; $1/GB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004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Hierarchy</a:t>
            </a:r>
          </a:p>
        </p:txBody>
      </p:sp>
      <p:sp>
        <p:nvSpPr>
          <p:cNvPr id="13317" name="AutoShape 3"/>
          <p:cNvSpPr>
            <a:spLocks noChangeArrowheads="1"/>
          </p:cNvSpPr>
          <p:nvPr/>
        </p:nvSpPr>
        <p:spPr bwMode="auto">
          <a:xfrm>
            <a:off x="1295400" y="1828800"/>
            <a:ext cx="6858000" cy="41148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100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318" name="Line 4"/>
          <p:cNvSpPr>
            <a:spLocks noChangeShapeType="1"/>
          </p:cNvSpPr>
          <p:nvPr/>
        </p:nvSpPr>
        <p:spPr bwMode="auto">
          <a:xfrm>
            <a:off x="3962400" y="27432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319" name="Line 5"/>
          <p:cNvSpPr>
            <a:spLocks noChangeShapeType="1"/>
          </p:cNvSpPr>
          <p:nvPr/>
        </p:nvSpPr>
        <p:spPr bwMode="auto">
          <a:xfrm>
            <a:off x="3200400" y="3657600"/>
            <a:ext cx="30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320" name="Line 6"/>
          <p:cNvSpPr>
            <a:spLocks noChangeShapeType="1"/>
          </p:cNvSpPr>
          <p:nvPr/>
        </p:nvSpPr>
        <p:spPr bwMode="auto">
          <a:xfrm>
            <a:off x="2590800" y="4419600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321" name="Line 7"/>
          <p:cNvSpPr>
            <a:spLocks noChangeShapeType="1"/>
          </p:cNvSpPr>
          <p:nvPr/>
        </p:nvSpPr>
        <p:spPr bwMode="auto">
          <a:xfrm>
            <a:off x="1981200" y="51054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4253189" y="2203450"/>
            <a:ext cx="894797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Registers</a:t>
            </a:r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4296463" y="2889250"/>
            <a:ext cx="809837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On-Chip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SRAM</a:t>
            </a:r>
          </a:p>
        </p:txBody>
      </p:sp>
      <p:sp>
        <p:nvSpPr>
          <p:cNvPr id="13324" name="Text Box 10"/>
          <p:cNvSpPr txBox="1">
            <a:spLocks noChangeArrowheads="1"/>
          </p:cNvSpPr>
          <p:nvPr/>
        </p:nvSpPr>
        <p:spPr bwMode="auto">
          <a:xfrm>
            <a:off x="4297112" y="3727450"/>
            <a:ext cx="806951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Off-Chip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SRAM</a:t>
            </a:r>
          </a:p>
        </p:txBody>
      </p:sp>
      <p:sp>
        <p:nvSpPr>
          <p:cNvPr id="13325" name="Text Box 11"/>
          <p:cNvSpPr txBox="1">
            <a:spLocks noChangeArrowheads="1"/>
          </p:cNvSpPr>
          <p:nvPr/>
        </p:nvSpPr>
        <p:spPr bwMode="auto">
          <a:xfrm>
            <a:off x="4322490" y="4565650"/>
            <a:ext cx="679994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DRAM</a:t>
            </a:r>
          </a:p>
        </p:txBody>
      </p:sp>
      <p:sp>
        <p:nvSpPr>
          <p:cNvPr id="13326" name="Text Box 12"/>
          <p:cNvSpPr txBox="1">
            <a:spLocks noChangeArrowheads="1"/>
          </p:cNvSpPr>
          <p:nvPr/>
        </p:nvSpPr>
        <p:spPr bwMode="auto">
          <a:xfrm>
            <a:off x="4191000" y="5334000"/>
            <a:ext cx="942975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Disk</a:t>
            </a:r>
          </a:p>
        </p:txBody>
      </p:sp>
      <p:sp>
        <p:nvSpPr>
          <p:cNvPr id="13327" name="AutoShape 13"/>
          <p:cNvSpPr>
            <a:spLocks noChangeArrowheads="1"/>
          </p:cNvSpPr>
          <p:nvPr/>
        </p:nvSpPr>
        <p:spPr bwMode="auto">
          <a:xfrm flipV="1">
            <a:off x="685800" y="2057400"/>
            <a:ext cx="990600" cy="3429000"/>
          </a:xfrm>
          <a:prstGeom prst="upArrow">
            <a:avLst>
              <a:gd name="adj1" fmla="val 50000"/>
              <a:gd name="adj2" fmla="val 86538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algn="ctr"/>
            <a:r>
              <a:rPr lang="en-US" sz="2000">
                <a:latin typeface="Arial Narrow" charset="0"/>
                <a:ea typeface="Arial Narrow" charset="0"/>
                <a:cs typeface="Arial Narrow" charset="0"/>
              </a:rPr>
              <a:t>CAPACITY</a:t>
            </a:r>
          </a:p>
        </p:txBody>
      </p:sp>
      <p:sp>
        <p:nvSpPr>
          <p:cNvPr id="13328" name="AutoShape 14"/>
          <p:cNvSpPr>
            <a:spLocks noChangeArrowheads="1"/>
          </p:cNvSpPr>
          <p:nvPr/>
        </p:nvSpPr>
        <p:spPr bwMode="auto">
          <a:xfrm flipV="1">
            <a:off x="7696200" y="2057400"/>
            <a:ext cx="990600" cy="3429000"/>
          </a:xfrm>
          <a:prstGeom prst="downArrow">
            <a:avLst>
              <a:gd name="adj1" fmla="val 50000"/>
              <a:gd name="adj2" fmla="val 86538"/>
            </a:avLst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algn="ctr"/>
            <a:r>
              <a:rPr lang="en-US" sz="2000">
                <a:latin typeface="Arial Narrow" charset="0"/>
                <a:ea typeface="Arial Narrow" charset="0"/>
                <a:cs typeface="Arial Narrow" charset="0"/>
              </a:rPr>
              <a:t>SPEED and COST</a:t>
            </a:r>
          </a:p>
        </p:txBody>
      </p:sp>
    </p:spTree>
    <p:extLst>
      <p:ext uri="{BB962C8B-B14F-4D97-AF65-F5344CB8AC3E}">
        <p14:creationId xmlns:p14="http://schemas.microsoft.com/office/powerpoint/2010/main" val="657398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Does a Hierarchy Work?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locality of reference</a:t>
            </a:r>
          </a:p>
          <a:p>
            <a:pPr lvl="1"/>
            <a:r>
              <a:rPr lang="en-US" dirty="0"/>
              <a:t>temporal locality</a:t>
            </a:r>
          </a:p>
          <a:p>
            <a:pPr lvl="2"/>
            <a:r>
              <a:rPr lang="en-US" dirty="0"/>
              <a:t>reference same memory location many times (close together, in time)</a:t>
            </a:r>
          </a:p>
          <a:p>
            <a:pPr lvl="1"/>
            <a:r>
              <a:rPr lang="en-US" dirty="0"/>
              <a:t>spatial locality</a:t>
            </a:r>
          </a:p>
          <a:p>
            <a:pPr lvl="2"/>
            <a:r>
              <a:rPr lang="en-US" dirty="0"/>
              <a:t>reference near neighbors around the same time</a:t>
            </a:r>
          </a:p>
        </p:txBody>
      </p:sp>
    </p:spTree>
    <p:extLst>
      <p:ext uri="{BB962C8B-B14F-4D97-AF65-F5344CB8AC3E}">
        <p14:creationId xmlns:p14="http://schemas.microsoft.com/office/powerpoint/2010/main" val="1286565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Locality</a:t>
            </a:r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990600" y="5586413"/>
            <a:ext cx="6705600" cy="304800"/>
            <a:chOff x="624" y="3840"/>
            <a:chExt cx="4224" cy="192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4320" y="3840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latin typeface="+mn-lt"/>
                </a:rPr>
                <a:t>A[0]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792" y="3840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latin typeface="+mn-lt"/>
                </a:rPr>
                <a:t>A[1]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264" y="3840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latin typeface="+mn-lt"/>
                </a:rPr>
                <a:t>A[2]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736" y="3840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latin typeface="+mn-lt"/>
                </a:rPr>
                <a:t>A[3]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680" y="3840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latin typeface="+mn-lt"/>
                </a:rPr>
                <a:t>A[5]</a:t>
              </a: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152" y="3840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latin typeface="+mn-lt"/>
                </a:rPr>
                <a:t>A[6]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624" y="3840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latin typeface="+mn-lt"/>
                </a:rPr>
                <a:t>A[7]</a:t>
              </a: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2208" y="3840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latin typeface="+mn-lt"/>
                </a:rPr>
                <a:t>A[4]</a:t>
              </a:r>
            </a:p>
          </p:txBody>
        </p:sp>
      </p:grpSp>
      <p:grpSp>
        <p:nvGrpSpPr>
          <p:cNvPr id="14" name="Group 60"/>
          <p:cNvGrpSpPr>
            <a:grpSpLocks/>
          </p:cNvGrpSpPr>
          <p:nvPr/>
        </p:nvGrpSpPr>
        <p:grpSpPr bwMode="auto">
          <a:xfrm>
            <a:off x="990600" y="2767013"/>
            <a:ext cx="6705600" cy="2819400"/>
            <a:chOff x="624" y="2064"/>
            <a:chExt cx="4224" cy="1776"/>
          </a:xfrm>
        </p:grpSpPr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320" y="3312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latin typeface="+mn-lt"/>
                </a:rPr>
                <a:t>A[96]</a:t>
              </a: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792" y="3312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latin typeface="+mn-lt"/>
                </a:rPr>
                <a:t>A[97]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264" y="3312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latin typeface="+mn-lt"/>
                </a:rPr>
                <a:t>A[98]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2736" y="3312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latin typeface="+mn-lt"/>
                </a:rPr>
                <a:t>A[99]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680" y="3312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FF0000"/>
                  </a:solidFill>
                  <a:latin typeface="+mn-lt"/>
                </a:rPr>
                <a:t>B[1]</a:t>
              </a: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152" y="3312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FF0000"/>
                  </a:solidFill>
                  <a:latin typeface="+mn-lt"/>
                </a:rPr>
                <a:t>B[2]</a:t>
              </a: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624" y="3312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FF0000"/>
                  </a:solidFill>
                  <a:latin typeface="+mn-lt"/>
                </a:rPr>
                <a:t>B[3]</a:t>
              </a: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208" y="3312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FF0000"/>
                  </a:solidFill>
                  <a:latin typeface="+mn-lt"/>
                </a:rPr>
                <a:t>B[0]</a:t>
              </a: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624" y="3504"/>
              <a:ext cx="4224" cy="3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latin typeface="+mn-lt"/>
                </a:rPr>
                <a:t>. . . . . . . . . . . . . .</a:t>
              </a:r>
            </a:p>
          </p:txBody>
        </p:sp>
        <p:sp>
          <p:nvSpPr>
            <p:cNvPr id="24" name="Rectangle 33"/>
            <p:cNvSpPr>
              <a:spLocks noChangeArrowheads="1"/>
            </p:cNvSpPr>
            <p:nvPr/>
          </p:nvSpPr>
          <p:spPr bwMode="auto">
            <a:xfrm>
              <a:off x="3792" y="3120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FF0000"/>
                  </a:solidFill>
                  <a:latin typeface="+mn-lt"/>
                </a:rPr>
                <a:t>B[5]</a:t>
              </a:r>
            </a:p>
          </p:txBody>
        </p:sp>
        <p:sp>
          <p:nvSpPr>
            <p:cNvPr id="25" name="Rectangle 34"/>
            <p:cNvSpPr>
              <a:spLocks noChangeArrowheads="1"/>
            </p:cNvSpPr>
            <p:nvPr/>
          </p:nvSpPr>
          <p:spPr bwMode="auto">
            <a:xfrm>
              <a:off x="3264" y="3120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FF0000"/>
                  </a:solidFill>
                  <a:latin typeface="+mn-lt"/>
                </a:rPr>
                <a:t>B[6]</a:t>
              </a:r>
            </a:p>
          </p:txBody>
        </p:sp>
        <p:sp>
          <p:nvSpPr>
            <p:cNvPr id="26" name="Rectangle 35"/>
            <p:cNvSpPr>
              <a:spLocks noChangeArrowheads="1"/>
            </p:cNvSpPr>
            <p:nvPr/>
          </p:nvSpPr>
          <p:spPr bwMode="auto">
            <a:xfrm>
              <a:off x="2736" y="3120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FF0000"/>
                  </a:solidFill>
                  <a:latin typeface="+mn-lt"/>
                </a:rPr>
                <a:t>B[7]</a:t>
              </a:r>
            </a:p>
          </p:txBody>
        </p:sp>
        <p:sp>
          <p:nvSpPr>
            <p:cNvPr id="27" name="Rectangle 36"/>
            <p:cNvSpPr>
              <a:spLocks noChangeArrowheads="1"/>
            </p:cNvSpPr>
            <p:nvPr/>
          </p:nvSpPr>
          <p:spPr bwMode="auto">
            <a:xfrm>
              <a:off x="4320" y="3120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FF0000"/>
                  </a:solidFill>
                  <a:latin typeface="+mn-lt"/>
                </a:rPr>
                <a:t>B[4]</a:t>
              </a:r>
            </a:p>
          </p:txBody>
        </p:sp>
        <p:sp>
          <p:nvSpPr>
            <p:cNvPr id="28" name="Rectangle 37"/>
            <p:cNvSpPr>
              <a:spLocks noChangeArrowheads="1"/>
            </p:cNvSpPr>
            <p:nvPr/>
          </p:nvSpPr>
          <p:spPr bwMode="auto">
            <a:xfrm>
              <a:off x="1680" y="3120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FF0000"/>
                  </a:solidFill>
                  <a:latin typeface="+mn-lt"/>
                </a:rPr>
                <a:t>B[9]</a:t>
              </a:r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1152" y="3120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FF0000"/>
                  </a:solidFill>
                  <a:latin typeface="+mn-lt"/>
                </a:rPr>
                <a:t>B[10]</a:t>
              </a:r>
            </a:p>
          </p:txBody>
        </p:sp>
        <p:sp>
          <p:nvSpPr>
            <p:cNvPr id="30" name="Rectangle 39"/>
            <p:cNvSpPr>
              <a:spLocks noChangeArrowheads="1"/>
            </p:cNvSpPr>
            <p:nvPr/>
          </p:nvSpPr>
          <p:spPr bwMode="auto">
            <a:xfrm>
              <a:off x="624" y="3120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FF0000"/>
                  </a:solidFill>
                  <a:latin typeface="+mn-lt"/>
                </a:rPr>
                <a:t>B[11]</a:t>
              </a:r>
            </a:p>
          </p:txBody>
        </p:sp>
        <p:sp>
          <p:nvSpPr>
            <p:cNvPr id="31" name="Rectangle 40"/>
            <p:cNvSpPr>
              <a:spLocks noChangeArrowheads="1"/>
            </p:cNvSpPr>
            <p:nvPr/>
          </p:nvSpPr>
          <p:spPr bwMode="auto">
            <a:xfrm>
              <a:off x="2208" y="3120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FF0000"/>
                  </a:solidFill>
                  <a:latin typeface="+mn-lt"/>
                </a:rPr>
                <a:t>B[8]</a:t>
              </a:r>
            </a:p>
          </p:txBody>
        </p:sp>
        <p:sp>
          <p:nvSpPr>
            <p:cNvPr id="32" name="Rectangle 41"/>
            <p:cNvSpPr>
              <a:spLocks noChangeArrowheads="1"/>
            </p:cNvSpPr>
            <p:nvPr/>
          </p:nvSpPr>
          <p:spPr bwMode="auto">
            <a:xfrm>
              <a:off x="4320" y="2592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0000FF"/>
                  </a:solidFill>
                  <a:latin typeface="+mn-lt"/>
                </a:rPr>
                <a:t>C[0]</a:t>
              </a:r>
            </a:p>
          </p:txBody>
        </p:sp>
        <p:sp>
          <p:nvSpPr>
            <p:cNvPr id="33" name="Rectangle 42"/>
            <p:cNvSpPr>
              <a:spLocks noChangeArrowheads="1"/>
            </p:cNvSpPr>
            <p:nvPr/>
          </p:nvSpPr>
          <p:spPr bwMode="auto">
            <a:xfrm>
              <a:off x="3792" y="2592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0000FF"/>
                  </a:solidFill>
                  <a:latin typeface="+mn-lt"/>
                </a:rPr>
                <a:t>C[1]</a:t>
              </a:r>
            </a:p>
          </p:txBody>
        </p:sp>
        <p:sp>
          <p:nvSpPr>
            <p:cNvPr id="34" name="Rectangle 43"/>
            <p:cNvSpPr>
              <a:spLocks noChangeArrowheads="1"/>
            </p:cNvSpPr>
            <p:nvPr/>
          </p:nvSpPr>
          <p:spPr bwMode="auto">
            <a:xfrm>
              <a:off x="3264" y="2592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0000FF"/>
                  </a:solidFill>
                  <a:latin typeface="+mn-lt"/>
                </a:rPr>
                <a:t>C[2]</a:t>
              </a:r>
            </a:p>
          </p:txBody>
        </p:sp>
        <p:sp>
          <p:nvSpPr>
            <p:cNvPr id="35" name="Rectangle 44"/>
            <p:cNvSpPr>
              <a:spLocks noChangeArrowheads="1"/>
            </p:cNvSpPr>
            <p:nvPr/>
          </p:nvSpPr>
          <p:spPr bwMode="auto">
            <a:xfrm>
              <a:off x="2736" y="2592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0000FF"/>
                  </a:solidFill>
                  <a:latin typeface="+mn-lt"/>
                </a:rPr>
                <a:t>C[3]</a:t>
              </a:r>
            </a:p>
          </p:txBody>
        </p:sp>
        <p:sp>
          <p:nvSpPr>
            <p:cNvPr id="36" name="Rectangle 45"/>
            <p:cNvSpPr>
              <a:spLocks noChangeArrowheads="1"/>
            </p:cNvSpPr>
            <p:nvPr/>
          </p:nvSpPr>
          <p:spPr bwMode="auto">
            <a:xfrm>
              <a:off x="1680" y="2592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0000FF"/>
                  </a:solidFill>
                  <a:latin typeface="+mn-lt"/>
                </a:rPr>
                <a:t>C[5]</a:t>
              </a:r>
            </a:p>
          </p:txBody>
        </p:sp>
        <p:sp>
          <p:nvSpPr>
            <p:cNvPr id="37" name="Rectangle 46"/>
            <p:cNvSpPr>
              <a:spLocks noChangeArrowheads="1"/>
            </p:cNvSpPr>
            <p:nvPr/>
          </p:nvSpPr>
          <p:spPr bwMode="auto">
            <a:xfrm>
              <a:off x="1152" y="2592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0000FF"/>
                  </a:solidFill>
                  <a:latin typeface="+mn-lt"/>
                </a:rPr>
                <a:t>C[6]</a:t>
              </a:r>
            </a:p>
          </p:txBody>
        </p:sp>
        <p:sp>
          <p:nvSpPr>
            <p:cNvPr id="38" name="Rectangle 47"/>
            <p:cNvSpPr>
              <a:spLocks noChangeArrowheads="1"/>
            </p:cNvSpPr>
            <p:nvPr/>
          </p:nvSpPr>
          <p:spPr bwMode="auto">
            <a:xfrm>
              <a:off x="624" y="2592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0000FF"/>
                  </a:solidFill>
                  <a:latin typeface="+mn-lt"/>
                </a:rPr>
                <a:t>C[7]</a:t>
              </a:r>
            </a:p>
          </p:txBody>
        </p:sp>
        <p:sp>
          <p:nvSpPr>
            <p:cNvPr id="39" name="Rectangle 48"/>
            <p:cNvSpPr>
              <a:spLocks noChangeArrowheads="1"/>
            </p:cNvSpPr>
            <p:nvPr/>
          </p:nvSpPr>
          <p:spPr bwMode="auto">
            <a:xfrm>
              <a:off x="2208" y="2592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0000FF"/>
                  </a:solidFill>
                  <a:latin typeface="+mn-lt"/>
                </a:rPr>
                <a:t>C[4]</a:t>
              </a:r>
            </a:p>
          </p:txBody>
        </p:sp>
        <p:sp>
          <p:nvSpPr>
            <p:cNvPr id="40" name="Rectangle 49"/>
            <p:cNvSpPr>
              <a:spLocks noChangeArrowheads="1"/>
            </p:cNvSpPr>
            <p:nvPr/>
          </p:nvSpPr>
          <p:spPr bwMode="auto">
            <a:xfrm>
              <a:off x="624" y="2784"/>
              <a:ext cx="4224" cy="3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latin typeface="+mn-lt"/>
                </a:rPr>
                <a:t>. . . . . . . . . . . . . .</a:t>
              </a:r>
            </a:p>
          </p:txBody>
        </p:sp>
        <p:sp>
          <p:nvSpPr>
            <p:cNvPr id="41" name="Rectangle 50"/>
            <p:cNvSpPr>
              <a:spLocks noChangeArrowheads="1"/>
            </p:cNvSpPr>
            <p:nvPr/>
          </p:nvSpPr>
          <p:spPr bwMode="auto">
            <a:xfrm>
              <a:off x="624" y="2256"/>
              <a:ext cx="4224" cy="3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b="0">
                  <a:latin typeface="+mn-lt"/>
                </a:rPr>
                <a:t>. . . . . . . . . . . . . .</a:t>
              </a:r>
            </a:p>
          </p:txBody>
        </p:sp>
        <p:sp>
          <p:nvSpPr>
            <p:cNvPr id="42" name="Rectangle 51"/>
            <p:cNvSpPr>
              <a:spLocks noChangeArrowheads="1"/>
            </p:cNvSpPr>
            <p:nvPr/>
          </p:nvSpPr>
          <p:spPr bwMode="auto">
            <a:xfrm>
              <a:off x="4320" y="2064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0000FF"/>
                  </a:solidFill>
                  <a:latin typeface="+mn-lt"/>
                </a:rPr>
                <a:t>C[96]</a:t>
              </a:r>
            </a:p>
          </p:txBody>
        </p:sp>
        <p:sp>
          <p:nvSpPr>
            <p:cNvPr id="43" name="Rectangle 52"/>
            <p:cNvSpPr>
              <a:spLocks noChangeArrowheads="1"/>
            </p:cNvSpPr>
            <p:nvPr/>
          </p:nvSpPr>
          <p:spPr bwMode="auto">
            <a:xfrm>
              <a:off x="3792" y="2064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0000FF"/>
                  </a:solidFill>
                  <a:latin typeface="+mn-lt"/>
                </a:rPr>
                <a:t>C[97]</a:t>
              </a:r>
            </a:p>
          </p:txBody>
        </p:sp>
        <p:sp>
          <p:nvSpPr>
            <p:cNvPr id="44" name="Rectangle 53"/>
            <p:cNvSpPr>
              <a:spLocks noChangeArrowheads="1"/>
            </p:cNvSpPr>
            <p:nvPr/>
          </p:nvSpPr>
          <p:spPr bwMode="auto">
            <a:xfrm>
              <a:off x="3264" y="2064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0000FF"/>
                  </a:solidFill>
                  <a:latin typeface="+mn-lt"/>
                </a:rPr>
                <a:t>C[98]</a:t>
              </a:r>
            </a:p>
          </p:txBody>
        </p:sp>
        <p:sp>
          <p:nvSpPr>
            <p:cNvPr id="45" name="Rectangle 54"/>
            <p:cNvSpPr>
              <a:spLocks noChangeArrowheads="1"/>
            </p:cNvSpPr>
            <p:nvPr/>
          </p:nvSpPr>
          <p:spPr bwMode="auto">
            <a:xfrm>
              <a:off x="2736" y="2064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0000FF"/>
                  </a:solidFill>
                  <a:latin typeface="+mn-lt"/>
                </a:rPr>
                <a:t>C[99]</a:t>
              </a:r>
            </a:p>
          </p:txBody>
        </p:sp>
        <p:sp>
          <p:nvSpPr>
            <p:cNvPr id="46" name="Rectangle 55"/>
            <p:cNvSpPr>
              <a:spLocks noChangeArrowheads="1"/>
            </p:cNvSpPr>
            <p:nvPr/>
          </p:nvSpPr>
          <p:spPr bwMode="auto">
            <a:xfrm>
              <a:off x="1680" y="2064"/>
              <a:ext cx="528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47" name="Rectangle 56"/>
            <p:cNvSpPr>
              <a:spLocks noChangeArrowheads="1"/>
            </p:cNvSpPr>
            <p:nvPr/>
          </p:nvSpPr>
          <p:spPr bwMode="auto">
            <a:xfrm>
              <a:off x="1152" y="2064"/>
              <a:ext cx="528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48" name="Rectangle 57"/>
            <p:cNvSpPr>
              <a:spLocks noChangeArrowheads="1"/>
            </p:cNvSpPr>
            <p:nvPr/>
          </p:nvSpPr>
          <p:spPr bwMode="auto">
            <a:xfrm>
              <a:off x="624" y="2064"/>
              <a:ext cx="528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 b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49" name="Rectangle 58"/>
            <p:cNvSpPr>
              <a:spLocks noChangeArrowheads="1"/>
            </p:cNvSpPr>
            <p:nvPr/>
          </p:nvSpPr>
          <p:spPr bwMode="auto">
            <a:xfrm>
              <a:off x="2208" y="2064"/>
              <a:ext cx="528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b="0">
                  <a:solidFill>
                    <a:srgbClr val="003300"/>
                  </a:solidFill>
                  <a:latin typeface="+mn-lt"/>
                </a:rPr>
                <a:t>D</a:t>
              </a:r>
            </a:p>
          </p:txBody>
        </p:sp>
      </p:grpSp>
      <p:sp>
        <p:nvSpPr>
          <p:cNvPr id="50" name="Line 62"/>
          <p:cNvSpPr>
            <a:spLocks noChangeShapeType="1"/>
          </p:cNvSpPr>
          <p:nvPr/>
        </p:nvSpPr>
        <p:spPr bwMode="auto">
          <a:xfrm flipV="1">
            <a:off x="985838" y="6015038"/>
            <a:ext cx="6686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51" name="Text Box 63"/>
          <p:cNvSpPr txBox="1">
            <a:spLocks noChangeArrowheads="1"/>
          </p:cNvSpPr>
          <p:nvPr/>
        </p:nvSpPr>
        <p:spPr bwMode="auto">
          <a:xfrm>
            <a:off x="2967038" y="5989638"/>
            <a:ext cx="258275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latin typeface="+mn-lt"/>
              </a:rPr>
              <a:t>a cache line (one fetch)</a:t>
            </a: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990600" y="1219200"/>
            <a:ext cx="59261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79" tIns="44445" rIns="90479" bIns="44445" numCol="1" anchor="t" anchorCtr="0" compatLnSpc="1">
            <a:prstTxWarp prst="textNoShape">
              <a:avLst/>
            </a:prstTxWarp>
          </a:bodyPr>
          <a:lstStyle/>
          <a:p>
            <a:pPr marL="385763" marR="0" lvl="0" indent="-385763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int A[100],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B[100],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C[100],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D;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	</a:t>
            </a:r>
          </a:p>
          <a:p>
            <a:pPr marL="385763" marR="0" lvl="0" indent="-385763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for (i=0; i&lt;100; i++) {	</a:t>
            </a:r>
          </a:p>
          <a:p>
            <a:pPr marL="385763" marR="0" lvl="0" indent="-385763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		C[i] = A[i] * B[i] + D;</a:t>
            </a:r>
          </a:p>
          <a:p>
            <a:pPr marL="385763" marR="0" lvl="0" indent="-385763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53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6388" y="1301948"/>
            <a:ext cx="3996008" cy="5095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300" dirty="0">
                <a:solidFill>
                  <a:srgbClr val="E84A27"/>
                </a:solidFill>
              </a:rPr>
              <a:t>Amdahl’s Law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6388" y="2068115"/>
            <a:ext cx="8458200" cy="3829764"/>
          </a:xfrm>
        </p:spPr>
        <p:txBody>
          <a:bodyPr/>
          <a:lstStyle/>
          <a:p>
            <a:pPr>
              <a:buClrTx/>
            </a:pPr>
            <a:r>
              <a:rPr lang="en-US" dirty="0"/>
              <a:t>law of diminishing returns</a:t>
            </a:r>
          </a:p>
          <a:p>
            <a:pPr lvl="1"/>
            <a:r>
              <a:rPr lang="en-US" dirty="0"/>
              <a:t>make the common case faster</a:t>
            </a:r>
          </a:p>
          <a:p>
            <a:pPr lvl="1"/>
            <a:r>
              <a:rPr lang="en-US" dirty="0"/>
              <a:t>speedup = </a:t>
            </a:r>
            <a:r>
              <a:rPr lang="en-US" altLang="zh-TW" dirty="0" err="1"/>
              <a:t>Perf</a:t>
            </a:r>
            <a:r>
              <a:rPr lang="en-US" altLang="zh-TW" baseline="-25000" dirty="0" err="1"/>
              <a:t>new</a:t>
            </a:r>
            <a:r>
              <a:rPr lang="en-US" altLang="zh-TW" dirty="0"/>
              <a:t> / </a:t>
            </a:r>
            <a:r>
              <a:rPr lang="en-US" altLang="zh-TW" dirty="0" err="1"/>
              <a:t>Perf</a:t>
            </a:r>
            <a:r>
              <a:rPr lang="en-US" altLang="zh-TW" baseline="-25000" dirty="0" err="1"/>
              <a:t>old</a:t>
            </a:r>
            <a:r>
              <a:rPr lang="en-US" altLang="zh-TW" dirty="0"/>
              <a:t> = T</a:t>
            </a:r>
            <a:r>
              <a:rPr lang="en-US" altLang="zh-TW" baseline="-25000" dirty="0"/>
              <a:t>old</a:t>
            </a:r>
            <a:r>
              <a:rPr lang="en-US" altLang="zh-TW" dirty="0"/>
              <a:t> / </a:t>
            </a:r>
            <a:r>
              <a:rPr lang="en-US" altLang="zh-TW" dirty="0" err="1"/>
              <a:t>T</a:t>
            </a:r>
            <a:r>
              <a:rPr lang="en-US" altLang="zh-TW" baseline="-25000" dirty="0" err="1"/>
              <a:t>new</a:t>
            </a:r>
            <a:r>
              <a:rPr lang="en-US" altLang="zh-TW" dirty="0"/>
              <a:t> = </a:t>
            </a:r>
          </a:p>
          <a:p>
            <a:endParaRPr lang="en-US" altLang="zh-TW" dirty="0"/>
          </a:p>
          <a:p>
            <a:pPr>
              <a:buClrTx/>
            </a:pPr>
            <a:r>
              <a:rPr lang="en-US" altLang="zh-TW" dirty="0"/>
              <a:t>Example</a:t>
            </a:r>
          </a:p>
          <a:p>
            <a:pPr lvl="1"/>
            <a:r>
              <a:rPr lang="en-US" altLang="en-US" dirty="0"/>
              <a:t>Suppose floating point instructions occupy10% of a program, they are improved to run 2X faster, what’s the speedup?</a:t>
            </a:r>
            <a:endParaRPr lang="en-US" altLang="zh-TW" dirty="0"/>
          </a:p>
        </p:txBody>
      </p:sp>
      <p:grpSp>
        <p:nvGrpSpPr>
          <p:cNvPr id="66565" name="Group 5"/>
          <p:cNvGrpSpPr>
            <a:grpSpLocks/>
          </p:cNvGrpSpPr>
          <p:nvPr/>
        </p:nvGrpSpPr>
        <p:grpSpPr bwMode="auto">
          <a:xfrm>
            <a:off x="3028950" y="4046935"/>
            <a:ext cx="2971800" cy="742950"/>
            <a:chOff x="1536" y="2688"/>
            <a:chExt cx="2496" cy="624"/>
          </a:xfrm>
        </p:grpSpPr>
        <p:sp>
          <p:nvSpPr>
            <p:cNvPr id="66566" name="Rectangle 6"/>
            <p:cNvSpPr>
              <a:spLocks noChangeArrowheads="1"/>
            </p:cNvSpPr>
            <p:nvPr/>
          </p:nvSpPr>
          <p:spPr bwMode="auto">
            <a:xfrm>
              <a:off x="3075" y="3035"/>
              <a:ext cx="951" cy="27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7866" tIns="33338" rIns="67866" bIns="33338" anchor="ctr"/>
            <a:lstStyle/>
            <a:p>
              <a:pPr defTabSz="685800" eaLnBrk="0" hangingPunct="0"/>
              <a:r>
                <a:rPr lang="en-US" altLang="zh-TW" sz="2100">
                  <a:solidFill>
                    <a:srgbClr val="FF0000"/>
                  </a:solidFill>
                </a:rPr>
                <a:t>f</a:t>
              </a:r>
              <a:endParaRPr lang="en-US" altLang="zh-TW" sz="2100" baseline="-25000">
                <a:solidFill>
                  <a:srgbClr val="FF0000"/>
                </a:solidFill>
              </a:endParaRPr>
            </a:p>
          </p:txBody>
        </p:sp>
        <p:sp>
          <p:nvSpPr>
            <p:cNvPr id="66567" name="Rectangle 7"/>
            <p:cNvSpPr>
              <a:spLocks noChangeArrowheads="1"/>
            </p:cNvSpPr>
            <p:nvPr/>
          </p:nvSpPr>
          <p:spPr bwMode="auto">
            <a:xfrm>
              <a:off x="1539" y="3038"/>
              <a:ext cx="1533" cy="27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7866" tIns="33338" rIns="67866" bIns="33338" anchor="ctr"/>
            <a:lstStyle/>
            <a:p>
              <a:pPr defTabSz="685800" eaLnBrk="0" hangingPunct="0"/>
              <a:r>
                <a:rPr lang="en-US" altLang="zh-TW" sz="2100">
                  <a:solidFill>
                    <a:srgbClr val="000000"/>
                  </a:solidFill>
                </a:rPr>
                <a:t>(1 - </a:t>
              </a:r>
              <a:r>
                <a:rPr lang="en-US" altLang="zh-TW" sz="2100">
                  <a:solidFill>
                    <a:srgbClr val="FF0000"/>
                  </a:solidFill>
                </a:rPr>
                <a:t>f</a:t>
              </a:r>
              <a:r>
                <a:rPr lang="en-US" altLang="zh-TW" sz="210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66568" name="Line 8"/>
            <p:cNvSpPr>
              <a:spLocks noChangeShapeType="1"/>
            </p:cNvSpPr>
            <p:nvPr/>
          </p:nvSpPr>
          <p:spPr bwMode="auto">
            <a:xfrm>
              <a:off x="1536" y="2965"/>
              <a:ext cx="24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66569" name="Rectangle 9"/>
            <p:cNvSpPr>
              <a:spLocks noChangeArrowheads="1"/>
            </p:cNvSpPr>
            <p:nvPr/>
          </p:nvSpPr>
          <p:spPr bwMode="auto">
            <a:xfrm>
              <a:off x="2496" y="2688"/>
              <a:ext cx="383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7866" tIns="33338" rIns="67866" bIns="33338">
              <a:spAutoFit/>
            </a:bodyPr>
            <a:lstStyle/>
            <a:p>
              <a:pPr defTabSz="685800" eaLnBrk="0" hangingPunct="0"/>
              <a:r>
                <a:rPr lang="en-US" altLang="zh-TW" sz="1800">
                  <a:solidFill>
                    <a:srgbClr val="000000"/>
                  </a:solidFill>
                </a:rPr>
                <a:t>T</a:t>
              </a:r>
              <a:r>
                <a:rPr lang="en-US" altLang="zh-TW" sz="1800" baseline="-25000">
                  <a:solidFill>
                    <a:srgbClr val="000000"/>
                  </a:solidFill>
                </a:rPr>
                <a:t>old</a:t>
              </a:r>
            </a:p>
          </p:txBody>
        </p:sp>
      </p:grpSp>
      <p:grpSp>
        <p:nvGrpSpPr>
          <p:cNvPr id="66570" name="Group 10"/>
          <p:cNvGrpSpPr>
            <a:grpSpLocks/>
          </p:cNvGrpSpPr>
          <p:nvPr/>
        </p:nvGrpSpPr>
        <p:grpSpPr bwMode="auto">
          <a:xfrm>
            <a:off x="3028950" y="4847036"/>
            <a:ext cx="2401491" cy="753665"/>
            <a:chOff x="1536" y="3312"/>
            <a:chExt cx="2017" cy="633"/>
          </a:xfrm>
        </p:grpSpPr>
        <p:sp>
          <p:nvSpPr>
            <p:cNvPr id="66571" name="Rectangle 11"/>
            <p:cNvSpPr>
              <a:spLocks noChangeArrowheads="1"/>
            </p:cNvSpPr>
            <p:nvPr/>
          </p:nvSpPr>
          <p:spPr bwMode="auto">
            <a:xfrm>
              <a:off x="1539" y="3668"/>
              <a:ext cx="1533" cy="27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7866" tIns="33338" rIns="67866" bIns="33338" anchor="ctr"/>
            <a:lstStyle/>
            <a:p>
              <a:pPr defTabSz="685800" eaLnBrk="0" hangingPunct="0"/>
              <a:r>
                <a:rPr lang="en-US" altLang="zh-TW" sz="2100">
                  <a:solidFill>
                    <a:srgbClr val="000000"/>
                  </a:solidFill>
                </a:rPr>
                <a:t>(1 - </a:t>
              </a:r>
              <a:r>
                <a:rPr lang="en-US" altLang="zh-TW" sz="2100">
                  <a:solidFill>
                    <a:srgbClr val="FF0000"/>
                  </a:solidFill>
                </a:rPr>
                <a:t>f</a:t>
              </a:r>
              <a:r>
                <a:rPr lang="en-US" altLang="zh-TW" sz="210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66572" name="Line 12"/>
            <p:cNvSpPr>
              <a:spLocks noChangeShapeType="1"/>
            </p:cNvSpPr>
            <p:nvPr/>
          </p:nvSpPr>
          <p:spPr bwMode="auto">
            <a:xfrm>
              <a:off x="3075" y="3665"/>
              <a:ext cx="0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66573" name="Line 13"/>
            <p:cNvSpPr>
              <a:spLocks noChangeShapeType="1"/>
            </p:cNvSpPr>
            <p:nvPr/>
          </p:nvSpPr>
          <p:spPr bwMode="auto">
            <a:xfrm>
              <a:off x="1536" y="3595"/>
              <a:ext cx="20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66574" name="Rectangle 14"/>
            <p:cNvSpPr>
              <a:spLocks noChangeArrowheads="1"/>
            </p:cNvSpPr>
            <p:nvPr/>
          </p:nvSpPr>
          <p:spPr bwMode="auto">
            <a:xfrm>
              <a:off x="2496" y="3312"/>
              <a:ext cx="46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7866" tIns="33338" rIns="67866" bIns="33338">
              <a:spAutoFit/>
            </a:bodyPr>
            <a:lstStyle/>
            <a:p>
              <a:pPr defTabSz="685800" eaLnBrk="0" hangingPunct="0"/>
              <a:r>
                <a:rPr lang="en-US" altLang="zh-TW" sz="1800">
                  <a:solidFill>
                    <a:srgbClr val="000000"/>
                  </a:solidFill>
                </a:rPr>
                <a:t>T</a:t>
              </a:r>
              <a:r>
                <a:rPr lang="en-US" altLang="zh-TW" sz="1800" baseline="-25000">
                  <a:solidFill>
                    <a:srgbClr val="000000"/>
                  </a:solidFill>
                </a:rPr>
                <a:t>new</a:t>
              </a:r>
            </a:p>
          </p:txBody>
        </p:sp>
        <p:sp>
          <p:nvSpPr>
            <p:cNvPr id="66575" name="Rectangle 15"/>
            <p:cNvSpPr>
              <a:spLocks noChangeArrowheads="1"/>
            </p:cNvSpPr>
            <p:nvPr/>
          </p:nvSpPr>
          <p:spPr bwMode="auto">
            <a:xfrm>
              <a:off x="3077" y="3668"/>
              <a:ext cx="473" cy="27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 eaLnBrk="0" hangingPunct="0"/>
              <a:r>
                <a:rPr lang="en-US" altLang="zh-TW" sz="2100">
                  <a:solidFill>
                    <a:srgbClr val="FF0000"/>
                  </a:solidFill>
                </a:rPr>
                <a:t>f / 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576" name="Object 16"/>
              <p:cNvSpPr txBox="1"/>
              <p:nvPr/>
            </p:nvSpPr>
            <p:spPr bwMode="auto">
              <a:xfrm>
                <a:off x="4692254" y="2358629"/>
                <a:ext cx="1103709" cy="90606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f>
                            <m:fPr>
                              <m:ctrlP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6576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2254" y="2358629"/>
                <a:ext cx="1103709" cy="906065"/>
              </a:xfrm>
              <a:prstGeom prst="rect">
                <a:avLst/>
              </a:prstGeom>
              <a:blipFill>
                <a:blip r:embed="rId3"/>
                <a:stretch>
                  <a:fillRect r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6363E5-43C1-42A3-9893-A77C54F200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85800"/>
            <a:fld id="{AA918FE6-FEDB-42B5-B0DB-51A8335001C1}" type="slidenum">
              <a:rPr lang="en-US">
                <a:solidFill>
                  <a:srgbClr val="000000"/>
                </a:solidFill>
              </a:rPr>
              <a:pPr defTabSz="685800"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3411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Hierarchy</a:t>
            </a:r>
          </a:p>
        </p:txBody>
      </p:sp>
      <p:sp>
        <p:nvSpPr>
          <p:cNvPr id="16389" name="Oval 3"/>
          <p:cNvSpPr>
            <a:spLocks noChangeArrowheads="1"/>
          </p:cNvSpPr>
          <p:nvPr/>
        </p:nvSpPr>
        <p:spPr bwMode="auto">
          <a:xfrm>
            <a:off x="3781425" y="1676400"/>
            <a:ext cx="1223963" cy="68580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>
                <a:latin typeface="Arial Narrow" charset="0"/>
                <a:ea typeface="Arial Narrow" charset="0"/>
                <a:cs typeface="Arial Narrow" charset="0"/>
              </a:rPr>
              <a:t>CPU</a:t>
            </a:r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3592513" y="2743200"/>
            <a:ext cx="1600200" cy="3810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Arial Narrow" charset="0"/>
                <a:ea typeface="Arial Narrow" charset="0"/>
                <a:cs typeface="Arial Narrow" charset="0"/>
              </a:rPr>
              <a:t>I &amp; D L1 cache</a:t>
            </a: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3027363" y="3581400"/>
            <a:ext cx="27305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Arial Narrow" charset="0"/>
                <a:ea typeface="Arial Narrow" charset="0"/>
                <a:cs typeface="Arial Narrow" charset="0"/>
              </a:rPr>
              <a:t>shared L2 cache</a:t>
            </a:r>
          </a:p>
        </p:txBody>
      </p:sp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2227263" y="4495800"/>
            <a:ext cx="43307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Arial Narrow" charset="0"/>
                <a:ea typeface="Arial Narrow" charset="0"/>
                <a:cs typeface="Arial Narrow" charset="0"/>
              </a:rPr>
              <a:t>main memory</a:t>
            </a:r>
          </a:p>
        </p:txBody>
      </p:sp>
      <p:sp>
        <p:nvSpPr>
          <p:cNvPr id="16393" name="AutoShape 7"/>
          <p:cNvSpPr>
            <a:spLocks noChangeArrowheads="1"/>
          </p:cNvSpPr>
          <p:nvPr/>
        </p:nvSpPr>
        <p:spPr bwMode="auto">
          <a:xfrm>
            <a:off x="3686175" y="5334000"/>
            <a:ext cx="1412875" cy="1143000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Arial Narrow" charset="0"/>
                <a:ea typeface="Arial Narrow" charset="0"/>
                <a:cs typeface="Arial Narrow" charset="0"/>
              </a:rPr>
              <a:t>disk</a:t>
            </a:r>
          </a:p>
        </p:txBody>
      </p:sp>
      <p:sp>
        <p:nvSpPr>
          <p:cNvPr id="16394" name="AutoShape 8"/>
          <p:cNvSpPr>
            <a:spLocks noChangeArrowheads="1"/>
          </p:cNvSpPr>
          <p:nvPr/>
        </p:nvSpPr>
        <p:spPr bwMode="auto">
          <a:xfrm>
            <a:off x="4191000" y="2362200"/>
            <a:ext cx="381000" cy="3810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6395" name="AutoShape 9"/>
          <p:cNvSpPr>
            <a:spLocks noChangeArrowheads="1"/>
          </p:cNvSpPr>
          <p:nvPr/>
        </p:nvSpPr>
        <p:spPr bwMode="auto">
          <a:xfrm>
            <a:off x="4191000" y="3124200"/>
            <a:ext cx="381000" cy="457200"/>
          </a:xfrm>
          <a:prstGeom prst="upDownArrow">
            <a:avLst>
              <a:gd name="adj1" fmla="val 50000"/>
              <a:gd name="adj2" fmla="val 24000"/>
            </a:avLst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6396" name="AutoShape 10"/>
          <p:cNvSpPr>
            <a:spLocks noChangeArrowheads="1"/>
          </p:cNvSpPr>
          <p:nvPr/>
        </p:nvSpPr>
        <p:spPr bwMode="auto">
          <a:xfrm>
            <a:off x="4191000" y="4038600"/>
            <a:ext cx="381000" cy="457200"/>
          </a:xfrm>
          <a:prstGeom prst="upDownArrow">
            <a:avLst>
              <a:gd name="adj1" fmla="val 50000"/>
              <a:gd name="adj2" fmla="val 24000"/>
            </a:avLst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sz="10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6397" name="AutoShape 11"/>
          <p:cNvSpPr>
            <a:spLocks noChangeArrowheads="1"/>
          </p:cNvSpPr>
          <p:nvPr/>
        </p:nvSpPr>
        <p:spPr bwMode="auto">
          <a:xfrm>
            <a:off x="4191000" y="4953000"/>
            <a:ext cx="381000" cy="381000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C000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6398" name="Text Box 12"/>
          <p:cNvSpPr txBox="1">
            <a:spLocks noChangeArrowheads="1"/>
          </p:cNvSpPr>
          <p:nvPr/>
        </p:nvSpPr>
        <p:spPr bwMode="auto">
          <a:xfrm>
            <a:off x="381000" y="1676400"/>
            <a:ext cx="2911475" cy="1077218"/>
          </a:xfrm>
          <a:prstGeom prst="rect">
            <a:avLst/>
          </a:prstGeom>
          <a:solidFill>
            <a:srgbClr val="FFCC00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28600" indent="-114300"/>
            <a:r>
              <a:rPr lang="en-US" sz="1600" u="sng" dirty="0">
                <a:latin typeface="Arial Narrow" charset="0"/>
                <a:ea typeface="Arial Narrow" charset="0"/>
                <a:cs typeface="Arial Narrow" charset="0"/>
              </a:rPr>
              <a:t>temporal locality</a:t>
            </a:r>
          </a:p>
          <a:p>
            <a:pPr marL="228600" indent="-114300">
              <a:buFontTx/>
              <a:buChar char="•"/>
            </a:pPr>
            <a:r>
              <a:rPr lang="en-US" sz="1600" dirty="0">
                <a:latin typeface="Arial Narrow" charset="0"/>
                <a:ea typeface="Arial Narrow" charset="0"/>
                <a:cs typeface="Arial Narrow" charset="0"/>
              </a:rPr>
              <a:t>keep recently referenced items at higher levels</a:t>
            </a:r>
          </a:p>
          <a:p>
            <a:pPr marL="228600" indent="-114300">
              <a:buFontTx/>
              <a:buChar char="•"/>
            </a:pPr>
            <a:r>
              <a:rPr lang="en-US" sz="1600" dirty="0">
                <a:latin typeface="Arial Narrow" charset="0"/>
                <a:ea typeface="Arial Narrow" charset="0"/>
                <a:cs typeface="Arial Narrow" charset="0"/>
              </a:rPr>
              <a:t>future references satisfied quickly</a:t>
            </a:r>
          </a:p>
        </p:txBody>
      </p:sp>
      <p:sp>
        <p:nvSpPr>
          <p:cNvPr id="16399" name="Text Box 13"/>
          <p:cNvSpPr txBox="1">
            <a:spLocks noChangeArrowheads="1"/>
          </p:cNvSpPr>
          <p:nvPr/>
        </p:nvSpPr>
        <p:spPr bwMode="auto">
          <a:xfrm>
            <a:off x="5486400" y="1676400"/>
            <a:ext cx="2911475" cy="1077218"/>
          </a:xfrm>
          <a:prstGeom prst="rect">
            <a:avLst/>
          </a:prstGeom>
          <a:solidFill>
            <a:srgbClr val="FFCC00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28600" indent="-114300"/>
            <a:r>
              <a:rPr lang="en-US" sz="1600" u="sng" dirty="0">
                <a:latin typeface="Arial Narrow" charset="0"/>
                <a:ea typeface="Arial Narrow" charset="0"/>
                <a:cs typeface="Arial Narrow" charset="0"/>
              </a:rPr>
              <a:t>spatial locality</a:t>
            </a:r>
          </a:p>
          <a:p>
            <a:pPr marL="228600" indent="-114300">
              <a:buFontTx/>
              <a:buChar char="•"/>
            </a:pPr>
            <a:r>
              <a:rPr lang="en-US" sz="1600" dirty="0">
                <a:latin typeface="Arial Narrow" charset="0"/>
                <a:ea typeface="Arial Narrow" charset="0"/>
                <a:cs typeface="Arial Narrow" charset="0"/>
              </a:rPr>
              <a:t>bring neighbors of recently referenced to higher levels</a:t>
            </a:r>
          </a:p>
          <a:p>
            <a:pPr marL="228600" indent="-114300">
              <a:buFontTx/>
              <a:buChar char="•"/>
            </a:pPr>
            <a:r>
              <a:rPr lang="en-US" sz="1600" dirty="0">
                <a:latin typeface="Arial Narrow" charset="0"/>
                <a:ea typeface="Arial Narrow" charset="0"/>
                <a:cs typeface="Arial Narrow" charset="0"/>
              </a:rPr>
              <a:t>future references satisfied quickly</a:t>
            </a:r>
          </a:p>
        </p:txBody>
      </p:sp>
    </p:spTree>
    <p:extLst>
      <p:ext uri="{BB962C8B-B14F-4D97-AF65-F5344CB8AC3E}">
        <p14:creationId xmlns:p14="http://schemas.microsoft.com/office/powerpoint/2010/main" val="630201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slidesharecdn.com/nehalem-20-28microarchitecture-29-130712034026-phpapp01/95/nehalem-microarchitecture-26-638.jpg?cb=13736008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9" y="731265"/>
            <a:ext cx="7815070" cy="586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Intel Nehalem Memory Hierarchy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91319" y="5970896"/>
            <a:ext cx="7863840" cy="6400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111690" y="840097"/>
            <a:ext cx="4897726" cy="6400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4649" y="759320"/>
            <a:ext cx="2478271" cy="6400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08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Memory Organization</a:t>
            </a:r>
          </a:p>
        </p:txBody>
      </p:sp>
      <p:sp>
        <p:nvSpPr>
          <p:cNvPr id="5634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3638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935B071C-3F49-4D08-8B1A-ADBB5AFA664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3875087" y="1787637"/>
            <a:ext cx="1981200" cy="1828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>
                <a:latin typeface="+mn-lt"/>
              </a:rPr>
              <a:t>memory cell</a:t>
            </a:r>
          </a:p>
          <a:p>
            <a:pPr algn="ctr" eaLnBrk="0" hangingPunct="0"/>
            <a:r>
              <a:rPr lang="en-US" sz="2000" dirty="0">
                <a:solidFill>
                  <a:schemeClr val="tx1"/>
                </a:solidFill>
                <a:latin typeface="+mn-lt"/>
              </a:rPr>
              <a:t>core Array</a:t>
            </a: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2503487" y="1787637"/>
            <a:ext cx="1066800" cy="1828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>
                <a:latin typeface="+mn-lt"/>
              </a:rPr>
              <a:t>row</a:t>
            </a:r>
          </a:p>
          <a:p>
            <a:pPr algn="ctr" eaLnBrk="0" hangingPunct="0"/>
            <a:r>
              <a:rPr lang="en-US" sz="2000" dirty="0">
                <a:latin typeface="+mn-lt"/>
              </a:rPr>
              <a:t>d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ecode</a:t>
            </a:r>
            <a:r>
              <a:rPr lang="en-US" sz="2000" dirty="0">
                <a:latin typeface="+mn-lt"/>
              </a:rPr>
              <a:t>r</a:t>
            </a: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3875087" y="3845037"/>
            <a:ext cx="19812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>
                <a:solidFill>
                  <a:schemeClr val="tx1"/>
                </a:solidFill>
                <a:latin typeface="+mn-lt"/>
              </a:rPr>
              <a:t>sense amps</a:t>
            </a: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3875087" y="4454637"/>
            <a:ext cx="19812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>
                <a:solidFill>
                  <a:schemeClr val="tx1"/>
                </a:solidFill>
                <a:latin typeface="+mn-lt"/>
              </a:rPr>
              <a:t>column latches</a:t>
            </a:r>
          </a:p>
        </p:txBody>
      </p:sp>
      <p:sp>
        <p:nvSpPr>
          <p:cNvPr id="56329" name="Line 8"/>
          <p:cNvSpPr>
            <a:spLocks noChangeShapeType="1"/>
          </p:cNvSpPr>
          <p:nvPr/>
        </p:nvSpPr>
        <p:spPr bwMode="auto">
          <a:xfrm>
            <a:off x="3570287" y="2702037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56330" name="Line 9"/>
          <p:cNvSpPr>
            <a:spLocks noChangeShapeType="1"/>
          </p:cNvSpPr>
          <p:nvPr/>
        </p:nvSpPr>
        <p:spPr bwMode="auto">
          <a:xfrm>
            <a:off x="4865687" y="3616437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56331" name="Line 10"/>
          <p:cNvSpPr>
            <a:spLocks noChangeShapeType="1"/>
          </p:cNvSpPr>
          <p:nvPr/>
        </p:nvSpPr>
        <p:spPr bwMode="auto">
          <a:xfrm>
            <a:off x="4865687" y="4226037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56332" name="AutoShape 11"/>
          <p:cNvSpPr>
            <a:spLocks noChangeArrowheads="1"/>
          </p:cNvSpPr>
          <p:nvPr/>
        </p:nvSpPr>
        <p:spPr bwMode="auto">
          <a:xfrm>
            <a:off x="3875087" y="5292837"/>
            <a:ext cx="1981200" cy="3016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31 w 21600"/>
              <a:gd name="T13" fmla="*/ 4431 h 21600"/>
              <a:gd name="T14" fmla="*/ 17169 w 21600"/>
              <a:gd name="T15" fmla="*/ 1716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262" y="21600"/>
                </a:lnTo>
                <a:lnTo>
                  <a:pt x="1633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000" dirty="0">
                <a:solidFill>
                  <a:schemeClr val="tx1"/>
                </a:solidFill>
                <a:latin typeface="+mn-lt"/>
              </a:rPr>
              <a:t>mux</a:t>
            </a:r>
          </a:p>
        </p:txBody>
      </p:sp>
      <p:sp>
        <p:nvSpPr>
          <p:cNvPr id="56333" name="Line 12"/>
          <p:cNvSpPr>
            <a:spLocks noChangeShapeType="1"/>
          </p:cNvSpPr>
          <p:nvPr/>
        </p:nvSpPr>
        <p:spPr bwMode="auto">
          <a:xfrm>
            <a:off x="4865687" y="4835637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56334" name="Line 13"/>
          <p:cNvSpPr>
            <a:spLocks noChangeShapeType="1"/>
          </p:cNvSpPr>
          <p:nvPr/>
        </p:nvSpPr>
        <p:spPr bwMode="auto">
          <a:xfrm>
            <a:off x="4865687" y="559763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56335" name="Line 14"/>
          <p:cNvSpPr>
            <a:spLocks noChangeShapeType="1"/>
          </p:cNvSpPr>
          <p:nvPr/>
        </p:nvSpPr>
        <p:spPr bwMode="auto">
          <a:xfrm>
            <a:off x="2198687" y="2702037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6336" name="Line 15"/>
          <p:cNvSpPr>
            <a:spLocks noChangeShapeType="1"/>
          </p:cNvSpPr>
          <p:nvPr/>
        </p:nvSpPr>
        <p:spPr bwMode="auto">
          <a:xfrm>
            <a:off x="3646487" y="5445237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56337" name="Text Box 16"/>
          <p:cNvSpPr txBox="1">
            <a:spLocks noChangeArrowheads="1"/>
          </p:cNvSpPr>
          <p:nvPr/>
        </p:nvSpPr>
        <p:spPr bwMode="auto">
          <a:xfrm>
            <a:off x="1436687" y="2397237"/>
            <a:ext cx="713657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row</a:t>
            </a:r>
          </a:p>
          <a:p>
            <a:r>
              <a:rPr lang="en-US" sz="2000" dirty="0" err="1">
                <a:solidFill>
                  <a:srgbClr val="C00000"/>
                </a:solidFill>
                <a:latin typeface="+mn-lt"/>
              </a:rPr>
              <a:t>addr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6338" name="Text Box 17"/>
          <p:cNvSpPr txBox="1">
            <a:spLocks noChangeArrowheads="1"/>
          </p:cNvSpPr>
          <p:nvPr/>
        </p:nvSpPr>
        <p:spPr bwMode="auto">
          <a:xfrm>
            <a:off x="2427287" y="5140437"/>
            <a:ext cx="17859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column</a:t>
            </a:r>
          </a:p>
          <a:p>
            <a:r>
              <a:rPr lang="en-US" sz="2000" dirty="0" err="1">
                <a:solidFill>
                  <a:srgbClr val="C00000"/>
                </a:solidFill>
                <a:latin typeface="+mn-lt"/>
              </a:rPr>
              <a:t>addr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6339" name="Text Box 18"/>
          <p:cNvSpPr txBox="1">
            <a:spLocks noChangeArrowheads="1"/>
          </p:cNvSpPr>
          <p:nvPr/>
        </p:nvSpPr>
        <p:spPr bwMode="auto">
          <a:xfrm>
            <a:off x="3798887" y="6054837"/>
            <a:ext cx="16090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off-chip data</a:t>
            </a:r>
          </a:p>
        </p:txBody>
      </p:sp>
      <p:sp>
        <p:nvSpPr>
          <p:cNvPr id="56340" name="Text Box 19"/>
          <p:cNvSpPr txBox="1">
            <a:spLocks noChangeArrowheads="1"/>
          </p:cNvSpPr>
          <p:nvPr/>
        </p:nvSpPr>
        <p:spPr bwMode="auto">
          <a:xfrm>
            <a:off x="4865687" y="4911837"/>
            <a:ext cx="7505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+mn-lt"/>
              </a:rPr>
              <a:t>Wide</a:t>
            </a:r>
          </a:p>
        </p:txBody>
      </p:sp>
      <p:sp>
        <p:nvSpPr>
          <p:cNvPr id="56341" name="Text Box 20"/>
          <p:cNvSpPr txBox="1">
            <a:spLocks noChangeArrowheads="1"/>
          </p:cNvSpPr>
          <p:nvPr/>
        </p:nvSpPr>
        <p:spPr bwMode="auto">
          <a:xfrm>
            <a:off x="4865687" y="5673837"/>
            <a:ext cx="1005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r>
              <a:rPr lang="en-US" sz="2000">
                <a:latin typeface="+mn-lt"/>
              </a:rPr>
              <a:t>Narrow</a:t>
            </a:r>
          </a:p>
        </p:txBody>
      </p:sp>
      <p:cxnSp>
        <p:nvCxnSpPr>
          <p:cNvPr id="56342" name="Straight Connector 22"/>
          <p:cNvCxnSpPr>
            <a:cxnSpLocks noChangeShapeType="1"/>
          </p:cNvCxnSpPr>
          <p:nvPr/>
        </p:nvCxnSpPr>
        <p:spPr bwMode="auto">
          <a:xfrm>
            <a:off x="3494087" y="5826237"/>
            <a:ext cx="3276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43" name="TextBox 23"/>
          <p:cNvSpPr txBox="1">
            <a:spLocks noChangeArrowheads="1"/>
          </p:cNvSpPr>
          <p:nvPr/>
        </p:nvSpPr>
        <p:spPr bwMode="auto">
          <a:xfrm>
            <a:off x="5856287" y="5216637"/>
            <a:ext cx="1626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tx1"/>
                </a:solidFill>
                <a:latin typeface="+mn-lt"/>
              </a:rPr>
              <a:t>pin interface</a:t>
            </a:r>
          </a:p>
        </p:txBody>
      </p:sp>
    </p:spTree>
    <p:extLst>
      <p:ext uri="{BB962C8B-B14F-4D97-AF65-F5344CB8AC3E}">
        <p14:creationId xmlns:p14="http://schemas.microsoft.com/office/powerpoint/2010/main" val="510216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Cache Operation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306763" y="2844800"/>
            <a:ext cx="1270000" cy="142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16563" y="2286000"/>
            <a:ext cx="1722437" cy="220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741717" y="2667000"/>
            <a:ext cx="1218283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dirty="0"/>
              <a:t>lower Level</a:t>
            </a:r>
          </a:p>
          <a:p>
            <a:pPr eaLnBrk="0" hangingPunct="0"/>
            <a:r>
              <a:rPr lang="en-US" sz="1600" dirty="0"/>
              <a:t>memory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53373" y="2859088"/>
            <a:ext cx="1184621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 dirty="0"/>
              <a:t>upper level</a:t>
            </a:r>
          </a:p>
          <a:p>
            <a:pPr eaLnBrk="0" hangingPunct="0"/>
            <a:r>
              <a:rPr lang="en-US" sz="1600" dirty="0"/>
              <a:t>memory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1473200" y="4038600"/>
            <a:ext cx="185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752600" y="4114800"/>
            <a:ext cx="133530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/>
              <a:t>to processor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477963" y="3352800"/>
            <a:ext cx="180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600200" y="3352800"/>
            <a:ext cx="157575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/>
              <a:t>from processor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602163" y="3517900"/>
            <a:ext cx="88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757613" y="3752850"/>
            <a:ext cx="368300" cy="3683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>
              <a:solidFill>
                <a:srgbClr val="0000FF"/>
              </a:solidFill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652154" y="3369927"/>
            <a:ext cx="75341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dirty="0" err="1"/>
              <a:t>b</a:t>
            </a:r>
            <a:r>
              <a:rPr lang="en-US" b="0" dirty="0" err="1"/>
              <a:t>lk</a:t>
            </a:r>
            <a:r>
              <a:rPr lang="en-US" b="0" dirty="0"/>
              <a:t> X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192838" y="3868738"/>
            <a:ext cx="368300" cy="3683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6096000" y="3581400"/>
            <a:ext cx="74879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dirty="0" err="1"/>
              <a:t>b</a:t>
            </a:r>
            <a:r>
              <a:rPr lang="en-US" b="0" dirty="0" err="1"/>
              <a:t>lk</a:t>
            </a:r>
            <a:r>
              <a:rPr lang="en-US" b="0" dirty="0"/>
              <a:t> Y</a:t>
            </a: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1447800" y="3200400"/>
            <a:ext cx="2362200" cy="22860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1447800" y="2895600"/>
            <a:ext cx="23622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3505200" y="2743200"/>
            <a:ext cx="1371600" cy="685800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4572000" y="3200400"/>
            <a:ext cx="23622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3733800" y="3733800"/>
            <a:ext cx="368300" cy="3683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800" b="0">
              <a:solidFill>
                <a:srgbClr val="0000FF"/>
              </a:solidFill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6184900" y="3860800"/>
            <a:ext cx="368300" cy="3683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3733800" y="3352800"/>
            <a:ext cx="368300" cy="3683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7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25 -4.0740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26667 -0.0777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0.24653 0.0657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2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3" grpId="0" animBg="1"/>
      <p:bldP spid="24" grpId="0" animBg="1"/>
      <p:bldP spid="2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Terminology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hit</a:t>
            </a:r>
            <a:r>
              <a:rPr lang="en-US" dirty="0"/>
              <a:t>: data appears in some block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hit rate</a:t>
            </a:r>
            <a:r>
              <a:rPr lang="en-US" dirty="0"/>
              <a:t>: the fraction of accesses found in the level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hit time</a:t>
            </a:r>
            <a:r>
              <a:rPr lang="en-US" dirty="0"/>
              <a:t>: time to access the level (consists of RAM access time + time to determine hit)</a:t>
            </a:r>
          </a:p>
          <a:p>
            <a:r>
              <a:rPr lang="en-US" dirty="0">
                <a:solidFill>
                  <a:srgbClr val="C00000"/>
                </a:solidFill>
              </a:rPr>
              <a:t>miss</a:t>
            </a:r>
            <a:r>
              <a:rPr lang="en-US" dirty="0"/>
              <a:t>: data needs to be retrieved from a block in the lower level (e.g., block Y)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miss rate</a:t>
            </a:r>
            <a:r>
              <a:rPr lang="en-US" dirty="0"/>
              <a:t>  = 1 - (hit rate)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miss penalty</a:t>
            </a:r>
            <a:r>
              <a:rPr lang="en-US" dirty="0"/>
              <a:t>: time to replace a block in the upper level  + time to deliver the block to the processor</a:t>
            </a:r>
          </a:p>
          <a:p>
            <a:r>
              <a:rPr lang="en-US" dirty="0"/>
              <a:t>hit time &lt;&lt; miss penalty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8402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 Memory Access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average memory-access time </a:t>
            </a:r>
            <a:br>
              <a:rPr lang="en-US"/>
            </a:br>
            <a:r>
              <a:rPr lang="en-US"/>
              <a:t>	= hit time + miss rate x miss penalty </a:t>
            </a:r>
          </a:p>
          <a:p>
            <a:r>
              <a:rPr lang="en-US"/>
              <a:t>miss penalty: time to fetch a block from lower memory level</a:t>
            </a:r>
          </a:p>
          <a:p>
            <a:pPr lvl="1"/>
            <a:r>
              <a:rPr lang="en-US"/>
              <a:t>access time:  function of latency</a:t>
            </a:r>
          </a:p>
          <a:p>
            <a:pPr lvl="1"/>
            <a:r>
              <a:rPr lang="en-US"/>
              <a:t>transfer time: function of bandwidth b/w levels</a:t>
            </a:r>
          </a:p>
          <a:p>
            <a:pPr lvl="2"/>
            <a:r>
              <a:rPr lang="en-US"/>
              <a:t>transfer one “cache line/block” at a time</a:t>
            </a:r>
          </a:p>
          <a:p>
            <a:pPr lvl="2"/>
            <a:r>
              <a:rPr lang="en-US"/>
              <a:t>transfer at the size of the memory-bus width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05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Hierarchy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 Memory Access Time (</a:t>
            </a:r>
            <a:r>
              <a:rPr lang="en-US" dirty="0" err="1"/>
              <a:t>AMAT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= hit time + miss rate × miss penalty</a:t>
            </a:r>
          </a:p>
          <a:p>
            <a:pPr lvl="1"/>
            <a:r>
              <a:rPr lang="en-US" dirty="0"/>
              <a:t>= </a:t>
            </a:r>
            <a:r>
              <a:rPr lang="en-US" dirty="0" err="1"/>
              <a:t>T</a:t>
            </a:r>
            <a:r>
              <a:rPr lang="en-US" baseline="-25000" dirty="0" err="1"/>
              <a:t>hit</a:t>
            </a:r>
            <a:r>
              <a:rPr lang="en-US" dirty="0"/>
              <a:t>(L1) + miss%(L1) × T(memory)  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cache hit = 1 cycle</a:t>
            </a:r>
          </a:p>
          <a:p>
            <a:pPr lvl="1"/>
            <a:r>
              <a:rPr lang="en-US" dirty="0"/>
              <a:t>miss rate = 10% = 0.1</a:t>
            </a:r>
          </a:p>
          <a:p>
            <a:pPr lvl="1"/>
            <a:r>
              <a:rPr lang="en-US" dirty="0"/>
              <a:t>miss penalty = 300 cycles</a:t>
            </a:r>
          </a:p>
          <a:p>
            <a:pPr lvl="1"/>
            <a:r>
              <a:rPr lang="en-US" dirty="0" err="1"/>
              <a:t>AMAT</a:t>
            </a:r>
            <a:r>
              <a:rPr lang="en-US" dirty="0"/>
              <a:t> = 1 + 0.1 × 300 = 31 cycles</a:t>
            </a:r>
          </a:p>
          <a:p>
            <a:r>
              <a:rPr lang="en-US" dirty="0"/>
              <a:t>can we improve it?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7391400" y="4419600"/>
            <a:ext cx="1524000" cy="2378075"/>
            <a:chOff x="3312" y="864"/>
            <a:chExt cx="960" cy="1498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312" y="864"/>
              <a:ext cx="960" cy="149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497" y="1392"/>
              <a:ext cx="583" cy="5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 dirty="0">
                  <a:latin typeface="+mn-lt"/>
                </a:rPr>
                <a:t>main</a:t>
              </a:r>
            </a:p>
            <a:p>
              <a:pPr eaLnBrk="0" hangingPunct="0"/>
              <a:r>
                <a:rPr lang="en-US" sz="1600" dirty="0">
                  <a:latin typeface="+mn-lt"/>
                </a:rPr>
                <a:t>memory</a:t>
              </a:r>
            </a:p>
            <a:p>
              <a:pPr eaLnBrk="0" hangingPunct="0"/>
              <a:r>
                <a:rPr lang="en-US" sz="1600" dirty="0">
                  <a:latin typeface="+mn-lt"/>
                </a:rPr>
                <a:t>(DRAM)</a:t>
              </a:r>
            </a:p>
          </p:txBody>
        </p:sp>
      </p:grp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320800" y="5400675"/>
            <a:ext cx="431800" cy="762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latin typeface="+mn-lt"/>
              </a:rPr>
              <a:t> $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381000" y="58293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1752600" y="5845175"/>
            <a:ext cx="5638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04800" y="6110288"/>
            <a:ext cx="928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dirty="0">
                <a:latin typeface="+mn-lt"/>
              </a:rPr>
              <a:t>hit time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733800" y="5921375"/>
            <a:ext cx="2473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+mn-lt"/>
              </a:rPr>
              <a:t>miss % </a:t>
            </a:r>
            <a:r>
              <a:rPr lang="en-US" sz="1800" dirty="0"/>
              <a:t>×</a:t>
            </a:r>
            <a:r>
              <a:rPr lang="en-US" sz="1800" dirty="0">
                <a:latin typeface="+mn-lt"/>
              </a:rPr>
              <a:t> miss penalty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09600" y="5326063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0">
                <a:latin typeface="+mn-lt"/>
              </a:rPr>
              <a:t>1 clk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324600" y="5387975"/>
            <a:ext cx="102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0">
                <a:latin typeface="+mn-lt"/>
              </a:rPr>
              <a:t>300 clks</a:t>
            </a:r>
          </a:p>
        </p:txBody>
      </p:sp>
    </p:spTree>
    <p:extLst>
      <p:ext uri="{BB962C8B-B14F-4D97-AF65-F5344CB8AC3E}">
        <p14:creationId xmlns:p14="http://schemas.microsoft.com/office/powerpoint/2010/main" val="20760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Penalty: Multi-Level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 Memory Access Time (AMAT)</a:t>
            </a:r>
          </a:p>
          <a:p>
            <a:pPr marL="457200" lvl="1" indent="0">
              <a:buNone/>
            </a:pPr>
            <a:r>
              <a:rPr lang="en-US" dirty="0"/>
              <a:t>= </a:t>
            </a:r>
            <a:r>
              <a:rPr lang="en-US" dirty="0" err="1"/>
              <a:t>T</a:t>
            </a:r>
            <a:r>
              <a:rPr lang="en-US" baseline="-25000" dirty="0" err="1"/>
              <a:t>hit</a:t>
            </a:r>
            <a:r>
              <a:rPr lang="en-US" dirty="0"/>
              <a:t>(L1) + miss%(L1)×(</a:t>
            </a:r>
            <a:r>
              <a:rPr lang="en-US" dirty="0" err="1"/>
              <a:t>T</a:t>
            </a:r>
            <a:r>
              <a:rPr lang="en-US" baseline="-25000" dirty="0" err="1"/>
              <a:t>hit</a:t>
            </a:r>
            <a:r>
              <a:rPr lang="en-US" dirty="0"/>
              <a:t>(L2) + miss%(L2)×(</a:t>
            </a:r>
            <a:r>
              <a:rPr lang="en-US" dirty="0" err="1"/>
              <a:t>T</a:t>
            </a:r>
            <a:r>
              <a:rPr lang="en-US" baseline="-25000" dirty="0" err="1"/>
              <a:t>hit</a:t>
            </a:r>
            <a:r>
              <a:rPr lang="en-US" dirty="0"/>
              <a:t>(L3) + miss%(L3)×T(memory) ) ) </a:t>
            </a:r>
          </a:p>
          <a:p>
            <a:pPr marL="457200" lvl="1" indent="0">
              <a:buNone/>
            </a:pPr>
            <a:r>
              <a:rPr lang="en-US" dirty="0"/>
              <a:t>= </a:t>
            </a:r>
            <a:r>
              <a:rPr lang="en-US" dirty="0" err="1"/>
              <a:t>T</a:t>
            </a:r>
            <a:r>
              <a:rPr lang="en-US" baseline="-25000" dirty="0" err="1"/>
              <a:t>hit</a:t>
            </a:r>
            <a:r>
              <a:rPr lang="en-US" dirty="0"/>
              <a:t>(L1) + miss%(L1)×</a:t>
            </a:r>
            <a:r>
              <a:rPr lang="en-US" dirty="0" err="1"/>
              <a:t>T</a:t>
            </a:r>
            <a:r>
              <a:rPr lang="en-US" baseline="-25000" dirty="0" err="1"/>
              <a:t>miss</a:t>
            </a:r>
            <a:r>
              <a:rPr lang="en-US" dirty="0"/>
              <a:t>(L1)</a:t>
            </a:r>
          </a:p>
          <a:p>
            <a:pPr marL="457200" lvl="1" indent="0">
              <a:buNone/>
            </a:pPr>
            <a:r>
              <a:rPr lang="en-US" dirty="0"/>
              <a:t>= </a:t>
            </a:r>
            <a:r>
              <a:rPr lang="en-US" dirty="0" err="1"/>
              <a:t>T</a:t>
            </a:r>
            <a:r>
              <a:rPr lang="en-US" baseline="-25000" dirty="0" err="1"/>
              <a:t>hit</a:t>
            </a:r>
            <a:r>
              <a:rPr lang="en-US" dirty="0"/>
              <a:t>(L1) + miss%(L1)×{</a:t>
            </a:r>
            <a:r>
              <a:rPr lang="en-US" dirty="0" err="1"/>
              <a:t>T</a:t>
            </a:r>
            <a:r>
              <a:rPr lang="en-US" baseline="-25000" dirty="0" err="1"/>
              <a:t>hit</a:t>
            </a:r>
            <a:r>
              <a:rPr lang="en-US" dirty="0"/>
              <a:t>(L2) + miss%(L2)×(</a:t>
            </a:r>
            <a:r>
              <a:rPr lang="en-US" dirty="0" err="1"/>
              <a:t>T</a:t>
            </a:r>
            <a:r>
              <a:rPr lang="en-US" baseline="-25000" dirty="0" err="1"/>
              <a:t>miss</a:t>
            </a:r>
            <a:r>
              <a:rPr lang="en-US" dirty="0"/>
              <a:t>(L2) }</a:t>
            </a:r>
          </a:p>
          <a:p>
            <a:pPr marL="457200" lvl="1" indent="0">
              <a:buNone/>
            </a:pPr>
            <a:r>
              <a:rPr lang="en-US" dirty="0"/>
              <a:t>= </a:t>
            </a:r>
            <a:r>
              <a:rPr lang="en-US" dirty="0" err="1"/>
              <a:t>T</a:t>
            </a:r>
            <a:r>
              <a:rPr lang="en-US" baseline="-25000" dirty="0" err="1"/>
              <a:t>hit</a:t>
            </a:r>
            <a:r>
              <a:rPr lang="en-US" dirty="0"/>
              <a:t>(L1) + miss%(L1)×{</a:t>
            </a:r>
            <a:r>
              <a:rPr lang="en-US" dirty="0" err="1"/>
              <a:t>T</a:t>
            </a:r>
            <a:r>
              <a:rPr lang="en-US" baseline="-25000" dirty="0" err="1"/>
              <a:t>hit</a:t>
            </a:r>
            <a:r>
              <a:rPr lang="en-US" dirty="0"/>
              <a:t>(L2) + miss%(L2)×(</a:t>
            </a:r>
            <a:r>
              <a:rPr lang="en-US" dirty="0" err="1"/>
              <a:t>T</a:t>
            </a:r>
            <a:r>
              <a:rPr lang="en-US" baseline="-25000" dirty="0" err="1"/>
              <a:t>miss</a:t>
            </a:r>
            <a:r>
              <a:rPr lang="en-US" dirty="0"/>
              <a:t>(L2) }</a:t>
            </a:r>
          </a:p>
          <a:p>
            <a:pPr marL="457200" lvl="1" indent="0">
              <a:buNone/>
            </a:pPr>
            <a:r>
              <a:rPr lang="en-US" dirty="0"/>
              <a:t>= </a:t>
            </a:r>
            <a:r>
              <a:rPr lang="en-US" dirty="0" err="1"/>
              <a:t>T</a:t>
            </a:r>
            <a:r>
              <a:rPr lang="en-US" baseline="-25000" dirty="0" err="1"/>
              <a:t>hit</a:t>
            </a:r>
            <a:r>
              <a:rPr lang="en-US" dirty="0"/>
              <a:t>(L1) + miss%(L1)×{</a:t>
            </a:r>
            <a:r>
              <a:rPr lang="en-US" dirty="0" err="1"/>
              <a:t>T</a:t>
            </a:r>
            <a:r>
              <a:rPr lang="en-US" baseline="-25000" dirty="0" err="1"/>
              <a:t>hit</a:t>
            </a:r>
            <a:r>
              <a:rPr lang="en-US" dirty="0"/>
              <a:t>(L2) + miss%(L2)×[ </a:t>
            </a:r>
            <a:r>
              <a:rPr lang="en-US" dirty="0" err="1"/>
              <a:t>T</a:t>
            </a:r>
            <a:r>
              <a:rPr lang="en-US" baseline="-25000" dirty="0" err="1"/>
              <a:t>hit</a:t>
            </a:r>
            <a:r>
              <a:rPr lang="en-US" dirty="0"/>
              <a:t>(L3) + miss%(L3)×T(memory) ] }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391400" y="4267200"/>
            <a:ext cx="1524000" cy="2378075"/>
            <a:chOff x="3312" y="864"/>
            <a:chExt cx="960" cy="149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312" y="864"/>
              <a:ext cx="960" cy="149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497" y="1392"/>
              <a:ext cx="611" cy="5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600"/>
                <a:t>Main</a:t>
              </a:r>
            </a:p>
            <a:p>
              <a:pPr eaLnBrk="0" hangingPunct="0"/>
              <a:r>
                <a:rPr lang="en-US" sz="1600"/>
                <a:t>Memory</a:t>
              </a:r>
            </a:p>
            <a:p>
              <a:pPr eaLnBrk="0" hangingPunct="0"/>
              <a:r>
                <a:rPr lang="en-US" sz="1600"/>
                <a:t>(DRAM)</a:t>
              </a:r>
            </a:p>
          </p:txBody>
        </p:sp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844802" y="4724400"/>
            <a:ext cx="812800" cy="106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320800" y="4829175"/>
            <a:ext cx="431800" cy="762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876800" y="4724400"/>
            <a:ext cx="1295400" cy="175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381000" y="5257800"/>
            <a:ext cx="914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1752600" y="5273675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3657600" y="5273675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6172200" y="5273675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09600" y="4754563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0"/>
              <a:t>1 clk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6324600" y="4816475"/>
            <a:ext cx="102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0"/>
              <a:t>300 clks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3795713" y="4816475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0"/>
              <a:t>20 clks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828800" y="4816475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b="0"/>
              <a:t>10 clks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990600" y="4587875"/>
            <a:ext cx="5486400" cy="213360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3352800" y="6269038"/>
            <a:ext cx="8258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 dirty="0">
                <a:solidFill>
                  <a:srgbClr val="0000FF"/>
                </a:solidFill>
              </a:rPr>
              <a:t>on-die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1295400" y="5614988"/>
            <a:ext cx="45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/>
              <a:t>L1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3054350" y="5745163"/>
            <a:ext cx="45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/>
              <a:t>L2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340350" y="6430963"/>
            <a:ext cx="45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/>
              <a:t>L3</a:t>
            </a:r>
          </a:p>
        </p:txBody>
      </p:sp>
    </p:spTree>
    <p:extLst>
      <p:ext uri="{BB962C8B-B14F-4D97-AF65-F5344CB8AC3E}">
        <p14:creationId xmlns:p14="http://schemas.microsoft.com/office/powerpoint/2010/main" val="2173863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/>
              <a:t>= </a:t>
            </a:r>
            <a:r>
              <a:rPr lang="en-US" dirty="0" err="1"/>
              <a:t>T</a:t>
            </a:r>
            <a:r>
              <a:rPr lang="en-US" baseline="-25000" dirty="0" err="1"/>
              <a:t>hit</a:t>
            </a:r>
            <a:r>
              <a:rPr lang="en-US" dirty="0"/>
              <a:t>(L1) + miss%(L1)×(</a:t>
            </a:r>
            <a:r>
              <a:rPr lang="en-US" dirty="0" err="1"/>
              <a:t>T</a:t>
            </a:r>
            <a:r>
              <a:rPr lang="en-US" baseline="-25000" dirty="0" err="1"/>
              <a:t>hit</a:t>
            </a:r>
            <a:r>
              <a:rPr lang="en-US" dirty="0"/>
              <a:t>(L2) + miss%(L2)×(</a:t>
            </a:r>
            <a:r>
              <a:rPr lang="en-US" dirty="0" err="1"/>
              <a:t>T</a:t>
            </a:r>
            <a:r>
              <a:rPr lang="en-US" baseline="-25000" dirty="0" err="1"/>
              <a:t>hit</a:t>
            </a:r>
            <a:r>
              <a:rPr lang="en-US" dirty="0"/>
              <a:t>(L3) + miss%(L3) ×T(memory) ) ) 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miss rate L1=10%, </a:t>
            </a:r>
            <a:r>
              <a:rPr lang="en-US" dirty="0" err="1"/>
              <a:t>T</a:t>
            </a:r>
            <a:r>
              <a:rPr lang="en-US" baseline="-25000" dirty="0" err="1"/>
              <a:t>hit</a:t>
            </a:r>
            <a:r>
              <a:rPr lang="en-US" dirty="0"/>
              <a:t>(L1) = 1 cycle</a:t>
            </a:r>
          </a:p>
          <a:p>
            <a:pPr lvl="1"/>
            <a:r>
              <a:rPr lang="en-US" dirty="0"/>
              <a:t>miss rate L2=5%,   </a:t>
            </a:r>
            <a:r>
              <a:rPr lang="en-US" dirty="0" err="1"/>
              <a:t>T</a:t>
            </a:r>
            <a:r>
              <a:rPr lang="en-US" baseline="-25000" dirty="0" err="1"/>
              <a:t>hit</a:t>
            </a:r>
            <a:r>
              <a:rPr lang="en-US" dirty="0"/>
              <a:t>(L2) = 10 cycles</a:t>
            </a:r>
          </a:p>
          <a:p>
            <a:pPr lvl="1"/>
            <a:r>
              <a:rPr lang="en-US" dirty="0"/>
              <a:t>miss rate L3=1%,   </a:t>
            </a:r>
            <a:r>
              <a:rPr lang="en-US" dirty="0" err="1"/>
              <a:t>T</a:t>
            </a:r>
            <a:r>
              <a:rPr lang="en-US" baseline="-25000" dirty="0" err="1"/>
              <a:t>hit</a:t>
            </a:r>
            <a:r>
              <a:rPr lang="en-US" dirty="0"/>
              <a:t>(L3) = 20 cycles</a:t>
            </a:r>
          </a:p>
          <a:p>
            <a:pPr lvl="1"/>
            <a:r>
              <a:rPr lang="en-US" dirty="0"/>
              <a:t>T(memory) = 300 cycles</a:t>
            </a:r>
          </a:p>
          <a:p>
            <a:r>
              <a:rPr lang="en-US" dirty="0"/>
              <a:t>AMAT = ?</a:t>
            </a:r>
          </a:p>
          <a:p>
            <a:pPr lvl="1"/>
            <a:r>
              <a:rPr lang="en-US" dirty="0"/>
              <a:t>2.115 (compare to 31 with no multi-levels) </a:t>
            </a:r>
          </a:p>
          <a:p>
            <a:pPr lvl="1"/>
            <a:r>
              <a:rPr lang="en-US" dirty="0">
                <a:sym typeface="Wingdings" pitchFamily="2" charset="2"/>
              </a:rPr>
              <a:t>14.7</a:t>
            </a:r>
            <a:r>
              <a:rPr lang="en-US" dirty="0"/>
              <a:t>×</a:t>
            </a:r>
            <a:r>
              <a:rPr lang="en-US" dirty="0">
                <a:sym typeface="Wingdings" pitchFamily="2" charset="2"/>
              </a:rPr>
              <a:t>  speed-up!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499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C4353FE-50A0-4F79-BB8A-B380D1686499}" type="datetime1">
              <a:rPr lang="en-US"/>
              <a:pPr/>
              <a:t>9/1/2022</a:t>
            </a:fld>
            <a:endParaRPr lang="en-US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16BF1D-9C72-4316-A26A-3CF1CFE80CBC}" type="slidenum">
              <a:rPr lang="en-US"/>
              <a:pPr/>
              <a:t>29</a:t>
            </a:fld>
            <a:endParaRPr lang="en-US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/>
              <a:t>A memory system consists of a cache and a main memory. If it takes 1 cycle to complete a cache hit, and 100 cycles to complete a cache miss, what is the average memory access time if the hit rate in the cache is 97%?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D8A596-383D-41EB-B688-0145CE13C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8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Parallelism vs. Speedup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2571750" y="4589860"/>
            <a:ext cx="525208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hangingPunct="0"/>
            <a:r>
              <a:rPr lang="en-US" altLang="zh-TW" sz="1200">
                <a:solidFill>
                  <a:srgbClr val="FF0000"/>
                </a:solidFill>
                <a:latin typeface="Times New Roman" pitchFamily="18" charset="0"/>
              </a:rPr>
              <a:t>1.11x</a:t>
            </a:r>
          </a:p>
        </p:txBody>
      </p:sp>
      <p:sp>
        <p:nvSpPr>
          <p:cNvPr id="132101" name="AutoShape 5"/>
          <p:cNvSpPr>
            <a:spLocks noChangeArrowheads="1"/>
          </p:cNvSpPr>
          <p:nvPr/>
        </p:nvSpPr>
        <p:spPr bwMode="auto">
          <a:xfrm>
            <a:off x="2775347" y="4832747"/>
            <a:ext cx="1143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85800" eaLnBrk="0" hangingPunct="0"/>
            <a:endParaRPr lang="en-US" sz="1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4400551" y="4246960"/>
            <a:ext cx="530915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hangingPunct="0"/>
            <a:r>
              <a:rPr lang="en-US" altLang="zh-TW" sz="1200">
                <a:solidFill>
                  <a:srgbClr val="FF0000"/>
                </a:solidFill>
                <a:latin typeface="Times New Roman" pitchFamily="18" charset="0"/>
              </a:rPr>
              <a:t>1.97x</a:t>
            </a:r>
          </a:p>
        </p:txBody>
      </p:sp>
      <p:sp>
        <p:nvSpPr>
          <p:cNvPr id="132103" name="AutoShape 7"/>
          <p:cNvSpPr>
            <a:spLocks noChangeArrowheads="1"/>
          </p:cNvSpPr>
          <p:nvPr/>
        </p:nvSpPr>
        <p:spPr bwMode="auto">
          <a:xfrm>
            <a:off x="4604147" y="4489847"/>
            <a:ext cx="1143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85800" eaLnBrk="0" hangingPunct="0"/>
            <a:endParaRPr lang="en-US" sz="1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4857751" y="4914901"/>
            <a:ext cx="530915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685800" eaLnBrk="0" hangingPunct="0"/>
            <a:r>
              <a:rPr lang="en-US" altLang="zh-TW" sz="1200">
                <a:solidFill>
                  <a:srgbClr val="FF0000"/>
                </a:solidFill>
                <a:latin typeface="Times New Roman" pitchFamily="18" charset="0"/>
              </a:rPr>
              <a:t>1.33x</a:t>
            </a:r>
          </a:p>
        </p:txBody>
      </p:sp>
      <p:sp>
        <p:nvSpPr>
          <p:cNvPr id="132105" name="AutoShape 9"/>
          <p:cNvSpPr>
            <a:spLocks noChangeArrowheads="1"/>
          </p:cNvSpPr>
          <p:nvPr/>
        </p:nvSpPr>
        <p:spPr bwMode="auto">
          <a:xfrm rot="699089">
            <a:off x="4686300" y="4972050"/>
            <a:ext cx="228600" cy="57150"/>
          </a:xfrm>
          <a:prstGeom prst="lef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85800" eaLnBrk="0" hangingPunct="0"/>
            <a:endParaRPr lang="en-US" sz="180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2106" name="Group 10"/>
          <p:cNvGrpSpPr>
            <a:grpSpLocks/>
          </p:cNvGrpSpPr>
          <p:nvPr/>
        </p:nvGrpSpPr>
        <p:grpSpPr bwMode="auto">
          <a:xfrm rot="5400000">
            <a:off x="2692601" y="1210272"/>
            <a:ext cx="3554016" cy="5014913"/>
            <a:chOff x="1341" y="57"/>
            <a:chExt cx="2985" cy="4212"/>
          </a:xfrm>
        </p:grpSpPr>
        <p:grpSp>
          <p:nvGrpSpPr>
            <p:cNvPr id="132107" name="Group 11"/>
            <p:cNvGrpSpPr>
              <a:grpSpLocks/>
            </p:cNvGrpSpPr>
            <p:nvPr/>
          </p:nvGrpSpPr>
          <p:grpSpPr bwMode="auto">
            <a:xfrm>
              <a:off x="1341" y="57"/>
              <a:ext cx="2985" cy="4212"/>
              <a:chOff x="1370" y="72"/>
              <a:chExt cx="2985" cy="4212"/>
            </a:xfrm>
          </p:grpSpPr>
          <p:sp>
            <p:nvSpPr>
              <p:cNvPr id="132108" name="Line 12"/>
              <p:cNvSpPr>
                <a:spLocks noChangeShapeType="1"/>
              </p:cNvSpPr>
              <p:nvPr/>
            </p:nvSpPr>
            <p:spPr bwMode="auto">
              <a:xfrm flipV="1">
                <a:off x="4092" y="93"/>
                <a:ext cx="1" cy="38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09" name="Line 13"/>
              <p:cNvSpPr>
                <a:spLocks noChangeShapeType="1"/>
              </p:cNvSpPr>
              <p:nvPr/>
            </p:nvSpPr>
            <p:spPr bwMode="auto">
              <a:xfrm flipV="1">
                <a:off x="4092" y="3891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10" name="Line 14"/>
              <p:cNvSpPr>
                <a:spLocks noChangeShapeType="1"/>
              </p:cNvSpPr>
              <p:nvPr/>
            </p:nvSpPr>
            <p:spPr bwMode="auto">
              <a:xfrm>
                <a:off x="4092" y="93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11" name="Rectangle 15"/>
              <p:cNvSpPr>
                <a:spLocks noChangeArrowheads="1"/>
              </p:cNvSpPr>
              <p:nvPr/>
            </p:nvSpPr>
            <p:spPr bwMode="auto">
              <a:xfrm rot="16200000">
                <a:off x="4070" y="3949"/>
                <a:ext cx="4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85800" eaLnBrk="0" hangingPunct="0"/>
                <a:r>
                  <a:rPr lang="en-US" altLang="zh-TW" sz="750">
                    <a:solidFill>
                      <a:srgbClr val="000000"/>
                    </a:solidFill>
                    <a:latin typeface="Nimbus Roman No9 L" charset="0"/>
                  </a:rPr>
                  <a:t>1</a:t>
                </a:r>
                <a:endParaRPr lang="en-US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12" name="Line 16"/>
              <p:cNvSpPr>
                <a:spLocks noChangeShapeType="1"/>
              </p:cNvSpPr>
              <p:nvPr/>
            </p:nvSpPr>
            <p:spPr bwMode="auto">
              <a:xfrm flipV="1">
                <a:off x="3708" y="390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13" name="Line 17"/>
              <p:cNvSpPr>
                <a:spLocks noChangeShapeType="1"/>
              </p:cNvSpPr>
              <p:nvPr/>
            </p:nvSpPr>
            <p:spPr bwMode="auto">
              <a:xfrm>
                <a:off x="3708" y="9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14" name="Line 18"/>
              <p:cNvSpPr>
                <a:spLocks noChangeShapeType="1"/>
              </p:cNvSpPr>
              <p:nvPr/>
            </p:nvSpPr>
            <p:spPr bwMode="auto">
              <a:xfrm flipV="1">
                <a:off x="3480" y="390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15" name="Line 19"/>
              <p:cNvSpPr>
                <a:spLocks noChangeShapeType="1"/>
              </p:cNvSpPr>
              <p:nvPr/>
            </p:nvSpPr>
            <p:spPr bwMode="auto">
              <a:xfrm>
                <a:off x="3480" y="9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16" name="Line 20"/>
              <p:cNvSpPr>
                <a:spLocks noChangeShapeType="1"/>
              </p:cNvSpPr>
              <p:nvPr/>
            </p:nvSpPr>
            <p:spPr bwMode="auto">
              <a:xfrm flipV="1">
                <a:off x="3324" y="390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17" name="Line 21"/>
              <p:cNvSpPr>
                <a:spLocks noChangeShapeType="1"/>
              </p:cNvSpPr>
              <p:nvPr/>
            </p:nvSpPr>
            <p:spPr bwMode="auto">
              <a:xfrm>
                <a:off x="3324" y="9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18" name="Line 22"/>
              <p:cNvSpPr>
                <a:spLocks noChangeShapeType="1"/>
              </p:cNvSpPr>
              <p:nvPr/>
            </p:nvSpPr>
            <p:spPr bwMode="auto">
              <a:xfrm flipV="1">
                <a:off x="3198" y="390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19" name="Line 23"/>
              <p:cNvSpPr>
                <a:spLocks noChangeShapeType="1"/>
              </p:cNvSpPr>
              <p:nvPr/>
            </p:nvSpPr>
            <p:spPr bwMode="auto">
              <a:xfrm>
                <a:off x="3198" y="9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20" name="Line 24"/>
              <p:cNvSpPr>
                <a:spLocks noChangeShapeType="1"/>
              </p:cNvSpPr>
              <p:nvPr/>
            </p:nvSpPr>
            <p:spPr bwMode="auto">
              <a:xfrm flipV="1">
                <a:off x="3096" y="390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21" name="Line 25"/>
              <p:cNvSpPr>
                <a:spLocks noChangeShapeType="1"/>
              </p:cNvSpPr>
              <p:nvPr/>
            </p:nvSpPr>
            <p:spPr bwMode="auto">
              <a:xfrm>
                <a:off x="3096" y="9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22" name="Line 26"/>
              <p:cNvSpPr>
                <a:spLocks noChangeShapeType="1"/>
              </p:cNvSpPr>
              <p:nvPr/>
            </p:nvSpPr>
            <p:spPr bwMode="auto">
              <a:xfrm flipV="1">
                <a:off x="3012" y="390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23" name="Line 27"/>
              <p:cNvSpPr>
                <a:spLocks noChangeShapeType="1"/>
              </p:cNvSpPr>
              <p:nvPr/>
            </p:nvSpPr>
            <p:spPr bwMode="auto">
              <a:xfrm>
                <a:off x="3012" y="9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24" name="Line 28"/>
              <p:cNvSpPr>
                <a:spLocks noChangeShapeType="1"/>
              </p:cNvSpPr>
              <p:nvPr/>
            </p:nvSpPr>
            <p:spPr bwMode="auto">
              <a:xfrm flipV="1">
                <a:off x="2940" y="390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25" name="Line 29"/>
              <p:cNvSpPr>
                <a:spLocks noChangeShapeType="1"/>
              </p:cNvSpPr>
              <p:nvPr/>
            </p:nvSpPr>
            <p:spPr bwMode="auto">
              <a:xfrm>
                <a:off x="2940" y="9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26" name="Line 30"/>
              <p:cNvSpPr>
                <a:spLocks noChangeShapeType="1"/>
              </p:cNvSpPr>
              <p:nvPr/>
            </p:nvSpPr>
            <p:spPr bwMode="auto">
              <a:xfrm flipV="1">
                <a:off x="2874" y="390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27" name="Line 31"/>
              <p:cNvSpPr>
                <a:spLocks noChangeShapeType="1"/>
              </p:cNvSpPr>
              <p:nvPr/>
            </p:nvSpPr>
            <p:spPr bwMode="auto">
              <a:xfrm>
                <a:off x="2874" y="9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28" name="Line 32"/>
              <p:cNvSpPr>
                <a:spLocks noChangeShapeType="1"/>
              </p:cNvSpPr>
              <p:nvPr/>
            </p:nvSpPr>
            <p:spPr bwMode="auto">
              <a:xfrm flipV="1">
                <a:off x="2814" y="93"/>
                <a:ext cx="1" cy="38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29" name="Line 33"/>
              <p:cNvSpPr>
                <a:spLocks noChangeShapeType="1"/>
              </p:cNvSpPr>
              <p:nvPr/>
            </p:nvSpPr>
            <p:spPr bwMode="auto">
              <a:xfrm flipV="1">
                <a:off x="2814" y="3891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30" name="Line 34"/>
              <p:cNvSpPr>
                <a:spLocks noChangeShapeType="1"/>
              </p:cNvSpPr>
              <p:nvPr/>
            </p:nvSpPr>
            <p:spPr bwMode="auto">
              <a:xfrm>
                <a:off x="2814" y="93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31" name="Rectangle 35"/>
              <p:cNvSpPr>
                <a:spLocks noChangeArrowheads="1"/>
              </p:cNvSpPr>
              <p:nvPr/>
            </p:nvSpPr>
            <p:spPr bwMode="auto">
              <a:xfrm rot="16200000">
                <a:off x="2772" y="3964"/>
                <a:ext cx="8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85800" eaLnBrk="0" hangingPunct="0"/>
                <a:r>
                  <a:rPr lang="en-US" altLang="zh-TW" sz="750">
                    <a:solidFill>
                      <a:srgbClr val="000000"/>
                    </a:solidFill>
                    <a:latin typeface="Nimbus Roman No9 L" charset="0"/>
                  </a:rPr>
                  <a:t>10</a:t>
                </a:r>
                <a:endParaRPr lang="en-US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32" name="Line 36"/>
              <p:cNvSpPr>
                <a:spLocks noChangeShapeType="1"/>
              </p:cNvSpPr>
              <p:nvPr/>
            </p:nvSpPr>
            <p:spPr bwMode="auto">
              <a:xfrm flipV="1">
                <a:off x="2430" y="390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33" name="Line 37"/>
              <p:cNvSpPr>
                <a:spLocks noChangeShapeType="1"/>
              </p:cNvSpPr>
              <p:nvPr/>
            </p:nvSpPr>
            <p:spPr bwMode="auto">
              <a:xfrm>
                <a:off x="2430" y="9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34" name="Line 38"/>
              <p:cNvSpPr>
                <a:spLocks noChangeShapeType="1"/>
              </p:cNvSpPr>
              <p:nvPr/>
            </p:nvSpPr>
            <p:spPr bwMode="auto">
              <a:xfrm flipV="1">
                <a:off x="2202" y="390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35" name="Line 39"/>
              <p:cNvSpPr>
                <a:spLocks noChangeShapeType="1"/>
              </p:cNvSpPr>
              <p:nvPr/>
            </p:nvSpPr>
            <p:spPr bwMode="auto">
              <a:xfrm>
                <a:off x="2202" y="9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36" name="Line 40"/>
              <p:cNvSpPr>
                <a:spLocks noChangeShapeType="1"/>
              </p:cNvSpPr>
              <p:nvPr/>
            </p:nvSpPr>
            <p:spPr bwMode="auto">
              <a:xfrm flipV="1">
                <a:off x="2046" y="390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37" name="Line 41"/>
              <p:cNvSpPr>
                <a:spLocks noChangeShapeType="1"/>
              </p:cNvSpPr>
              <p:nvPr/>
            </p:nvSpPr>
            <p:spPr bwMode="auto">
              <a:xfrm>
                <a:off x="2046" y="9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38" name="Line 42"/>
              <p:cNvSpPr>
                <a:spLocks noChangeShapeType="1"/>
              </p:cNvSpPr>
              <p:nvPr/>
            </p:nvSpPr>
            <p:spPr bwMode="auto">
              <a:xfrm flipV="1">
                <a:off x="1920" y="390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39" name="Line 43"/>
              <p:cNvSpPr>
                <a:spLocks noChangeShapeType="1"/>
              </p:cNvSpPr>
              <p:nvPr/>
            </p:nvSpPr>
            <p:spPr bwMode="auto">
              <a:xfrm>
                <a:off x="1920" y="9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40" name="Line 44"/>
              <p:cNvSpPr>
                <a:spLocks noChangeShapeType="1"/>
              </p:cNvSpPr>
              <p:nvPr/>
            </p:nvSpPr>
            <p:spPr bwMode="auto">
              <a:xfrm flipV="1">
                <a:off x="1818" y="390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41" name="Line 45"/>
              <p:cNvSpPr>
                <a:spLocks noChangeShapeType="1"/>
              </p:cNvSpPr>
              <p:nvPr/>
            </p:nvSpPr>
            <p:spPr bwMode="auto">
              <a:xfrm>
                <a:off x="1818" y="9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42" name="Line 46"/>
              <p:cNvSpPr>
                <a:spLocks noChangeShapeType="1"/>
              </p:cNvSpPr>
              <p:nvPr/>
            </p:nvSpPr>
            <p:spPr bwMode="auto">
              <a:xfrm flipV="1">
                <a:off x="1734" y="390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43" name="Line 47"/>
              <p:cNvSpPr>
                <a:spLocks noChangeShapeType="1"/>
              </p:cNvSpPr>
              <p:nvPr/>
            </p:nvSpPr>
            <p:spPr bwMode="auto">
              <a:xfrm>
                <a:off x="1734" y="9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44" name="Line 48"/>
              <p:cNvSpPr>
                <a:spLocks noChangeShapeType="1"/>
              </p:cNvSpPr>
              <p:nvPr/>
            </p:nvSpPr>
            <p:spPr bwMode="auto">
              <a:xfrm flipV="1">
                <a:off x="1662" y="390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45" name="Line 49"/>
              <p:cNvSpPr>
                <a:spLocks noChangeShapeType="1"/>
              </p:cNvSpPr>
              <p:nvPr/>
            </p:nvSpPr>
            <p:spPr bwMode="auto">
              <a:xfrm>
                <a:off x="1662" y="9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46" name="Line 50"/>
              <p:cNvSpPr>
                <a:spLocks noChangeShapeType="1"/>
              </p:cNvSpPr>
              <p:nvPr/>
            </p:nvSpPr>
            <p:spPr bwMode="auto">
              <a:xfrm flipV="1">
                <a:off x="1596" y="3909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47" name="Line 51"/>
              <p:cNvSpPr>
                <a:spLocks noChangeShapeType="1"/>
              </p:cNvSpPr>
              <p:nvPr/>
            </p:nvSpPr>
            <p:spPr bwMode="auto">
              <a:xfrm>
                <a:off x="1596" y="93"/>
                <a:ext cx="1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48" name="Line 52"/>
              <p:cNvSpPr>
                <a:spLocks noChangeShapeType="1"/>
              </p:cNvSpPr>
              <p:nvPr/>
            </p:nvSpPr>
            <p:spPr bwMode="auto">
              <a:xfrm flipV="1">
                <a:off x="1536" y="93"/>
                <a:ext cx="1" cy="38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49" name="Line 53"/>
              <p:cNvSpPr>
                <a:spLocks noChangeShapeType="1"/>
              </p:cNvSpPr>
              <p:nvPr/>
            </p:nvSpPr>
            <p:spPr bwMode="auto">
              <a:xfrm flipV="1">
                <a:off x="1536" y="3891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50" name="Line 54"/>
              <p:cNvSpPr>
                <a:spLocks noChangeShapeType="1"/>
              </p:cNvSpPr>
              <p:nvPr/>
            </p:nvSpPr>
            <p:spPr bwMode="auto">
              <a:xfrm>
                <a:off x="1536" y="93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51" name="Rectangle 55"/>
              <p:cNvSpPr>
                <a:spLocks noChangeArrowheads="1"/>
              </p:cNvSpPr>
              <p:nvPr/>
            </p:nvSpPr>
            <p:spPr bwMode="auto">
              <a:xfrm rot="16200000">
                <a:off x="1473" y="3986"/>
                <a:ext cx="12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85800" eaLnBrk="0" hangingPunct="0"/>
                <a:r>
                  <a:rPr lang="en-US" altLang="zh-TW" sz="750">
                    <a:solidFill>
                      <a:srgbClr val="000000"/>
                    </a:solidFill>
                    <a:latin typeface="Nimbus Roman No9 L" charset="0"/>
                  </a:rPr>
                  <a:t>100</a:t>
                </a:r>
                <a:endParaRPr lang="en-US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52" name="Line 56"/>
              <p:cNvSpPr>
                <a:spLocks noChangeShapeType="1"/>
              </p:cNvSpPr>
              <p:nvPr/>
            </p:nvSpPr>
            <p:spPr bwMode="auto">
              <a:xfrm flipH="1">
                <a:off x="4056" y="3927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53" name="Line 57"/>
              <p:cNvSpPr>
                <a:spLocks noChangeShapeType="1"/>
              </p:cNvSpPr>
              <p:nvPr/>
            </p:nvSpPr>
            <p:spPr bwMode="auto">
              <a:xfrm>
                <a:off x="1536" y="3927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54" name="Rectangle 58"/>
              <p:cNvSpPr>
                <a:spLocks noChangeArrowheads="1"/>
              </p:cNvSpPr>
              <p:nvPr/>
            </p:nvSpPr>
            <p:spPr bwMode="auto">
              <a:xfrm rot="16200000">
                <a:off x="4148" y="3883"/>
                <a:ext cx="4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85800" eaLnBrk="0" hangingPunct="0"/>
                <a:r>
                  <a:rPr lang="en-US" altLang="zh-TW" sz="750">
                    <a:solidFill>
                      <a:srgbClr val="000000"/>
                    </a:solidFill>
                    <a:latin typeface="Nimbus Roman No9 L" charset="0"/>
                  </a:rPr>
                  <a:t>0</a:t>
                </a:r>
                <a:endParaRPr lang="en-US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55" name="Line 59"/>
              <p:cNvSpPr>
                <a:spLocks noChangeShapeType="1"/>
              </p:cNvSpPr>
              <p:nvPr/>
            </p:nvSpPr>
            <p:spPr bwMode="auto">
              <a:xfrm flipH="1">
                <a:off x="4056" y="3549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56" name="Line 60"/>
              <p:cNvSpPr>
                <a:spLocks noChangeShapeType="1"/>
              </p:cNvSpPr>
              <p:nvPr/>
            </p:nvSpPr>
            <p:spPr bwMode="auto">
              <a:xfrm>
                <a:off x="1536" y="3549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57" name="Rectangle 61"/>
              <p:cNvSpPr>
                <a:spLocks noChangeArrowheads="1"/>
              </p:cNvSpPr>
              <p:nvPr/>
            </p:nvSpPr>
            <p:spPr bwMode="auto">
              <a:xfrm rot="16200000">
                <a:off x="4117" y="3499"/>
                <a:ext cx="10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85800" eaLnBrk="0" hangingPunct="0"/>
                <a:r>
                  <a:rPr lang="en-US" altLang="zh-TW" sz="750">
                    <a:solidFill>
                      <a:srgbClr val="000000"/>
                    </a:solidFill>
                    <a:latin typeface="Nimbus Roman No9 L" charset="0"/>
                  </a:rPr>
                  <a:t>0.1</a:t>
                </a:r>
                <a:endParaRPr lang="en-US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58" name="Line 62"/>
              <p:cNvSpPr>
                <a:spLocks noChangeShapeType="1"/>
              </p:cNvSpPr>
              <p:nvPr/>
            </p:nvSpPr>
            <p:spPr bwMode="auto">
              <a:xfrm flipH="1">
                <a:off x="4056" y="3165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59" name="Line 63"/>
              <p:cNvSpPr>
                <a:spLocks noChangeShapeType="1"/>
              </p:cNvSpPr>
              <p:nvPr/>
            </p:nvSpPr>
            <p:spPr bwMode="auto">
              <a:xfrm>
                <a:off x="1536" y="3165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60" name="Rectangle 64"/>
              <p:cNvSpPr>
                <a:spLocks noChangeArrowheads="1"/>
              </p:cNvSpPr>
              <p:nvPr/>
            </p:nvSpPr>
            <p:spPr bwMode="auto">
              <a:xfrm rot="16200000">
                <a:off x="4117" y="3115"/>
                <a:ext cx="10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85800" eaLnBrk="0" hangingPunct="0"/>
                <a:r>
                  <a:rPr lang="en-US" altLang="zh-TW" sz="750">
                    <a:solidFill>
                      <a:srgbClr val="000000"/>
                    </a:solidFill>
                    <a:latin typeface="Nimbus Roman No9 L" charset="0"/>
                  </a:rPr>
                  <a:t>0.2</a:t>
                </a:r>
                <a:endParaRPr lang="en-US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61" name="Line 65"/>
              <p:cNvSpPr>
                <a:spLocks noChangeShapeType="1"/>
              </p:cNvSpPr>
              <p:nvPr/>
            </p:nvSpPr>
            <p:spPr bwMode="auto">
              <a:xfrm flipH="1">
                <a:off x="4056" y="2781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62" name="Line 66"/>
              <p:cNvSpPr>
                <a:spLocks noChangeShapeType="1"/>
              </p:cNvSpPr>
              <p:nvPr/>
            </p:nvSpPr>
            <p:spPr bwMode="auto">
              <a:xfrm>
                <a:off x="1536" y="2781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63" name="Rectangle 67"/>
              <p:cNvSpPr>
                <a:spLocks noChangeArrowheads="1"/>
              </p:cNvSpPr>
              <p:nvPr/>
            </p:nvSpPr>
            <p:spPr bwMode="auto">
              <a:xfrm rot="16200000">
                <a:off x="4117" y="2731"/>
                <a:ext cx="10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85800" eaLnBrk="0" hangingPunct="0"/>
                <a:r>
                  <a:rPr lang="en-US" altLang="zh-TW" sz="750">
                    <a:solidFill>
                      <a:srgbClr val="000000"/>
                    </a:solidFill>
                    <a:latin typeface="Nimbus Roman No9 L" charset="0"/>
                  </a:rPr>
                  <a:t>0.3</a:t>
                </a:r>
                <a:endParaRPr lang="en-US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64" name="Line 68"/>
              <p:cNvSpPr>
                <a:spLocks noChangeShapeType="1"/>
              </p:cNvSpPr>
              <p:nvPr/>
            </p:nvSpPr>
            <p:spPr bwMode="auto">
              <a:xfrm flipH="1">
                <a:off x="4056" y="2397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65" name="Line 69"/>
              <p:cNvSpPr>
                <a:spLocks noChangeShapeType="1"/>
              </p:cNvSpPr>
              <p:nvPr/>
            </p:nvSpPr>
            <p:spPr bwMode="auto">
              <a:xfrm>
                <a:off x="1536" y="2397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66" name="Rectangle 70"/>
              <p:cNvSpPr>
                <a:spLocks noChangeArrowheads="1"/>
              </p:cNvSpPr>
              <p:nvPr/>
            </p:nvSpPr>
            <p:spPr bwMode="auto">
              <a:xfrm rot="16200000">
                <a:off x="4117" y="2347"/>
                <a:ext cx="10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85800" eaLnBrk="0" hangingPunct="0"/>
                <a:r>
                  <a:rPr lang="en-US" altLang="zh-TW" sz="750">
                    <a:solidFill>
                      <a:srgbClr val="000000"/>
                    </a:solidFill>
                    <a:latin typeface="Nimbus Roman No9 L" charset="0"/>
                  </a:rPr>
                  <a:t>0.4</a:t>
                </a:r>
                <a:endParaRPr lang="en-US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67" name="Line 71"/>
              <p:cNvSpPr>
                <a:spLocks noChangeShapeType="1"/>
              </p:cNvSpPr>
              <p:nvPr/>
            </p:nvSpPr>
            <p:spPr bwMode="auto">
              <a:xfrm flipH="1">
                <a:off x="4056" y="2013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68" name="Line 72"/>
              <p:cNvSpPr>
                <a:spLocks noChangeShapeType="1"/>
              </p:cNvSpPr>
              <p:nvPr/>
            </p:nvSpPr>
            <p:spPr bwMode="auto">
              <a:xfrm>
                <a:off x="1536" y="2013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69" name="Rectangle 73"/>
              <p:cNvSpPr>
                <a:spLocks noChangeArrowheads="1"/>
              </p:cNvSpPr>
              <p:nvPr/>
            </p:nvSpPr>
            <p:spPr bwMode="auto">
              <a:xfrm rot="16200000">
                <a:off x="4117" y="1963"/>
                <a:ext cx="10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85800" eaLnBrk="0" hangingPunct="0"/>
                <a:r>
                  <a:rPr lang="en-US" altLang="zh-TW" sz="750">
                    <a:solidFill>
                      <a:srgbClr val="000000"/>
                    </a:solidFill>
                    <a:latin typeface="Nimbus Roman No9 L" charset="0"/>
                  </a:rPr>
                  <a:t>0.5</a:t>
                </a:r>
                <a:endParaRPr lang="en-US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70" name="Line 74"/>
              <p:cNvSpPr>
                <a:spLocks noChangeShapeType="1"/>
              </p:cNvSpPr>
              <p:nvPr/>
            </p:nvSpPr>
            <p:spPr bwMode="auto">
              <a:xfrm flipH="1">
                <a:off x="4056" y="1629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71" name="Line 75"/>
              <p:cNvSpPr>
                <a:spLocks noChangeShapeType="1"/>
              </p:cNvSpPr>
              <p:nvPr/>
            </p:nvSpPr>
            <p:spPr bwMode="auto">
              <a:xfrm>
                <a:off x="1536" y="1629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72" name="Rectangle 76"/>
              <p:cNvSpPr>
                <a:spLocks noChangeArrowheads="1"/>
              </p:cNvSpPr>
              <p:nvPr/>
            </p:nvSpPr>
            <p:spPr bwMode="auto">
              <a:xfrm rot="16200000">
                <a:off x="4117" y="1579"/>
                <a:ext cx="10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85800" eaLnBrk="0" hangingPunct="0"/>
                <a:r>
                  <a:rPr lang="en-US" altLang="zh-TW" sz="750">
                    <a:solidFill>
                      <a:srgbClr val="000000"/>
                    </a:solidFill>
                    <a:latin typeface="Nimbus Roman No9 L" charset="0"/>
                  </a:rPr>
                  <a:t>0.6</a:t>
                </a:r>
                <a:endParaRPr lang="en-US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73" name="Line 77"/>
              <p:cNvSpPr>
                <a:spLocks noChangeShapeType="1"/>
              </p:cNvSpPr>
              <p:nvPr/>
            </p:nvSpPr>
            <p:spPr bwMode="auto">
              <a:xfrm flipH="1">
                <a:off x="4056" y="1245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74" name="Line 78"/>
              <p:cNvSpPr>
                <a:spLocks noChangeShapeType="1"/>
              </p:cNvSpPr>
              <p:nvPr/>
            </p:nvSpPr>
            <p:spPr bwMode="auto">
              <a:xfrm>
                <a:off x="1536" y="1245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75" name="Rectangle 79"/>
              <p:cNvSpPr>
                <a:spLocks noChangeArrowheads="1"/>
              </p:cNvSpPr>
              <p:nvPr/>
            </p:nvSpPr>
            <p:spPr bwMode="auto">
              <a:xfrm rot="16200000">
                <a:off x="4117" y="1195"/>
                <a:ext cx="10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85800" eaLnBrk="0" hangingPunct="0"/>
                <a:r>
                  <a:rPr lang="en-US" altLang="zh-TW" sz="750">
                    <a:solidFill>
                      <a:srgbClr val="000000"/>
                    </a:solidFill>
                    <a:latin typeface="Nimbus Roman No9 L" charset="0"/>
                  </a:rPr>
                  <a:t>0.7</a:t>
                </a:r>
                <a:endParaRPr lang="en-US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76" name="Line 80"/>
              <p:cNvSpPr>
                <a:spLocks noChangeShapeType="1"/>
              </p:cNvSpPr>
              <p:nvPr/>
            </p:nvSpPr>
            <p:spPr bwMode="auto">
              <a:xfrm flipH="1">
                <a:off x="4056" y="861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77" name="Line 81"/>
              <p:cNvSpPr>
                <a:spLocks noChangeShapeType="1"/>
              </p:cNvSpPr>
              <p:nvPr/>
            </p:nvSpPr>
            <p:spPr bwMode="auto">
              <a:xfrm>
                <a:off x="1536" y="861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78" name="Rectangle 82"/>
              <p:cNvSpPr>
                <a:spLocks noChangeArrowheads="1"/>
              </p:cNvSpPr>
              <p:nvPr/>
            </p:nvSpPr>
            <p:spPr bwMode="auto">
              <a:xfrm rot="16200000">
                <a:off x="4117" y="811"/>
                <a:ext cx="10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85800" eaLnBrk="0" hangingPunct="0"/>
                <a:r>
                  <a:rPr lang="en-US" altLang="zh-TW" sz="750">
                    <a:solidFill>
                      <a:srgbClr val="000000"/>
                    </a:solidFill>
                    <a:latin typeface="Nimbus Roman No9 L" charset="0"/>
                  </a:rPr>
                  <a:t>0.8</a:t>
                </a:r>
                <a:endParaRPr lang="en-US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79" name="Line 83"/>
              <p:cNvSpPr>
                <a:spLocks noChangeShapeType="1"/>
              </p:cNvSpPr>
              <p:nvPr/>
            </p:nvSpPr>
            <p:spPr bwMode="auto">
              <a:xfrm flipH="1">
                <a:off x="4056" y="477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80" name="Line 84"/>
              <p:cNvSpPr>
                <a:spLocks noChangeShapeType="1"/>
              </p:cNvSpPr>
              <p:nvPr/>
            </p:nvSpPr>
            <p:spPr bwMode="auto">
              <a:xfrm>
                <a:off x="1536" y="477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81" name="Rectangle 85"/>
              <p:cNvSpPr>
                <a:spLocks noChangeArrowheads="1"/>
              </p:cNvSpPr>
              <p:nvPr/>
            </p:nvSpPr>
            <p:spPr bwMode="auto">
              <a:xfrm rot="16200000">
                <a:off x="4117" y="427"/>
                <a:ext cx="10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85800" eaLnBrk="0" hangingPunct="0"/>
                <a:r>
                  <a:rPr lang="en-US" altLang="zh-TW" sz="750">
                    <a:solidFill>
                      <a:srgbClr val="000000"/>
                    </a:solidFill>
                    <a:latin typeface="Nimbus Roman No9 L" charset="0"/>
                  </a:rPr>
                  <a:t>0.9</a:t>
                </a:r>
                <a:endParaRPr lang="en-US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82" name="Line 86"/>
              <p:cNvSpPr>
                <a:spLocks noChangeShapeType="1"/>
              </p:cNvSpPr>
              <p:nvPr/>
            </p:nvSpPr>
            <p:spPr bwMode="auto">
              <a:xfrm flipH="1">
                <a:off x="4056" y="93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83" name="Line 87"/>
              <p:cNvSpPr>
                <a:spLocks noChangeShapeType="1"/>
              </p:cNvSpPr>
              <p:nvPr/>
            </p:nvSpPr>
            <p:spPr bwMode="auto">
              <a:xfrm>
                <a:off x="1536" y="93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84" name="Rectangle 88"/>
              <p:cNvSpPr>
                <a:spLocks noChangeArrowheads="1"/>
              </p:cNvSpPr>
              <p:nvPr/>
            </p:nvSpPr>
            <p:spPr bwMode="auto">
              <a:xfrm rot="16200000">
                <a:off x="4148" y="43"/>
                <a:ext cx="40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85800" eaLnBrk="0" hangingPunct="0"/>
                <a:r>
                  <a:rPr lang="en-US" altLang="zh-TW" sz="750">
                    <a:solidFill>
                      <a:srgbClr val="000000"/>
                    </a:solidFill>
                    <a:latin typeface="Nimbus Roman No9 L" charset="0"/>
                  </a:rPr>
                  <a:t>1</a:t>
                </a:r>
                <a:endParaRPr lang="en-US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85" name="Rectangle 89"/>
              <p:cNvSpPr>
                <a:spLocks noChangeArrowheads="1"/>
              </p:cNvSpPr>
              <p:nvPr/>
            </p:nvSpPr>
            <p:spPr bwMode="auto">
              <a:xfrm>
                <a:off x="1536" y="93"/>
                <a:ext cx="2556" cy="383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86" name="Rectangle 90"/>
              <p:cNvSpPr>
                <a:spLocks noChangeArrowheads="1"/>
              </p:cNvSpPr>
              <p:nvPr/>
            </p:nvSpPr>
            <p:spPr bwMode="auto">
              <a:xfrm rot="10800000">
                <a:off x="2435" y="4090"/>
                <a:ext cx="62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85800" eaLnBrk="0" hangingPunct="0"/>
                <a:r>
                  <a:rPr lang="en-US" altLang="zh-TW" sz="1500">
                    <a:solidFill>
                      <a:srgbClr val="000000"/>
                    </a:solidFill>
                    <a:latin typeface="Nimbus Roman No9 L" charset="0"/>
                  </a:rPr>
                  <a:t>Speed-up</a:t>
                </a:r>
                <a:endParaRPr lang="en-US" altLang="zh-TW" sz="15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87" name="Rectangle 91"/>
              <p:cNvSpPr>
                <a:spLocks noChangeArrowheads="1"/>
              </p:cNvSpPr>
              <p:nvPr/>
            </p:nvSpPr>
            <p:spPr bwMode="auto">
              <a:xfrm>
                <a:off x="1536" y="93"/>
                <a:ext cx="2556" cy="383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88" name="Rectangle 92"/>
              <p:cNvSpPr>
                <a:spLocks noChangeArrowheads="1"/>
              </p:cNvSpPr>
              <p:nvPr/>
            </p:nvSpPr>
            <p:spPr bwMode="auto">
              <a:xfrm rot="16200000">
                <a:off x="3678" y="1912"/>
                <a:ext cx="123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85800" eaLnBrk="0" hangingPunct="0"/>
                <a:r>
                  <a:rPr lang="en-US" altLang="zh-TW" sz="900">
                    <a:solidFill>
                      <a:srgbClr val="000000"/>
                    </a:solidFill>
                    <a:latin typeface="Nimbus Roman No9 L" charset="0"/>
                  </a:rPr>
                  <a:t>Code portion in Faster mode (f)</a:t>
                </a:r>
                <a:endParaRPr lang="en-US" altLang="zh-TW" sz="9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89" name="Rectangle 93"/>
              <p:cNvSpPr>
                <a:spLocks noChangeArrowheads="1"/>
              </p:cNvSpPr>
              <p:nvPr/>
            </p:nvSpPr>
            <p:spPr bwMode="auto">
              <a:xfrm rot="16200000">
                <a:off x="575" y="1739"/>
                <a:ext cx="168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85800" eaLnBrk="0" hangingPunct="0"/>
                <a:r>
                  <a:rPr lang="en-US" altLang="zh-TW" sz="750">
                    <a:solidFill>
                      <a:srgbClr val="000000"/>
                    </a:solidFill>
                    <a:latin typeface="Nimbus Roman No9 L" charset="0"/>
                  </a:rPr>
                  <a:t>Amdahl's Law speed-up as a function of parallelism</a:t>
                </a:r>
                <a:endParaRPr lang="en-US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90" name="Rectangle 94"/>
              <p:cNvSpPr>
                <a:spLocks noChangeArrowheads="1"/>
              </p:cNvSpPr>
              <p:nvPr/>
            </p:nvSpPr>
            <p:spPr bwMode="auto">
              <a:xfrm rot="16200000">
                <a:off x="1550" y="3715"/>
                <a:ext cx="123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85800" eaLnBrk="0" hangingPunct="0"/>
                <a:r>
                  <a:rPr lang="en-US" altLang="zh-TW" sz="750">
                    <a:solidFill>
                      <a:srgbClr val="000000"/>
                    </a:solidFill>
                    <a:latin typeface="Nimbus Roman No9 L" charset="0"/>
                  </a:rPr>
                  <a:t>P=1</a:t>
                </a:r>
                <a:endParaRPr lang="en-US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91" name="Line 95"/>
              <p:cNvSpPr>
                <a:spLocks noChangeShapeType="1"/>
              </p:cNvSpPr>
              <p:nvPr/>
            </p:nvSpPr>
            <p:spPr bwMode="auto">
              <a:xfrm flipV="1">
                <a:off x="1614" y="3423"/>
                <a:ext cx="1" cy="2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92" name="Freeform 96"/>
              <p:cNvSpPr>
                <a:spLocks/>
              </p:cNvSpPr>
              <p:nvPr/>
            </p:nvSpPr>
            <p:spPr bwMode="auto">
              <a:xfrm>
                <a:off x="4092" y="93"/>
                <a:ext cx="1" cy="3834"/>
              </a:xfrm>
              <a:custGeom>
                <a:avLst/>
                <a:gdLst/>
                <a:ahLst/>
                <a:cxnLst>
                  <a:cxn ang="0">
                    <a:pos x="0" y="639"/>
                  </a:cxn>
                  <a:cxn ang="0">
                    <a:pos x="0" y="576"/>
                  </a:cxn>
                  <a:cxn ang="0">
                    <a:pos x="0" y="512"/>
                  </a:cxn>
                  <a:cxn ang="0">
                    <a:pos x="0" y="448"/>
                  </a:cxn>
                  <a:cxn ang="0">
                    <a:pos x="0" y="384"/>
                  </a:cxn>
                  <a:cxn ang="0">
                    <a:pos x="0" y="320"/>
                  </a:cxn>
                  <a:cxn ang="0">
                    <a:pos x="0" y="256"/>
                  </a:cxn>
                  <a:cxn ang="0">
                    <a:pos x="0" y="192"/>
                  </a:cxn>
                  <a:cxn ang="0">
                    <a:pos x="0" y="128"/>
                  </a:cxn>
                  <a:cxn ang="0">
                    <a:pos x="0" y="64"/>
                  </a:cxn>
                  <a:cxn ang="0">
                    <a:pos x="0" y="0"/>
                  </a:cxn>
                </a:cxnLst>
                <a:rect l="0" t="0" r="r" b="b"/>
                <a:pathLst>
                  <a:path h="639">
                    <a:moveTo>
                      <a:pt x="0" y="639"/>
                    </a:moveTo>
                    <a:lnTo>
                      <a:pt x="0" y="576"/>
                    </a:lnTo>
                    <a:lnTo>
                      <a:pt x="0" y="512"/>
                    </a:lnTo>
                    <a:lnTo>
                      <a:pt x="0" y="448"/>
                    </a:lnTo>
                    <a:lnTo>
                      <a:pt x="0" y="384"/>
                    </a:lnTo>
                    <a:lnTo>
                      <a:pt x="0" y="320"/>
                    </a:lnTo>
                    <a:lnTo>
                      <a:pt x="0" y="256"/>
                    </a:lnTo>
                    <a:lnTo>
                      <a:pt x="0" y="192"/>
                    </a:lnTo>
                    <a:lnTo>
                      <a:pt x="0" y="128"/>
                    </a:lnTo>
                    <a:lnTo>
                      <a:pt x="0" y="6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93" name="Freeform 97"/>
              <p:cNvSpPr>
                <a:spLocks/>
              </p:cNvSpPr>
              <p:nvPr/>
            </p:nvSpPr>
            <p:spPr bwMode="auto">
              <a:xfrm>
                <a:off x="4074" y="3909"/>
                <a:ext cx="36" cy="4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6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12" y="36"/>
                  </a:cxn>
                  <a:cxn ang="0">
                    <a:pos x="18" y="42"/>
                  </a:cxn>
                  <a:cxn ang="0">
                    <a:pos x="24" y="36"/>
                  </a:cxn>
                  <a:cxn ang="0">
                    <a:pos x="30" y="36"/>
                  </a:cxn>
                  <a:cxn ang="0">
                    <a:pos x="36" y="30"/>
                  </a:cxn>
                  <a:cxn ang="0">
                    <a:pos x="36" y="18"/>
                  </a:cxn>
                  <a:cxn ang="0">
                    <a:pos x="36" y="12"/>
                  </a:cxn>
                  <a:cxn ang="0">
                    <a:pos x="30" y="6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6" h="42">
                    <a:moveTo>
                      <a:pt x="18" y="0"/>
                    </a:moveTo>
                    <a:lnTo>
                      <a:pt x="12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94" name="Freeform 98"/>
              <p:cNvSpPr>
                <a:spLocks/>
              </p:cNvSpPr>
              <p:nvPr/>
            </p:nvSpPr>
            <p:spPr bwMode="auto">
              <a:xfrm>
                <a:off x="4074" y="3525"/>
                <a:ext cx="36" cy="4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6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12" y="42"/>
                  </a:cxn>
                  <a:cxn ang="0">
                    <a:pos x="18" y="42"/>
                  </a:cxn>
                  <a:cxn ang="0">
                    <a:pos x="24" y="42"/>
                  </a:cxn>
                  <a:cxn ang="0">
                    <a:pos x="30" y="36"/>
                  </a:cxn>
                  <a:cxn ang="0">
                    <a:pos x="36" y="30"/>
                  </a:cxn>
                  <a:cxn ang="0">
                    <a:pos x="36" y="24"/>
                  </a:cxn>
                  <a:cxn ang="0">
                    <a:pos x="36" y="12"/>
                  </a:cxn>
                  <a:cxn ang="0">
                    <a:pos x="30" y="6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6" h="42">
                    <a:moveTo>
                      <a:pt x="18" y="0"/>
                    </a:moveTo>
                    <a:lnTo>
                      <a:pt x="12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42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30" y="36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95" name="Freeform 99"/>
              <p:cNvSpPr>
                <a:spLocks/>
              </p:cNvSpPr>
              <p:nvPr/>
            </p:nvSpPr>
            <p:spPr bwMode="auto">
              <a:xfrm>
                <a:off x="4074" y="3141"/>
                <a:ext cx="36" cy="4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6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12" y="42"/>
                  </a:cxn>
                  <a:cxn ang="0">
                    <a:pos x="18" y="42"/>
                  </a:cxn>
                  <a:cxn ang="0">
                    <a:pos x="24" y="42"/>
                  </a:cxn>
                  <a:cxn ang="0">
                    <a:pos x="30" y="36"/>
                  </a:cxn>
                  <a:cxn ang="0">
                    <a:pos x="36" y="30"/>
                  </a:cxn>
                  <a:cxn ang="0">
                    <a:pos x="36" y="24"/>
                  </a:cxn>
                  <a:cxn ang="0">
                    <a:pos x="36" y="12"/>
                  </a:cxn>
                  <a:cxn ang="0">
                    <a:pos x="30" y="6"/>
                  </a:cxn>
                  <a:cxn ang="0">
                    <a:pos x="24" y="6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6" h="42">
                    <a:moveTo>
                      <a:pt x="18" y="0"/>
                    </a:moveTo>
                    <a:lnTo>
                      <a:pt x="12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42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30" y="36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96" name="Freeform 100"/>
              <p:cNvSpPr>
                <a:spLocks/>
              </p:cNvSpPr>
              <p:nvPr/>
            </p:nvSpPr>
            <p:spPr bwMode="auto">
              <a:xfrm>
                <a:off x="4074" y="2763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6" y="30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24" y="36"/>
                  </a:cxn>
                  <a:cxn ang="0">
                    <a:pos x="30" y="30"/>
                  </a:cxn>
                  <a:cxn ang="0">
                    <a:pos x="36" y="24"/>
                  </a:cxn>
                  <a:cxn ang="0">
                    <a:pos x="36" y="18"/>
                  </a:cxn>
                  <a:cxn ang="0">
                    <a:pos x="36" y="6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97" name="Freeform 101"/>
              <p:cNvSpPr>
                <a:spLocks/>
              </p:cNvSpPr>
              <p:nvPr/>
            </p:nvSpPr>
            <p:spPr bwMode="auto">
              <a:xfrm>
                <a:off x="4074" y="2379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6" y="30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24" y="36"/>
                  </a:cxn>
                  <a:cxn ang="0">
                    <a:pos x="30" y="30"/>
                  </a:cxn>
                  <a:cxn ang="0">
                    <a:pos x="36" y="24"/>
                  </a:cxn>
                  <a:cxn ang="0">
                    <a:pos x="36" y="18"/>
                  </a:cxn>
                  <a:cxn ang="0">
                    <a:pos x="36" y="6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98" name="Freeform 102"/>
              <p:cNvSpPr>
                <a:spLocks/>
              </p:cNvSpPr>
              <p:nvPr/>
            </p:nvSpPr>
            <p:spPr bwMode="auto">
              <a:xfrm>
                <a:off x="4074" y="1995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6" y="30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24" y="36"/>
                  </a:cxn>
                  <a:cxn ang="0">
                    <a:pos x="30" y="30"/>
                  </a:cxn>
                  <a:cxn ang="0">
                    <a:pos x="36" y="24"/>
                  </a:cxn>
                  <a:cxn ang="0">
                    <a:pos x="36" y="18"/>
                  </a:cxn>
                  <a:cxn ang="0">
                    <a:pos x="36" y="12"/>
                  </a:cxn>
                  <a:cxn ang="0">
                    <a:pos x="30" y="6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99" name="Freeform 103"/>
              <p:cNvSpPr>
                <a:spLocks/>
              </p:cNvSpPr>
              <p:nvPr/>
            </p:nvSpPr>
            <p:spPr bwMode="auto">
              <a:xfrm>
                <a:off x="4074" y="1611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6" y="30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24" y="36"/>
                  </a:cxn>
                  <a:cxn ang="0">
                    <a:pos x="30" y="30"/>
                  </a:cxn>
                  <a:cxn ang="0">
                    <a:pos x="36" y="24"/>
                  </a:cxn>
                  <a:cxn ang="0">
                    <a:pos x="36" y="18"/>
                  </a:cxn>
                  <a:cxn ang="0">
                    <a:pos x="36" y="12"/>
                  </a:cxn>
                  <a:cxn ang="0">
                    <a:pos x="30" y="6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00" name="Freeform 104"/>
              <p:cNvSpPr>
                <a:spLocks/>
              </p:cNvSpPr>
              <p:nvPr/>
            </p:nvSpPr>
            <p:spPr bwMode="auto">
              <a:xfrm>
                <a:off x="4074" y="1227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6" y="30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24" y="36"/>
                  </a:cxn>
                  <a:cxn ang="0">
                    <a:pos x="30" y="30"/>
                  </a:cxn>
                  <a:cxn ang="0">
                    <a:pos x="36" y="24"/>
                  </a:cxn>
                  <a:cxn ang="0">
                    <a:pos x="36" y="18"/>
                  </a:cxn>
                  <a:cxn ang="0">
                    <a:pos x="36" y="12"/>
                  </a:cxn>
                  <a:cxn ang="0">
                    <a:pos x="30" y="6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01" name="Freeform 105"/>
              <p:cNvSpPr>
                <a:spLocks/>
              </p:cNvSpPr>
              <p:nvPr/>
            </p:nvSpPr>
            <p:spPr bwMode="auto">
              <a:xfrm>
                <a:off x="4074" y="843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6" y="30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24" y="36"/>
                  </a:cxn>
                  <a:cxn ang="0">
                    <a:pos x="30" y="30"/>
                  </a:cxn>
                  <a:cxn ang="0">
                    <a:pos x="36" y="24"/>
                  </a:cxn>
                  <a:cxn ang="0">
                    <a:pos x="36" y="18"/>
                  </a:cxn>
                  <a:cxn ang="0">
                    <a:pos x="36" y="12"/>
                  </a:cxn>
                  <a:cxn ang="0">
                    <a:pos x="30" y="6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02" name="Freeform 106"/>
              <p:cNvSpPr>
                <a:spLocks/>
              </p:cNvSpPr>
              <p:nvPr/>
            </p:nvSpPr>
            <p:spPr bwMode="auto">
              <a:xfrm>
                <a:off x="4074" y="459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6" y="30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24" y="36"/>
                  </a:cxn>
                  <a:cxn ang="0">
                    <a:pos x="30" y="30"/>
                  </a:cxn>
                  <a:cxn ang="0">
                    <a:pos x="36" y="24"/>
                  </a:cxn>
                  <a:cxn ang="0">
                    <a:pos x="36" y="18"/>
                  </a:cxn>
                  <a:cxn ang="0">
                    <a:pos x="36" y="12"/>
                  </a:cxn>
                  <a:cxn ang="0">
                    <a:pos x="30" y="6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03" name="Freeform 107"/>
              <p:cNvSpPr>
                <a:spLocks/>
              </p:cNvSpPr>
              <p:nvPr/>
            </p:nvSpPr>
            <p:spPr bwMode="auto">
              <a:xfrm>
                <a:off x="4074" y="75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6" y="30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24" y="36"/>
                  </a:cxn>
                  <a:cxn ang="0">
                    <a:pos x="30" y="30"/>
                  </a:cxn>
                  <a:cxn ang="0">
                    <a:pos x="36" y="24"/>
                  </a:cxn>
                  <a:cxn ang="0">
                    <a:pos x="36" y="18"/>
                  </a:cxn>
                  <a:cxn ang="0">
                    <a:pos x="36" y="12"/>
                  </a:cxn>
                  <a:cxn ang="0">
                    <a:pos x="30" y="6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04" name="Freeform 108"/>
              <p:cNvSpPr>
                <a:spLocks/>
              </p:cNvSpPr>
              <p:nvPr/>
            </p:nvSpPr>
            <p:spPr bwMode="auto">
              <a:xfrm>
                <a:off x="1596" y="3519"/>
                <a:ext cx="36" cy="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0" y="24"/>
                  </a:cxn>
                  <a:cxn ang="0">
                    <a:pos x="6" y="30"/>
                  </a:cxn>
                  <a:cxn ang="0">
                    <a:pos x="12" y="36"/>
                  </a:cxn>
                  <a:cxn ang="0">
                    <a:pos x="18" y="36"/>
                  </a:cxn>
                  <a:cxn ang="0">
                    <a:pos x="24" y="36"/>
                  </a:cxn>
                  <a:cxn ang="0">
                    <a:pos x="30" y="30"/>
                  </a:cxn>
                  <a:cxn ang="0">
                    <a:pos x="36" y="24"/>
                  </a:cxn>
                  <a:cxn ang="0">
                    <a:pos x="36" y="18"/>
                  </a:cxn>
                  <a:cxn ang="0">
                    <a:pos x="36" y="12"/>
                  </a:cxn>
                  <a:cxn ang="0">
                    <a:pos x="30" y="6"/>
                  </a:cxn>
                  <a:cxn ang="0">
                    <a:pos x="24" y="0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05" name="Rectangle 109"/>
              <p:cNvSpPr>
                <a:spLocks noChangeArrowheads="1"/>
              </p:cNvSpPr>
              <p:nvPr/>
            </p:nvSpPr>
            <p:spPr bwMode="auto">
              <a:xfrm rot="16200000">
                <a:off x="1628" y="3715"/>
                <a:ext cx="123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85800" eaLnBrk="0" hangingPunct="0"/>
                <a:r>
                  <a:rPr lang="en-US" altLang="zh-TW" sz="750">
                    <a:solidFill>
                      <a:srgbClr val="000000"/>
                    </a:solidFill>
                    <a:latin typeface="Nimbus Roman No9 L" charset="0"/>
                  </a:rPr>
                  <a:t>P=2</a:t>
                </a:r>
                <a:endParaRPr lang="en-US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206" name="Line 110"/>
              <p:cNvSpPr>
                <a:spLocks noChangeShapeType="1"/>
              </p:cNvSpPr>
              <p:nvPr/>
            </p:nvSpPr>
            <p:spPr bwMode="auto">
              <a:xfrm flipV="1">
                <a:off x="1692" y="3423"/>
                <a:ext cx="1" cy="2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07" name="Freeform 111"/>
              <p:cNvSpPr>
                <a:spLocks/>
              </p:cNvSpPr>
              <p:nvPr/>
            </p:nvSpPr>
            <p:spPr bwMode="auto">
              <a:xfrm>
                <a:off x="3708" y="93"/>
                <a:ext cx="384" cy="3834"/>
              </a:xfrm>
              <a:custGeom>
                <a:avLst/>
                <a:gdLst/>
                <a:ahLst/>
                <a:cxnLst>
                  <a:cxn ang="0">
                    <a:pos x="64" y="639"/>
                  </a:cxn>
                  <a:cxn ang="0">
                    <a:pos x="60" y="576"/>
                  </a:cxn>
                  <a:cxn ang="0">
                    <a:pos x="54" y="512"/>
                  </a:cxn>
                  <a:cxn ang="0">
                    <a:pos x="49" y="448"/>
                  </a:cxn>
                  <a:cxn ang="0">
                    <a:pos x="43" y="384"/>
                  </a:cxn>
                  <a:cxn ang="0">
                    <a:pos x="38" y="320"/>
                  </a:cxn>
                  <a:cxn ang="0">
                    <a:pos x="31" y="256"/>
                  </a:cxn>
                  <a:cxn ang="0">
                    <a:pos x="24" y="192"/>
                  </a:cxn>
                  <a:cxn ang="0">
                    <a:pos x="17" y="128"/>
                  </a:cxn>
                  <a:cxn ang="0">
                    <a:pos x="9" y="64"/>
                  </a:cxn>
                  <a:cxn ang="0">
                    <a:pos x="0" y="0"/>
                  </a:cxn>
                </a:cxnLst>
                <a:rect l="0" t="0" r="r" b="b"/>
                <a:pathLst>
                  <a:path w="64" h="639">
                    <a:moveTo>
                      <a:pt x="64" y="639"/>
                    </a:moveTo>
                    <a:lnTo>
                      <a:pt x="60" y="576"/>
                    </a:lnTo>
                    <a:lnTo>
                      <a:pt x="54" y="512"/>
                    </a:lnTo>
                    <a:lnTo>
                      <a:pt x="49" y="448"/>
                    </a:lnTo>
                    <a:lnTo>
                      <a:pt x="43" y="384"/>
                    </a:lnTo>
                    <a:lnTo>
                      <a:pt x="38" y="320"/>
                    </a:lnTo>
                    <a:lnTo>
                      <a:pt x="31" y="256"/>
                    </a:lnTo>
                    <a:lnTo>
                      <a:pt x="24" y="192"/>
                    </a:lnTo>
                    <a:lnTo>
                      <a:pt x="17" y="128"/>
                    </a:lnTo>
                    <a:lnTo>
                      <a:pt x="9" y="6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08" name="Line 112"/>
              <p:cNvSpPr>
                <a:spLocks noChangeShapeType="1"/>
              </p:cNvSpPr>
              <p:nvPr/>
            </p:nvSpPr>
            <p:spPr bwMode="auto">
              <a:xfrm flipV="1">
                <a:off x="4074" y="3909"/>
                <a:ext cx="36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09" name="Line 113"/>
              <p:cNvSpPr>
                <a:spLocks noChangeShapeType="1"/>
              </p:cNvSpPr>
              <p:nvPr/>
            </p:nvSpPr>
            <p:spPr bwMode="auto">
              <a:xfrm flipH="1" flipV="1">
                <a:off x="4074" y="3909"/>
                <a:ext cx="36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10" name="Line 114"/>
              <p:cNvSpPr>
                <a:spLocks noChangeShapeType="1"/>
              </p:cNvSpPr>
              <p:nvPr/>
            </p:nvSpPr>
            <p:spPr bwMode="auto">
              <a:xfrm flipV="1">
                <a:off x="4044" y="3525"/>
                <a:ext cx="42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11" name="Line 115"/>
              <p:cNvSpPr>
                <a:spLocks noChangeShapeType="1"/>
              </p:cNvSpPr>
              <p:nvPr/>
            </p:nvSpPr>
            <p:spPr bwMode="auto">
              <a:xfrm flipH="1" flipV="1">
                <a:off x="4044" y="3525"/>
                <a:ext cx="42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12" name="Line 116"/>
              <p:cNvSpPr>
                <a:spLocks noChangeShapeType="1"/>
              </p:cNvSpPr>
              <p:nvPr/>
            </p:nvSpPr>
            <p:spPr bwMode="auto">
              <a:xfrm flipV="1">
                <a:off x="4014" y="3141"/>
                <a:ext cx="36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13" name="Line 117"/>
              <p:cNvSpPr>
                <a:spLocks noChangeShapeType="1"/>
              </p:cNvSpPr>
              <p:nvPr/>
            </p:nvSpPr>
            <p:spPr bwMode="auto">
              <a:xfrm flipH="1" flipV="1">
                <a:off x="4014" y="3141"/>
                <a:ext cx="36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14" name="Line 118"/>
              <p:cNvSpPr>
                <a:spLocks noChangeShapeType="1"/>
              </p:cNvSpPr>
              <p:nvPr/>
            </p:nvSpPr>
            <p:spPr bwMode="auto">
              <a:xfrm flipV="1">
                <a:off x="3984" y="2763"/>
                <a:ext cx="3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15" name="Line 119"/>
              <p:cNvSpPr>
                <a:spLocks noChangeShapeType="1"/>
              </p:cNvSpPr>
              <p:nvPr/>
            </p:nvSpPr>
            <p:spPr bwMode="auto">
              <a:xfrm flipH="1" flipV="1">
                <a:off x="3984" y="2763"/>
                <a:ext cx="3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16" name="Line 120"/>
              <p:cNvSpPr>
                <a:spLocks noChangeShapeType="1"/>
              </p:cNvSpPr>
              <p:nvPr/>
            </p:nvSpPr>
            <p:spPr bwMode="auto">
              <a:xfrm flipV="1">
                <a:off x="3948" y="2379"/>
                <a:ext cx="42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17" name="Line 121"/>
              <p:cNvSpPr>
                <a:spLocks noChangeShapeType="1"/>
              </p:cNvSpPr>
              <p:nvPr/>
            </p:nvSpPr>
            <p:spPr bwMode="auto">
              <a:xfrm flipH="1" flipV="1">
                <a:off x="3948" y="2379"/>
                <a:ext cx="42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18" name="Line 122"/>
              <p:cNvSpPr>
                <a:spLocks noChangeShapeType="1"/>
              </p:cNvSpPr>
              <p:nvPr/>
            </p:nvSpPr>
            <p:spPr bwMode="auto">
              <a:xfrm flipV="1">
                <a:off x="3912" y="1995"/>
                <a:ext cx="42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19" name="Line 123"/>
              <p:cNvSpPr>
                <a:spLocks noChangeShapeType="1"/>
              </p:cNvSpPr>
              <p:nvPr/>
            </p:nvSpPr>
            <p:spPr bwMode="auto">
              <a:xfrm flipH="1" flipV="1">
                <a:off x="3912" y="1995"/>
                <a:ext cx="42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20" name="Line 124"/>
              <p:cNvSpPr>
                <a:spLocks noChangeShapeType="1"/>
              </p:cNvSpPr>
              <p:nvPr/>
            </p:nvSpPr>
            <p:spPr bwMode="auto">
              <a:xfrm flipV="1">
                <a:off x="3876" y="1611"/>
                <a:ext cx="3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21" name="Line 125"/>
              <p:cNvSpPr>
                <a:spLocks noChangeShapeType="1"/>
              </p:cNvSpPr>
              <p:nvPr/>
            </p:nvSpPr>
            <p:spPr bwMode="auto">
              <a:xfrm flipH="1" flipV="1">
                <a:off x="3876" y="1611"/>
                <a:ext cx="3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22" name="Line 126"/>
              <p:cNvSpPr>
                <a:spLocks noChangeShapeType="1"/>
              </p:cNvSpPr>
              <p:nvPr/>
            </p:nvSpPr>
            <p:spPr bwMode="auto">
              <a:xfrm flipV="1">
                <a:off x="3834" y="1227"/>
                <a:ext cx="3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23" name="Line 127"/>
              <p:cNvSpPr>
                <a:spLocks noChangeShapeType="1"/>
              </p:cNvSpPr>
              <p:nvPr/>
            </p:nvSpPr>
            <p:spPr bwMode="auto">
              <a:xfrm flipH="1" flipV="1">
                <a:off x="3834" y="1227"/>
                <a:ext cx="3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24" name="Line 128"/>
              <p:cNvSpPr>
                <a:spLocks noChangeShapeType="1"/>
              </p:cNvSpPr>
              <p:nvPr/>
            </p:nvSpPr>
            <p:spPr bwMode="auto">
              <a:xfrm flipV="1">
                <a:off x="3786" y="843"/>
                <a:ext cx="42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25" name="Line 129"/>
              <p:cNvSpPr>
                <a:spLocks noChangeShapeType="1"/>
              </p:cNvSpPr>
              <p:nvPr/>
            </p:nvSpPr>
            <p:spPr bwMode="auto">
              <a:xfrm flipH="1" flipV="1">
                <a:off x="3786" y="843"/>
                <a:ext cx="42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26" name="Line 130"/>
              <p:cNvSpPr>
                <a:spLocks noChangeShapeType="1"/>
              </p:cNvSpPr>
              <p:nvPr/>
            </p:nvSpPr>
            <p:spPr bwMode="auto">
              <a:xfrm flipV="1">
                <a:off x="3738" y="459"/>
                <a:ext cx="42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27" name="Line 131"/>
              <p:cNvSpPr>
                <a:spLocks noChangeShapeType="1"/>
              </p:cNvSpPr>
              <p:nvPr/>
            </p:nvSpPr>
            <p:spPr bwMode="auto">
              <a:xfrm flipH="1" flipV="1">
                <a:off x="3738" y="459"/>
                <a:ext cx="42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28" name="Line 132"/>
              <p:cNvSpPr>
                <a:spLocks noChangeShapeType="1"/>
              </p:cNvSpPr>
              <p:nvPr/>
            </p:nvSpPr>
            <p:spPr bwMode="auto">
              <a:xfrm flipV="1">
                <a:off x="3690" y="75"/>
                <a:ext cx="3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29" name="Line 133"/>
              <p:cNvSpPr>
                <a:spLocks noChangeShapeType="1"/>
              </p:cNvSpPr>
              <p:nvPr/>
            </p:nvSpPr>
            <p:spPr bwMode="auto">
              <a:xfrm flipH="1" flipV="1">
                <a:off x="3690" y="75"/>
                <a:ext cx="3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30" name="Line 134"/>
              <p:cNvSpPr>
                <a:spLocks noChangeShapeType="1"/>
              </p:cNvSpPr>
              <p:nvPr/>
            </p:nvSpPr>
            <p:spPr bwMode="auto">
              <a:xfrm flipV="1">
                <a:off x="1674" y="3519"/>
                <a:ext cx="3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31" name="Line 135"/>
              <p:cNvSpPr>
                <a:spLocks noChangeShapeType="1"/>
              </p:cNvSpPr>
              <p:nvPr/>
            </p:nvSpPr>
            <p:spPr bwMode="auto">
              <a:xfrm flipH="1" flipV="1">
                <a:off x="1674" y="3519"/>
                <a:ext cx="3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32" name="Rectangle 136"/>
              <p:cNvSpPr>
                <a:spLocks noChangeArrowheads="1"/>
              </p:cNvSpPr>
              <p:nvPr/>
            </p:nvSpPr>
            <p:spPr bwMode="auto">
              <a:xfrm rot="16200000">
                <a:off x="1706" y="3715"/>
                <a:ext cx="123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85800" eaLnBrk="0" hangingPunct="0"/>
                <a:r>
                  <a:rPr lang="en-US" altLang="zh-TW" sz="750">
                    <a:solidFill>
                      <a:srgbClr val="000000"/>
                    </a:solidFill>
                    <a:latin typeface="Nimbus Roman No9 L" charset="0"/>
                  </a:rPr>
                  <a:t>P=4</a:t>
                </a:r>
                <a:endParaRPr lang="en-US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233" name="Line 137"/>
              <p:cNvSpPr>
                <a:spLocks noChangeShapeType="1"/>
              </p:cNvSpPr>
              <p:nvPr/>
            </p:nvSpPr>
            <p:spPr bwMode="auto">
              <a:xfrm flipV="1">
                <a:off x="1770" y="3423"/>
                <a:ext cx="1" cy="2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34" name="Freeform 138"/>
              <p:cNvSpPr>
                <a:spLocks/>
              </p:cNvSpPr>
              <p:nvPr/>
            </p:nvSpPr>
            <p:spPr bwMode="auto">
              <a:xfrm>
                <a:off x="3324" y="93"/>
                <a:ext cx="768" cy="3834"/>
              </a:xfrm>
              <a:custGeom>
                <a:avLst/>
                <a:gdLst/>
                <a:ahLst/>
                <a:cxnLst>
                  <a:cxn ang="0">
                    <a:pos x="128" y="639"/>
                  </a:cxn>
                  <a:cxn ang="0">
                    <a:pos x="121" y="576"/>
                  </a:cxn>
                  <a:cxn ang="0">
                    <a:pos x="113" y="512"/>
                  </a:cxn>
                  <a:cxn ang="0">
                    <a:pos x="104" y="448"/>
                  </a:cxn>
                  <a:cxn ang="0">
                    <a:pos x="95" y="384"/>
                  </a:cxn>
                  <a:cxn ang="0">
                    <a:pos x="85" y="320"/>
                  </a:cxn>
                  <a:cxn ang="0">
                    <a:pos x="73" y="256"/>
                  </a:cxn>
                  <a:cxn ang="0">
                    <a:pos x="59" y="192"/>
                  </a:cxn>
                  <a:cxn ang="0">
                    <a:pos x="43" y="128"/>
                  </a:cxn>
                  <a:cxn ang="0">
                    <a:pos x="24" y="64"/>
                  </a:cxn>
                  <a:cxn ang="0">
                    <a:pos x="0" y="0"/>
                  </a:cxn>
                </a:cxnLst>
                <a:rect l="0" t="0" r="r" b="b"/>
                <a:pathLst>
                  <a:path w="128" h="639">
                    <a:moveTo>
                      <a:pt x="128" y="639"/>
                    </a:moveTo>
                    <a:lnTo>
                      <a:pt x="121" y="576"/>
                    </a:lnTo>
                    <a:lnTo>
                      <a:pt x="113" y="512"/>
                    </a:lnTo>
                    <a:lnTo>
                      <a:pt x="104" y="448"/>
                    </a:lnTo>
                    <a:lnTo>
                      <a:pt x="95" y="384"/>
                    </a:lnTo>
                    <a:lnTo>
                      <a:pt x="85" y="320"/>
                    </a:lnTo>
                    <a:lnTo>
                      <a:pt x="73" y="256"/>
                    </a:lnTo>
                    <a:lnTo>
                      <a:pt x="59" y="192"/>
                    </a:lnTo>
                    <a:lnTo>
                      <a:pt x="43" y="128"/>
                    </a:lnTo>
                    <a:lnTo>
                      <a:pt x="24" y="6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35" name="Line 139"/>
              <p:cNvSpPr>
                <a:spLocks noChangeShapeType="1"/>
              </p:cNvSpPr>
              <p:nvPr/>
            </p:nvSpPr>
            <p:spPr bwMode="auto">
              <a:xfrm flipH="1">
                <a:off x="4074" y="3927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36" name="Line 140"/>
              <p:cNvSpPr>
                <a:spLocks noChangeShapeType="1"/>
              </p:cNvSpPr>
              <p:nvPr/>
            </p:nvSpPr>
            <p:spPr bwMode="auto">
              <a:xfrm flipV="1">
                <a:off x="4092" y="3909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37" name="Line 141"/>
              <p:cNvSpPr>
                <a:spLocks noChangeShapeType="1"/>
              </p:cNvSpPr>
              <p:nvPr/>
            </p:nvSpPr>
            <p:spPr bwMode="auto">
              <a:xfrm flipV="1">
                <a:off x="4074" y="3909"/>
                <a:ext cx="36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38" name="Line 142"/>
              <p:cNvSpPr>
                <a:spLocks noChangeShapeType="1"/>
              </p:cNvSpPr>
              <p:nvPr/>
            </p:nvSpPr>
            <p:spPr bwMode="auto">
              <a:xfrm flipH="1" flipV="1">
                <a:off x="4074" y="3909"/>
                <a:ext cx="36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39" name="Line 143"/>
              <p:cNvSpPr>
                <a:spLocks noChangeShapeType="1"/>
              </p:cNvSpPr>
              <p:nvPr/>
            </p:nvSpPr>
            <p:spPr bwMode="auto">
              <a:xfrm flipH="1">
                <a:off x="4032" y="3549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40" name="Line 144"/>
              <p:cNvSpPr>
                <a:spLocks noChangeShapeType="1"/>
              </p:cNvSpPr>
              <p:nvPr/>
            </p:nvSpPr>
            <p:spPr bwMode="auto">
              <a:xfrm flipV="1">
                <a:off x="4050" y="3525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41" name="Line 145"/>
              <p:cNvSpPr>
                <a:spLocks noChangeShapeType="1"/>
              </p:cNvSpPr>
              <p:nvPr/>
            </p:nvSpPr>
            <p:spPr bwMode="auto">
              <a:xfrm flipV="1">
                <a:off x="4032" y="3525"/>
                <a:ext cx="36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42" name="Line 146"/>
              <p:cNvSpPr>
                <a:spLocks noChangeShapeType="1"/>
              </p:cNvSpPr>
              <p:nvPr/>
            </p:nvSpPr>
            <p:spPr bwMode="auto">
              <a:xfrm flipH="1" flipV="1">
                <a:off x="4032" y="3525"/>
                <a:ext cx="36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43" name="Line 147"/>
              <p:cNvSpPr>
                <a:spLocks noChangeShapeType="1"/>
              </p:cNvSpPr>
              <p:nvPr/>
            </p:nvSpPr>
            <p:spPr bwMode="auto">
              <a:xfrm flipH="1">
                <a:off x="3984" y="3165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44" name="Line 148"/>
              <p:cNvSpPr>
                <a:spLocks noChangeShapeType="1"/>
              </p:cNvSpPr>
              <p:nvPr/>
            </p:nvSpPr>
            <p:spPr bwMode="auto">
              <a:xfrm flipV="1">
                <a:off x="4002" y="3141"/>
                <a:ext cx="1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45" name="Line 149"/>
              <p:cNvSpPr>
                <a:spLocks noChangeShapeType="1"/>
              </p:cNvSpPr>
              <p:nvPr/>
            </p:nvSpPr>
            <p:spPr bwMode="auto">
              <a:xfrm flipV="1">
                <a:off x="3984" y="3141"/>
                <a:ext cx="36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46" name="Line 150"/>
              <p:cNvSpPr>
                <a:spLocks noChangeShapeType="1"/>
              </p:cNvSpPr>
              <p:nvPr/>
            </p:nvSpPr>
            <p:spPr bwMode="auto">
              <a:xfrm flipH="1" flipV="1">
                <a:off x="3984" y="3141"/>
                <a:ext cx="36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47" name="Line 151"/>
              <p:cNvSpPr>
                <a:spLocks noChangeShapeType="1"/>
              </p:cNvSpPr>
              <p:nvPr/>
            </p:nvSpPr>
            <p:spPr bwMode="auto">
              <a:xfrm flipH="1">
                <a:off x="3930" y="2781"/>
                <a:ext cx="4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48" name="Line 152"/>
              <p:cNvSpPr>
                <a:spLocks noChangeShapeType="1"/>
              </p:cNvSpPr>
              <p:nvPr/>
            </p:nvSpPr>
            <p:spPr bwMode="auto">
              <a:xfrm flipV="1">
                <a:off x="3948" y="2763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49" name="Line 153"/>
              <p:cNvSpPr>
                <a:spLocks noChangeShapeType="1"/>
              </p:cNvSpPr>
              <p:nvPr/>
            </p:nvSpPr>
            <p:spPr bwMode="auto">
              <a:xfrm flipV="1">
                <a:off x="3930" y="2763"/>
                <a:ext cx="42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50" name="Line 154"/>
              <p:cNvSpPr>
                <a:spLocks noChangeShapeType="1"/>
              </p:cNvSpPr>
              <p:nvPr/>
            </p:nvSpPr>
            <p:spPr bwMode="auto">
              <a:xfrm flipH="1" flipV="1">
                <a:off x="3930" y="2763"/>
                <a:ext cx="42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51" name="Line 155"/>
              <p:cNvSpPr>
                <a:spLocks noChangeShapeType="1"/>
              </p:cNvSpPr>
              <p:nvPr/>
            </p:nvSpPr>
            <p:spPr bwMode="auto">
              <a:xfrm flipH="1">
                <a:off x="3876" y="2397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52" name="Line 156"/>
              <p:cNvSpPr>
                <a:spLocks noChangeShapeType="1"/>
              </p:cNvSpPr>
              <p:nvPr/>
            </p:nvSpPr>
            <p:spPr bwMode="auto">
              <a:xfrm flipV="1">
                <a:off x="3894" y="2379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53" name="Line 157"/>
              <p:cNvSpPr>
                <a:spLocks noChangeShapeType="1"/>
              </p:cNvSpPr>
              <p:nvPr/>
            </p:nvSpPr>
            <p:spPr bwMode="auto">
              <a:xfrm flipV="1">
                <a:off x="3876" y="2379"/>
                <a:ext cx="3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54" name="Line 158"/>
              <p:cNvSpPr>
                <a:spLocks noChangeShapeType="1"/>
              </p:cNvSpPr>
              <p:nvPr/>
            </p:nvSpPr>
            <p:spPr bwMode="auto">
              <a:xfrm flipH="1" flipV="1">
                <a:off x="3876" y="2379"/>
                <a:ext cx="3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55" name="Line 159"/>
              <p:cNvSpPr>
                <a:spLocks noChangeShapeType="1"/>
              </p:cNvSpPr>
              <p:nvPr/>
            </p:nvSpPr>
            <p:spPr bwMode="auto">
              <a:xfrm flipH="1">
                <a:off x="3810" y="2013"/>
                <a:ext cx="4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56" name="Line 160"/>
              <p:cNvSpPr>
                <a:spLocks noChangeShapeType="1"/>
              </p:cNvSpPr>
              <p:nvPr/>
            </p:nvSpPr>
            <p:spPr bwMode="auto">
              <a:xfrm flipV="1">
                <a:off x="3834" y="1995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57" name="Line 161"/>
              <p:cNvSpPr>
                <a:spLocks noChangeShapeType="1"/>
              </p:cNvSpPr>
              <p:nvPr/>
            </p:nvSpPr>
            <p:spPr bwMode="auto">
              <a:xfrm flipV="1">
                <a:off x="3810" y="1995"/>
                <a:ext cx="42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58" name="Line 162"/>
              <p:cNvSpPr>
                <a:spLocks noChangeShapeType="1"/>
              </p:cNvSpPr>
              <p:nvPr/>
            </p:nvSpPr>
            <p:spPr bwMode="auto">
              <a:xfrm flipH="1" flipV="1">
                <a:off x="3810" y="1995"/>
                <a:ext cx="42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59" name="Line 163"/>
              <p:cNvSpPr>
                <a:spLocks noChangeShapeType="1"/>
              </p:cNvSpPr>
              <p:nvPr/>
            </p:nvSpPr>
            <p:spPr bwMode="auto">
              <a:xfrm flipH="1">
                <a:off x="3738" y="1629"/>
                <a:ext cx="4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60" name="Line 164"/>
              <p:cNvSpPr>
                <a:spLocks noChangeShapeType="1"/>
              </p:cNvSpPr>
              <p:nvPr/>
            </p:nvSpPr>
            <p:spPr bwMode="auto">
              <a:xfrm flipV="1">
                <a:off x="3762" y="1611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61" name="Line 165"/>
              <p:cNvSpPr>
                <a:spLocks noChangeShapeType="1"/>
              </p:cNvSpPr>
              <p:nvPr/>
            </p:nvSpPr>
            <p:spPr bwMode="auto">
              <a:xfrm flipV="1">
                <a:off x="3738" y="1611"/>
                <a:ext cx="42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62" name="Line 166"/>
              <p:cNvSpPr>
                <a:spLocks noChangeShapeType="1"/>
              </p:cNvSpPr>
              <p:nvPr/>
            </p:nvSpPr>
            <p:spPr bwMode="auto">
              <a:xfrm flipH="1" flipV="1">
                <a:off x="3738" y="1611"/>
                <a:ext cx="42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63" name="Line 167"/>
              <p:cNvSpPr>
                <a:spLocks noChangeShapeType="1"/>
              </p:cNvSpPr>
              <p:nvPr/>
            </p:nvSpPr>
            <p:spPr bwMode="auto">
              <a:xfrm flipH="1">
                <a:off x="3660" y="1245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64" name="Line 168"/>
              <p:cNvSpPr>
                <a:spLocks noChangeShapeType="1"/>
              </p:cNvSpPr>
              <p:nvPr/>
            </p:nvSpPr>
            <p:spPr bwMode="auto">
              <a:xfrm flipV="1">
                <a:off x="3678" y="1227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65" name="Line 169"/>
              <p:cNvSpPr>
                <a:spLocks noChangeShapeType="1"/>
              </p:cNvSpPr>
              <p:nvPr/>
            </p:nvSpPr>
            <p:spPr bwMode="auto">
              <a:xfrm flipV="1">
                <a:off x="3660" y="1227"/>
                <a:ext cx="3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66" name="Line 170"/>
              <p:cNvSpPr>
                <a:spLocks noChangeShapeType="1"/>
              </p:cNvSpPr>
              <p:nvPr/>
            </p:nvSpPr>
            <p:spPr bwMode="auto">
              <a:xfrm flipH="1" flipV="1">
                <a:off x="3660" y="1227"/>
                <a:ext cx="3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67" name="Line 171"/>
              <p:cNvSpPr>
                <a:spLocks noChangeShapeType="1"/>
              </p:cNvSpPr>
              <p:nvPr/>
            </p:nvSpPr>
            <p:spPr bwMode="auto">
              <a:xfrm flipH="1">
                <a:off x="3564" y="861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68" name="Line 172"/>
              <p:cNvSpPr>
                <a:spLocks noChangeShapeType="1"/>
              </p:cNvSpPr>
              <p:nvPr/>
            </p:nvSpPr>
            <p:spPr bwMode="auto">
              <a:xfrm flipV="1">
                <a:off x="3582" y="843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69" name="Line 173"/>
              <p:cNvSpPr>
                <a:spLocks noChangeShapeType="1"/>
              </p:cNvSpPr>
              <p:nvPr/>
            </p:nvSpPr>
            <p:spPr bwMode="auto">
              <a:xfrm flipV="1">
                <a:off x="3564" y="843"/>
                <a:ext cx="3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70" name="Line 174"/>
              <p:cNvSpPr>
                <a:spLocks noChangeShapeType="1"/>
              </p:cNvSpPr>
              <p:nvPr/>
            </p:nvSpPr>
            <p:spPr bwMode="auto">
              <a:xfrm flipH="1" flipV="1">
                <a:off x="3564" y="843"/>
                <a:ext cx="3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71" name="Line 175"/>
              <p:cNvSpPr>
                <a:spLocks noChangeShapeType="1"/>
              </p:cNvSpPr>
              <p:nvPr/>
            </p:nvSpPr>
            <p:spPr bwMode="auto">
              <a:xfrm flipH="1">
                <a:off x="3450" y="477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72" name="Line 176"/>
              <p:cNvSpPr>
                <a:spLocks noChangeShapeType="1"/>
              </p:cNvSpPr>
              <p:nvPr/>
            </p:nvSpPr>
            <p:spPr bwMode="auto">
              <a:xfrm flipV="1">
                <a:off x="3468" y="459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73" name="Line 177"/>
              <p:cNvSpPr>
                <a:spLocks noChangeShapeType="1"/>
              </p:cNvSpPr>
              <p:nvPr/>
            </p:nvSpPr>
            <p:spPr bwMode="auto">
              <a:xfrm flipV="1">
                <a:off x="3450" y="459"/>
                <a:ext cx="3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74" name="Line 178"/>
              <p:cNvSpPr>
                <a:spLocks noChangeShapeType="1"/>
              </p:cNvSpPr>
              <p:nvPr/>
            </p:nvSpPr>
            <p:spPr bwMode="auto">
              <a:xfrm flipH="1" flipV="1">
                <a:off x="3450" y="459"/>
                <a:ext cx="3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75" name="Line 179"/>
              <p:cNvSpPr>
                <a:spLocks noChangeShapeType="1"/>
              </p:cNvSpPr>
              <p:nvPr/>
            </p:nvSpPr>
            <p:spPr bwMode="auto">
              <a:xfrm flipH="1">
                <a:off x="3306" y="93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76" name="Line 180"/>
              <p:cNvSpPr>
                <a:spLocks noChangeShapeType="1"/>
              </p:cNvSpPr>
              <p:nvPr/>
            </p:nvSpPr>
            <p:spPr bwMode="auto">
              <a:xfrm flipV="1">
                <a:off x="3324" y="75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77" name="Line 181"/>
              <p:cNvSpPr>
                <a:spLocks noChangeShapeType="1"/>
              </p:cNvSpPr>
              <p:nvPr/>
            </p:nvSpPr>
            <p:spPr bwMode="auto">
              <a:xfrm flipV="1">
                <a:off x="3306" y="75"/>
                <a:ext cx="3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78" name="Line 182"/>
              <p:cNvSpPr>
                <a:spLocks noChangeShapeType="1"/>
              </p:cNvSpPr>
              <p:nvPr/>
            </p:nvSpPr>
            <p:spPr bwMode="auto">
              <a:xfrm flipH="1" flipV="1">
                <a:off x="3306" y="75"/>
                <a:ext cx="3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79" name="Line 183"/>
              <p:cNvSpPr>
                <a:spLocks noChangeShapeType="1"/>
              </p:cNvSpPr>
              <p:nvPr/>
            </p:nvSpPr>
            <p:spPr bwMode="auto">
              <a:xfrm flipH="1">
                <a:off x="1752" y="3537"/>
                <a:ext cx="3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80" name="Line 184"/>
              <p:cNvSpPr>
                <a:spLocks noChangeShapeType="1"/>
              </p:cNvSpPr>
              <p:nvPr/>
            </p:nvSpPr>
            <p:spPr bwMode="auto">
              <a:xfrm flipV="1">
                <a:off x="1770" y="3519"/>
                <a:ext cx="1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81" name="Line 185"/>
              <p:cNvSpPr>
                <a:spLocks noChangeShapeType="1"/>
              </p:cNvSpPr>
              <p:nvPr/>
            </p:nvSpPr>
            <p:spPr bwMode="auto">
              <a:xfrm flipV="1">
                <a:off x="1752" y="3519"/>
                <a:ext cx="3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82" name="Line 186"/>
              <p:cNvSpPr>
                <a:spLocks noChangeShapeType="1"/>
              </p:cNvSpPr>
              <p:nvPr/>
            </p:nvSpPr>
            <p:spPr bwMode="auto">
              <a:xfrm flipH="1" flipV="1">
                <a:off x="1752" y="3519"/>
                <a:ext cx="36" cy="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83" name="Rectangle 187"/>
              <p:cNvSpPr>
                <a:spLocks noChangeArrowheads="1"/>
              </p:cNvSpPr>
              <p:nvPr/>
            </p:nvSpPr>
            <p:spPr bwMode="auto">
              <a:xfrm rot="16200000">
                <a:off x="1784" y="3715"/>
                <a:ext cx="123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85800" eaLnBrk="0" hangingPunct="0"/>
                <a:r>
                  <a:rPr lang="en-US" altLang="zh-TW" sz="750">
                    <a:solidFill>
                      <a:srgbClr val="000000"/>
                    </a:solidFill>
                    <a:latin typeface="Nimbus Roman No9 L" charset="0"/>
                  </a:rPr>
                  <a:t>P=8</a:t>
                </a:r>
                <a:endParaRPr lang="en-US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284" name="Line 188"/>
              <p:cNvSpPr>
                <a:spLocks noChangeShapeType="1"/>
              </p:cNvSpPr>
              <p:nvPr/>
            </p:nvSpPr>
            <p:spPr bwMode="auto">
              <a:xfrm flipV="1">
                <a:off x="1848" y="3423"/>
                <a:ext cx="1" cy="2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85" name="Freeform 189"/>
              <p:cNvSpPr>
                <a:spLocks/>
              </p:cNvSpPr>
              <p:nvPr/>
            </p:nvSpPr>
            <p:spPr bwMode="auto">
              <a:xfrm>
                <a:off x="2940" y="93"/>
                <a:ext cx="1152" cy="3834"/>
              </a:xfrm>
              <a:custGeom>
                <a:avLst/>
                <a:gdLst/>
                <a:ahLst/>
                <a:cxnLst>
                  <a:cxn ang="0">
                    <a:pos x="192" y="639"/>
                  </a:cxn>
                  <a:cxn ang="0">
                    <a:pos x="183" y="576"/>
                  </a:cxn>
                  <a:cxn ang="0">
                    <a:pos x="174" y="512"/>
                  </a:cxn>
                  <a:cxn ang="0">
                    <a:pos x="164" y="448"/>
                  </a:cxn>
                  <a:cxn ang="0">
                    <a:pos x="152" y="384"/>
                  </a:cxn>
                  <a:cxn ang="0">
                    <a:pos x="139" y="320"/>
                  </a:cxn>
                  <a:cxn ang="0">
                    <a:pos x="123" y="256"/>
                  </a:cxn>
                  <a:cxn ang="0">
                    <a:pos x="104" y="192"/>
                  </a:cxn>
                  <a:cxn ang="0">
                    <a:pos x="81" y="128"/>
                  </a:cxn>
                  <a:cxn ang="0">
                    <a:pos x="49" y="64"/>
                  </a:cxn>
                  <a:cxn ang="0">
                    <a:pos x="0" y="0"/>
                  </a:cxn>
                </a:cxnLst>
                <a:rect l="0" t="0" r="r" b="b"/>
                <a:pathLst>
                  <a:path w="192" h="639">
                    <a:moveTo>
                      <a:pt x="192" y="639"/>
                    </a:moveTo>
                    <a:lnTo>
                      <a:pt x="183" y="576"/>
                    </a:lnTo>
                    <a:lnTo>
                      <a:pt x="174" y="512"/>
                    </a:lnTo>
                    <a:lnTo>
                      <a:pt x="164" y="448"/>
                    </a:lnTo>
                    <a:lnTo>
                      <a:pt x="152" y="384"/>
                    </a:lnTo>
                    <a:lnTo>
                      <a:pt x="139" y="320"/>
                    </a:lnTo>
                    <a:lnTo>
                      <a:pt x="123" y="256"/>
                    </a:lnTo>
                    <a:lnTo>
                      <a:pt x="104" y="192"/>
                    </a:lnTo>
                    <a:lnTo>
                      <a:pt x="81" y="128"/>
                    </a:lnTo>
                    <a:lnTo>
                      <a:pt x="49" y="6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86" name="Freeform 190"/>
              <p:cNvSpPr>
                <a:spLocks/>
              </p:cNvSpPr>
              <p:nvPr/>
            </p:nvSpPr>
            <p:spPr bwMode="auto">
              <a:xfrm>
                <a:off x="4068" y="3909"/>
                <a:ext cx="36" cy="42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6" y="42"/>
                  </a:cxn>
                  <a:cxn ang="0">
                    <a:pos x="36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6" h="42">
                    <a:moveTo>
                      <a:pt x="0" y="18"/>
                    </a:moveTo>
                    <a:lnTo>
                      <a:pt x="36" y="42"/>
                    </a:lnTo>
                    <a:lnTo>
                      <a:pt x="36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87" name="Freeform 191"/>
              <p:cNvSpPr>
                <a:spLocks/>
              </p:cNvSpPr>
              <p:nvPr/>
            </p:nvSpPr>
            <p:spPr bwMode="auto">
              <a:xfrm>
                <a:off x="4020" y="3525"/>
                <a:ext cx="30" cy="4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30" y="42"/>
                  </a:cxn>
                  <a:cxn ang="0">
                    <a:pos x="3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0" h="42">
                    <a:moveTo>
                      <a:pt x="0" y="24"/>
                    </a:moveTo>
                    <a:lnTo>
                      <a:pt x="30" y="42"/>
                    </a:lnTo>
                    <a:lnTo>
                      <a:pt x="3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88" name="Freeform 192"/>
              <p:cNvSpPr>
                <a:spLocks/>
              </p:cNvSpPr>
              <p:nvPr/>
            </p:nvSpPr>
            <p:spPr bwMode="auto">
              <a:xfrm>
                <a:off x="3966" y="3141"/>
                <a:ext cx="30" cy="4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30" y="42"/>
                  </a:cxn>
                  <a:cxn ang="0">
                    <a:pos x="3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0" h="42">
                    <a:moveTo>
                      <a:pt x="0" y="24"/>
                    </a:moveTo>
                    <a:lnTo>
                      <a:pt x="30" y="42"/>
                    </a:lnTo>
                    <a:lnTo>
                      <a:pt x="3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89" name="Freeform 193"/>
              <p:cNvSpPr>
                <a:spLocks/>
              </p:cNvSpPr>
              <p:nvPr/>
            </p:nvSpPr>
            <p:spPr bwMode="auto">
              <a:xfrm>
                <a:off x="3900" y="2763"/>
                <a:ext cx="30" cy="36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0" y="36"/>
                  </a:cxn>
                  <a:cxn ang="0">
                    <a:pos x="30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0" h="36">
                    <a:moveTo>
                      <a:pt x="0" y="18"/>
                    </a:moveTo>
                    <a:lnTo>
                      <a:pt x="30" y="36"/>
                    </a:lnTo>
                    <a:lnTo>
                      <a:pt x="30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90" name="Freeform 194"/>
              <p:cNvSpPr>
                <a:spLocks/>
              </p:cNvSpPr>
              <p:nvPr/>
            </p:nvSpPr>
            <p:spPr bwMode="auto">
              <a:xfrm>
                <a:off x="3834" y="2379"/>
                <a:ext cx="30" cy="36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0" y="36"/>
                  </a:cxn>
                  <a:cxn ang="0">
                    <a:pos x="30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0" h="36">
                    <a:moveTo>
                      <a:pt x="0" y="18"/>
                    </a:moveTo>
                    <a:lnTo>
                      <a:pt x="30" y="36"/>
                    </a:lnTo>
                    <a:lnTo>
                      <a:pt x="30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91" name="Freeform 195"/>
              <p:cNvSpPr>
                <a:spLocks/>
              </p:cNvSpPr>
              <p:nvPr/>
            </p:nvSpPr>
            <p:spPr bwMode="auto">
              <a:xfrm>
                <a:off x="3750" y="1995"/>
                <a:ext cx="30" cy="36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0" y="36"/>
                  </a:cxn>
                  <a:cxn ang="0">
                    <a:pos x="30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0" h="36">
                    <a:moveTo>
                      <a:pt x="0" y="18"/>
                    </a:moveTo>
                    <a:lnTo>
                      <a:pt x="30" y="36"/>
                    </a:lnTo>
                    <a:lnTo>
                      <a:pt x="30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92" name="Freeform 196"/>
              <p:cNvSpPr>
                <a:spLocks/>
              </p:cNvSpPr>
              <p:nvPr/>
            </p:nvSpPr>
            <p:spPr bwMode="auto">
              <a:xfrm>
                <a:off x="3654" y="1611"/>
                <a:ext cx="30" cy="36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0" y="36"/>
                  </a:cxn>
                  <a:cxn ang="0">
                    <a:pos x="30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0" h="36">
                    <a:moveTo>
                      <a:pt x="0" y="18"/>
                    </a:moveTo>
                    <a:lnTo>
                      <a:pt x="30" y="36"/>
                    </a:lnTo>
                    <a:lnTo>
                      <a:pt x="30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93" name="Freeform 197"/>
              <p:cNvSpPr>
                <a:spLocks/>
              </p:cNvSpPr>
              <p:nvPr/>
            </p:nvSpPr>
            <p:spPr bwMode="auto">
              <a:xfrm>
                <a:off x="3546" y="1227"/>
                <a:ext cx="30" cy="36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0" y="36"/>
                  </a:cxn>
                  <a:cxn ang="0">
                    <a:pos x="30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0" h="36">
                    <a:moveTo>
                      <a:pt x="0" y="18"/>
                    </a:moveTo>
                    <a:lnTo>
                      <a:pt x="30" y="36"/>
                    </a:lnTo>
                    <a:lnTo>
                      <a:pt x="30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94" name="Freeform 198"/>
              <p:cNvSpPr>
                <a:spLocks/>
              </p:cNvSpPr>
              <p:nvPr/>
            </p:nvSpPr>
            <p:spPr bwMode="auto">
              <a:xfrm>
                <a:off x="3402" y="843"/>
                <a:ext cx="30" cy="36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0" y="36"/>
                  </a:cxn>
                  <a:cxn ang="0">
                    <a:pos x="30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0" h="36">
                    <a:moveTo>
                      <a:pt x="0" y="18"/>
                    </a:moveTo>
                    <a:lnTo>
                      <a:pt x="30" y="36"/>
                    </a:lnTo>
                    <a:lnTo>
                      <a:pt x="30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95" name="Freeform 199"/>
              <p:cNvSpPr>
                <a:spLocks/>
              </p:cNvSpPr>
              <p:nvPr/>
            </p:nvSpPr>
            <p:spPr bwMode="auto">
              <a:xfrm>
                <a:off x="3210" y="459"/>
                <a:ext cx="30" cy="36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0" y="36"/>
                  </a:cxn>
                  <a:cxn ang="0">
                    <a:pos x="30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0" h="36">
                    <a:moveTo>
                      <a:pt x="0" y="18"/>
                    </a:moveTo>
                    <a:lnTo>
                      <a:pt x="30" y="36"/>
                    </a:lnTo>
                    <a:lnTo>
                      <a:pt x="30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96" name="Freeform 200"/>
              <p:cNvSpPr>
                <a:spLocks/>
              </p:cNvSpPr>
              <p:nvPr/>
            </p:nvSpPr>
            <p:spPr bwMode="auto">
              <a:xfrm>
                <a:off x="2916" y="75"/>
                <a:ext cx="30" cy="36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0" y="36"/>
                  </a:cxn>
                  <a:cxn ang="0">
                    <a:pos x="30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0" h="36">
                    <a:moveTo>
                      <a:pt x="0" y="18"/>
                    </a:moveTo>
                    <a:lnTo>
                      <a:pt x="30" y="36"/>
                    </a:lnTo>
                    <a:lnTo>
                      <a:pt x="30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97" name="Freeform 201"/>
              <p:cNvSpPr>
                <a:spLocks/>
              </p:cNvSpPr>
              <p:nvPr/>
            </p:nvSpPr>
            <p:spPr bwMode="auto">
              <a:xfrm>
                <a:off x="1824" y="3519"/>
                <a:ext cx="30" cy="36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0" y="36"/>
                  </a:cxn>
                  <a:cxn ang="0">
                    <a:pos x="30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0" h="36">
                    <a:moveTo>
                      <a:pt x="0" y="18"/>
                    </a:moveTo>
                    <a:lnTo>
                      <a:pt x="30" y="36"/>
                    </a:lnTo>
                    <a:lnTo>
                      <a:pt x="30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298" name="Rectangle 202"/>
              <p:cNvSpPr>
                <a:spLocks noChangeArrowheads="1"/>
              </p:cNvSpPr>
              <p:nvPr/>
            </p:nvSpPr>
            <p:spPr bwMode="auto">
              <a:xfrm rot="16200000">
                <a:off x="1843" y="3731"/>
                <a:ext cx="163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685800" eaLnBrk="0" hangingPunct="0"/>
                <a:r>
                  <a:rPr lang="en-US" altLang="zh-TW" sz="750">
                    <a:solidFill>
                      <a:srgbClr val="000000"/>
                    </a:solidFill>
                    <a:latin typeface="Nimbus Roman No9 L" charset="0"/>
                  </a:rPr>
                  <a:t>P=16</a:t>
                </a:r>
                <a:endParaRPr lang="en-US" altLang="zh-TW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299" name="Line 203"/>
              <p:cNvSpPr>
                <a:spLocks noChangeShapeType="1"/>
              </p:cNvSpPr>
              <p:nvPr/>
            </p:nvSpPr>
            <p:spPr bwMode="auto">
              <a:xfrm flipV="1">
                <a:off x="1926" y="3423"/>
                <a:ext cx="1" cy="2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ashDot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300" name="Freeform 204"/>
              <p:cNvSpPr>
                <a:spLocks/>
              </p:cNvSpPr>
              <p:nvPr/>
            </p:nvSpPr>
            <p:spPr bwMode="auto">
              <a:xfrm>
                <a:off x="2556" y="93"/>
                <a:ext cx="1536" cy="3834"/>
              </a:xfrm>
              <a:custGeom>
                <a:avLst/>
                <a:gdLst/>
                <a:ahLst/>
                <a:cxnLst>
                  <a:cxn ang="0">
                    <a:pos x="256" y="639"/>
                  </a:cxn>
                  <a:cxn ang="0">
                    <a:pos x="247" y="576"/>
                  </a:cxn>
                  <a:cxn ang="0">
                    <a:pos x="237" y="512"/>
                  </a:cxn>
                  <a:cxn ang="0">
                    <a:pos x="226" y="448"/>
                  </a:cxn>
                  <a:cxn ang="0">
                    <a:pos x="213" y="384"/>
                  </a:cxn>
                  <a:cxn ang="0">
                    <a:pos x="198" y="320"/>
                  </a:cxn>
                  <a:cxn ang="0">
                    <a:pos x="179" y="256"/>
                  </a:cxn>
                  <a:cxn ang="0">
                    <a:pos x="157" y="192"/>
                  </a:cxn>
                  <a:cxn ang="0">
                    <a:pos x="128" y="128"/>
                  </a:cxn>
                  <a:cxn ang="0">
                    <a:pos x="84" y="64"/>
                  </a:cxn>
                  <a:cxn ang="0">
                    <a:pos x="0" y="0"/>
                  </a:cxn>
                </a:cxnLst>
                <a:rect l="0" t="0" r="r" b="b"/>
                <a:pathLst>
                  <a:path w="256" h="639">
                    <a:moveTo>
                      <a:pt x="256" y="639"/>
                    </a:moveTo>
                    <a:lnTo>
                      <a:pt x="247" y="576"/>
                    </a:lnTo>
                    <a:lnTo>
                      <a:pt x="237" y="512"/>
                    </a:lnTo>
                    <a:lnTo>
                      <a:pt x="226" y="448"/>
                    </a:lnTo>
                    <a:lnTo>
                      <a:pt x="213" y="384"/>
                    </a:lnTo>
                    <a:lnTo>
                      <a:pt x="198" y="320"/>
                    </a:lnTo>
                    <a:lnTo>
                      <a:pt x="179" y="256"/>
                    </a:lnTo>
                    <a:lnTo>
                      <a:pt x="157" y="192"/>
                    </a:lnTo>
                    <a:lnTo>
                      <a:pt x="128" y="128"/>
                    </a:lnTo>
                    <a:lnTo>
                      <a:pt x="84" y="6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ysDashDot"/>
                <a:round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301" name="Rectangle 205"/>
              <p:cNvSpPr>
                <a:spLocks noChangeArrowheads="1"/>
              </p:cNvSpPr>
              <p:nvPr/>
            </p:nvSpPr>
            <p:spPr bwMode="auto">
              <a:xfrm>
                <a:off x="4074" y="3909"/>
                <a:ext cx="36" cy="4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302" name="Rectangle 206"/>
              <p:cNvSpPr>
                <a:spLocks noChangeArrowheads="1"/>
              </p:cNvSpPr>
              <p:nvPr/>
            </p:nvSpPr>
            <p:spPr bwMode="auto">
              <a:xfrm>
                <a:off x="4020" y="3525"/>
                <a:ext cx="36" cy="4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303" name="Rectangle 207"/>
              <p:cNvSpPr>
                <a:spLocks noChangeArrowheads="1"/>
              </p:cNvSpPr>
              <p:nvPr/>
            </p:nvSpPr>
            <p:spPr bwMode="auto">
              <a:xfrm>
                <a:off x="3960" y="3141"/>
                <a:ext cx="36" cy="4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304" name="Rectangle 208"/>
              <p:cNvSpPr>
                <a:spLocks noChangeArrowheads="1"/>
              </p:cNvSpPr>
              <p:nvPr/>
            </p:nvSpPr>
            <p:spPr bwMode="auto">
              <a:xfrm>
                <a:off x="3888" y="2763"/>
                <a:ext cx="42" cy="3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305" name="Rectangle 209"/>
              <p:cNvSpPr>
                <a:spLocks noChangeArrowheads="1"/>
              </p:cNvSpPr>
              <p:nvPr/>
            </p:nvSpPr>
            <p:spPr bwMode="auto">
              <a:xfrm>
                <a:off x="3810" y="2379"/>
                <a:ext cx="42" cy="3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306" name="Rectangle 210"/>
              <p:cNvSpPr>
                <a:spLocks noChangeArrowheads="1"/>
              </p:cNvSpPr>
              <p:nvPr/>
            </p:nvSpPr>
            <p:spPr bwMode="auto">
              <a:xfrm>
                <a:off x="3720" y="1995"/>
                <a:ext cx="42" cy="3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307" name="Rectangle 211"/>
              <p:cNvSpPr>
                <a:spLocks noChangeArrowheads="1"/>
              </p:cNvSpPr>
              <p:nvPr/>
            </p:nvSpPr>
            <p:spPr bwMode="auto">
              <a:xfrm>
                <a:off x="3612" y="1611"/>
                <a:ext cx="42" cy="3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2308" name="Rectangle 212"/>
            <p:cNvSpPr>
              <a:spLocks noChangeArrowheads="1"/>
            </p:cNvSpPr>
            <p:nvPr/>
          </p:nvSpPr>
          <p:spPr bwMode="auto">
            <a:xfrm>
              <a:off x="3451" y="1212"/>
              <a:ext cx="36" cy="3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09" name="Rectangle 213"/>
            <p:cNvSpPr>
              <a:spLocks noChangeArrowheads="1"/>
            </p:cNvSpPr>
            <p:nvPr/>
          </p:nvSpPr>
          <p:spPr bwMode="auto">
            <a:xfrm>
              <a:off x="3277" y="828"/>
              <a:ext cx="36" cy="3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10" name="Rectangle 214"/>
            <p:cNvSpPr>
              <a:spLocks noChangeArrowheads="1"/>
            </p:cNvSpPr>
            <p:nvPr/>
          </p:nvSpPr>
          <p:spPr bwMode="auto">
            <a:xfrm>
              <a:off x="3013" y="444"/>
              <a:ext cx="36" cy="3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11" name="Rectangle 215"/>
            <p:cNvSpPr>
              <a:spLocks noChangeArrowheads="1"/>
            </p:cNvSpPr>
            <p:nvPr/>
          </p:nvSpPr>
          <p:spPr bwMode="auto">
            <a:xfrm>
              <a:off x="2503" y="60"/>
              <a:ext cx="42" cy="3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12" name="Rectangle 216"/>
            <p:cNvSpPr>
              <a:spLocks noChangeArrowheads="1"/>
            </p:cNvSpPr>
            <p:nvPr/>
          </p:nvSpPr>
          <p:spPr bwMode="auto">
            <a:xfrm>
              <a:off x="1879" y="3504"/>
              <a:ext cx="36" cy="3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13" name="Rectangle 217"/>
            <p:cNvSpPr>
              <a:spLocks noChangeArrowheads="1"/>
            </p:cNvSpPr>
            <p:nvPr/>
          </p:nvSpPr>
          <p:spPr bwMode="auto">
            <a:xfrm rot="16200000">
              <a:off x="1892" y="3716"/>
              <a:ext cx="16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685800" eaLnBrk="0" hangingPunct="0"/>
              <a:r>
                <a:rPr lang="en-US" altLang="zh-TW" sz="750">
                  <a:solidFill>
                    <a:srgbClr val="000000"/>
                  </a:solidFill>
                  <a:latin typeface="Nimbus Roman No9 L" charset="0"/>
                </a:rPr>
                <a:t>P=32</a:t>
              </a:r>
              <a:endParaRPr lang="en-US" altLang="zh-TW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2314" name="Line 218"/>
            <p:cNvSpPr>
              <a:spLocks noChangeShapeType="1"/>
            </p:cNvSpPr>
            <p:nvPr/>
          </p:nvSpPr>
          <p:spPr bwMode="auto">
            <a:xfrm flipV="1">
              <a:off x="1975" y="3408"/>
              <a:ext cx="1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ashDot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15" name="Freeform 219"/>
            <p:cNvSpPr>
              <a:spLocks/>
            </p:cNvSpPr>
            <p:nvPr/>
          </p:nvSpPr>
          <p:spPr bwMode="auto">
            <a:xfrm>
              <a:off x="2137" y="78"/>
              <a:ext cx="1926" cy="3834"/>
            </a:xfrm>
            <a:custGeom>
              <a:avLst/>
              <a:gdLst/>
              <a:ahLst/>
              <a:cxnLst>
                <a:cxn ang="0">
                  <a:pos x="321" y="639"/>
                </a:cxn>
                <a:cxn ang="0">
                  <a:pos x="311" y="576"/>
                </a:cxn>
                <a:cxn ang="0">
                  <a:pos x="301" y="512"/>
                </a:cxn>
                <a:cxn ang="0">
                  <a:pos x="289" y="448"/>
                </a:cxn>
                <a:cxn ang="0">
                  <a:pos x="276" y="384"/>
                </a:cxn>
                <a:cxn ang="0">
                  <a:pos x="260" y="320"/>
                </a:cxn>
                <a:cxn ang="0">
                  <a:pos x="240" y="256"/>
                </a:cxn>
                <a:cxn ang="0">
                  <a:pos x="216" y="192"/>
                </a:cxn>
                <a:cxn ang="0">
                  <a:pos x="183" y="128"/>
                </a:cxn>
                <a:cxn ang="0">
                  <a:pos x="131" y="64"/>
                </a:cxn>
                <a:cxn ang="0">
                  <a:pos x="0" y="0"/>
                </a:cxn>
              </a:cxnLst>
              <a:rect l="0" t="0" r="r" b="b"/>
              <a:pathLst>
                <a:path w="321" h="639">
                  <a:moveTo>
                    <a:pt x="321" y="639"/>
                  </a:moveTo>
                  <a:lnTo>
                    <a:pt x="311" y="576"/>
                  </a:lnTo>
                  <a:lnTo>
                    <a:pt x="301" y="512"/>
                  </a:lnTo>
                  <a:lnTo>
                    <a:pt x="289" y="448"/>
                  </a:lnTo>
                  <a:lnTo>
                    <a:pt x="276" y="384"/>
                  </a:lnTo>
                  <a:lnTo>
                    <a:pt x="260" y="320"/>
                  </a:lnTo>
                  <a:lnTo>
                    <a:pt x="240" y="256"/>
                  </a:lnTo>
                  <a:lnTo>
                    <a:pt x="216" y="192"/>
                  </a:lnTo>
                  <a:lnTo>
                    <a:pt x="183" y="128"/>
                  </a:lnTo>
                  <a:lnTo>
                    <a:pt x="131" y="6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ysDashDot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16" name="Freeform 220"/>
            <p:cNvSpPr>
              <a:spLocks/>
            </p:cNvSpPr>
            <p:nvPr/>
          </p:nvSpPr>
          <p:spPr bwMode="auto">
            <a:xfrm>
              <a:off x="4045" y="3894"/>
              <a:ext cx="36" cy="4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6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17" name="Line 221"/>
            <p:cNvSpPr>
              <a:spLocks noChangeShapeType="1"/>
            </p:cNvSpPr>
            <p:nvPr/>
          </p:nvSpPr>
          <p:spPr bwMode="auto">
            <a:xfrm>
              <a:off x="4063" y="391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18" name="Freeform 222"/>
            <p:cNvSpPr>
              <a:spLocks/>
            </p:cNvSpPr>
            <p:nvPr/>
          </p:nvSpPr>
          <p:spPr bwMode="auto">
            <a:xfrm>
              <a:off x="3985" y="3510"/>
              <a:ext cx="36" cy="4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1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19" name="Line 223"/>
            <p:cNvSpPr>
              <a:spLocks noChangeShapeType="1"/>
            </p:cNvSpPr>
            <p:nvPr/>
          </p:nvSpPr>
          <p:spPr bwMode="auto">
            <a:xfrm>
              <a:off x="4003" y="3534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20" name="Freeform 224"/>
            <p:cNvSpPr>
              <a:spLocks/>
            </p:cNvSpPr>
            <p:nvPr/>
          </p:nvSpPr>
          <p:spPr bwMode="auto">
            <a:xfrm>
              <a:off x="3925" y="3126"/>
              <a:ext cx="36" cy="4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21" name="Line 225"/>
            <p:cNvSpPr>
              <a:spLocks noChangeShapeType="1"/>
            </p:cNvSpPr>
            <p:nvPr/>
          </p:nvSpPr>
          <p:spPr bwMode="auto">
            <a:xfrm>
              <a:off x="3943" y="315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22" name="Freeform 226"/>
            <p:cNvSpPr>
              <a:spLocks/>
            </p:cNvSpPr>
            <p:nvPr/>
          </p:nvSpPr>
          <p:spPr bwMode="auto">
            <a:xfrm>
              <a:off x="3853" y="2748"/>
              <a:ext cx="36" cy="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23" name="Line 227"/>
            <p:cNvSpPr>
              <a:spLocks noChangeShapeType="1"/>
            </p:cNvSpPr>
            <p:nvPr/>
          </p:nvSpPr>
          <p:spPr bwMode="auto">
            <a:xfrm>
              <a:off x="3871" y="276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24" name="Freeform 228"/>
            <p:cNvSpPr>
              <a:spLocks/>
            </p:cNvSpPr>
            <p:nvPr/>
          </p:nvSpPr>
          <p:spPr bwMode="auto">
            <a:xfrm>
              <a:off x="3775" y="2364"/>
              <a:ext cx="36" cy="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25" name="Line 229"/>
            <p:cNvSpPr>
              <a:spLocks noChangeShapeType="1"/>
            </p:cNvSpPr>
            <p:nvPr/>
          </p:nvSpPr>
          <p:spPr bwMode="auto">
            <a:xfrm>
              <a:off x="3793" y="238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26" name="Freeform 230"/>
            <p:cNvSpPr>
              <a:spLocks/>
            </p:cNvSpPr>
            <p:nvPr/>
          </p:nvSpPr>
          <p:spPr bwMode="auto">
            <a:xfrm>
              <a:off x="3679" y="1980"/>
              <a:ext cx="36" cy="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27" name="Line 231"/>
            <p:cNvSpPr>
              <a:spLocks noChangeShapeType="1"/>
            </p:cNvSpPr>
            <p:nvPr/>
          </p:nvSpPr>
          <p:spPr bwMode="auto">
            <a:xfrm>
              <a:off x="3697" y="199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28" name="Freeform 232"/>
            <p:cNvSpPr>
              <a:spLocks/>
            </p:cNvSpPr>
            <p:nvPr/>
          </p:nvSpPr>
          <p:spPr bwMode="auto">
            <a:xfrm>
              <a:off x="3559" y="1596"/>
              <a:ext cx="42" cy="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29" name="Line 233"/>
            <p:cNvSpPr>
              <a:spLocks noChangeShapeType="1"/>
            </p:cNvSpPr>
            <p:nvPr/>
          </p:nvSpPr>
          <p:spPr bwMode="auto">
            <a:xfrm>
              <a:off x="3577" y="1614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30" name="Freeform 234"/>
            <p:cNvSpPr>
              <a:spLocks/>
            </p:cNvSpPr>
            <p:nvPr/>
          </p:nvSpPr>
          <p:spPr bwMode="auto">
            <a:xfrm>
              <a:off x="3415" y="1212"/>
              <a:ext cx="36" cy="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31" name="Line 235"/>
            <p:cNvSpPr>
              <a:spLocks noChangeShapeType="1"/>
            </p:cNvSpPr>
            <p:nvPr/>
          </p:nvSpPr>
          <p:spPr bwMode="auto">
            <a:xfrm>
              <a:off x="3433" y="123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32" name="Freeform 236"/>
            <p:cNvSpPr>
              <a:spLocks/>
            </p:cNvSpPr>
            <p:nvPr/>
          </p:nvSpPr>
          <p:spPr bwMode="auto">
            <a:xfrm>
              <a:off x="3217" y="828"/>
              <a:ext cx="36" cy="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33" name="Line 237"/>
            <p:cNvSpPr>
              <a:spLocks noChangeShapeType="1"/>
            </p:cNvSpPr>
            <p:nvPr/>
          </p:nvSpPr>
          <p:spPr bwMode="auto">
            <a:xfrm>
              <a:off x="3235" y="84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34" name="Freeform 238"/>
            <p:cNvSpPr>
              <a:spLocks/>
            </p:cNvSpPr>
            <p:nvPr/>
          </p:nvSpPr>
          <p:spPr bwMode="auto">
            <a:xfrm>
              <a:off x="2905" y="444"/>
              <a:ext cx="36" cy="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35" name="Line 239"/>
            <p:cNvSpPr>
              <a:spLocks noChangeShapeType="1"/>
            </p:cNvSpPr>
            <p:nvPr/>
          </p:nvSpPr>
          <p:spPr bwMode="auto">
            <a:xfrm>
              <a:off x="2923" y="46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36" name="Freeform 240"/>
            <p:cNvSpPr>
              <a:spLocks/>
            </p:cNvSpPr>
            <p:nvPr/>
          </p:nvSpPr>
          <p:spPr bwMode="auto">
            <a:xfrm>
              <a:off x="2119" y="60"/>
              <a:ext cx="42" cy="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37" name="Line 241"/>
            <p:cNvSpPr>
              <a:spLocks noChangeShapeType="1"/>
            </p:cNvSpPr>
            <p:nvPr/>
          </p:nvSpPr>
          <p:spPr bwMode="auto">
            <a:xfrm>
              <a:off x="2137" y="7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38" name="Freeform 242"/>
            <p:cNvSpPr>
              <a:spLocks/>
            </p:cNvSpPr>
            <p:nvPr/>
          </p:nvSpPr>
          <p:spPr bwMode="auto">
            <a:xfrm>
              <a:off x="1957" y="3504"/>
              <a:ext cx="36" cy="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2" y="6"/>
                </a:cxn>
                <a:cxn ang="0">
                  <a:pos x="3" y="6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3" y="0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39" name="Line 243"/>
            <p:cNvSpPr>
              <a:spLocks noChangeShapeType="1"/>
            </p:cNvSpPr>
            <p:nvPr/>
          </p:nvSpPr>
          <p:spPr bwMode="auto">
            <a:xfrm>
              <a:off x="1975" y="352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40" name="Rectangle 244"/>
            <p:cNvSpPr>
              <a:spLocks noChangeArrowheads="1"/>
            </p:cNvSpPr>
            <p:nvPr/>
          </p:nvSpPr>
          <p:spPr bwMode="auto">
            <a:xfrm rot="16200000">
              <a:off x="1970" y="3716"/>
              <a:ext cx="163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685800" eaLnBrk="0" hangingPunct="0"/>
              <a:r>
                <a:rPr lang="en-US" altLang="zh-TW" sz="750">
                  <a:solidFill>
                    <a:srgbClr val="000000"/>
                  </a:solidFill>
                  <a:latin typeface="Nimbus Roman No9 L" charset="0"/>
                </a:rPr>
                <a:t>P=64</a:t>
              </a:r>
              <a:endParaRPr lang="en-US" altLang="zh-TW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2341" name="Line 245"/>
            <p:cNvSpPr>
              <a:spLocks noChangeShapeType="1"/>
            </p:cNvSpPr>
            <p:nvPr/>
          </p:nvSpPr>
          <p:spPr bwMode="auto">
            <a:xfrm flipV="1">
              <a:off x="2053" y="3408"/>
              <a:ext cx="1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42" name="Freeform 246"/>
            <p:cNvSpPr>
              <a:spLocks/>
            </p:cNvSpPr>
            <p:nvPr/>
          </p:nvSpPr>
          <p:spPr bwMode="auto">
            <a:xfrm>
              <a:off x="1753" y="78"/>
              <a:ext cx="2310" cy="3834"/>
            </a:xfrm>
            <a:custGeom>
              <a:avLst/>
              <a:gdLst/>
              <a:ahLst/>
              <a:cxnLst>
                <a:cxn ang="0">
                  <a:pos x="385" y="639"/>
                </a:cxn>
                <a:cxn ang="0">
                  <a:pos x="375" y="576"/>
                </a:cxn>
                <a:cxn ang="0">
                  <a:pos x="364" y="512"/>
                </a:cxn>
                <a:cxn ang="0">
                  <a:pos x="353" y="448"/>
                </a:cxn>
                <a:cxn ang="0">
                  <a:pos x="339" y="384"/>
                </a:cxn>
                <a:cxn ang="0">
                  <a:pos x="322" y="320"/>
                </a:cxn>
                <a:cxn ang="0">
                  <a:pos x="303" y="256"/>
                </a:cxn>
                <a:cxn ang="0">
                  <a:pos x="277" y="192"/>
                </a:cxn>
                <a:cxn ang="0">
                  <a:pos x="242" y="128"/>
                </a:cxn>
                <a:cxn ang="0">
                  <a:pos x="184" y="64"/>
                </a:cxn>
                <a:cxn ang="0">
                  <a:pos x="0" y="0"/>
                </a:cxn>
              </a:cxnLst>
              <a:rect l="0" t="0" r="r" b="b"/>
              <a:pathLst>
                <a:path w="385" h="639">
                  <a:moveTo>
                    <a:pt x="385" y="639"/>
                  </a:moveTo>
                  <a:lnTo>
                    <a:pt x="375" y="576"/>
                  </a:lnTo>
                  <a:lnTo>
                    <a:pt x="364" y="512"/>
                  </a:lnTo>
                  <a:lnTo>
                    <a:pt x="353" y="448"/>
                  </a:lnTo>
                  <a:lnTo>
                    <a:pt x="339" y="384"/>
                  </a:lnTo>
                  <a:lnTo>
                    <a:pt x="322" y="320"/>
                  </a:lnTo>
                  <a:lnTo>
                    <a:pt x="303" y="256"/>
                  </a:lnTo>
                  <a:lnTo>
                    <a:pt x="277" y="192"/>
                  </a:lnTo>
                  <a:lnTo>
                    <a:pt x="242" y="128"/>
                  </a:lnTo>
                  <a:lnTo>
                    <a:pt x="184" y="6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43" name="Freeform 247"/>
            <p:cNvSpPr>
              <a:spLocks/>
            </p:cNvSpPr>
            <p:nvPr/>
          </p:nvSpPr>
          <p:spPr bwMode="auto">
            <a:xfrm>
              <a:off x="4039" y="3894"/>
              <a:ext cx="36" cy="4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7"/>
                </a:cxn>
                <a:cxn ang="0">
                  <a:pos x="6" y="0"/>
                </a:cxn>
                <a:cxn ang="0">
                  <a:pos x="0" y="3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6" y="7"/>
                  </a:lnTo>
                  <a:lnTo>
                    <a:pt x="6" y="0"/>
                  </a:lnTo>
                  <a:lnTo>
                    <a:pt x="0" y="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44" name="Line 248"/>
            <p:cNvSpPr>
              <a:spLocks noChangeShapeType="1"/>
            </p:cNvSpPr>
            <p:nvPr/>
          </p:nvSpPr>
          <p:spPr bwMode="auto">
            <a:xfrm>
              <a:off x="4063" y="391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45" name="Freeform 249"/>
            <p:cNvSpPr>
              <a:spLocks/>
            </p:cNvSpPr>
            <p:nvPr/>
          </p:nvSpPr>
          <p:spPr bwMode="auto">
            <a:xfrm>
              <a:off x="3985" y="3510"/>
              <a:ext cx="30" cy="4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7"/>
                </a:cxn>
                <a:cxn ang="0">
                  <a:pos x="5" y="0"/>
                </a:cxn>
                <a:cxn ang="0">
                  <a:pos x="0" y="4"/>
                </a:cxn>
              </a:cxnLst>
              <a:rect l="0" t="0" r="r" b="b"/>
              <a:pathLst>
                <a:path w="5" h="7">
                  <a:moveTo>
                    <a:pt x="0" y="4"/>
                  </a:moveTo>
                  <a:lnTo>
                    <a:pt x="5" y="7"/>
                  </a:lnTo>
                  <a:lnTo>
                    <a:pt x="5" y="0"/>
                  </a:lnTo>
                  <a:lnTo>
                    <a:pt x="0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46" name="Line 250"/>
            <p:cNvSpPr>
              <a:spLocks noChangeShapeType="1"/>
            </p:cNvSpPr>
            <p:nvPr/>
          </p:nvSpPr>
          <p:spPr bwMode="auto">
            <a:xfrm>
              <a:off x="4003" y="3534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47" name="Freeform 251"/>
            <p:cNvSpPr>
              <a:spLocks/>
            </p:cNvSpPr>
            <p:nvPr/>
          </p:nvSpPr>
          <p:spPr bwMode="auto">
            <a:xfrm>
              <a:off x="3919" y="3126"/>
              <a:ext cx="30" cy="4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7"/>
                </a:cxn>
                <a:cxn ang="0">
                  <a:pos x="5" y="0"/>
                </a:cxn>
                <a:cxn ang="0">
                  <a:pos x="0" y="4"/>
                </a:cxn>
              </a:cxnLst>
              <a:rect l="0" t="0" r="r" b="b"/>
              <a:pathLst>
                <a:path w="5" h="7">
                  <a:moveTo>
                    <a:pt x="0" y="4"/>
                  </a:moveTo>
                  <a:lnTo>
                    <a:pt x="5" y="7"/>
                  </a:lnTo>
                  <a:lnTo>
                    <a:pt x="5" y="0"/>
                  </a:lnTo>
                  <a:lnTo>
                    <a:pt x="0" y="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48" name="Line 252"/>
            <p:cNvSpPr>
              <a:spLocks noChangeShapeType="1"/>
            </p:cNvSpPr>
            <p:nvPr/>
          </p:nvSpPr>
          <p:spPr bwMode="auto">
            <a:xfrm>
              <a:off x="3937" y="315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49" name="Freeform 253"/>
            <p:cNvSpPr>
              <a:spLocks/>
            </p:cNvSpPr>
            <p:nvPr/>
          </p:nvSpPr>
          <p:spPr bwMode="auto">
            <a:xfrm>
              <a:off x="3847" y="2748"/>
              <a:ext cx="30" cy="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6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50" name="Line 254"/>
            <p:cNvSpPr>
              <a:spLocks noChangeShapeType="1"/>
            </p:cNvSpPr>
            <p:nvPr/>
          </p:nvSpPr>
          <p:spPr bwMode="auto">
            <a:xfrm>
              <a:off x="3871" y="276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51" name="Freeform 255"/>
            <p:cNvSpPr>
              <a:spLocks/>
            </p:cNvSpPr>
            <p:nvPr/>
          </p:nvSpPr>
          <p:spPr bwMode="auto">
            <a:xfrm>
              <a:off x="3763" y="2364"/>
              <a:ext cx="30" cy="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6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52" name="Line 256"/>
            <p:cNvSpPr>
              <a:spLocks noChangeShapeType="1"/>
            </p:cNvSpPr>
            <p:nvPr/>
          </p:nvSpPr>
          <p:spPr bwMode="auto">
            <a:xfrm>
              <a:off x="3787" y="238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53" name="Freeform 257"/>
            <p:cNvSpPr>
              <a:spLocks/>
            </p:cNvSpPr>
            <p:nvPr/>
          </p:nvSpPr>
          <p:spPr bwMode="auto">
            <a:xfrm>
              <a:off x="3667" y="1980"/>
              <a:ext cx="30" cy="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6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54" name="Line 258"/>
            <p:cNvSpPr>
              <a:spLocks noChangeShapeType="1"/>
            </p:cNvSpPr>
            <p:nvPr/>
          </p:nvSpPr>
          <p:spPr bwMode="auto">
            <a:xfrm>
              <a:off x="3685" y="199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55" name="Freeform 259"/>
            <p:cNvSpPr>
              <a:spLocks/>
            </p:cNvSpPr>
            <p:nvPr/>
          </p:nvSpPr>
          <p:spPr bwMode="auto">
            <a:xfrm>
              <a:off x="3547" y="1596"/>
              <a:ext cx="30" cy="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6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56" name="Line 260"/>
            <p:cNvSpPr>
              <a:spLocks noChangeShapeType="1"/>
            </p:cNvSpPr>
            <p:nvPr/>
          </p:nvSpPr>
          <p:spPr bwMode="auto">
            <a:xfrm>
              <a:off x="3571" y="1614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57" name="Freeform 261"/>
            <p:cNvSpPr>
              <a:spLocks/>
            </p:cNvSpPr>
            <p:nvPr/>
          </p:nvSpPr>
          <p:spPr bwMode="auto">
            <a:xfrm>
              <a:off x="3391" y="1212"/>
              <a:ext cx="30" cy="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6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58" name="Line 262"/>
            <p:cNvSpPr>
              <a:spLocks noChangeShapeType="1"/>
            </p:cNvSpPr>
            <p:nvPr/>
          </p:nvSpPr>
          <p:spPr bwMode="auto">
            <a:xfrm>
              <a:off x="3415" y="1230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59" name="Freeform 263"/>
            <p:cNvSpPr>
              <a:spLocks/>
            </p:cNvSpPr>
            <p:nvPr/>
          </p:nvSpPr>
          <p:spPr bwMode="auto">
            <a:xfrm>
              <a:off x="3181" y="828"/>
              <a:ext cx="30" cy="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6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60" name="Line 264"/>
            <p:cNvSpPr>
              <a:spLocks noChangeShapeType="1"/>
            </p:cNvSpPr>
            <p:nvPr/>
          </p:nvSpPr>
          <p:spPr bwMode="auto">
            <a:xfrm>
              <a:off x="3205" y="846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61" name="Freeform 265"/>
            <p:cNvSpPr>
              <a:spLocks/>
            </p:cNvSpPr>
            <p:nvPr/>
          </p:nvSpPr>
          <p:spPr bwMode="auto">
            <a:xfrm>
              <a:off x="2839" y="444"/>
              <a:ext cx="30" cy="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6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62" name="Line 266"/>
            <p:cNvSpPr>
              <a:spLocks noChangeShapeType="1"/>
            </p:cNvSpPr>
            <p:nvPr/>
          </p:nvSpPr>
          <p:spPr bwMode="auto">
            <a:xfrm>
              <a:off x="2857" y="46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63" name="Freeform 267"/>
            <p:cNvSpPr>
              <a:spLocks/>
            </p:cNvSpPr>
            <p:nvPr/>
          </p:nvSpPr>
          <p:spPr bwMode="auto">
            <a:xfrm>
              <a:off x="1735" y="60"/>
              <a:ext cx="30" cy="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6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64" name="Line 268"/>
            <p:cNvSpPr>
              <a:spLocks noChangeShapeType="1"/>
            </p:cNvSpPr>
            <p:nvPr/>
          </p:nvSpPr>
          <p:spPr bwMode="auto">
            <a:xfrm>
              <a:off x="1753" y="78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65" name="Freeform 269"/>
            <p:cNvSpPr>
              <a:spLocks/>
            </p:cNvSpPr>
            <p:nvPr/>
          </p:nvSpPr>
          <p:spPr bwMode="auto">
            <a:xfrm>
              <a:off x="2029" y="3504"/>
              <a:ext cx="30" cy="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6"/>
                </a:cxn>
                <a:cxn ang="0">
                  <a:pos x="5" y="0"/>
                </a:cxn>
                <a:cxn ang="0">
                  <a:pos x="0" y="3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132366" name="Line 270"/>
            <p:cNvSpPr>
              <a:spLocks noChangeShapeType="1"/>
            </p:cNvSpPr>
            <p:nvPr/>
          </p:nvSpPr>
          <p:spPr bwMode="auto">
            <a:xfrm>
              <a:off x="2053" y="3522"/>
              <a:ext cx="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63536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 memory system has a cache, a main memory, and a virtual memory.  If the hit rate in the cache is 98% and the hit rate in the main memory is 99%, what is the average memory access time if it takes 2 cycles to access the cache, 150 cycles to fetch a line from main memory, and 100,000 cycles to access the virtual memory?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89FF42-4BE7-486D-BE48-6AEB427E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588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Gustafson’s Law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Amdahl’s Law killed massive parallel processing (</a:t>
            </a:r>
            <a:r>
              <a:rPr lang="en-US" dirty="0" err="1"/>
              <a:t>MPP</a:t>
            </a:r>
            <a:r>
              <a:rPr lang="en-US" dirty="0"/>
              <a:t>)</a:t>
            </a:r>
          </a:p>
          <a:p>
            <a:r>
              <a:rPr lang="en-US" dirty="0"/>
              <a:t>Gustafson came to rescue</a:t>
            </a:r>
          </a:p>
          <a:p>
            <a:pPr lvl="1"/>
            <a:r>
              <a:rPr lang="en-US" dirty="0"/>
              <a:t>more workloads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assume:  seq + parallel = 1 (</a:t>
            </a:r>
            <a:r>
              <a:rPr lang="en-US" dirty="0" err="1"/>
              <a:t>Tnew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speedup = </a:t>
            </a:r>
            <a:r>
              <a:rPr lang="en-US" dirty="0" err="1"/>
              <a:t>seq</a:t>
            </a:r>
            <a:r>
              <a:rPr lang="en-US" dirty="0"/>
              <a:t> + p × (1 – </a:t>
            </a:r>
            <a:r>
              <a:rPr lang="en-US" dirty="0" err="1"/>
              <a:t>seq</a:t>
            </a:r>
            <a:r>
              <a:rPr lang="en-US" dirty="0"/>
              <a:t>) where p = parallel factor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seq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diminishes w/ increased problem size, speedup  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45432" name="Group 24"/>
          <p:cNvGrpSpPr>
            <a:grpSpLocks/>
          </p:cNvGrpSpPr>
          <p:nvPr/>
        </p:nvGrpSpPr>
        <p:grpSpPr bwMode="auto">
          <a:xfrm>
            <a:off x="1714500" y="2468655"/>
            <a:ext cx="2401491" cy="753666"/>
            <a:chOff x="477" y="1248"/>
            <a:chExt cx="2017" cy="633"/>
          </a:xfrm>
        </p:grpSpPr>
        <p:sp>
          <p:nvSpPr>
            <p:cNvPr id="145413" name="Rectangle 5"/>
            <p:cNvSpPr>
              <a:spLocks noChangeArrowheads="1"/>
            </p:cNvSpPr>
            <p:nvPr/>
          </p:nvSpPr>
          <p:spPr bwMode="auto">
            <a:xfrm>
              <a:off x="480" y="1604"/>
              <a:ext cx="909" cy="27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67866" tIns="33338" rIns="67866" bIns="33338" anchor="ctr"/>
            <a:lstStyle/>
            <a:p>
              <a:pPr defTabSz="685800" eaLnBrk="0" hangingPunct="0"/>
              <a:r>
                <a:rPr lang="en-US" altLang="zh-TW" sz="2100" dirty="0" err="1">
                  <a:solidFill>
                    <a:srgbClr val="000000"/>
                  </a:solidFill>
                  <a:latin typeface="Arial Narrow" panose="020B0606020202030204" pitchFamily="34" charset="0"/>
                </a:rPr>
                <a:t>seq</a:t>
              </a:r>
              <a:endParaRPr lang="en-US" altLang="zh-TW" sz="21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5414" name="Line 6"/>
            <p:cNvSpPr>
              <a:spLocks noChangeShapeType="1"/>
            </p:cNvSpPr>
            <p:nvPr/>
          </p:nvSpPr>
          <p:spPr bwMode="auto">
            <a:xfrm>
              <a:off x="2016" y="1601"/>
              <a:ext cx="0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5415" name="Line 7"/>
            <p:cNvSpPr>
              <a:spLocks noChangeShapeType="1"/>
            </p:cNvSpPr>
            <p:nvPr/>
          </p:nvSpPr>
          <p:spPr bwMode="auto">
            <a:xfrm>
              <a:off x="477" y="1536"/>
              <a:ext cx="20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5416" name="Rectangle 8"/>
            <p:cNvSpPr>
              <a:spLocks noChangeArrowheads="1"/>
            </p:cNvSpPr>
            <p:nvPr/>
          </p:nvSpPr>
          <p:spPr bwMode="auto">
            <a:xfrm>
              <a:off x="1437" y="1248"/>
              <a:ext cx="407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7866" tIns="33338" rIns="67866" bIns="33338">
              <a:spAutoFit/>
            </a:bodyPr>
            <a:lstStyle/>
            <a:p>
              <a:pPr defTabSz="685800" eaLnBrk="0" hangingPunct="0"/>
              <a:r>
                <a:rPr lang="en-US" altLang="zh-TW" sz="1800">
                  <a:solidFill>
                    <a:srgbClr val="000000"/>
                  </a:solidFill>
                  <a:latin typeface="Arial Narrow" panose="020B0606020202030204" pitchFamily="34" charset="0"/>
                </a:rPr>
                <a:t>T</a:t>
              </a:r>
              <a:r>
                <a:rPr lang="en-US" altLang="zh-TW" sz="1800" baseline="-25000">
                  <a:solidFill>
                    <a:srgbClr val="000000"/>
                  </a:solidFill>
                  <a:latin typeface="Arial Narrow" panose="020B0606020202030204" pitchFamily="34" charset="0"/>
                </a:rPr>
                <a:t>new</a:t>
              </a:r>
            </a:p>
          </p:txBody>
        </p:sp>
        <p:sp>
          <p:nvSpPr>
            <p:cNvPr id="145417" name="Rectangle 9"/>
            <p:cNvSpPr>
              <a:spLocks noChangeArrowheads="1"/>
            </p:cNvSpPr>
            <p:nvPr/>
          </p:nvSpPr>
          <p:spPr bwMode="auto">
            <a:xfrm>
              <a:off x="1389" y="1604"/>
              <a:ext cx="1102" cy="274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685800" eaLnBrk="0" hangingPunct="0"/>
              <a:r>
                <a:rPr lang="en-US" altLang="zh-TW" sz="21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parallel</a:t>
              </a:r>
            </a:p>
          </p:txBody>
        </p:sp>
      </p:grpSp>
      <p:grpSp>
        <p:nvGrpSpPr>
          <p:cNvPr id="145433" name="Group 25"/>
          <p:cNvGrpSpPr>
            <a:grpSpLocks/>
          </p:cNvGrpSpPr>
          <p:nvPr/>
        </p:nvGrpSpPr>
        <p:grpSpPr bwMode="auto">
          <a:xfrm>
            <a:off x="1714500" y="3235417"/>
            <a:ext cx="6000750" cy="729854"/>
            <a:chOff x="480" y="1892"/>
            <a:chExt cx="5040" cy="613"/>
          </a:xfrm>
        </p:grpSpPr>
        <p:sp>
          <p:nvSpPr>
            <p:cNvPr id="145426" name="Rectangle 18"/>
            <p:cNvSpPr>
              <a:spLocks noChangeArrowheads="1"/>
            </p:cNvSpPr>
            <p:nvPr/>
          </p:nvSpPr>
          <p:spPr bwMode="auto">
            <a:xfrm>
              <a:off x="2640" y="1892"/>
              <a:ext cx="336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67866" tIns="33338" rIns="67866" bIns="33338">
              <a:spAutoFit/>
            </a:bodyPr>
            <a:lstStyle/>
            <a:p>
              <a:pPr defTabSz="685800" eaLnBrk="0" hangingPunct="0"/>
              <a:r>
                <a:rPr lang="en-US" altLang="zh-TW" sz="1800">
                  <a:solidFill>
                    <a:srgbClr val="000000"/>
                  </a:solidFill>
                  <a:latin typeface="Arial Narrow" panose="020B0606020202030204" pitchFamily="34" charset="0"/>
                </a:rPr>
                <a:t>T</a:t>
              </a:r>
              <a:r>
                <a:rPr lang="en-US" altLang="zh-TW" sz="1800" baseline="-25000">
                  <a:solidFill>
                    <a:srgbClr val="000000"/>
                  </a:solidFill>
                  <a:latin typeface="Arial Narrow" panose="020B0606020202030204" pitchFamily="34" charset="0"/>
                </a:rPr>
                <a:t>old</a:t>
              </a:r>
            </a:p>
          </p:txBody>
        </p:sp>
        <p:grpSp>
          <p:nvGrpSpPr>
            <p:cNvPr id="145431" name="Group 23"/>
            <p:cNvGrpSpPr>
              <a:grpSpLocks/>
            </p:cNvGrpSpPr>
            <p:nvPr/>
          </p:nvGrpSpPr>
          <p:grpSpPr bwMode="auto">
            <a:xfrm>
              <a:off x="480" y="2180"/>
              <a:ext cx="5040" cy="325"/>
              <a:chOff x="480" y="2180"/>
              <a:chExt cx="5040" cy="325"/>
            </a:xfrm>
          </p:grpSpPr>
          <p:sp>
            <p:nvSpPr>
              <p:cNvPr id="145423" name="Rectangle 15"/>
              <p:cNvSpPr>
                <a:spLocks noChangeArrowheads="1"/>
              </p:cNvSpPr>
              <p:nvPr/>
            </p:nvSpPr>
            <p:spPr bwMode="auto">
              <a:xfrm>
                <a:off x="483" y="2228"/>
                <a:ext cx="909" cy="27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67866" tIns="33338" rIns="67866" bIns="33338" anchor="ctr"/>
              <a:lstStyle/>
              <a:p>
                <a:pPr defTabSz="685800" eaLnBrk="0" hangingPunct="0"/>
                <a:r>
                  <a:rPr lang="en-US" altLang="zh-TW" sz="2100" dirty="0" err="1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seq</a:t>
                </a:r>
                <a:endParaRPr lang="en-US" altLang="zh-TW" sz="2100" dirty="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45424" name="Line 16"/>
              <p:cNvSpPr>
                <a:spLocks noChangeShapeType="1"/>
              </p:cNvSpPr>
              <p:nvPr/>
            </p:nvSpPr>
            <p:spPr bwMode="auto">
              <a:xfrm>
                <a:off x="2019" y="2225"/>
                <a:ext cx="0" cy="2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defTabSz="685800"/>
                <a:endParaRPr lang="en-US" sz="150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45427" name="Rectangle 19"/>
              <p:cNvSpPr>
                <a:spLocks noChangeArrowheads="1"/>
              </p:cNvSpPr>
              <p:nvPr/>
            </p:nvSpPr>
            <p:spPr bwMode="auto">
              <a:xfrm>
                <a:off x="1392" y="2228"/>
                <a:ext cx="4128" cy="274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685800" eaLnBrk="0" hangingPunct="0"/>
                <a:r>
                  <a:rPr lang="en-US" altLang="zh-TW" sz="2100" dirty="0" err="1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P×parallel</a:t>
                </a:r>
                <a:r>
                  <a:rPr lang="en-US" altLang="zh-TW" sz="21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 time</a:t>
                </a:r>
              </a:p>
            </p:txBody>
          </p:sp>
          <p:sp>
            <p:nvSpPr>
              <p:cNvPr id="145428" name="Line 20"/>
              <p:cNvSpPr>
                <a:spLocks noChangeShapeType="1"/>
              </p:cNvSpPr>
              <p:nvPr/>
            </p:nvSpPr>
            <p:spPr bwMode="auto">
              <a:xfrm>
                <a:off x="480" y="2180"/>
                <a:ext cx="50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defTabSz="685800"/>
                <a:endParaRPr lang="en-US" sz="150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5862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9331" y="1324310"/>
            <a:ext cx="4596674" cy="5095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E84A27"/>
                </a:solidFill>
              </a:rPr>
              <a:t>New Breed of Metrics  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6388" y="2248168"/>
            <a:ext cx="8458200" cy="364971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ClrTx/>
            </a:pPr>
            <a:r>
              <a:rPr lang="en-US" dirty="0"/>
              <a:t>performance/Watt</a:t>
            </a:r>
          </a:p>
          <a:p>
            <a:pPr lvl="1"/>
            <a:r>
              <a:rPr lang="en-US" dirty="0"/>
              <a:t>performance achievable at the same cooling capacity</a:t>
            </a:r>
          </a:p>
          <a:p>
            <a:pPr lvl="1"/>
            <a:endParaRPr lang="en-US" dirty="0"/>
          </a:p>
          <a:p>
            <a:pPr>
              <a:buClrTx/>
            </a:pPr>
            <a:r>
              <a:rPr lang="en-US" dirty="0"/>
              <a:t>performance/Joule (energy)</a:t>
            </a:r>
          </a:p>
          <a:p>
            <a:pPr lvl="1"/>
            <a:r>
              <a:rPr lang="en-US" dirty="0"/>
              <a:t>achievable performance at the lifetime of the same energy source (i.e., battery = energy)</a:t>
            </a:r>
          </a:p>
          <a:p>
            <a:pPr lvl="1"/>
            <a:r>
              <a:rPr lang="en-US" dirty="0"/>
              <a:t>equivalent to reciprocal of energy-delay product (the product of E and 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F6E4CF-2CE2-43D2-8980-61D753D399A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85800"/>
            <a:fld id="{AA918FE6-FEDB-42B5-B0DB-51A8335001C1}" type="slidenum">
              <a:rPr lang="en-US">
                <a:solidFill>
                  <a:srgbClr val="000000"/>
                </a:solidFill>
              </a:rPr>
              <a:pPr defTabSz="685800"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49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9802" y="1288256"/>
            <a:ext cx="6953541" cy="5095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300" dirty="0">
                <a:solidFill>
                  <a:srgbClr val="E84A27"/>
                </a:solidFill>
              </a:rPr>
              <a:t>(Dynamic) Power Dissipation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572250" y="5539979"/>
            <a:ext cx="1428750" cy="342900"/>
          </a:xfrm>
          <a:prstGeom prst="rect">
            <a:avLst/>
          </a:prstGeom>
        </p:spPr>
        <p:txBody>
          <a:bodyPr/>
          <a:lstStyle/>
          <a:p>
            <a:pPr defTabSz="685800"/>
            <a:fld id="{36594D28-5E5B-4FD7-92E2-392EF37B371B}" type="slidenum">
              <a:rPr lang="en-US">
                <a:solidFill>
                  <a:srgbClr val="000000"/>
                </a:solidFill>
              </a:rPr>
              <a:pPr defTabSz="685800"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14450" y="4343401"/>
            <a:ext cx="64579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685800"/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energy/transition = C</a:t>
            </a:r>
            <a:r>
              <a:rPr lang="en-US" sz="1800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L </a:t>
            </a:r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× V</a:t>
            </a:r>
            <a:r>
              <a:rPr lang="en-US" sz="1800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DD</a:t>
            </a:r>
            <a:r>
              <a:rPr lang="en-US" sz="1800" baseline="30000" dirty="0">
                <a:solidFill>
                  <a:srgbClr val="000000"/>
                </a:solidFill>
                <a:latin typeface="Arial Narrow" panose="020B0606020202030204" pitchFamily="34" charset="0"/>
              </a:rPr>
              <a:t>2  </a:t>
            </a:r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× 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</a:rPr>
              <a:t>P </a:t>
            </a:r>
            <a:r>
              <a:rPr lang="en-US" sz="1500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0/1</a:t>
            </a:r>
            <a:r>
              <a:rPr lang="en-US" sz="1500" baseline="-25000" dirty="0">
                <a:solidFill>
                  <a:srgbClr val="000000"/>
                </a:solidFill>
                <a:latin typeface="Arial Narrow" panose="020B0606020202030204" pitchFamily="34" charset="0"/>
                <a:sym typeface="Symbol" pitchFamily="18" charset="2"/>
              </a:rPr>
              <a:t>1/0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en-US" sz="1800" baseline="-25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 defTabSz="685800"/>
            <a:endParaRPr lang="en-US" sz="1800" baseline="-25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 defTabSz="685800"/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power = </a:t>
            </a:r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  </a:t>
            </a:r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C</a:t>
            </a:r>
            <a:r>
              <a:rPr lang="en-US" sz="1800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L</a:t>
            </a:r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 × V</a:t>
            </a:r>
            <a:r>
              <a:rPr lang="en-US" sz="1800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DD</a:t>
            </a:r>
            <a:r>
              <a:rPr lang="en-US" sz="1800" baseline="30000" dirty="0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  × f</a:t>
            </a:r>
            <a:endParaRPr lang="en-US" sz="1800" baseline="-25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 defTabSz="685800"/>
            <a:endParaRPr lang="en-US" sz="2400" baseline="30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 defTabSz="685800"/>
            <a:endParaRPr lang="en-US" sz="1800" baseline="30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 defTabSz="685800"/>
            <a:endParaRPr lang="en-US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171700" y="3429000"/>
            <a:ext cx="5143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5657850" y="3829050"/>
            <a:ext cx="5143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6457950" y="3429000"/>
            <a:ext cx="5143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6172200" y="3429000"/>
            <a:ext cx="285750" cy="400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229100" y="2743200"/>
            <a:ext cx="0" cy="285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4171950" y="2743200"/>
            <a:ext cx="0" cy="285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229100" y="3486150"/>
            <a:ext cx="0" cy="285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171950" y="3486150"/>
            <a:ext cx="0" cy="285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057650" y="2857500"/>
            <a:ext cx="114300" cy="1143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3771900" y="2914650"/>
            <a:ext cx="285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3771900" y="3600450"/>
            <a:ext cx="4000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3771900" y="291465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800350" y="3143251"/>
            <a:ext cx="226537" cy="230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85800"/>
            <a:r>
              <a:rPr lang="en-US" sz="1500">
                <a:solidFill>
                  <a:srgbClr val="000000"/>
                </a:solidFill>
                <a:latin typeface="Arial Narrow" panose="020B0606020202030204" pitchFamily="34" charset="0"/>
              </a:rPr>
              <a:t>Vin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3200400" y="3257550"/>
            <a:ext cx="5715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2171700" y="3429000"/>
            <a:ext cx="5143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2971800" y="3829050"/>
            <a:ext cx="5143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2686050" y="3429000"/>
            <a:ext cx="285750" cy="400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5372101" y="3143251"/>
            <a:ext cx="316753" cy="230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85800"/>
            <a:r>
              <a:rPr lang="en-US" sz="1500">
                <a:solidFill>
                  <a:srgbClr val="000000"/>
                </a:solidFill>
                <a:latin typeface="Arial Narrow" panose="020B0606020202030204" pitchFamily="34" charset="0"/>
              </a:rPr>
              <a:t>Vout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5143500" y="3600451"/>
            <a:ext cx="209994" cy="230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85800"/>
            <a:r>
              <a:rPr lang="en-US" sz="1500">
                <a:solidFill>
                  <a:srgbClr val="000000"/>
                </a:solidFill>
              </a:rPr>
              <a:t>C</a:t>
            </a:r>
            <a:r>
              <a:rPr lang="en-US" sz="1500" baseline="-2500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5657850" y="3829050"/>
            <a:ext cx="514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6457950" y="3429000"/>
            <a:ext cx="514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V="1">
            <a:off x="6172200" y="3429000"/>
            <a:ext cx="28575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8" name="Freeform 26"/>
          <p:cNvSpPr>
            <a:spLocks/>
          </p:cNvSpPr>
          <p:nvPr/>
        </p:nvSpPr>
        <p:spPr bwMode="auto">
          <a:xfrm>
            <a:off x="4504135" y="2514600"/>
            <a:ext cx="657225" cy="1028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432"/>
              </a:cxn>
              <a:cxn ang="0">
                <a:pos x="480" y="528"/>
              </a:cxn>
              <a:cxn ang="0">
                <a:pos x="528" y="864"/>
              </a:cxn>
            </a:cxnLst>
            <a:rect l="0" t="0" r="r" b="b"/>
            <a:pathLst>
              <a:path w="552" h="864">
                <a:moveTo>
                  <a:pt x="0" y="0"/>
                </a:moveTo>
                <a:cubicBezTo>
                  <a:pt x="8" y="172"/>
                  <a:pt x="16" y="344"/>
                  <a:pt x="96" y="432"/>
                </a:cubicBezTo>
                <a:cubicBezTo>
                  <a:pt x="176" y="520"/>
                  <a:pt x="408" y="456"/>
                  <a:pt x="480" y="528"/>
                </a:cubicBezTo>
                <a:cubicBezTo>
                  <a:pt x="552" y="600"/>
                  <a:pt x="540" y="732"/>
                  <a:pt x="528" y="864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457700" y="302895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4229100" y="348615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4229100" y="37719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4229100" y="302895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4229100" y="27432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4343401" y="2228851"/>
            <a:ext cx="282129" cy="230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85800"/>
            <a:r>
              <a:rPr lang="en-US" sz="1500">
                <a:solidFill>
                  <a:srgbClr val="000000"/>
                </a:solidFill>
                <a:latin typeface="Arial Narrow" panose="020B0606020202030204" pitchFamily="34" charset="0"/>
              </a:rPr>
              <a:t>Vdd</a:t>
            </a:r>
            <a:endParaRPr lang="en-US" sz="1500" baseline="-2500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4457700" y="2457450"/>
            <a:ext cx="0" cy="285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4457700" y="3771900"/>
            <a:ext cx="0" cy="285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4457700" y="3257550"/>
            <a:ext cx="800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4800600" y="360045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4800600" y="365760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4343400" y="405765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4914900" y="3257550"/>
            <a:ext cx="0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4914900" y="3657600"/>
            <a:ext cx="0" cy="285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4800600" y="394335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4343400" y="2457450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4400550" y="4114800"/>
            <a:ext cx="114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4857750" y="4000500"/>
            <a:ext cx="114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1943100" y="2286000"/>
            <a:ext cx="1885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Arial Narrow" panose="020B0606020202030204" pitchFamily="34" charset="0"/>
              </a:rPr>
              <a:t>transition power</a:t>
            </a:r>
          </a:p>
        </p:txBody>
      </p:sp>
    </p:spTree>
    <p:extLst>
      <p:ext uri="{BB962C8B-B14F-4D97-AF65-F5344CB8AC3E}">
        <p14:creationId xmlns:p14="http://schemas.microsoft.com/office/powerpoint/2010/main" val="207999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9681" y="1276357"/>
            <a:ext cx="7101675" cy="5095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300" dirty="0">
                <a:solidFill>
                  <a:srgbClr val="E84A27"/>
                </a:solidFill>
              </a:rPr>
              <a:t>(Short Circuit) Power Dissipation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424613" y="5539979"/>
            <a:ext cx="1428750" cy="342900"/>
          </a:xfrm>
          <a:prstGeom prst="rect">
            <a:avLst/>
          </a:prstGeom>
        </p:spPr>
        <p:txBody>
          <a:bodyPr/>
          <a:lstStyle/>
          <a:p>
            <a:pPr defTabSz="685800"/>
            <a:fld id="{36594D28-5E5B-4FD7-92E2-392EF37B371B}" type="slidenum">
              <a:rPr lang="en-US">
                <a:solidFill>
                  <a:srgbClr val="000000"/>
                </a:solidFill>
              </a:rPr>
              <a:pPr defTabSz="685800"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5590" y="4443997"/>
            <a:ext cx="64579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685800"/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Energy/transition =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t</a:t>
            </a:r>
            <a:r>
              <a:rPr lang="en-US" sz="1500" baseline="-25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sc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</a:rPr>
              <a:t> × V</a:t>
            </a:r>
            <a:r>
              <a:rPr lang="en-US" sz="1500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DD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</a:rPr>
              <a:t> × </a:t>
            </a:r>
            <a:r>
              <a:rPr lang="en-US" sz="15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I</a:t>
            </a:r>
            <a:r>
              <a:rPr lang="en-US" sz="1500" baseline="-25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peak</a:t>
            </a:r>
            <a:r>
              <a:rPr lang="en-US" sz="1500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</a:rPr>
              <a:t>× P </a:t>
            </a:r>
            <a:r>
              <a:rPr lang="en-US" sz="1500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0/1</a:t>
            </a:r>
            <a:r>
              <a:rPr lang="en-US" sz="1500" baseline="-25000" dirty="0">
                <a:solidFill>
                  <a:srgbClr val="000000"/>
                </a:solidFill>
                <a:latin typeface="Arial Narrow" panose="020B0606020202030204" pitchFamily="34" charset="0"/>
                <a:sym typeface="Symbol" pitchFamily="18" charset="2"/>
              </a:rPr>
              <a:t>1/0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en-US" sz="1800" baseline="-25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 defTabSz="685800"/>
            <a:endParaRPr lang="en-US" sz="1800" baseline="-25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 defTabSz="685800"/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Power = 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t</a:t>
            </a:r>
            <a:r>
              <a:rPr lang="en-US" sz="1800" baseline="-25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sc</a:t>
            </a:r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 × V</a:t>
            </a:r>
            <a:r>
              <a:rPr lang="en-US" sz="1800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DD </a:t>
            </a:r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×</a:t>
            </a:r>
            <a:r>
              <a:rPr lang="en-US" sz="1800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I</a:t>
            </a:r>
            <a:r>
              <a:rPr lang="en-US" sz="1800" baseline="-250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peak</a:t>
            </a:r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 × f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pPr algn="ctr" defTabSz="685800"/>
            <a:endParaRPr lang="en-US" sz="2700" baseline="30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 defTabSz="685800"/>
            <a:endParaRPr lang="en-US" sz="1800" baseline="30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algn="ctr" defTabSz="685800"/>
            <a:endParaRPr lang="en-US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128515" y="3520756"/>
            <a:ext cx="5143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4614665" y="3920806"/>
            <a:ext cx="5143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5414765" y="3520756"/>
            <a:ext cx="5143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5129015" y="3520756"/>
            <a:ext cx="285750" cy="400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3185915" y="2834956"/>
            <a:ext cx="0" cy="285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128765" y="2834956"/>
            <a:ext cx="0" cy="285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3185915" y="3577906"/>
            <a:ext cx="0" cy="285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128765" y="3577906"/>
            <a:ext cx="0" cy="285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3014465" y="2949256"/>
            <a:ext cx="114300" cy="11430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728715" y="3006406"/>
            <a:ext cx="2857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728715" y="3692206"/>
            <a:ext cx="4000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728715" y="3006406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757166" y="3235007"/>
            <a:ext cx="226537" cy="230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85800"/>
            <a:r>
              <a:rPr lang="en-US" sz="1500">
                <a:solidFill>
                  <a:srgbClr val="000000"/>
                </a:solidFill>
                <a:latin typeface="Arial Narrow" panose="020B0606020202030204" pitchFamily="34" charset="0"/>
              </a:rPr>
              <a:t>Vin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2157215" y="3349306"/>
            <a:ext cx="5715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1128515" y="3520756"/>
            <a:ext cx="5143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1928615" y="3920806"/>
            <a:ext cx="5143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1642865" y="3520756"/>
            <a:ext cx="285750" cy="400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328916" y="3235007"/>
            <a:ext cx="316753" cy="230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85800"/>
            <a:r>
              <a:rPr lang="en-US" sz="1500">
                <a:solidFill>
                  <a:srgbClr val="000000"/>
                </a:solidFill>
                <a:latin typeface="Arial Narrow" panose="020B0606020202030204" pitchFamily="34" charset="0"/>
              </a:rPr>
              <a:t>Vout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4100315" y="3692207"/>
            <a:ext cx="171522" cy="230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85800"/>
            <a:r>
              <a:rPr lang="en-US" sz="1500">
                <a:solidFill>
                  <a:srgbClr val="000000"/>
                </a:solidFill>
                <a:latin typeface="Arial Narrow" panose="020B0606020202030204" pitchFamily="34" charset="0"/>
              </a:rPr>
              <a:t>C</a:t>
            </a:r>
            <a:r>
              <a:rPr lang="en-US" sz="1500" baseline="-25000">
                <a:solidFill>
                  <a:srgbClr val="000000"/>
                </a:solidFill>
                <a:latin typeface="Arial Narrow" panose="020B0606020202030204" pitchFamily="34" charset="0"/>
              </a:rPr>
              <a:t>L</a:t>
            </a:r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4614665" y="3920806"/>
            <a:ext cx="514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5414765" y="3520756"/>
            <a:ext cx="514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V="1">
            <a:off x="5129015" y="3520756"/>
            <a:ext cx="28575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3414515" y="3120706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3185915" y="3577906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3185915" y="3863656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3185915" y="3120706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3185915" y="2834956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300216" y="2320607"/>
            <a:ext cx="282129" cy="2308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685800"/>
            <a:r>
              <a:rPr lang="en-US" sz="1500">
                <a:solidFill>
                  <a:srgbClr val="000000"/>
                </a:solidFill>
                <a:latin typeface="Arial Narrow" panose="020B0606020202030204" pitchFamily="34" charset="0"/>
              </a:rPr>
              <a:t>Vdd</a:t>
            </a:r>
            <a:endParaRPr lang="en-US" sz="1500" baseline="-2500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3414515" y="2549206"/>
            <a:ext cx="0" cy="285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3414515" y="3863656"/>
            <a:ext cx="0" cy="285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3414515" y="3349306"/>
            <a:ext cx="8001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3757415" y="3692206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3757415" y="3749356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3300215" y="4149406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3871715" y="3349306"/>
            <a:ext cx="0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3871715" y="3749356"/>
            <a:ext cx="0" cy="285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3757415" y="4035106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3300215" y="2549206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3357365" y="4206556"/>
            <a:ext cx="114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3814565" y="4092256"/>
            <a:ext cx="114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899915" y="2377756"/>
            <a:ext cx="211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685800"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  <a:latin typeface="Arial Narrow" panose="020B0606020202030204" pitchFamily="34" charset="0"/>
              </a:rPr>
              <a:t>Short-circuit Power</a:t>
            </a: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3585965" y="2663506"/>
            <a:ext cx="0" cy="1371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685800"/>
            <a:endParaRPr lang="en-US" sz="150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7792D-F7F0-4CA1-B930-B82DB4415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679" y="1907893"/>
            <a:ext cx="2644005" cy="153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5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963" y="1293019"/>
            <a:ext cx="6753274" cy="5095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300" dirty="0">
                <a:solidFill>
                  <a:srgbClr val="E84A27"/>
                </a:solidFill>
              </a:rPr>
              <a:t>CMOS Energy &amp; Power Equations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771650" y="2052950"/>
            <a:ext cx="5685218" cy="2105697"/>
          </a:xfrm>
          <a:prstGeom prst="rect">
            <a:avLst/>
          </a:prstGeom>
        </p:spPr>
        <p:txBody>
          <a:bodyPr/>
          <a:lstStyle/>
          <a:p>
            <a:pPr marL="289322" indent="-289322" defTabSz="685800" eaLnBrk="0" hangingPunct="0">
              <a:lnSpc>
                <a:spcPct val="93000"/>
              </a:lnSpc>
              <a:spcBef>
                <a:spcPct val="50000"/>
              </a:spcBef>
              <a:buClr>
                <a:srgbClr val="DC0A00"/>
              </a:buClr>
              <a:defRPr/>
            </a:pPr>
            <a:r>
              <a:rPr lang="en-US" sz="195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E = </a:t>
            </a:r>
            <a:r>
              <a:rPr lang="en-US" sz="1950" kern="0" dirty="0">
                <a:solidFill>
                  <a:srgbClr val="DC0A00"/>
                </a:solidFill>
                <a:latin typeface="Arial Narrow" panose="020B0606020202030204" pitchFamily="34" charset="0"/>
              </a:rPr>
              <a:t>C</a:t>
            </a:r>
            <a:r>
              <a:rPr lang="en-US" sz="1950" kern="0" baseline="-25000" dirty="0">
                <a:solidFill>
                  <a:srgbClr val="DC0A00"/>
                </a:solidFill>
                <a:latin typeface="Arial Narrow" panose="020B0606020202030204" pitchFamily="34" charset="0"/>
              </a:rPr>
              <a:t>L</a:t>
            </a:r>
            <a:r>
              <a:rPr lang="en-US" sz="1950" kern="0" dirty="0">
                <a:solidFill>
                  <a:srgbClr val="DC0A00"/>
                </a:solidFill>
                <a:latin typeface="Arial Narrow" panose="020B0606020202030204" pitchFamily="34" charset="0"/>
              </a:rPr>
              <a:t> V</a:t>
            </a:r>
            <a:r>
              <a:rPr lang="en-US" sz="1950" kern="0" baseline="-25000" dirty="0">
                <a:solidFill>
                  <a:srgbClr val="DC0A00"/>
                </a:solidFill>
                <a:latin typeface="Arial Narrow" panose="020B0606020202030204" pitchFamily="34" charset="0"/>
              </a:rPr>
              <a:t>DD</a:t>
            </a:r>
            <a:r>
              <a:rPr lang="en-US" sz="1950" kern="0" baseline="30000" dirty="0">
                <a:solidFill>
                  <a:srgbClr val="DC0A00"/>
                </a:solidFill>
                <a:latin typeface="Arial Narrow" panose="020B0606020202030204" pitchFamily="34" charset="0"/>
              </a:rPr>
              <a:t>2 </a:t>
            </a:r>
            <a:r>
              <a:rPr lang="en-US" sz="1950" kern="0" dirty="0">
                <a:solidFill>
                  <a:srgbClr val="DC0A00"/>
                </a:solidFill>
                <a:latin typeface="Arial Narrow" panose="020B0606020202030204" pitchFamily="34" charset="0"/>
              </a:rPr>
              <a:t>P</a:t>
            </a:r>
            <a:r>
              <a:rPr lang="en-US" sz="1950" kern="0" baseline="-25000" dirty="0">
                <a:solidFill>
                  <a:srgbClr val="DC0A00"/>
                </a:solidFill>
                <a:latin typeface="Arial Narrow" panose="020B0606020202030204" pitchFamily="34" charset="0"/>
              </a:rPr>
              <a:t>0</a:t>
            </a:r>
            <a:r>
              <a:rPr lang="en-US" sz="1950" kern="0" baseline="-25000" dirty="0">
                <a:solidFill>
                  <a:srgbClr val="DC0A00"/>
                </a:solidFill>
                <a:latin typeface="Arial Narrow" panose="020B0606020202030204" pitchFamily="34" charset="0"/>
                <a:sym typeface="Symbol" pitchFamily="18" charset="2"/>
              </a:rPr>
              <a:t>1</a:t>
            </a:r>
            <a:r>
              <a:rPr lang="en-US" sz="195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 +  </a:t>
            </a:r>
            <a:r>
              <a:rPr lang="en-US" sz="1950" kern="0" dirty="0" err="1">
                <a:solidFill>
                  <a:srgbClr val="008000"/>
                </a:solidFill>
                <a:latin typeface="Arial Narrow" panose="020B0606020202030204" pitchFamily="34" charset="0"/>
              </a:rPr>
              <a:t>t</a:t>
            </a:r>
            <a:r>
              <a:rPr lang="en-US" sz="1950" kern="0" baseline="-25000" dirty="0" err="1">
                <a:solidFill>
                  <a:srgbClr val="008000"/>
                </a:solidFill>
                <a:latin typeface="Arial Narrow" panose="020B0606020202030204" pitchFamily="34" charset="0"/>
              </a:rPr>
              <a:t>sc</a:t>
            </a:r>
            <a:r>
              <a:rPr lang="en-US" sz="1950" kern="0" dirty="0">
                <a:solidFill>
                  <a:srgbClr val="008000"/>
                </a:solidFill>
                <a:latin typeface="Arial Narrow" panose="020B0606020202030204" pitchFamily="34" charset="0"/>
              </a:rPr>
              <a:t> V</a:t>
            </a:r>
            <a:r>
              <a:rPr lang="en-US" sz="1950" kern="0" baseline="-25000" dirty="0">
                <a:solidFill>
                  <a:srgbClr val="008000"/>
                </a:solidFill>
                <a:latin typeface="Arial Narrow" panose="020B0606020202030204" pitchFamily="34" charset="0"/>
              </a:rPr>
              <a:t>DD</a:t>
            </a:r>
            <a:r>
              <a:rPr lang="en-US" sz="1950" kern="0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en-US" sz="1950" kern="0" dirty="0" err="1">
                <a:solidFill>
                  <a:srgbClr val="008000"/>
                </a:solidFill>
                <a:latin typeface="Arial Narrow" panose="020B0606020202030204" pitchFamily="34" charset="0"/>
              </a:rPr>
              <a:t>I</a:t>
            </a:r>
            <a:r>
              <a:rPr lang="en-US" sz="1950" kern="0" baseline="-25000" dirty="0" err="1">
                <a:solidFill>
                  <a:srgbClr val="008000"/>
                </a:solidFill>
                <a:latin typeface="Arial Narrow" panose="020B0606020202030204" pitchFamily="34" charset="0"/>
              </a:rPr>
              <a:t>peak</a:t>
            </a:r>
            <a:r>
              <a:rPr lang="en-US" sz="1950" kern="0" baseline="-25000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en-US" sz="1950" kern="0" dirty="0">
                <a:solidFill>
                  <a:srgbClr val="008000"/>
                </a:solidFill>
                <a:latin typeface="Arial Narrow" panose="020B0606020202030204" pitchFamily="34" charset="0"/>
              </a:rPr>
              <a:t>P</a:t>
            </a:r>
            <a:r>
              <a:rPr lang="en-US" sz="1950" kern="0" baseline="-25000" dirty="0">
                <a:solidFill>
                  <a:srgbClr val="008000"/>
                </a:solidFill>
                <a:latin typeface="Arial Narrow" panose="020B0606020202030204" pitchFamily="34" charset="0"/>
              </a:rPr>
              <a:t>0</a:t>
            </a:r>
            <a:r>
              <a:rPr lang="en-US" sz="1950" kern="0" baseline="-25000" dirty="0">
                <a:solidFill>
                  <a:srgbClr val="008000"/>
                </a:solidFill>
                <a:latin typeface="Arial Narrow" panose="020B0606020202030204" pitchFamily="34" charset="0"/>
                <a:sym typeface="Symbol" pitchFamily="18" charset="2"/>
              </a:rPr>
              <a:t>1 </a:t>
            </a:r>
            <a:r>
              <a:rPr lang="en-US" sz="1950" kern="0" baseline="-25000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en-US" sz="195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+  </a:t>
            </a:r>
            <a:r>
              <a:rPr lang="en-US" sz="1950" kern="0" dirty="0">
                <a:solidFill>
                  <a:srgbClr val="008000"/>
                </a:solidFill>
                <a:latin typeface="Arial Narrow" panose="020B0606020202030204" pitchFamily="34" charset="0"/>
              </a:rPr>
              <a:t>V</a:t>
            </a:r>
            <a:r>
              <a:rPr lang="en-US" sz="1950" kern="0" baseline="-25000" dirty="0">
                <a:solidFill>
                  <a:srgbClr val="008000"/>
                </a:solidFill>
                <a:latin typeface="Arial Narrow" panose="020B0606020202030204" pitchFamily="34" charset="0"/>
              </a:rPr>
              <a:t>DD</a:t>
            </a:r>
            <a:r>
              <a:rPr lang="en-US" sz="1950" kern="0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en-US" sz="1950" kern="0" dirty="0" err="1">
                <a:solidFill>
                  <a:srgbClr val="008000"/>
                </a:solidFill>
                <a:latin typeface="Arial Narrow" panose="020B0606020202030204" pitchFamily="34" charset="0"/>
              </a:rPr>
              <a:t>I</a:t>
            </a:r>
            <a:r>
              <a:rPr lang="en-US" sz="1950" kern="0" baseline="-25000" dirty="0" err="1">
                <a:solidFill>
                  <a:srgbClr val="008000"/>
                </a:solidFill>
                <a:latin typeface="Arial Narrow" panose="020B0606020202030204" pitchFamily="34" charset="0"/>
              </a:rPr>
              <a:t>leakage</a:t>
            </a:r>
            <a:endParaRPr lang="en-US" sz="1950" kern="0" baseline="-25000" dirty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marL="289322" indent="-289322" defTabSz="685800" eaLnBrk="0" hangingPunct="0">
              <a:lnSpc>
                <a:spcPct val="93000"/>
              </a:lnSpc>
              <a:spcBef>
                <a:spcPct val="50000"/>
              </a:spcBef>
              <a:buClr>
                <a:srgbClr val="DC0A00"/>
              </a:buClr>
              <a:defRPr/>
            </a:pPr>
            <a:endParaRPr lang="en-US" sz="1950" kern="0" dirty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marL="289322" indent="-289322" defTabSz="685800" eaLnBrk="0" hangingPunct="0">
              <a:lnSpc>
                <a:spcPct val="93000"/>
              </a:lnSpc>
              <a:spcBef>
                <a:spcPct val="50000"/>
              </a:spcBef>
              <a:buClr>
                <a:srgbClr val="DC0A00"/>
              </a:buClr>
              <a:buFont typeface="Wingdings" pitchFamily="2" charset="2"/>
              <a:buChar char="l"/>
              <a:defRPr/>
            </a:pPr>
            <a:endParaRPr lang="en-US" sz="1950" kern="0" dirty="0">
              <a:solidFill>
                <a:srgbClr val="008000"/>
              </a:solidFill>
              <a:latin typeface="Arial Narrow" panose="020B0606020202030204" pitchFamily="34" charset="0"/>
            </a:endParaRPr>
          </a:p>
          <a:p>
            <a:pPr defTabSz="685800" eaLnBrk="0" hangingPunct="0">
              <a:lnSpc>
                <a:spcPct val="93000"/>
              </a:lnSpc>
              <a:spcBef>
                <a:spcPct val="50000"/>
              </a:spcBef>
              <a:buClr>
                <a:srgbClr val="DC0A00"/>
              </a:buClr>
              <a:defRPr/>
            </a:pPr>
            <a:endParaRPr lang="en-US" sz="1950" kern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89322" indent="-289322" defTabSz="685800" eaLnBrk="0" hangingPunct="0">
              <a:lnSpc>
                <a:spcPct val="93000"/>
              </a:lnSpc>
              <a:spcBef>
                <a:spcPct val="50000"/>
              </a:spcBef>
              <a:buClr>
                <a:srgbClr val="DC0A00"/>
              </a:buClr>
              <a:defRPr/>
            </a:pPr>
            <a:r>
              <a:rPr lang="en-US" sz="195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P = </a:t>
            </a:r>
            <a:r>
              <a:rPr lang="en-US" sz="1950" kern="0" dirty="0">
                <a:solidFill>
                  <a:srgbClr val="DC0A00"/>
                </a:solidFill>
                <a:latin typeface="Arial Narrow" panose="020B0606020202030204" pitchFamily="34" charset="0"/>
              </a:rPr>
              <a:t>C</a:t>
            </a:r>
            <a:r>
              <a:rPr lang="en-US" sz="1950" kern="0" baseline="-25000" dirty="0">
                <a:solidFill>
                  <a:srgbClr val="DC0A00"/>
                </a:solidFill>
                <a:latin typeface="Arial Narrow" panose="020B0606020202030204" pitchFamily="34" charset="0"/>
              </a:rPr>
              <a:t>L</a:t>
            </a:r>
            <a:r>
              <a:rPr lang="en-US" sz="1950" kern="0" dirty="0">
                <a:solidFill>
                  <a:srgbClr val="DC0A00"/>
                </a:solidFill>
                <a:latin typeface="Arial Narrow" panose="020B0606020202030204" pitchFamily="34" charset="0"/>
              </a:rPr>
              <a:t> V</a:t>
            </a:r>
            <a:r>
              <a:rPr lang="en-US" sz="1950" kern="0" baseline="-25000" dirty="0">
                <a:solidFill>
                  <a:srgbClr val="DC0A00"/>
                </a:solidFill>
                <a:latin typeface="Arial Narrow" panose="020B0606020202030204" pitchFamily="34" charset="0"/>
              </a:rPr>
              <a:t>DD</a:t>
            </a:r>
            <a:r>
              <a:rPr lang="en-US" sz="1950" kern="0" baseline="30000" dirty="0">
                <a:solidFill>
                  <a:srgbClr val="DC0A00"/>
                </a:solidFill>
                <a:latin typeface="Arial Narrow" panose="020B0606020202030204" pitchFamily="34" charset="0"/>
              </a:rPr>
              <a:t>2</a:t>
            </a:r>
            <a:r>
              <a:rPr lang="en-US" sz="1950" kern="0" dirty="0">
                <a:solidFill>
                  <a:srgbClr val="DC0A00"/>
                </a:solidFill>
                <a:latin typeface="Arial Narrow" panose="020B0606020202030204" pitchFamily="34" charset="0"/>
              </a:rPr>
              <a:t> f</a:t>
            </a:r>
            <a:r>
              <a:rPr lang="en-US" sz="1950" kern="0" baseline="-25000" dirty="0">
                <a:solidFill>
                  <a:srgbClr val="DC0A00"/>
                </a:solidFill>
                <a:latin typeface="Arial Narrow" panose="020B0606020202030204" pitchFamily="34" charset="0"/>
              </a:rPr>
              <a:t>0</a:t>
            </a:r>
            <a:r>
              <a:rPr lang="en-US" sz="1950" kern="0" baseline="-25000" dirty="0">
                <a:solidFill>
                  <a:srgbClr val="DC0A00"/>
                </a:solidFill>
                <a:latin typeface="Arial Narrow" panose="020B0606020202030204" pitchFamily="34" charset="0"/>
                <a:sym typeface="Symbol" pitchFamily="18" charset="2"/>
              </a:rPr>
              <a:t>1 </a:t>
            </a:r>
            <a:r>
              <a:rPr lang="en-US" sz="195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 +   </a:t>
            </a:r>
            <a:r>
              <a:rPr lang="en-US" sz="1950" kern="0" dirty="0" err="1">
                <a:solidFill>
                  <a:srgbClr val="008000"/>
                </a:solidFill>
                <a:latin typeface="Arial Narrow" panose="020B0606020202030204" pitchFamily="34" charset="0"/>
              </a:rPr>
              <a:t>t</a:t>
            </a:r>
            <a:r>
              <a:rPr lang="en-US" sz="1950" kern="0" baseline="-25000" dirty="0" err="1">
                <a:solidFill>
                  <a:srgbClr val="008000"/>
                </a:solidFill>
                <a:latin typeface="Arial Narrow" panose="020B0606020202030204" pitchFamily="34" charset="0"/>
              </a:rPr>
              <a:t>sc</a:t>
            </a:r>
            <a:r>
              <a:rPr lang="en-US" sz="1950" kern="0" dirty="0" err="1">
                <a:solidFill>
                  <a:srgbClr val="008000"/>
                </a:solidFill>
                <a:latin typeface="Arial Narrow" panose="020B0606020202030204" pitchFamily="34" charset="0"/>
              </a:rPr>
              <a:t>V</a:t>
            </a:r>
            <a:r>
              <a:rPr lang="en-US" sz="1950" kern="0" baseline="-25000" dirty="0" err="1">
                <a:solidFill>
                  <a:srgbClr val="008000"/>
                </a:solidFill>
                <a:latin typeface="Arial Narrow" panose="020B0606020202030204" pitchFamily="34" charset="0"/>
              </a:rPr>
              <a:t>DD</a:t>
            </a:r>
            <a:r>
              <a:rPr lang="en-US" sz="1950" kern="0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en-US" sz="1950" kern="0" dirty="0" err="1">
                <a:solidFill>
                  <a:srgbClr val="008000"/>
                </a:solidFill>
                <a:latin typeface="Arial Narrow" panose="020B0606020202030204" pitchFamily="34" charset="0"/>
              </a:rPr>
              <a:t>I</a:t>
            </a:r>
            <a:r>
              <a:rPr lang="en-US" sz="1950" kern="0" baseline="-25000" dirty="0" err="1">
                <a:solidFill>
                  <a:srgbClr val="008000"/>
                </a:solidFill>
                <a:latin typeface="Arial Narrow" panose="020B0606020202030204" pitchFamily="34" charset="0"/>
              </a:rPr>
              <a:t>peak</a:t>
            </a:r>
            <a:r>
              <a:rPr lang="en-US" sz="1950" kern="0" dirty="0">
                <a:solidFill>
                  <a:srgbClr val="008000"/>
                </a:solidFill>
                <a:latin typeface="Arial Narrow" panose="020B0606020202030204" pitchFamily="34" charset="0"/>
              </a:rPr>
              <a:t> f</a:t>
            </a:r>
            <a:r>
              <a:rPr lang="en-US" sz="1950" kern="0" baseline="-25000" dirty="0">
                <a:solidFill>
                  <a:srgbClr val="008000"/>
                </a:solidFill>
                <a:latin typeface="Arial Narrow" panose="020B0606020202030204" pitchFamily="34" charset="0"/>
              </a:rPr>
              <a:t>0</a:t>
            </a:r>
            <a:r>
              <a:rPr lang="en-US" sz="1950" kern="0" baseline="-25000" dirty="0">
                <a:solidFill>
                  <a:srgbClr val="008000"/>
                </a:solidFill>
                <a:latin typeface="Arial Narrow" panose="020B0606020202030204" pitchFamily="34" charset="0"/>
                <a:sym typeface="Symbol" pitchFamily="18" charset="2"/>
              </a:rPr>
              <a:t>1 </a:t>
            </a:r>
            <a:r>
              <a:rPr lang="en-US" sz="1950" kern="0" dirty="0">
                <a:solidFill>
                  <a:srgbClr val="000000"/>
                </a:solidFill>
                <a:latin typeface="Arial Narrow" panose="020B0606020202030204" pitchFamily="34" charset="0"/>
              </a:rPr>
              <a:t>+</a:t>
            </a:r>
            <a:r>
              <a:rPr lang="en-US" sz="1950" kern="0" dirty="0">
                <a:solidFill>
                  <a:srgbClr val="0000B6"/>
                </a:solidFill>
                <a:latin typeface="Arial Narrow" panose="020B0606020202030204" pitchFamily="34" charset="0"/>
              </a:rPr>
              <a:t>   </a:t>
            </a:r>
            <a:r>
              <a:rPr lang="en-US" sz="1950" kern="0" dirty="0">
                <a:solidFill>
                  <a:srgbClr val="008000"/>
                </a:solidFill>
                <a:latin typeface="Arial Narrow" panose="020B0606020202030204" pitchFamily="34" charset="0"/>
              </a:rPr>
              <a:t>V</a:t>
            </a:r>
            <a:r>
              <a:rPr lang="en-US" sz="1950" kern="0" baseline="-25000" dirty="0">
                <a:solidFill>
                  <a:srgbClr val="008000"/>
                </a:solidFill>
                <a:latin typeface="Arial Narrow" panose="020B0606020202030204" pitchFamily="34" charset="0"/>
              </a:rPr>
              <a:t>DD</a:t>
            </a:r>
            <a:r>
              <a:rPr lang="en-US" sz="1950" kern="0" dirty="0">
                <a:solidFill>
                  <a:srgbClr val="008000"/>
                </a:solidFill>
                <a:latin typeface="Arial Narrow" panose="020B0606020202030204" pitchFamily="34" charset="0"/>
              </a:rPr>
              <a:t> </a:t>
            </a:r>
            <a:r>
              <a:rPr lang="en-US" sz="1950" kern="0" dirty="0" err="1">
                <a:solidFill>
                  <a:srgbClr val="008000"/>
                </a:solidFill>
                <a:latin typeface="Arial Narrow" panose="020B0606020202030204" pitchFamily="34" charset="0"/>
              </a:rPr>
              <a:t>I</a:t>
            </a:r>
            <a:r>
              <a:rPr lang="en-US" sz="1950" kern="0" baseline="-25000" dirty="0" err="1">
                <a:solidFill>
                  <a:srgbClr val="008000"/>
                </a:solidFill>
                <a:latin typeface="Arial Narrow" panose="020B0606020202030204" pitchFamily="34" charset="0"/>
              </a:rPr>
              <a:t>leakage</a:t>
            </a:r>
            <a:endParaRPr lang="en-US" sz="1950" kern="0" baseline="-25000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486150" y="2628900"/>
            <a:ext cx="2743200" cy="971550"/>
            <a:chOff x="1680" y="1632"/>
            <a:chExt cx="2304" cy="816"/>
          </a:xfrm>
        </p:grpSpPr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1824" y="1680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3792" y="1632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defTabSz="685800"/>
              <a:endParaRPr lang="en-US" sz="1500">
                <a:solidFill>
                  <a:srgbClr val="000000"/>
                </a:solidFill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1680" y="1920"/>
              <a:ext cx="23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685800"/>
              <a:r>
                <a:rPr lang="en-US" sz="1800" dirty="0">
                  <a:solidFill>
                    <a:srgbClr val="000000"/>
                  </a:solidFill>
                </a:rPr>
                <a:t> f</a:t>
              </a:r>
              <a:r>
                <a:rPr lang="en-US" sz="1800" baseline="-25000" dirty="0">
                  <a:solidFill>
                    <a:srgbClr val="000000"/>
                  </a:solidFill>
                </a:rPr>
                <a:t>0</a:t>
              </a:r>
              <a:r>
                <a:rPr lang="en-US" sz="1800" baseline="-25000" dirty="0">
                  <a:solidFill>
                    <a:srgbClr val="000000"/>
                  </a:solidFill>
                  <a:sym typeface="Symbol" pitchFamily="18" charset="2"/>
                </a:rPr>
                <a:t></a:t>
              </a:r>
              <a:r>
                <a:rPr lang="en-US" sz="1800" baseline="-25000" dirty="0">
                  <a:solidFill>
                    <a:srgbClr val="000000"/>
                  </a:solidFill>
                </a:rPr>
                <a:t>1</a:t>
              </a:r>
              <a:r>
                <a:rPr lang="en-US" sz="1800" dirty="0">
                  <a:solidFill>
                    <a:srgbClr val="000000"/>
                  </a:solidFill>
                </a:rPr>
                <a:t> = P</a:t>
              </a:r>
              <a:r>
                <a:rPr lang="en-US" sz="1800" baseline="-25000" dirty="0">
                  <a:solidFill>
                    <a:srgbClr val="000000"/>
                  </a:solidFill>
                </a:rPr>
                <a:t>0</a:t>
              </a:r>
              <a:r>
                <a:rPr lang="en-US" sz="1800" baseline="-25000" dirty="0">
                  <a:solidFill>
                    <a:srgbClr val="000000"/>
                  </a:solidFill>
                  <a:sym typeface="Symbol" pitchFamily="18" charset="2"/>
                </a:rPr>
                <a:t></a:t>
              </a:r>
              <a:r>
                <a:rPr lang="en-US" sz="1800" baseline="-25000" dirty="0">
                  <a:solidFill>
                    <a:srgbClr val="000000"/>
                  </a:solidFill>
                </a:rPr>
                <a:t>1</a:t>
              </a:r>
              <a:r>
                <a:rPr lang="en-US" sz="1800" dirty="0">
                  <a:solidFill>
                    <a:srgbClr val="000000"/>
                  </a:solidFill>
                </a:rPr>
                <a:t> * </a:t>
              </a:r>
              <a:r>
                <a:rPr lang="en-US" sz="1800" dirty="0" err="1">
                  <a:solidFill>
                    <a:srgbClr val="000000"/>
                  </a:solidFill>
                </a:rPr>
                <a:t>f</a:t>
              </a:r>
              <a:r>
                <a:rPr lang="en-US" sz="1800" baseline="-25000" dirty="0" err="1">
                  <a:solidFill>
                    <a:srgbClr val="000000"/>
                  </a:solidFill>
                </a:rPr>
                <a:t>clock</a:t>
              </a:r>
              <a:endParaRPr lang="en-US" sz="1800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217054" y="4489421"/>
            <a:ext cx="2165731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685800" eaLnBrk="0" hangingPunct="0"/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dynamic power</a:t>
            </a:r>
          </a:p>
          <a:p>
            <a:pPr algn="ctr" defTabSz="685800" eaLnBrk="0" hangingPunct="0"/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≈ </a:t>
            </a:r>
            <a:r>
              <a:rPr lang="en-US" sz="1800" dirty="0">
                <a:solidFill>
                  <a:srgbClr val="BF23BF"/>
                </a:solidFill>
                <a:latin typeface="Arial Narrow" panose="020B0606020202030204" pitchFamily="34" charset="0"/>
              </a:rPr>
              <a:t>40 - 70%</a:t>
            </a:r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 today and decreasing relatively)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355181" y="4485123"/>
            <a:ext cx="2214563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685800" eaLnBrk="0" hangingPunct="0"/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short-circuit power</a:t>
            </a:r>
          </a:p>
          <a:p>
            <a:pPr algn="ctr" defTabSz="685800" eaLnBrk="0" hangingPunct="0"/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(≈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>
                <a:solidFill>
                  <a:srgbClr val="BF23BF"/>
                </a:solidFill>
                <a:latin typeface="Arial Narrow" panose="020B0606020202030204" pitchFamily="34" charset="0"/>
              </a:rPr>
              <a:t>10 %</a:t>
            </a:r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 today and decreasing absolutely)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426602" y="4501546"/>
            <a:ext cx="1983581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685800" eaLnBrk="0" hangingPunct="0"/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leakage power</a:t>
            </a:r>
          </a:p>
          <a:p>
            <a:pPr algn="ctr" defTabSz="685800" eaLnBrk="0" hangingPunct="0"/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(≈</a:t>
            </a:r>
            <a:r>
              <a:rPr lang="en-US" sz="15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>
                <a:solidFill>
                  <a:srgbClr val="BF23BF"/>
                </a:solidFill>
                <a:latin typeface="Arial Narrow" panose="020B0606020202030204" pitchFamily="34" charset="0"/>
              </a:rPr>
              <a:t>20 – 50 %</a:t>
            </a:r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 today and increasing)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20D1F9-62DE-4122-8C25-CE097FE491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85800"/>
            <a:fld id="{AA918FE6-FEDB-42B5-B0DB-51A8335001C1}" type="slidenum">
              <a:rPr lang="en-US">
                <a:solidFill>
                  <a:srgbClr val="000000"/>
                </a:solidFill>
              </a:rPr>
              <a:pPr defTabSz="685800"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3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4442" y="1266355"/>
            <a:ext cx="7685383" cy="5095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300" dirty="0">
                <a:solidFill>
                  <a:srgbClr val="E84A27"/>
                </a:solidFill>
              </a:rPr>
              <a:t>Power and Energy Metrics</a:t>
            </a:r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6388" y="1997030"/>
            <a:ext cx="8734581" cy="3900849"/>
          </a:xfrm>
        </p:spPr>
        <p:txBody>
          <a:bodyPr/>
          <a:lstStyle/>
          <a:p>
            <a:pPr>
              <a:buClrTx/>
            </a:pPr>
            <a:r>
              <a:rPr lang="en-US" dirty="0"/>
              <a:t>power in Watts</a:t>
            </a:r>
          </a:p>
          <a:p>
            <a:pPr lvl="1"/>
            <a:r>
              <a:rPr lang="en-US" b="1" dirty="0"/>
              <a:t>Watt = Energy / Time</a:t>
            </a:r>
          </a:p>
          <a:p>
            <a:pPr lvl="1"/>
            <a:r>
              <a:rPr lang="en-US" dirty="0"/>
              <a:t>poses constraints:</a:t>
            </a:r>
          </a:p>
          <a:p>
            <a:pPr lvl="2"/>
            <a:r>
              <a:rPr lang="en-US" dirty="0"/>
              <a:t>i.e., processor can only work fast enough to max out the power delivery or cooling solution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Peak power</a:t>
            </a:r>
          </a:p>
          <a:p>
            <a:pPr lvl="2"/>
            <a:r>
              <a:rPr lang="en-US" dirty="0"/>
              <a:t>determines power ground wiring designs</a:t>
            </a:r>
          </a:p>
          <a:p>
            <a:pPr lvl="2"/>
            <a:r>
              <a:rPr lang="en-US" dirty="0"/>
              <a:t>sets packaging/cooling limits</a:t>
            </a:r>
          </a:p>
          <a:p>
            <a:pPr lvl="2"/>
            <a:r>
              <a:rPr lang="en-US" dirty="0"/>
              <a:t>impacts signal noise margin and reliability analysis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3C1A10-69D7-45E6-971B-7398ADC06FD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685800"/>
            <a:fld id="{AA918FE6-FEDB-42B5-B0DB-51A8335001C1}" type="slidenum">
              <a:rPr lang="en-US">
                <a:solidFill>
                  <a:srgbClr val="000000"/>
                </a:solidFill>
              </a:rPr>
              <a:pPr defTabSz="685800"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47" grpId="0" uiExpand="1" build="p" autoUpdateAnimBg="0"/>
    </p:bldLst>
  </p:timing>
</p:sld>
</file>

<file path=ppt/theme/theme1.xml><?xml version="1.0" encoding="utf-8"?>
<a:theme xmlns:a="http://schemas.openxmlformats.org/drawingml/2006/main" name="blue-v">
  <a:themeElements>
    <a:clrScheme name="blue-v 1">
      <a:dk1>
        <a:srgbClr val="000000"/>
      </a:dk1>
      <a:lt1>
        <a:srgbClr val="FFFFFF"/>
      </a:lt1>
      <a:dk2>
        <a:srgbClr val="3333CC"/>
      </a:dk2>
      <a:lt2>
        <a:srgbClr val="B2B2B2"/>
      </a:lt2>
      <a:accent1>
        <a:srgbClr val="DC0A00"/>
      </a:accent1>
      <a:accent2>
        <a:srgbClr val="008000"/>
      </a:accent2>
      <a:accent3>
        <a:srgbClr val="FFFFFF"/>
      </a:accent3>
      <a:accent4>
        <a:srgbClr val="000000"/>
      </a:accent4>
      <a:accent5>
        <a:srgbClr val="EBAAAA"/>
      </a:accent5>
      <a:accent6>
        <a:srgbClr val="007300"/>
      </a:accent6>
      <a:hlink>
        <a:srgbClr val="BF23BF"/>
      </a:hlink>
      <a:folHlink>
        <a:srgbClr val="FF9632"/>
      </a:folHlink>
    </a:clrScheme>
    <a:fontScheme name="blue-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8100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ue-v 1">
        <a:dk1>
          <a:srgbClr val="000000"/>
        </a:dk1>
        <a:lt1>
          <a:srgbClr val="FFFFFF"/>
        </a:lt1>
        <a:dk2>
          <a:srgbClr val="3333CC"/>
        </a:dk2>
        <a:lt2>
          <a:srgbClr val="B2B2B2"/>
        </a:lt2>
        <a:accent1>
          <a:srgbClr val="DC0A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EBAAAA"/>
        </a:accent5>
        <a:accent6>
          <a:srgbClr val="007300"/>
        </a:accent6>
        <a:hlink>
          <a:srgbClr val="BF23BF"/>
        </a:hlink>
        <a:folHlink>
          <a:srgbClr val="FF96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ue-v">
  <a:themeElements>
    <a:clrScheme name="blue-v 1">
      <a:dk1>
        <a:srgbClr val="000000"/>
      </a:dk1>
      <a:lt1>
        <a:srgbClr val="FFFFFF"/>
      </a:lt1>
      <a:dk2>
        <a:srgbClr val="3333CC"/>
      </a:dk2>
      <a:lt2>
        <a:srgbClr val="B2B2B2"/>
      </a:lt2>
      <a:accent1>
        <a:srgbClr val="DC0A00"/>
      </a:accent1>
      <a:accent2>
        <a:srgbClr val="008000"/>
      </a:accent2>
      <a:accent3>
        <a:srgbClr val="FFFFFF"/>
      </a:accent3>
      <a:accent4>
        <a:srgbClr val="000000"/>
      </a:accent4>
      <a:accent5>
        <a:srgbClr val="EBAAAA"/>
      </a:accent5>
      <a:accent6>
        <a:srgbClr val="007300"/>
      </a:accent6>
      <a:hlink>
        <a:srgbClr val="BF23BF"/>
      </a:hlink>
      <a:folHlink>
        <a:srgbClr val="FF9632"/>
      </a:folHlink>
    </a:clrScheme>
    <a:fontScheme name="blue-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8100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ue-v 1">
        <a:dk1>
          <a:srgbClr val="000000"/>
        </a:dk1>
        <a:lt1>
          <a:srgbClr val="FFFFFF"/>
        </a:lt1>
        <a:dk2>
          <a:srgbClr val="3333CC"/>
        </a:dk2>
        <a:lt2>
          <a:srgbClr val="B2B2B2"/>
        </a:lt2>
        <a:accent1>
          <a:srgbClr val="DC0A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EBAAAA"/>
        </a:accent5>
        <a:accent6>
          <a:srgbClr val="007300"/>
        </a:accent6>
        <a:hlink>
          <a:srgbClr val="BF23BF"/>
        </a:hlink>
        <a:folHlink>
          <a:srgbClr val="FF96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ue-v">
  <a:themeElements>
    <a:clrScheme name="blue-v 1">
      <a:dk1>
        <a:srgbClr val="000000"/>
      </a:dk1>
      <a:lt1>
        <a:srgbClr val="FFFFFF"/>
      </a:lt1>
      <a:dk2>
        <a:srgbClr val="3333CC"/>
      </a:dk2>
      <a:lt2>
        <a:srgbClr val="B2B2B2"/>
      </a:lt2>
      <a:accent1>
        <a:srgbClr val="DC0A00"/>
      </a:accent1>
      <a:accent2>
        <a:srgbClr val="008000"/>
      </a:accent2>
      <a:accent3>
        <a:srgbClr val="FFFFFF"/>
      </a:accent3>
      <a:accent4>
        <a:srgbClr val="000000"/>
      </a:accent4>
      <a:accent5>
        <a:srgbClr val="EBAAAA"/>
      </a:accent5>
      <a:accent6>
        <a:srgbClr val="007300"/>
      </a:accent6>
      <a:hlink>
        <a:srgbClr val="BF23BF"/>
      </a:hlink>
      <a:folHlink>
        <a:srgbClr val="FF9632"/>
      </a:folHlink>
    </a:clrScheme>
    <a:fontScheme name="blue-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8100" cap="flat" cmpd="sng" algn="ctr">
          <a:solidFill>
            <a:srgbClr val="A5002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ue-v 1">
        <a:dk1>
          <a:srgbClr val="000000"/>
        </a:dk1>
        <a:lt1>
          <a:srgbClr val="FFFFFF"/>
        </a:lt1>
        <a:dk2>
          <a:srgbClr val="3333CC"/>
        </a:dk2>
        <a:lt2>
          <a:srgbClr val="B2B2B2"/>
        </a:lt2>
        <a:accent1>
          <a:srgbClr val="DC0A00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EBAAAA"/>
        </a:accent5>
        <a:accent6>
          <a:srgbClr val="007300"/>
        </a:accent6>
        <a:hlink>
          <a:srgbClr val="BF23BF"/>
        </a:hlink>
        <a:folHlink>
          <a:srgbClr val="FF96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16305082</TotalTime>
  <Pages>19</Pages>
  <Words>1934</Words>
  <Application>Microsoft Office PowerPoint</Application>
  <PresentationFormat>On-screen Show (4:3)</PresentationFormat>
  <Paragraphs>411</Paragraphs>
  <Slides>30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Arial Narrow</vt:lpstr>
      <vt:lpstr>Calibri</vt:lpstr>
      <vt:lpstr>Cambria Math</vt:lpstr>
      <vt:lpstr>Courier New</vt:lpstr>
      <vt:lpstr>Nimbus Roman No9 L</vt:lpstr>
      <vt:lpstr>Times New Roman</vt:lpstr>
      <vt:lpstr>Wingdings</vt:lpstr>
      <vt:lpstr>blue-v</vt:lpstr>
      <vt:lpstr>Office Theme</vt:lpstr>
      <vt:lpstr>1_blue-v</vt:lpstr>
      <vt:lpstr>2_blue-v</vt:lpstr>
      <vt:lpstr>Lecture 4:  Memory Hierarchy</vt:lpstr>
      <vt:lpstr>Amdahl’s Law</vt:lpstr>
      <vt:lpstr>Parallelism vs. Speedup</vt:lpstr>
      <vt:lpstr>Gustafson’s Law</vt:lpstr>
      <vt:lpstr>New Breed of Metrics  </vt:lpstr>
      <vt:lpstr>(Dynamic) Power Dissipation</vt:lpstr>
      <vt:lpstr>(Short Circuit) Power Dissipation</vt:lpstr>
      <vt:lpstr>CMOS Energy &amp; Power Equations</vt:lpstr>
      <vt:lpstr>Power and Energy Metrics</vt:lpstr>
      <vt:lpstr>Power and Energy Metrics</vt:lpstr>
      <vt:lpstr>Power versus Energy</vt:lpstr>
      <vt:lpstr>More Energy Metrics</vt:lpstr>
      <vt:lpstr>PowerPoint Presentation</vt:lpstr>
      <vt:lpstr>Physical Memory Systems</vt:lpstr>
      <vt:lpstr>Model of Memory Hierarchy</vt:lpstr>
      <vt:lpstr>Types of Memories</vt:lpstr>
      <vt:lpstr>Memory Hierarchy</vt:lpstr>
      <vt:lpstr>Why Does a Hierarchy Work?</vt:lpstr>
      <vt:lpstr>Example of Locality</vt:lpstr>
      <vt:lpstr>Memory Hierarchy</vt:lpstr>
      <vt:lpstr>Example: Intel Nehalem Memory Hierarchy</vt:lpstr>
      <vt:lpstr>Typical Memory Organization</vt:lpstr>
      <vt:lpstr>Basic Cache Operation</vt:lpstr>
      <vt:lpstr>Cache Terminology</vt:lpstr>
      <vt:lpstr>Average Memory Access Time</vt:lpstr>
      <vt:lpstr>Memory Hierarchy Performance</vt:lpstr>
      <vt:lpstr>Reducing Penalty: Multi-Level Cache</vt:lpstr>
      <vt:lpstr>AMAT Example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kit</dc:title>
  <dc:creator>Carla Otten</dc:creator>
  <cp:lastModifiedBy>Kumar, Rakesh</cp:lastModifiedBy>
  <cp:revision>2233</cp:revision>
  <cp:lastPrinted>2017-09-07T03:24:17Z</cp:lastPrinted>
  <dcterms:created xsi:type="dcterms:W3CDTF">1995-04-19T10:16:14Z</dcterms:created>
  <dcterms:modified xsi:type="dcterms:W3CDTF">2022-09-03T11:59:30Z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cacou@xs4all.nl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9043968</vt:i4>
  </property>
  <property fmtid="{D5CDD505-2E9C-101B-9397-08002B2CF9AE}" pid="14" name="TextColor">
    <vt:i4>16777215</vt:i4>
  </property>
  <property fmtid="{D5CDD505-2E9C-101B-9397-08002B2CF9AE}" pid="15" name="LinkColor">
    <vt:i4>16777088</vt:i4>
  </property>
  <property fmtid="{D5CDD505-2E9C-101B-9397-08002B2CF9AE}" pid="16" name="VisitedColor">
    <vt:i4>12615935</vt:i4>
  </property>
  <property fmtid="{D5CDD505-2E9C-101B-9397-08002B2CF9AE}" pid="17" name="TransparentButton">
    <vt:i4>-1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E:\Carla\DAC</vt:lpwstr>
  </property>
</Properties>
</file>