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44"/>
  </p:notesMasterIdLst>
  <p:handoutMasterIdLst>
    <p:handoutMasterId r:id="rId45"/>
  </p:handoutMasterIdLst>
  <p:sldIdLst>
    <p:sldId id="425" r:id="rId3"/>
    <p:sldId id="800" r:id="rId4"/>
    <p:sldId id="963" r:id="rId5"/>
    <p:sldId id="964" r:id="rId6"/>
    <p:sldId id="1001" r:id="rId7"/>
    <p:sldId id="965" r:id="rId8"/>
    <p:sldId id="966" r:id="rId9"/>
    <p:sldId id="961" r:id="rId10"/>
    <p:sldId id="968" r:id="rId11"/>
    <p:sldId id="969" r:id="rId12"/>
    <p:sldId id="971" r:id="rId13"/>
    <p:sldId id="972" r:id="rId14"/>
    <p:sldId id="973" r:id="rId15"/>
    <p:sldId id="974" r:id="rId16"/>
    <p:sldId id="978" r:id="rId17"/>
    <p:sldId id="970" r:id="rId18"/>
    <p:sldId id="975" r:id="rId19"/>
    <p:sldId id="976" r:id="rId20"/>
    <p:sldId id="977" r:id="rId21"/>
    <p:sldId id="979" r:id="rId22"/>
    <p:sldId id="980" r:id="rId23"/>
    <p:sldId id="982" r:id="rId24"/>
    <p:sldId id="981" r:id="rId25"/>
    <p:sldId id="983" r:id="rId26"/>
    <p:sldId id="984" r:id="rId27"/>
    <p:sldId id="985" r:id="rId28"/>
    <p:sldId id="986" r:id="rId29"/>
    <p:sldId id="987" r:id="rId30"/>
    <p:sldId id="995" r:id="rId31"/>
    <p:sldId id="989" r:id="rId32"/>
    <p:sldId id="990" r:id="rId33"/>
    <p:sldId id="991" r:id="rId34"/>
    <p:sldId id="992" r:id="rId35"/>
    <p:sldId id="988" r:id="rId36"/>
    <p:sldId id="993" r:id="rId37"/>
    <p:sldId id="994" r:id="rId38"/>
    <p:sldId id="996" r:id="rId39"/>
    <p:sldId id="997" r:id="rId40"/>
    <p:sldId id="998" r:id="rId41"/>
    <p:sldId id="999" r:id="rId42"/>
    <p:sldId id="1000" r:id="rId43"/>
  </p:sldIdLst>
  <p:sldSz cx="12192000" cy="6858000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86792" autoAdjust="0"/>
  </p:normalViewPr>
  <p:slideViewPr>
    <p:cSldViewPr>
      <p:cViewPr>
        <p:scale>
          <a:sx n="95" d="100"/>
          <a:sy n="95" d="100"/>
        </p:scale>
        <p:origin x="96" y="312"/>
      </p:cViewPr>
      <p:guideLst/>
    </p:cSldViewPr>
  </p:slideViewPr>
  <p:outlineViewPr>
    <p:cViewPr>
      <p:scale>
        <a:sx n="33" d="100"/>
        <a:sy n="33" d="100"/>
      </p:scale>
      <p:origin x="53" y="138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notesViewPr>
    <p:cSldViewPr>
      <p:cViewPr varScale="1">
        <p:scale>
          <a:sx n="47" d="100"/>
          <a:sy n="47" d="100"/>
        </p:scale>
        <p:origin x="-1717" y="-9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A9EF-8FCD-4D1E-A248-EC970936783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6506-27FE-4FB3-8A80-88747C3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EFF6AE-02E3-40BB-A094-82F236F4F909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2BCC9-46BE-4B1E-A65D-31834D5B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0050" y="692150"/>
            <a:ext cx="61468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C5801-6059-4A56-9CF0-D84F62AABD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1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BFC4-E86D-4A13-83A6-51B6F828F232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9D64-D82D-4133-8121-C3CD6CE3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B618-222F-4E35-AC25-2C9EED635C92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AD0-D07C-4773-ACA0-D64C2366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ADF-AD9D-4A44-B151-C3EFB72C702E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8C57-286F-4999-BEDD-16E1ABE7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F993A-160A-442B-A96C-E214C9ED44B0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2E4-76E1-4918-A7B7-E8A2B9A8F1EE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577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82729-9910-47A9-BEBA-F7F0D117455E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D7F0-8C8B-45F6-9F09-20134994A84C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7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BE27B-CFEA-4CC9-A834-1A30D6B35FCA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C1C8-174F-424F-93A2-0A5745037BF6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28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5AC26-484A-4CC0-9ED8-717A00922C49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D76F4-9F61-4FD8-954B-0794A7853654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01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F6427-FF7F-40BB-B7F3-6E9AF435EDCB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805E6-AC01-4789-BDDB-ACA475167488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18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4BBD6-A4E3-4C90-A8AF-891B95091501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57802-F0C0-4BB2-B6CF-491B2D578D7A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81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C2FADA-3C31-486F-BD9F-6866CB3CF15A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C97D-07F4-4D6D-87C6-4D344D7562D5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42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2764B-8315-4CA1-9CDA-F8F26F57D811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0BC11-438D-4BFD-88F9-9F4AF0FDC65D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82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76EE-BE7D-4C86-9A5D-73D265CFDE18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03D6-51E3-4B9F-923F-68E35A12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A03DE-4A43-4AE2-9CEB-F93FFBEE2959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85E0-C900-4C83-AB8A-7929B153DB58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055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E69AE-F1F9-4D71-B6A7-1424ADC66CBB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C0E5A-8F3F-4765-8F4F-D8EC6D185A40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850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90DC9-F536-4ABF-9577-0F1D773CFD7C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70C4-4D99-4105-9567-BF98B6E2CB72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1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2ECF-023B-4C7D-A50E-897D938F7A9C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DBB-A90A-41FC-9182-F2E44C9C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DD2-6187-4EDC-B201-8DB1FFA9FF67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9CF2-0C21-47CB-B71C-9F6A2C49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65C9-5363-4CD6-A4A9-66B89BCC94BB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9CC1-4E22-4869-8ED3-339AEEDC5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F427-BD49-4177-B7E6-981EB925B682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B054-AEF1-411E-B2CA-1AE40C89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01F6-8F92-45AD-8FF2-F67DB0E4F224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B83-042A-4BF5-9BA9-B0784210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EA72-5F79-4EDF-BFCD-09CC7438600B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C58B-DB76-4988-8B4D-607E9257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A10-87E0-4768-BC3D-FC8921A7AB66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B55-7B0B-49B9-8D52-C30C8A37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D0626-9BA8-4D0B-BC21-A2B26A5733AD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AEE91-7B51-4C74-A56A-2DC8D093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1D9EDA-9DF1-4AC4-93B5-211DC79261DC}" type="datetimeFigureOut">
              <a:rPr lang="en-US" altLang="en-US" smtClean="0">
                <a:ea typeface="ＭＳ Ｐゴシック" panose="020B0600070205080204" pitchFamily="34" charset="-128"/>
              </a:rPr>
              <a:pPr/>
              <a:t>9/7/2021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06AA70E-457A-4C83-AA7F-64E226F3E541}" type="slidenum">
              <a:rPr lang="en-US" altLang="en-US" smtClean="0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4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fritz/absps/imagene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arxiv.org/pdf/1505.04597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rxiv.org/abs/1512.03385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uwaterloo.ca/~mli/Lecture2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3124200" y="1600201"/>
            <a:ext cx="64008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Deep </a:t>
            </a:r>
            <a:r>
              <a:rPr lang="en-US" dirty="0" err="1" smtClean="0"/>
              <a:t>Multiview</a:t>
            </a:r>
            <a:r>
              <a:rPr lang="en-US" dirty="0" smtClean="0"/>
              <a:t> Stereo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2971800" y="3352800"/>
            <a:ext cx="6400800" cy="29718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3D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77000" y="6596390"/>
            <a:ext cx="55595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/>
              <a:t>Many slides adapted from </a:t>
            </a:r>
            <a:r>
              <a:rPr lang="en-US" sz="1100" dirty="0" smtClean="0"/>
              <a:t>Lana Lazebnik, Steve </a:t>
            </a:r>
            <a:r>
              <a:rPr lang="en-US" sz="1100" dirty="0"/>
              <a:t>Seitz, </a:t>
            </a:r>
            <a:r>
              <a:rPr lang="en-US" sz="1100" dirty="0" err="1" smtClean="0"/>
              <a:t>Yasu</a:t>
            </a:r>
            <a:r>
              <a:rPr lang="en-US" sz="1100" dirty="0" smtClean="0"/>
              <a:t> </a:t>
            </a:r>
            <a:r>
              <a:rPr lang="en-US" sz="1100" dirty="0"/>
              <a:t>Furukawa, </a:t>
            </a:r>
            <a:r>
              <a:rPr lang="en-US" sz="1100" dirty="0" smtClean="0"/>
              <a:t>Noah </a:t>
            </a:r>
            <a:r>
              <a:rPr lang="en-US" sz="1100" dirty="0"/>
              <a:t>Snavely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MVSNet</a:t>
            </a:r>
            <a:r>
              <a:rPr lang="en-US" dirty="0" smtClean="0"/>
              <a:t> (Yao et al. ECCV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1" y="1752600"/>
            <a:ext cx="11431691" cy="49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DB40-A20A-B940-B1F3-E0505896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Sweep Stereo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98558D-F04A-7441-8B1C-C30749093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237" y="1825625"/>
            <a:ext cx="6589526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0912AE-9C82-B14F-BFBE-1CF54E9702B6}"/>
              </a:ext>
            </a:extLst>
          </p:cNvPr>
          <p:cNvSpPr/>
          <p:nvPr/>
        </p:nvSpPr>
        <p:spPr>
          <a:xfrm>
            <a:off x="5076265" y="6176963"/>
            <a:ext cx="207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Plane Sweep Stereo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E133A-4D15-49FC-A0CD-82675492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39657"/>
            <a:ext cx="2255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Jae Yong Lee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57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DB40-A20A-B940-B1F3-E0505896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Sweep Stereo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912AE-9C82-B14F-BFBE-1CF54E9702B6}"/>
              </a:ext>
            </a:extLst>
          </p:cNvPr>
          <p:cNvSpPr/>
          <p:nvPr/>
        </p:nvSpPr>
        <p:spPr>
          <a:xfrm>
            <a:off x="5076265" y="6176963"/>
            <a:ext cx="207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Plane Sweep Stereo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19CF2D-9724-0347-BB5F-06BFD3F96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237" y="1825625"/>
            <a:ext cx="6589526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92C81-BD41-481F-8C33-4180E19F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39657"/>
            <a:ext cx="2255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Jae Yong Lee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29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DB40-A20A-B940-B1F3-E0505896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Sweep Stereo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912AE-9C82-B14F-BFBE-1CF54E9702B6}"/>
              </a:ext>
            </a:extLst>
          </p:cNvPr>
          <p:cNvSpPr/>
          <p:nvPr/>
        </p:nvSpPr>
        <p:spPr>
          <a:xfrm>
            <a:off x="5076265" y="6176963"/>
            <a:ext cx="207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Plane Sweep Stereo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48FAA9-4282-E14C-9DB1-7B37337BF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237" y="1825625"/>
            <a:ext cx="6589526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23F76-E95D-4B1A-B2B3-B4C43AC3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39657"/>
            <a:ext cx="2255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Jae Yong Lee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5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48F-C15D-9B43-8B95-F5E3F7C6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Sweep Stereo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F8B9FA-DB9B-B043-B9EC-7D764929B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1185"/>
            <a:ext cx="10515600" cy="40202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8462F-A169-456A-83DE-3ED2F5A8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39657"/>
            <a:ext cx="2255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Jae Yong Lee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7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1524000"/>
          </a:xfrm>
        </p:spPr>
        <p:txBody>
          <a:bodyPr/>
          <a:lstStyle/>
          <a:p>
            <a:r>
              <a:rPr lang="en-US" smtClean="0"/>
              <a:t>Score is weighted count of common sparse points, favoring those with triangulation angle close to 5 degrees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171"/>
          <a:stretch/>
        </p:blipFill>
        <p:spPr>
          <a:xfrm>
            <a:off x="2276789" y="4571999"/>
            <a:ext cx="3257382" cy="343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58" y="3107031"/>
            <a:ext cx="5104351" cy="32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96" y="3434631"/>
            <a:ext cx="3929007" cy="102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384725" y="3567988"/>
                <a:ext cx="87774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25" y="3567988"/>
                <a:ext cx="877741" cy="1107996"/>
              </a:xfrm>
              <a:prstGeom prst="rect">
                <a:avLst/>
              </a:prstGeom>
              <a:blipFill>
                <a:blip r:embed="rId5"/>
                <a:stretch>
                  <a:fillRect l="-1389"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601200" y="329327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Isosceles Triangle 8"/>
          <p:cNvSpPr/>
          <p:nvPr/>
        </p:nvSpPr>
        <p:spPr>
          <a:xfrm rot="11832843">
            <a:off x="8783536" y="4814333"/>
            <a:ext cx="609600" cy="60959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310904">
            <a:off x="10098539" y="4850744"/>
            <a:ext cx="609600" cy="60959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96331" y="3567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21463" y="541027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91616" y="541027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cxnSp>
        <p:nvCxnSpPr>
          <p:cNvPr id="15" name="Straight Connector 14"/>
          <p:cNvCxnSpPr>
            <a:endCxn id="9" idx="0"/>
          </p:cNvCxnSpPr>
          <p:nvPr/>
        </p:nvCxnSpPr>
        <p:spPr>
          <a:xfrm flipH="1">
            <a:off x="8998133" y="3752654"/>
            <a:ext cx="752308" cy="165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" idx="0"/>
          </p:cNvCxnSpPr>
          <p:nvPr/>
        </p:nvCxnSpPr>
        <p:spPr>
          <a:xfrm>
            <a:off x="9764818" y="3716243"/>
            <a:ext cx="681739" cy="1741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517918" y="3964465"/>
                <a:ext cx="52367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918" y="3964465"/>
                <a:ext cx="523670" cy="391646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6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Photometric costs: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ConvNet</a:t>
            </a:r>
            <a:r>
              <a:rPr lang="en-US" dirty="0" smtClean="0"/>
              <a:t>: W/4 x H/4 x F features</a:t>
            </a:r>
          </a:p>
          <a:p>
            <a:pPr lvl="1"/>
            <a:r>
              <a:rPr lang="en-US" dirty="0" smtClean="0"/>
              <a:t>Same # of values as W x H when F = 32</a:t>
            </a:r>
            <a:endParaRPr lang="en-US" dirty="0"/>
          </a:p>
          <a:p>
            <a:pPr lvl="1"/>
            <a:r>
              <a:rPr lang="en-US" dirty="0" smtClean="0"/>
              <a:t>Same model extracts feature for each image</a:t>
            </a:r>
          </a:p>
          <a:p>
            <a:r>
              <a:rPr lang="en-US" dirty="0" err="1" smtClean="0"/>
              <a:t>BatchNorm</a:t>
            </a:r>
            <a:r>
              <a:rPr lang="en-US" dirty="0" smtClean="0"/>
              <a:t> and </a:t>
            </a:r>
            <a:r>
              <a:rPr lang="en-US" dirty="0" err="1" smtClean="0"/>
              <a:t>ReLU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3835"/>
          <a:stretch/>
        </p:blipFill>
        <p:spPr>
          <a:xfrm>
            <a:off x="8153400" y="1295400"/>
            <a:ext cx="2991059" cy="497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825" t="4596" r="3845" b="73957"/>
          <a:stretch/>
        </p:blipFill>
        <p:spPr>
          <a:xfrm>
            <a:off x="8248859" y="419100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Photometric cost volume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049000" cy="5135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Homography</a:t>
            </a:r>
            <a:r>
              <a:rPr lang="en-US" sz="2400" dirty="0" smtClean="0"/>
              <a:t> maps from each reference depth plane to each view to obtain interpolated feature values (D = # depths = 256, N = # views = 5)</a:t>
            </a:r>
          </a:p>
          <a:p>
            <a:r>
              <a:rPr lang="en-US" sz="2400" dirty="0" smtClean="0"/>
              <a:t>Stack features into N volumes of size W/4 x H/4 x D x F</a:t>
            </a:r>
          </a:p>
          <a:p>
            <a:r>
              <a:rPr lang="en-US" sz="2400" dirty="0" smtClean="0"/>
              <a:t>Compute </a:t>
            </a:r>
            <a:r>
              <a:rPr lang="en-US" sz="2400" b="1" dirty="0" smtClean="0"/>
              <a:t>variance</a:t>
            </a:r>
            <a:r>
              <a:rPr lang="en-US" sz="2400" dirty="0" smtClean="0"/>
              <a:t> over volumes to get W/4 x H/4 x D x F photometric score volume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2971800"/>
            <a:ext cx="4895222" cy="3749632"/>
            <a:chOff x="838200" y="2971800"/>
            <a:chExt cx="4895222" cy="37496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4167" r="35841"/>
            <a:stretch/>
          </p:blipFill>
          <p:spPr>
            <a:xfrm>
              <a:off x="838200" y="2971800"/>
              <a:ext cx="4308231" cy="3749632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2819400" y="3048002"/>
              <a:ext cx="2914022" cy="3664298"/>
            </a:xfrm>
            <a:custGeom>
              <a:avLst/>
              <a:gdLst>
                <a:gd name="connsiteX0" fmla="*/ 2512088 w 2914022"/>
                <a:gd name="connsiteY0" fmla="*/ 2080009 h 2080009"/>
                <a:gd name="connsiteX1" fmla="*/ 0 w 2914022"/>
                <a:gd name="connsiteY1" fmla="*/ 2069961 h 2080009"/>
                <a:gd name="connsiteX2" fmla="*/ 80387 w 2914022"/>
                <a:gd name="connsiteY2" fmla="*/ 0 h 2080009"/>
                <a:gd name="connsiteX3" fmla="*/ 2914022 w 2914022"/>
                <a:gd name="connsiteY3" fmla="*/ 502418 h 2080009"/>
                <a:gd name="connsiteX4" fmla="*/ 2512088 w 2914022"/>
                <a:gd name="connsiteY4" fmla="*/ 2080009 h 2080009"/>
                <a:gd name="connsiteX0" fmla="*/ 2512088 w 2914022"/>
                <a:gd name="connsiteY0" fmla="*/ 2080009 h 2080009"/>
                <a:gd name="connsiteX1" fmla="*/ 1571730 w 2914022"/>
                <a:gd name="connsiteY1" fmla="*/ 2056563 h 2080009"/>
                <a:gd name="connsiteX2" fmla="*/ 0 w 2914022"/>
                <a:gd name="connsiteY2" fmla="*/ 2069961 h 2080009"/>
                <a:gd name="connsiteX3" fmla="*/ 80387 w 2914022"/>
                <a:gd name="connsiteY3" fmla="*/ 0 h 2080009"/>
                <a:gd name="connsiteX4" fmla="*/ 2914022 w 2914022"/>
                <a:gd name="connsiteY4" fmla="*/ 502418 h 2080009"/>
                <a:gd name="connsiteX5" fmla="*/ 2512088 w 2914022"/>
                <a:gd name="connsiteY5" fmla="*/ 2080009 h 2080009"/>
                <a:gd name="connsiteX0" fmla="*/ 2512088 w 2914022"/>
                <a:gd name="connsiteY0" fmla="*/ 2080009 h 3141785"/>
                <a:gd name="connsiteX1" fmla="*/ 1601875 w 2914022"/>
                <a:gd name="connsiteY1" fmla="*/ 3141785 h 3141785"/>
                <a:gd name="connsiteX2" fmla="*/ 0 w 2914022"/>
                <a:gd name="connsiteY2" fmla="*/ 2069961 h 3141785"/>
                <a:gd name="connsiteX3" fmla="*/ 80387 w 2914022"/>
                <a:gd name="connsiteY3" fmla="*/ 0 h 3141785"/>
                <a:gd name="connsiteX4" fmla="*/ 2914022 w 2914022"/>
                <a:gd name="connsiteY4" fmla="*/ 502418 h 3141785"/>
                <a:gd name="connsiteX5" fmla="*/ 2512088 w 2914022"/>
                <a:gd name="connsiteY5" fmla="*/ 2080009 h 3141785"/>
                <a:gd name="connsiteX0" fmla="*/ 2512088 w 2914022"/>
                <a:gd name="connsiteY0" fmla="*/ 2080009 h 3141785"/>
                <a:gd name="connsiteX1" fmla="*/ 1601875 w 2914022"/>
                <a:gd name="connsiteY1" fmla="*/ 3141785 h 3141785"/>
                <a:gd name="connsiteX2" fmla="*/ 878393 w 2914022"/>
                <a:gd name="connsiteY2" fmla="*/ 2639367 h 3141785"/>
                <a:gd name="connsiteX3" fmla="*/ 0 w 2914022"/>
                <a:gd name="connsiteY3" fmla="*/ 2069961 h 3141785"/>
                <a:gd name="connsiteX4" fmla="*/ 80387 w 2914022"/>
                <a:gd name="connsiteY4" fmla="*/ 0 h 3141785"/>
                <a:gd name="connsiteX5" fmla="*/ 2914022 w 2914022"/>
                <a:gd name="connsiteY5" fmla="*/ 502418 h 3141785"/>
                <a:gd name="connsiteX6" fmla="*/ 2512088 w 2914022"/>
                <a:gd name="connsiteY6" fmla="*/ 2080009 h 3141785"/>
                <a:gd name="connsiteX0" fmla="*/ 2512088 w 2914022"/>
                <a:gd name="connsiteY0" fmla="*/ 2080009 h 3141785"/>
                <a:gd name="connsiteX1" fmla="*/ 1601875 w 2914022"/>
                <a:gd name="connsiteY1" fmla="*/ 3141785 h 3141785"/>
                <a:gd name="connsiteX2" fmla="*/ 1481294 w 2914022"/>
                <a:gd name="connsiteY2" fmla="*/ 2036466 h 3141785"/>
                <a:gd name="connsiteX3" fmla="*/ 0 w 2914022"/>
                <a:gd name="connsiteY3" fmla="*/ 2069961 h 3141785"/>
                <a:gd name="connsiteX4" fmla="*/ 80387 w 2914022"/>
                <a:gd name="connsiteY4" fmla="*/ 0 h 3141785"/>
                <a:gd name="connsiteX5" fmla="*/ 2914022 w 2914022"/>
                <a:gd name="connsiteY5" fmla="*/ 502418 h 3141785"/>
                <a:gd name="connsiteX6" fmla="*/ 2512088 w 2914022"/>
                <a:gd name="connsiteY6" fmla="*/ 2080009 h 3141785"/>
                <a:gd name="connsiteX0" fmla="*/ 2512088 w 2914022"/>
                <a:gd name="connsiteY0" fmla="*/ 2080009 h 3071447"/>
                <a:gd name="connsiteX1" fmla="*/ 1451149 w 2914022"/>
                <a:gd name="connsiteY1" fmla="*/ 3071447 h 3071447"/>
                <a:gd name="connsiteX2" fmla="*/ 1481294 w 2914022"/>
                <a:gd name="connsiteY2" fmla="*/ 2036466 h 3071447"/>
                <a:gd name="connsiteX3" fmla="*/ 0 w 2914022"/>
                <a:gd name="connsiteY3" fmla="*/ 2069961 h 3071447"/>
                <a:gd name="connsiteX4" fmla="*/ 80387 w 2914022"/>
                <a:gd name="connsiteY4" fmla="*/ 0 h 3071447"/>
                <a:gd name="connsiteX5" fmla="*/ 2914022 w 2914022"/>
                <a:gd name="connsiteY5" fmla="*/ 502418 h 3071447"/>
                <a:gd name="connsiteX6" fmla="*/ 2512088 w 2914022"/>
                <a:gd name="connsiteY6" fmla="*/ 2080009 h 3071447"/>
                <a:gd name="connsiteX0" fmla="*/ 2512088 w 2914022"/>
                <a:gd name="connsiteY0" fmla="*/ 2080009 h 3071447"/>
                <a:gd name="connsiteX1" fmla="*/ 1451149 w 2914022"/>
                <a:gd name="connsiteY1" fmla="*/ 3071447 h 3071447"/>
                <a:gd name="connsiteX2" fmla="*/ 1421004 w 2914022"/>
                <a:gd name="connsiteY2" fmla="*/ 2046514 h 3071447"/>
                <a:gd name="connsiteX3" fmla="*/ 0 w 2914022"/>
                <a:gd name="connsiteY3" fmla="*/ 2069961 h 3071447"/>
                <a:gd name="connsiteX4" fmla="*/ 80387 w 2914022"/>
                <a:gd name="connsiteY4" fmla="*/ 0 h 3071447"/>
                <a:gd name="connsiteX5" fmla="*/ 2914022 w 2914022"/>
                <a:gd name="connsiteY5" fmla="*/ 502418 h 3071447"/>
                <a:gd name="connsiteX6" fmla="*/ 2512088 w 2914022"/>
                <a:gd name="connsiteY6" fmla="*/ 2080009 h 3071447"/>
                <a:gd name="connsiteX0" fmla="*/ 2562330 w 2914022"/>
                <a:gd name="connsiteY0" fmla="*/ 3074796 h 3074796"/>
                <a:gd name="connsiteX1" fmla="*/ 1451149 w 2914022"/>
                <a:gd name="connsiteY1" fmla="*/ 3071447 h 3074796"/>
                <a:gd name="connsiteX2" fmla="*/ 1421004 w 2914022"/>
                <a:gd name="connsiteY2" fmla="*/ 2046514 h 3074796"/>
                <a:gd name="connsiteX3" fmla="*/ 0 w 2914022"/>
                <a:gd name="connsiteY3" fmla="*/ 2069961 h 3074796"/>
                <a:gd name="connsiteX4" fmla="*/ 80387 w 2914022"/>
                <a:gd name="connsiteY4" fmla="*/ 0 h 3074796"/>
                <a:gd name="connsiteX5" fmla="*/ 2914022 w 2914022"/>
                <a:gd name="connsiteY5" fmla="*/ 502418 h 3074796"/>
                <a:gd name="connsiteX6" fmla="*/ 2562330 w 2914022"/>
                <a:gd name="connsiteY6" fmla="*/ 3074796 h 3074796"/>
                <a:gd name="connsiteX0" fmla="*/ 2562330 w 2914022"/>
                <a:gd name="connsiteY0" fmla="*/ 3074796 h 3074796"/>
                <a:gd name="connsiteX1" fmla="*/ 1451149 w 2914022"/>
                <a:gd name="connsiteY1" fmla="*/ 3071447 h 3074796"/>
                <a:gd name="connsiteX2" fmla="*/ 1431053 w 2914022"/>
                <a:gd name="connsiteY2" fmla="*/ 2950865 h 3074796"/>
                <a:gd name="connsiteX3" fmla="*/ 1421004 w 2914022"/>
                <a:gd name="connsiteY3" fmla="*/ 2046514 h 3074796"/>
                <a:gd name="connsiteX4" fmla="*/ 0 w 2914022"/>
                <a:gd name="connsiteY4" fmla="*/ 2069961 h 3074796"/>
                <a:gd name="connsiteX5" fmla="*/ 80387 w 2914022"/>
                <a:gd name="connsiteY5" fmla="*/ 0 h 3074796"/>
                <a:gd name="connsiteX6" fmla="*/ 2914022 w 2914022"/>
                <a:gd name="connsiteY6" fmla="*/ 502418 h 3074796"/>
                <a:gd name="connsiteX7" fmla="*/ 2562330 w 2914022"/>
                <a:gd name="connsiteY7" fmla="*/ 3074796 h 3074796"/>
                <a:gd name="connsiteX0" fmla="*/ 2562330 w 2914022"/>
                <a:gd name="connsiteY0" fmla="*/ 3074796 h 3181977"/>
                <a:gd name="connsiteX1" fmla="*/ 1451149 w 2914022"/>
                <a:gd name="connsiteY1" fmla="*/ 3071447 h 3181977"/>
                <a:gd name="connsiteX2" fmla="*/ 1390860 w 2914022"/>
                <a:gd name="connsiteY2" fmla="*/ 3181977 h 3181977"/>
                <a:gd name="connsiteX3" fmla="*/ 1421004 w 2914022"/>
                <a:gd name="connsiteY3" fmla="*/ 2046514 h 3181977"/>
                <a:gd name="connsiteX4" fmla="*/ 0 w 2914022"/>
                <a:gd name="connsiteY4" fmla="*/ 2069961 h 3181977"/>
                <a:gd name="connsiteX5" fmla="*/ 80387 w 2914022"/>
                <a:gd name="connsiteY5" fmla="*/ 0 h 3181977"/>
                <a:gd name="connsiteX6" fmla="*/ 2914022 w 2914022"/>
                <a:gd name="connsiteY6" fmla="*/ 502418 h 3181977"/>
                <a:gd name="connsiteX7" fmla="*/ 2562330 w 2914022"/>
                <a:gd name="connsiteY7" fmla="*/ 3074796 h 3181977"/>
                <a:gd name="connsiteX0" fmla="*/ 2562330 w 2914022"/>
                <a:gd name="connsiteY0" fmla="*/ 3074796 h 3181977"/>
                <a:gd name="connsiteX1" fmla="*/ 828151 w 2914022"/>
                <a:gd name="connsiteY1" fmla="*/ 3161882 h 3181977"/>
                <a:gd name="connsiteX2" fmla="*/ 1390860 w 2914022"/>
                <a:gd name="connsiteY2" fmla="*/ 3181977 h 3181977"/>
                <a:gd name="connsiteX3" fmla="*/ 1421004 w 2914022"/>
                <a:gd name="connsiteY3" fmla="*/ 2046514 h 3181977"/>
                <a:gd name="connsiteX4" fmla="*/ 0 w 2914022"/>
                <a:gd name="connsiteY4" fmla="*/ 2069961 h 3181977"/>
                <a:gd name="connsiteX5" fmla="*/ 80387 w 2914022"/>
                <a:gd name="connsiteY5" fmla="*/ 0 h 3181977"/>
                <a:gd name="connsiteX6" fmla="*/ 2914022 w 2914022"/>
                <a:gd name="connsiteY6" fmla="*/ 502418 h 3181977"/>
                <a:gd name="connsiteX7" fmla="*/ 2562330 w 2914022"/>
                <a:gd name="connsiteY7" fmla="*/ 3074796 h 3181977"/>
                <a:gd name="connsiteX0" fmla="*/ 2562330 w 2914022"/>
                <a:gd name="connsiteY0" fmla="*/ 3074796 h 3181977"/>
                <a:gd name="connsiteX1" fmla="*/ 1642068 w 2914022"/>
                <a:gd name="connsiteY1" fmla="*/ 3121687 h 3181977"/>
                <a:gd name="connsiteX2" fmla="*/ 828151 w 2914022"/>
                <a:gd name="connsiteY2" fmla="*/ 3161882 h 3181977"/>
                <a:gd name="connsiteX3" fmla="*/ 1390860 w 2914022"/>
                <a:gd name="connsiteY3" fmla="*/ 3181977 h 3181977"/>
                <a:gd name="connsiteX4" fmla="*/ 1421004 w 2914022"/>
                <a:gd name="connsiteY4" fmla="*/ 2046514 h 3181977"/>
                <a:gd name="connsiteX5" fmla="*/ 0 w 2914022"/>
                <a:gd name="connsiteY5" fmla="*/ 2069961 h 3181977"/>
                <a:gd name="connsiteX6" fmla="*/ 80387 w 2914022"/>
                <a:gd name="connsiteY6" fmla="*/ 0 h 3181977"/>
                <a:gd name="connsiteX7" fmla="*/ 2914022 w 2914022"/>
                <a:gd name="connsiteY7" fmla="*/ 502418 h 3181977"/>
                <a:gd name="connsiteX8" fmla="*/ 2562330 w 2914022"/>
                <a:gd name="connsiteY8" fmla="*/ 3074796 h 3181977"/>
                <a:gd name="connsiteX0" fmla="*/ 2562330 w 2914022"/>
                <a:gd name="connsiteY0" fmla="*/ 3074796 h 3664298"/>
                <a:gd name="connsiteX1" fmla="*/ 998974 w 2914022"/>
                <a:gd name="connsiteY1" fmla="*/ 3664298 h 3664298"/>
                <a:gd name="connsiteX2" fmla="*/ 828151 w 2914022"/>
                <a:gd name="connsiteY2" fmla="*/ 3161882 h 3664298"/>
                <a:gd name="connsiteX3" fmla="*/ 1390860 w 2914022"/>
                <a:gd name="connsiteY3" fmla="*/ 3181977 h 3664298"/>
                <a:gd name="connsiteX4" fmla="*/ 1421004 w 2914022"/>
                <a:gd name="connsiteY4" fmla="*/ 2046514 h 3664298"/>
                <a:gd name="connsiteX5" fmla="*/ 0 w 2914022"/>
                <a:gd name="connsiteY5" fmla="*/ 2069961 h 3664298"/>
                <a:gd name="connsiteX6" fmla="*/ 80387 w 2914022"/>
                <a:gd name="connsiteY6" fmla="*/ 0 h 3664298"/>
                <a:gd name="connsiteX7" fmla="*/ 2914022 w 2914022"/>
                <a:gd name="connsiteY7" fmla="*/ 502418 h 3664298"/>
                <a:gd name="connsiteX8" fmla="*/ 2562330 w 2914022"/>
                <a:gd name="connsiteY8" fmla="*/ 3074796 h 3664298"/>
                <a:gd name="connsiteX0" fmla="*/ 2562330 w 2914022"/>
                <a:gd name="connsiteY0" fmla="*/ 3074796 h 3664298"/>
                <a:gd name="connsiteX1" fmla="*/ 1953567 w 2914022"/>
                <a:gd name="connsiteY1" fmla="*/ 3322653 h 3664298"/>
                <a:gd name="connsiteX2" fmla="*/ 998974 w 2914022"/>
                <a:gd name="connsiteY2" fmla="*/ 3664298 h 3664298"/>
                <a:gd name="connsiteX3" fmla="*/ 828151 w 2914022"/>
                <a:gd name="connsiteY3" fmla="*/ 3161882 h 3664298"/>
                <a:gd name="connsiteX4" fmla="*/ 1390860 w 2914022"/>
                <a:gd name="connsiteY4" fmla="*/ 3181977 h 3664298"/>
                <a:gd name="connsiteX5" fmla="*/ 1421004 w 2914022"/>
                <a:gd name="connsiteY5" fmla="*/ 2046514 h 3664298"/>
                <a:gd name="connsiteX6" fmla="*/ 0 w 2914022"/>
                <a:gd name="connsiteY6" fmla="*/ 2069961 h 3664298"/>
                <a:gd name="connsiteX7" fmla="*/ 80387 w 2914022"/>
                <a:gd name="connsiteY7" fmla="*/ 0 h 3664298"/>
                <a:gd name="connsiteX8" fmla="*/ 2914022 w 2914022"/>
                <a:gd name="connsiteY8" fmla="*/ 502418 h 3664298"/>
                <a:gd name="connsiteX9" fmla="*/ 2562330 w 2914022"/>
                <a:gd name="connsiteY9" fmla="*/ 3074796 h 3664298"/>
                <a:gd name="connsiteX0" fmla="*/ 2562330 w 2914022"/>
                <a:gd name="connsiteY0" fmla="*/ 3074796 h 3664298"/>
                <a:gd name="connsiteX1" fmla="*/ 2295211 w 2914022"/>
                <a:gd name="connsiteY1" fmla="*/ 3533669 h 3664298"/>
                <a:gd name="connsiteX2" fmla="*/ 998974 w 2914022"/>
                <a:gd name="connsiteY2" fmla="*/ 3664298 h 3664298"/>
                <a:gd name="connsiteX3" fmla="*/ 828151 w 2914022"/>
                <a:gd name="connsiteY3" fmla="*/ 3161882 h 3664298"/>
                <a:gd name="connsiteX4" fmla="*/ 1390860 w 2914022"/>
                <a:gd name="connsiteY4" fmla="*/ 3181977 h 3664298"/>
                <a:gd name="connsiteX5" fmla="*/ 1421004 w 2914022"/>
                <a:gd name="connsiteY5" fmla="*/ 2046514 h 3664298"/>
                <a:gd name="connsiteX6" fmla="*/ 0 w 2914022"/>
                <a:gd name="connsiteY6" fmla="*/ 2069961 h 3664298"/>
                <a:gd name="connsiteX7" fmla="*/ 80387 w 2914022"/>
                <a:gd name="connsiteY7" fmla="*/ 0 h 3664298"/>
                <a:gd name="connsiteX8" fmla="*/ 2914022 w 2914022"/>
                <a:gd name="connsiteY8" fmla="*/ 502418 h 3664298"/>
                <a:gd name="connsiteX9" fmla="*/ 2562330 w 2914022"/>
                <a:gd name="connsiteY9" fmla="*/ 3074796 h 366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4022" h="3664298">
                  <a:moveTo>
                    <a:pt x="2562330" y="3074796"/>
                  </a:moveTo>
                  <a:lnTo>
                    <a:pt x="2295211" y="3533669"/>
                  </a:lnTo>
                  <a:lnTo>
                    <a:pt x="998974" y="3664298"/>
                  </a:lnTo>
                  <a:lnTo>
                    <a:pt x="828151" y="3161882"/>
                  </a:lnTo>
                  <a:lnTo>
                    <a:pt x="1390860" y="3181977"/>
                  </a:lnTo>
                  <a:lnTo>
                    <a:pt x="1421004" y="2046514"/>
                  </a:lnTo>
                  <a:lnTo>
                    <a:pt x="0" y="2069961"/>
                  </a:lnTo>
                  <a:lnTo>
                    <a:pt x="80387" y="0"/>
                  </a:lnTo>
                  <a:lnTo>
                    <a:pt x="2914022" y="502418"/>
                  </a:lnTo>
                  <a:lnTo>
                    <a:pt x="2562330" y="3074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315" y="3810000"/>
            <a:ext cx="5151429" cy="838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667000" y="4724400"/>
            <a:ext cx="325315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665501"/>
            <a:ext cx="3022313" cy="68880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2847244" y="2713699"/>
            <a:ext cx="353156" cy="296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40396" y="5556032"/>
            <a:ext cx="567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think of feature variance vs. NCC with reference image?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volume regularization and initial depth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3D </a:t>
            </a:r>
            <a:r>
              <a:rPr lang="en-US" sz="2400" dirty="0" err="1" smtClean="0"/>
              <a:t>UNet</a:t>
            </a:r>
            <a:r>
              <a:rPr lang="en-US" sz="2400" dirty="0" smtClean="0"/>
              <a:t>: compress while accumulating spatial context and then </a:t>
            </a:r>
            <a:r>
              <a:rPr lang="en-US" sz="2400" dirty="0" err="1" smtClean="0"/>
              <a:t>uncompress</a:t>
            </a:r>
            <a:r>
              <a:rPr lang="en-US" sz="2400" dirty="0" smtClean="0"/>
              <a:t> with skip connections</a:t>
            </a:r>
          </a:p>
          <a:p>
            <a:r>
              <a:rPr lang="en-US" sz="2400" dirty="0" err="1" smtClean="0"/>
              <a:t>Softmax</a:t>
            </a:r>
            <a:r>
              <a:rPr lang="en-US" sz="2400" dirty="0" smtClean="0"/>
              <a:t> in depth direction results in W/4 x H/4 x D probability volume P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(x, </a:t>
            </a:r>
            <a:r>
              <a:rPr lang="en-US" sz="2000" dirty="0"/>
              <a:t>y</a:t>
            </a:r>
            <a:r>
              <a:rPr lang="en-US" sz="2000" dirty="0" smtClean="0"/>
              <a:t>, d) is probability that depth at coordinate (</a:t>
            </a:r>
            <a:r>
              <a:rPr lang="en-US" sz="2000" dirty="0" err="1" smtClean="0"/>
              <a:t>x,y</a:t>
            </a:r>
            <a:r>
              <a:rPr lang="en-US" sz="2000" dirty="0" smtClean="0"/>
              <a:t>) had depth d</a:t>
            </a:r>
          </a:p>
          <a:p>
            <a:r>
              <a:rPr lang="en-US" sz="2400" dirty="0" smtClean="0"/>
              <a:t>Compute expectation of depth to get initial estimate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08" y="3438000"/>
            <a:ext cx="2585757" cy="1201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86600" y="3657600"/>
            <a:ext cx="3352800" cy="3140032"/>
            <a:chOff x="7086600" y="3657600"/>
            <a:chExt cx="3352800" cy="31400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3346" t="18290" r="19518"/>
            <a:stretch/>
          </p:blipFill>
          <p:spPr>
            <a:xfrm>
              <a:off x="7086600" y="3733800"/>
              <a:ext cx="3200400" cy="306383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372600" y="3657600"/>
              <a:ext cx="1066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72600" y="5291674"/>
              <a:ext cx="1066800" cy="1413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45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refinement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54" y="1252646"/>
            <a:ext cx="11431691" cy="4974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1143788"/>
            <a:ext cx="7924800" cy="29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38449" y="1295400"/>
            <a:ext cx="3091551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03313" y="2667000"/>
            <a:ext cx="2208532" cy="152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3258"/>
            <a:ext cx="10972800" cy="5135563"/>
          </a:xfrm>
        </p:spPr>
        <p:txBody>
          <a:bodyPr/>
          <a:lstStyle/>
          <a:p>
            <a:r>
              <a:rPr lang="en-US" dirty="0" smtClean="0"/>
              <a:t>Predict a residual depth from reference image and initial depth map </a:t>
            </a:r>
          </a:p>
          <a:p>
            <a:pPr lvl="1"/>
            <a:r>
              <a:rPr lang="en-US" dirty="0" smtClean="0"/>
              <a:t>Attempts to refine around boundaries</a:t>
            </a:r>
          </a:p>
          <a:p>
            <a:pPr lvl="1"/>
            <a:r>
              <a:rPr lang="en-US" dirty="0" smtClean="0"/>
              <a:t>Residual depth is added to initial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3739646"/>
            <a:ext cx="4572000" cy="1594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95500" y="5486399"/>
            <a:ext cx="5791200" cy="103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Deep </a:t>
            </a:r>
            <a:r>
              <a:rPr lang="en-US" dirty="0" err="1" smtClean="0"/>
              <a:t>Multiview</a:t>
            </a:r>
            <a:r>
              <a:rPr lang="en-US" dirty="0" smtClean="0"/>
              <a:t> Stereo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Potential benefits of deep learning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Deep learning background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Deep network </a:t>
            </a:r>
            <a:r>
              <a:rPr lang="en-US" dirty="0" smtClean="0"/>
              <a:t>approaches to MVS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MVSNet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AttMVSNet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343400"/>
            <a:ext cx="6654655" cy="2196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and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points that have:</a:t>
            </a:r>
          </a:p>
          <a:p>
            <a:pPr lvl="1"/>
            <a:r>
              <a:rPr lang="en-US" dirty="0" smtClean="0"/>
              <a:t> probability of at least 0.8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reprojection</a:t>
            </a:r>
            <a:r>
              <a:rPr lang="en-US" dirty="0" smtClean="0"/>
              <a:t> error and low </a:t>
            </a:r>
            <a:r>
              <a:rPr lang="en-US" dirty="0" err="1" smtClean="0"/>
              <a:t>reprojection</a:t>
            </a:r>
            <a:r>
              <a:rPr lang="en-US" dirty="0" smtClean="0"/>
              <a:t> depth difference with at least two other images</a:t>
            </a:r>
          </a:p>
          <a:p>
            <a:endParaRPr lang="en-US" dirty="0"/>
          </a:p>
          <a:p>
            <a:r>
              <a:rPr lang="en-US" dirty="0" smtClean="0"/>
              <a:t>Visibility-based fusion (Merrell et al. ICCV 2007)</a:t>
            </a:r>
          </a:p>
          <a:p>
            <a:pPr lvl="1"/>
            <a:r>
              <a:rPr lang="en-US" dirty="0" smtClean="0"/>
              <a:t>Efficient GPU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835" y="3124200"/>
            <a:ext cx="2048457" cy="36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124200"/>
            <a:ext cx="2753663" cy="2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307798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depth ratio)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1276"/>
            <a:ext cx="56388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Loss on initial and refined maps</a:t>
            </a:r>
          </a:p>
          <a:p>
            <a:r>
              <a:rPr lang="en-US" sz="2800" dirty="0" smtClean="0"/>
              <a:t>N = 3, W=640, H=512 for training</a:t>
            </a:r>
          </a:p>
          <a:p>
            <a:r>
              <a:rPr lang="en-US" sz="2800" dirty="0" smtClean="0"/>
              <a:t>Ground truth from DTU depth-rendered meshes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81853"/>
            <a:ext cx="5854839" cy="9367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27520" y="2259600"/>
            <a:ext cx="3932271" cy="2667000"/>
            <a:chOff x="6718161" y="2259600"/>
            <a:chExt cx="3932271" cy="2667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69492" t="30639" b="15742"/>
            <a:stretch/>
          </p:blipFill>
          <p:spPr>
            <a:xfrm>
              <a:off x="7162800" y="2259600"/>
              <a:ext cx="3487632" cy="2667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18161" y="3619058"/>
              <a:ext cx="2286000" cy="1307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5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1" y="1752600"/>
            <a:ext cx="11431691" cy="49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4835"/>
            <a:ext cx="9268426" cy="50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3" y="1203000"/>
            <a:ext cx="11081814" cy="4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7" y="685800"/>
            <a:ext cx="11048233" cy="60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0176"/>
            <a:ext cx="8109920" cy="67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Runtime: 4.7s per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100x faster than COLMAP, 5x faster than </a:t>
            </a:r>
            <a:r>
              <a:rPr lang="en-US" dirty="0" err="1" smtClean="0"/>
              <a:t>Gipuma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min break (and think)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Compared to non-ML MVS algorithms, how is this one better?</a:t>
            </a:r>
          </a:p>
          <a:p>
            <a:endParaRPr lang="en-US" dirty="0"/>
          </a:p>
          <a:p>
            <a:r>
              <a:rPr lang="en-US" dirty="0" smtClean="0"/>
              <a:t>How is it worse?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</a:t>
            </a:r>
            <a:r>
              <a:rPr lang="en-US" dirty="0" err="1" smtClean="0"/>
              <a:t>MVSNet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</a:p>
          <a:p>
            <a:pPr lvl="1"/>
            <a:r>
              <a:rPr lang="en-US" dirty="0" smtClean="0"/>
              <a:t>Fast and relatively simple</a:t>
            </a:r>
          </a:p>
          <a:p>
            <a:pPr lvl="1"/>
            <a:r>
              <a:rPr lang="en-US" dirty="0" smtClean="0"/>
              <a:t>Learnable features</a:t>
            </a:r>
          </a:p>
          <a:p>
            <a:pPr lvl="1"/>
            <a:r>
              <a:rPr lang="en-US" dirty="0" smtClean="0"/>
              <a:t>Good completeness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Loses benefits of </a:t>
            </a:r>
            <a:r>
              <a:rPr lang="en-US" dirty="0" err="1" smtClean="0"/>
              <a:t>pixelwise</a:t>
            </a:r>
            <a:r>
              <a:rPr lang="en-US" dirty="0" smtClean="0"/>
              <a:t> view selection and normal estimates</a:t>
            </a:r>
          </a:p>
          <a:p>
            <a:pPr lvl="1"/>
            <a:r>
              <a:rPr lang="en-US" dirty="0" smtClean="0"/>
              <a:t>Requires dense views (lack of </a:t>
            </a:r>
            <a:r>
              <a:rPr lang="en-US" dirty="0" err="1" smtClean="0"/>
              <a:t>pixelwise</a:t>
            </a:r>
            <a:r>
              <a:rPr lang="en-US" dirty="0" smtClean="0"/>
              <a:t> view selection) and small depth range (cost volume)</a:t>
            </a:r>
          </a:p>
          <a:p>
            <a:pPr lvl="1"/>
            <a:r>
              <a:rPr lang="en-US" dirty="0" smtClean="0"/>
              <a:t>(Maybe) depth expectation can lead to inaccurate estimates</a:t>
            </a:r>
          </a:p>
        </p:txBody>
      </p:sp>
    </p:spTree>
    <p:extLst>
      <p:ext uri="{BB962C8B-B14F-4D97-AF65-F5344CB8AC3E}">
        <p14:creationId xmlns:p14="http://schemas.microsoft.com/office/powerpoint/2010/main" val="34274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Learn image and feature representations that are well-tuned for problems of interest</a:t>
            </a:r>
          </a:p>
          <a:p>
            <a:pPr lvl="1"/>
            <a:endParaRPr lang="en-US" dirty="0"/>
          </a:p>
          <a:p>
            <a:r>
              <a:rPr lang="en-US" dirty="0" smtClean="0"/>
              <a:t>Can optimize for many different kinds of losses or combinations of losses</a:t>
            </a:r>
          </a:p>
          <a:p>
            <a:endParaRPr lang="en-US" dirty="0"/>
          </a:p>
          <a:p>
            <a:r>
              <a:rPr lang="en-US" dirty="0" smtClean="0"/>
              <a:t>Can learn representations on large datasets and </a:t>
            </a:r>
            <a:r>
              <a:rPr lang="en-US" dirty="0" err="1" smtClean="0"/>
              <a:t>finetune</a:t>
            </a:r>
            <a:r>
              <a:rPr lang="en-US" dirty="0" smtClean="0"/>
              <a:t> them on smaller datasets</a:t>
            </a:r>
          </a:p>
          <a:p>
            <a:endParaRPr lang="en-US" dirty="0"/>
          </a:p>
          <a:p>
            <a:r>
              <a:rPr lang="en-US" dirty="0" smtClean="0"/>
              <a:t>Often, efficient inference on GPUs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0151-9D8A-BB44-BA2F-ED272E84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works in MVS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D4521-1375-4281-AA49-995813F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66C8262-CEFD-7C4C-A404-14C2C214FCD4}"/>
              </a:ext>
            </a:extLst>
          </p:cNvPr>
          <p:cNvGraphicFramePr>
            <a:graphicFrameLocks noGrp="1"/>
          </p:cNvGraphicFramePr>
          <p:nvPr/>
        </p:nvGraphicFramePr>
        <p:xfrm>
          <a:off x="1142948" y="2596717"/>
          <a:ext cx="4064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775">
                  <a:extLst>
                    <a:ext uri="{9D8B030D-6E8A-4147-A177-3AD203B41FA5}">
                      <a16:colId xmlns:a16="http://schemas.microsoft.com/office/drawing/2014/main" val="1242809526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val="1762843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6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Vis-</a:t>
                      </a:r>
                      <a:r>
                        <a:rPr lang="en-US" sz="1400" dirty="0" err="1"/>
                        <a:t>MVSNet</a:t>
                      </a:r>
                      <a:r>
                        <a:rPr lang="en-US" sz="1400" dirty="0"/>
                        <a:t> (BMVC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2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AttMVSNet</a:t>
                      </a:r>
                      <a:r>
                        <a:rPr lang="en-US" sz="1400" dirty="0"/>
                        <a:t> (CVPR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672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3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ACMP (AAAI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ACMM (CVPR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844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F03F7BB-272A-DA4E-B5C0-21215E02A9AA}"/>
              </a:ext>
            </a:extLst>
          </p:cNvPr>
          <p:cNvSpPr txBox="1"/>
          <p:nvPr/>
        </p:nvSpPr>
        <p:spPr>
          <a:xfrm>
            <a:off x="1915438" y="5121919"/>
            <a:ext cx="251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Tanks and Temples </a:t>
            </a:r>
          </a:p>
          <a:p>
            <a:pPr algn="ctr"/>
            <a:r>
              <a:rPr lang="en-US" dirty="0"/>
              <a:t>Intermediate Benchmark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2DF130-0560-1F43-8D04-F1B85C91D0C6}"/>
              </a:ext>
            </a:extLst>
          </p:cNvPr>
          <p:cNvGrpSpPr/>
          <p:nvPr/>
        </p:nvGrpSpPr>
        <p:grpSpPr>
          <a:xfrm>
            <a:off x="5638018" y="2136728"/>
            <a:ext cx="5715782" cy="3145017"/>
            <a:chOff x="5752709" y="3597418"/>
            <a:chExt cx="5715782" cy="314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2EB7E3-9B5F-574E-A389-9DDF0E78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709" y="3597418"/>
              <a:ext cx="5715782" cy="15715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8A48D9-FD42-CF4E-BDE2-C2A0F58C5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709" y="5168989"/>
              <a:ext cx="5715782" cy="157344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C8CDAA-D21E-064B-9994-D24665F032BB}"/>
              </a:ext>
            </a:extLst>
          </p:cNvPr>
          <p:cNvSpPr txBox="1"/>
          <p:nvPr/>
        </p:nvSpPr>
        <p:spPr>
          <a:xfrm>
            <a:off x="7000194" y="5395018"/>
            <a:ext cx="29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Dense views for object scenes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41703"/>
            <a:ext cx="195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credit: Jae Yong Lee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55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0151-9D8A-BB44-BA2F-ED272E84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works in MVS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D4521-1375-4281-AA49-995813F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66C8262-CEFD-7C4C-A404-14C2C214FC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2948" y="2596717"/>
          <a:ext cx="4064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775">
                  <a:extLst>
                    <a:ext uri="{9D8B030D-6E8A-4147-A177-3AD203B41FA5}">
                      <a16:colId xmlns:a16="http://schemas.microsoft.com/office/drawing/2014/main" val="1242809526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val="1762843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6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Vis-</a:t>
                      </a:r>
                      <a:r>
                        <a:rPr lang="en-US" sz="1400" dirty="0" err="1"/>
                        <a:t>MVSNet</a:t>
                      </a:r>
                      <a:r>
                        <a:rPr lang="en-US" sz="1400" dirty="0"/>
                        <a:t> (BMVC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2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AttMVSNet</a:t>
                      </a:r>
                      <a:r>
                        <a:rPr lang="en-US" sz="1400" dirty="0"/>
                        <a:t> (CVPR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672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3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ACMP (AAAI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ACMM (CVPR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844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F03F7BB-272A-DA4E-B5C0-21215E02A9AA}"/>
              </a:ext>
            </a:extLst>
          </p:cNvPr>
          <p:cNvSpPr txBox="1"/>
          <p:nvPr/>
        </p:nvSpPr>
        <p:spPr>
          <a:xfrm>
            <a:off x="1915438" y="5121919"/>
            <a:ext cx="251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Tanks and Temples </a:t>
            </a:r>
          </a:p>
          <a:p>
            <a:pPr algn="ctr"/>
            <a:r>
              <a:rPr lang="en-US" dirty="0"/>
              <a:t>Intermediate Benchmark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1C1E40-65AA-614A-849B-530CCF272CE0}"/>
              </a:ext>
            </a:extLst>
          </p:cNvPr>
          <p:cNvCxnSpPr>
            <a:cxnSpLocks/>
          </p:cNvCxnSpPr>
          <p:nvPr/>
        </p:nvCxnSpPr>
        <p:spPr>
          <a:xfrm flipV="1">
            <a:off x="5206950" y="2992582"/>
            <a:ext cx="1778102" cy="338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1FD793-1F89-F640-8A8C-24DEFEC1285C}"/>
              </a:ext>
            </a:extLst>
          </p:cNvPr>
          <p:cNvCxnSpPr>
            <a:cxnSpLocks/>
          </p:cNvCxnSpPr>
          <p:nvPr/>
        </p:nvCxnSpPr>
        <p:spPr>
          <a:xfrm>
            <a:off x="5206950" y="4457533"/>
            <a:ext cx="1667036" cy="48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C4392C3-629D-1C42-B5A2-8C4EE5101135}"/>
              </a:ext>
            </a:extLst>
          </p:cNvPr>
          <p:cNvSpPr/>
          <p:nvPr/>
        </p:nvSpPr>
        <p:spPr>
          <a:xfrm>
            <a:off x="7411115" y="2514600"/>
            <a:ext cx="33890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(Cost-Volume) based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715C64-57E1-8F48-AAF8-293E8932C2F5}"/>
              </a:ext>
            </a:extLst>
          </p:cNvPr>
          <p:cNvSpPr/>
          <p:nvPr/>
        </p:nvSpPr>
        <p:spPr>
          <a:xfrm>
            <a:off x="7411115" y="4487746"/>
            <a:ext cx="33890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Non-Learning </a:t>
            </a:r>
            <a:r>
              <a:rPr lang="en-US" dirty="0" err="1"/>
              <a:t>PatchMatch</a:t>
            </a:r>
            <a:r>
              <a:rPr lang="en-US" dirty="0"/>
              <a:t> based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41703"/>
            <a:ext cx="195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credit: Jae Yong Lee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11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890B-AD87-AC4B-859C-99597B4B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more Challenging Benchmarks…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CA16E-3379-0A4B-BC61-26CE224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64AD6F8-7BF8-CF40-8AD7-23EA1B624829}"/>
              </a:ext>
            </a:extLst>
          </p:cNvPr>
          <p:cNvGraphicFramePr>
            <a:graphicFrameLocks noGrp="1"/>
          </p:cNvGraphicFramePr>
          <p:nvPr/>
        </p:nvGraphicFramePr>
        <p:xfrm>
          <a:off x="1145133" y="2340941"/>
          <a:ext cx="4064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775">
                  <a:extLst>
                    <a:ext uri="{9D8B030D-6E8A-4147-A177-3AD203B41FA5}">
                      <a16:colId xmlns:a16="http://schemas.microsoft.com/office/drawing/2014/main" val="1242809526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val="1762843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6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MARMVS (CVPR2020)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2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ACMP (AAAI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6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ACMM (CVPR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404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3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Vis-</a:t>
                      </a:r>
                      <a:r>
                        <a:rPr lang="en-US" sz="1400" dirty="0" err="1"/>
                        <a:t>MVSNet</a:t>
                      </a:r>
                      <a:r>
                        <a:rPr lang="en-US" sz="1400" dirty="0"/>
                        <a:t> (BMVC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PVSNet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844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F2D7D3-E53E-6842-9285-944DE5B1A993}"/>
              </a:ext>
            </a:extLst>
          </p:cNvPr>
          <p:cNvSpPr txBox="1"/>
          <p:nvPr/>
        </p:nvSpPr>
        <p:spPr>
          <a:xfrm>
            <a:off x="1774762" y="5288173"/>
            <a:ext cx="28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ETH3D High-Res Benchmark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3641CE-DC6E-394E-A286-7BCBA93F61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2389533"/>
            <a:ext cx="5380661" cy="11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C70CEAA-C7BD-5A41-B9A5-E39BEC84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6" y="3628770"/>
            <a:ext cx="5380661" cy="11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55B7F1-B135-684D-AE67-866F059F2469}"/>
              </a:ext>
            </a:extLst>
          </p:cNvPr>
          <p:cNvSpPr/>
          <p:nvPr/>
        </p:nvSpPr>
        <p:spPr>
          <a:xfrm>
            <a:off x="6978512" y="5087383"/>
            <a:ext cx="4109651" cy="568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With wide baselines with strict thresholds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41703"/>
            <a:ext cx="195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credit: Jae Yong Lee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40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890B-AD87-AC4B-859C-99597B4B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more Challenging Benchmarks…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CA16E-3379-0A4B-BC61-26CE224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802A-E6E8-4992-A103-7A0B7D6FFCE6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64AD6F8-7BF8-CF40-8AD7-23EA1B6248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5133" y="2340941"/>
          <a:ext cx="4064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775">
                  <a:extLst>
                    <a:ext uri="{9D8B030D-6E8A-4147-A177-3AD203B41FA5}">
                      <a16:colId xmlns:a16="http://schemas.microsoft.com/office/drawing/2014/main" val="1242809526"/>
                    </a:ext>
                  </a:extLst>
                </a:gridCol>
                <a:gridCol w="1903227">
                  <a:extLst>
                    <a:ext uri="{9D8B030D-6E8A-4147-A177-3AD203B41FA5}">
                      <a16:colId xmlns:a16="http://schemas.microsoft.com/office/drawing/2014/main" val="1762843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6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MARMVS (CVPR2020)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2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ACMP (AAAI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6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ACMM (CVPR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404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3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Vis-</a:t>
                      </a:r>
                      <a:r>
                        <a:rPr lang="en-US" sz="1400" dirty="0" err="1"/>
                        <a:t>MVSNet</a:t>
                      </a:r>
                      <a:r>
                        <a:rPr lang="en-US" sz="1400" dirty="0"/>
                        <a:t> (BMVC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PVSNet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844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B765E8-155F-1C42-AFBE-6D20B9AA51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82867" y="2340941"/>
          <a:ext cx="4064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428095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1232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F1-Score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6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ACMP (AAAI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2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ACMM (CVPR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6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ACMH (CVPR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404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3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AttMVSNet</a:t>
                      </a:r>
                      <a:r>
                        <a:rPr lang="en-US" sz="1400" dirty="0"/>
                        <a:t> (CVPR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CasMVSNet</a:t>
                      </a:r>
                      <a:r>
                        <a:rPr lang="en-US" sz="1400" dirty="0"/>
                        <a:t> (CVPR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844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F2D7D3-E53E-6842-9285-944DE5B1A993}"/>
              </a:ext>
            </a:extLst>
          </p:cNvPr>
          <p:cNvSpPr txBox="1"/>
          <p:nvPr/>
        </p:nvSpPr>
        <p:spPr>
          <a:xfrm>
            <a:off x="1774762" y="5288173"/>
            <a:ext cx="28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ETH3D High-Res Benchmark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C6BB4-FECA-6040-9BC5-161F629EAB10}"/>
              </a:ext>
            </a:extLst>
          </p:cNvPr>
          <p:cNvSpPr txBox="1"/>
          <p:nvPr/>
        </p:nvSpPr>
        <p:spPr>
          <a:xfrm>
            <a:off x="7022176" y="5288173"/>
            <a:ext cx="402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Tanks and Temples Advanced Benchmark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41703"/>
            <a:ext cx="195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credit: Jae Yong Lee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6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Attention-Aware MVS (Luo et al. CVPR 2020)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35965"/>
            <a:ext cx="11275855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Attention-enhanced confidence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20000" cy="5135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Features: like </a:t>
            </a:r>
            <a:r>
              <a:rPr lang="en-US" dirty="0" err="1" smtClean="0"/>
              <a:t>MVSNet</a:t>
            </a:r>
            <a:r>
              <a:rPr lang="en-US" dirty="0" smtClean="0"/>
              <a:t> but 10 layers, 16 channels, </a:t>
            </a:r>
            <a:r>
              <a:rPr lang="en-US" dirty="0" err="1" smtClean="0"/>
              <a:t>LeakyReLU</a:t>
            </a:r>
            <a:r>
              <a:rPr lang="en-US" dirty="0" smtClean="0"/>
              <a:t>, </a:t>
            </a:r>
            <a:r>
              <a:rPr lang="en-US" dirty="0" err="1" smtClean="0"/>
              <a:t>InstanceNorm</a:t>
            </a:r>
            <a:endParaRPr lang="en-US" dirty="0" smtClean="0"/>
          </a:p>
          <a:p>
            <a:r>
              <a:rPr lang="en-US" dirty="0"/>
              <a:t>Predict “attention” weights based on variance of average feature channels across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Feature confidence channels based on mean squared diff of sources with ref along each channel</a:t>
            </a:r>
          </a:p>
          <a:p>
            <a:r>
              <a:rPr lang="en-US" dirty="0" smtClean="0"/>
              <a:t>Sum feature confidence channels weighted by attention weights</a:t>
            </a:r>
          </a:p>
          <a:p>
            <a:r>
              <a:rPr lang="en-US" dirty="0" smtClean="0"/>
              <a:t>Allows scene-specific feature importance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25" r="50668"/>
          <a:stretch/>
        </p:blipFill>
        <p:spPr>
          <a:xfrm>
            <a:off x="8610600" y="1295400"/>
            <a:ext cx="3124201" cy="4906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962400"/>
            <a:ext cx="3124200" cy="6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Attention-guided hierarchical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6553200" cy="5135563"/>
          </a:xfrm>
        </p:spPr>
        <p:txBody>
          <a:bodyPr/>
          <a:lstStyle/>
          <a:p>
            <a:r>
              <a:rPr lang="en-US" dirty="0" smtClean="0"/>
              <a:t>Create multiscale cost volume by stacking feature x depth channels and using stride=2 to </a:t>
            </a:r>
            <a:r>
              <a:rPr lang="en-US" dirty="0" err="1" smtClean="0"/>
              <a:t>downsample</a:t>
            </a:r>
            <a:endParaRPr lang="en-US" dirty="0" smtClean="0"/>
          </a:p>
          <a:p>
            <a:r>
              <a:rPr lang="en-US" dirty="0" smtClean="0"/>
              <a:t>Confidence volumes are processed with 3D convolution and linear layers at multiple scales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953" r="16879"/>
          <a:stretch/>
        </p:blipFill>
        <p:spPr>
          <a:xfrm>
            <a:off x="7543800" y="1318009"/>
            <a:ext cx="4191000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9601200" cy="5135563"/>
          </a:xfrm>
        </p:spPr>
        <p:txBody>
          <a:bodyPr/>
          <a:lstStyle/>
          <a:p>
            <a:r>
              <a:rPr lang="en-US" dirty="0" smtClean="0"/>
              <a:t>Compute expected depth like </a:t>
            </a:r>
            <a:r>
              <a:rPr lang="en-US" dirty="0" err="1" smtClean="0"/>
              <a:t>MVSNet</a:t>
            </a:r>
            <a:endParaRPr lang="en-US" dirty="0" smtClean="0"/>
          </a:p>
          <a:p>
            <a:r>
              <a:rPr lang="en-US" dirty="0" smtClean="0"/>
              <a:t>In training, optimize over relative depth and depth gradient (train on DTU w/ improved GT maps)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148"/>
          <a:stretch/>
        </p:blipFill>
        <p:spPr>
          <a:xfrm>
            <a:off x="10363200" y="1219200"/>
            <a:ext cx="1674655" cy="4906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52" y="2953581"/>
            <a:ext cx="6279695" cy="12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419600"/>
            <a:ext cx="7757270" cy="20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318904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5720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574069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31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11342077" cy="29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5876720" cy="471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92" y="889279"/>
            <a:ext cx="5843138" cy="52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deep networks in MVS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better photometric scoring functions, e.g. more robust to smooth or reflective surfaces or boundaries, via better features or adaptive neighborhoods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better prediction of visibility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better combination of cues, such as photometric score, geometric consistency, and surrounding predictions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 </a:t>
            </a:r>
            <a:r>
              <a:rPr lang="en-US" dirty="0" err="1" smtClean="0"/>
              <a:t>multiview</a:t>
            </a:r>
            <a:r>
              <a:rPr lang="en-US" dirty="0" smtClean="0"/>
              <a:t> depth estimations and recognition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910"/>
            <a:ext cx="9982200" cy="68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Deep MVS applies learned features and cost volume regularization</a:t>
            </a:r>
          </a:p>
          <a:p>
            <a:r>
              <a:rPr lang="en-US" dirty="0" smtClean="0"/>
              <a:t>Outperforms for dense views, moderate scene depth</a:t>
            </a:r>
          </a:p>
          <a:p>
            <a:r>
              <a:rPr lang="en-US" dirty="0" smtClean="0"/>
              <a:t>Underperforms non-ML methods for sparse views, large scene depths</a:t>
            </a:r>
          </a:p>
          <a:p>
            <a:r>
              <a:rPr lang="en-US" dirty="0" smtClean="0"/>
              <a:t>Deep patch-match based methods try to address this and are catching up to non-ML methods, but so far ACMMP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deep networks in MVS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Pixelwise</a:t>
            </a:r>
            <a:r>
              <a:rPr lang="en-US" dirty="0" smtClean="0"/>
              <a:t> view selection, </a:t>
            </a:r>
            <a:r>
              <a:rPr lang="en-US" dirty="0" err="1" smtClean="0"/>
              <a:t>propogation</a:t>
            </a:r>
            <a:r>
              <a:rPr lang="en-US" dirty="0" smtClean="0"/>
              <a:t>, and other staples of MVS are difficult to do efficiently and make differentiable within a MVS framework</a:t>
            </a:r>
          </a:p>
          <a:p>
            <a:endParaRPr lang="en-US" dirty="0"/>
          </a:p>
          <a:p>
            <a:r>
              <a:rPr lang="en-US" dirty="0" smtClean="0"/>
              <a:t>Most deep methods so far, therefore,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networks: basic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classification network (</a:t>
            </a:r>
            <a:r>
              <a:rPr lang="en-US" dirty="0" err="1" smtClean="0"/>
              <a:t>AlexNet</a:t>
            </a:r>
            <a:r>
              <a:rPr lang="en-US" dirty="0" smtClean="0"/>
              <a:t> shown)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467" y="3047999"/>
            <a:ext cx="102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061" b="34445"/>
          <a:stretch/>
        </p:blipFill>
        <p:spPr>
          <a:xfrm>
            <a:off x="1524000" y="2134370"/>
            <a:ext cx="9144000" cy="2671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399" y="60592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A. </a:t>
            </a:r>
            <a:r>
              <a:rPr lang="en-US" sz="1800" b="0" dirty="0" err="1" smtClean="0"/>
              <a:t>Krizhevsky</a:t>
            </a:r>
            <a:r>
              <a:rPr lang="en-US" sz="1800" b="0" dirty="0" smtClean="0"/>
              <a:t>, I. </a:t>
            </a:r>
            <a:r>
              <a:rPr lang="en-US" sz="1800" b="0" dirty="0" err="1" smtClean="0"/>
              <a:t>Sutskever</a:t>
            </a:r>
            <a:r>
              <a:rPr lang="en-US" sz="1800" b="0" dirty="0" smtClean="0"/>
              <a:t>, and G. Hinton, </a:t>
            </a:r>
            <a:r>
              <a:rPr lang="en-US" sz="1800" b="0" dirty="0" smtClean="0">
                <a:hlinkClick r:id="rId3"/>
              </a:rPr>
              <a:t>ImageNet Classification with Deep Convolutional Neural Networks</a:t>
            </a:r>
            <a:r>
              <a:rPr lang="en-US" sz="1800" b="0" dirty="0" smtClean="0"/>
              <a:t>, NIPS 2012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0599684" y="3048000"/>
            <a:ext cx="142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confidences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8960" y="504970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Convolutional layers</a:t>
            </a:r>
            <a:r>
              <a:rPr lang="en-US" dirty="0" smtClean="0"/>
              <a:t>: aggregate/organize local information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86960" y="504970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Pooling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positional invariance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72959" y="502868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Fully connected (FC) layers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Integrate/organize all information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67801" y="5059558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Prediction layer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Map final features to logistic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networks: basic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 labeling network (U-Net shown)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9812" y="2133600"/>
            <a:ext cx="102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65" y="6385866"/>
            <a:ext cx="1196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O. </a:t>
            </a:r>
            <a:r>
              <a:rPr lang="en-US" dirty="0" err="1"/>
              <a:t>Ronneberger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Fischer, and </a:t>
            </a:r>
            <a:r>
              <a:rPr lang="en-US" dirty="0" smtClean="0"/>
              <a:t>T. </a:t>
            </a:r>
            <a:r>
              <a:rPr lang="en-US" dirty="0" err="1"/>
              <a:t>Brox</a:t>
            </a:r>
            <a:r>
              <a:rPr lang="en-US" sz="1800" b="0" dirty="0" smtClean="0"/>
              <a:t>, </a:t>
            </a:r>
            <a:r>
              <a:rPr lang="en-US" dirty="0">
                <a:hlinkClick r:id="rId2"/>
              </a:rPr>
              <a:t>U-Net: Convolutional Networks for Biomedical Image </a:t>
            </a:r>
            <a:r>
              <a:rPr lang="en-US" dirty="0" smtClean="0">
                <a:hlinkClick r:id="rId2"/>
              </a:rPr>
              <a:t>Segmentation</a:t>
            </a:r>
            <a:r>
              <a:rPr lang="en-US" dirty="0" smtClean="0"/>
              <a:t>, 2015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8392935" y="2133600"/>
            <a:ext cx="176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 map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379" y="4980203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Encoder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convolve/pool to create feature image or vector that incorporates context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980203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Decoder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Upsample</a:t>
            </a:r>
            <a:r>
              <a:rPr lang="en-US" dirty="0" smtClean="0"/>
              <a:t> while combining with detail encoder layers to create features for local prediction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95007" y="4980203"/>
            <a:ext cx="295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Prediction layer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1x1 convolution to predict label at each 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029" y="1702875"/>
            <a:ext cx="4693685" cy="31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: the residual module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82716"/>
            <a:ext cx="10896600" cy="2020784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Introduce </a:t>
            </a:r>
            <a:r>
              <a:rPr lang="en-US" sz="2400" i="1" dirty="0"/>
              <a:t>skip</a:t>
            </a:r>
            <a:r>
              <a:rPr lang="en-US" sz="2400" dirty="0"/>
              <a:t> or </a:t>
            </a:r>
            <a:r>
              <a:rPr lang="en-US" sz="2400" i="1" dirty="0"/>
              <a:t>shortcut</a:t>
            </a:r>
            <a:r>
              <a:rPr lang="en-US" sz="2400" dirty="0"/>
              <a:t> connections (existing before in various forms in literature)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Make it easy for network layers to represent the identity </a:t>
            </a:r>
            <a:r>
              <a:rPr lang="en-US" sz="2400" dirty="0" smtClean="0"/>
              <a:t>mapping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Sparser, more direct updates in </a:t>
            </a:r>
            <a:r>
              <a:rPr lang="en-US" sz="2400" dirty="0" smtClean="0"/>
              <a:t>training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685800" y="5935716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b="1">
              <a:solidFill>
                <a:prstClr val="black"/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6203786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Kaiming He,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Xiangyu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Zhang,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Shaoqing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and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Jian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Sun,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Deep Residual Learning for Image Recognition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CVPR 2016 (Best Paper)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63" y="3041905"/>
            <a:ext cx="5029200" cy="28554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4114686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Important </a:t>
            </a:r>
            <a:r>
              <a:rPr lang="en-US" b="1" dirty="0" smtClean="0"/>
              <a:t>but non-intuitive idea</a:t>
            </a:r>
            <a:r>
              <a:rPr lang="en-US" dirty="0"/>
              <a:t>: to combine information, </a:t>
            </a:r>
            <a:r>
              <a:rPr lang="en-US" dirty="0" smtClean="0"/>
              <a:t>no need to </a:t>
            </a:r>
            <a:r>
              <a:rPr lang="en-US" dirty="0"/>
              <a:t>concatenate – just add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990600"/>
            <a:ext cx="8879948" cy="50455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1191" y="6295441"/>
            <a:ext cx="407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</a:t>
            </a:r>
            <a:r>
              <a:rPr lang="en-US" sz="1200" dirty="0"/>
              <a:t>from Ming </a:t>
            </a:r>
            <a:r>
              <a:rPr lang="en-US" sz="1200" dirty="0" smtClean="0"/>
              <a:t>Li.  See full deck for details/illustrations.</a:t>
            </a:r>
          </a:p>
          <a:p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://cs.uwaterloo.ca/~</a:t>
            </a:r>
            <a:r>
              <a:rPr lang="en-US" sz="1200" dirty="0" smtClean="0">
                <a:hlinkClick r:id="rId4"/>
              </a:rPr>
              <a:t>mli/Lecture2.pptx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90600"/>
            <a:ext cx="3124200" cy="576650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Can process an unordered set of tokens/vectors</a:t>
            </a:r>
          </a:p>
          <a:p>
            <a:pPr lvl="1"/>
            <a:r>
              <a:rPr lang="en-US" sz="1900" dirty="0" smtClean="0"/>
              <a:t>Positional encoding adds spatial information</a:t>
            </a:r>
          </a:p>
          <a:p>
            <a:r>
              <a:rPr lang="en-US" sz="2200" dirty="0" smtClean="0"/>
              <a:t>Self-Attention is like clustering and replacing vectors with centers, except</a:t>
            </a:r>
          </a:p>
          <a:p>
            <a:pPr lvl="1"/>
            <a:r>
              <a:rPr lang="en-US" sz="1900" dirty="0" smtClean="0"/>
              <a:t>Multiple, complex, learnable similarity functions</a:t>
            </a:r>
          </a:p>
          <a:p>
            <a:pPr lvl="1"/>
            <a:r>
              <a:rPr lang="en-US" sz="1900" dirty="0" smtClean="0"/>
              <a:t>No need to preset number of clusters</a:t>
            </a:r>
          </a:p>
          <a:p>
            <a:r>
              <a:rPr lang="en-US" sz="2200" dirty="0" smtClean="0"/>
              <a:t>Vectors are iteratively aggregated and transformed</a:t>
            </a:r>
          </a:p>
          <a:p>
            <a:r>
              <a:rPr lang="en-US" sz="2200" dirty="0" smtClean="0"/>
              <a:t>Vectors can start as purely local information (e.g. 16x16 patch)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1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92511</TotalTime>
  <Words>1290</Words>
  <Application>Microsoft Office PowerPoint</Application>
  <PresentationFormat>Widescreen</PresentationFormat>
  <Paragraphs>263</Paragraphs>
  <Slides>41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宋体</vt:lpstr>
      <vt:lpstr>Arial</vt:lpstr>
      <vt:lpstr>Calibri</vt:lpstr>
      <vt:lpstr>Cambria Math</vt:lpstr>
      <vt:lpstr>Office Theme</vt:lpstr>
      <vt:lpstr>1_Office Theme</vt:lpstr>
      <vt:lpstr>Deep Multiview Stereo</vt:lpstr>
      <vt:lpstr>This class: Deep Multiview Stereo</vt:lpstr>
      <vt:lpstr>Benefits of deep learning</vt:lpstr>
      <vt:lpstr>Potential for deep networks in MVS</vt:lpstr>
      <vt:lpstr>Challenges for deep networks in MVS</vt:lpstr>
      <vt:lpstr>Deep networks: basic structures</vt:lpstr>
      <vt:lpstr>Deep networks: basic structures</vt:lpstr>
      <vt:lpstr>ResNet: the residual module</vt:lpstr>
      <vt:lpstr>Transformers</vt:lpstr>
      <vt:lpstr>MVSNet (Yao et al. ECCV 2018)</vt:lpstr>
      <vt:lpstr>Plane Sweep Stereo</vt:lpstr>
      <vt:lpstr>Plane Sweep Stereo</vt:lpstr>
      <vt:lpstr>Plane Sweep Stereo</vt:lpstr>
      <vt:lpstr>Plane Sweep Stereo</vt:lpstr>
      <vt:lpstr>View Selection</vt:lpstr>
      <vt:lpstr>Photometric costs: features</vt:lpstr>
      <vt:lpstr>Photometric cost volume computation</vt:lpstr>
      <vt:lpstr>Cost volume regularization and initial depth estimation</vt:lpstr>
      <vt:lpstr>Depth refinement</vt:lpstr>
      <vt:lpstr>Filtering and Fusion</vt:lpstr>
      <vt:lpstr>Training</vt:lpstr>
      <vt:lpstr>Recap</vt:lpstr>
      <vt:lpstr>Results: example</vt:lpstr>
      <vt:lpstr>PowerPoint Presentation</vt:lpstr>
      <vt:lpstr>PowerPoint Presentation</vt:lpstr>
      <vt:lpstr>PowerPoint Presentation</vt:lpstr>
      <vt:lpstr>Runtime: 4.7s per view</vt:lpstr>
      <vt:lpstr>2 min break (and think)</vt:lpstr>
      <vt:lpstr>Pros and Cons of MVSNet</vt:lpstr>
      <vt:lpstr>State-of-the-art works in MVS</vt:lpstr>
      <vt:lpstr>State-of-the-art works in MVS</vt:lpstr>
      <vt:lpstr>In more Challenging Benchmarks…</vt:lpstr>
      <vt:lpstr>In more Challenging Benchmarks…</vt:lpstr>
      <vt:lpstr>Attention-Aware MVS (Luo et al. CVPR 2020)</vt:lpstr>
      <vt:lpstr>Attention-enhanced confidence volume</vt:lpstr>
      <vt:lpstr>Attention-guided hierarchical regularization</vt:lpstr>
      <vt:lpstr>Depth regression</vt:lpstr>
      <vt:lpstr>Ablation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322</cp:revision>
  <cp:lastPrinted>2012-03-01T18:43:45Z</cp:lastPrinted>
  <dcterms:created xsi:type="dcterms:W3CDTF">2009-12-16T02:55:56Z</dcterms:created>
  <dcterms:modified xsi:type="dcterms:W3CDTF">2021-09-09T15:23:51Z</dcterms:modified>
</cp:coreProperties>
</file>