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61" d="100"/>
          <a:sy n="161" d="100"/>
        </p:scale>
        <p:origin x="784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0183" y="1091184"/>
            <a:ext cx="8283633" cy="1608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EEFF4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EEEEE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EEFF4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EEFF4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0F21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725" y="503825"/>
            <a:ext cx="8374549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EEFF4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2310" y="1159968"/>
            <a:ext cx="8299379" cy="2049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EEEEE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oprs.research.illinois.edu/forms-templates/forms/new-protocol-for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oprs.research.illinois.edu/regulations-policies/university-policie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eli_pariser_beware_online_filter_bubbles?nolanguage=en-%2Bon%2Bdemocrac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guardian.com/world/2016/oct/27/angela-merkel-internet-search-e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0600" y="590550"/>
            <a:ext cx="7427595" cy="24391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5200" spc="-5" dirty="0">
                <a:solidFill>
                  <a:srgbClr val="FFFFFF"/>
                </a:solidFill>
                <a:latin typeface="Arial"/>
                <a:cs typeface="Arial"/>
              </a:rPr>
              <a:t>           CS 598AK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5200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200" spc="-5" dirty="0">
                <a:solidFill>
                  <a:srgbClr val="FFFFFF"/>
                </a:solidFill>
                <a:latin typeface="Arial"/>
                <a:cs typeface="Arial"/>
              </a:rPr>
              <a:t>Research</a:t>
            </a:r>
            <a:r>
              <a:rPr sz="5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200" spc="-15" dirty="0">
                <a:solidFill>
                  <a:srgbClr val="FFFFFF"/>
                </a:solidFill>
                <a:latin typeface="Arial"/>
                <a:cs typeface="Arial"/>
              </a:rPr>
              <a:t>Ethics</a:t>
            </a:r>
            <a:r>
              <a:rPr sz="5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200" spc="-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5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200" spc="-5" dirty="0">
                <a:solidFill>
                  <a:srgbClr val="FFFFFF"/>
                </a:solidFill>
                <a:latin typeface="Arial"/>
                <a:cs typeface="Arial"/>
              </a:rPr>
              <a:t>HCI</a:t>
            </a:r>
            <a:endParaRPr sz="5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4400550"/>
            <a:ext cx="501332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spc="-10" dirty="0">
                <a:solidFill>
                  <a:srgbClr val="EEFF41"/>
                </a:solidFill>
                <a:latin typeface="Arial"/>
                <a:cs typeface="Arial"/>
              </a:rPr>
              <a:t>Slide credit: A.</a:t>
            </a:r>
            <a:r>
              <a:rPr sz="1600" spc="-30" dirty="0">
                <a:solidFill>
                  <a:srgbClr val="EEFF41"/>
                </a:solidFill>
                <a:latin typeface="Arial"/>
                <a:cs typeface="Arial"/>
              </a:rPr>
              <a:t> </a:t>
            </a:r>
            <a:r>
              <a:rPr sz="1600" spc="-5" dirty="0" err="1">
                <a:solidFill>
                  <a:srgbClr val="EEFF41"/>
                </a:solidFill>
                <a:latin typeface="Arial"/>
                <a:cs typeface="Arial"/>
              </a:rPr>
              <a:t>Alamri</a:t>
            </a:r>
            <a:r>
              <a:rPr sz="1600" spc="35" dirty="0">
                <a:solidFill>
                  <a:srgbClr val="EEFF41"/>
                </a:solidFill>
                <a:latin typeface="Arial"/>
                <a:cs typeface="Arial"/>
              </a:rPr>
              <a:t> </a:t>
            </a:r>
            <a:r>
              <a:rPr lang="en-US" sz="1600" spc="35" dirty="0">
                <a:solidFill>
                  <a:srgbClr val="EEFF41"/>
                </a:solidFill>
                <a:latin typeface="Arial"/>
                <a:cs typeface="Arial"/>
              </a:rPr>
              <a:t>&amp; A.</a:t>
            </a:r>
            <a:r>
              <a:rPr sz="1600" spc="-30" dirty="0">
                <a:solidFill>
                  <a:srgbClr val="EEFF4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EEFF41"/>
                </a:solidFill>
                <a:latin typeface="Arial"/>
                <a:cs typeface="Arial"/>
              </a:rPr>
              <a:t>Dubey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60782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FFFFFF"/>
                </a:solidFill>
              </a:rPr>
              <a:t>Approaches</a:t>
            </a:r>
            <a:r>
              <a:rPr spc="-2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to</a:t>
            </a:r>
            <a:r>
              <a:rPr spc="-20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Ethics</a:t>
            </a:r>
            <a:r>
              <a:rPr spc="-2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in</a:t>
            </a:r>
            <a:r>
              <a:rPr spc="-1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HCI</a:t>
            </a:r>
            <a:r>
              <a:rPr spc="-20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Research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9224" y="1159968"/>
            <a:ext cx="8324850" cy="1282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4815" marR="64769" indent="-412750">
              <a:lnSpc>
                <a:spcPct val="114599"/>
              </a:lnSpc>
              <a:spcBef>
                <a:spcPts val="10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Treat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others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not as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means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 to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an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end but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as</a:t>
            </a:r>
            <a:r>
              <a:rPr sz="2400" spc="5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ends in</a:t>
            </a:r>
            <a:r>
              <a:rPr sz="2400" spc="-10" dirty="0">
                <a:solidFill>
                  <a:srgbClr val="EEFF4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and of </a:t>
            </a:r>
            <a:r>
              <a:rPr sz="2400" spc="-655" dirty="0">
                <a:solidFill>
                  <a:srgbClr val="EEFF4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themselves</a:t>
            </a:r>
            <a:endParaRPr sz="2400">
              <a:latin typeface="Arial"/>
              <a:cs typeface="Arial"/>
            </a:endParaRPr>
          </a:p>
          <a:p>
            <a:pPr marL="6266815">
              <a:lnSpc>
                <a:spcPct val="100000"/>
              </a:lnSpc>
              <a:spcBef>
                <a:spcPts val="420"/>
              </a:spcBef>
            </a:pPr>
            <a:r>
              <a:rPr sz="2400" i="1" spc="-5" dirty="0">
                <a:solidFill>
                  <a:srgbClr val="EEEEEE"/>
                </a:solidFill>
                <a:latin typeface="Arial"/>
                <a:cs typeface="Arial"/>
              </a:rPr>
              <a:t>Immanuel</a:t>
            </a:r>
            <a:r>
              <a:rPr sz="2400" i="1" spc="-9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EEEEEE"/>
                </a:solidFill>
                <a:latin typeface="Arial"/>
                <a:cs typeface="Arial"/>
              </a:rPr>
              <a:t>Kant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476440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</a:rPr>
              <a:t>Research</a:t>
            </a:r>
            <a:r>
              <a:rPr spc="-3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and</a:t>
            </a:r>
            <a:r>
              <a:rPr spc="-30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Human</a:t>
            </a:r>
            <a:r>
              <a:rPr spc="-30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Subject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213308"/>
            <a:ext cx="8148955" cy="313436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2850"/>
              </a:lnSpc>
              <a:spcBef>
                <a:spcPts val="220"/>
              </a:spcBef>
            </a:pPr>
            <a:r>
              <a:rPr sz="2400" b="1" spc="-5" dirty="0">
                <a:solidFill>
                  <a:srgbClr val="EEFF41"/>
                </a:solidFill>
                <a:latin typeface="Arial"/>
                <a:cs typeface="Arial"/>
              </a:rPr>
              <a:t>Research</a:t>
            </a:r>
            <a:r>
              <a:rPr sz="2400" b="1" spc="-5" dirty="0">
                <a:solidFill>
                  <a:srgbClr val="EEEEEE"/>
                </a:solidFill>
                <a:latin typeface="Arial"/>
                <a:cs typeface="Arial"/>
              </a:rPr>
              <a:t>: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“a systematic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investigation, including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research </a:t>
            </a:r>
            <a:r>
              <a:rPr sz="2400" spc="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development, testing and evaluation, designed to develop or </a:t>
            </a:r>
            <a:r>
              <a:rPr sz="2400" spc="-65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contribute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to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generalizable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knowledge”</a:t>
            </a:r>
            <a:endParaRPr sz="2400">
              <a:latin typeface="Arial"/>
              <a:cs typeface="Arial"/>
            </a:endParaRPr>
          </a:p>
          <a:p>
            <a:pPr marL="12700" marR="277495">
              <a:lnSpc>
                <a:spcPts val="2850"/>
              </a:lnSpc>
              <a:spcBef>
                <a:spcPts val="1650"/>
              </a:spcBef>
            </a:pPr>
            <a:r>
              <a:rPr sz="2400" b="1" spc="-5" dirty="0">
                <a:solidFill>
                  <a:srgbClr val="EEFF41"/>
                </a:solidFill>
                <a:latin typeface="Arial"/>
                <a:cs typeface="Arial"/>
              </a:rPr>
              <a:t>Human Subject</a:t>
            </a:r>
            <a:r>
              <a:rPr sz="2400" b="1" spc="-5" dirty="0">
                <a:solidFill>
                  <a:srgbClr val="EEEEEE"/>
                </a:solidFill>
                <a:latin typeface="Arial"/>
                <a:cs typeface="Arial"/>
              </a:rPr>
              <a:t>: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“According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to the US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code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.....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human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 subject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is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“ a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living individual about whom an investigator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 (whether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professional or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student) conducting research </a:t>
            </a:r>
            <a:r>
              <a:rPr sz="2400" spc="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obtains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(1)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data through intervention of interaction with the </a:t>
            </a:r>
            <a:r>
              <a:rPr sz="2400" spc="-65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individual,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or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(2)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identifiable private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information”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586613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</a:rPr>
              <a:t>Human</a:t>
            </a:r>
            <a:r>
              <a:rPr spc="-20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Subject</a:t>
            </a:r>
            <a:r>
              <a:rPr spc="-2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Research</a:t>
            </a:r>
            <a:r>
              <a:rPr spc="-1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in</a:t>
            </a:r>
            <a:r>
              <a:rPr spc="-20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the</a:t>
            </a:r>
            <a:r>
              <a:rPr spc="-2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USA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9224" y="1213308"/>
            <a:ext cx="8188325" cy="279146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424815" marR="5080" indent="-412750">
              <a:lnSpc>
                <a:spcPts val="2850"/>
              </a:lnSpc>
              <a:spcBef>
                <a:spcPts val="220"/>
              </a:spcBef>
              <a:buClr>
                <a:srgbClr val="EEEEEE"/>
              </a:buClr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Code of Federal Regulations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mandates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US universities to </a:t>
            </a:r>
            <a:r>
              <a:rPr sz="2400" spc="-6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maintain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an Institutional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Review Board</a:t>
            </a:r>
            <a:endParaRPr sz="2400">
              <a:latin typeface="Arial"/>
              <a:cs typeface="Arial"/>
            </a:endParaRPr>
          </a:p>
          <a:p>
            <a:pPr marL="424815" indent="-412750">
              <a:lnSpc>
                <a:spcPts val="2760"/>
              </a:lnSpc>
              <a:buChar char="●"/>
              <a:tabLst>
                <a:tab pos="424815" algn="l"/>
                <a:tab pos="425450" algn="l"/>
              </a:tabLst>
            </a:pP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“IRB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members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must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represent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diverse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disciplines,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  <a:p>
            <a:pPr marL="424815" marR="51435">
              <a:lnSpc>
                <a:spcPct val="114599"/>
              </a:lnSpc>
            </a:pP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must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include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non-scientist and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a member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of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community </a:t>
            </a:r>
            <a:r>
              <a:rPr sz="2400" spc="-65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not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affiliated with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the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university.”</a:t>
            </a:r>
            <a:endParaRPr sz="2400">
              <a:latin typeface="Arial"/>
              <a:cs typeface="Arial"/>
            </a:endParaRPr>
          </a:p>
          <a:p>
            <a:pPr marL="424815" marR="462915" indent="-412750">
              <a:lnSpc>
                <a:spcPct val="114599"/>
              </a:lnSpc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IRB: protect human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subjects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as well as their institution </a:t>
            </a:r>
            <a:r>
              <a:rPr sz="2400" spc="-65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from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liability and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official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sanctions.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19970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</a:rPr>
              <a:t>IRB</a:t>
            </a:r>
            <a:r>
              <a:rPr spc="-9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213308"/>
            <a:ext cx="7282180" cy="1429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Researcher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must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obtain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permission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by:</a:t>
            </a:r>
            <a:endParaRPr sz="2400">
              <a:latin typeface="Arial"/>
              <a:cs typeface="Arial"/>
            </a:endParaRPr>
          </a:p>
          <a:p>
            <a:pPr marL="469900" indent="-412750">
              <a:lnSpc>
                <a:spcPct val="100000"/>
              </a:lnSpc>
              <a:spcBef>
                <a:spcPts val="1995"/>
              </a:spcBef>
              <a:buClr>
                <a:srgbClr val="EEEEEE"/>
              </a:buClr>
              <a:buChar char="●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Obtaining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certification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Human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Subject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Research</a:t>
            </a:r>
            <a:endParaRPr sz="2400">
              <a:latin typeface="Arial"/>
              <a:cs typeface="Arial"/>
            </a:endParaRPr>
          </a:p>
          <a:p>
            <a:pPr marL="469900" indent="-412750">
              <a:lnSpc>
                <a:spcPct val="100000"/>
              </a:lnSpc>
              <a:spcBef>
                <a:spcPts val="420"/>
              </a:spcBef>
              <a:buClr>
                <a:srgbClr val="EEEEEE"/>
              </a:buClr>
              <a:buChar char="●"/>
              <a:tabLst>
                <a:tab pos="469265" algn="l"/>
                <a:tab pos="469900" algn="l"/>
              </a:tabLst>
            </a:pPr>
            <a:r>
              <a:rPr sz="2400" u="heavy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/>
              </a:rPr>
              <a:t>Submitting</a:t>
            </a:r>
            <a:r>
              <a:rPr sz="2400" u="heavy" spc="-3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400" u="heavy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/>
              </a:rPr>
              <a:t>a</a:t>
            </a:r>
            <a:r>
              <a:rPr sz="2400" u="heavy" spc="-2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400" u="heavy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/>
              </a:rPr>
              <a:t>New</a:t>
            </a:r>
            <a:r>
              <a:rPr sz="2400" u="heavy" spc="-2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400" u="heavy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/>
              </a:rPr>
              <a:t>Protocol</a:t>
            </a:r>
            <a:r>
              <a:rPr sz="2400" u="heavy" spc="-3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400" u="heavy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/>
              </a:rPr>
              <a:t>Form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2325" y="0"/>
            <a:ext cx="7959355" cy="514349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7106284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</a:rPr>
              <a:t>What</a:t>
            </a:r>
            <a:r>
              <a:rPr spc="-2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about</a:t>
            </a:r>
            <a:r>
              <a:rPr spc="-2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Class</a:t>
            </a:r>
            <a:r>
              <a:rPr spc="-20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Research</a:t>
            </a:r>
            <a:r>
              <a:rPr spc="-2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&amp;</a:t>
            </a:r>
            <a:r>
              <a:rPr spc="-25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Assignments?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489533"/>
            <a:ext cx="7362190" cy="2200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/>
              </a:rPr>
              <a:t>UIUC</a:t>
            </a:r>
            <a:r>
              <a:rPr sz="2400" u="heavy" spc="-2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400" u="heavy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/>
              </a:rPr>
              <a:t>Regulations</a:t>
            </a:r>
            <a:r>
              <a:rPr sz="2400" u="heavy" spc="-2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400" u="heavy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/>
              </a:rPr>
              <a:t>and</a:t>
            </a:r>
            <a:r>
              <a:rPr sz="2400" u="heavy" spc="-2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400" u="heavy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cs typeface="Arial"/>
                <a:hlinkClick r:id="rId2"/>
              </a:rPr>
              <a:t>Policies</a:t>
            </a:r>
            <a:r>
              <a:rPr sz="2400" spc="40" dirty="0">
                <a:solidFill>
                  <a:srgbClr val="0097A7"/>
                </a:solidFill>
                <a:latin typeface="Arial"/>
                <a:cs typeface="Arial"/>
                <a:hlinkClick r:id="rId2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on: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50">
              <a:latin typeface="Arial"/>
              <a:cs typeface="Arial"/>
            </a:endParaRPr>
          </a:p>
          <a:p>
            <a:pPr marL="469900" indent="-412750">
              <a:lnSpc>
                <a:spcPts val="2865"/>
              </a:lnSpc>
              <a:buChar char="●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Class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Assignments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and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Student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Research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Projects</a:t>
            </a:r>
            <a:endParaRPr sz="2400">
              <a:latin typeface="Arial"/>
              <a:cs typeface="Arial"/>
            </a:endParaRPr>
          </a:p>
          <a:p>
            <a:pPr marL="469900" indent="-412750">
              <a:lnSpc>
                <a:spcPts val="2850"/>
              </a:lnSpc>
              <a:buChar char="●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Researchers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Recruiting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from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Their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Own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Courses</a:t>
            </a:r>
            <a:endParaRPr sz="2400">
              <a:latin typeface="Arial"/>
              <a:cs typeface="Arial"/>
            </a:endParaRPr>
          </a:p>
          <a:p>
            <a:pPr marL="469900" indent="-412750">
              <a:lnSpc>
                <a:spcPts val="2850"/>
              </a:lnSpc>
              <a:buChar char="●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Research</a:t>
            </a:r>
            <a:r>
              <a:rPr sz="2400" spc="-3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with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Student</a:t>
            </a:r>
            <a:r>
              <a:rPr sz="2400" spc="-3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Participants</a:t>
            </a:r>
            <a:endParaRPr sz="2400">
              <a:latin typeface="Arial"/>
              <a:cs typeface="Arial"/>
            </a:endParaRPr>
          </a:p>
          <a:p>
            <a:pPr marL="469900" indent="-412750">
              <a:lnSpc>
                <a:spcPts val="2865"/>
              </a:lnSpc>
              <a:buChar char="●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etc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13248" y="1881758"/>
            <a:ext cx="6099810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200" spc="-15" dirty="0">
                <a:solidFill>
                  <a:srgbClr val="FFFFFF"/>
                </a:solidFill>
                <a:latin typeface="Arial"/>
                <a:cs typeface="Arial"/>
              </a:rPr>
              <a:t>Ethical</a:t>
            </a:r>
            <a:r>
              <a:rPr sz="5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200" spc="-10" dirty="0">
                <a:solidFill>
                  <a:srgbClr val="FFFFFF"/>
                </a:solidFill>
                <a:latin typeface="Arial"/>
                <a:cs typeface="Arial"/>
              </a:rPr>
              <a:t>Issues</a:t>
            </a:r>
            <a:r>
              <a:rPr sz="5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200" spc="-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5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5200" spc="-5" dirty="0">
                <a:solidFill>
                  <a:srgbClr val="FFFFFF"/>
                </a:solidFill>
                <a:latin typeface="Arial"/>
                <a:cs typeface="Arial"/>
              </a:rPr>
              <a:t>HCI</a:t>
            </a:r>
            <a:endParaRPr sz="5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60848" y="2891910"/>
            <a:ext cx="50114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EEFF41"/>
                </a:solidFill>
                <a:latin typeface="Arial"/>
                <a:cs typeface="Arial"/>
              </a:rPr>
              <a:t>Terms</a:t>
            </a:r>
            <a:r>
              <a:rPr sz="3000" spc="-35" dirty="0">
                <a:solidFill>
                  <a:srgbClr val="EEFF41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EEFF41"/>
                </a:solidFill>
                <a:latin typeface="Arial"/>
                <a:cs typeface="Arial"/>
              </a:rPr>
              <a:t>of</a:t>
            </a:r>
            <a:r>
              <a:rPr sz="3000" spc="-30" dirty="0">
                <a:solidFill>
                  <a:srgbClr val="EEFF41"/>
                </a:solidFill>
                <a:latin typeface="Arial"/>
                <a:cs typeface="Arial"/>
              </a:rPr>
              <a:t> </a:t>
            </a:r>
            <a:r>
              <a:rPr sz="3000" spc="-10" dirty="0">
                <a:solidFill>
                  <a:srgbClr val="EEFF41"/>
                </a:solidFill>
                <a:latin typeface="Arial"/>
                <a:cs typeface="Arial"/>
              </a:rPr>
              <a:t>Service</a:t>
            </a:r>
            <a:r>
              <a:rPr sz="3000" spc="-35" dirty="0">
                <a:solidFill>
                  <a:srgbClr val="EEFF41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EEFF41"/>
                </a:solidFill>
                <a:latin typeface="Arial"/>
                <a:cs typeface="Arial"/>
              </a:rPr>
              <a:t>Compliance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322135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FFFFFF"/>
                </a:solidFill>
              </a:rPr>
              <a:t>ACM</a:t>
            </a:r>
            <a:r>
              <a:rPr spc="-3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Code</a:t>
            </a:r>
            <a:r>
              <a:rPr spc="-3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of</a:t>
            </a:r>
            <a:r>
              <a:rPr spc="-30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Ethics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213308"/>
            <a:ext cx="8205470" cy="2267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1.5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Honor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property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rights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including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copyrights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and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patent:</a:t>
            </a:r>
            <a:endParaRPr sz="2400">
              <a:latin typeface="Arial"/>
              <a:cs typeface="Arial"/>
            </a:endParaRPr>
          </a:p>
          <a:p>
            <a:pPr marL="469900" marR="5080">
              <a:lnSpc>
                <a:spcPct val="114599"/>
              </a:lnSpc>
              <a:spcBef>
                <a:spcPts val="1575"/>
              </a:spcBef>
            </a:pPr>
            <a:r>
              <a:rPr sz="2400" b="1" dirty="0">
                <a:solidFill>
                  <a:srgbClr val="EEEEEE"/>
                </a:solidFill>
                <a:latin typeface="Arial"/>
                <a:cs typeface="Arial"/>
              </a:rPr>
              <a:t>“Violation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of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copyrights,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patents, trade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secrets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and the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terms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of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license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agreements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is</a:t>
            </a:r>
            <a:r>
              <a:rPr sz="2400" spc="3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EEEEEE"/>
                </a:solidFill>
                <a:latin typeface="Arial"/>
                <a:cs typeface="Arial"/>
              </a:rPr>
              <a:t>prohibited</a:t>
            </a:r>
            <a:r>
              <a:rPr sz="2400" b="1" spc="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by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law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in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most </a:t>
            </a:r>
            <a:r>
              <a:rPr sz="2400" spc="-65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circumstances.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Even when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software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is not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so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protected,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 such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violations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are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contrary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to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professional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behavior.”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142811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</a:rPr>
              <a:t>However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007568"/>
            <a:ext cx="8112759" cy="2978150"/>
          </a:xfrm>
          <a:prstGeom prst="rect">
            <a:avLst/>
          </a:prstGeom>
        </p:spPr>
        <p:txBody>
          <a:bodyPr vert="horz" wrap="square" lIns="0" tIns="218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Terms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of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Service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Tends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to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be:</a:t>
            </a:r>
            <a:endParaRPr sz="2400">
              <a:latin typeface="Arial"/>
              <a:cs typeface="Arial"/>
            </a:endParaRPr>
          </a:p>
          <a:p>
            <a:pPr marL="469900" indent="-412750">
              <a:lnSpc>
                <a:spcPts val="2865"/>
              </a:lnSpc>
              <a:spcBef>
                <a:spcPts val="1620"/>
              </a:spcBef>
              <a:buChar char="●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Unilaterally</a:t>
            </a:r>
            <a:r>
              <a:rPr sz="2400" spc="-3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set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by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providers</a:t>
            </a:r>
            <a:endParaRPr sz="2400">
              <a:latin typeface="Arial"/>
              <a:cs typeface="Arial"/>
            </a:endParaRPr>
          </a:p>
          <a:p>
            <a:pPr marL="469900" marR="422275" indent="-412750">
              <a:lnSpc>
                <a:spcPts val="2850"/>
              </a:lnSpc>
              <a:spcBef>
                <a:spcPts val="105"/>
              </a:spcBef>
              <a:buChar char="●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Can be arbitrary, inconsistent, and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can change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at any </a:t>
            </a:r>
            <a:r>
              <a:rPr sz="2400" spc="-65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time.</a:t>
            </a:r>
            <a:endParaRPr sz="2400">
              <a:latin typeface="Arial"/>
              <a:cs typeface="Arial"/>
            </a:endParaRPr>
          </a:p>
          <a:p>
            <a:pPr marL="469900" indent="-412750">
              <a:lnSpc>
                <a:spcPts val="2745"/>
              </a:lnSpc>
              <a:buChar char="●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Designed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to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protect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companies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from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liability.</a:t>
            </a:r>
            <a:endParaRPr sz="2400">
              <a:latin typeface="Arial"/>
              <a:cs typeface="Arial"/>
            </a:endParaRPr>
          </a:p>
          <a:p>
            <a:pPr marL="469900" marR="5080" indent="-412750">
              <a:lnSpc>
                <a:spcPts val="2850"/>
              </a:lnSpc>
              <a:spcBef>
                <a:spcPts val="105"/>
              </a:spcBef>
              <a:buChar char="●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Ensures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the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company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has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the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maximum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possible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benefit </a:t>
            </a:r>
            <a:r>
              <a:rPr sz="2400" spc="-65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and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the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user the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least.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725" y="1213308"/>
            <a:ext cx="7827645" cy="340106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2850"/>
              </a:lnSpc>
              <a:spcBef>
                <a:spcPts val="220"/>
              </a:spcBef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Important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research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problems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cannot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be investigated while </a:t>
            </a:r>
            <a:r>
              <a:rPr sz="2400" spc="-65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following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terms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of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service.</a:t>
            </a:r>
            <a:endParaRPr sz="2400">
              <a:latin typeface="Arial"/>
              <a:cs typeface="Arial"/>
            </a:endParaRPr>
          </a:p>
          <a:p>
            <a:pPr marL="469900" indent="-412750">
              <a:lnSpc>
                <a:spcPct val="100000"/>
              </a:lnSpc>
              <a:spcBef>
                <a:spcPts val="1530"/>
              </a:spcBef>
              <a:buChar char="●"/>
              <a:tabLst>
                <a:tab pos="469265" algn="l"/>
                <a:tab pos="469900" algn="l"/>
              </a:tabLst>
            </a:pPr>
            <a:r>
              <a:rPr sz="2400" u="heavy" spc="-5" dirty="0">
                <a:solidFill>
                  <a:srgbClr val="EEEEEE"/>
                </a:solidFill>
                <a:uFill>
                  <a:solidFill>
                    <a:srgbClr val="EEEEEE"/>
                  </a:solidFill>
                </a:uFill>
                <a:latin typeface="Arial"/>
                <a:cs typeface="Arial"/>
                <a:hlinkClick r:id="rId2"/>
              </a:rPr>
              <a:t>Algorithm</a:t>
            </a:r>
            <a:r>
              <a:rPr sz="2400" u="heavy" spc="-40" dirty="0">
                <a:solidFill>
                  <a:srgbClr val="EEEEEE"/>
                </a:solidFill>
                <a:uFill>
                  <a:solidFill>
                    <a:srgbClr val="EEEEEE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400" u="heavy" spc="-5" dirty="0">
                <a:solidFill>
                  <a:srgbClr val="EEEEEE"/>
                </a:solidFill>
                <a:uFill>
                  <a:solidFill>
                    <a:srgbClr val="EEEEEE"/>
                  </a:solidFill>
                </a:uFill>
                <a:latin typeface="Arial"/>
                <a:cs typeface="Arial"/>
                <a:hlinkClick r:id="rId2"/>
              </a:rPr>
              <a:t>Transparency</a:t>
            </a:r>
            <a:r>
              <a:rPr sz="2400" u="heavy" spc="-40" dirty="0">
                <a:solidFill>
                  <a:srgbClr val="EEEEEE"/>
                </a:solidFill>
                <a:uFill>
                  <a:solidFill>
                    <a:srgbClr val="EEEEEE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2400" u="heavy" spc="-5" dirty="0">
                <a:solidFill>
                  <a:srgbClr val="EEEEEE"/>
                </a:solidFill>
                <a:uFill>
                  <a:solidFill>
                    <a:srgbClr val="EEEEEE"/>
                  </a:solidFill>
                </a:uFill>
                <a:latin typeface="Arial"/>
                <a:cs typeface="Arial"/>
                <a:hlinkClick r:id="rId2"/>
              </a:rPr>
              <a:t>Issue</a:t>
            </a:r>
            <a:endParaRPr sz="2400">
              <a:latin typeface="Arial"/>
              <a:cs typeface="Arial"/>
            </a:endParaRPr>
          </a:p>
          <a:p>
            <a:pPr marL="469900" indent="-412750">
              <a:lnSpc>
                <a:spcPct val="100000"/>
              </a:lnSpc>
              <a:spcBef>
                <a:spcPts val="1620"/>
              </a:spcBef>
              <a:buChar char="●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These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algorithms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function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as</a:t>
            </a:r>
            <a:r>
              <a:rPr sz="2400" spc="5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EEEEEE"/>
                </a:solidFill>
                <a:latin typeface="Arial"/>
                <a:cs typeface="Arial"/>
              </a:rPr>
              <a:t>Black</a:t>
            </a:r>
            <a:r>
              <a:rPr sz="2400" b="1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EEEEEE"/>
                </a:solidFill>
                <a:latin typeface="Arial"/>
                <a:cs typeface="Arial"/>
              </a:rPr>
              <a:t>Box</a:t>
            </a:r>
            <a:endParaRPr sz="2400">
              <a:latin typeface="Arial"/>
              <a:cs typeface="Arial"/>
            </a:endParaRPr>
          </a:p>
          <a:p>
            <a:pPr marL="469900" marR="696595" indent="-412750">
              <a:lnSpc>
                <a:spcPts val="2850"/>
              </a:lnSpc>
              <a:spcBef>
                <a:spcPts val="1739"/>
              </a:spcBef>
              <a:buChar char="●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Researchers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reverse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engineer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such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algorithms to </a:t>
            </a:r>
            <a:r>
              <a:rPr sz="2400" spc="-65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understand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how they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work.</a:t>
            </a:r>
            <a:endParaRPr sz="2400">
              <a:latin typeface="Arial"/>
              <a:cs typeface="Arial"/>
            </a:endParaRPr>
          </a:p>
          <a:p>
            <a:pPr marL="469900" indent="-412750">
              <a:lnSpc>
                <a:spcPct val="100000"/>
              </a:lnSpc>
              <a:spcBef>
                <a:spcPts val="1530"/>
              </a:spcBef>
              <a:buChar char="●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This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may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lead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to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violation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of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Terms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of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Service.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22980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</a:rPr>
              <a:t>Consequently: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99186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</a:rPr>
              <a:t>Ethics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25" y="1213308"/>
            <a:ext cx="8357870" cy="147701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1002030">
              <a:lnSpc>
                <a:spcPts val="2850"/>
              </a:lnSpc>
              <a:spcBef>
                <a:spcPts val="220"/>
              </a:spcBef>
            </a:pPr>
            <a:r>
              <a:rPr sz="2400" i="1" dirty="0">
                <a:solidFill>
                  <a:srgbClr val="EEEEEE"/>
                </a:solidFill>
                <a:latin typeface="Arial"/>
                <a:cs typeface="Arial"/>
              </a:rPr>
              <a:t>Moral </a:t>
            </a:r>
            <a:r>
              <a:rPr sz="2400" i="1" spc="-5" dirty="0">
                <a:solidFill>
                  <a:srgbClr val="EEEEEE"/>
                </a:solidFill>
                <a:latin typeface="Arial"/>
                <a:cs typeface="Arial"/>
              </a:rPr>
              <a:t>principles that govern </a:t>
            </a:r>
            <a:r>
              <a:rPr sz="2400" i="1" dirty="0">
                <a:solidFill>
                  <a:srgbClr val="EEEEEE"/>
                </a:solidFill>
                <a:latin typeface="Arial"/>
                <a:cs typeface="Arial"/>
              </a:rPr>
              <a:t>a </a:t>
            </a:r>
            <a:r>
              <a:rPr sz="2400" i="1" spc="-5" dirty="0">
                <a:solidFill>
                  <a:srgbClr val="EEEEEE"/>
                </a:solidFill>
                <a:latin typeface="Arial"/>
                <a:cs typeface="Arial"/>
              </a:rPr>
              <a:t>person's behavior or the </a:t>
            </a:r>
            <a:r>
              <a:rPr sz="2400" i="1" spc="-65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EEEEEE"/>
                </a:solidFill>
                <a:latin typeface="Arial"/>
                <a:cs typeface="Arial"/>
              </a:rPr>
              <a:t>conducting</a:t>
            </a:r>
            <a:r>
              <a:rPr sz="2400" i="1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EEEEEE"/>
                </a:solidFill>
                <a:latin typeface="Arial"/>
                <a:cs typeface="Arial"/>
              </a:rPr>
              <a:t>of an</a:t>
            </a:r>
            <a:r>
              <a:rPr sz="2400" i="1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EEEEEE"/>
                </a:solidFill>
                <a:latin typeface="Arial"/>
                <a:cs typeface="Arial"/>
              </a:rPr>
              <a:t>activity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50">
              <a:latin typeface="Arial"/>
              <a:cs typeface="Arial"/>
            </a:endParaRPr>
          </a:p>
          <a:p>
            <a:pPr marL="3636010">
              <a:lnSpc>
                <a:spcPct val="100000"/>
              </a:lnSpc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The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EEEEEE"/>
                </a:solidFill>
                <a:latin typeface="Arial"/>
                <a:cs typeface="Arial"/>
              </a:rPr>
              <a:t>activity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,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here,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is </a:t>
            </a: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HCI</a:t>
            </a:r>
            <a:r>
              <a:rPr sz="2400" spc="-20" dirty="0">
                <a:solidFill>
                  <a:srgbClr val="EEFF4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Research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529145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</a:rPr>
              <a:t>The</a:t>
            </a:r>
            <a:r>
              <a:rPr spc="-2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Dilemma</a:t>
            </a:r>
            <a:r>
              <a:rPr spc="-20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of</a:t>
            </a:r>
            <a:r>
              <a:rPr spc="-20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Ethical</a:t>
            </a:r>
            <a:r>
              <a:rPr spc="-2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yet</a:t>
            </a:r>
            <a:r>
              <a:rPr spc="-20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Illegal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9224" y="1159968"/>
            <a:ext cx="8177530" cy="254000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424815" indent="-412750">
              <a:lnSpc>
                <a:spcPct val="100000"/>
              </a:lnSpc>
              <a:spcBef>
                <a:spcPts val="5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Benefits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to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society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vs.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Harm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of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Violating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Terms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of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Service</a:t>
            </a:r>
            <a:endParaRPr sz="240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Researchers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are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left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with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two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choices:</a:t>
            </a:r>
            <a:endParaRPr sz="240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Ignore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code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of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Ethics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and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Violate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Terms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of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Service</a:t>
            </a:r>
            <a:endParaRPr sz="2400">
              <a:latin typeface="Arial"/>
              <a:cs typeface="Arial"/>
            </a:endParaRPr>
          </a:p>
          <a:p>
            <a:pPr marL="882015" lvl="1" indent="-412750">
              <a:lnSpc>
                <a:spcPct val="100000"/>
              </a:lnSpc>
              <a:spcBef>
                <a:spcPts val="420"/>
              </a:spcBef>
              <a:buChar char="○"/>
              <a:tabLst>
                <a:tab pos="882015" algn="l"/>
                <a:tab pos="88265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Uncertain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of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the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legality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of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their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work.</a:t>
            </a:r>
            <a:endParaRPr sz="240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Or,</a:t>
            </a:r>
            <a:r>
              <a:rPr sz="2400" spc="-3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avoid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such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Research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areas</a:t>
            </a:r>
            <a:endParaRPr sz="2400">
              <a:latin typeface="Arial"/>
              <a:cs typeface="Arial"/>
            </a:endParaRPr>
          </a:p>
          <a:p>
            <a:pPr marL="882015" lvl="1" indent="-412750">
              <a:lnSpc>
                <a:spcPct val="100000"/>
              </a:lnSpc>
              <a:spcBef>
                <a:spcPts val="420"/>
              </a:spcBef>
              <a:buChar char="○"/>
              <a:tabLst>
                <a:tab pos="882015" algn="l"/>
                <a:tab pos="88265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Leave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important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problems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directly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affecting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our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lives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184340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References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967" y="1167715"/>
            <a:ext cx="8116570" cy="354965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94335" indent="-382270">
              <a:lnSpc>
                <a:spcPct val="100000"/>
              </a:lnSpc>
              <a:spcBef>
                <a:spcPts val="475"/>
              </a:spcBef>
              <a:buFont typeface="Arial"/>
              <a:buChar char="●"/>
              <a:tabLst>
                <a:tab pos="394335" algn="l"/>
                <a:tab pos="394970" algn="l"/>
              </a:tabLst>
            </a:pPr>
            <a:r>
              <a:rPr sz="2000" i="1" spc="-5" dirty="0">
                <a:solidFill>
                  <a:srgbClr val="EEEEEE"/>
                </a:solidFill>
                <a:latin typeface="Arial"/>
                <a:cs typeface="Arial"/>
              </a:rPr>
              <a:t>Ways</a:t>
            </a:r>
            <a:r>
              <a:rPr sz="2000" i="1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EEEEEE"/>
                </a:solidFill>
                <a:latin typeface="Arial"/>
                <a:cs typeface="Arial"/>
              </a:rPr>
              <a:t>of</a:t>
            </a:r>
            <a:r>
              <a:rPr sz="2000" i="1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EEEEEE"/>
                </a:solidFill>
                <a:latin typeface="Arial"/>
                <a:cs typeface="Arial"/>
              </a:rPr>
              <a:t>Knowing</a:t>
            </a:r>
            <a:r>
              <a:rPr sz="2000" i="1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EEEEEE"/>
                </a:solidFill>
                <a:latin typeface="Arial"/>
                <a:cs typeface="Arial"/>
              </a:rPr>
              <a:t>in</a:t>
            </a:r>
            <a:r>
              <a:rPr sz="2000" i="1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EEEEEE"/>
                </a:solidFill>
                <a:latin typeface="Arial"/>
                <a:cs typeface="Arial"/>
              </a:rPr>
              <a:t>HCI:</a:t>
            </a:r>
            <a:r>
              <a:rPr sz="2000" i="1" spc="3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EEEEEE"/>
                </a:solidFill>
                <a:latin typeface="Arial"/>
                <a:cs typeface="Arial"/>
              </a:rPr>
              <a:t>“Research</a:t>
            </a:r>
            <a:r>
              <a:rPr sz="20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Ethics</a:t>
            </a:r>
            <a:r>
              <a:rPr sz="20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and</a:t>
            </a:r>
            <a:r>
              <a:rPr sz="20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HCI”</a:t>
            </a:r>
            <a:r>
              <a:rPr sz="20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EEEEEE"/>
                </a:solidFill>
                <a:latin typeface="Arial"/>
                <a:cs typeface="Arial"/>
              </a:rPr>
              <a:t>-</a:t>
            </a:r>
            <a:r>
              <a:rPr sz="20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A.</a:t>
            </a:r>
            <a:r>
              <a:rPr sz="20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Bruckman</a:t>
            </a:r>
            <a:endParaRPr sz="2000">
              <a:latin typeface="Arial"/>
              <a:cs typeface="Arial"/>
            </a:endParaRPr>
          </a:p>
          <a:p>
            <a:pPr marL="394335" marR="692150" indent="-382270">
              <a:lnSpc>
                <a:spcPct val="115599"/>
              </a:lnSpc>
              <a:buChar char="●"/>
              <a:tabLst>
                <a:tab pos="394335" algn="l"/>
                <a:tab pos="394970" algn="l"/>
              </a:tabLst>
            </a:pPr>
            <a:r>
              <a:rPr sz="2000" dirty="0">
                <a:solidFill>
                  <a:srgbClr val="EEEEEE"/>
                </a:solidFill>
                <a:latin typeface="Arial"/>
                <a:cs typeface="Arial"/>
              </a:rPr>
              <a:t>“Research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ethics in the Facebook era: privacy, anonymity, and </a:t>
            </a:r>
            <a:r>
              <a:rPr sz="2000" spc="-54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oversight”</a:t>
            </a:r>
            <a:r>
              <a:rPr sz="20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EEEEEE"/>
                </a:solidFill>
                <a:latin typeface="Arial"/>
                <a:cs typeface="Arial"/>
              </a:rPr>
              <a:t>-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 Bos</a:t>
            </a:r>
            <a:r>
              <a:rPr sz="20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et al.</a:t>
            </a:r>
            <a:endParaRPr sz="2000">
              <a:latin typeface="Arial"/>
              <a:cs typeface="Arial"/>
            </a:endParaRPr>
          </a:p>
          <a:p>
            <a:pPr marL="394335" marR="236220" indent="-382270">
              <a:lnSpc>
                <a:spcPct val="115599"/>
              </a:lnSpc>
              <a:buChar char="●"/>
              <a:tabLst>
                <a:tab pos="394335" algn="l"/>
                <a:tab pos="394970" algn="l"/>
              </a:tabLst>
            </a:pPr>
            <a:r>
              <a:rPr sz="2000" dirty="0">
                <a:solidFill>
                  <a:srgbClr val="EEEEEE"/>
                </a:solidFill>
                <a:latin typeface="Arial"/>
                <a:cs typeface="Arial"/>
              </a:rPr>
              <a:t>“Big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Data: </a:t>
            </a:r>
            <a:r>
              <a:rPr sz="2000" dirty="0">
                <a:solidFill>
                  <a:srgbClr val="EEEEEE"/>
                </a:solidFill>
                <a:latin typeface="Arial"/>
                <a:cs typeface="Arial"/>
              </a:rPr>
              <a:t>A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Report on Algorithmic Systems, Opportunity, and Civil </a:t>
            </a:r>
            <a:r>
              <a:rPr sz="2000" spc="-54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Rights”</a:t>
            </a:r>
            <a:r>
              <a:rPr sz="20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EEEEEE"/>
                </a:solidFill>
                <a:latin typeface="Arial"/>
                <a:cs typeface="Arial"/>
              </a:rPr>
              <a:t>-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 Executive</a:t>
            </a:r>
            <a:r>
              <a:rPr sz="20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Office</a:t>
            </a:r>
            <a:r>
              <a:rPr sz="20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of the President</a:t>
            </a:r>
            <a:endParaRPr sz="2000">
              <a:latin typeface="Arial"/>
              <a:cs typeface="Arial"/>
            </a:endParaRPr>
          </a:p>
          <a:p>
            <a:pPr marL="394335" marR="368935" indent="-382270">
              <a:lnSpc>
                <a:spcPct val="115599"/>
              </a:lnSpc>
              <a:buChar char="●"/>
              <a:tabLst>
                <a:tab pos="394335" algn="l"/>
                <a:tab pos="394970" algn="l"/>
              </a:tabLst>
            </a:pPr>
            <a:r>
              <a:rPr sz="2000" dirty="0">
                <a:solidFill>
                  <a:srgbClr val="EEEEEE"/>
                </a:solidFill>
                <a:latin typeface="Arial"/>
                <a:cs typeface="Arial"/>
              </a:rPr>
              <a:t>“Agree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or Cancel? Research and Terms of Service Compliance” </a:t>
            </a:r>
            <a:r>
              <a:rPr sz="2000" dirty="0">
                <a:solidFill>
                  <a:srgbClr val="EEEEEE"/>
                </a:solidFill>
                <a:latin typeface="Arial"/>
                <a:cs typeface="Arial"/>
              </a:rPr>
              <a:t>- </a:t>
            </a:r>
            <a:r>
              <a:rPr sz="2000" spc="-54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Vaccaro</a:t>
            </a:r>
            <a:r>
              <a:rPr sz="20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et al.</a:t>
            </a:r>
            <a:endParaRPr sz="2000">
              <a:latin typeface="Arial"/>
              <a:cs typeface="Arial"/>
            </a:endParaRPr>
          </a:p>
          <a:p>
            <a:pPr marL="394335" marR="5080" indent="-382270">
              <a:lnSpc>
                <a:spcPct val="115599"/>
              </a:lnSpc>
              <a:buChar char="●"/>
              <a:tabLst>
                <a:tab pos="394335" algn="l"/>
                <a:tab pos="394970" algn="l"/>
              </a:tabLst>
            </a:pPr>
            <a:r>
              <a:rPr sz="2000" dirty="0">
                <a:solidFill>
                  <a:srgbClr val="EEEEEE"/>
                </a:solidFill>
                <a:latin typeface="Arial"/>
                <a:cs typeface="Arial"/>
              </a:rPr>
              <a:t>“Angela Merkel: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Internet Search Engines are ‘distorting perception’” </a:t>
            </a:r>
            <a:r>
              <a:rPr sz="2000" dirty="0">
                <a:solidFill>
                  <a:srgbClr val="EEEEEE"/>
                </a:solidFill>
                <a:latin typeface="Arial"/>
                <a:cs typeface="Arial"/>
              </a:rPr>
              <a:t>- </a:t>
            </a:r>
            <a:r>
              <a:rPr sz="2000" spc="-54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Kate</a:t>
            </a:r>
            <a:r>
              <a:rPr sz="20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Connolly,</a:t>
            </a:r>
            <a:r>
              <a:rPr sz="2000" spc="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EEEEEE"/>
                </a:solidFill>
                <a:latin typeface="Arial"/>
                <a:cs typeface="Arial"/>
              </a:rPr>
              <a:t>The Guardian</a:t>
            </a:r>
            <a:endParaRPr sz="2000">
              <a:latin typeface="Arial"/>
              <a:cs typeface="Arial"/>
            </a:endParaRPr>
          </a:p>
          <a:p>
            <a:pPr marL="394335" indent="-382270">
              <a:lnSpc>
                <a:spcPct val="100000"/>
              </a:lnSpc>
              <a:spcBef>
                <a:spcPts val="375"/>
              </a:spcBef>
              <a:buChar char="●"/>
              <a:tabLst>
                <a:tab pos="394335" algn="l"/>
                <a:tab pos="394970" algn="l"/>
              </a:tabLst>
            </a:pPr>
            <a:r>
              <a:rPr sz="2000" dirty="0">
                <a:solidFill>
                  <a:srgbClr val="EEEEEE"/>
                </a:solidFill>
                <a:latin typeface="Arial"/>
                <a:cs typeface="Arial"/>
              </a:rPr>
              <a:t>“Beware</a:t>
            </a:r>
            <a:r>
              <a:rPr sz="20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Online</a:t>
            </a:r>
            <a:r>
              <a:rPr sz="20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‘Filter</a:t>
            </a:r>
            <a:r>
              <a:rPr sz="20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Bubbles’”</a:t>
            </a:r>
            <a:r>
              <a:rPr sz="20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EEEEEE"/>
                </a:solidFill>
                <a:latin typeface="Arial"/>
                <a:cs typeface="Arial"/>
              </a:rPr>
              <a:t>-</a:t>
            </a:r>
            <a:r>
              <a:rPr sz="20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Eli</a:t>
            </a:r>
            <a:r>
              <a:rPr sz="20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EEEEE"/>
                </a:solidFill>
                <a:latin typeface="Arial"/>
                <a:cs typeface="Arial"/>
              </a:rPr>
              <a:t>Pariser,</a:t>
            </a:r>
            <a:r>
              <a:rPr sz="2000" spc="8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EEEEEE"/>
                </a:solidFill>
                <a:latin typeface="Arial"/>
                <a:cs typeface="Arial"/>
              </a:rPr>
              <a:t>TED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36950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</a:rPr>
              <a:t>Research</a:t>
            </a:r>
            <a:r>
              <a:rPr spc="-30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Ethics</a:t>
            </a:r>
            <a:r>
              <a:rPr spc="-3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in</a:t>
            </a:r>
            <a:r>
              <a:rPr spc="-30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HCI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9224" y="1159968"/>
            <a:ext cx="8241030" cy="254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4815" marR="5080" indent="-412750">
              <a:lnSpc>
                <a:spcPct val="114599"/>
              </a:lnSpc>
              <a:spcBef>
                <a:spcPts val="10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“The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need for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careful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attention to ethics in HCI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research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is </a:t>
            </a:r>
            <a:r>
              <a:rPr sz="2400" spc="-65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growing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”</a:t>
            </a:r>
            <a:endParaRPr sz="2400">
              <a:latin typeface="Arial"/>
              <a:cs typeface="Arial"/>
            </a:endParaRPr>
          </a:p>
          <a:p>
            <a:pPr marL="424815" marR="34925" indent="-412750">
              <a:lnSpc>
                <a:spcPct val="114599"/>
              </a:lnSpc>
              <a:buChar char="●"/>
              <a:tabLst>
                <a:tab pos="424815" algn="l"/>
                <a:tab pos="425450" algn="l"/>
              </a:tabLst>
            </a:pP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“Research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in HCI has expanded its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subjects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and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methods </a:t>
            </a:r>
            <a:r>
              <a:rPr sz="2400" spc="-65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to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such a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degree that aspects of the basic paradigm of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‘human</a:t>
            </a:r>
            <a:r>
              <a:rPr sz="2400" spc="-10" dirty="0">
                <a:solidFill>
                  <a:srgbClr val="EEFF4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FF41"/>
                </a:solidFill>
                <a:latin typeface="Arial"/>
                <a:cs typeface="Arial"/>
              </a:rPr>
              <a:t>subjects</a:t>
            </a:r>
            <a:r>
              <a:rPr sz="2400" spc="-10" dirty="0">
                <a:solidFill>
                  <a:srgbClr val="EEFF4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FF41"/>
                </a:solidFill>
                <a:latin typeface="Arial"/>
                <a:cs typeface="Arial"/>
              </a:rPr>
              <a:t>research’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need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to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be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rethought”.</a:t>
            </a:r>
            <a:endParaRPr sz="2400">
              <a:latin typeface="Arial"/>
              <a:cs typeface="Arial"/>
            </a:endParaRPr>
          </a:p>
          <a:p>
            <a:pPr marL="1339215" lvl="1" indent="-412750">
              <a:lnSpc>
                <a:spcPct val="100000"/>
              </a:lnSpc>
              <a:spcBef>
                <a:spcPts val="420"/>
              </a:spcBef>
              <a:buChar char="■"/>
              <a:tabLst>
                <a:tab pos="1339215" algn="l"/>
                <a:tab pos="133985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Why?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560514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</a:rPr>
              <a:t>Research</a:t>
            </a:r>
            <a:r>
              <a:rPr spc="-20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Ethics</a:t>
            </a:r>
            <a:r>
              <a:rPr spc="-2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in</a:t>
            </a:r>
            <a:r>
              <a:rPr spc="-20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the</a:t>
            </a:r>
            <a:r>
              <a:rPr spc="-20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Internet</a:t>
            </a:r>
            <a:r>
              <a:rPr spc="-2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9224" y="1159968"/>
            <a:ext cx="7703184" cy="29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4815" marR="5080" indent="-412750">
              <a:lnSpc>
                <a:spcPct val="114599"/>
              </a:lnSpc>
              <a:spcBef>
                <a:spcPts val="10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“Online studies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in particular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create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new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research </a:t>
            </a:r>
            <a:r>
              <a:rPr sz="2400" spc="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opportunities, but also introduce unforeseen ethical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 challenges related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to </a:t>
            </a: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privacy, anonymity, and differing </a:t>
            </a:r>
            <a:r>
              <a:rPr sz="2400" spc="-655" dirty="0">
                <a:solidFill>
                  <a:srgbClr val="EEFF4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norms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.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” </a:t>
            </a:r>
            <a:r>
              <a:rPr sz="1400" i="1" spc="-5" dirty="0">
                <a:solidFill>
                  <a:srgbClr val="EEEEEE"/>
                </a:solidFill>
                <a:latin typeface="Arial"/>
                <a:cs typeface="Arial"/>
              </a:rPr>
              <a:t>Research</a:t>
            </a:r>
            <a:r>
              <a:rPr sz="1400" i="1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solidFill>
                  <a:srgbClr val="EEEEEE"/>
                </a:solidFill>
                <a:latin typeface="Arial"/>
                <a:cs typeface="Arial"/>
              </a:rPr>
              <a:t>Ethics in the</a:t>
            </a:r>
            <a:r>
              <a:rPr sz="1400" i="1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solidFill>
                  <a:srgbClr val="EEEEEE"/>
                </a:solidFill>
                <a:latin typeface="Arial"/>
                <a:cs typeface="Arial"/>
              </a:rPr>
              <a:t>Facebook Era:</a:t>
            </a:r>
            <a:r>
              <a:rPr sz="1400" i="1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solidFill>
                  <a:srgbClr val="EEEEEE"/>
                </a:solidFill>
                <a:latin typeface="Arial"/>
                <a:cs typeface="Arial"/>
              </a:rPr>
              <a:t>Privacy, Anonymity,</a:t>
            </a:r>
            <a:r>
              <a:rPr sz="1400" i="1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solidFill>
                  <a:srgbClr val="EEEEEE"/>
                </a:solidFill>
                <a:latin typeface="Arial"/>
                <a:cs typeface="Arial"/>
              </a:rPr>
              <a:t>and Oversight</a:t>
            </a:r>
            <a:endParaRPr sz="1400">
              <a:latin typeface="Arial"/>
              <a:cs typeface="Arial"/>
            </a:endParaRPr>
          </a:p>
          <a:p>
            <a:pPr marL="1339215" lvl="1" indent="-412750">
              <a:lnSpc>
                <a:spcPct val="100000"/>
              </a:lnSpc>
              <a:spcBef>
                <a:spcPts val="420"/>
              </a:spcBef>
              <a:buChar char="■"/>
              <a:tabLst>
                <a:tab pos="1339215" algn="l"/>
                <a:tab pos="133985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Privacy:</a:t>
            </a:r>
            <a:r>
              <a:rPr sz="2400" spc="-3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public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vs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private?</a:t>
            </a:r>
            <a:endParaRPr sz="2400">
              <a:latin typeface="Arial"/>
              <a:cs typeface="Arial"/>
            </a:endParaRPr>
          </a:p>
          <a:p>
            <a:pPr marL="1339215" lvl="1" indent="-412750">
              <a:lnSpc>
                <a:spcPct val="100000"/>
              </a:lnSpc>
              <a:spcBef>
                <a:spcPts val="420"/>
              </a:spcBef>
              <a:buChar char="■"/>
              <a:tabLst>
                <a:tab pos="1339215" algn="l"/>
                <a:tab pos="133985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Norms</a:t>
            </a:r>
            <a:r>
              <a:rPr sz="2400" spc="-3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across</a:t>
            </a:r>
            <a:r>
              <a:rPr sz="2400" spc="-3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disciplines</a:t>
            </a:r>
            <a:endParaRPr sz="2400">
              <a:latin typeface="Arial"/>
              <a:cs typeface="Arial"/>
            </a:endParaRPr>
          </a:p>
          <a:p>
            <a:pPr marL="1339215" lvl="1" indent="-412750">
              <a:lnSpc>
                <a:spcPct val="100000"/>
              </a:lnSpc>
              <a:spcBef>
                <a:spcPts val="420"/>
              </a:spcBef>
              <a:buChar char="■"/>
              <a:tabLst>
                <a:tab pos="1339215" algn="l"/>
                <a:tab pos="133985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Pedagogical</a:t>
            </a:r>
            <a:r>
              <a:rPr sz="2400" spc="-5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concerns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36950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</a:rPr>
              <a:t>Research</a:t>
            </a:r>
            <a:r>
              <a:rPr spc="-30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Ethics</a:t>
            </a:r>
            <a:r>
              <a:rPr spc="-3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in</a:t>
            </a:r>
            <a:r>
              <a:rPr spc="-30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HCI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9224" y="1159968"/>
            <a:ext cx="7164070" cy="212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4815" marR="177165" indent="-412750">
              <a:lnSpc>
                <a:spcPct val="114599"/>
              </a:lnSpc>
              <a:spcBef>
                <a:spcPts val="10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“Research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ethics involve understanding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complex </a:t>
            </a:r>
            <a:r>
              <a:rPr sz="2400" spc="-65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relationships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between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law,</a:t>
            </a:r>
            <a:r>
              <a:rPr sz="2400" spc="-10" dirty="0">
                <a:solidFill>
                  <a:srgbClr val="EEFF4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policy,</a:t>
            </a:r>
            <a:r>
              <a:rPr sz="2400" spc="-10" dirty="0">
                <a:solidFill>
                  <a:srgbClr val="EEFF4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and</a:t>
            </a:r>
            <a:r>
              <a:rPr sz="2400" spc="-10" dirty="0">
                <a:solidFill>
                  <a:srgbClr val="EEFF4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ethics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”</a:t>
            </a:r>
            <a:endParaRPr sz="2400">
              <a:latin typeface="Arial"/>
              <a:cs typeface="Arial"/>
            </a:endParaRPr>
          </a:p>
          <a:p>
            <a:pPr marL="424815" marR="5080" indent="-412750">
              <a:lnSpc>
                <a:spcPct val="114599"/>
              </a:lnSpc>
              <a:buChar char="●"/>
              <a:tabLst>
                <a:tab pos="424815" algn="l"/>
                <a:tab pos="425450" algn="l"/>
              </a:tabLst>
            </a:pP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“Laws </a:t>
            </a:r>
            <a:r>
              <a:rPr sz="2400" dirty="0">
                <a:solidFill>
                  <a:srgbClr val="EEFF41"/>
                </a:solidFill>
                <a:latin typeface="Arial"/>
                <a:cs typeface="Arial"/>
              </a:rPr>
              <a:t>shift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at political boundaries, polices </a:t>
            </a:r>
            <a:r>
              <a:rPr sz="2400" dirty="0">
                <a:solidFill>
                  <a:srgbClr val="EEFF41"/>
                </a:solidFill>
                <a:latin typeface="Arial"/>
                <a:cs typeface="Arial"/>
              </a:rPr>
              <a:t>shift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at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institutional boundaries, and ethics </a:t>
            </a:r>
            <a:r>
              <a:rPr sz="2400" dirty="0">
                <a:solidFill>
                  <a:srgbClr val="EEFF41"/>
                </a:solidFill>
                <a:latin typeface="Arial"/>
                <a:cs typeface="Arial"/>
              </a:rPr>
              <a:t>shift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at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cultural </a:t>
            </a:r>
            <a:r>
              <a:rPr sz="2400" spc="-65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boundaries”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548386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</a:rPr>
              <a:t>Obama</a:t>
            </a:r>
            <a:r>
              <a:rPr spc="-30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Administration</a:t>
            </a:r>
            <a:r>
              <a:rPr spc="-2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on</a:t>
            </a:r>
            <a:r>
              <a:rPr spc="-20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Big</a:t>
            </a:r>
            <a:r>
              <a:rPr spc="-30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Data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165" marR="5080" indent="-412750">
              <a:lnSpc>
                <a:spcPct val="114599"/>
              </a:lnSpc>
              <a:spcBef>
                <a:spcPts val="100"/>
              </a:spcBef>
              <a:buChar char="●"/>
              <a:tabLst>
                <a:tab pos="431800" algn="l"/>
                <a:tab pos="432434" algn="l"/>
              </a:tabLst>
            </a:pPr>
            <a:r>
              <a:rPr dirty="0"/>
              <a:t>“Our challenge </a:t>
            </a:r>
            <a:r>
              <a:rPr spc="-5" dirty="0"/>
              <a:t>is to </a:t>
            </a:r>
            <a:r>
              <a:rPr dirty="0"/>
              <a:t>support </a:t>
            </a:r>
            <a:r>
              <a:rPr spc="-5" dirty="0"/>
              <a:t>growth in the beneficial use of </a:t>
            </a:r>
            <a:r>
              <a:rPr spc="-655" dirty="0"/>
              <a:t> </a:t>
            </a:r>
            <a:r>
              <a:rPr spc="-5" dirty="0"/>
              <a:t>big data while ensuring that it does not </a:t>
            </a:r>
            <a:r>
              <a:rPr dirty="0"/>
              <a:t>create </a:t>
            </a:r>
            <a:r>
              <a:rPr spc="-5" dirty="0">
                <a:solidFill>
                  <a:srgbClr val="EEFF41"/>
                </a:solidFill>
              </a:rPr>
              <a:t>unintended </a:t>
            </a:r>
            <a:r>
              <a:rPr dirty="0">
                <a:solidFill>
                  <a:srgbClr val="EEFF41"/>
                </a:solidFill>
              </a:rPr>
              <a:t> </a:t>
            </a:r>
            <a:r>
              <a:rPr spc="-5" dirty="0">
                <a:solidFill>
                  <a:srgbClr val="EEFF41"/>
                </a:solidFill>
              </a:rPr>
              <a:t>discriminatory</a:t>
            </a:r>
            <a:r>
              <a:rPr spc="-10" dirty="0">
                <a:solidFill>
                  <a:srgbClr val="EEFF41"/>
                </a:solidFill>
              </a:rPr>
              <a:t> </a:t>
            </a:r>
            <a:r>
              <a:rPr dirty="0">
                <a:solidFill>
                  <a:srgbClr val="EEFF41"/>
                </a:solidFill>
              </a:rPr>
              <a:t>consequences</a:t>
            </a:r>
            <a:r>
              <a:rPr dirty="0"/>
              <a:t>.”</a:t>
            </a:r>
          </a:p>
          <a:p>
            <a:pPr marL="1802764" marR="26034">
              <a:lnSpc>
                <a:spcPct val="116100"/>
              </a:lnSpc>
              <a:spcBef>
                <a:spcPts val="190"/>
              </a:spcBef>
            </a:pPr>
            <a:r>
              <a:rPr sz="1400" spc="-5" dirty="0"/>
              <a:t>Big Data: </a:t>
            </a:r>
            <a:r>
              <a:rPr sz="1400" dirty="0"/>
              <a:t>A </a:t>
            </a:r>
            <a:r>
              <a:rPr sz="1400" spc="-5" dirty="0"/>
              <a:t>Report on Algorithmic Systems, Opportunity, and Civil Rights </a:t>
            </a:r>
            <a:r>
              <a:rPr sz="1400" dirty="0"/>
              <a:t> </a:t>
            </a:r>
            <a:r>
              <a:rPr sz="1400" spc="-5" dirty="0"/>
              <a:t>https://obamawhitehouse.archives.gov/sites/default/files/microsites/ostp/2016_050 </a:t>
            </a:r>
            <a:r>
              <a:rPr sz="1400" spc="-375" dirty="0"/>
              <a:t> </a:t>
            </a:r>
            <a:r>
              <a:rPr sz="1400" spc="-5" dirty="0"/>
              <a:t>4_data_discrimination.pdf</a:t>
            </a:r>
            <a:endParaRPr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66509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FFFFFF"/>
                </a:solidFill>
              </a:rPr>
              <a:t>Angela</a:t>
            </a:r>
            <a:r>
              <a:rPr spc="-3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Merkel</a:t>
            </a:r>
            <a:r>
              <a:rPr spc="-2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on</a:t>
            </a:r>
            <a:r>
              <a:rPr spc="-20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Algorithm</a:t>
            </a:r>
            <a:r>
              <a:rPr spc="-30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Transparency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9224" y="1159968"/>
            <a:ext cx="833056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4815" marR="88265" indent="-412750">
              <a:lnSpc>
                <a:spcPct val="114599"/>
              </a:lnSpc>
              <a:spcBef>
                <a:spcPts val="10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“I’m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of the opinion that algorithms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must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be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made </a:t>
            </a:r>
            <a:r>
              <a:rPr sz="2400" dirty="0">
                <a:solidFill>
                  <a:srgbClr val="EEFF41"/>
                </a:solidFill>
                <a:latin typeface="Arial"/>
                <a:cs typeface="Arial"/>
              </a:rPr>
              <a:t>more </a:t>
            </a:r>
            <a:r>
              <a:rPr sz="2400" spc="5" dirty="0">
                <a:solidFill>
                  <a:srgbClr val="EEFF4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transparent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so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that one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can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inform oneself as an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interested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citizen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about questions like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‘</a:t>
            </a:r>
            <a:r>
              <a:rPr sz="2400" dirty="0">
                <a:solidFill>
                  <a:srgbClr val="EEFF41"/>
                </a:solidFill>
                <a:latin typeface="Arial"/>
                <a:cs typeface="Arial"/>
              </a:rPr>
              <a:t>what </a:t>
            </a: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influences </a:t>
            </a:r>
            <a:r>
              <a:rPr sz="2400" dirty="0">
                <a:solidFill>
                  <a:srgbClr val="EEFF41"/>
                </a:solidFill>
                <a:latin typeface="Arial"/>
                <a:cs typeface="Arial"/>
              </a:rPr>
              <a:t>my </a:t>
            </a:r>
            <a:r>
              <a:rPr sz="2400" spc="-655" dirty="0">
                <a:solidFill>
                  <a:srgbClr val="EEFF4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behaviour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on the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internet and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that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of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others?’”</a:t>
            </a:r>
            <a:endParaRPr sz="2400">
              <a:latin typeface="Arial"/>
              <a:cs typeface="Arial"/>
            </a:endParaRPr>
          </a:p>
          <a:p>
            <a:pPr marL="1796414" marR="5080">
              <a:lnSpc>
                <a:spcPct val="116100"/>
              </a:lnSpc>
              <a:spcBef>
                <a:spcPts val="190"/>
              </a:spcBef>
            </a:pPr>
            <a:r>
              <a:rPr sz="1400" spc="-5" dirty="0">
                <a:solidFill>
                  <a:srgbClr val="EEEEEE"/>
                </a:solidFill>
                <a:latin typeface="Arial"/>
                <a:cs typeface="Arial"/>
                <a:hlinkClick r:id="rId2"/>
              </a:rPr>
              <a:t>https://www.theguardian.com/world/2016/oct/27/angela-merkel-internet-search-eng </a:t>
            </a:r>
            <a:r>
              <a:rPr sz="1400" spc="-37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EEEEEE"/>
                </a:solidFill>
                <a:latin typeface="Arial"/>
                <a:cs typeface="Arial"/>
              </a:rPr>
              <a:t>ines-are-distorting-our-perception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728595" marR="5080" indent="-2716530">
              <a:lnSpc>
                <a:spcPts val="6220"/>
              </a:lnSpc>
              <a:spcBef>
                <a:spcPts val="225"/>
              </a:spcBef>
            </a:pPr>
            <a:r>
              <a:rPr spc="-15" dirty="0"/>
              <a:t>Approaches </a:t>
            </a:r>
            <a:r>
              <a:rPr spc="-5" dirty="0"/>
              <a:t>to </a:t>
            </a:r>
            <a:r>
              <a:rPr spc="-15" dirty="0"/>
              <a:t>Ethics </a:t>
            </a:r>
            <a:r>
              <a:rPr spc="-5" dirty="0"/>
              <a:t>in HCI </a:t>
            </a:r>
            <a:r>
              <a:rPr spc="-1430" dirty="0"/>
              <a:t> </a:t>
            </a:r>
            <a:r>
              <a:rPr spc="-5" dirty="0"/>
              <a:t>Research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22773" y="2894958"/>
            <a:ext cx="34931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Human</a:t>
            </a:r>
            <a:r>
              <a:rPr sz="2400" spc="-50" dirty="0">
                <a:solidFill>
                  <a:srgbClr val="EEFF4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Subject</a:t>
            </a:r>
            <a:r>
              <a:rPr sz="2400" spc="-50" dirty="0">
                <a:solidFill>
                  <a:srgbClr val="EEFF4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Research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503825"/>
            <a:ext cx="60782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FFFFFF"/>
                </a:solidFill>
              </a:rPr>
              <a:t>Approaches</a:t>
            </a:r>
            <a:r>
              <a:rPr spc="-2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to</a:t>
            </a:r>
            <a:r>
              <a:rPr spc="-20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Ethics</a:t>
            </a:r>
            <a:r>
              <a:rPr spc="-2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in</a:t>
            </a:r>
            <a:r>
              <a:rPr spc="-1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HCI</a:t>
            </a:r>
            <a:r>
              <a:rPr spc="-20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Research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9224" y="1159968"/>
            <a:ext cx="7984490" cy="212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4815" marR="826135" indent="-412750">
              <a:lnSpc>
                <a:spcPct val="114599"/>
              </a:lnSpc>
              <a:spcBef>
                <a:spcPts val="10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Tuskegee</a:t>
            </a:r>
            <a:r>
              <a:rPr sz="2400" spc="-3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Syphilis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Experiment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--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biomedical</a:t>
            </a:r>
            <a:r>
              <a:rPr sz="2400" spc="-2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study </a:t>
            </a:r>
            <a:r>
              <a:rPr sz="2400" spc="-65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infamous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for</a:t>
            </a:r>
            <a:r>
              <a:rPr sz="2400" spc="-1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horribly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unethical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approach</a:t>
            </a:r>
            <a:endParaRPr sz="2400">
              <a:latin typeface="Arial"/>
              <a:cs typeface="Arial"/>
            </a:endParaRPr>
          </a:p>
          <a:p>
            <a:pPr marL="424815" indent="-412750">
              <a:lnSpc>
                <a:spcPct val="100000"/>
              </a:lnSpc>
              <a:spcBef>
                <a:spcPts val="42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Led</a:t>
            </a:r>
            <a:r>
              <a:rPr sz="2400" spc="-3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to</a:t>
            </a:r>
            <a:r>
              <a:rPr sz="2400" spc="-3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creation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of:</a:t>
            </a:r>
            <a:endParaRPr sz="2400">
              <a:latin typeface="Arial"/>
              <a:cs typeface="Arial"/>
            </a:endParaRPr>
          </a:p>
          <a:p>
            <a:pPr marL="1339215" lvl="1" indent="-412750">
              <a:lnSpc>
                <a:spcPct val="100000"/>
              </a:lnSpc>
              <a:spcBef>
                <a:spcPts val="420"/>
              </a:spcBef>
              <a:buChar char="■"/>
              <a:tabLst>
                <a:tab pos="1339215" algn="l"/>
                <a:tab pos="133985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The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Belmont</a:t>
            </a:r>
            <a:r>
              <a:rPr sz="2400" spc="-40" dirty="0">
                <a:solidFill>
                  <a:srgbClr val="EEFF4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Report</a:t>
            </a:r>
            <a:endParaRPr sz="2400">
              <a:latin typeface="Arial"/>
              <a:cs typeface="Arial"/>
            </a:endParaRPr>
          </a:p>
          <a:p>
            <a:pPr marL="1339215" lvl="1" indent="-412750">
              <a:lnSpc>
                <a:spcPct val="100000"/>
              </a:lnSpc>
              <a:spcBef>
                <a:spcPts val="420"/>
              </a:spcBef>
              <a:buChar char="■"/>
              <a:tabLst>
                <a:tab pos="1339215" algn="l"/>
                <a:tab pos="1339850" algn="l"/>
              </a:tabLst>
            </a:pPr>
            <a:r>
              <a:rPr sz="2400" spc="-5" dirty="0">
                <a:solidFill>
                  <a:srgbClr val="EEEEEE"/>
                </a:solidFill>
                <a:latin typeface="Arial"/>
                <a:cs typeface="Arial"/>
              </a:rPr>
              <a:t>Regulations</a:t>
            </a:r>
            <a:r>
              <a:rPr sz="2400" spc="-25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EEEEE"/>
                </a:solidFill>
                <a:latin typeface="Arial"/>
                <a:cs typeface="Arial"/>
              </a:rPr>
              <a:t>requiring</a:t>
            </a:r>
            <a:r>
              <a:rPr sz="2400" spc="-10" dirty="0">
                <a:solidFill>
                  <a:srgbClr val="EEEEEE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Institutional</a:t>
            </a:r>
            <a:r>
              <a:rPr sz="2400" spc="-30" dirty="0">
                <a:solidFill>
                  <a:srgbClr val="EEFF4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Review</a:t>
            </a:r>
            <a:r>
              <a:rPr sz="2400" spc="-25" dirty="0">
                <a:solidFill>
                  <a:srgbClr val="EEFF41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EFF41"/>
                </a:solidFill>
                <a:latin typeface="Arial"/>
                <a:cs typeface="Arial"/>
              </a:rPr>
              <a:t>Boards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877</Words>
  <Application>Microsoft Macintosh PowerPoint</Application>
  <PresentationFormat>On-screen Show (16:9)</PresentationFormat>
  <Paragraphs>86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Ethics</vt:lpstr>
      <vt:lpstr>Research Ethics in HCI</vt:lpstr>
      <vt:lpstr>Research Ethics in the Internet Age</vt:lpstr>
      <vt:lpstr>Research Ethics in HCI</vt:lpstr>
      <vt:lpstr>Obama Administration on Big Data</vt:lpstr>
      <vt:lpstr>Angela Merkel on Algorithm Transparency</vt:lpstr>
      <vt:lpstr>Approaches to Ethics in HCI  Research</vt:lpstr>
      <vt:lpstr>Approaches to Ethics in HCI Research</vt:lpstr>
      <vt:lpstr>Approaches to Ethics in HCI Research</vt:lpstr>
      <vt:lpstr>Research and Human Subject</vt:lpstr>
      <vt:lpstr>Human Subject Research in the USA</vt:lpstr>
      <vt:lpstr>IRB Process</vt:lpstr>
      <vt:lpstr>PowerPoint Presentation</vt:lpstr>
      <vt:lpstr>What about Class Research &amp; Assignments?</vt:lpstr>
      <vt:lpstr>PowerPoint Presentation</vt:lpstr>
      <vt:lpstr>ACM Code of Ethics</vt:lpstr>
      <vt:lpstr>However</vt:lpstr>
      <vt:lpstr>Consequently:</vt:lpstr>
      <vt:lpstr>The Dilemma of Ethical yet Illegal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Alexander Kirlik</cp:lastModifiedBy>
  <cp:revision>3</cp:revision>
  <dcterms:created xsi:type="dcterms:W3CDTF">2021-09-17T16:34:10Z</dcterms:created>
  <dcterms:modified xsi:type="dcterms:W3CDTF">2021-09-17T16:46:52Z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