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76752" y="810286"/>
            <a:ext cx="53048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82A9-3F6F-2046-9170-E642D675A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73E6F-446D-0D4C-9C1D-51A8360FF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B193D-CD65-0248-A2F9-691F991B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F653D3C4-A861-384E-8662-939331BAE1DD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888F9-E962-F443-89F1-77FC4AC4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EFC4-8E00-104A-ABAB-0E3F8C3D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3CE29294-E176-6844-926C-8923C7D2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8123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0"/>
                </a:moveTo>
                <a:lnTo>
                  <a:pt x="0" y="0"/>
                </a:lnTo>
                <a:lnTo>
                  <a:pt x="0" y="6857998"/>
                </a:lnTo>
                <a:lnTo>
                  <a:pt x="9143998" y="6857998"/>
                </a:lnTo>
                <a:lnTo>
                  <a:pt x="9143998" y="0"/>
                </a:lnTo>
                <a:close/>
              </a:path>
            </a:pathLst>
          </a:custGeom>
          <a:solidFill>
            <a:srgbClr val="1D4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9389" y="638319"/>
            <a:ext cx="471962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0799" y="1744930"/>
            <a:ext cx="8816801" cy="471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grainger.illinois.edu/CS598AK/FA2021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5E8D-5109-B04B-9E68-0B1AD55E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543800" cy="761747"/>
          </a:xfrm>
        </p:spPr>
        <p:txBody>
          <a:bodyPr/>
          <a:lstStyle/>
          <a:p>
            <a:r>
              <a:rPr lang="en-US" dirty="0"/>
              <a:t>CS 5</a:t>
            </a:r>
            <a:r>
              <a:rPr lang="en-US" b="1" dirty="0"/>
              <a:t>98 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6063A-3ED2-E44B-8275-CBB7FCC0C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35672"/>
            <a:ext cx="8582968" cy="1366004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sz="2640" dirty="0"/>
          </a:p>
          <a:p>
            <a:pPr algn="l"/>
            <a:r>
              <a:rPr lang="en-US" sz="3465" dirty="0"/>
              <a:t>Experimental HCI and Interactive Technologies in Engineering</a:t>
            </a:r>
          </a:p>
          <a:p>
            <a:pPr algn="l"/>
            <a:endParaRPr lang="en-US" sz="3465" dirty="0"/>
          </a:p>
          <a:p>
            <a:pPr algn="l"/>
            <a:endParaRPr lang="en-US" sz="2640" dirty="0"/>
          </a:p>
          <a:p>
            <a:pPr algn="l"/>
            <a:r>
              <a:rPr lang="en-US" sz="3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https://courses.grainger.illinois.edu/CS598AK/FA2021/</a:t>
            </a:r>
            <a:endParaRPr lang="en-US" sz="3400" dirty="0">
              <a:solidFill>
                <a:srgbClr val="FFFF00"/>
              </a:solidFill>
            </a:endParaRPr>
          </a:p>
          <a:p>
            <a:pPr algn="l"/>
            <a:endParaRPr lang="en-US" sz="2640" dirty="0"/>
          </a:p>
          <a:p>
            <a:pPr algn="l"/>
            <a:endParaRPr lang="en-US" sz="2640" dirty="0"/>
          </a:p>
          <a:p>
            <a:pPr algn="l"/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222834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445" dirty="0"/>
              <a:t>T</a:t>
            </a:r>
            <a:r>
              <a:rPr spc="-215" dirty="0"/>
              <a:t>e</a:t>
            </a:r>
            <a:r>
              <a:rPr spc="-245" dirty="0"/>
              <a:t>x</a:t>
            </a:r>
            <a:r>
              <a:rPr spc="204" dirty="0"/>
              <a:t>t</a:t>
            </a:r>
            <a:r>
              <a:rPr spc="-190" dirty="0"/>
              <a:t> </a:t>
            </a:r>
            <a:r>
              <a:rPr spc="-685" dirty="0"/>
              <a:t>C</a:t>
            </a:r>
            <a:r>
              <a:rPr spc="-114" dirty="0"/>
              <a:t>h</a:t>
            </a:r>
            <a:r>
              <a:rPr spc="-195" dirty="0"/>
              <a:t>ap</a:t>
            </a:r>
            <a:r>
              <a:rPr spc="-5" dirty="0"/>
              <a:t>t</a:t>
            </a:r>
            <a:r>
              <a:rPr spc="-10" dirty="0"/>
              <a:t>e</a:t>
            </a:r>
            <a:r>
              <a:rPr spc="55" dirty="0"/>
              <a:t>r</a:t>
            </a:r>
            <a:r>
              <a:rPr spc="-190" dirty="0"/>
              <a:t> </a:t>
            </a:r>
            <a:r>
              <a:rPr spc="-185" dirty="0"/>
              <a:t>1</a:t>
            </a:r>
            <a:r>
              <a:rPr spc="-40" dirty="0"/>
              <a:t>:</a:t>
            </a:r>
            <a:r>
              <a:rPr spc="-190" dirty="0"/>
              <a:t> </a:t>
            </a:r>
            <a:r>
              <a:rPr spc="-105" dirty="0"/>
              <a:t>In</a:t>
            </a:r>
            <a:r>
              <a:rPr spc="114" dirty="0"/>
              <a:t>t</a:t>
            </a:r>
            <a:r>
              <a:rPr spc="135" dirty="0"/>
              <a:t>r</a:t>
            </a:r>
            <a:r>
              <a:rPr spc="-110" dirty="0"/>
              <a:t>o</a:t>
            </a:r>
            <a:r>
              <a:rPr spc="-114" dirty="0"/>
              <a:t>du</a:t>
            </a:r>
            <a:r>
              <a:rPr spc="-280" dirty="0"/>
              <a:t>c</a:t>
            </a:r>
            <a:r>
              <a:rPr spc="114" dirty="0"/>
              <a:t>ti</a:t>
            </a:r>
            <a:r>
              <a:rPr spc="-110" dirty="0"/>
              <a:t>o</a:t>
            </a:r>
            <a:r>
              <a:rPr spc="-114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41480" y="2660374"/>
            <a:ext cx="182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5" dirty="0">
                <a:solidFill>
                  <a:srgbClr val="D9D9D9"/>
                </a:solidFill>
                <a:latin typeface="Arial"/>
                <a:cs typeface="Arial"/>
              </a:rPr>
              <a:t>\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219" y="1622145"/>
            <a:ext cx="8593034" cy="53873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2125" y="2106639"/>
            <a:ext cx="4154073" cy="3745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123" y="1987951"/>
            <a:ext cx="9143998" cy="4388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372" y="1908761"/>
            <a:ext cx="8583930" cy="471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sz="2200" b="1" spc="-155" dirty="0">
                <a:solidFill>
                  <a:srgbClr val="D9D9D9"/>
                </a:solidFill>
                <a:latin typeface="Arial"/>
                <a:cs typeface="Arial"/>
              </a:rPr>
              <a:t>Reference:</a:t>
            </a:r>
            <a:endParaRPr sz="2200">
              <a:latin typeface="Arial"/>
              <a:cs typeface="Arial"/>
            </a:endParaRPr>
          </a:p>
          <a:p>
            <a:pPr marL="12700" marR="1075055">
              <a:lnSpc>
                <a:spcPts val="2600"/>
              </a:lnSpc>
              <a:spcBef>
                <a:spcPts val="100"/>
              </a:spcBef>
            </a:pPr>
            <a:r>
              <a:rPr sz="2200" spc="-165" dirty="0">
                <a:solidFill>
                  <a:srgbClr val="D9D9D9"/>
                </a:solidFill>
                <a:latin typeface="Arial"/>
                <a:cs typeface="Arial"/>
              </a:rPr>
              <a:t>Garg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D9D9D9"/>
                </a:solidFill>
                <a:latin typeface="Arial"/>
                <a:cs typeface="Arial"/>
              </a:rPr>
              <a:t>AX,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Adhikari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45" dirty="0">
                <a:solidFill>
                  <a:srgbClr val="D9D9D9"/>
                </a:solidFill>
                <a:latin typeface="Arial"/>
                <a:cs typeface="Arial"/>
              </a:rPr>
              <a:t>NKJ,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McDonald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D9D9D9"/>
                </a:solidFill>
                <a:latin typeface="Arial"/>
                <a:cs typeface="Arial"/>
              </a:rPr>
              <a:t>H,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et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al.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Effects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computerized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clinical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decision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support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D9D9D9"/>
                </a:solidFill>
                <a:latin typeface="Arial"/>
                <a:cs typeface="Arial"/>
              </a:rPr>
              <a:t>systems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practitioner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performance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2700" marR="951865">
              <a:lnSpc>
                <a:spcPts val="2600"/>
              </a:lnSpc>
              <a:spcBef>
                <a:spcPts val="100"/>
              </a:spcBef>
            </a:pP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patient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outcomes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-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systematic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review.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i="1" spc="-190" dirty="0">
                <a:solidFill>
                  <a:srgbClr val="D9D9D9"/>
                </a:solidFill>
                <a:latin typeface="Arial"/>
                <a:cs typeface="Arial"/>
              </a:rPr>
              <a:t>JAMA</a:t>
            </a:r>
            <a:r>
              <a:rPr sz="2200" i="1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2005;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293(10):1223-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1238.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155" dirty="0">
                <a:solidFill>
                  <a:srgbClr val="D9D9D9"/>
                </a:solidFill>
                <a:latin typeface="Arial"/>
                <a:cs typeface="Arial"/>
              </a:rPr>
              <a:t>Abstract: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</a:pPr>
            <a:r>
              <a:rPr sz="2200" u="sng" spc="-8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Context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: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Developers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health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care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software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have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D9D9D9"/>
                </a:solidFill>
                <a:latin typeface="Arial"/>
                <a:cs typeface="Arial"/>
              </a:rPr>
              <a:t>attributed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improvements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srgbClr val="D9D9D9"/>
                </a:solidFill>
                <a:latin typeface="Arial"/>
                <a:cs typeface="Arial"/>
              </a:rPr>
              <a:t>ati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12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th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240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ap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li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200" spc="-10" dirty="0">
                <a:solidFill>
                  <a:srgbClr val="D9D9D9"/>
                </a:solidFill>
                <a:latin typeface="Arial"/>
                <a:cs typeface="Arial"/>
              </a:rPr>
              <a:t>ati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spc="-240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240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w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th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y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h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th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v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70" dirty="0">
                <a:solidFill>
                  <a:srgbClr val="D9D9D9"/>
                </a:solidFill>
                <a:latin typeface="Arial"/>
                <a:cs typeface="Arial"/>
              </a:rPr>
              <a:t>ti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, 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such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claims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require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confirmation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clinical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trials.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Objectives: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To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review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controlled trials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assessing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effects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computerized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clinical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decision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support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D9D9D9"/>
                </a:solidFill>
                <a:latin typeface="Arial"/>
                <a:cs typeface="Arial"/>
              </a:rPr>
              <a:t>systems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80" dirty="0">
                <a:solidFill>
                  <a:srgbClr val="D9D9D9"/>
                </a:solidFill>
                <a:latin typeface="Arial"/>
                <a:cs typeface="Arial"/>
              </a:rPr>
              <a:t>(CDSSs)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identify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study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characteristics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200" spc="70" dirty="0">
                <a:solidFill>
                  <a:srgbClr val="D9D9D9"/>
                </a:solidFill>
                <a:latin typeface="Arial"/>
                <a:cs typeface="Arial"/>
              </a:rPr>
              <a:t>ti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-190" dirty="0">
                <a:solidFill>
                  <a:srgbClr val="D9D9D9"/>
                </a:solidFill>
                <a:latin typeface="Arial"/>
                <a:cs typeface="Arial"/>
              </a:rPr>
              <a:t>g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b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60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372" y="1908761"/>
            <a:ext cx="8634095" cy="437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sz="2200" b="1" spc="-155" dirty="0">
                <a:solidFill>
                  <a:srgbClr val="D9D9D9"/>
                </a:solidFill>
                <a:latin typeface="Arial"/>
                <a:cs typeface="Arial"/>
              </a:rPr>
              <a:t>Reference:</a:t>
            </a:r>
            <a:endParaRPr sz="2200">
              <a:latin typeface="Arial"/>
              <a:cs typeface="Arial"/>
            </a:endParaRPr>
          </a:p>
          <a:p>
            <a:pPr marL="12700" marR="1125855">
              <a:lnSpc>
                <a:spcPts val="2600"/>
              </a:lnSpc>
              <a:spcBef>
                <a:spcPts val="100"/>
              </a:spcBef>
            </a:pPr>
            <a:r>
              <a:rPr sz="2200" spc="-165" dirty="0">
                <a:solidFill>
                  <a:srgbClr val="D9D9D9"/>
                </a:solidFill>
                <a:latin typeface="Arial"/>
                <a:cs typeface="Arial"/>
              </a:rPr>
              <a:t>Garg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D9D9D9"/>
                </a:solidFill>
                <a:latin typeface="Arial"/>
                <a:cs typeface="Arial"/>
              </a:rPr>
              <a:t>AX,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Adhikari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45" dirty="0">
                <a:solidFill>
                  <a:srgbClr val="D9D9D9"/>
                </a:solidFill>
                <a:latin typeface="Arial"/>
                <a:cs typeface="Arial"/>
              </a:rPr>
              <a:t>NKJ,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McDonald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D9D9D9"/>
                </a:solidFill>
                <a:latin typeface="Arial"/>
                <a:cs typeface="Arial"/>
              </a:rPr>
              <a:t>H,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et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al.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Effects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computerized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clinical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decision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support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D9D9D9"/>
                </a:solidFill>
                <a:latin typeface="Arial"/>
                <a:cs typeface="Arial"/>
              </a:rPr>
              <a:t>systems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practitioner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performance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2700" marR="1002030">
              <a:lnSpc>
                <a:spcPts val="2600"/>
              </a:lnSpc>
              <a:spcBef>
                <a:spcPts val="100"/>
              </a:spcBef>
            </a:pP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patient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outcomes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-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systematic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review.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i="1" spc="-190" dirty="0">
                <a:solidFill>
                  <a:srgbClr val="D9D9D9"/>
                </a:solidFill>
                <a:latin typeface="Arial"/>
                <a:cs typeface="Arial"/>
              </a:rPr>
              <a:t>JAMA</a:t>
            </a:r>
            <a:r>
              <a:rPr sz="2200" i="1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2005;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293(10):1223-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1238.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99700"/>
              </a:lnSpc>
              <a:spcBef>
                <a:spcPts val="2080"/>
              </a:spcBef>
            </a:pPr>
            <a:r>
              <a:rPr sz="2200" u="sng" spc="-114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Data </a:t>
            </a:r>
            <a:r>
              <a:rPr sz="2200" u="sng" spc="-12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Synthesis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: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D9D9D9"/>
                </a:solidFill>
                <a:latin typeface="Arial"/>
                <a:cs typeface="Arial"/>
              </a:rPr>
              <a:t>One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hundred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studies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met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Arial"/>
                <a:cs typeface="Arial"/>
              </a:rPr>
              <a:t>our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inclusion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Arial"/>
                <a:cs typeface="Arial"/>
              </a:rPr>
              <a:t>criteria.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number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methodological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quality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studies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improved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over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time. </a:t>
            </a: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200" spc="-395" dirty="0">
                <a:solidFill>
                  <a:srgbClr val="D9D9D9"/>
                </a:solidFill>
                <a:latin typeface="Arial"/>
                <a:cs typeface="Arial"/>
              </a:rPr>
              <a:t>CDSS </a:t>
            </a:r>
            <a:r>
              <a:rPr sz="2200" spc="-39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improved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practitioner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performance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62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(64%)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97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studies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assessing </a:t>
            </a:r>
            <a:r>
              <a:rPr sz="2200" spc="-16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this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outcome,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including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4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(40%)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10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diagnostic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D9D9D9"/>
                </a:solidFill>
                <a:latin typeface="Arial"/>
                <a:cs typeface="Arial"/>
              </a:rPr>
              <a:t>systems,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16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(76%)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21</a:t>
            </a:r>
            <a:endParaRPr sz="2200">
              <a:latin typeface="Arial"/>
              <a:cs typeface="Arial"/>
            </a:endParaRPr>
          </a:p>
          <a:p>
            <a:pPr marL="12700" marR="454025">
              <a:lnSpc>
                <a:spcPts val="2600"/>
              </a:lnSpc>
              <a:spcBef>
                <a:spcPts val="180"/>
              </a:spcBef>
            </a:pP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reminder </a:t>
            </a:r>
            <a:r>
              <a:rPr sz="2200" spc="-125" dirty="0">
                <a:solidFill>
                  <a:srgbClr val="D9D9D9"/>
                </a:solidFill>
                <a:latin typeface="Arial"/>
                <a:cs typeface="Arial"/>
              </a:rPr>
              <a:t>systems,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23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(62%)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37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disease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management </a:t>
            </a:r>
            <a:r>
              <a:rPr sz="2200" spc="-125" dirty="0">
                <a:solidFill>
                  <a:srgbClr val="D9D9D9"/>
                </a:solidFill>
                <a:latin typeface="Arial"/>
                <a:cs typeface="Arial"/>
              </a:rPr>
              <a:t>systems,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19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(66%)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29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drug-dosing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or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prescribing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D9D9D9"/>
                </a:solidFill>
                <a:latin typeface="Arial"/>
                <a:cs typeface="Arial"/>
              </a:rPr>
              <a:t>systems.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372" y="1908761"/>
            <a:ext cx="8761095" cy="471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sz="2200" b="1" spc="-155" dirty="0">
                <a:solidFill>
                  <a:srgbClr val="D9D9D9"/>
                </a:solidFill>
                <a:latin typeface="Arial"/>
                <a:cs typeface="Arial"/>
              </a:rPr>
              <a:t>Reference:</a:t>
            </a:r>
            <a:endParaRPr sz="2200">
              <a:latin typeface="Arial"/>
              <a:cs typeface="Arial"/>
            </a:endParaRPr>
          </a:p>
          <a:p>
            <a:pPr marL="12700" marR="1252220">
              <a:lnSpc>
                <a:spcPts val="2600"/>
              </a:lnSpc>
              <a:spcBef>
                <a:spcPts val="100"/>
              </a:spcBef>
            </a:pPr>
            <a:r>
              <a:rPr sz="2200" spc="-165" dirty="0">
                <a:solidFill>
                  <a:srgbClr val="D9D9D9"/>
                </a:solidFill>
                <a:latin typeface="Arial"/>
                <a:cs typeface="Arial"/>
              </a:rPr>
              <a:t>Garg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D9D9D9"/>
                </a:solidFill>
                <a:latin typeface="Arial"/>
                <a:cs typeface="Arial"/>
              </a:rPr>
              <a:t>AX,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Adhikari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45" dirty="0">
                <a:solidFill>
                  <a:srgbClr val="D9D9D9"/>
                </a:solidFill>
                <a:latin typeface="Arial"/>
                <a:cs typeface="Arial"/>
              </a:rPr>
              <a:t>NKJ,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McDonald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D9D9D9"/>
                </a:solidFill>
                <a:latin typeface="Arial"/>
                <a:cs typeface="Arial"/>
              </a:rPr>
              <a:t>H,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et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al.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Effects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computerized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clinical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decision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support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D9D9D9"/>
                </a:solidFill>
                <a:latin typeface="Arial"/>
                <a:cs typeface="Arial"/>
              </a:rPr>
              <a:t>systems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practitioner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performance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</a:pP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patient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outcomes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-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systematic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review.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i="1" spc="-190" dirty="0">
                <a:solidFill>
                  <a:srgbClr val="D9D9D9"/>
                </a:solidFill>
                <a:latin typeface="Arial"/>
                <a:cs typeface="Arial"/>
              </a:rPr>
              <a:t>JAMA</a:t>
            </a:r>
            <a:r>
              <a:rPr sz="2200" i="1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2005;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293(10):1223-38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12700" marR="636270">
              <a:lnSpc>
                <a:spcPct val="99200"/>
              </a:lnSpc>
            </a:pPr>
            <a:r>
              <a:rPr sz="2200" u="sng" spc="-7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Improved</a:t>
            </a:r>
            <a:r>
              <a:rPr sz="2200" u="sng" spc="-114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3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practitioner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7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performance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4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was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14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associated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with: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[1]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65" dirty="0">
                <a:solidFill>
                  <a:srgbClr val="D9D9D9"/>
                </a:solidFill>
                <a:latin typeface="Arial"/>
                <a:cs typeface="Arial"/>
              </a:rPr>
              <a:t>CDSSs</a:t>
            </a:r>
            <a:r>
              <a:rPr sz="2200" spc="-35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automatically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prompted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users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compared </a:t>
            </a:r>
            <a:r>
              <a:rPr sz="2200" spc="10" dirty="0">
                <a:solidFill>
                  <a:srgbClr val="D9D9D9"/>
                </a:solidFill>
                <a:latin typeface="Arial"/>
                <a:cs typeface="Arial"/>
              </a:rPr>
              <a:t>with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requiring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users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to </a:t>
            </a:r>
            <a:r>
              <a:rPr sz="2200" spc="3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activate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system </a:t>
            </a:r>
            <a:r>
              <a:rPr sz="2200" spc="-165" dirty="0">
                <a:solidFill>
                  <a:srgbClr val="D9D9D9"/>
                </a:solidFill>
                <a:latin typeface="Arial"/>
                <a:cs typeface="Arial"/>
              </a:rPr>
              <a:t>(success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 </a:t>
            </a:r>
            <a:r>
              <a:rPr sz="2200" spc="-204" dirty="0">
                <a:solidFill>
                  <a:srgbClr val="D9D9D9"/>
                </a:solidFill>
                <a:latin typeface="Arial"/>
                <a:cs typeface="Arial"/>
              </a:rPr>
              <a:t>73%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trials </a:t>
            </a:r>
            <a:r>
              <a:rPr sz="2200" spc="-135" dirty="0">
                <a:solidFill>
                  <a:srgbClr val="D9D9D9"/>
                </a:solidFill>
                <a:latin typeface="Arial"/>
                <a:cs typeface="Arial"/>
              </a:rPr>
              <a:t>vs. </a:t>
            </a: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47%;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P=.02)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[2] </a:t>
            </a:r>
            <a:r>
              <a:rPr sz="2200" spc="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FF0000"/>
                </a:solidFill>
                <a:latin typeface="Arial"/>
                <a:cs typeface="Arial"/>
              </a:rPr>
              <a:t>studies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60" dirty="0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45" dirty="0">
                <a:solidFill>
                  <a:srgbClr val="FF0000"/>
                </a:solidFill>
                <a:latin typeface="Arial"/>
                <a:cs typeface="Arial"/>
              </a:rPr>
              <a:t>authors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80" dirty="0">
                <a:solidFill>
                  <a:srgbClr val="FF0000"/>
                </a:solidFill>
                <a:latin typeface="Arial"/>
                <a:cs typeface="Arial"/>
              </a:rPr>
              <a:t>also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FF0000"/>
                </a:solidFill>
                <a:latin typeface="Arial"/>
                <a:cs typeface="Arial"/>
              </a:rPr>
              <a:t>developed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375" dirty="0">
                <a:solidFill>
                  <a:srgbClr val="FF0000"/>
                </a:solidFill>
                <a:latin typeface="Arial"/>
                <a:cs typeface="Arial"/>
              </a:rPr>
              <a:t>CDSS</a:t>
            </a:r>
            <a:r>
              <a:rPr sz="2200" b="1" spc="-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software 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65" dirty="0">
                <a:solidFill>
                  <a:srgbClr val="FF0000"/>
                </a:solidFill>
                <a:latin typeface="Arial"/>
                <a:cs typeface="Arial"/>
              </a:rPr>
              <a:t>compared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FF0000"/>
                </a:solidFill>
                <a:latin typeface="Arial"/>
                <a:cs typeface="Arial"/>
              </a:rPr>
              <a:t>studies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60" dirty="0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50" dirty="0">
                <a:solidFill>
                  <a:srgbClr val="FF0000"/>
                </a:solidFill>
                <a:latin typeface="Arial"/>
                <a:cs typeface="Arial"/>
              </a:rPr>
              <a:t>authors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Arial"/>
                <a:cs typeface="Arial"/>
              </a:rPr>
              <a:t>were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55" dirty="0">
                <a:solidFill>
                  <a:srgbClr val="FF0000"/>
                </a:solidFill>
                <a:latin typeface="Arial"/>
                <a:cs typeface="Arial"/>
              </a:rPr>
              <a:t>developers </a:t>
            </a:r>
            <a:r>
              <a:rPr sz="22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60" dirty="0">
                <a:solidFill>
                  <a:srgbClr val="FF0000"/>
                </a:solidFill>
                <a:latin typeface="Arial"/>
                <a:cs typeface="Arial"/>
              </a:rPr>
              <a:t>(74%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80" dirty="0">
                <a:solidFill>
                  <a:srgbClr val="FF0000"/>
                </a:solidFill>
                <a:latin typeface="Arial"/>
                <a:cs typeface="Arial"/>
              </a:rPr>
              <a:t>success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10" dirty="0">
                <a:solidFill>
                  <a:srgbClr val="FF0000"/>
                </a:solidFill>
                <a:latin typeface="Arial"/>
                <a:cs typeface="Arial"/>
              </a:rPr>
              <a:t>versus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80" dirty="0">
                <a:solidFill>
                  <a:srgbClr val="FF0000"/>
                </a:solidFill>
                <a:latin typeface="Arial"/>
                <a:cs typeface="Arial"/>
              </a:rPr>
              <a:t>28%;</a:t>
            </a:r>
            <a:r>
              <a:rPr sz="2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FF0000"/>
                </a:solidFill>
                <a:latin typeface="Arial"/>
                <a:cs typeface="Arial"/>
              </a:rPr>
              <a:t>respectively,</a:t>
            </a:r>
            <a:r>
              <a:rPr sz="2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20" dirty="0">
                <a:solidFill>
                  <a:srgbClr val="FF0000"/>
                </a:solidFill>
                <a:latin typeface="Arial"/>
                <a:cs typeface="Arial"/>
              </a:rPr>
              <a:t>P=.001).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</a:pPr>
            <a:r>
              <a:rPr sz="2200" b="1" u="sng" spc="-204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Conclusions</a:t>
            </a:r>
            <a:r>
              <a:rPr sz="2200" spc="-204" dirty="0">
                <a:solidFill>
                  <a:srgbClr val="D9D9D9"/>
                </a:solidFill>
                <a:latin typeface="Arial"/>
                <a:cs typeface="Arial"/>
              </a:rPr>
              <a:t>: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21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200" b="1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D9D9D9"/>
                </a:solidFill>
                <a:latin typeface="Arial"/>
                <a:cs typeface="Arial"/>
              </a:rPr>
              <a:t>date,</a:t>
            </a:r>
            <a:r>
              <a:rPr sz="2200" b="1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8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b="1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D9D9D9"/>
                </a:solidFill>
                <a:latin typeface="Arial"/>
                <a:cs typeface="Arial"/>
              </a:rPr>
              <a:t>effects</a:t>
            </a:r>
            <a:r>
              <a:rPr sz="2200" b="1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65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b="1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D9D9D9"/>
                </a:solidFill>
                <a:latin typeface="Arial"/>
                <a:cs typeface="Arial"/>
              </a:rPr>
              <a:t>patient</a:t>
            </a:r>
            <a:r>
              <a:rPr sz="2200" b="1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80" dirty="0">
                <a:solidFill>
                  <a:srgbClr val="D9D9D9"/>
                </a:solidFill>
                <a:latin typeface="Arial"/>
                <a:cs typeface="Arial"/>
              </a:rPr>
              <a:t>outcomes</a:t>
            </a:r>
            <a:r>
              <a:rPr sz="2200" b="1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D9D9D9"/>
                </a:solidFill>
                <a:latin typeface="Arial"/>
                <a:cs typeface="Arial"/>
              </a:rPr>
              <a:t>remain</a:t>
            </a:r>
            <a:r>
              <a:rPr sz="2200" b="1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45" dirty="0">
                <a:solidFill>
                  <a:srgbClr val="D9D9D9"/>
                </a:solidFill>
                <a:latin typeface="Arial"/>
                <a:cs typeface="Arial"/>
              </a:rPr>
              <a:t>understudied </a:t>
            </a:r>
            <a:r>
              <a:rPr sz="2200" b="1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D9D9D9"/>
                </a:solidFill>
                <a:latin typeface="Arial"/>
                <a:cs typeface="Arial"/>
              </a:rPr>
              <a:t>and,</a:t>
            </a:r>
            <a:r>
              <a:rPr sz="2200" b="1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35" dirty="0">
                <a:solidFill>
                  <a:srgbClr val="D9D9D9"/>
                </a:solidFill>
                <a:latin typeface="Arial"/>
                <a:cs typeface="Arial"/>
              </a:rPr>
              <a:t>wh</a:t>
            </a:r>
            <a:r>
              <a:rPr sz="2200" b="1" spc="-10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b="1" spc="-165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b="1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D9D9D9"/>
                </a:solidFill>
                <a:latin typeface="Arial"/>
                <a:cs typeface="Arial"/>
              </a:rPr>
              <a:t>studi</a:t>
            </a:r>
            <a:r>
              <a:rPr sz="2200" b="1" spc="-16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b="1" spc="-105" dirty="0">
                <a:solidFill>
                  <a:srgbClr val="D9D9D9"/>
                </a:solidFill>
                <a:latin typeface="Arial"/>
                <a:cs typeface="Arial"/>
              </a:rPr>
              <a:t>d,</a:t>
            </a:r>
            <a:r>
              <a:rPr sz="2200" b="1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b="1" spc="-180" dirty="0">
                <a:solidFill>
                  <a:srgbClr val="FF0000"/>
                </a:solidFill>
                <a:latin typeface="Arial"/>
                <a:cs typeface="Arial"/>
              </a:rPr>
              <a:t>inc</a:t>
            </a:r>
            <a:r>
              <a:rPr sz="2200" b="1" spc="-170" dirty="0">
                <a:solidFill>
                  <a:srgbClr val="FF0000"/>
                </a:solidFill>
                <a:latin typeface="Arial"/>
                <a:cs typeface="Arial"/>
              </a:rPr>
              <a:t>onsiste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nt.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T</a:t>
            </a:r>
            <a:r>
              <a:rPr spc="-190" dirty="0"/>
              <a:t>e</a:t>
            </a:r>
            <a:r>
              <a:rPr spc="-215" dirty="0"/>
              <a:t>x</a:t>
            </a:r>
            <a:r>
              <a:rPr spc="180" dirty="0"/>
              <a:t>t</a:t>
            </a:r>
            <a:r>
              <a:rPr spc="-170" dirty="0"/>
              <a:t> </a:t>
            </a:r>
            <a:r>
              <a:rPr spc="-605" dirty="0"/>
              <a:t>C</a:t>
            </a:r>
            <a:r>
              <a:rPr spc="-100" dirty="0"/>
              <a:t>h</a:t>
            </a:r>
            <a:r>
              <a:rPr spc="-175" dirty="0"/>
              <a:t>ap</a:t>
            </a:r>
            <a:r>
              <a:rPr spc="-5" dirty="0"/>
              <a:t>t</a:t>
            </a:r>
            <a:r>
              <a:rPr spc="-10" dirty="0"/>
              <a:t>e</a:t>
            </a:r>
            <a:r>
              <a:rPr spc="50" dirty="0"/>
              <a:t>r</a:t>
            </a:r>
            <a:r>
              <a:rPr spc="-170" dirty="0"/>
              <a:t> </a:t>
            </a:r>
            <a:r>
              <a:rPr spc="-165" dirty="0"/>
              <a:t>1</a:t>
            </a:r>
            <a:r>
              <a:rPr spc="-35" dirty="0"/>
              <a:t>:</a:t>
            </a:r>
            <a:r>
              <a:rPr spc="-170" dirty="0"/>
              <a:t> </a:t>
            </a:r>
            <a:r>
              <a:rPr spc="-95" dirty="0"/>
              <a:t>In</a:t>
            </a:r>
            <a:r>
              <a:rPr spc="105" dirty="0"/>
              <a:t>t</a:t>
            </a:r>
            <a:r>
              <a:rPr spc="120" dirty="0"/>
              <a:t>r</a:t>
            </a:r>
            <a:r>
              <a:rPr spc="-100" dirty="0"/>
              <a:t>odu</a:t>
            </a:r>
            <a:r>
              <a:rPr spc="-250" dirty="0"/>
              <a:t>c</a:t>
            </a:r>
            <a:r>
              <a:rPr spc="100" dirty="0"/>
              <a:t>ti</a:t>
            </a:r>
            <a:r>
              <a:rPr spc="-100" dirty="0"/>
              <a:t>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823" y="1640783"/>
            <a:ext cx="8356598" cy="54863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T</a:t>
            </a:r>
            <a:r>
              <a:rPr spc="-190" dirty="0"/>
              <a:t>e</a:t>
            </a:r>
            <a:r>
              <a:rPr spc="-215" dirty="0"/>
              <a:t>x</a:t>
            </a:r>
            <a:r>
              <a:rPr spc="180" dirty="0"/>
              <a:t>t</a:t>
            </a:r>
            <a:r>
              <a:rPr spc="-170" dirty="0"/>
              <a:t> </a:t>
            </a:r>
            <a:r>
              <a:rPr spc="-605" dirty="0"/>
              <a:t>C</a:t>
            </a:r>
            <a:r>
              <a:rPr spc="-100" dirty="0"/>
              <a:t>h</a:t>
            </a:r>
            <a:r>
              <a:rPr spc="-175" dirty="0"/>
              <a:t>ap</a:t>
            </a:r>
            <a:r>
              <a:rPr spc="-5" dirty="0"/>
              <a:t>t</a:t>
            </a:r>
            <a:r>
              <a:rPr spc="-10" dirty="0"/>
              <a:t>e</a:t>
            </a:r>
            <a:r>
              <a:rPr spc="50" dirty="0"/>
              <a:t>r</a:t>
            </a:r>
            <a:r>
              <a:rPr spc="-170" dirty="0"/>
              <a:t> </a:t>
            </a:r>
            <a:r>
              <a:rPr spc="-165" dirty="0"/>
              <a:t>1</a:t>
            </a:r>
            <a:r>
              <a:rPr spc="-35" dirty="0"/>
              <a:t>:</a:t>
            </a:r>
            <a:r>
              <a:rPr spc="-170" dirty="0"/>
              <a:t> </a:t>
            </a:r>
            <a:r>
              <a:rPr spc="-95" dirty="0"/>
              <a:t>In</a:t>
            </a:r>
            <a:r>
              <a:rPr spc="105" dirty="0"/>
              <a:t>t</a:t>
            </a:r>
            <a:r>
              <a:rPr spc="120" dirty="0"/>
              <a:t>r</a:t>
            </a:r>
            <a:r>
              <a:rPr spc="-100" dirty="0"/>
              <a:t>odu</a:t>
            </a:r>
            <a:r>
              <a:rPr spc="-250" dirty="0"/>
              <a:t>c</a:t>
            </a:r>
            <a:r>
              <a:rPr spc="100" dirty="0"/>
              <a:t>ti</a:t>
            </a:r>
            <a:r>
              <a:rPr spc="-10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983" y="2216058"/>
            <a:ext cx="877125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“Unfortunately,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most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D9D9D9"/>
                </a:solidFill>
                <a:latin typeface="Arial"/>
                <a:cs typeface="Arial"/>
              </a:rPr>
              <a:t>HCI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researchers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(and,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D9D9D9"/>
                </a:solidFill>
                <a:latin typeface="Arial"/>
                <a:cs typeface="Arial"/>
              </a:rPr>
              <a:t>particular,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D9D9D9"/>
                </a:solidFill>
                <a:latin typeface="Arial"/>
                <a:cs typeface="Arial"/>
              </a:rPr>
              <a:t>students)</a:t>
            </a:r>
            <a:endParaRPr sz="2400">
              <a:latin typeface="Arial"/>
              <a:cs typeface="Arial"/>
            </a:endParaRPr>
          </a:p>
          <a:p>
            <a:pPr marL="12700" marR="69215">
              <a:lnSpc>
                <a:spcPts val="2900"/>
              </a:lnSpc>
              <a:spcBef>
                <a:spcPts val="40"/>
              </a:spcBef>
            </a:pP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do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not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D9D9D9"/>
                </a:solidFill>
                <a:latin typeface="Arial"/>
                <a:cs typeface="Arial"/>
              </a:rPr>
              <a:t>have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D9D9D9"/>
                </a:solidFill>
                <a:latin typeface="Arial"/>
                <a:cs typeface="Arial"/>
              </a:rPr>
              <a:t>luxury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D9D9D9"/>
                </a:solidFill>
                <a:latin typeface="Arial"/>
                <a:cs typeface="Arial"/>
              </a:rPr>
              <a:t>time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D9D9D9"/>
                </a:solidFill>
                <a:latin typeface="Arial"/>
                <a:cs typeface="Arial"/>
              </a:rPr>
              <a:t>wait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D9D9D9"/>
                </a:solidFill>
                <a:latin typeface="Arial"/>
                <a:cs typeface="Arial"/>
              </a:rPr>
              <a:t>see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D9D9D9"/>
                </a:solidFill>
                <a:latin typeface="Arial"/>
                <a:cs typeface="Arial"/>
              </a:rPr>
              <a:t>if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their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D9D9D9"/>
                </a:solidFill>
                <a:latin typeface="Arial"/>
                <a:cs typeface="Arial"/>
              </a:rPr>
              <a:t>novel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idea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takes </a:t>
            </a:r>
            <a:r>
              <a:rPr sz="2400" spc="-65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off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is 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adopted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at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D9D9D9"/>
                </a:solidFill>
                <a:latin typeface="Arial"/>
                <a:cs typeface="Arial"/>
              </a:rPr>
              <a:t>large.”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D9D9D9"/>
                </a:solidFill>
                <a:latin typeface="Arial"/>
                <a:cs typeface="Arial"/>
              </a:rPr>
              <a:t>Though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D9D9D9"/>
                </a:solidFill>
                <a:latin typeface="Arial"/>
                <a:cs typeface="Arial"/>
              </a:rPr>
              <a:t>this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happens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D9D9D9"/>
                </a:solidFill>
                <a:latin typeface="Arial"/>
                <a:cs typeface="Arial"/>
              </a:rPr>
              <a:t>–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D9D9D9"/>
                </a:solidFill>
                <a:latin typeface="Arial"/>
                <a:cs typeface="Arial"/>
              </a:rPr>
              <a:t>examples?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434" dirty="0">
                <a:solidFill>
                  <a:srgbClr val="D9D9D9"/>
                </a:solidFill>
                <a:latin typeface="Arial"/>
                <a:cs typeface="Arial"/>
              </a:rPr>
              <a:t>Y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13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D9D9D9"/>
                </a:solidFill>
                <a:latin typeface="Arial"/>
                <a:cs typeface="Arial"/>
              </a:rPr>
              <a:t>as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h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“Proving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their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D9D9D9"/>
                </a:solidFill>
                <a:latin typeface="Arial"/>
                <a:cs typeface="Arial"/>
              </a:rPr>
              <a:t>HCI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idea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is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“good”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one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will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D9D9D9"/>
                </a:solidFill>
                <a:latin typeface="Arial"/>
                <a:cs typeface="Arial"/>
              </a:rPr>
              <a:t>need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D9D9D9"/>
                </a:solidFill>
                <a:latin typeface="Arial"/>
                <a:cs typeface="Arial"/>
              </a:rPr>
              <a:t>be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D9D9D9"/>
                </a:solidFill>
                <a:latin typeface="Arial"/>
                <a:cs typeface="Arial"/>
              </a:rPr>
              <a:t>done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400" spc="-65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D9D9D9"/>
                </a:solidFill>
                <a:latin typeface="Arial"/>
                <a:cs typeface="Arial"/>
              </a:rPr>
              <a:t>context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D9D9D9"/>
                </a:solidFill>
                <a:latin typeface="Arial"/>
                <a:cs typeface="Arial"/>
              </a:rPr>
              <a:t>test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D9D9D9"/>
                </a:solidFill>
                <a:latin typeface="Arial"/>
                <a:cs typeface="Arial"/>
              </a:rPr>
              <a:t>involves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other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people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D9D9D9"/>
                </a:solidFill>
                <a:latin typeface="Arial"/>
                <a:cs typeface="Arial"/>
              </a:rPr>
              <a:t>who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try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out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D9D9D9"/>
                </a:solidFill>
                <a:latin typeface="Arial"/>
                <a:cs typeface="Arial"/>
              </a:rPr>
              <a:t>idea.”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1156335">
              <a:lnSpc>
                <a:spcPct val="100699"/>
              </a:lnSpc>
            </a:pP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There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are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two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D9D9D9"/>
                </a:solidFill>
                <a:latin typeface="Arial"/>
                <a:cs typeface="Arial"/>
              </a:rPr>
              <a:t>different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D9D9D9"/>
                </a:solidFill>
                <a:latin typeface="Arial"/>
                <a:cs typeface="Arial"/>
              </a:rPr>
              <a:t>types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D9D9D9"/>
                </a:solidFill>
                <a:latin typeface="Arial"/>
                <a:cs typeface="Arial"/>
              </a:rPr>
              <a:t>HCI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D9D9D9"/>
                </a:solidFill>
                <a:latin typeface="Arial"/>
                <a:cs typeface="Arial"/>
              </a:rPr>
              <a:t>test: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u="heavy" spc="-4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formal</a:t>
            </a:r>
            <a:r>
              <a:rPr sz="2400" u="heavy" spc="-12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8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comparative </a:t>
            </a:r>
            <a:r>
              <a:rPr sz="2400" spc="-65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u="heavy" spc="-8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experiments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u="heavy" spc="-5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exploratory</a:t>
            </a:r>
            <a:r>
              <a:rPr sz="2400" u="heavy" spc="-12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6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usability</a:t>
            </a:r>
            <a:r>
              <a:rPr sz="2400" u="heavy" spc="-12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9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evaluations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D9D9D9"/>
                </a:solidFill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T</a:t>
            </a:r>
            <a:r>
              <a:rPr spc="-190" dirty="0"/>
              <a:t>e</a:t>
            </a:r>
            <a:r>
              <a:rPr spc="-215" dirty="0"/>
              <a:t>x</a:t>
            </a:r>
            <a:r>
              <a:rPr spc="180" dirty="0"/>
              <a:t>t</a:t>
            </a:r>
            <a:r>
              <a:rPr spc="-170" dirty="0"/>
              <a:t> </a:t>
            </a:r>
            <a:r>
              <a:rPr spc="-605" dirty="0"/>
              <a:t>C</a:t>
            </a:r>
            <a:r>
              <a:rPr spc="-100" dirty="0"/>
              <a:t>h</a:t>
            </a:r>
            <a:r>
              <a:rPr spc="-175" dirty="0"/>
              <a:t>ap</a:t>
            </a:r>
            <a:r>
              <a:rPr spc="-5" dirty="0"/>
              <a:t>t</a:t>
            </a:r>
            <a:r>
              <a:rPr spc="-10" dirty="0"/>
              <a:t>e</a:t>
            </a:r>
            <a:r>
              <a:rPr spc="50" dirty="0"/>
              <a:t>r</a:t>
            </a:r>
            <a:r>
              <a:rPr spc="-170" dirty="0"/>
              <a:t> </a:t>
            </a:r>
            <a:r>
              <a:rPr spc="-165" dirty="0"/>
              <a:t>1</a:t>
            </a:r>
            <a:r>
              <a:rPr spc="-35" dirty="0"/>
              <a:t>:</a:t>
            </a:r>
            <a:r>
              <a:rPr spc="-170" dirty="0"/>
              <a:t> </a:t>
            </a:r>
            <a:r>
              <a:rPr spc="-95" dirty="0"/>
              <a:t>In</a:t>
            </a:r>
            <a:r>
              <a:rPr spc="105" dirty="0"/>
              <a:t>t</a:t>
            </a:r>
            <a:r>
              <a:rPr spc="120" dirty="0"/>
              <a:t>r</a:t>
            </a:r>
            <a:r>
              <a:rPr spc="-100" dirty="0"/>
              <a:t>odu</a:t>
            </a:r>
            <a:r>
              <a:rPr spc="-250" dirty="0"/>
              <a:t>c</a:t>
            </a:r>
            <a:r>
              <a:rPr spc="100" dirty="0"/>
              <a:t>ti</a:t>
            </a:r>
            <a:r>
              <a:rPr spc="-10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863" y="1711594"/>
            <a:ext cx="8988425" cy="471678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882015">
              <a:lnSpc>
                <a:spcPts val="2600"/>
              </a:lnSpc>
              <a:spcBef>
                <a:spcPts val="219"/>
              </a:spcBef>
            </a:pPr>
            <a:r>
              <a:rPr sz="2200" spc="-135" dirty="0">
                <a:solidFill>
                  <a:srgbClr val="D9D9D9"/>
                </a:solidFill>
                <a:latin typeface="Arial"/>
                <a:cs typeface="Arial"/>
              </a:rPr>
              <a:t>“</a:t>
            </a:r>
            <a:r>
              <a:rPr sz="2200" b="1" u="sng" spc="-13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Experiments</a:t>
            </a:r>
            <a:r>
              <a:rPr sz="2200" b="1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are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objective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tests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aim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demonstrate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idea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produces </a:t>
            </a:r>
            <a:r>
              <a:rPr sz="2200" spc="-10" dirty="0">
                <a:solidFill>
                  <a:srgbClr val="D9D9D9"/>
                </a:solidFill>
                <a:latin typeface="Arial"/>
                <a:cs typeface="Arial"/>
              </a:rPr>
              <a:t>better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results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than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an 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existing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idea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performs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200" spc="-155" dirty="0">
                <a:solidFill>
                  <a:srgbClr val="D9D9D9"/>
                </a:solidFill>
                <a:latin typeface="Arial"/>
                <a:cs typeface="Arial"/>
              </a:rPr>
              <a:t>same </a:t>
            </a:r>
            <a:r>
              <a:rPr sz="2200" spc="-15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Arial"/>
                <a:cs typeface="Arial"/>
              </a:rPr>
              <a:t>function.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 marR="154305">
              <a:lnSpc>
                <a:spcPct val="102299"/>
              </a:lnSpc>
            </a:pP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Experiments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are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more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appropriate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D9D9D9"/>
                </a:solidFill>
                <a:latin typeface="Arial"/>
                <a:cs typeface="Arial"/>
              </a:rPr>
              <a:t>for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ideas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D9D9D9"/>
                </a:solidFill>
                <a:latin typeface="Arial"/>
                <a:cs typeface="Arial"/>
              </a:rPr>
              <a:t>for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which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alternatives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can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readily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be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found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are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usually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associated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D9D9D9"/>
                </a:solidFill>
                <a:latin typeface="Arial"/>
                <a:cs typeface="Arial"/>
              </a:rPr>
              <a:t>with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well-defined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tasks.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 marR="466725">
              <a:lnSpc>
                <a:spcPct val="102299"/>
              </a:lnSpc>
            </a:pP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outcome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experiment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is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conclusion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indicating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which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idea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results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b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tt</a:t>
            </a:r>
            <a:r>
              <a:rPr sz="2200" spc="5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200" spc="-240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60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m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r>
              <a:rPr sz="2200" spc="185" dirty="0">
                <a:solidFill>
                  <a:srgbClr val="D9D9D9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 marR="48260">
              <a:lnSpc>
                <a:spcPct val="102299"/>
              </a:lnSpc>
            </a:pPr>
            <a:r>
              <a:rPr sz="2200" spc="-225" dirty="0">
                <a:solidFill>
                  <a:srgbClr val="D9D9D9"/>
                </a:solidFill>
                <a:latin typeface="Arial"/>
                <a:cs typeface="Arial"/>
              </a:rPr>
              <a:t>NOTE: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above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is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somewhat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narrow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view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role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experiments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play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scientific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engineering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research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(with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Arial"/>
                <a:cs typeface="Arial"/>
              </a:rPr>
              <a:t>its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focus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“which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is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D9D9D9"/>
                </a:solidFill>
                <a:latin typeface="Arial"/>
                <a:cs typeface="Arial"/>
              </a:rPr>
              <a:t>better?”)”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other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areas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science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(&amp;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even </a:t>
            </a:r>
            <a:r>
              <a:rPr sz="2200" spc="-165" dirty="0">
                <a:solidFill>
                  <a:srgbClr val="D9D9D9"/>
                </a:solidFill>
                <a:latin typeface="Arial"/>
                <a:cs typeface="Arial"/>
              </a:rPr>
              <a:t>HCI),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people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often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take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broader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view.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Why?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T</a:t>
            </a:r>
            <a:r>
              <a:rPr spc="-190" dirty="0"/>
              <a:t>e</a:t>
            </a:r>
            <a:r>
              <a:rPr spc="-215" dirty="0"/>
              <a:t>x</a:t>
            </a:r>
            <a:r>
              <a:rPr spc="180" dirty="0"/>
              <a:t>t</a:t>
            </a:r>
            <a:r>
              <a:rPr spc="-170" dirty="0"/>
              <a:t> </a:t>
            </a:r>
            <a:r>
              <a:rPr spc="-605" dirty="0"/>
              <a:t>C</a:t>
            </a:r>
            <a:r>
              <a:rPr spc="-100" dirty="0"/>
              <a:t>h</a:t>
            </a:r>
            <a:r>
              <a:rPr spc="-175" dirty="0"/>
              <a:t>ap</a:t>
            </a:r>
            <a:r>
              <a:rPr spc="-5" dirty="0"/>
              <a:t>t</a:t>
            </a:r>
            <a:r>
              <a:rPr spc="-10" dirty="0"/>
              <a:t>e</a:t>
            </a:r>
            <a:r>
              <a:rPr spc="50" dirty="0"/>
              <a:t>r</a:t>
            </a:r>
            <a:r>
              <a:rPr spc="-170" dirty="0"/>
              <a:t> </a:t>
            </a:r>
            <a:r>
              <a:rPr spc="-165" dirty="0"/>
              <a:t>1</a:t>
            </a:r>
            <a:r>
              <a:rPr spc="-35" dirty="0"/>
              <a:t>:</a:t>
            </a:r>
            <a:r>
              <a:rPr spc="-170" dirty="0"/>
              <a:t> </a:t>
            </a:r>
            <a:r>
              <a:rPr spc="-95" dirty="0"/>
              <a:t>In</a:t>
            </a:r>
            <a:r>
              <a:rPr spc="105" dirty="0"/>
              <a:t>t</a:t>
            </a:r>
            <a:r>
              <a:rPr spc="120" dirty="0"/>
              <a:t>r</a:t>
            </a:r>
            <a:r>
              <a:rPr spc="-100" dirty="0"/>
              <a:t>odu</a:t>
            </a:r>
            <a:r>
              <a:rPr spc="-250" dirty="0"/>
              <a:t>c</a:t>
            </a:r>
            <a:r>
              <a:rPr spc="100" dirty="0"/>
              <a:t>ti</a:t>
            </a:r>
            <a:r>
              <a:rPr spc="-10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863" y="1711594"/>
            <a:ext cx="8890635" cy="44043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150" dirty="0">
                <a:solidFill>
                  <a:srgbClr val="D9D9D9"/>
                </a:solidFill>
                <a:latin typeface="Arial"/>
                <a:cs typeface="Arial"/>
              </a:rPr>
              <a:t>“</a:t>
            </a:r>
            <a:r>
              <a:rPr sz="2400" b="1" u="heavy" spc="-15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Evaluations</a:t>
            </a:r>
            <a:r>
              <a:rPr sz="2400" b="1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are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D9D9D9"/>
                </a:solidFill>
                <a:latin typeface="Arial"/>
                <a:cs typeface="Arial"/>
              </a:rPr>
              <a:t>exploratory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D9D9D9"/>
                </a:solidFill>
                <a:latin typeface="Arial"/>
                <a:cs typeface="Arial"/>
              </a:rPr>
              <a:t>tests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aim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D9D9D9"/>
                </a:solidFill>
                <a:latin typeface="Arial"/>
                <a:cs typeface="Arial"/>
              </a:rPr>
              <a:t>show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idea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D9D9D9"/>
                </a:solidFill>
                <a:latin typeface="Arial"/>
                <a:cs typeface="Arial"/>
              </a:rPr>
              <a:t>works </a:t>
            </a:r>
            <a:r>
              <a:rPr sz="2400" spc="-65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-195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400" spc="-185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75" dirty="0">
                <a:solidFill>
                  <a:srgbClr val="D9D9D9"/>
                </a:solidFill>
                <a:latin typeface="Arial"/>
                <a:cs typeface="Arial"/>
              </a:rPr>
              <a:t>ti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,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th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65" dirty="0">
                <a:solidFill>
                  <a:srgbClr val="D9D9D9"/>
                </a:solidFill>
                <a:latin typeface="Arial"/>
                <a:cs typeface="Arial"/>
              </a:rPr>
              <a:t>x</a:t>
            </a:r>
            <a:r>
              <a:rPr sz="2400" spc="13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400" spc="65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D9D9D9"/>
                </a:solidFill>
                <a:latin typeface="Arial"/>
                <a:cs typeface="Arial"/>
              </a:rPr>
              <a:t>y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65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Arial"/>
              <a:cs typeface="Arial"/>
            </a:endParaRPr>
          </a:p>
          <a:p>
            <a:pPr marL="12700" marR="120650">
              <a:lnSpc>
                <a:spcPct val="99500"/>
              </a:lnSpc>
              <a:tabLst>
                <a:tab pos="3684904" algn="l"/>
              </a:tabLst>
            </a:pPr>
            <a:r>
              <a:rPr sz="2400" spc="-500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h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v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400" spc="-15" dirty="0">
                <a:solidFill>
                  <a:srgbClr val="D9D9D9"/>
                </a:solidFill>
                <a:latin typeface="Arial"/>
                <a:cs typeface="Arial"/>
              </a:rPr>
              <a:t>ati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D9D9D9"/>
                </a:solidFill>
                <a:latin typeface="Arial"/>
                <a:cs typeface="Arial"/>
              </a:rPr>
              <a:t>(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l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	</a:t>
            </a:r>
            <a:r>
              <a:rPr sz="2400" spc="204" dirty="0">
                <a:solidFill>
                  <a:srgbClr val="D9D9D9"/>
                </a:solidFill>
                <a:latin typeface="Arial"/>
                <a:cs typeface="Arial"/>
              </a:rPr>
              <a:t>“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ab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ili</a:t>
            </a:r>
            <a:r>
              <a:rPr sz="2400" spc="10" dirty="0">
                <a:solidFill>
                  <a:srgbClr val="D9D9D9"/>
                </a:solidFill>
                <a:latin typeface="Arial"/>
                <a:cs typeface="Arial"/>
              </a:rPr>
              <a:t>ty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tu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204" dirty="0">
                <a:solidFill>
                  <a:srgbClr val="D9D9D9"/>
                </a:solidFill>
                <a:latin typeface="Arial"/>
                <a:cs typeface="Arial"/>
              </a:rPr>
              <a:t>”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)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D9D9D9"/>
                </a:solidFill>
                <a:latin typeface="Arial"/>
                <a:cs typeface="Arial"/>
              </a:rPr>
              <a:t>m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ap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op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55" dirty="0">
                <a:solidFill>
                  <a:srgbClr val="D9D9D9"/>
                </a:solidFill>
                <a:latin typeface="Arial"/>
                <a:cs typeface="Arial"/>
              </a:rPr>
              <a:t>ate 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for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larger, 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more </a:t>
            </a:r>
            <a:r>
              <a:rPr sz="2400" spc="-105" dirty="0">
                <a:solidFill>
                  <a:srgbClr val="D9D9D9"/>
                </a:solidFill>
                <a:latin typeface="Arial"/>
                <a:cs typeface="Arial"/>
              </a:rPr>
              <a:t>complex </a:t>
            </a:r>
            <a:r>
              <a:rPr sz="2400" spc="-135" dirty="0">
                <a:solidFill>
                  <a:srgbClr val="D9D9D9"/>
                </a:solidFill>
                <a:latin typeface="Arial"/>
                <a:cs typeface="Arial"/>
              </a:rPr>
              <a:t>pieces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400" spc="-50" dirty="0">
                <a:solidFill>
                  <a:srgbClr val="D9D9D9"/>
                </a:solidFill>
                <a:latin typeface="Arial"/>
                <a:cs typeface="Arial"/>
              </a:rPr>
              <a:t>interactive </a:t>
            </a:r>
            <a:r>
              <a:rPr sz="2400" spc="-60" dirty="0">
                <a:solidFill>
                  <a:srgbClr val="D9D9D9"/>
                </a:solidFill>
                <a:latin typeface="Arial"/>
                <a:cs typeface="Arial"/>
              </a:rPr>
              <a:t>software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for 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which </a:t>
            </a:r>
            <a:r>
              <a:rPr sz="2400" spc="75" dirty="0">
                <a:solidFill>
                  <a:srgbClr val="D9D9D9"/>
                </a:solidFill>
                <a:latin typeface="Arial"/>
                <a:cs typeface="Arial"/>
              </a:rPr>
              <a:t>it 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is 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difficult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D9D9D9"/>
                </a:solidFill>
                <a:latin typeface="Arial"/>
                <a:cs typeface="Arial"/>
              </a:rPr>
              <a:t>or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D9D9D9"/>
                </a:solidFill>
                <a:latin typeface="Arial"/>
                <a:cs typeface="Arial"/>
              </a:rPr>
              <a:t>impossible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D9D9D9"/>
                </a:solidFill>
                <a:latin typeface="Arial"/>
                <a:cs typeface="Arial"/>
              </a:rPr>
              <a:t>find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D9D9D9"/>
                </a:solidFill>
                <a:latin typeface="Arial"/>
                <a:cs typeface="Arial"/>
              </a:rPr>
              <a:t>alternatives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fulfill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D9D9D9"/>
                </a:solidFill>
                <a:latin typeface="Arial"/>
                <a:cs typeface="Arial"/>
              </a:rPr>
              <a:t>identical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D9D9D9"/>
                </a:solidFill>
                <a:latin typeface="Arial"/>
                <a:cs typeface="Arial"/>
              </a:rPr>
              <a:t>functions </a:t>
            </a:r>
            <a:r>
              <a:rPr sz="2400" spc="-65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th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at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D9D9D9"/>
                </a:solidFill>
                <a:latin typeface="Arial"/>
                <a:cs typeface="Arial"/>
              </a:rPr>
              <a:t>y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p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400" spc="-85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l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y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uppo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13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w</a:t>
            </a:r>
            <a:r>
              <a:rPr sz="2400" spc="1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400" spc="-210" dirty="0">
                <a:solidFill>
                  <a:srgbClr val="D9D9D9"/>
                </a:solidFill>
                <a:latin typeface="Arial"/>
                <a:cs typeface="Arial"/>
              </a:rPr>
              <a:t>g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400" spc="65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u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14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400" spc="3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D9D9D9"/>
                </a:solidFill>
                <a:latin typeface="Arial"/>
                <a:cs typeface="Arial"/>
              </a:rPr>
              <a:t>tas</a:t>
            </a:r>
            <a:r>
              <a:rPr sz="2400" spc="-110" dirty="0">
                <a:solidFill>
                  <a:srgbClr val="D9D9D9"/>
                </a:solidFill>
                <a:latin typeface="Arial"/>
                <a:cs typeface="Arial"/>
              </a:rPr>
              <a:t>k</a:t>
            </a:r>
            <a:r>
              <a:rPr sz="2400" spc="-265" dirty="0">
                <a:solidFill>
                  <a:srgbClr val="D9D9D9"/>
                </a:solidFill>
                <a:latin typeface="Arial"/>
                <a:cs typeface="Arial"/>
              </a:rPr>
              <a:t>s</a:t>
            </a:r>
            <a:r>
              <a:rPr sz="2400" spc="-65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L="12700" marR="510540">
              <a:lnSpc>
                <a:spcPct val="99500"/>
              </a:lnSpc>
              <a:spcBef>
                <a:spcPts val="5"/>
              </a:spcBef>
            </a:pPr>
            <a:r>
              <a:rPr sz="2400" spc="-17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D9D9D9"/>
                </a:solidFill>
                <a:latin typeface="Arial"/>
                <a:cs typeface="Arial"/>
              </a:rPr>
              <a:t>outcome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an </a:t>
            </a:r>
            <a:r>
              <a:rPr sz="2400" spc="-70" dirty="0">
                <a:solidFill>
                  <a:srgbClr val="D9D9D9"/>
                </a:solidFill>
                <a:latin typeface="Arial"/>
                <a:cs typeface="Arial"/>
              </a:rPr>
              <a:t>evaluation 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is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list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 </a:t>
            </a:r>
            <a:r>
              <a:rPr sz="2400" spc="-130" dirty="0">
                <a:solidFill>
                  <a:srgbClr val="D9D9D9"/>
                </a:solidFill>
                <a:latin typeface="Arial"/>
                <a:cs typeface="Arial"/>
              </a:rPr>
              <a:t>suggestions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for 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system 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D9D9D9"/>
                </a:solidFill>
                <a:latin typeface="Arial"/>
                <a:cs typeface="Arial"/>
              </a:rPr>
              <a:t>improvement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D9D9D9"/>
                </a:solidFill>
                <a:latin typeface="Arial"/>
                <a:cs typeface="Arial"/>
              </a:rPr>
              <a:t>(as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D9D9D9"/>
                </a:solidFill>
                <a:latin typeface="Arial"/>
                <a:cs typeface="Arial"/>
              </a:rPr>
              <a:t>part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D9D9D9"/>
                </a:solidFill>
                <a:latin typeface="Arial"/>
                <a:cs typeface="Arial"/>
              </a:rPr>
              <a:t>formative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D9D9D9"/>
                </a:solidFill>
                <a:latin typeface="Arial"/>
                <a:cs typeface="Arial"/>
              </a:rPr>
              <a:t>test),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D9D9D9"/>
                </a:solidFill>
                <a:latin typeface="Arial"/>
                <a:cs typeface="Arial"/>
              </a:rPr>
              <a:t>or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D9D9D9"/>
                </a:solidFill>
                <a:latin typeface="Arial"/>
                <a:cs typeface="Arial"/>
              </a:rPr>
              <a:t>it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D9D9D9"/>
                </a:solidFill>
                <a:latin typeface="Arial"/>
                <a:cs typeface="Arial"/>
              </a:rPr>
              <a:t>can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D9D9D9"/>
                </a:solidFill>
                <a:latin typeface="Arial"/>
                <a:cs typeface="Arial"/>
              </a:rPr>
              <a:t>be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D9D9D9"/>
                </a:solidFill>
                <a:latin typeface="Arial"/>
                <a:cs typeface="Arial"/>
              </a:rPr>
              <a:t>confirmation </a:t>
            </a:r>
            <a:r>
              <a:rPr sz="2400" spc="-65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9D9D9"/>
                </a:solidFill>
                <a:latin typeface="Arial"/>
                <a:cs typeface="Arial"/>
              </a:rPr>
              <a:t>that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system </a:t>
            </a:r>
            <a:r>
              <a:rPr sz="2400" spc="-65" dirty="0">
                <a:solidFill>
                  <a:srgbClr val="D9D9D9"/>
                </a:solidFill>
                <a:latin typeface="Arial"/>
                <a:cs typeface="Arial"/>
              </a:rPr>
              <a:t>performs </a:t>
            </a:r>
            <a:r>
              <a:rPr sz="2400" spc="-40" dirty="0">
                <a:solidFill>
                  <a:srgbClr val="D9D9D9"/>
                </a:solidFill>
                <a:latin typeface="Arial"/>
                <a:cs typeface="Arial"/>
              </a:rPr>
              <a:t>its </a:t>
            </a:r>
            <a:r>
              <a:rPr sz="2400" spc="-35" dirty="0">
                <a:solidFill>
                  <a:srgbClr val="D9D9D9"/>
                </a:solidFill>
                <a:latin typeface="Arial"/>
                <a:cs typeface="Arial"/>
              </a:rPr>
              <a:t>function </a:t>
            </a:r>
            <a:r>
              <a:rPr sz="2400" spc="-45" dirty="0">
                <a:solidFill>
                  <a:srgbClr val="D9D9D9"/>
                </a:solidFill>
                <a:latin typeface="Arial"/>
                <a:cs typeface="Arial"/>
              </a:rPr>
              <a:t>sufficiently </a:t>
            </a:r>
            <a:r>
              <a:rPr sz="2400" spc="-35" dirty="0">
                <a:solidFill>
                  <a:srgbClr val="D9D9D9"/>
                </a:solidFill>
                <a:latin typeface="Arial"/>
                <a:cs typeface="Arial"/>
              </a:rPr>
              <a:t>well </a:t>
            </a:r>
            <a:r>
              <a:rPr sz="2400" spc="5" dirty="0">
                <a:solidFill>
                  <a:srgbClr val="D9D9D9"/>
                </a:solidFill>
                <a:latin typeface="Arial"/>
                <a:cs typeface="Arial"/>
              </a:rPr>
              <a:t>for </a:t>
            </a:r>
            <a:r>
              <a:rPr sz="2400" spc="75" dirty="0">
                <a:solidFill>
                  <a:srgbClr val="D9D9D9"/>
                </a:solidFill>
                <a:latin typeface="Arial"/>
                <a:cs typeface="Arial"/>
              </a:rPr>
              <a:t>it </a:t>
            </a:r>
            <a:r>
              <a:rPr sz="2400" spc="30" dirty="0">
                <a:solidFill>
                  <a:srgbClr val="D9D9D9"/>
                </a:solidFill>
                <a:latin typeface="Arial"/>
                <a:cs typeface="Arial"/>
              </a:rPr>
              <a:t>to </a:t>
            </a:r>
            <a:r>
              <a:rPr sz="2400" spc="-110" dirty="0">
                <a:solidFill>
                  <a:srgbClr val="D9D9D9"/>
                </a:solidFill>
                <a:latin typeface="Arial"/>
                <a:cs typeface="Arial"/>
              </a:rPr>
              <a:t>be </a:t>
            </a:r>
            <a:r>
              <a:rPr sz="24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D9D9D9"/>
                </a:solidFill>
                <a:latin typeface="Arial"/>
                <a:cs typeface="Arial"/>
              </a:rPr>
              <a:t>deployed.”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7D7D82-0BA3-1D40-89ED-1C858DB44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5" y="1057275"/>
            <a:ext cx="8763376" cy="5445867"/>
          </a:xfrm>
        </p:spPr>
      </p:pic>
    </p:spTree>
    <p:extLst>
      <p:ext uri="{BB962C8B-B14F-4D97-AF65-F5344CB8AC3E}">
        <p14:creationId xmlns:p14="http://schemas.microsoft.com/office/powerpoint/2010/main" val="421532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T</a:t>
            </a:r>
            <a:r>
              <a:rPr spc="-190" dirty="0"/>
              <a:t>e</a:t>
            </a:r>
            <a:r>
              <a:rPr spc="-215" dirty="0"/>
              <a:t>x</a:t>
            </a:r>
            <a:r>
              <a:rPr spc="180" dirty="0"/>
              <a:t>t</a:t>
            </a:r>
            <a:r>
              <a:rPr spc="-170" dirty="0"/>
              <a:t> </a:t>
            </a:r>
            <a:r>
              <a:rPr spc="-605" dirty="0"/>
              <a:t>C</a:t>
            </a:r>
            <a:r>
              <a:rPr spc="-100" dirty="0"/>
              <a:t>h</a:t>
            </a:r>
            <a:r>
              <a:rPr spc="-175" dirty="0"/>
              <a:t>ap</a:t>
            </a:r>
            <a:r>
              <a:rPr spc="-5" dirty="0"/>
              <a:t>t</a:t>
            </a:r>
            <a:r>
              <a:rPr spc="-10" dirty="0"/>
              <a:t>e</a:t>
            </a:r>
            <a:r>
              <a:rPr spc="50" dirty="0"/>
              <a:t>r</a:t>
            </a:r>
            <a:r>
              <a:rPr spc="-170" dirty="0"/>
              <a:t> </a:t>
            </a:r>
            <a:r>
              <a:rPr spc="-165" dirty="0"/>
              <a:t>1</a:t>
            </a:r>
            <a:r>
              <a:rPr spc="-35" dirty="0"/>
              <a:t>:</a:t>
            </a:r>
            <a:r>
              <a:rPr spc="-170" dirty="0"/>
              <a:t> </a:t>
            </a:r>
            <a:r>
              <a:rPr spc="-95" dirty="0"/>
              <a:t>In</a:t>
            </a:r>
            <a:r>
              <a:rPr spc="105" dirty="0"/>
              <a:t>t</a:t>
            </a:r>
            <a:r>
              <a:rPr spc="120" dirty="0"/>
              <a:t>r</a:t>
            </a:r>
            <a:r>
              <a:rPr spc="-100" dirty="0"/>
              <a:t>odu</a:t>
            </a:r>
            <a:r>
              <a:rPr spc="-250" dirty="0"/>
              <a:t>c</a:t>
            </a:r>
            <a:r>
              <a:rPr spc="100" dirty="0"/>
              <a:t>ti</a:t>
            </a:r>
            <a:r>
              <a:rPr spc="-10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863" y="1480761"/>
            <a:ext cx="8940165" cy="5874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14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Conclusion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: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D9D9D9"/>
                </a:solidFill>
                <a:latin typeface="Arial"/>
                <a:cs typeface="Arial"/>
              </a:rPr>
              <a:t>Organization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D9D9D9"/>
                </a:solidFill>
                <a:latin typeface="Arial"/>
                <a:cs typeface="Arial"/>
              </a:rPr>
              <a:t>and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D9D9D9"/>
                </a:solidFill>
                <a:latin typeface="Arial"/>
                <a:cs typeface="Arial"/>
              </a:rPr>
              <a:t>Focus</a:t>
            </a:r>
            <a:r>
              <a:rPr sz="2400" spc="-12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D9D9D9"/>
                </a:solidFill>
                <a:latin typeface="Arial"/>
                <a:cs typeface="Arial"/>
              </a:rPr>
              <a:t>(</a:t>
            </a:r>
            <a:r>
              <a:rPr sz="2400" i="1" spc="-204" dirty="0">
                <a:solidFill>
                  <a:srgbClr val="E0E0E0"/>
                </a:solidFill>
                <a:latin typeface="Arial"/>
                <a:cs typeface="Arial"/>
              </a:rPr>
              <a:t>E-HCI</a:t>
            </a:r>
            <a:r>
              <a:rPr sz="2400" spc="-204" dirty="0">
                <a:solidFill>
                  <a:srgbClr val="D9D9D9"/>
                </a:solidFill>
                <a:latin typeface="Arial"/>
                <a:cs typeface="Arial"/>
              </a:rPr>
              <a:t>)</a:t>
            </a:r>
            <a:r>
              <a:rPr sz="24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D9D9D9"/>
                </a:solidFill>
                <a:latin typeface="Arial"/>
                <a:cs typeface="Arial"/>
              </a:rPr>
              <a:t>Text: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Arial"/>
              <a:cs typeface="Arial"/>
            </a:endParaRPr>
          </a:p>
          <a:p>
            <a:pPr marL="12700" marR="422909">
              <a:lnSpc>
                <a:spcPct val="102299"/>
              </a:lnSpc>
            </a:pPr>
            <a:r>
              <a:rPr sz="2200" spc="5" dirty="0">
                <a:solidFill>
                  <a:srgbClr val="D9D9D9"/>
                </a:solidFill>
                <a:latin typeface="Arial"/>
                <a:cs typeface="Arial"/>
              </a:rPr>
              <a:t>“[An]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experiment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is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one-off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activity.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It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requires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cooperation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large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number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participants,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all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Arial"/>
                <a:cs typeface="Arial"/>
              </a:rPr>
              <a:t>following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D9D9D9"/>
                </a:solidFill>
                <a:latin typeface="Arial"/>
                <a:cs typeface="Arial"/>
              </a:rPr>
              <a:t>same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experimental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process.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</a:pP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Once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D9D9D9"/>
                </a:solidFill>
                <a:latin typeface="Arial"/>
                <a:cs typeface="Arial"/>
              </a:rPr>
              <a:t>it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D9D9D9"/>
                </a:solidFill>
                <a:latin typeface="Arial"/>
                <a:cs typeface="Arial"/>
              </a:rPr>
              <a:t>has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started,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D9D9D9"/>
                </a:solidFill>
                <a:latin typeface="Arial"/>
                <a:cs typeface="Arial"/>
              </a:rPr>
              <a:t>it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cannot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be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interrupted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to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correct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any 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flaws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Arial"/>
                <a:cs typeface="Arial"/>
              </a:rPr>
              <a:t>its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design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–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not </a:t>
            </a:r>
            <a:r>
              <a:rPr sz="2200" spc="-125" dirty="0">
                <a:solidFill>
                  <a:srgbClr val="D9D9D9"/>
                </a:solidFill>
                <a:latin typeface="Arial"/>
                <a:cs typeface="Arial"/>
              </a:rPr>
              <a:t>unless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whole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experiment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is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to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be redesigned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run 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again. 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It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is 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important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experiment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be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carefully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designed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because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D9D9D9"/>
                </a:solidFill>
                <a:latin typeface="Arial"/>
                <a:cs typeface="Arial"/>
              </a:rPr>
              <a:t>errors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can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cost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600"/>
              </a:lnSpc>
            </a:pP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D9D9D9"/>
                </a:solidFill>
                <a:latin typeface="Arial"/>
                <a:cs typeface="Arial"/>
              </a:rPr>
              <a:t>g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at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al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200" spc="60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D9D9D9"/>
                </a:solidFill>
                <a:latin typeface="Arial"/>
                <a:cs typeface="Arial"/>
              </a:rPr>
              <a:t>ti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m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200" spc="60" dirty="0">
                <a:solidFill>
                  <a:srgbClr val="D9D9D9"/>
                </a:solidFill>
                <a:latin typeface="Arial"/>
                <a:cs typeface="Arial"/>
              </a:rPr>
              <a:t>ff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200" spc="25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2200" spc="30" dirty="0">
                <a:solidFill>
                  <a:srgbClr val="D9D9D9"/>
                </a:solidFill>
                <a:latin typeface="Arial"/>
                <a:cs typeface="Arial"/>
              </a:rPr>
              <a:t>t.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Arial"/>
              <a:cs typeface="Arial"/>
            </a:endParaRPr>
          </a:p>
          <a:p>
            <a:pPr marL="12700" marR="398145">
              <a:lnSpc>
                <a:spcPct val="100400"/>
              </a:lnSpc>
            </a:pPr>
            <a:r>
              <a:rPr sz="2200" u="sng" spc="-16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The </a:t>
            </a:r>
            <a:r>
              <a:rPr sz="2200" u="sng" spc="-5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primary </a:t>
            </a:r>
            <a:r>
              <a:rPr sz="2200" u="sng" spc="-10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focus </a:t>
            </a:r>
            <a:r>
              <a:rPr sz="2200" u="sng" spc="-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of </a:t>
            </a:r>
            <a:r>
              <a:rPr sz="2200" u="sng" spc="-4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this </a:t>
            </a:r>
            <a:r>
              <a:rPr sz="2200" u="sng" spc="-8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book </a:t>
            </a:r>
            <a:r>
              <a:rPr sz="2200" u="sng" spc="-114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is </a:t>
            </a:r>
            <a:r>
              <a:rPr sz="2200" u="sng" spc="-3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therefore </a:t>
            </a:r>
            <a:r>
              <a:rPr sz="2200" u="sng" spc="-7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on </a:t>
            </a:r>
            <a:r>
              <a:rPr sz="2200" u="sng" spc="-7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experiments</a:t>
            </a:r>
            <a:r>
              <a:rPr sz="2200" spc="-7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D9D9D9"/>
                </a:solidFill>
                <a:latin typeface="Arial"/>
                <a:cs typeface="Arial"/>
              </a:rPr>
              <a:t>because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their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design is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more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complex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more 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risky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than </a:t>
            </a:r>
            <a:r>
              <a:rPr sz="2200" spc="-80" dirty="0">
                <a:solidFill>
                  <a:srgbClr val="D9D9D9"/>
                </a:solidFill>
                <a:latin typeface="Arial"/>
                <a:cs typeface="Arial"/>
              </a:rPr>
              <a:t>evaluations.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In </a:t>
            </a:r>
            <a:r>
              <a:rPr sz="2200" spc="-40" dirty="0">
                <a:solidFill>
                  <a:srgbClr val="D9D9D9"/>
                </a:solidFill>
                <a:latin typeface="Arial"/>
                <a:cs typeface="Arial"/>
              </a:rPr>
              <a:t>addition,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good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experimental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design </a:t>
            </a:r>
            <a:r>
              <a:rPr sz="2200" spc="-70" dirty="0">
                <a:solidFill>
                  <a:srgbClr val="D9D9D9"/>
                </a:solidFill>
                <a:latin typeface="Arial"/>
                <a:cs typeface="Arial"/>
              </a:rPr>
              <a:t>requires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knowledge 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D9D9D9"/>
                </a:solidFill>
                <a:latin typeface="Arial"/>
                <a:cs typeface="Arial"/>
              </a:rPr>
              <a:t>skills </a:t>
            </a:r>
            <a:r>
              <a:rPr sz="2200" spc="-50" dirty="0">
                <a:solidFill>
                  <a:srgbClr val="D9D9D9"/>
                </a:solidFill>
                <a:latin typeface="Arial"/>
                <a:cs typeface="Arial"/>
              </a:rPr>
              <a:t>typically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not </a:t>
            </a:r>
            <a:r>
              <a:rPr sz="2200" spc="-45" dirty="0">
                <a:solidFill>
                  <a:srgbClr val="D9D9D9"/>
                </a:solidFill>
                <a:latin typeface="Arial"/>
                <a:cs typeface="Arial"/>
              </a:rPr>
              <a:t>taught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 </a:t>
            </a:r>
            <a:r>
              <a:rPr sz="2200" spc="-170" dirty="0">
                <a:solidFill>
                  <a:srgbClr val="D9D9D9"/>
                </a:solidFill>
                <a:latin typeface="Arial"/>
                <a:cs typeface="Arial"/>
              </a:rPr>
              <a:t>a </a:t>
            </a:r>
            <a:r>
              <a:rPr sz="2200" spc="-6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computer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D9D9D9"/>
                </a:solidFill>
                <a:latin typeface="Arial"/>
                <a:cs typeface="Arial"/>
              </a:rPr>
              <a:t>science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or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software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D9D9D9"/>
                </a:solidFill>
                <a:latin typeface="Arial"/>
                <a:cs typeface="Arial"/>
              </a:rPr>
              <a:t>engineering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curriculum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D9D9D9"/>
                </a:solidFill>
                <a:latin typeface="Arial"/>
                <a:cs typeface="Arial"/>
              </a:rPr>
              <a:t>same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D9D9D9"/>
                </a:solidFill>
                <a:latin typeface="Arial"/>
                <a:cs typeface="Arial"/>
              </a:rPr>
              <a:t>way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D9D9D9"/>
                </a:solidFill>
                <a:latin typeface="Arial"/>
                <a:cs typeface="Arial"/>
              </a:rPr>
              <a:t>that </a:t>
            </a:r>
            <a:r>
              <a:rPr sz="2200" spc="-59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D9D9D9"/>
                </a:solidFill>
                <a:latin typeface="Arial"/>
                <a:cs typeface="Arial"/>
              </a:rPr>
              <a:t>usability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evaluation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is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D9D9D9"/>
                </a:solidFill>
                <a:latin typeface="Arial"/>
                <a:cs typeface="Arial"/>
              </a:rPr>
              <a:t>often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D9D9D9"/>
                </a:solidFill>
                <a:latin typeface="Arial"/>
                <a:cs typeface="Arial"/>
              </a:rPr>
              <a:t>covered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04" dirty="0">
                <a:solidFill>
                  <a:srgbClr val="D9D9D9"/>
                </a:solidFill>
                <a:latin typeface="Arial"/>
                <a:cs typeface="Arial"/>
              </a:rPr>
              <a:t>as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part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22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D9D9D9"/>
                </a:solidFill>
                <a:latin typeface="Arial"/>
                <a:cs typeface="Arial"/>
              </a:rPr>
              <a:t>iterative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D9D9D9"/>
                </a:solidFill>
                <a:latin typeface="Arial"/>
                <a:cs typeface="Arial"/>
              </a:rPr>
              <a:t>design</a:t>
            </a:r>
            <a:r>
              <a:rPr sz="2200" spc="-11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Arial"/>
                <a:cs typeface="Arial"/>
              </a:rPr>
              <a:t>cycle</a:t>
            </a:r>
            <a:r>
              <a:rPr sz="2200" i="1" spc="-65" dirty="0">
                <a:solidFill>
                  <a:srgbClr val="D9D9D9"/>
                </a:solidFill>
                <a:latin typeface="Arial"/>
                <a:cs typeface="Arial"/>
              </a:rPr>
              <a:t>.”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u="sng" spc="-12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Yet,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7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we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will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7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take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17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a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65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broader</a:t>
            </a:r>
            <a:r>
              <a:rPr sz="2200" u="sng" spc="-11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60" dirty="0">
                <a:solidFill>
                  <a:srgbClr val="D9D9D9"/>
                </a:solidFill>
                <a:uFill>
                  <a:solidFill>
                    <a:srgbClr val="E0E0E0"/>
                  </a:solidFill>
                </a:uFill>
                <a:latin typeface="Arial"/>
                <a:cs typeface="Arial"/>
              </a:rPr>
              <a:t>view.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5932DC39-E866-E147-AAB7-A4DA7D1EB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67" y="1057275"/>
            <a:ext cx="9086454" cy="5293233"/>
          </a:xfrm>
        </p:spPr>
      </p:pic>
    </p:spTree>
    <p:extLst>
      <p:ext uri="{BB962C8B-B14F-4D97-AF65-F5344CB8AC3E}">
        <p14:creationId xmlns:p14="http://schemas.microsoft.com/office/powerpoint/2010/main" val="407337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EC37B5-B844-1E4A-98FF-1FF7B53F8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79" y="1434236"/>
            <a:ext cx="7465478" cy="4903929"/>
          </a:xfrm>
        </p:spPr>
      </p:pic>
    </p:spTree>
    <p:extLst>
      <p:ext uri="{BB962C8B-B14F-4D97-AF65-F5344CB8AC3E}">
        <p14:creationId xmlns:p14="http://schemas.microsoft.com/office/powerpoint/2010/main" val="184828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9C348470-CED0-6B4A-80D6-13B87CE7D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01" y="1183005"/>
            <a:ext cx="9009560" cy="5305806"/>
          </a:xfrm>
        </p:spPr>
      </p:pic>
    </p:spTree>
    <p:extLst>
      <p:ext uri="{BB962C8B-B14F-4D97-AF65-F5344CB8AC3E}">
        <p14:creationId xmlns:p14="http://schemas.microsoft.com/office/powerpoint/2010/main" val="190897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504" y="810286"/>
            <a:ext cx="73774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-8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spc="-7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spc="-200" dirty="0">
                <a:solidFill>
                  <a:srgbClr val="FFFFFF"/>
                </a:solidFill>
                <a:latin typeface="Arial"/>
                <a:cs typeface="Arial"/>
              </a:rPr>
              <a:t> 598 AK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Experimental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HCI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7309" y="2660374"/>
            <a:ext cx="4711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0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3200" spc="-19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3200" spc="-215" dirty="0">
                <a:solidFill>
                  <a:srgbClr val="D9D9D9"/>
                </a:solidFill>
                <a:latin typeface="Arial"/>
                <a:cs typeface="Arial"/>
              </a:rPr>
              <a:t>x</a:t>
            </a:r>
            <a:r>
              <a:rPr sz="3200" spc="180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3200" spc="-17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3200" spc="-605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3200" spc="-100" dirty="0">
                <a:solidFill>
                  <a:srgbClr val="D9D9D9"/>
                </a:solidFill>
                <a:latin typeface="Arial"/>
                <a:cs typeface="Arial"/>
              </a:rPr>
              <a:t>h</a:t>
            </a:r>
            <a:r>
              <a:rPr sz="3200" spc="-175" dirty="0">
                <a:solidFill>
                  <a:srgbClr val="D9D9D9"/>
                </a:solidFill>
                <a:latin typeface="Arial"/>
                <a:cs typeface="Arial"/>
              </a:rPr>
              <a:t>ap</a:t>
            </a:r>
            <a:r>
              <a:rPr sz="3200" spc="-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3200" spc="5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3200" spc="-17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srgbClr val="D9D9D9"/>
                </a:solidFill>
                <a:latin typeface="Arial"/>
                <a:cs typeface="Arial"/>
              </a:rPr>
              <a:t>1</a:t>
            </a:r>
            <a:r>
              <a:rPr sz="3200" spc="-35" dirty="0">
                <a:solidFill>
                  <a:srgbClr val="D9D9D9"/>
                </a:solidFill>
                <a:latin typeface="Arial"/>
                <a:cs typeface="Arial"/>
              </a:rPr>
              <a:t>:</a:t>
            </a:r>
            <a:r>
              <a:rPr sz="3200" spc="-17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D9D9D9"/>
                </a:solidFill>
                <a:latin typeface="Arial"/>
                <a:cs typeface="Arial"/>
              </a:rPr>
              <a:t>In</a:t>
            </a:r>
            <a:r>
              <a:rPr sz="3200" spc="105" dirty="0">
                <a:solidFill>
                  <a:srgbClr val="D9D9D9"/>
                </a:solidFill>
                <a:latin typeface="Arial"/>
                <a:cs typeface="Arial"/>
              </a:rPr>
              <a:t>t</a:t>
            </a:r>
            <a:r>
              <a:rPr sz="3200" spc="120" dirty="0">
                <a:solidFill>
                  <a:srgbClr val="D9D9D9"/>
                </a:solidFill>
                <a:latin typeface="Arial"/>
                <a:cs typeface="Arial"/>
              </a:rPr>
              <a:t>r</a:t>
            </a:r>
            <a:r>
              <a:rPr sz="3200" spc="-100" dirty="0">
                <a:solidFill>
                  <a:srgbClr val="D9D9D9"/>
                </a:solidFill>
                <a:latin typeface="Arial"/>
                <a:cs typeface="Arial"/>
              </a:rPr>
              <a:t>odu</a:t>
            </a:r>
            <a:r>
              <a:rPr sz="3200" spc="-250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3200" spc="100" dirty="0">
                <a:solidFill>
                  <a:srgbClr val="D9D9D9"/>
                </a:solidFill>
                <a:latin typeface="Arial"/>
                <a:cs typeface="Arial"/>
              </a:rPr>
              <a:t>ti</a:t>
            </a:r>
            <a:r>
              <a:rPr sz="3200" spc="-100" dirty="0">
                <a:solidFill>
                  <a:srgbClr val="D9D9D9"/>
                </a:solidFill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75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0149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1</a:t>
            </a:r>
            <a:r>
              <a:rPr spc="-80" dirty="0"/>
              <a:t>.</a:t>
            </a:r>
            <a:r>
              <a:rPr spc="-140" dirty="0"/>
              <a:t>1</a:t>
            </a:r>
            <a:r>
              <a:rPr spc="-145" dirty="0"/>
              <a:t> </a:t>
            </a:r>
            <a:r>
              <a:rPr spc="-250" dirty="0"/>
              <a:t>A</a:t>
            </a:r>
            <a:r>
              <a:rPr spc="-305" dirty="0"/>
              <a:t>ss</a:t>
            </a:r>
            <a:r>
              <a:rPr spc="-165" dirty="0"/>
              <a:t>e</a:t>
            </a:r>
            <a:r>
              <a:rPr spc="-305" dirty="0"/>
              <a:t>ss</a:t>
            </a:r>
            <a:r>
              <a:rPr spc="20" dirty="0"/>
              <a:t>i</a:t>
            </a:r>
            <a:r>
              <a:rPr spc="-90" dirty="0"/>
              <a:t>n</a:t>
            </a:r>
            <a:r>
              <a:rPr spc="-240" dirty="0"/>
              <a:t>g</a:t>
            </a:r>
            <a:r>
              <a:rPr spc="-145" dirty="0"/>
              <a:t> </a:t>
            </a:r>
            <a:r>
              <a:rPr spc="35" dirty="0"/>
              <a:t>th</a:t>
            </a:r>
            <a:r>
              <a:rPr spc="-165" dirty="0"/>
              <a:t>e</a:t>
            </a:r>
            <a:r>
              <a:rPr spc="-145" dirty="0"/>
              <a:t> </a:t>
            </a:r>
            <a:r>
              <a:rPr spc="-30" dirty="0"/>
              <a:t>w</a:t>
            </a:r>
            <a:r>
              <a:rPr spc="-90" dirty="0"/>
              <a:t>o</a:t>
            </a:r>
            <a:r>
              <a:rPr spc="35" dirty="0"/>
              <a:t>rth</a:t>
            </a:r>
            <a:r>
              <a:rPr spc="-145" dirty="0"/>
              <a:t> </a:t>
            </a:r>
            <a:r>
              <a:rPr spc="-90" dirty="0"/>
              <a:t>o</a:t>
            </a:r>
            <a:r>
              <a:rPr spc="75" dirty="0"/>
              <a:t>f</a:t>
            </a:r>
            <a:r>
              <a:rPr spc="-145" dirty="0"/>
              <a:t> </a:t>
            </a:r>
            <a:r>
              <a:rPr spc="-155" dirty="0"/>
              <a:t>an</a:t>
            </a:r>
            <a:r>
              <a:rPr spc="-145" dirty="0"/>
              <a:t> </a:t>
            </a:r>
            <a:r>
              <a:rPr spc="-409" dirty="0"/>
              <a:t>H</a:t>
            </a:r>
            <a:r>
              <a:rPr spc="-405" dirty="0"/>
              <a:t>C</a:t>
            </a:r>
            <a:r>
              <a:rPr spc="-75" dirty="0"/>
              <a:t>I</a:t>
            </a:r>
            <a:r>
              <a:rPr spc="-145" dirty="0"/>
              <a:t> </a:t>
            </a:r>
            <a:r>
              <a:rPr spc="20" dirty="0"/>
              <a:t>i</a:t>
            </a:r>
            <a:r>
              <a:rPr spc="-90" dirty="0"/>
              <a:t>d</a:t>
            </a:r>
            <a:r>
              <a:rPr spc="-165" dirty="0"/>
              <a:t>e</a:t>
            </a:r>
            <a:r>
              <a:rPr spc="-220" dirty="0"/>
              <a:t>a</a:t>
            </a:r>
          </a:p>
          <a:p>
            <a:pPr marL="114300">
              <a:lnSpc>
                <a:spcPct val="100000"/>
              </a:lnSpc>
              <a:spcBef>
                <a:spcPts val="55"/>
              </a:spcBef>
            </a:pPr>
            <a:endParaRPr sz="2850"/>
          </a:p>
          <a:p>
            <a:pPr marL="127000" marR="5080">
              <a:lnSpc>
                <a:spcPct val="100200"/>
              </a:lnSpc>
            </a:pPr>
            <a:r>
              <a:rPr spc="105" dirty="0"/>
              <a:t>“It</a:t>
            </a:r>
            <a:r>
              <a:rPr spc="-145" dirty="0"/>
              <a:t> is</a:t>
            </a:r>
            <a:r>
              <a:rPr spc="-140" dirty="0"/>
              <a:t> </a:t>
            </a:r>
            <a:r>
              <a:rPr spc="-70" dirty="0"/>
              <a:t>your</a:t>
            </a:r>
            <a:r>
              <a:rPr spc="-145" dirty="0"/>
              <a:t> </a:t>
            </a:r>
            <a:r>
              <a:rPr spc="-105" dirty="0"/>
              <a:t>idea,</a:t>
            </a:r>
            <a:r>
              <a:rPr spc="-145" dirty="0"/>
              <a:t> </a:t>
            </a:r>
            <a:r>
              <a:rPr spc="-195" dirty="0"/>
              <a:t>so</a:t>
            </a:r>
            <a:r>
              <a:rPr spc="-140" dirty="0"/>
              <a:t> </a:t>
            </a:r>
            <a:r>
              <a:rPr spc="-5" dirty="0"/>
              <a:t>of</a:t>
            </a:r>
            <a:r>
              <a:rPr spc="-145" dirty="0"/>
              <a:t> </a:t>
            </a:r>
            <a:r>
              <a:rPr spc="-140" dirty="0"/>
              <a:t>course </a:t>
            </a:r>
            <a:r>
              <a:rPr spc="-105" dirty="0"/>
              <a:t>you</a:t>
            </a:r>
            <a:r>
              <a:rPr spc="-140" dirty="0"/>
              <a:t> </a:t>
            </a:r>
            <a:r>
              <a:rPr spc="-100" dirty="0"/>
              <a:t>believe</a:t>
            </a:r>
            <a:r>
              <a:rPr spc="-145" dirty="0"/>
              <a:t> </a:t>
            </a:r>
            <a:r>
              <a:rPr dirty="0"/>
              <a:t>that</a:t>
            </a:r>
            <a:r>
              <a:rPr spc="-140" dirty="0"/>
              <a:t> </a:t>
            </a:r>
            <a:r>
              <a:rPr spc="90" dirty="0"/>
              <a:t>it</a:t>
            </a:r>
            <a:r>
              <a:rPr spc="-140" dirty="0"/>
              <a:t> </a:t>
            </a:r>
            <a:r>
              <a:rPr spc="-145" dirty="0"/>
              <a:t>is </a:t>
            </a:r>
            <a:r>
              <a:rPr spc="-45" dirty="0"/>
              <a:t>wonderful; </a:t>
            </a:r>
            <a:r>
              <a:rPr spc="-760" dirty="0"/>
              <a:t> </a:t>
            </a:r>
            <a:r>
              <a:rPr spc="-90" dirty="0"/>
              <a:t>however, </a:t>
            </a:r>
            <a:r>
              <a:rPr spc="-70" dirty="0"/>
              <a:t>your </a:t>
            </a:r>
            <a:r>
              <a:rPr spc="-95" dirty="0"/>
              <a:t>subjective </a:t>
            </a:r>
            <a:r>
              <a:rPr spc="-70" dirty="0"/>
              <a:t>judgment </a:t>
            </a:r>
            <a:r>
              <a:rPr spc="-45" dirty="0"/>
              <a:t>(or </a:t>
            </a:r>
            <a:r>
              <a:rPr spc="-140" dirty="0"/>
              <a:t>even </a:t>
            </a:r>
            <a:r>
              <a:rPr spc="-35" dirty="0"/>
              <a:t>the </a:t>
            </a:r>
            <a:r>
              <a:rPr spc="-125" dirty="0"/>
              <a:t>views </a:t>
            </a:r>
            <a:r>
              <a:rPr spc="-5" dirty="0"/>
              <a:t>of </a:t>
            </a:r>
            <a:r>
              <a:rPr dirty="0"/>
              <a:t> </a:t>
            </a:r>
            <a:r>
              <a:rPr spc="-70" dirty="0"/>
              <a:t>your </a:t>
            </a:r>
            <a:r>
              <a:rPr spc="-75" dirty="0"/>
              <a:t>friends </a:t>
            </a:r>
            <a:r>
              <a:rPr spc="-35" dirty="0"/>
              <a:t>in the </a:t>
            </a:r>
            <a:r>
              <a:rPr spc="-135" dirty="0"/>
              <a:t>research </a:t>
            </a:r>
            <a:r>
              <a:rPr spc="-60" dirty="0"/>
              <a:t>laboratory) </a:t>
            </a:r>
            <a:r>
              <a:rPr spc="-145" dirty="0"/>
              <a:t>is </a:t>
            </a:r>
            <a:r>
              <a:rPr spc="-5" dirty="0"/>
              <a:t>not </a:t>
            </a:r>
            <a:r>
              <a:rPr spc="-55" dirty="0"/>
              <a:t>sufficient </a:t>
            </a:r>
            <a:r>
              <a:rPr spc="35" dirty="0"/>
              <a:t>to </a:t>
            </a:r>
            <a:r>
              <a:rPr spc="40" dirty="0"/>
              <a:t> </a:t>
            </a:r>
            <a:r>
              <a:rPr spc="-90" dirty="0"/>
              <a:t>prove</a:t>
            </a:r>
            <a:r>
              <a:rPr spc="-145" dirty="0"/>
              <a:t> </a:t>
            </a:r>
            <a:r>
              <a:rPr spc="-45" dirty="0"/>
              <a:t>its</a:t>
            </a:r>
            <a:r>
              <a:rPr spc="-145" dirty="0"/>
              <a:t> </a:t>
            </a:r>
            <a:r>
              <a:rPr spc="-120" dirty="0"/>
              <a:t>general</a:t>
            </a:r>
            <a:r>
              <a:rPr spc="-145" dirty="0"/>
              <a:t> </a:t>
            </a:r>
            <a:r>
              <a:rPr spc="-15" dirty="0"/>
              <a:t>worth.</a:t>
            </a:r>
            <a:r>
              <a:rPr spc="-145" dirty="0"/>
              <a:t> </a:t>
            </a:r>
            <a:r>
              <a:rPr spc="-170" dirty="0"/>
              <a:t>An</a:t>
            </a:r>
            <a:r>
              <a:rPr spc="-145" dirty="0"/>
              <a:t> </a:t>
            </a:r>
            <a:r>
              <a:rPr spc="-70" dirty="0"/>
              <a:t>objective</a:t>
            </a:r>
            <a:r>
              <a:rPr spc="-145" dirty="0"/>
              <a:t> </a:t>
            </a:r>
            <a:r>
              <a:rPr spc="-80" dirty="0"/>
              <a:t>evaluation</a:t>
            </a:r>
          </a:p>
          <a:p>
            <a:pPr marL="127000" marR="872490">
              <a:lnSpc>
                <a:spcPts val="3400"/>
              </a:lnSpc>
            </a:pPr>
            <a:r>
              <a:rPr spc="-5" dirty="0"/>
              <a:t>of</a:t>
            </a:r>
            <a:r>
              <a:rPr spc="-145" dirty="0"/>
              <a:t> </a:t>
            </a:r>
            <a:r>
              <a:rPr spc="-35" dirty="0"/>
              <a:t>the</a:t>
            </a:r>
            <a:r>
              <a:rPr spc="-140" dirty="0"/>
              <a:t> </a:t>
            </a:r>
            <a:r>
              <a:rPr spc="-114" dirty="0"/>
              <a:t>idea</a:t>
            </a:r>
            <a:r>
              <a:rPr spc="-145" dirty="0"/>
              <a:t> </a:t>
            </a:r>
            <a:r>
              <a:rPr spc="-135" dirty="0"/>
              <a:t>(using</a:t>
            </a:r>
            <a:r>
              <a:rPr spc="-140" dirty="0"/>
              <a:t> </a:t>
            </a:r>
            <a:r>
              <a:rPr spc="-95" dirty="0"/>
              <a:t>people</a:t>
            </a:r>
            <a:r>
              <a:rPr spc="-145" dirty="0"/>
              <a:t> </a:t>
            </a:r>
            <a:r>
              <a:rPr spc="-5" dirty="0"/>
              <a:t>not</a:t>
            </a:r>
            <a:r>
              <a:rPr spc="-140" dirty="0"/>
              <a:t> </a:t>
            </a:r>
            <a:r>
              <a:rPr spc="-85" dirty="0"/>
              <a:t>involved</a:t>
            </a:r>
            <a:r>
              <a:rPr spc="-145" dirty="0"/>
              <a:t> </a:t>
            </a:r>
            <a:r>
              <a:rPr spc="-35" dirty="0"/>
              <a:t>in</a:t>
            </a:r>
            <a:r>
              <a:rPr spc="-140" dirty="0"/>
              <a:t> </a:t>
            </a:r>
            <a:r>
              <a:rPr spc="-35" dirty="0"/>
              <a:t>the</a:t>
            </a:r>
            <a:r>
              <a:rPr spc="-145" dirty="0"/>
              <a:t> </a:t>
            </a:r>
            <a:r>
              <a:rPr spc="-130" dirty="0"/>
              <a:t>research) </a:t>
            </a:r>
            <a:r>
              <a:rPr spc="-760" dirty="0"/>
              <a:t> </a:t>
            </a:r>
            <a:r>
              <a:rPr spc="-95" dirty="0"/>
              <a:t>i</a:t>
            </a:r>
            <a:r>
              <a:rPr spc="-200" dirty="0"/>
              <a:t>s</a:t>
            </a:r>
            <a:r>
              <a:rPr spc="-150" dirty="0"/>
              <a:t> </a:t>
            </a:r>
            <a:r>
              <a:rPr spc="35" dirty="0"/>
              <a:t>r</a:t>
            </a:r>
            <a:r>
              <a:rPr spc="-170" dirty="0"/>
              <a:t>e</a:t>
            </a:r>
            <a:r>
              <a:rPr spc="-30" dirty="0"/>
              <a:t>quir</a:t>
            </a:r>
            <a:r>
              <a:rPr spc="-170" dirty="0"/>
              <a:t>e</a:t>
            </a:r>
            <a:r>
              <a:rPr spc="20" dirty="0"/>
              <a:t>d.”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1</a:t>
            </a:r>
            <a:r>
              <a:rPr spc="-80" dirty="0"/>
              <a:t>.</a:t>
            </a:r>
            <a:r>
              <a:rPr spc="-140" dirty="0"/>
              <a:t>1</a:t>
            </a:r>
            <a:r>
              <a:rPr spc="-145" dirty="0"/>
              <a:t> </a:t>
            </a:r>
            <a:r>
              <a:rPr spc="-250" dirty="0"/>
              <a:t>A</a:t>
            </a:r>
            <a:r>
              <a:rPr spc="-305" dirty="0"/>
              <a:t>ss</a:t>
            </a:r>
            <a:r>
              <a:rPr spc="-165" dirty="0"/>
              <a:t>e</a:t>
            </a:r>
            <a:r>
              <a:rPr spc="-305" dirty="0"/>
              <a:t>ss</a:t>
            </a:r>
            <a:r>
              <a:rPr spc="20" dirty="0"/>
              <a:t>i</a:t>
            </a:r>
            <a:r>
              <a:rPr spc="-90" dirty="0"/>
              <a:t>n</a:t>
            </a:r>
            <a:r>
              <a:rPr spc="-240" dirty="0"/>
              <a:t>g</a:t>
            </a:r>
            <a:r>
              <a:rPr spc="-145" dirty="0"/>
              <a:t> </a:t>
            </a:r>
            <a:r>
              <a:rPr spc="35" dirty="0"/>
              <a:t>th</a:t>
            </a:r>
            <a:r>
              <a:rPr spc="-165" dirty="0"/>
              <a:t>e</a:t>
            </a:r>
            <a:r>
              <a:rPr spc="-145" dirty="0"/>
              <a:t> </a:t>
            </a:r>
            <a:r>
              <a:rPr spc="-30" dirty="0"/>
              <a:t>w</a:t>
            </a:r>
            <a:r>
              <a:rPr spc="-90" dirty="0"/>
              <a:t>o</a:t>
            </a:r>
            <a:r>
              <a:rPr spc="35" dirty="0"/>
              <a:t>rth</a:t>
            </a:r>
            <a:r>
              <a:rPr spc="-145" dirty="0"/>
              <a:t> </a:t>
            </a:r>
            <a:r>
              <a:rPr spc="-90" dirty="0"/>
              <a:t>o</a:t>
            </a:r>
            <a:r>
              <a:rPr spc="75" dirty="0"/>
              <a:t>f</a:t>
            </a:r>
            <a:r>
              <a:rPr spc="-145" dirty="0"/>
              <a:t> </a:t>
            </a:r>
            <a:r>
              <a:rPr spc="-155" dirty="0"/>
              <a:t>an</a:t>
            </a:r>
            <a:r>
              <a:rPr spc="-145" dirty="0"/>
              <a:t> </a:t>
            </a:r>
            <a:r>
              <a:rPr spc="-409" dirty="0"/>
              <a:t>H</a:t>
            </a:r>
            <a:r>
              <a:rPr spc="-405" dirty="0"/>
              <a:t>C</a:t>
            </a:r>
            <a:r>
              <a:rPr spc="-75" dirty="0"/>
              <a:t>I</a:t>
            </a:r>
            <a:r>
              <a:rPr spc="-145" dirty="0"/>
              <a:t> </a:t>
            </a:r>
            <a:r>
              <a:rPr spc="20" dirty="0"/>
              <a:t>i</a:t>
            </a:r>
            <a:r>
              <a:rPr spc="-90" dirty="0"/>
              <a:t>d</a:t>
            </a:r>
            <a:r>
              <a:rPr spc="-165" dirty="0"/>
              <a:t>e</a:t>
            </a:r>
            <a:r>
              <a:rPr spc="-220" dirty="0"/>
              <a:t>a</a:t>
            </a:r>
          </a:p>
          <a:p>
            <a:pPr marL="114300">
              <a:lnSpc>
                <a:spcPct val="100000"/>
              </a:lnSpc>
              <a:spcBef>
                <a:spcPts val="55"/>
              </a:spcBef>
            </a:pPr>
            <a:endParaRPr sz="2850"/>
          </a:p>
          <a:p>
            <a:pPr marL="127000" marR="5080">
              <a:lnSpc>
                <a:spcPct val="100200"/>
              </a:lnSpc>
            </a:pPr>
            <a:r>
              <a:rPr spc="105" dirty="0"/>
              <a:t>“It</a:t>
            </a:r>
            <a:r>
              <a:rPr spc="-145" dirty="0"/>
              <a:t> is</a:t>
            </a:r>
            <a:r>
              <a:rPr spc="-140" dirty="0"/>
              <a:t> </a:t>
            </a:r>
            <a:r>
              <a:rPr spc="-70" dirty="0"/>
              <a:t>your</a:t>
            </a:r>
            <a:r>
              <a:rPr spc="-145" dirty="0"/>
              <a:t> </a:t>
            </a:r>
            <a:r>
              <a:rPr spc="-105" dirty="0"/>
              <a:t>idea,</a:t>
            </a:r>
            <a:r>
              <a:rPr spc="-145" dirty="0"/>
              <a:t> </a:t>
            </a:r>
            <a:r>
              <a:rPr spc="-195" dirty="0"/>
              <a:t>so</a:t>
            </a:r>
            <a:r>
              <a:rPr spc="-140" dirty="0"/>
              <a:t> </a:t>
            </a:r>
            <a:r>
              <a:rPr spc="-5" dirty="0"/>
              <a:t>of</a:t>
            </a:r>
            <a:r>
              <a:rPr spc="-145" dirty="0"/>
              <a:t> </a:t>
            </a:r>
            <a:r>
              <a:rPr spc="-140" dirty="0"/>
              <a:t>course </a:t>
            </a:r>
            <a:r>
              <a:rPr spc="-105" dirty="0"/>
              <a:t>you</a:t>
            </a:r>
            <a:r>
              <a:rPr spc="-140" dirty="0"/>
              <a:t> </a:t>
            </a:r>
            <a:r>
              <a:rPr spc="-100" dirty="0"/>
              <a:t>believe</a:t>
            </a:r>
            <a:r>
              <a:rPr spc="-145" dirty="0"/>
              <a:t> </a:t>
            </a:r>
            <a:r>
              <a:rPr dirty="0"/>
              <a:t>that</a:t>
            </a:r>
            <a:r>
              <a:rPr spc="-140" dirty="0"/>
              <a:t> </a:t>
            </a:r>
            <a:r>
              <a:rPr spc="90" dirty="0"/>
              <a:t>it</a:t>
            </a:r>
            <a:r>
              <a:rPr spc="-140" dirty="0"/>
              <a:t> </a:t>
            </a:r>
            <a:r>
              <a:rPr spc="-145" dirty="0"/>
              <a:t>is </a:t>
            </a:r>
            <a:r>
              <a:rPr spc="-45" dirty="0"/>
              <a:t>wonderful; </a:t>
            </a:r>
            <a:r>
              <a:rPr spc="-760" dirty="0"/>
              <a:t> </a:t>
            </a:r>
            <a:r>
              <a:rPr spc="-90" dirty="0"/>
              <a:t>however, </a:t>
            </a:r>
            <a:r>
              <a:rPr spc="-70" dirty="0"/>
              <a:t>your </a:t>
            </a:r>
            <a:r>
              <a:rPr spc="-95" dirty="0"/>
              <a:t>subjective </a:t>
            </a:r>
            <a:r>
              <a:rPr spc="-70" dirty="0"/>
              <a:t>judgment </a:t>
            </a:r>
            <a:r>
              <a:rPr spc="-45" dirty="0"/>
              <a:t>(or </a:t>
            </a:r>
            <a:r>
              <a:rPr spc="-140" dirty="0"/>
              <a:t>even </a:t>
            </a:r>
            <a:r>
              <a:rPr spc="-35" dirty="0"/>
              <a:t>the </a:t>
            </a:r>
            <a:r>
              <a:rPr spc="-125" dirty="0"/>
              <a:t>views </a:t>
            </a:r>
            <a:r>
              <a:rPr spc="-5" dirty="0"/>
              <a:t>of </a:t>
            </a:r>
            <a:r>
              <a:rPr dirty="0"/>
              <a:t> </a:t>
            </a:r>
            <a:r>
              <a:rPr spc="-70" dirty="0"/>
              <a:t>your </a:t>
            </a:r>
            <a:r>
              <a:rPr spc="-75" dirty="0"/>
              <a:t>friends </a:t>
            </a:r>
            <a:r>
              <a:rPr spc="-35" dirty="0"/>
              <a:t>in the </a:t>
            </a:r>
            <a:r>
              <a:rPr spc="-135" dirty="0"/>
              <a:t>research </a:t>
            </a:r>
            <a:r>
              <a:rPr spc="-60" dirty="0"/>
              <a:t>laboratory) </a:t>
            </a:r>
            <a:r>
              <a:rPr spc="-145" dirty="0"/>
              <a:t>is </a:t>
            </a:r>
            <a:r>
              <a:rPr spc="-5" dirty="0"/>
              <a:t>not </a:t>
            </a:r>
            <a:r>
              <a:rPr spc="-55" dirty="0"/>
              <a:t>sufficient </a:t>
            </a:r>
            <a:r>
              <a:rPr spc="35" dirty="0"/>
              <a:t>to </a:t>
            </a:r>
            <a:r>
              <a:rPr spc="40" dirty="0"/>
              <a:t> </a:t>
            </a:r>
            <a:r>
              <a:rPr spc="-90" dirty="0"/>
              <a:t>prove</a:t>
            </a:r>
            <a:r>
              <a:rPr spc="-145" dirty="0"/>
              <a:t> </a:t>
            </a:r>
            <a:r>
              <a:rPr spc="-45" dirty="0"/>
              <a:t>its</a:t>
            </a:r>
            <a:r>
              <a:rPr spc="-145" dirty="0"/>
              <a:t> </a:t>
            </a:r>
            <a:r>
              <a:rPr spc="-120" dirty="0"/>
              <a:t>general</a:t>
            </a:r>
            <a:r>
              <a:rPr spc="-145" dirty="0"/>
              <a:t> </a:t>
            </a:r>
            <a:r>
              <a:rPr spc="-15" dirty="0"/>
              <a:t>worth.</a:t>
            </a:r>
            <a:r>
              <a:rPr spc="-145" dirty="0"/>
              <a:t> </a:t>
            </a:r>
            <a:r>
              <a:rPr spc="-170" dirty="0"/>
              <a:t>An</a:t>
            </a:r>
            <a:r>
              <a:rPr spc="-145" dirty="0"/>
              <a:t> </a:t>
            </a:r>
            <a:r>
              <a:rPr spc="-70" dirty="0"/>
              <a:t>objective</a:t>
            </a:r>
            <a:r>
              <a:rPr spc="-145" dirty="0"/>
              <a:t> </a:t>
            </a:r>
            <a:r>
              <a:rPr spc="-80" dirty="0"/>
              <a:t>evaluation</a:t>
            </a:r>
          </a:p>
          <a:p>
            <a:pPr marL="127000" marR="872490">
              <a:lnSpc>
                <a:spcPts val="3400"/>
              </a:lnSpc>
              <a:spcBef>
                <a:spcPts val="20"/>
              </a:spcBef>
            </a:pPr>
            <a:r>
              <a:rPr spc="-5" dirty="0"/>
              <a:t>of</a:t>
            </a:r>
            <a:r>
              <a:rPr spc="-145" dirty="0"/>
              <a:t> </a:t>
            </a:r>
            <a:r>
              <a:rPr spc="-35" dirty="0"/>
              <a:t>the</a:t>
            </a:r>
            <a:r>
              <a:rPr spc="-140" dirty="0"/>
              <a:t> </a:t>
            </a:r>
            <a:r>
              <a:rPr spc="-114" dirty="0"/>
              <a:t>idea</a:t>
            </a:r>
            <a:r>
              <a:rPr spc="-145" dirty="0"/>
              <a:t> </a:t>
            </a:r>
            <a:r>
              <a:rPr spc="-135" dirty="0"/>
              <a:t>(using</a:t>
            </a:r>
            <a:r>
              <a:rPr spc="-140" dirty="0"/>
              <a:t> </a:t>
            </a:r>
            <a:r>
              <a:rPr spc="-95" dirty="0"/>
              <a:t>people</a:t>
            </a:r>
            <a:r>
              <a:rPr spc="-145" dirty="0"/>
              <a:t> </a:t>
            </a:r>
            <a:r>
              <a:rPr spc="-5" dirty="0"/>
              <a:t>not</a:t>
            </a:r>
            <a:r>
              <a:rPr spc="-140" dirty="0"/>
              <a:t> </a:t>
            </a:r>
            <a:r>
              <a:rPr spc="-85" dirty="0"/>
              <a:t>involved</a:t>
            </a:r>
            <a:r>
              <a:rPr spc="-145" dirty="0"/>
              <a:t> </a:t>
            </a:r>
            <a:r>
              <a:rPr spc="-35" dirty="0"/>
              <a:t>in</a:t>
            </a:r>
            <a:r>
              <a:rPr spc="-140" dirty="0"/>
              <a:t> </a:t>
            </a:r>
            <a:r>
              <a:rPr spc="-35" dirty="0"/>
              <a:t>the</a:t>
            </a:r>
            <a:r>
              <a:rPr spc="-145" dirty="0"/>
              <a:t> </a:t>
            </a:r>
            <a:r>
              <a:rPr spc="-130" dirty="0"/>
              <a:t>research) </a:t>
            </a:r>
            <a:r>
              <a:rPr spc="-760" dirty="0"/>
              <a:t> </a:t>
            </a:r>
            <a:r>
              <a:rPr spc="-95" dirty="0"/>
              <a:t>i</a:t>
            </a:r>
            <a:r>
              <a:rPr spc="-200" dirty="0"/>
              <a:t>s</a:t>
            </a:r>
            <a:r>
              <a:rPr spc="-150" dirty="0"/>
              <a:t> </a:t>
            </a:r>
            <a:r>
              <a:rPr spc="35" dirty="0"/>
              <a:t>r</a:t>
            </a:r>
            <a:r>
              <a:rPr spc="-170" dirty="0"/>
              <a:t>e</a:t>
            </a:r>
            <a:r>
              <a:rPr spc="-30" dirty="0"/>
              <a:t>quir</a:t>
            </a:r>
            <a:r>
              <a:rPr spc="-170" dirty="0"/>
              <a:t>e</a:t>
            </a:r>
            <a:r>
              <a:rPr spc="20" dirty="0"/>
              <a:t>d.”</a:t>
            </a:r>
          </a:p>
          <a:p>
            <a:pPr marL="114300">
              <a:lnSpc>
                <a:spcPct val="100000"/>
              </a:lnSpc>
              <a:spcBef>
                <a:spcPts val="15"/>
              </a:spcBef>
            </a:pPr>
            <a:endParaRPr sz="2750"/>
          </a:p>
          <a:p>
            <a:pPr marL="127000" marR="1035050">
              <a:lnSpc>
                <a:spcPct val="101200"/>
              </a:lnSpc>
              <a:tabLst>
                <a:tab pos="4173220" algn="l"/>
              </a:tabLst>
            </a:pPr>
            <a:r>
              <a:rPr spc="-95" dirty="0"/>
              <a:t>But</a:t>
            </a:r>
            <a:r>
              <a:rPr spc="-145" dirty="0"/>
              <a:t> </a:t>
            </a:r>
            <a:r>
              <a:rPr spc="-45" dirty="0"/>
              <a:t>what</a:t>
            </a:r>
            <a:r>
              <a:rPr spc="-145" dirty="0"/>
              <a:t> </a:t>
            </a:r>
            <a:r>
              <a:rPr spc="-110" dirty="0"/>
              <a:t>exactly</a:t>
            </a:r>
            <a:r>
              <a:rPr spc="-145" dirty="0"/>
              <a:t> is </a:t>
            </a:r>
            <a:r>
              <a:rPr spc="-85" dirty="0"/>
              <a:t>meant</a:t>
            </a:r>
            <a:r>
              <a:rPr spc="-145" dirty="0"/>
              <a:t> </a:t>
            </a:r>
            <a:r>
              <a:rPr spc="-95" dirty="0"/>
              <a:t>here</a:t>
            </a:r>
            <a:r>
              <a:rPr spc="-145" dirty="0"/>
              <a:t> </a:t>
            </a:r>
            <a:r>
              <a:rPr spc="-110" dirty="0"/>
              <a:t>by</a:t>
            </a:r>
            <a:r>
              <a:rPr spc="-145" dirty="0"/>
              <a:t> </a:t>
            </a:r>
            <a:r>
              <a:rPr spc="-80" dirty="0"/>
              <a:t>“(using</a:t>
            </a:r>
            <a:r>
              <a:rPr spc="-145" dirty="0"/>
              <a:t> </a:t>
            </a:r>
            <a:r>
              <a:rPr spc="-95" dirty="0"/>
              <a:t>people</a:t>
            </a:r>
            <a:r>
              <a:rPr spc="-145" dirty="0"/>
              <a:t> </a:t>
            </a:r>
            <a:r>
              <a:rPr spc="-5" dirty="0"/>
              <a:t>not </a:t>
            </a:r>
            <a:r>
              <a:rPr spc="-760" dirty="0"/>
              <a:t> </a:t>
            </a:r>
            <a:r>
              <a:rPr spc="20" dirty="0"/>
              <a:t>i</a:t>
            </a:r>
            <a:r>
              <a:rPr spc="-90" dirty="0"/>
              <a:t>n</a:t>
            </a:r>
            <a:r>
              <a:rPr spc="-140" dirty="0"/>
              <a:t>v</a:t>
            </a:r>
            <a:r>
              <a:rPr spc="-90" dirty="0"/>
              <a:t>o</a:t>
            </a:r>
            <a:r>
              <a:rPr spc="20" dirty="0"/>
              <a:t>l</a:t>
            </a:r>
            <a:r>
              <a:rPr spc="-140" dirty="0"/>
              <a:t>v</a:t>
            </a:r>
            <a:r>
              <a:rPr spc="-165" dirty="0"/>
              <a:t>e</a:t>
            </a:r>
            <a:r>
              <a:rPr spc="-90" dirty="0"/>
              <a:t>d</a:t>
            </a:r>
            <a:r>
              <a:rPr spc="-145" dirty="0"/>
              <a:t> </a:t>
            </a:r>
            <a:r>
              <a:rPr spc="20" dirty="0"/>
              <a:t>i</a:t>
            </a:r>
            <a:r>
              <a:rPr spc="-90" dirty="0"/>
              <a:t>n</a:t>
            </a:r>
            <a:r>
              <a:rPr spc="-145" dirty="0"/>
              <a:t> </a:t>
            </a:r>
            <a:r>
              <a:rPr spc="35" dirty="0"/>
              <a:t>th</a:t>
            </a:r>
            <a:r>
              <a:rPr spc="-165" dirty="0"/>
              <a:t>e</a:t>
            </a:r>
            <a:r>
              <a:rPr spc="-145" dirty="0"/>
              <a:t> </a:t>
            </a:r>
            <a:r>
              <a:rPr spc="35" dirty="0"/>
              <a:t>r</a:t>
            </a:r>
            <a:r>
              <a:rPr spc="-165" dirty="0"/>
              <a:t>e</a:t>
            </a:r>
            <a:r>
              <a:rPr spc="-305" dirty="0"/>
              <a:t>s</a:t>
            </a:r>
            <a:r>
              <a:rPr spc="-165" dirty="0"/>
              <a:t>e</a:t>
            </a:r>
            <a:r>
              <a:rPr spc="-110" dirty="0"/>
              <a:t>a</a:t>
            </a:r>
            <a:r>
              <a:rPr spc="-70" dirty="0"/>
              <a:t>r</a:t>
            </a:r>
            <a:r>
              <a:rPr spc="-220" dirty="0"/>
              <a:t>c</a:t>
            </a:r>
            <a:r>
              <a:rPr spc="-90" dirty="0"/>
              <a:t>h)</a:t>
            </a:r>
            <a:r>
              <a:rPr spc="235" dirty="0"/>
              <a:t>”</a:t>
            </a:r>
            <a:r>
              <a:rPr spc="-260" dirty="0"/>
              <a:t>?</a:t>
            </a:r>
            <a:r>
              <a:rPr dirty="0"/>
              <a:t>	</a:t>
            </a:r>
            <a:r>
              <a:rPr spc="-160" dirty="0"/>
              <a:t>W</a:t>
            </a:r>
            <a:r>
              <a:rPr spc="-90" dirty="0"/>
              <a:t>ho</a:t>
            </a:r>
            <a:r>
              <a:rPr spc="-80" dirty="0"/>
              <a:t>,</a:t>
            </a:r>
            <a:r>
              <a:rPr spc="-145" dirty="0"/>
              <a:t> </a:t>
            </a:r>
            <a:r>
              <a:rPr spc="-155" dirty="0"/>
              <a:t>an</a:t>
            </a:r>
            <a:r>
              <a:rPr spc="-90" dirty="0"/>
              <a:t>d</a:t>
            </a:r>
            <a:r>
              <a:rPr spc="-145" dirty="0"/>
              <a:t> </a:t>
            </a:r>
            <a:r>
              <a:rPr spc="35" dirty="0"/>
              <a:t>to</a:t>
            </a:r>
            <a:r>
              <a:rPr spc="-145" dirty="0"/>
              <a:t> </a:t>
            </a:r>
            <a:r>
              <a:rPr spc="-90" dirty="0"/>
              <a:t>d</a:t>
            </a:r>
            <a:r>
              <a:rPr spc="-85" dirty="0"/>
              <a:t>o</a:t>
            </a:r>
            <a:r>
              <a:rPr spc="-145" dirty="0"/>
              <a:t> </a:t>
            </a:r>
            <a:r>
              <a:rPr spc="-30" dirty="0"/>
              <a:t>w</a:t>
            </a:r>
            <a:r>
              <a:rPr spc="-90" dirty="0"/>
              <a:t>h</a:t>
            </a:r>
            <a:r>
              <a:rPr spc="-110" dirty="0"/>
              <a:t>at?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77" y="810286"/>
            <a:ext cx="529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5" dirty="0"/>
              <a:t>T</a:t>
            </a:r>
            <a:r>
              <a:rPr sz="3600" spc="-215" dirty="0"/>
              <a:t>e</a:t>
            </a:r>
            <a:r>
              <a:rPr sz="3600" spc="-245" dirty="0"/>
              <a:t>x</a:t>
            </a:r>
            <a:r>
              <a:rPr sz="3600" spc="204" dirty="0"/>
              <a:t>t</a:t>
            </a:r>
            <a:r>
              <a:rPr sz="3600" spc="-190" dirty="0"/>
              <a:t> </a:t>
            </a:r>
            <a:r>
              <a:rPr sz="3600" spc="-685" dirty="0"/>
              <a:t>C</a:t>
            </a:r>
            <a:r>
              <a:rPr sz="3600" spc="-114" dirty="0"/>
              <a:t>h</a:t>
            </a:r>
            <a:r>
              <a:rPr sz="3600" spc="-195" dirty="0"/>
              <a:t>ap</a:t>
            </a:r>
            <a:r>
              <a:rPr sz="3600" spc="-5" dirty="0"/>
              <a:t>t</a:t>
            </a:r>
            <a:r>
              <a:rPr sz="3600" spc="-10" dirty="0"/>
              <a:t>e</a:t>
            </a:r>
            <a:r>
              <a:rPr sz="3600" spc="55" dirty="0"/>
              <a:t>r</a:t>
            </a:r>
            <a:r>
              <a:rPr sz="3600" spc="-190" dirty="0"/>
              <a:t> </a:t>
            </a:r>
            <a:r>
              <a:rPr sz="3600" spc="-185" dirty="0"/>
              <a:t>1</a:t>
            </a:r>
            <a:r>
              <a:rPr sz="3600" spc="-40" dirty="0"/>
              <a:t>:</a:t>
            </a:r>
            <a:r>
              <a:rPr sz="3600" spc="-190" dirty="0"/>
              <a:t> </a:t>
            </a:r>
            <a:r>
              <a:rPr sz="3600" spc="-105" dirty="0"/>
              <a:t>In</a:t>
            </a:r>
            <a:r>
              <a:rPr sz="3600" spc="114" dirty="0"/>
              <a:t>t</a:t>
            </a:r>
            <a:r>
              <a:rPr sz="3600" spc="135" dirty="0"/>
              <a:t>r</a:t>
            </a:r>
            <a:r>
              <a:rPr sz="3600" spc="-110" dirty="0"/>
              <a:t>o</a:t>
            </a:r>
            <a:r>
              <a:rPr sz="3600" spc="-114" dirty="0"/>
              <a:t>du</a:t>
            </a:r>
            <a:r>
              <a:rPr sz="3600" spc="-280" dirty="0"/>
              <a:t>c</a:t>
            </a:r>
            <a:r>
              <a:rPr sz="3600" spc="114" dirty="0"/>
              <a:t>ti</a:t>
            </a:r>
            <a:r>
              <a:rPr sz="3600" spc="-110" dirty="0"/>
              <a:t>o</a:t>
            </a:r>
            <a:r>
              <a:rPr sz="3600" spc="-114" dirty="0"/>
              <a:t>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16772" y="1850740"/>
            <a:ext cx="5538470" cy="132334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1</a:t>
            </a:r>
            <a:r>
              <a:rPr sz="2800" spc="-80" dirty="0">
                <a:solidFill>
                  <a:srgbClr val="D9D9D9"/>
                </a:solidFill>
                <a:latin typeface="Arial"/>
                <a:cs typeface="Arial"/>
              </a:rPr>
              <a:t>.</a:t>
            </a:r>
            <a:r>
              <a:rPr sz="2800" spc="-140" dirty="0">
                <a:solidFill>
                  <a:srgbClr val="D9D9D9"/>
                </a:solidFill>
                <a:latin typeface="Arial"/>
                <a:cs typeface="Arial"/>
              </a:rPr>
              <a:t>1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-25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r>
              <a:rPr sz="2800" spc="-305" dirty="0">
                <a:solidFill>
                  <a:srgbClr val="D9D9D9"/>
                </a:solidFill>
                <a:latin typeface="Arial"/>
                <a:cs typeface="Arial"/>
              </a:rPr>
              <a:t>ss</a:t>
            </a:r>
            <a:r>
              <a:rPr sz="2800" spc="-16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800" spc="-305" dirty="0">
                <a:solidFill>
                  <a:srgbClr val="D9D9D9"/>
                </a:solidFill>
                <a:latin typeface="Arial"/>
                <a:cs typeface="Arial"/>
              </a:rPr>
              <a:t>ss</a:t>
            </a:r>
            <a:r>
              <a:rPr sz="2800" spc="20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800" spc="-90" dirty="0">
                <a:solidFill>
                  <a:srgbClr val="D9D9D9"/>
                </a:solidFill>
                <a:latin typeface="Arial"/>
                <a:cs typeface="Arial"/>
              </a:rPr>
              <a:t>n</a:t>
            </a:r>
            <a:r>
              <a:rPr sz="2800" spc="-240" dirty="0">
                <a:solidFill>
                  <a:srgbClr val="D9D9D9"/>
                </a:solidFill>
                <a:latin typeface="Arial"/>
                <a:cs typeface="Arial"/>
              </a:rPr>
              <a:t>g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D9D9D9"/>
                </a:solidFill>
                <a:latin typeface="Arial"/>
                <a:cs typeface="Arial"/>
              </a:rPr>
              <a:t>th</a:t>
            </a:r>
            <a:r>
              <a:rPr sz="2800" spc="-16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D9D9D9"/>
                </a:solidFill>
                <a:latin typeface="Arial"/>
                <a:cs typeface="Arial"/>
              </a:rPr>
              <a:t>w</a:t>
            </a:r>
            <a:r>
              <a:rPr sz="2800" spc="-9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800" spc="35" dirty="0">
                <a:solidFill>
                  <a:srgbClr val="D9D9D9"/>
                </a:solidFill>
                <a:latin typeface="Arial"/>
                <a:cs typeface="Arial"/>
              </a:rPr>
              <a:t>rth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D9D9D9"/>
                </a:solidFill>
                <a:latin typeface="Arial"/>
                <a:cs typeface="Arial"/>
              </a:rPr>
              <a:t>o</a:t>
            </a:r>
            <a:r>
              <a:rPr sz="2800" spc="75" dirty="0">
                <a:solidFill>
                  <a:srgbClr val="D9D9D9"/>
                </a:solidFill>
                <a:latin typeface="Arial"/>
                <a:cs typeface="Arial"/>
              </a:rPr>
              <a:t>f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D9D9D9"/>
                </a:solidFill>
                <a:latin typeface="Arial"/>
                <a:cs typeface="Arial"/>
              </a:rPr>
              <a:t>an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-409" dirty="0">
                <a:solidFill>
                  <a:srgbClr val="D9D9D9"/>
                </a:solidFill>
                <a:latin typeface="Arial"/>
                <a:cs typeface="Arial"/>
              </a:rPr>
              <a:t>H</a:t>
            </a:r>
            <a:r>
              <a:rPr sz="2800" spc="-405" dirty="0">
                <a:solidFill>
                  <a:srgbClr val="D9D9D9"/>
                </a:solidFill>
                <a:latin typeface="Arial"/>
                <a:cs typeface="Arial"/>
              </a:rPr>
              <a:t>C</a:t>
            </a:r>
            <a:r>
              <a:rPr sz="2800" spc="-75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8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D9D9D9"/>
                </a:solidFill>
                <a:latin typeface="Arial"/>
                <a:cs typeface="Arial"/>
              </a:rPr>
              <a:t>i</a:t>
            </a:r>
            <a:r>
              <a:rPr sz="2800" spc="-90" dirty="0">
                <a:solidFill>
                  <a:srgbClr val="D9D9D9"/>
                </a:solidFill>
                <a:latin typeface="Arial"/>
                <a:cs typeface="Arial"/>
              </a:rPr>
              <a:t>d</a:t>
            </a:r>
            <a:r>
              <a:rPr sz="2800" spc="-165" dirty="0">
                <a:solidFill>
                  <a:srgbClr val="D9D9D9"/>
                </a:solidFill>
                <a:latin typeface="Arial"/>
                <a:cs typeface="Arial"/>
              </a:rPr>
              <a:t>e</a:t>
            </a:r>
            <a:r>
              <a:rPr sz="2800" spc="-220" dirty="0">
                <a:solidFill>
                  <a:srgbClr val="D9D9D9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4137025">
              <a:lnSpc>
                <a:spcPct val="100000"/>
              </a:lnSpc>
              <a:spcBef>
                <a:spcPts val="1610"/>
              </a:spcBef>
            </a:pPr>
            <a:r>
              <a:rPr sz="3200" spc="345" dirty="0">
                <a:solidFill>
                  <a:srgbClr val="D9D9D9"/>
                </a:solidFill>
                <a:latin typeface="Arial"/>
                <a:cs typeface="Arial"/>
              </a:rPr>
              <a:t>\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123" y="2823765"/>
            <a:ext cx="7823198" cy="38353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1113</Words>
  <Application>Microsoft Macintosh PowerPoint</Application>
  <PresentationFormat>Custom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CS 598 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  <vt:lpstr>Text Chapter 1: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Alexander Kirlik</cp:lastModifiedBy>
  <cp:revision>4</cp:revision>
  <dcterms:created xsi:type="dcterms:W3CDTF">2021-08-23T17:15:55Z</dcterms:created>
  <dcterms:modified xsi:type="dcterms:W3CDTF">2021-08-25T15:37:04Z</dcterms:modified>
</cp:coreProperties>
</file>