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org&amp;utm_campaign=index&amp;utm_content=original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324" r:id="rId5"/>
    <p:sldId id="262" r:id="rId6"/>
    <p:sldId id="325" r:id="rId7"/>
    <p:sldId id="326" r:id="rId8"/>
    <p:sldId id="270" r:id="rId9"/>
    <p:sldId id="281" r:id="rId10"/>
    <p:sldId id="275" r:id="rId11"/>
    <p:sldId id="282" r:id="rId12"/>
    <p:sldId id="272" r:id="rId13"/>
    <p:sldId id="276" r:id="rId14"/>
    <p:sldId id="273" r:id="rId15"/>
    <p:sldId id="277" r:id="rId16"/>
    <p:sldId id="274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43" autoAdjust="0"/>
    <p:restoredTop sz="94660"/>
  </p:normalViewPr>
  <p:slideViewPr>
    <p:cSldViewPr snapToGrid="0">
      <p:cViewPr varScale="1">
        <p:scale>
          <a:sx n="79" d="100"/>
          <a:sy n="79" d="100"/>
        </p:scale>
        <p:origin x="232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9D7B2-F16D-CD4E-A0FD-FF17707B7B02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1563D-2A1B-EB49-95B6-D87E3A072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2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CCDAC-B01C-DF40-8B10-4291A3F119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9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CCDAC-B01C-DF40-8B10-4291A3F119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23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CCDAC-B01C-DF40-8B10-4291A3F119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34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CCDAC-B01C-DF40-8B10-4291A3F119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48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CCDAC-B01C-DF40-8B10-4291A3F119A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57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CCDAC-B01C-DF40-8B10-4291A3F119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8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8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44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8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5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71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7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39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8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3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9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B13D0-C34A-40AD-BC31-AA76E8FB6018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710CD-EC5F-4D0C-A431-B4CACB2C9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0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avis.grainger.illinois.ed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grainger.illinois.edu/CS591SCH/fa2026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hyperlink" Target="https://dropbox.com/s/avkflol8mx99c7e/2022_12_05%20Academic%20Job%20workshop.pptx?dl=0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ra.org/crn/2026/01/what-advertised-faculty-searches-reveal-about-computer-science-hiring-in-2026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Mechagodzilla_original_Showa_version.jpg" TargetMode="External"/><Relationship Id="rId2" Type="http://schemas.openxmlformats.org/officeDocument/2006/relationships/image" Target="../media/image5.org&amp;utm_campaign=index&amp;utm_content=origi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ropbox.com/s/avkflol8mx99c7e/2022_12_05%20Academic%20Job%20workshop.pptx?dl=0" TargetMode="Externa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8" name="Rectangle 105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198" y="-9972"/>
            <a:ext cx="5565802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800" b="1" dirty="0"/>
              <a:t>Fall 2026 </a:t>
            </a:r>
            <a:br>
              <a:rPr lang="en-US" sz="4800" b="1" dirty="0"/>
            </a:br>
            <a:r>
              <a:rPr lang="en-US" sz="4800" b="1" dirty="0"/>
              <a:t>CS 591 SCH</a:t>
            </a:r>
            <a:br>
              <a:rPr lang="en-US" sz="4800" b="1" dirty="0"/>
            </a:br>
            <a:r>
              <a:rPr lang="en-US" sz="4800" b="1" dirty="0"/>
              <a:t>PhD Job Search Seminar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0198" y="4305677"/>
            <a:ext cx="5420435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en-US" dirty="0"/>
              <a:t>Lana Lazebnik</a:t>
            </a:r>
          </a:p>
          <a:p>
            <a:pPr algn="l"/>
            <a:r>
              <a:rPr lang="en-US" dirty="0"/>
              <a:t>Director of Graduate Studies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90E2485-570C-C6F3-D9CD-04ADE8C13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530" y="961100"/>
            <a:ext cx="6847642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893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this seminar is 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1002702" cy="4803775"/>
          </a:xfrm>
        </p:spPr>
        <p:txBody>
          <a:bodyPr>
            <a:normAutofit/>
          </a:bodyPr>
          <a:lstStyle/>
          <a:p>
            <a:r>
              <a:rPr lang="en-US" dirty="0"/>
              <a:t>Helping interested PhD students prepare for the job market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Note 1</a:t>
            </a:r>
            <a:r>
              <a:rPr lang="en-US" dirty="0"/>
              <a:t>: this seminar is </a:t>
            </a:r>
            <a:r>
              <a:rPr lang="en-US" i="1" dirty="0"/>
              <a:t>not</a:t>
            </a:r>
            <a:r>
              <a:rPr lang="en-US" dirty="0"/>
              <a:t> primarily focused on non-research industry jobs</a:t>
            </a:r>
          </a:p>
          <a:p>
            <a:pPr lvl="2"/>
            <a:r>
              <a:rPr lang="en-US" sz="2400" dirty="0"/>
              <a:t>But we are trying to improve coverage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Note 2</a:t>
            </a:r>
            <a:r>
              <a:rPr lang="en-US" dirty="0"/>
              <a:t>: the main target audience are those going on the job market soon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dirty="0"/>
              <a:t>(this year or the next)</a:t>
            </a:r>
          </a:p>
          <a:p>
            <a:pPr lvl="2"/>
            <a:r>
              <a:rPr lang="en-US" sz="2400" dirty="0"/>
              <a:t>Others are still welcome to attend and participate</a:t>
            </a:r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Note 3</a:t>
            </a:r>
            <a:r>
              <a:rPr lang="en-US" dirty="0"/>
              <a:t>: this seminar is complementary to other university initiatives, e.g., </a:t>
            </a:r>
            <a:r>
              <a:rPr lang="en-US" dirty="0">
                <a:hlinkClick r:id="rId2"/>
              </a:rPr>
              <a:t>Grainger’s Mavis Future Faculty Fellows Program</a:t>
            </a:r>
            <a:endParaRPr lang="en-US" dirty="0"/>
          </a:p>
          <a:p>
            <a:pPr lvl="1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Note 4</a:t>
            </a:r>
            <a:r>
              <a:rPr lang="en-US" dirty="0"/>
              <a:t>: this seminar is </a:t>
            </a:r>
            <a:r>
              <a:rPr lang="en-US" i="1" dirty="0"/>
              <a:t>not</a:t>
            </a:r>
            <a:r>
              <a:rPr lang="en-US" dirty="0"/>
              <a:t> intended as a jobs announcement board</a:t>
            </a:r>
          </a:p>
        </p:txBody>
      </p:sp>
    </p:spTree>
    <p:extLst>
      <p:ext uri="{BB962C8B-B14F-4D97-AF65-F5344CB8AC3E}">
        <p14:creationId xmlns:p14="http://schemas.microsoft.com/office/powerpoint/2010/main" val="418723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 logistics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8769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600" dirty="0"/>
              <a:t>One credit hour</a:t>
            </a:r>
          </a:p>
          <a:p>
            <a:pPr lvl="1">
              <a:lnSpc>
                <a:spcPct val="120000"/>
              </a:lnSpc>
            </a:pPr>
            <a:r>
              <a:rPr lang="en-US" sz="3100" dirty="0"/>
              <a:t>Meeting on Fridays 11AM-noon(</a:t>
            </a:r>
            <a:r>
              <a:rPr lang="en-US" sz="3100" dirty="0" err="1"/>
              <a:t>ish</a:t>
            </a:r>
            <a:r>
              <a:rPr lang="en-US" sz="3100" dirty="0"/>
              <a:t>) – </a:t>
            </a:r>
            <a:r>
              <a:rPr lang="en-US" sz="3100" i="1" dirty="0"/>
              <a:t>come on time!</a:t>
            </a:r>
          </a:p>
          <a:p>
            <a:pPr lvl="1">
              <a:lnSpc>
                <a:spcPct val="120000"/>
              </a:lnSpc>
            </a:pPr>
            <a:r>
              <a:rPr lang="en-US" sz="3100" dirty="0"/>
              <a:t>To pass, you need to attend most meetings and complete a few tasks</a:t>
            </a:r>
          </a:p>
          <a:p>
            <a:pPr lvl="2">
              <a:lnSpc>
                <a:spcPct val="120000"/>
              </a:lnSpc>
            </a:pPr>
            <a:r>
              <a:rPr lang="en-US" sz="2800" dirty="0"/>
              <a:t>Survey – out in a few days</a:t>
            </a:r>
          </a:p>
          <a:p>
            <a:pPr lvl="2">
              <a:lnSpc>
                <a:spcPct val="120000"/>
              </a:lnSpc>
            </a:pPr>
            <a:r>
              <a:rPr lang="en-US" sz="2800" dirty="0"/>
              <a:t>Practice and present “elevator pitch” or intro of job talk (full practice job talks can be done in the spring as part of the PILOT seminar)</a:t>
            </a:r>
          </a:p>
          <a:p>
            <a:pPr lvl="2">
              <a:lnSpc>
                <a:spcPct val="120000"/>
              </a:lnSpc>
            </a:pPr>
            <a:r>
              <a:rPr lang="en-US" sz="2800" dirty="0"/>
              <a:t>Prepare or comment on draft application materials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Communication</a:t>
            </a:r>
          </a:p>
          <a:p>
            <a:pPr lvl="1">
              <a:lnSpc>
                <a:spcPct val="120000"/>
              </a:lnSpc>
            </a:pPr>
            <a:r>
              <a:rPr lang="en-US" sz="3200" dirty="0"/>
              <a:t>Enroll in the course to get important announcements</a:t>
            </a:r>
          </a:p>
          <a:p>
            <a:pPr lvl="1">
              <a:lnSpc>
                <a:spcPct val="120000"/>
              </a:lnSpc>
            </a:pPr>
            <a:r>
              <a:rPr lang="en-US" sz="3200" dirty="0"/>
              <a:t>Class webpage (</a:t>
            </a:r>
            <a:r>
              <a:rPr lang="en-US" sz="3200" dirty="0">
                <a:hlinkClick r:id="rId2"/>
              </a:rPr>
              <a:t>https://courses.grainger.illinois.edu/CS591SCH/fa2026/</a:t>
            </a:r>
            <a:r>
              <a:rPr lang="en-US" sz="3200" dirty="0"/>
              <a:t>) for schedule, useful links</a:t>
            </a:r>
          </a:p>
        </p:txBody>
      </p:sp>
    </p:spTree>
    <p:extLst>
      <p:ext uri="{BB962C8B-B14F-4D97-AF65-F5344CB8AC3E}">
        <p14:creationId xmlns:p14="http://schemas.microsoft.com/office/powerpoint/2010/main" val="408209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0CEA7-3D2F-4D07-EE63-BC20A2872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4ED55-DB70-9357-37C1-3E4684DE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DGS office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0A3FD-DF53-CA05-F6B7-49E07D5CF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Fridays 1-3PM in 1218 Siebel (but watch Grad Office announcements for changes)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Office hours on door sign Stock Vector | Adobe Stock">
            <a:extLst>
              <a:ext uri="{FF2B5EF4-FFF2-40B4-BE49-F238E27FC236}">
                <a16:creationId xmlns:a16="http://schemas.microsoft.com/office/drawing/2014/main" id="{6929669A-E914-6958-00E2-5EE4BE6DA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4"/>
          <a:stretch/>
        </p:blipFill>
        <p:spPr bwMode="auto">
          <a:xfrm>
            <a:off x="4656237" y="2839050"/>
            <a:ext cx="3207072" cy="337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471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D7878-C535-FC50-240E-64DB08009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disclaimer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C375F7-8C35-62FD-36A7-BB829F2E90A2}"/>
              </a:ext>
            </a:extLst>
          </p:cNvPr>
          <p:cNvSpPr txBox="1"/>
          <p:nvPr/>
        </p:nvSpPr>
        <p:spPr>
          <a:xfrm>
            <a:off x="268054" y="5111117"/>
            <a:ext cx="56617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Senior faculty giving advice</a:t>
            </a:r>
            <a:br>
              <a:rPr lang="en-US" sz="3600" dirty="0"/>
            </a:br>
            <a:r>
              <a:rPr lang="en-US" sz="3600" dirty="0"/>
              <a:t>(i.e., me)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8ECABC-B6E0-9907-6A6E-A2BA3C1ED39C}"/>
              </a:ext>
            </a:extLst>
          </p:cNvPr>
          <p:cNvSpPr txBox="1"/>
          <p:nvPr/>
        </p:nvSpPr>
        <p:spPr>
          <a:xfrm>
            <a:off x="6398392" y="5111117"/>
            <a:ext cx="51174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Current job candidates</a:t>
            </a:r>
            <a:br>
              <a:rPr lang="en-US" sz="3600" dirty="0"/>
            </a:br>
            <a:r>
              <a:rPr lang="en-US" sz="3600" dirty="0"/>
              <a:t>(i.e., you) </a:t>
            </a:r>
          </a:p>
        </p:txBody>
      </p:sp>
      <p:pic>
        <p:nvPicPr>
          <p:cNvPr id="6" name="Y2Mate.is - Gymnastics Have Changed for the Better  Rio Olympics  MTV News-btHeD_uVLLI-1080p-1656000017281">
            <a:hlinkClick r:id="" action="ppaction://media"/>
            <a:extLst>
              <a:ext uri="{FF2B5EF4-FFF2-40B4-BE49-F238E27FC236}">
                <a16:creationId xmlns:a16="http://schemas.microsoft.com/office/drawing/2014/main" id="{DF58CD61-A244-C320-D460-9D7875CF8F2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2428.4002"/>
                </p14:media>
              </p:ext>
            </p:extLst>
          </p:nvPr>
        </p:nvPicPr>
        <p:blipFill rotWithShape="1">
          <a:blip r:embed="rId4"/>
          <a:srcRect l="47981" t="22100" b="22557"/>
          <a:stretch/>
        </p:blipFill>
        <p:spPr>
          <a:xfrm>
            <a:off x="6070495" y="1508122"/>
            <a:ext cx="5628209" cy="3368035"/>
          </a:xfrm>
          <a:prstGeom prst="rect">
            <a:avLst/>
          </a:prstGeom>
        </p:spPr>
      </p:pic>
      <p:pic>
        <p:nvPicPr>
          <p:cNvPr id="7" name="Y2Mate.is - Gymnastics Have Changed for the Better  Rio Olympics  MTV News-btHeD_uVLLI-1080p-1656000017281">
            <a:hlinkClick r:id="" action="ppaction://media"/>
            <a:extLst>
              <a:ext uri="{FF2B5EF4-FFF2-40B4-BE49-F238E27FC236}">
                <a16:creationId xmlns:a16="http://schemas.microsoft.com/office/drawing/2014/main" id="{A5C6E117-7076-D859-B891-A6E6306DB0E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2428.4002"/>
                </p14:media>
              </p:ext>
            </p:extLst>
          </p:nvPr>
        </p:nvPicPr>
        <p:blipFill rotWithShape="1">
          <a:blip r:embed="rId4"/>
          <a:srcRect l="-55" t="23106" r="51959" b="23559"/>
          <a:stretch/>
        </p:blipFill>
        <p:spPr>
          <a:xfrm>
            <a:off x="449239" y="1522191"/>
            <a:ext cx="5399809" cy="33680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20C2B5-6D36-F176-A220-95432AB42098}"/>
              </a:ext>
            </a:extLst>
          </p:cNvPr>
          <p:cNvSpPr txBox="1"/>
          <p:nvPr/>
        </p:nvSpPr>
        <p:spPr>
          <a:xfrm>
            <a:off x="9270610" y="6444273"/>
            <a:ext cx="280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 </a:t>
            </a:r>
            <a:r>
              <a:rPr lang="en-US" dirty="0">
                <a:hlinkClick r:id="rId5"/>
              </a:rPr>
              <a:t>Jia-Bin Huang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20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 mute="1">
                <p:cTn id="1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/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D7878-C535-FC50-240E-64DB08009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6873" cy="1325563"/>
          </a:xfrm>
        </p:spPr>
        <p:txBody>
          <a:bodyPr/>
          <a:lstStyle/>
          <a:p>
            <a:r>
              <a:rPr lang="en-US" dirty="0"/>
              <a:t>Disclaimer 2: We know these are tough times…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DE542D-6119-E214-8E62-F2C20F9FC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744" y="2060020"/>
            <a:ext cx="7772400" cy="47038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F2E1EB-3D5D-71D2-89A2-4AB72B56B0DB}"/>
              </a:ext>
            </a:extLst>
          </p:cNvPr>
          <p:cNvSpPr txBox="1"/>
          <p:nvPr/>
        </p:nvSpPr>
        <p:spPr>
          <a:xfrm>
            <a:off x="688519" y="1571724"/>
            <a:ext cx="10981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Academic hiring is down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5D927D-D3A2-A53A-A7DC-B60784A07CFC}"/>
              </a:ext>
            </a:extLst>
          </p:cNvPr>
          <p:cNvSpPr txBox="1"/>
          <p:nvPr/>
        </p:nvSpPr>
        <p:spPr>
          <a:xfrm>
            <a:off x="10624069" y="6308209"/>
            <a:ext cx="132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CRA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37CB9A-7A1D-AA27-C83D-40D21304B0FD}"/>
              </a:ext>
            </a:extLst>
          </p:cNvPr>
          <p:cNvSpPr txBox="1"/>
          <p:nvPr/>
        </p:nvSpPr>
        <p:spPr>
          <a:xfrm>
            <a:off x="9196910" y="4705647"/>
            <a:ext cx="26448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311 institutions (274 in the U.S.) – down by 26% from 2024</a:t>
            </a:r>
          </a:p>
        </p:txBody>
      </p:sp>
    </p:spTree>
    <p:extLst>
      <p:ext uri="{BB962C8B-B14F-4D97-AF65-F5344CB8AC3E}">
        <p14:creationId xmlns:p14="http://schemas.microsoft.com/office/powerpoint/2010/main" val="891491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053CA-CDC2-6F76-655B-BB3CC6845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76559-7CB8-310B-6602-5E94C2F40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06873" cy="1325563"/>
          </a:xfrm>
        </p:spPr>
        <p:txBody>
          <a:bodyPr/>
          <a:lstStyle/>
          <a:p>
            <a:r>
              <a:rPr lang="en-US" dirty="0"/>
              <a:t>Disclaimer 2: We know these are tough times…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97CF7-0D86-B51E-F66E-D16C1F713D72}"/>
              </a:ext>
            </a:extLst>
          </p:cNvPr>
          <p:cNvSpPr txBox="1"/>
          <p:nvPr/>
        </p:nvSpPr>
        <p:spPr>
          <a:xfrm>
            <a:off x="688519" y="1571724"/>
            <a:ext cx="10981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Will AI disrupt both industry and academia?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A1C468-4326-E346-B0E7-22F0D1790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092" y="2317750"/>
            <a:ext cx="3387816" cy="41751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24CD2B-BE33-9AF7-FC6E-C21D66FB7DEE}"/>
              </a:ext>
            </a:extLst>
          </p:cNvPr>
          <p:cNvSpPr txBox="1"/>
          <p:nvPr/>
        </p:nvSpPr>
        <p:spPr>
          <a:xfrm>
            <a:off x="10172771" y="6308209"/>
            <a:ext cx="193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Wiikipedia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9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080B4A1-24E9-BDCE-55FD-F586941B03BF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The Road to Your First Position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E67F14E-6D48-360B-695C-13F459DA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301" y="1304145"/>
            <a:ext cx="5775398" cy="57753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75BE03-EEFA-7D06-E24E-39685778C1E7}"/>
              </a:ext>
            </a:extLst>
          </p:cNvPr>
          <p:cNvSpPr txBox="1"/>
          <p:nvPr/>
        </p:nvSpPr>
        <p:spPr>
          <a:xfrm>
            <a:off x="428523" y="1713679"/>
            <a:ext cx="30602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31A14E"/>
                </a:solidFill>
              </a:rPr>
              <a:t>Before going on the job market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year or two from graduation</a:t>
            </a:r>
            <a:endParaRPr lang="en-US" sz="2800" dirty="0">
              <a:solidFill>
                <a:srgbClr val="31A14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2F2B39-118E-3AA4-A82C-2C23254850D8}"/>
              </a:ext>
            </a:extLst>
          </p:cNvPr>
          <p:cNvSpPr txBox="1"/>
          <p:nvPr/>
        </p:nvSpPr>
        <p:spPr>
          <a:xfrm>
            <a:off x="6109432" y="913305"/>
            <a:ext cx="54582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E64133"/>
                </a:solidFill>
              </a:rPr>
              <a:t>Preparing application materials</a:t>
            </a:r>
            <a:endParaRPr lang="en-US" sz="3200" dirty="0">
              <a:solidFill>
                <a:srgbClr val="E6413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Early to late fall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6033E1B-0830-2DDA-37F6-786EA160C032}"/>
              </a:ext>
            </a:extLst>
          </p:cNvPr>
          <p:cNvSpPr/>
          <p:nvPr/>
        </p:nvSpPr>
        <p:spPr>
          <a:xfrm>
            <a:off x="3263013" y="1936310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31A1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F64476D-E190-4C3C-A1DF-E55DB20244A0}"/>
              </a:ext>
            </a:extLst>
          </p:cNvPr>
          <p:cNvSpPr/>
          <p:nvPr/>
        </p:nvSpPr>
        <p:spPr>
          <a:xfrm>
            <a:off x="6042968" y="1936310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E641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717601-35B6-6889-BD58-D414A6900925}"/>
              </a:ext>
            </a:extLst>
          </p:cNvPr>
          <p:cNvSpPr txBox="1"/>
          <p:nvPr/>
        </p:nvSpPr>
        <p:spPr>
          <a:xfrm>
            <a:off x="4587198" y="4596239"/>
            <a:ext cx="356765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CBE16"/>
                </a:solidFill>
              </a:rPr>
              <a:t>Interviews</a:t>
            </a:r>
            <a:endParaRPr lang="en-US" sz="3200" dirty="0">
              <a:solidFill>
                <a:srgbClr val="FCBE1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January - April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09C4F8A-BBB9-05E5-E45A-0DF758A99592}"/>
              </a:ext>
            </a:extLst>
          </p:cNvPr>
          <p:cNvSpPr/>
          <p:nvPr/>
        </p:nvSpPr>
        <p:spPr>
          <a:xfrm>
            <a:off x="5348424" y="3811340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FCBE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881363D-3B8F-ACD7-5E79-6A02755EA72B}"/>
              </a:ext>
            </a:extLst>
          </p:cNvPr>
          <p:cNvSpPr/>
          <p:nvPr/>
        </p:nvSpPr>
        <p:spPr>
          <a:xfrm>
            <a:off x="4676365" y="5682249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2D7F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252959-2C50-F6A5-9DAD-88004E2D3A29}"/>
              </a:ext>
            </a:extLst>
          </p:cNvPr>
          <p:cNvSpPr txBox="1"/>
          <p:nvPr/>
        </p:nvSpPr>
        <p:spPr>
          <a:xfrm>
            <a:off x="855492" y="5512061"/>
            <a:ext cx="356765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2D7FEE"/>
                </a:solidFill>
              </a:rPr>
              <a:t>Post Interviews</a:t>
            </a:r>
            <a:endParaRPr lang="en-US" sz="3200" dirty="0">
              <a:solidFill>
                <a:srgbClr val="2D7FEE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April - June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098" name="Picture 2" descr="Best Homer Woohoo GIFs | Gfycat">
            <a:extLst>
              <a:ext uri="{FF2B5EF4-FFF2-40B4-BE49-F238E27FC236}">
                <a16:creationId xmlns:a16="http://schemas.microsoft.com/office/drawing/2014/main" id="{EC0A7988-350B-0BFA-A4A5-7D6BE57359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1" r="23889" b="3029"/>
          <a:stretch/>
        </p:blipFill>
        <p:spPr bwMode="auto">
          <a:xfrm>
            <a:off x="9293872" y="3594500"/>
            <a:ext cx="2137447" cy="273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9F148B-D70F-9A7F-7D67-CAB470C60F84}"/>
              </a:ext>
            </a:extLst>
          </p:cNvPr>
          <p:cNvSpPr txBox="1"/>
          <p:nvPr/>
        </p:nvSpPr>
        <p:spPr>
          <a:xfrm>
            <a:off x="9336076" y="5874833"/>
            <a:ext cx="21986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cs typeface="Calibri" panose="020F0502020204030204" pitchFamily="34" charset="0"/>
              </a:rPr>
              <a:t>I GOT A JOB!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7C7CBF-7FF4-1DB8-24BC-8364ECF5E3CD}"/>
              </a:ext>
            </a:extLst>
          </p:cNvPr>
          <p:cNvSpPr txBox="1"/>
          <p:nvPr/>
        </p:nvSpPr>
        <p:spPr>
          <a:xfrm>
            <a:off x="9270610" y="6444273"/>
            <a:ext cx="280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 </a:t>
            </a:r>
            <a:r>
              <a:rPr lang="en-US" dirty="0">
                <a:hlinkClick r:id="rId5"/>
              </a:rPr>
              <a:t>Jia-Bin Huang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20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080B4A1-24E9-BDCE-55FD-F586941B03BF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The Road to Your First Position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E67F14E-6D48-360B-695C-13F459DA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301" y="1304145"/>
            <a:ext cx="5775398" cy="57753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75BE03-EEFA-7D06-E24E-39685778C1E7}"/>
              </a:ext>
            </a:extLst>
          </p:cNvPr>
          <p:cNvSpPr txBox="1"/>
          <p:nvPr/>
        </p:nvSpPr>
        <p:spPr>
          <a:xfrm>
            <a:off x="428523" y="1713679"/>
            <a:ext cx="30602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31A14E"/>
                </a:solidFill>
              </a:rPr>
              <a:t>Before going on the job market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year or two from graduation</a:t>
            </a:r>
            <a:endParaRPr lang="en-US" sz="2800" dirty="0">
              <a:solidFill>
                <a:srgbClr val="31A14E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02B649D-4C2D-2F3D-F946-1902FA7D9E0A}"/>
              </a:ext>
            </a:extLst>
          </p:cNvPr>
          <p:cNvSpPr/>
          <p:nvPr/>
        </p:nvSpPr>
        <p:spPr>
          <a:xfrm>
            <a:off x="6042968" y="1936310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72F3D1-BDD5-75E2-D5C9-6FE863F4F28E}"/>
              </a:ext>
            </a:extLst>
          </p:cNvPr>
          <p:cNvSpPr/>
          <p:nvPr/>
        </p:nvSpPr>
        <p:spPr>
          <a:xfrm>
            <a:off x="5348424" y="3811340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300B14-4CAB-547B-A0F7-6E48629530B8}"/>
              </a:ext>
            </a:extLst>
          </p:cNvPr>
          <p:cNvSpPr/>
          <p:nvPr/>
        </p:nvSpPr>
        <p:spPr>
          <a:xfrm>
            <a:off x="4676365" y="5682249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AD08333-8D62-956C-EA37-DCC4D2051EE9}"/>
              </a:ext>
            </a:extLst>
          </p:cNvPr>
          <p:cNvSpPr/>
          <p:nvPr/>
        </p:nvSpPr>
        <p:spPr>
          <a:xfrm>
            <a:off x="3263013" y="1936310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7E67859-A2CA-1215-68B3-7A900E2FCC70}"/>
              </a:ext>
            </a:extLst>
          </p:cNvPr>
          <p:cNvSpPr/>
          <p:nvPr/>
        </p:nvSpPr>
        <p:spPr>
          <a:xfrm>
            <a:off x="3263013" y="1922167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31A1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035B8-6E24-AD2D-3D98-3364ADEFA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going on the job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98F98-F3A4-9529-02DC-3D9FF6FFF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Figure out which types of positions might be right for you</a:t>
            </a:r>
          </a:p>
          <a:p>
            <a:pPr lvl="1"/>
            <a:r>
              <a:rPr lang="en-US" dirty="0"/>
              <a:t>Industry</a:t>
            </a:r>
          </a:p>
          <a:p>
            <a:pPr lvl="2"/>
            <a:r>
              <a:rPr lang="en-US" sz="2400" dirty="0"/>
              <a:t>Research scientist</a:t>
            </a:r>
          </a:p>
          <a:p>
            <a:pPr lvl="2"/>
            <a:r>
              <a:rPr lang="en-US" sz="2400" dirty="0"/>
              <a:t>Developer/engineer </a:t>
            </a:r>
          </a:p>
          <a:p>
            <a:pPr lvl="2"/>
            <a:r>
              <a:rPr lang="en-US" sz="2400" dirty="0"/>
              <a:t>Startup position</a:t>
            </a:r>
          </a:p>
          <a:p>
            <a:pPr lvl="1"/>
            <a:r>
              <a:rPr lang="en-US" dirty="0"/>
              <a:t>Academia</a:t>
            </a:r>
          </a:p>
          <a:p>
            <a:pPr lvl="2"/>
            <a:r>
              <a:rPr lang="en-US" sz="2400" dirty="0"/>
              <a:t>Post-doc</a:t>
            </a:r>
          </a:p>
          <a:p>
            <a:pPr lvl="2"/>
            <a:r>
              <a:rPr lang="en-US" sz="2400" dirty="0"/>
              <a:t>Tenure-track faculty </a:t>
            </a:r>
          </a:p>
          <a:p>
            <a:pPr lvl="2"/>
            <a:r>
              <a:rPr lang="en-US" sz="2400" dirty="0"/>
              <a:t>Teaching faculty</a:t>
            </a:r>
          </a:p>
          <a:p>
            <a:pPr lvl="1"/>
            <a:r>
              <a:rPr lang="en-US" dirty="0"/>
              <a:t>Less common: government labs, non-profits</a:t>
            </a:r>
          </a:p>
        </p:txBody>
      </p:sp>
    </p:spTree>
    <p:extLst>
      <p:ext uri="{BB962C8B-B14F-4D97-AF65-F5344CB8AC3E}">
        <p14:creationId xmlns:p14="http://schemas.microsoft.com/office/powerpoint/2010/main" val="151034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035B8-6E24-AD2D-3D98-3364ADEFA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going on the job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98F98-F3A4-9529-02DC-3D9FF6FFF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Acquiring stature in the research community</a:t>
            </a:r>
          </a:p>
          <a:p>
            <a:pPr lvl="1"/>
            <a:r>
              <a:rPr lang="en-US" dirty="0"/>
              <a:t>Web/social media presence</a:t>
            </a:r>
          </a:p>
          <a:p>
            <a:pPr lvl="1"/>
            <a:r>
              <a:rPr lang="en-US" dirty="0"/>
              <a:t>Networking</a:t>
            </a:r>
          </a:p>
          <a:p>
            <a:pPr lvl="1"/>
            <a:r>
              <a:rPr lang="en-US" dirty="0"/>
              <a:t>Conferences, invited talks</a:t>
            </a:r>
          </a:p>
          <a:p>
            <a:pPr lvl="1"/>
            <a:r>
              <a:rPr lang="en-US" dirty="0"/>
              <a:t>Service and leadership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4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080B4A1-24E9-BDCE-55FD-F586941B03BF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The Road to Your First Position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E67F14E-6D48-360B-695C-13F459DA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301" y="1304145"/>
            <a:ext cx="5775398" cy="5775398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972F3D1-BDD5-75E2-D5C9-6FE863F4F28E}"/>
              </a:ext>
            </a:extLst>
          </p:cNvPr>
          <p:cNvSpPr/>
          <p:nvPr/>
        </p:nvSpPr>
        <p:spPr>
          <a:xfrm>
            <a:off x="5348424" y="3811340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300B14-4CAB-547B-A0F7-6E48629530B8}"/>
              </a:ext>
            </a:extLst>
          </p:cNvPr>
          <p:cNvSpPr/>
          <p:nvPr/>
        </p:nvSpPr>
        <p:spPr>
          <a:xfrm>
            <a:off x="4676365" y="5682249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CBDC52-8CE8-7BB7-3366-49027AA761DA}"/>
              </a:ext>
            </a:extLst>
          </p:cNvPr>
          <p:cNvSpPr/>
          <p:nvPr/>
        </p:nvSpPr>
        <p:spPr>
          <a:xfrm>
            <a:off x="3263013" y="1936310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22985F-1166-93B5-E58B-21B8F4A97320}"/>
              </a:ext>
            </a:extLst>
          </p:cNvPr>
          <p:cNvSpPr txBox="1"/>
          <p:nvPr/>
        </p:nvSpPr>
        <p:spPr>
          <a:xfrm>
            <a:off x="6109432" y="913305"/>
            <a:ext cx="54582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E64133"/>
                </a:solidFill>
              </a:rPr>
              <a:t>Preparing application materials</a:t>
            </a:r>
            <a:endParaRPr lang="en-US" sz="3200" dirty="0">
              <a:solidFill>
                <a:srgbClr val="E64133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Early to late fall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49F3A61-9E6F-E362-45D7-391F158149BA}"/>
              </a:ext>
            </a:extLst>
          </p:cNvPr>
          <p:cNvSpPr/>
          <p:nvPr/>
        </p:nvSpPr>
        <p:spPr>
          <a:xfrm>
            <a:off x="6042968" y="1936310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E641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035B8-6E24-AD2D-3D98-3364ADEFA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materials (for faculty positions)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98F98-F3A4-9529-02DC-3D9FF6FFF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CV</a:t>
            </a:r>
          </a:p>
          <a:p>
            <a:r>
              <a:rPr lang="en-US" dirty="0"/>
              <a:t>Research statement</a:t>
            </a:r>
          </a:p>
          <a:p>
            <a:r>
              <a:rPr lang="en-US" dirty="0"/>
              <a:t>Teaching statement</a:t>
            </a:r>
          </a:p>
          <a:p>
            <a:r>
              <a:rPr lang="en-US" sz="5800" b="1" dirty="0"/>
              <a:t>Recommendation letters</a:t>
            </a:r>
          </a:p>
        </p:txBody>
      </p:sp>
    </p:spTree>
    <p:extLst>
      <p:ext uri="{BB962C8B-B14F-4D97-AF65-F5344CB8AC3E}">
        <p14:creationId xmlns:p14="http://schemas.microsoft.com/office/powerpoint/2010/main" val="3190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080B4A1-24E9-BDCE-55FD-F586941B03BF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The Road to Your First Position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E67F14E-6D48-360B-695C-13F459DA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301" y="1304145"/>
            <a:ext cx="5775398" cy="577539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02B649D-4C2D-2F3D-F946-1902FA7D9E0A}"/>
              </a:ext>
            </a:extLst>
          </p:cNvPr>
          <p:cNvSpPr/>
          <p:nvPr/>
        </p:nvSpPr>
        <p:spPr>
          <a:xfrm>
            <a:off x="6042968" y="1936310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72F3D1-BDD5-75E2-D5C9-6FE863F4F28E}"/>
              </a:ext>
            </a:extLst>
          </p:cNvPr>
          <p:cNvSpPr/>
          <p:nvPr/>
        </p:nvSpPr>
        <p:spPr>
          <a:xfrm>
            <a:off x="5348424" y="3811340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300B14-4CAB-547B-A0F7-6E48629530B8}"/>
              </a:ext>
            </a:extLst>
          </p:cNvPr>
          <p:cNvSpPr/>
          <p:nvPr/>
        </p:nvSpPr>
        <p:spPr>
          <a:xfrm>
            <a:off x="4676365" y="5682249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CBDC52-8CE8-7BB7-3366-49027AA761DA}"/>
              </a:ext>
            </a:extLst>
          </p:cNvPr>
          <p:cNvSpPr/>
          <p:nvPr/>
        </p:nvSpPr>
        <p:spPr>
          <a:xfrm>
            <a:off x="3263013" y="1936310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FA7716-C8B9-7B43-0A47-AB2DD271524F}"/>
              </a:ext>
            </a:extLst>
          </p:cNvPr>
          <p:cNvSpPr txBox="1"/>
          <p:nvPr/>
        </p:nvSpPr>
        <p:spPr>
          <a:xfrm>
            <a:off x="4587198" y="4592118"/>
            <a:ext cx="356765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CBE16"/>
                </a:solidFill>
              </a:rPr>
              <a:t>Interviewing</a:t>
            </a:r>
            <a:endParaRPr lang="en-US" sz="3200" dirty="0">
              <a:solidFill>
                <a:srgbClr val="FCBE1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January - April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37B70A1-4A90-40CF-BC74-105814F643B4}"/>
              </a:ext>
            </a:extLst>
          </p:cNvPr>
          <p:cNvSpPr/>
          <p:nvPr/>
        </p:nvSpPr>
        <p:spPr>
          <a:xfrm>
            <a:off x="5348424" y="3807219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FCBE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64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035B8-6E24-AD2D-3D98-3364ADEFA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Interviewing (for faculty positions)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98F98-F3A4-9529-02DC-3D9FF6FFF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Possible screening calls</a:t>
            </a:r>
          </a:p>
          <a:p>
            <a:r>
              <a:rPr lang="en-US" sz="5400" b="1" dirty="0"/>
              <a:t>Job talk</a:t>
            </a:r>
          </a:p>
          <a:p>
            <a:r>
              <a:rPr lang="en-US" dirty="0"/>
              <a:t>Meetings with faculty and students</a:t>
            </a:r>
          </a:p>
          <a:p>
            <a:r>
              <a:rPr lang="en-US" dirty="0"/>
              <a:t>Possible follow-ups</a:t>
            </a:r>
          </a:p>
        </p:txBody>
      </p:sp>
    </p:spTree>
    <p:extLst>
      <p:ext uri="{BB962C8B-B14F-4D97-AF65-F5344CB8AC3E}">
        <p14:creationId xmlns:p14="http://schemas.microsoft.com/office/powerpoint/2010/main" val="3180481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080B4A1-24E9-BDCE-55FD-F586941B03BF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The Road to Your First Position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E67F14E-6D48-360B-695C-13F459DA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301" y="1304145"/>
            <a:ext cx="5775398" cy="577539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02B649D-4C2D-2F3D-F946-1902FA7D9E0A}"/>
              </a:ext>
            </a:extLst>
          </p:cNvPr>
          <p:cNvSpPr/>
          <p:nvPr/>
        </p:nvSpPr>
        <p:spPr>
          <a:xfrm>
            <a:off x="6042968" y="1936310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72F3D1-BDD5-75E2-D5C9-6FE863F4F28E}"/>
              </a:ext>
            </a:extLst>
          </p:cNvPr>
          <p:cNvSpPr/>
          <p:nvPr/>
        </p:nvSpPr>
        <p:spPr>
          <a:xfrm>
            <a:off x="5348424" y="3811340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300B14-4CAB-547B-A0F7-6E48629530B8}"/>
              </a:ext>
            </a:extLst>
          </p:cNvPr>
          <p:cNvSpPr/>
          <p:nvPr/>
        </p:nvSpPr>
        <p:spPr>
          <a:xfrm>
            <a:off x="4676365" y="5682249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CBDC52-8CE8-7BB7-3366-49027AA761DA}"/>
              </a:ext>
            </a:extLst>
          </p:cNvPr>
          <p:cNvSpPr/>
          <p:nvPr/>
        </p:nvSpPr>
        <p:spPr>
          <a:xfrm>
            <a:off x="3263013" y="1936310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CCF177D-49A5-E0FC-E537-9AC6748EEBBA}"/>
              </a:ext>
            </a:extLst>
          </p:cNvPr>
          <p:cNvSpPr/>
          <p:nvPr/>
        </p:nvSpPr>
        <p:spPr>
          <a:xfrm>
            <a:off x="4676365" y="5682249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2D7F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D219A-1965-6DDE-FC0B-2420FF824309}"/>
              </a:ext>
            </a:extLst>
          </p:cNvPr>
          <p:cNvSpPr txBox="1"/>
          <p:nvPr/>
        </p:nvSpPr>
        <p:spPr>
          <a:xfrm>
            <a:off x="841424" y="5610533"/>
            <a:ext cx="356765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2D7FEE"/>
                </a:solidFill>
              </a:rPr>
              <a:t>Post Interviews</a:t>
            </a:r>
            <a:endParaRPr lang="en-US" sz="3200" dirty="0">
              <a:solidFill>
                <a:srgbClr val="2D7FEE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April - June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5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035B8-6E24-AD2D-3D98-3364ADEFA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Post-interview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98F98-F3A4-9529-02DC-3D9FF6FFF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262403" cy="4351338"/>
          </a:xfrm>
        </p:spPr>
        <p:txBody>
          <a:bodyPr/>
          <a:lstStyle/>
          <a:p>
            <a:r>
              <a:rPr lang="en-US" dirty="0"/>
              <a:t>Negotiating offers</a:t>
            </a:r>
          </a:p>
          <a:p>
            <a:r>
              <a:rPr lang="en-US" dirty="0"/>
              <a:t>Second visits</a:t>
            </a:r>
          </a:p>
          <a:p>
            <a:r>
              <a:rPr lang="en-US" dirty="0"/>
              <a:t>Making a decision</a:t>
            </a:r>
          </a:p>
          <a:p>
            <a:r>
              <a:rPr lang="en-US" dirty="0"/>
              <a:t>Possibly dealing with disappointment and going to plan B…</a:t>
            </a:r>
          </a:p>
        </p:txBody>
      </p:sp>
    </p:spTree>
    <p:extLst>
      <p:ext uri="{BB962C8B-B14F-4D97-AF65-F5344CB8AC3E}">
        <p14:creationId xmlns:p14="http://schemas.microsoft.com/office/powerpoint/2010/main" val="2492575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080B4A1-24E9-BDCE-55FD-F586941B03BF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The Road to Your First Position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E67F14E-6D48-360B-695C-13F459DA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301" y="1304145"/>
            <a:ext cx="5775398" cy="577539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02B649D-4C2D-2F3D-F946-1902FA7D9E0A}"/>
              </a:ext>
            </a:extLst>
          </p:cNvPr>
          <p:cNvSpPr/>
          <p:nvPr/>
        </p:nvSpPr>
        <p:spPr>
          <a:xfrm>
            <a:off x="6042968" y="1936310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72F3D1-BDD5-75E2-D5C9-6FE863F4F28E}"/>
              </a:ext>
            </a:extLst>
          </p:cNvPr>
          <p:cNvSpPr/>
          <p:nvPr/>
        </p:nvSpPr>
        <p:spPr>
          <a:xfrm>
            <a:off x="5348424" y="3811340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300B14-4CAB-547B-A0F7-6E48629530B8}"/>
              </a:ext>
            </a:extLst>
          </p:cNvPr>
          <p:cNvSpPr/>
          <p:nvPr/>
        </p:nvSpPr>
        <p:spPr>
          <a:xfrm>
            <a:off x="4676365" y="5682249"/>
            <a:ext cx="761008" cy="761008"/>
          </a:xfrm>
          <a:prstGeom prst="ellipse">
            <a:avLst/>
          </a:prstGeom>
          <a:solidFill>
            <a:srgbClr val="FFFFFF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CBDC52-8CE8-7BB7-3366-49027AA761DA}"/>
              </a:ext>
            </a:extLst>
          </p:cNvPr>
          <p:cNvSpPr/>
          <p:nvPr/>
        </p:nvSpPr>
        <p:spPr>
          <a:xfrm>
            <a:off x="3263013" y="1936310"/>
            <a:ext cx="761008" cy="761008"/>
          </a:xfrm>
          <a:prstGeom prst="ellipse">
            <a:avLst/>
          </a:prstGeom>
          <a:solidFill>
            <a:schemeClr val="bg1"/>
          </a:solidFill>
          <a:ln w="152400">
            <a:solidFill>
              <a:srgbClr val="00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47786B-138B-4881-7FB4-0BDA80E5772B}"/>
              </a:ext>
            </a:extLst>
          </p:cNvPr>
          <p:cNvSpPr txBox="1"/>
          <p:nvPr/>
        </p:nvSpPr>
        <p:spPr>
          <a:xfrm>
            <a:off x="8679767" y="5524144"/>
            <a:ext cx="31974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E64133"/>
                </a:solidFill>
              </a:rPr>
              <a:t>Starting your first position</a:t>
            </a:r>
            <a:endParaRPr lang="en-US" sz="28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26C40A1-057A-8E41-6B89-7C098F690985}"/>
              </a:ext>
            </a:extLst>
          </p:cNvPr>
          <p:cNvSpPr/>
          <p:nvPr/>
        </p:nvSpPr>
        <p:spPr>
          <a:xfrm>
            <a:off x="7714931" y="5843927"/>
            <a:ext cx="571193" cy="571193"/>
          </a:xfrm>
          <a:prstGeom prst="ellipse">
            <a:avLst/>
          </a:prstGeom>
          <a:solidFill>
            <a:schemeClr val="bg1"/>
          </a:solidFill>
          <a:ln w="152400">
            <a:solidFill>
              <a:srgbClr val="E641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641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93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035B8-6E24-AD2D-3D98-3364ADEFA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your first position (faculty)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98F98-F3A4-9529-02DC-3D9FF6FFF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Defining your research agenda</a:t>
            </a:r>
          </a:p>
          <a:p>
            <a:r>
              <a:rPr lang="en-US" dirty="0"/>
              <a:t>Recruiting students/collaborators</a:t>
            </a:r>
          </a:p>
          <a:p>
            <a:r>
              <a:rPr lang="en-US" dirty="0"/>
              <a:t>Looking for funding</a:t>
            </a:r>
          </a:p>
          <a:p>
            <a:r>
              <a:rPr lang="en-US" dirty="0"/>
              <a:t>Teaching</a:t>
            </a:r>
          </a:p>
          <a:p>
            <a:r>
              <a:rPr lang="en-US" dirty="0"/>
              <a:t>Juggling responsibilities</a:t>
            </a:r>
          </a:p>
          <a:p>
            <a:r>
              <a:rPr lang="en-US" dirty="0"/>
              <a:t>Possibly preparing to apply again…</a:t>
            </a:r>
          </a:p>
        </p:txBody>
      </p:sp>
    </p:spTree>
    <p:extLst>
      <p:ext uri="{BB962C8B-B14F-4D97-AF65-F5344CB8AC3E}">
        <p14:creationId xmlns:p14="http://schemas.microsoft.com/office/powerpoint/2010/main" val="2594676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15944</TotalTime>
  <Words>577</Words>
  <Application>Microsoft Macintosh PowerPoint</Application>
  <PresentationFormat>Widescreen</PresentationFormat>
  <Paragraphs>104</Paragraphs>
  <Slides>19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Courier New</vt:lpstr>
      <vt:lpstr>Impact</vt:lpstr>
      <vt:lpstr>Office Theme</vt:lpstr>
      <vt:lpstr>Fall 2026  CS 591 SCH PhD Job Search Seminar</vt:lpstr>
      <vt:lpstr>What this seminar is about</vt:lpstr>
      <vt:lpstr>Minimal logistics</vt:lpstr>
      <vt:lpstr>DGS office hours</vt:lpstr>
      <vt:lpstr>Introduction and disclaimer</vt:lpstr>
      <vt:lpstr>Disclaimer 2: We know these are tough times…</vt:lpstr>
      <vt:lpstr>Disclaimer 2: We know these are tough times…</vt:lpstr>
      <vt:lpstr>PowerPoint Presentation</vt:lpstr>
      <vt:lpstr>PowerPoint Presentation</vt:lpstr>
      <vt:lpstr>Before going on the job market</vt:lpstr>
      <vt:lpstr>Before going on the job market</vt:lpstr>
      <vt:lpstr>PowerPoint Presentation</vt:lpstr>
      <vt:lpstr>Application materials (for faculty positions)</vt:lpstr>
      <vt:lpstr>PowerPoint Presentation</vt:lpstr>
      <vt:lpstr>Interviewing (for faculty positions)</vt:lpstr>
      <vt:lpstr>PowerPoint Presentation</vt:lpstr>
      <vt:lpstr>Post-interview period</vt:lpstr>
      <vt:lpstr>PowerPoint Presentation</vt:lpstr>
      <vt:lpstr>Starting your first position (faculty)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591 SCH PhD (&amp; postdoc) Job Search Seminar</dc:title>
  <dc:creator>marinov</dc:creator>
  <cp:lastModifiedBy>Lazebnik, Svetlana</cp:lastModifiedBy>
  <cp:revision>92</cp:revision>
  <dcterms:created xsi:type="dcterms:W3CDTF">2021-08-24T20:22:59Z</dcterms:created>
  <dcterms:modified xsi:type="dcterms:W3CDTF">2026-08-27T17:56:46Z</dcterms:modified>
</cp:coreProperties>
</file>