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0" r:id="rId4"/>
    <p:sldId id="261" r:id="rId5"/>
    <p:sldId id="262" r:id="rId6"/>
    <p:sldId id="258" r:id="rId7"/>
    <p:sldId id="274" r:id="rId8"/>
    <p:sldId id="275" r:id="rId9"/>
    <p:sldId id="259" r:id="rId10"/>
    <p:sldId id="277" r:id="rId11"/>
    <p:sldId id="280" r:id="rId12"/>
    <p:sldId id="279" r:id="rId13"/>
    <p:sldId id="278" r:id="rId14"/>
    <p:sldId id="276" r:id="rId15"/>
    <p:sldId id="263" r:id="rId16"/>
    <p:sldId id="266" r:id="rId17"/>
    <p:sldId id="264" r:id="rId18"/>
    <p:sldId id="265" r:id="rId19"/>
    <p:sldId id="267" r:id="rId20"/>
    <p:sldId id="268" r:id="rId21"/>
    <p:sldId id="269" r:id="rId22"/>
    <p:sldId id="270" r:id="rId23"/>
    <p:sldId id="271" r:id="rId24"/>
    <p:sldId id="273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97"/>
    <p:restoredTop sz="94674"/>
  </p:normalViewPr>
  <p:slideViewPr>
    <p:cSldViewPr snapToGrid="0" snapToObjects="1">
      <p:cViewPr varScale="1">
        <p:scale>
          <a:sx n="125" d="100"/>
          <a:sy n="125" d="100"/>
        </p:scale>
        <p:origin x="16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D380CB-EB21-4C3F-AB4D-B469C0D71055}" type="doc">
      <dgm:prSet loTypeId="urn:microsoft.com/office/officeart/2008/layout/LinedList" loCatId="Inbox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AF056214-9279-42D9-B1D3-8042F6BB56BF}">
      <dgm:prSet/>
      <dgm:spPr/>
      <dgm:t>
        <a:bodyPr/>
        <a:lstStyle/>
        <a:p>
          <a:r>
            <a:rPr lang="en-US" dirty="0"/>
            <a:t>If there have been no publications in research area </a:t>
          </a:r>
          <a:r>
            <a:rPr lang="en-US" b="1" dirty="0"/>
            <a:t>more than 1-2 years old, it is in the </a:t>
          </a:r>
          <a:r>
            <a:rPr lang="ja-JP" b="1"/>
            <a:t>“</a:t>
          </a:r>
          <a:r>
            <a:rPr lang="en-US" b="1" dirty="0"/>
            <a:t>Young Phase</a:t>
          </a:r>
          <a:r>
            <a:rPr lang="ja-JP" b="1"/>
            <a:t>”</a:t>
          </a:r>
          <a:endParaRPr lang="en-US" b="1" dirty="0"/>
        </a:p>
      </dgm:t>
    </dgm:pt>
    <dgm:pt modelId="{D15DD4C7-6EDD-4A65-B69F-7B21292ED3B5}" type="parTrans" cxnId="{69964B9B-1A67-40DF-9EC4-DBD14106725A}">
      <dgm:prSet/>
      <dgm:spPr/>
      <dgm:t>
        <a:bodyPr/>
        <a:lstStyle/>
        <a:p>
          <a:endParaRPr lang="en-US"/>
        </a:p>
      </dgm:t>
    </dgm:pt>
    <dgm:pt modelId="{22724894-B413-44C9-8B47-527FEBDF5AC4}" type="sibTrans" cxnId="{69964B9B-1A67-40DF-9EC4-DBD14106725A}">
      <dgm:prSet/>
      <dgm:spPr/>
      <dgm:t>
        <a:bodyPr/>
        <a:lstStyle/>
        <a:p>
          <a:endParaRPr lang="en-US"/>
        </a:p>
      </dgm:t>
    </dgm:pt>
    <dgm:pt modelId="{B44CB554-ECE0-4CCA-BEFD-5590517AB72A}">
      <dgm:prSet/>
      <dgm:spPr/>
      <dgm:t>
        <a:bodyPr/>
        <a:lstStyle/>
        <a:p>
          <a:r>
            <a:rPr lang="en-US" dirty="0"/>
            <a:t>Pick a paper in the </a:t>
          </a:r>
          <a:r>
            <a:rPr lang="en-US" b="1" dirty="0"/>
            <a:t>last 1 year</a:t>
          </a:r>
          <a:r>
            <a:rPr lang="en-US" dirty="0"/>
            <a:t> published in the research area. Read it. </a:t>
          </a:r>
          <a:r>
            <a:rPr lang="en-US" b="1" dirty="0"/>
            <a:t>If you think that you could have come up with </a:t>
          </a:r>
          <a:r>
            <a:rPr lang="en-US" dirty="0"/>
            <a:t>the core idea in that paper (given all the background etc.), then the research area is in its </a:t>
          </a:r>
          <a:r>
            <a:rPr lang="ja-JP"/>
            <a:t>“</a:t>
          </a:r>
          <a:r>
            <a:rPr lang="en-US" b="1" dirty="0"/>
            <a:t>Young</a:t>
          </a:r>
          <a:r>
            <a:rPr lang="ja-JP"/>
            <a:t>”</a:t>
          </a:r>
          <a:r>
            <a:rPr lang="en-US" dirty="0"/>
            <a:t> phase.</a:t>
          </a:r>
        </a:p>
      </dgm:t>
    </dgm:pt>
    <dgm:pt modelId="{0F0EFB99-9274-4F85-9B9C-459A92AC161B}" type="parTrans" cxnId="{7585F638-99D8-455A-B85C-DD2946800483}">
      <dgm:prSet/>
      <dgm:spPr/>
      <dgm:t>
        <a:bodyPr/>
        <a:lstStyle/>
        <a:p>
          <a:endParaRPr lang="en-US"/>
        </a:p>
      </dgm:t>
    </dgm:pt>
    <dgm:pt modelId="{848EF62D-AA49-42CF-856F-D70B3B8E452E}" type="sibTrans" cxnId="{7585F638-99D8-455A-B85C-DD2946800483}">
      <dgm:prSet/>
      <dgm:spPr/>
      <dgm:t>
        <a:bodyPr/>
        <a:lstStyle/>
        <a:p>
          <a:endParaRPr lang="en-US"/>
        </a:p>
      </dgm:t>
    </dgm:pt>
    <dgm:pt modelId="{AF8844EE-4D77-4F7F-8516-947388ADA166}">
      <dgm:prSet/>
      <dgm:spPr/>
      <dgm:t>
        <a:bodyPr/>
        <a:lstStyle/>
        <a:p>
          <a:r>
            <a:rPr lang="en-US" dirty="0"/>
            <a:t>Find the </a:t>
          </a:r>
          <a:r>
            <a:rPr lang="en-US" b="1" dirty="0"/>
            <a:t>latest published paper</a:t>
          </a:r>
          <a:r>
            <a:rPr lang="en-US" dirty="0"/>
            <a:t> that you think you could have come up with the idea for. If this paper has been </a:t>
          </a:r>
          <a:r>
            <a:rPr lang="en-US" b="1" dirty="0"/>
            <a:t>cited by one round of papers </a:t>
          </a:r>
          <a:r>
            <a:rPr lang="en-US" dirty="0"/>
            <a:t>(but these citing papers themselves have not been cited), then the research area is in the </a:t>
          </a:r>
          <a:r>
            <a:rPr lang="ja-JP"/>
            <a:t>“</a:t>
          </a:r>
          <a:r>
            <a:rPr lang="en-US" b="1" dirty="0"/>
            <a:t>Adolescent</a:t>
          </a:r>
          <a:r>
            <a:rPr lang="ja-JP"/>
            <a:t>”</a:t>
          </a:r>
          <a:r>
            <a:rPr lang="en-US" dirty="0"/>
            <a:t> phase.</a:t>
          </a:r>
        </a:p>
      </dgm:t>
    </dgm:pt>
    <dgm:pt modelId="{4839EACF-80CC-4CBE-B26C-559448307962}" type="parTrans" cxnId="{6F61BC05-9403-40B9-98D5-0C2D296ABE1E}">
      <dgm:prSet/>
      <dgm:spPr/>
      <dgm:t>
        <a:bodyPr/>
        <a:lstStyle/>
        <a:p>
          <a:endParaRPr lang="en-US"/>
        </a:p>
      </dgm:t>
    </dgm:pt>
    <dgm:pt modelId="{3E8D422E-6738-4EAB-A86D-1F8DBBE5917E}" type="sibTrans" cxnId="{6F61BC05-9403-40B9-98D5-0C2D296ABE1E}">
      <dgm:prSet/>
      <dgm:spPr/>
      <dgm:t>
        <a:bodyPr/>
        <a:lstStyle/>
        <a:p>
          <a:endParaRPr lang="en-US"/>
        </a:p>
      </dgm:t>
    </dgm:pt>
    <dgm:pt modelId="{85F2BB3D-C1ED-46BE-8DBB-0D7D7B6FC1FF}">
      <dgm:prSet/>
      <dgm:spPr/>
      <dgm:t>
        <a:bodyPr/>
        <a:lstStyle/>
        <a:p>
          <a:r>
            <a:rPr lang="en-US" dirty="0"/>
            <a:t>Do above step, and if you find that the citing papers themselves have been cited, and so on, then the research area is at least in the </a:t>
          </a:r>
          <a:r>
            <a:rPr lang="ja-JP"/>
            <a:t>“</a:t>
          </a:r>
          <a:r>
            <a:rPr lang="en-US" b="1" dirty="0"/>
            <a:t>Middle Age</a:t>
          </a:r>
          <a:r>
            <a:rPr lang="ja-JP"/>
            <a:t>”</a:t>
          </a:r>
          <a:r>
            <a:rPr lang="en-US" dirty="0"/>
            <a:t> phase.</a:t>
          </a:r>
        </a:p>
      </dgm:t>
    </dgm:pt>
    <dgm:pt modelId="{0E096001-8049-4732-AE57-DCE8BE568755}" type="parTrans" cxnId="{72A42595-8293-477A-A573-3BA8792DCA3B}">
      <dgm:prSet/>
      <dgm:spPr/>
      <dgm:t>
        <a:bodyPr/>
        <a:lstStyle/>
        <a:p>
          <a:endParaRPr lang="en-US"/>
        </a:p>
      </dgm:t>
    </dgm:pt>
    <dgm:pt modelId="{2799AC93-090C-449D-B78B-9DD8EBA217C8}" type="sibTrans" cxnId="{72A42595-8293-477A-A573-3BA8792DCA3B}">
      <dgm:prSet/>
      <dgm:spPr/>
      <dgm:t>
        <a:bodyPr/>
        <a:lstStyle/>
        <a:p>
          <a:endParaRPr lang="en-US"/>
        </a:p>
      </dgm:t>
    </dgm:pt>
    <dgm:pt modelId="{47FBF3CA-6747-4E36-9CEE-F1D198A2EDA4}">
      <dgm:prSet/>
      <dgm:spPr/>
      <dgm:t>
        <a:bodyPr/>
        <a:lstStyle/>
        <a:p>
          <a:r>
            <a:rPr lang="en-US" dirty="0"/>
            <a:t>Pick a paper in the last 1-2 years. If you find that there are only </a:t>
          </a:r>
          <a:r>
            <a:rPr lang="en-US" b="1" dirty="0"/>
            <a:t>incremental developments </a:t>
          </a:r>
          <a:r>
            <a:rPr lang="en-US" dirty="0"/>
            <a:t>in these latest published papers, and the ideas may be innovative but are not yielding large enough performance benefits, then the area is </a:t>
          </a:r>
          <a:r>
            <a:rPr lang="en-US" b="1" dirty="0"/>
            <a:t>mature</a:t>
          </a:r>
          <a:r>
            <a:rPr lang="en-US" dirty="0"/>
            <a:t>.</a:t>
          </a:r>
        </a:p>
      </dgm:t>
    </dgm:pt>
    <dgm:pt modelId="{0A5B2775-FC73-4D33-8983-FBD62CE0E961}" type="parTrans" cxnId="{C7A151C9-2E65-46F4-AFAE-DC438AFE4907}">
      <dgm:prSet/>
      <dgm:spPr/>
      <dgm:t>
        <a:bodyPr/>
        <a:lstStyle/>
        <a:p>
          <a:endParaRPr lang="en-US"/>
        </a:p>
      </dgm:t>
    </dgm:pt>
    <dgm:pt modelId="{13656033-1E31-4716-A67B-0EA23A53801B}" type="sibTrans" cxnId="{C7A151C9-2E65-46F4-AFAE-DC438AFE4907}">
      <dgm:prSet/>
      <dgm:spPr/>
      <dgm:t>
        <a:bodyPr/>
        <a:lstStyle/>
        <a:p>
          <a:endParaRPr lang="en-US"/>
        </a:p>
      </dgm:t>
    </dgm:pt>
    <dgm:pt modelId="{0464DF49-25E9-48C7-BBD5-CDE431EF1B8F}">
      <dgm:prSet/>
      <dgm:spPr/>
      <dgm:t>
        <a:bodyPr/>
        <a:lstStyle/>
        <a:p>
          <a:r>
            <a:rPr lang="en-US" dirty="0"/>
            <a:t>If no one works in the research area, or everyone you talk to thinks negatively about the area (except perhaps the inventors of the area), then the area is </a:t>
          </a:r>
          <a:r>
            <a:rPr lang="en-US" b="1" dirty="0"/>
            <a:t>dead</a:t>
          </a:r>
          <a:r>
            <a:rPr lang="en-US" dirty="0"/>
            <a:t>.</a:t>
          </a:r>
        </a:p>
      </dgm:t>
    </dgm:pt>
    <dgm:pt modelId="{EFF189A8-6E7B-4965-93C8-F1828402B67F}" type="parTrans" cxnId="{554401CA-2E48-4D30-A623-135B89DD8456}">
      <dgm:prSet/>
      <dgm:spPr/>
      <dgm:t>
        <a:bodyPr/>
        <a:lstStyle/>
        <a:p>
          <a:endParaRPr lang="en-US"/>
        </a:p>
      </dgm:t>
    </dgm:pt>
    <dgm:pt modelId="{16180915-425D-4431-B54D-64B41637F79E}" type="sibTrans" cxnId="{554401CA-2E48-4D30-A623-135B89DD8456}">
      <dgm:prSet/>
      <dgm:spPr/>
      <dgm:t>
        <a:bodyPr/>
        <a:lstStyle/>
        <a:p>
          <a:endParaRPr lang="en-US"/>
        </a:p>
      </dgm:t>
    </dgm:pt>
    <dgm:pt modelId="{16332C81-A5DC-1A46-8868-56CE1929E2AE}" type="pres">
      <dgm:prSet presAssocID="{67D380CB-EB21-4C3F-AB4D-B469C0D71055}" presName="vert0" presStyleCnt="0">
        <dgm:presLayoutVars>
          <dgm:dir/>
          <dgm:animOne val="branch"/>
          <dgm:animLvl val="lvl"/>
        </dgm:presLayoutVars>
      </dgm:prSet>
      <dgm:spPr/>
    </dgm:pt>
    <dgm:pt modelId="{8624C3E9-FE83-1B43-9A02-4FC07CDDE3A2}" type="pres">
      <dgm:prSet presAssocID="{AF056214-9279-42D9-B1D3-8042F6BB56BF}" presName="thickLine" presStyleLbl="alignNode1" presStyleIdx="0" presStyleCnt="6"/>
      <dgm:spPr/>
    </dgm:pt>
    <dgm:pt modelId="{21CE18B7-F67F-AB47-B10B-0518D874136E}" type="pres">
      <dgm:prSet presAssocID="{AF056214-9279-42D9-B1D3-8042F6BB56BF}" presName="horz1" presStyleCnt="0"/>
      <dgm:spPr/>
    </dgm:pt>
    <dgm:pt modelId="{F58DFD85-8B49-0346-AC56-449E60CF2C27}" type="pres">
      <dgm:prSet presAssocID="{AF056214-9279-42D9-B1D3-8042F6BB56BF}" presName="tx1" presStyleLbl="revTx" presStyleIdx="0" presStyleCnt="6"/>
      <dgm:spPr/>
    </dgm:pt>
    <dgm:pt modelId="{2A39696F-745B-774F-AE46-6B41B41BE3E8}" type="pres">
      <dgm:prSet presAssocID="{AF056214-9279-42D9-B1D3-8042F6BB56BF}" presName="vert1" presStyleCnt="0"/>
      <dgm:spPr/>
    </dgm:pt>
    <dgm:pt modelId="{4700037B-D7E8-054D-8915-4989799A9B31}" type="pres">
      <dgm:prSet presAssocID="{B44CB554-ECE0-4CCA-BEFD-5590517AB72A}" presName="thickLine" presStyleLbl="alignNode1" presStyleIdx="1" presStyleCnt="6"/>
      <dgm:spPr/>
    </dgm:pt>
    <dgm:pt modelId="{80C5DF7E-A711-6244-92C5-A91812222324}" type="pres">
      <dgm:prSet presAssocID="{B44CB554-ECE0-4CCA-BEFD-5590517AB72A}" presName="horz1" presStyleCnt="0"/>
      <dgm:spPr/>
    </dgm:pt>
    <dgm:pt modelId="{8AD856F7-68D1-1147-9218-17092318EB64}" type="pres">
      <dgm:prSet presAssocID="{B44CB554-ECE0-4CCA-BEFD-5590517AB72A}" presName="tx1" presStyleLbl="revTx" presStyleIdx="1" presStyleCnt="6"/>
      <dgm:spPr/>
    </dgm:pt>
    <dgm:pt modelId="{EF437B33-E06C-8947-804E-4DBE78038C0E}" type="pres">
      <dgm:prSet presAssocID="{B44CB554-ECE0-4CCA-BEFD-5590517AB72A}" presName="vert1" presStyleCnt="0"/>
      <dgm:spPr/>
    </dgm:pt>
    <dgm:pt modelId="{F69B2DAE-1BE0-F744-A773-943CDB6DA53D}" type="pres">
      <dgm:prSet presAssocID="{AF8844EE-4D77-4F7F-8516-947388ADA166}" presName="thickLine" presStyleLbl="alignNode1" presStyleIdx="2" presStyleCnt="6"/>
      <dgm:spPr/>
    </dgm:pt>
    <dgm:pt modelId="{4CD560A5-1892-FA4A-A99B-8471333B8457}" type="pres">
      <dgm:prSet presAssocID="{AF8844EE-4D77-4F7F-8516-947388ADA166}" presName="horz1" presStyleCnt="0"/>
      <dgm:spPr/>
    </dgm:pt>
    <dgm:pt modelId="{50E6E6FA-5447-3647-9FBA-3200CBD1C322}" type="pres">
      <dgm:prSet presAssocID="{AF8844EE-4D77-4F7F-8516-947388ADA166}" presName="tx1" presStyleLbl="revTx" presStyleIdx="2" presStyleCnt="6"/>
      <dgm:spPr/>
    </dgm:pt>
    <dgm:pt modelId="{0760C29A-2501-3A40-8B73-7C440080E300}" type="pres">
      <dgm:prSet presAssocID="{AF8844EE-4D77-4F7F-8516-947388ADA166}" presName="vert1" presStyleCnt="0"/>
      <dgm:spPr/>
    </dgm:pt>
    <dgm:pt modelId="{59C3DB76-9354-5840-A05F-37D09E3320DB}" type="pres">
      <dgm:prSet presAssocID="{85F2BB3D-C1ED-46BE-8DBB-0D7D7B6FC1FF}" presName="thickLine" presStyleLbl="alignNode1" presStyleIdx="3" presStyleCnt="6"/>
      <dgm:spPr/>
    </dgm:pt>
    <dgm:pt modelId="{9862D0E1-5913-B245-B0E7-C8A74B0BDA65}" type="pres">
      <dgm:prSet presAssocID="{85F2BB3D-C1ED-46BE-8DBB-0D7D7B6FC1FF}" presName="horz1" presStyleCnt="0"/>
      <dgm:spPr/>
    </dgm:pt>
    <dgm:pt modelId="{C5AFEB0E-C3C7-1C44-BF4A-30DBF75D8484}" type="pres">
      <dgm:prSet presAssocID="{85F2BB3D-C1ED-46BE-8DBB-0D7D7B6FC1FF}" presName="tx1" presStyleLbl="revTx" presStyleIdx="3" presStyleCnt="6"/>
      <dgm:spPr/>
    </dgm:pt>
    <dgm:pt modelId="{9560CE57-44AC-6E43-B08C-414B76326680}" type="pres">
      <dgm:prSet presAssocID="{85F2BB3D-C1ED-46BE-8DBB-0D7D7B6FC1FF}" presName="vert1" presStyleCnt="0"/>
      <dgm:spPr/>
    </dgm:pt>
    <dgm:pt modelId="{4021E98E-601C-5C4F-9FAB-5219A4777EBD}" type="pres">
      <dgm:prSet presAssocID="{47FBF3CA-6747-4E36-9CEE-F1D198A2EDA4}" presName="thickLine" presStyleLbl="alignNode1" presStyleIdx="4" presStyleCnt="6"/>
      <dgm:spPr/>
    </dgm:pt>
    <dgm:pt modelId="{E4781A8F-FB6D-1E4D-8A23-648D7568AD25}" type="pres">
      <dgm:prSet presAssocID="{47FBF3CA-6747-4E36-9CEE-F1D198A2EDA4}" presName="horz1" presStyleCnt="0"/>
      <dgm:spPr/>
    </dgm:pt>
    <dgm:pt modelId="{C319550E-8892-8E4B-A4A0-8B8608D86ACC}" type="pres">
      <dgm:prSet presAssocID="{47FBF3CA-6747-4E36-9CEE-F1D198A2EDA4}" presName="tx1" presStyleLbl="revTx" presStyleIdx="4" presStyleCnt="6"/>
      <dgm:spPr/>
    </dgm:pt>
    <dgm:pt modelId="{05053AD7-BFE3-9E4D-AA66-7D36AB86F692}" type="pres">
      <dgm:prSet presAssocID="{47FBF3CA-6747-4E36-9CEE-F1D198A2EDA4}" presName="vert1" presStyleCnt="0"/>
      <dgm:spPr/>
    </dgm:pt>
    <dgm:pt modelId="{DA3C5307-E094-944C-8AEA-A72E842B1181}" type="pres">
      <dgm:prSet presAssocID="{0464DF49-25E9-48C7-BBD5-CDE431EF1B8F}" presName="thickLine" presStyleLbl="alignNode1" presStyleIdx="5" presStyleCnt="6"/>
      <dgm:spPr/>
    </dgm:pt>
    <dgm:pt modelId="{7450775A-0C38-4347-844E-04754C1BBC7C}" type="pres">
      <dgm:prSet presAssocID="{0464DF49-25E9-48C7-BBD5-CDE431EF1B8F}" presName="horz1" presStyleCnt="0"/>
      <dgm:spPr/>
    </dgm:pt>
    <dgm:pt modelId="{38030111-42D3-B049-AD2B-3F4AF4932272}" type="pres">
      <dgm:prSet presAssocID="{0464DF49-25E9-48C7-BBD5-CDE431EF1B8F}" presName="tx1" presStyleLbl="revTx" presStyleIdx="5" presStyleCnt="6"/>
      <dgm:spPr/>
    </dgm:pt>
    <dgm:pt modelId="{BA51966E-CFE7-AF4A-B277-6FC363CEF131}" type="pres">
      <dgm:prSet presAssocID="{0464DF49-25E9-48C7-BBD5-CDE431EF1B8F}" presName="vert1" presStyleCnt="0"/>
      <dgm:spPr/>
    </dgm:pt>
  </dgm:ptLst>
  <dgm:cxnLst>
    <dgm:cxn modelId="{6F61BC05-9403-40B9-98D5-0C2D296ABE1E}" srcId="{67D380CB-EB21-4C3F-AB4D-B469C0D71055}" destId="{AF8844EE-4D77-4F7F-8516-947388ADA166}" srcOrd="2" destOrd="0" parTransId="{4839EACF-80CC-4CBE-B26C-559448307962}" sibTransId="{3E8D422E-6738-4EAB-A86D-1F8DBBE5917E}"/>
    <dgm:cxn modelId="{1277F219-14BC-EE44-944C-F10966CA4B9E}" type="presOf" srcId="{47FBF3CA-6747-4E36-9CEE-F1D198A2EDA4}" destId="{C319550E-8892-8E4B-A4A0-8B8608D86ACC}" srcOrd="0" destOrd="0" presId="urn:microsoft.com/office/officeart/2008/layout/LinedList"/>
    <dgm:cxn modelId="{A5E8FE1A-6879-4E4C-A9C6-E3C8AB5D3E16}" type="presOf" srcId="{AF8844EE-4D77-4F7F-8516-947388ADA166}" destId="{50E6E6FA-5447-3647-9FBA-3200CBD1C322}" srcOrd="0" destOrd="0" presId="urn:microsoft.com/office/officeart/2008/layout/LinedList"/>
    <dgm:cxn modelId="{58FE3D30-44E7-8A4F-B8E6-652604E15F4E}" type="presOf" srcId="{AF056214-9279-42D9-B1D3-8042F6BB56BF}" destId="{F58DFD85-8B49-0346-AC56-449E60CF2C27}" srcOrd="0" destOrd="0" presId="urn:microsoft.com/office/officeart/2008/layout/LinedList"/>
    <dgm:cxn modelId="{7585F638-99D8-455A-B85C-DD2946800483}" srcId="{67D380CB-EB21-4C3F-AB4D-B469C0D71055}" destId="{B44CB554-ECE0-4CCA-BEFD-5590517AB72A}" srcOrd="1" destOrd="0" parTransId="{0F0EFB99-9274-4F85-9B9C-459A92AC161B}" sibTransId="{848EF62D-AA49-42CF-856F-D70B3B8E452E}"/>
    <dgm:cxn modelId="{0263A44E-DA12-DD4E-A250-EF1C7D5765C4}" type="presOf" srcId="{B44CB554-ECE0-4CCA-BEFD-5590517AB72A}" destId="{8AD856F7-68D1-1147-9218-17092318EB64}" srcOrd="0" destOrd="0" presId="urn:microsoft.com/office/officeart/2008/layout/LinedList"/>
    <dgm:cxn modelId="{C45C8579-4081-F643-9421-4FD1BEA60421}" type="presOf" srcId="{85F2BB3D-C1ED-46BE-8DBB-0D7D7B6FC1FF}" destId="{C5AFEB0E-C3C7-1C44-BF4A-30DBF75D8484}" srcOrd="0" destOrd="0" presId="urn:microsoft.com/office/officeart/2008/layout/LinedList"/>
    <dgm:cxn modelId="{C7EDC67B-6F37-5E46-A827-020695262533}" type="presOf" srcId="{67D380CB-EB21-4C3F-AB4D-B469C0D71055}" destId="{16332C81-A5DC-1A46-8868-56CE1929E2AE}" srcOrd="0" destOrd="0" presId="urn:microsoft.com/office/officeart/2008/layout/LinedList"/>
    <dgm:cxn modelId="{72A42595-8293-477A-A573-3BA8792DCA3B}" srcId="{67D380CB-EB21-4C3F-AB4D-B469C0D71055}" destId="{85F2BB3D-C1ED-46BE-8DBB-0D7D7B6FC1FF}" srcOrd="3" destOrd="0" parTransId="{0E096001-8049-4732-AE57-DCE8BE568755}" sibTransId="{2799AC93-090C-449D-B78B-9DD8EBA217C8}"/>
    <dgm:cxn modelId="{69964B9B-1A67-40DF-9EC4-DBD14106725A}" srcId="{67D380CB-EB21-4C3F-AB4D-B469C0D71055}" destId="{AF056214-9279-42D9-B1D3-8042F6BB56BF}" srcOrd="0" destOrd="0" parTransId="{D15DD4C7-6EDD-4A65-B69F-7B21292ED3B5}" sibTransId="{22724894-B413-44C9-8B47-527FEBDF5AC4}"/>
    <dgm:cxn modelId="{C790F5A3-4F7C-B344-8290-7FFDC09D9694}" type="presOf" srcId="{0464DF49-25E9-48C7-BBD5-CDE431EF1B8F}" destId="{38030111-42D3-B049-AD2B-3F4AF4932272}" srcOrd="0" destOrd="0" presId="urn:microsoft.com/office/officeart/2008/layout/LinedList"/>
    <dgm:cxn modelId="{C7A151C9-2E65-46F4-AFAE-DC438AFE4907}" srcId="{67D380CB-EB21-4C3F-AB4D-B469C0D71055}" destId="{47FBF3CA-6747-4E36-9CEE-F1D198A2EDA4}" srcOrd="4" destOrd="0" parTransId="{0A5B2775-FC73-4D33-8983-FBD62CE0E961}" sibTransId="{13656033-1E31-4716-A67B-0EA23A53801B}"/>
    <dgm:cxn modelId="{554401CA-2E48-4D30-A623-135B89DD8456}" srcId="{67D380CB-EB21-4C3F-AB4D-B469C0D71055}" destId="{0464DF49-25E9-48C7-BBD5-CDE431EF1B8F}" srcOrd="5" destOrd="0" parTransId="{EFF189A8-6E7B-4965-93C8-F1828402B67F}" sibTransId="{16180915-425D-4431-B54D-64B41637F79E}"/>
    <dgm:cxn modelId="{FEFEF55C-6538-534E-A4D8-26E8575A27D3}" type="presParOf" srcId="{16332C81-A5DC-1A46-8868-56CE1929E2AE}" destId="{8624C3E9-FE83-1B43-9A02-4FC07CDDE3A2}" srcOrd="0" destOrd="0" presId="urn:microsoft.com/office/officeart/2008/layout/LinedList"/>
    <dgm:cxn modelId="{0914AA6F-1A2A-C742-A75C-C0C3F95E7D68}" type="presParOf" srcId="{16332C81-A5DC-1A46-8868-56CE1929E2AE}" destId="{21CE18B7-F67F-AB47-B10B-0518D874136E}" srcOrd="1" destOrd="0" presId="urn:microsoft.com/office/officeart/2008/layout/LinedList"/>
    <dgm:cxn modelId="{98B038EC-4FE2-494A-B93E-65C429FFB416}" type="presParOf" srcId="{21CE18B7-F67F-AB47-B10B-0518D874136E}" destId="{F58DFD85-8B49-0346-AC56-449E60CF2C27}" srcOrd="0" destOrd="0" presId="urn:microsoft.com/office/officeart/2008/layout/LinedList"/>
    <dgm:cxn modelId="{9DD7B530-C2A9-7146-B1FD-58F4C78DF6E2}" type="presParOf" srcId="{21CE18B7-F67F-AB47-B10B-0518D874136E}" destId="{2A39696F-745B-774F-AE46-6B41B41BE3E8}" srcOrd="1" destOrd="0" presId="urn:microsoft.com/office/officeart/2008/layout/LinedList"/>
    <dgm:cxn modelId="{EA514B42-D296-B54C-BE2E-376B6C8EDCF0}" type="presParOf" srcId="{16332C81-A5DC-1A46-8868-56CE1929E2AE}" destId="{4700037B-D7E8-054D-8915-4989799A9B31}" srcOrd="2" destOrd="0" presId="urn:microsoft.com/office/officeart/2008/layout/LinedList"/>
    <dgm:cxn modelId="{25446FC7-8C86-F34C-AECC-61AB5FB3AE22}" type="presParOf" srcId="{16332C81-A5DC-1A46-8868-56CE1929E2AE}" destId="{80C5DF7E-A711-6244-92C5-A91812222324}" srcOrd="3" destOrd="0" presId="urn:microsoft.com/office/officeart/2008/layout/LinedList"/>
    <dgm:cxn modelId="{5666D267-68B1-0E4D-95B2-0005CC0D5C54}" type="presParOf" srcId="{80C5DF7E-A711-6244-92C5-A91812222324}" destId="{8AD856F7-68D1-1147-9218-17092318EB64}" srcOrd="0" destOrd="0" presId="urn:microsoft.com/office/officeart/2008/layout/LinedList"/>
    <dgm:cxn modelId="{29EA630C-4F4F-C945-A6CC-6C7B6E02A999}" type="presParOf" srcId="{80C5DF7E-A711-6244-92C5-A91812222324}" destId="{EF437B33-E06C-8947-804E-4DBE78038C0E}" srcOrd="1" destOrd="0" presId="urn:microsoft.com/office/officeart/2008/layout/LinedList"/>
    <dgm:cxn modelId="{ED93B2E8-3736-B44B-8A3D-3FB676426B5A}" type="presParOf" srcId="{16332C81-A5DC-1A46-8868-56CE1929E2AE}" destId="{F69B2DAE-1BE0-F744-A773-943CDB6DA53D}" srcOrd="4" destOrd="0" presId="urn:microsoft.com/office/officeart/2008/layout/LinedList"/>
    <dgm:cxn modelId="{43EB41E9-292B-7C42-A95B-0FA0507C5A7D}" type="presParOf" srcId="{16332C81-A5DC-1A46-8868-56CE1929E2AE}" destId="{4CD560A5-1892-FA4A-A99B-8471333B8457}" srcOrd="5" destOrd="0" presId="urn:microsoft.com/office/officeart/2008/layout/LinedList"/>
    <dgm:cxn modelId="{4F898595-ED73-AC4C-AC2D-60FB76997E5D}" type="presParOf" srcId="{4CD560A5-1892-FA4A-A99B-8471333B8457}" destId="{50E6E6FA-5447-3647-9FBA-3200CBD1C322}" srcOrd="0" destOrd="0" presId="urn:microsoft.com/office/officeart/2008/layout/LinedList"/>
    <dgm:cxn modelId="{BD3A35F0-9B57-9045-80E4-12790CF388D9}" type="presParOf" srcId="{4CD560A5-1892-FA4A-A99B-8471333B8457}" destId="{0760C29A-2501-3A40-8B73-7C440080E300}" srcOrd="1" destOrd="0" presId="urn:microsoft.com/office/officeart/2008/layout/LinedList"/>
    <dgm:cxn modelId="{AB2D05B0-6015-874E-8239-6D16F21D35A6}" type="presParOf" srcId="{16332C81-A5DC-1A46-8868-56CE1929E2AE}" destId="{59C3DB76-9354-5840-A05F-37D09E3320DB}" srcOrd="6" destOrd="0" presId="urn:microsoft.com/office/officeart/2008/layout/LinedList"/>
    <dgm:cxn modelId="{A3C38BC2-7DEE-D54C-9E4D-9AEC4FCB98F9}" type="presParOf" srcId="{16332C81-A5DC-1A46-8868-56CE1929E2AE}" destId="{9862D0E1-5913-B245-B0E7-C8A74B0BDA65}" srcOrd="7" destOrd="0" presId="urn:microsoft.com/office/officeart/2008/layout/LinedList"/>
    <dgm:cxn modelId="{D4243DE3-0062-9B47-BA59-C9607925802F}" type="presParOf" srcId="{9862D0E1-5913-B245-B0E7-C8A74B0BDA65}" destId="{C5AFEB0E-C3C7-1C44-BF4A-30DBF75D8484}" srcOrd="0" destOrd="0" presId="urn:microsoft.com/office/officeart/2008/layout/LinedList"/>
    <dgm:cxn modelId="{F2469B6B-4748-2E46-8BCB-2D90E70FD1E6}" type="presParOf" srcId="{9862D0E1-5913-B245-B0E7-C8A74B0BDA65}" destId="{9560CE57-44AC-6E43-B08C-414B76326680}" srcOrd="1" destOrd="0" presId="urn:microsoft.com/office/officeart/2008/layout/LinedList"/>
    <dgm:cxn modelId="{BD2B89C8-C261-8B4E-9AA7-9AF814FFA0A3}" type="presParOf" srcId="{16332C81-A5DC-1A46-8868-56CE1929E2AE}" destId="{4021E98E-601C-5C4F-9FAB-5219A4777EBD}" srcOrd="8" destOrd="0" presId="urn:microsoft.com/office/officeart/2008/layout/LinedList"/>
    <dgm:cxn modelId="{1CE637B6-541D-8843-B171-25A98EA7597A}" type="presParOf" srcId="{16332C81-A5DC-1A46-8868-56CE1929E2AE}" destId="{E4781A8F-FB6D-1E4D-8A23-648D7568AD25}" srcOrd="9" destOrd="0" presId="urn:microsoft.com/office/officeart/2008/layout/LinedList"/>
    <dgm:cxn modelId="{003FA9AA-9A78-E544-85B7-136EE8753077}" type="presParOf" srcId="{E4781A8F-FB6D-1E4D-8A23-648D7568AD25}" destId="{C319550E-8892-8E4B-A4A0-8B8608D86ACC}" srcOrd="0" destOrd="0" presId="urn:microsoft.com/office/officeart/2008/layout/LinedList"/>
    <dgm:cxn modelId="{4EA58572-69AD-784A-B90D-A1786CAA7170}" type="presParOf" srcId="{E4781A8F-FB6D-1E4D-8A23-648D7568AD25}" destId="{05053AD7-BFE3-9E4D-AA66-7D36AB86F692}" srcOrd="1" destOrd="0" presId="urn:microsoft.com/office/officeart/2008/layout/LinedList"/>
    <dgm:cxn modelId="{D9BB7670-73EA-B341-B428-B026EDB94613}" type="presParOf" srcId="{16332C81-A5DC-1A46-8868-56CE1929E2AE}" destId="{DA3C5307-E094-944C-8AEA-A72E842B1181}" srcOrd="10" destOrd="0" presId="urn:microsoft.com/office/officeart/2008/layout/LinedList"/>
    <dgm:cxn modelId="{6DEC326E-7E8C-F94E-92EE-73109EE92779}" type="presParOf" srcId="{16332C81-A5DC-1A46-8868-56CE1929E2AE}" destId="{7450775A-0C38-4347-844E-04754C1BBC7C}" srcOrd="11" destOrd="0" presId="urn:microsoft.com/office/officeart/2008/layout/LinedList"/>
    <dgm:cxn modelId="{05494EE5-4F44-A744-857D-02A1354950F3}" type="presParOf" srcId="{7450775A-0C38-4347-844E-04754C1BBC7C}" destId="{38030111-42D3-B049-AD2B-3F4AF4932272}" srcOrd="0" destOrd="0" presId="urn:microsoft.com/office/officeart/2008/layout/LinedList"/>
    <dgm:cxn modelId="{F33682DB-F704-644C-9024-675948ABEEDB}" type="presParOf" srcId="{7450775A-0C38-4347-844E-04754C1BBC7C}" destId="{BA51966E-CFE7-AF4A-B277-6FC363CEF13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4C3E9-FE83-1B43-9A02-4FC07CDDE3A2}">
      <dsp:nvSpPr>
        <dsp:cNvPr id="0" name=""/>
        <dsp:cNvSpPr/>
      </dsp:nvSpPr>
      <dsp:spPr>
        <a:xfrm>
          <a:off x="0" y="2720"/>
          <a:ext cx="62690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DFD85-8B49-0346-AC56-449E60CF2C27}">
      <dsp:nvSpPr>
        <dsp:cNvPr id="0" name=""/>
        <dsp:cNvSpPr/>
      </dsp:nvSpPr>
      <dsp:spPr>
        <a:xfrm>
          <a:off x="0" y="2720"/>
          <a:ext cx="6269038" cy="927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If there have been no publications in research area </a:t>
          </a:r>
          <a:r>
            <a:rPr lang="en-US" sz="1300" b="1" kern="1200" dirty="0"/>
            <a:t>more than 1-2 years old, it is in the </a:t>
          </a:r>
          <a:r>
            <a:rPr lang="ja-JP" sz="1300" b="1" kern="1200"/>
            <a:t>“</a:t>
          </a:r>
          <a:r>
            <a:rPr lang="en-US" sz="1300" b="1" kern="1200" dirty="0"/>
            <a:t>Young Phase</a:t>
          </a:r>
          <a:r>
            <a:rPr lang="ja-JP" sz="1300" b="1" kern="1200"/>
            <a:t>”</a:t>
          </a:r>
          <a:endParaRPr lang="en-US" sz="1300" b="1" kern="1200" dirty="0"/>
        </a:p>
      </dsp:txBody>
      <dsp:txXfrm>
        <a:off x="0" y="2720"/>
        <a:ext cx="6269038" cy="927780"/>
      </dsp:txXfrm>
    </dsp:sp>
    <dsp:sp modelId="{4700037B-D7E8-054D-8915-4989799A9B31}">
      <dsp:nvSpPr>
        <dsp:cNvPr id="0" name=""/>
        <dsp:cNvSpPr/>
      </dsp:nvSpPr>
      <dsp:spPr>
        <a:xfrm>
          <a:off x="0" y="930501"/>
          <a:ext cx="62690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856F7-68D1-1147-9218-17092318EB64}">
      <dsp:nvSpPr>
        <dsp:cNvPr id="0" name=""/>
        <dsp:cNvSpPr/>
      </dsp:nvSpPr>
      <dsp:spPr>
        <a:xfrm>
          <a:off x="0" y="930501"/>
          <a:ext cx="6269038" cy="927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Pick a paper in the </a:t>
          </a:r>
          <a:r>
            <a:rPr lang="en-US" sz="1300" b="1" kern="1200" dirty="0"/>
            <a:t>last 1 year</a:t>
          </a:r>
          <a:r>
            <a:rPr lang="en-US" sz="1300" kern="1200" dirty="0"/>
            <a:t> published in the research area. Read it. </a:t>
          </a:r>
          <a:r>
            <a:rPr lang="en-US" sz="1300" b="1" kern="1200" dirty="0"/>
            <a:t>If you think that you could have come up with </a:t>
          </a:r>
          <a:r>
            <a:rPr lang="en-US" sz="1300" kern="1200" dirty="0"/>
            <a:t>the core idea in that paper (given all the background etc.), then the research area is in its </a:t>
          </a:r>
          <a:r>
            <a:rPr lang="ja-JP" sz="1300" kern="1200"/>
            <a:t>“</a:t>
          </a:r>
          <a:r>
            <a:rPr lang="en-US" sz="1300" b="1" kern="1200" dirty="0"/>
            <a:t>Young</a:t>
          </a:r>
          <a:r>
            <a:rPr lang="ja-JP" sz="1300" kern="1200"/>
            <a:t>”</a:t>
          </a:r>
          <a:r>
            <a:rPr lang="en-US" sz="1300" kern="1200" dirty="0"/>
            <a:t> phase.</a:t>
          </a:r>
        </a:p>
      </dsp:txBody>
      <dsp:txXfrm>
        <a:off x="0" y="930501"/>
        <a:ext cx="6269038" cy="927780"/>
      </dsp:txXfrm>
    </dsp:sp>
    <dsp:sp modelId="{F69B2DAE-1BE0-F744-A773-943CDB6DA53D}">
      <dsp:nvSpPr>
        <dsp:cNvPr id="0" name=""/>
        <dsp:cNvSpPr/>
      </dsp:nvSpPr>
      <dsp:spPr>
        <a:xfrm>
          <a:off x="0" y="1858281"/>
          <a:ext cx="62690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6E6FA-5447-3647-9FBA-3200CBD1C322}">
      <dsp:nvSpPr>
        <dsp:cNvPr id="0" name=""/>
        <dsp:cNvSpPr/>
      </dsp:nvSpPr>
      <dsp:spPr>
        <a:xfrm>
          <a:off x="0" y="1858281"/>
          <a:ext cx="6269038" cy="927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Find the </a:t>
          </a:r>
          <a:r>
            <a:rPr lang="en-US" sz="1300" b="1" kern="1200" dirty="0"/>
            <a:t>latest published paper</a:t>
          </a:r>
          <a:r>
            <a:rPr lang="en-US" sz="1300" kern="1200" dirty="0"/>
            <a:t> that you think you could have come up with the idea for. If this paper has been </a:t>
          </a:r>
          <a:r>
            <a:rPr lang="en-US" sz="1300" b="1" kern="1200" dirty="0"/>
            <a:t>cited by one round of papers </a:t>
          </a:r>
          <a:r>
            <a:rPr lang="en-US" sz="1300" kern="1200" dirty="0"/>
            <a:t>(but these citing papers themselves have not been cited), then the research area is in the </a:t>
          </a:r>
          <a:r>
            <a:rPr lang="ja-JP" sz="1300" kern="1200"/>
            <a:t>“</a:t>
          </a:r>
          <a:r>
            <a:rPr lang="en-US" sz="1300" b="1" kern="1200" dirty="0"/>
            <a:t>Adolescent</a:t>
          </a:r>
          <a:r>
            <a:rPr lang="ja-JP" sz="1300" kern="1200"/>
            <a:t>”</a:t>
          </a:r>
          <a:r>
            <a:rPr lang="en-US" sz="1300" kern="1200" dirty="0"/>
            <a:t> phase.</a:t>
          </a:r>
        </a:p>
      </dsp:txBody>
      <dsp:txXfrm>
        <a:off x="0" y="1858281"/>
        <a:ext cx="6269038" cy="927780"/>
      </dsp:txXfrm>
    </dsp:sp>
    <dsp:sp modelId="{59C3DB76-9354-5840-A05F-37D09E3320DB}">
      <dsp:nvSpPr>
        <dsp:cNvPr id="0" name=""/>
        <dsp:cNvSpPr/>
      </dsp:nvSpPr>
      <dsp:spPr>
        <a:xfrm>
          <a:off x="0" y="2786062"/>
          <a:ext cx="62690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AFEB0E-C3C7-1C44-BF4A-30DBF75D8484}">
      <dsp:nvSpPr>
        <dsp:cNvPr id="0" name=""/>
        <dsp:cNvSpPr/>
      </dsp:nvSpPr>
      <dsp:spPr>
        <a:xfrm>
          <a:off x="0" y="2786062"/>
          <a:ext cx="6269038" cy="927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Do above step, and if you find that the citing papers themselves have been cited, and so on, then the research area is at least in the </a:t>
          </a:r>
          <a:r>
            <a:rPr lang="ja-JP" sz="1300" kern="1200"/>
            <a:t>“</a:t>
          </a:r>
          <a:r>
            <a:rPr lang="en-US" sz="1300" b="1" kern="1200" dirty="0"/>
            <a:t>Middle Age</a:t>
          </a:r>
          <a:r>
            <a:rPr lang="ja-JP" sz="1300" kern="1200"/>
            <a:t>”</a:t>
          </a:r>
          <a:r>
            <a:rPr lang="en-US" sz="1300" kern="1200" dirty="0"/>
            <a:t> phase.</a:t>
          </a:r>
        </a:p>
      </dsp:txBody>
      <dsp:txXfrm>
        <a:off x="0" y="2786062"/>
        <a:ext cx="6269038" cy="927780"/>
      </dsp:txXfrm>
    </dsp:sp>
    <dsp:sp modelId="{4021E98E-601C-5C4F-9FAB-5219A4777EBD}">
      <dsp:nvSpPr>
        <dsp:cNvPr id="0" name=""/>
        <dsp:cNvSpPr/>
      </dsp:nvSpPr>
      <dsp:spPr>
        <a:xfrm>
          <a:off x="0" y="3713843"/>
          <a:ext cx="62690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9550E-8892-8E4B-A4A0-8B8608D86ACC}">
      <dsp:nvSpPr>
        <dsp:cNvPr id="0" name=""/>
        <dsp:cNvSpPr/>
      </dsp:nvSpPr>
      <dsp:spPr>
        <a:xfrm>
          <a:off x="0" y="3713843"/>
          <a:ext cx="6269038" cy="927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Pick a paper in the last 1-2 years. If you find that there are only </a:t>
          </a:r>
          <a:r>
            <a:rPr lang="en-US" sz="1300" b="1" kern="1200" dirty="0"/>
            <a:t>incremental developments </a:t>
          </a:r>
          <a:r>
            <a:rPr lang="en-US" sz="1300" kern="1200" dirty="0"/>
            <a:t>in these latest published papers, and the ideas may be innovative but are not yielding large enough performance benefits, then the area is </a:t>
          </a:r>
          <a:r>
            <a:rPr lang="en-US" sz="1300" b="1" kern="1200" dirty="0"/>
            <a:t>mature</a:t>
          </a:r>
          <a:r>
            <a:rPr lang="en-US" sz="1300" kern="1200" dirty="0"/>
            <a:t>.</a:t>
          </a:r>
        </a:p>
      </dsp:txBody>
      <dsp:txXfrm>
        <a:off x="0" y="3713843"/>
        <a:ext cx="6269038" cy="927780"/>
      </dsp:txXfrm>
    </dsp:sp>
    <dsp:sp modelId="{DA3C5307-E094-944C-8AEA-A72E842B1181}">
      <dsp:nvSpPr>
        <dsp:cNvPr id="0" name=""/>
        <dsp:cNvSpPr/>
      </dsp:nvSpPr>
      <dsp:spPr>
        <a:xfrm>
          <a:off x="0" y="4641623"/>
          <a:ext cx="62690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030111-42D3-B049-AD2B-3F4AF4932272}">
      <dsp:nvSpPr>
        <dsp:cNvPr id="0" name=""/>
        <dsp:cNvSpPr/>
      </dsp:nvSpPr>
      <dsp:spPr>
        <a:xfrm>
          <a:off x="0" y="4641623"/>
          <a:ext cx="6269038" cy="927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If no one works in the research area, or everyone you talk to thinks negatively about the area (except perhaps the inventors of the area), then the area is </a:t>
          </a:r>
          <a:r>
            <a:rPr lang="en-US" sz="1300" b="1" kern="1200" dirty="0"/>
            <a:t>dead</a:t>
          </a:r>
          <a:r>
            <a:rPr lang="en-US" sz="1300" kern="1200" dirty="0"/>
            <a:t>.</a:t>
          </a:r>
        </a:p>
      </dsp:txBody>
      <dsp:txXfrm>
        <a:off x="0" y="4641623"/>
        <a:ext cx="6269038" cy="927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F34EA-23FF-3C45-BC61-73349CCF8C17}" type="datetimeFigureOut">
              <a:rPr lang="en-US" smtClean="0"/>
              <a:t>9/25/25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4FE38-8DB4-1C48-B255-67B574C33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53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4FE38-8DB4-1C48-B255-67B574C337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11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519AB-0F3B-144C-92E9-4EBA00355988}" type="datetime1">
              <a:rPr lang="en-US" smtClean="0"/>
              <a:t>9/25/25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99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5ABC-58B5-1546-A2C2-E9946E9CD6F7}" type="datetime1">
              <a:rPr lang="en-US" smtClean="0"/>
              <a:t>9/25/25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06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11EF-6212-C949-A5AF-54EB5201E660}" type="datetime1">
              <a:rPr lang="en-US" smtClean="0"/>
              <a:t>9/25/25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3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9612-A938-1346-946A-5332F0017D33}" type="datetime1">
              <a:rPr lang="en-US" smtClean="0"/>
              <a:t>9/25/25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0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BAFE-A520-8748-8108-38666FF89E58}" type="datetime1">
              <a:rPr lang="en-US" smtClean="0"/>
              <a:t>9/25/25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8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7CE65-D966-8542-AC66-D8CE4E093DFE}" type="datetime1">
              <a:rPr lang="en-US" smtClean="0"/>
              <a:t>9/25/25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0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C774A-7F58-FF41-B2FD-B8F64DD3FA71}" type="datetime1">
              <a:rPr lang="en-US" smtClean="0"/>
              <a:t>9/25/25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64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E6B9-3ED2-1949-B5A3-DD9689D0ADFC}" type="datetime1">
              <a:rPr lang="en-US" smtClean="0"/>
              <a:t>9/25/25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B224-4ADD-384D-969D-098E647C02F8}" type="datetime1">
              <a:rPr lang="en-US" smtClean="0"/>
              <a:t>9/25/25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3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19F3-F78A-0F4C-A631-EFD9670C7353}" type="datetime1">
              <a:rPr lang="en-US" smtClean="0"/>
              <a:t>9/25/25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11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939F1-AABF-4C4B-8BEE-493CDA559261}" type="datetime1">
              <a:rPr lang="en-US" smtClean="0"/>
              <a:t>9/25/25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83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2B682-F5F2-8B4A-82DD-332BFFD76FD0}" type="datetime1">
              <a:rPr lang="en-US" smtClean="0"/>
              <a:t>9/25/25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EA32B-6CED-9D47-BD7E-2975E2D8E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9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Write Research/Teaching Statements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Indranil Gupta</a:t>
            </a:r>
          </a:p>
          <a:p>
            <a:r>
              <a:rPr lang="en-US" dirty="0"/>
              <a:t>Professor</a:t>
            </a:r>
          </a:p>
          <a:p>
            <a:r>
              <a:rPr lang="en-US" dirty="0"/>
              <a:t>Department of Computer Science</a:t>
            </a:r>
          </a:p>
          <a:p>
            <a:r>
              <a:rPr lang="en-US" dirty="0"/>
              <a:t>UIUC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1013" y="36186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473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846A4-C514-A833-2D60-5945758AB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C46FF5-3C6D-A9F1-1228-CB6F9432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12" y="136525"/>
            <a:ext cx="10515600" cy="1325563"/>
          </a:xfrm>
        </p:spPr>
        <p:txBody>
          <a:bodyPr/>
          <a:lstStyle/>
          <a:p>
            <a:r>
              <a:rPr lang="en-US" dirty="0"/>
              <a:t>Gartner Curve (2025)</a:t>
            </a:r>
          </a:p>
        </p:txBody>
      </p:sp>
    </p:spTree>
    <p:extLst>
      <p:ext uri="{BB962C8B-B14F-4D97-AF65-F5344CB8AC3E}">
        <p14:creationId xmlns:p14="http://schemas.microsoft.com/office/powerpoint/2010/main" val="3129197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C2447-155E-3AF5-89A0-C8EB029D5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141E0-D745-A1F2-F4E0-90EF775AD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11</a:t>
            </a:fld>
            <a:endParaRPr lang="en-US"/>
          </a:p>
        </p:txBody>
      </p:sp>
      <p:pic>
        <p:nvPicPr>
          <p:cNvPr id="1026" name="Picture 2" descr="[Image Alt Text for SEO]">
            <a:extLst>
              <a:ext uri="{FF2B5EF4-FFF2-40B4-BE49-F238E27FC236}">
                <a16:creationId xmlns:a16="http://schemas.microsoft.com/office/drawing/2014/main" id="{BCA06C43-50F7-0250-AC87-26B3723F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905" y="998413"/>
            <a:ext cx="9862671" cy="585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EC515D-72C6-7E69-11BF-5D6B630CA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12" y="136525"/>
            <a:ext cx="10515600" cy="1325563"/>
          </a:xfrm>
        </p:spPr>
        <p:txBody>
          <a:bodyPr/>
          <a:lstStyle/>
          <a:p>
            <a:r>
              <a:rPr lang="en-US" dirty="0"/>
              <a:t>Gartner Curve (2025)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8B1D5-EA93-B912-D25C-4BF4D7F90451}"/>
              </a:ext>
            </a:extLst>
          </p:cNvPr>
          <p:cNvSpPr txBox="1"/>
          <p:nvPr/>
        </p:nvSpPr>
        <p:spPr>
          <a:xfrm>
            <a:off x="155643" y="6421802"/>
            <a:ext cx="8336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From: https://</a:t>
            </a:r>
            <a:r>
              <a:rPr lang="en-US" sz="1200" i="1" dirty="0" err="1"/>
              <a:t>www.gartner.com</a:t>
            </a:r>
            <a:r>
              <a:rPr lang="en-US" sz="1200" i="1" dirty="0"/>
              <a:t>/</a:t>
            </a:r>
            <a:r>
              <a:rPr lang="en-US" sz="1200" i="1" dirty="0" err="1"/>
              <a:t>en</a:t>
            </a:r>
            <a:r>
              <a:rPr lang="en-US" sz="1200" i="1" dirty="0"/>
              <a:t>/newsroom/press-releases/2025-08-05-gartner-hype-cycle-identifies-top-ai-innovations-in-2025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8F0D9-7106-B2FB-422B-F00AC33130B1}"/>
              </a:ext>
            </a:extLst>
          </p:cNvPr>
          <p:cNvSpPr txBox="1"/>
          <p:nvPr/>
        </p:nvSpPr>
        <p:spPr>
          <a:xfrm>
            <a:off x="3484880" y="1387502"/>
            <a:ext cx="11335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6A612-13A4-E57F-84B3-E8717BC5F965}"/>
              </a:ext>
            </a:extLst>
          </p:cNvPr>
          <p:cNvSpPr txBox="1"/>
          <p:nvPr/>
        </p:nvSpPr>
        <p:spPr>
          <a:xfrm>
            <a:off x="2725058" y="1968940"/>
            <a:ext cx="15196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733CF-A182-FA28-E744-7ADB32C42BD6}"/>
              </a:ext>
            </a:extLst>
          </p:cNvPr>
          <p:cNvSpPr txBox="1"/>
          <p:nvPr/>
        </p:nvSpPr>
        <p:spPr>
          <a:xfrm>
            <a:off x="2804160" y="2511000"/>
            <a:ext cx="11335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3DF3B7-2FFE-17DA-741E-666DA620AE4E}"/>
              </a:ext>
            </a:extLst>
          </p:cNvPr>
          <p:cNvSpPr txBox="1"/>
          <p:nvPr/>
        </p:nvSpPr>
        <p:spPr>
          <a:xfrm>
            <a:off x="2351317" y="3470382"/>
            <a:ext cx="13367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542A0A-6B84-AEBA-C8CB-F540AC4D1302}"/>
              </a:ext>
            </a:extLst>
          </p:cNvPr>
          <p:cNvSpPr txBox="1"/>
          <p:nvPr/>
        </p:nvSpPr>
        <p:spPr>
          <a:xfrm>
            <a:off x="4492898" y="1018468"/>
            <a:ext cx="15196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70DB9F-71E8-6C86-F7C6-34FD6444D795}"/>
              </a:ext>
            </a:extLst>
          </p:cNvPr>
          <p:cNvSpPr txBox="1"/>
          <p:nvPr/>
        </p:nvSpPr>
        <p:spPr>
          <a:xfrm>
            <a:off x="5543051" y="1445720"/>
            <a:ext cx="15196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BF085F-5ED3-A797-00D7-0B2947AF2D0C}"/>
              </a:ext>
            </a:extLst>
          </p:cNvPr>
          <p:cNvSpPr txBox="1"/>
          <p:nvPr/>
        </p:nvSpPr>
        <p:spPr>
          <a:xfrm>
            <a:off x="5674128" y="1943015"/>
            <a:ext cx="15196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5A45C8-7025-4685-7DB0-B15637FCC505}"/>
              </a:ext>
            </a:extLst>
          </p:cNvPr>
          <p:cNvSpPr txBox="1"/>
          <p:nvPr/>
        </p:nvSpPr>
        <p:spPr>
          <a:xfrm>
            <a:off x="5846418" y="2449867"/>
            <a:ext cx="15196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37DCE8-35C9-619F-FD96-BBE3E9C53186}"/>
              </a:ext>
            </a:extLst>
          </p:cNvPr>
          <p:cNvSpPr txBox="1"/>
          <p:nvPr/>
        </p:nvSpPr>
        <p:spPr>
          <a:xfrm>
            <a:off x="5968363" y="2983289"/>
            <a:ext cx="15196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0F8AEE-E4A1-064A-C5AF-5051EB09B407}"/>
              </a:ext>
            </a:extLst>
          </p:cNvPr>
          <p:cNvSpPr txBox="1"/>
          <p:nvPr/>
        </p:nvSpPr>
        <p:spPr>
          <a:xfrm>
            <a:off x="7939403" y="4326450"/>
            <a:ext cx="15196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E6FBF4-2333-5D12-9406-C1C398369244}"/>
              </a:ext>
            </a:extLst>
          </p:cNvPr>
          <p:cNvSpPr txBox="1"/>
          <p:nvPr/>
        </p:nvSpPr>
        <p:spPr>
          <a:xfrm>
            <a:off x="7366061" y="4751579"/>
            <a:ext cx="15196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67C84E-D7A9-939E-C7FB-799E602A2C67}"/>
              </a:ext>
            </a:extLst>
          </p:cNvPr>
          <p:cNvSpPr txBox="1"/>
          <p:nvPr/>
        </p:nvSpPr>
        <p:spPr>
          <a:xfrm>
            <a:off x="2484871" y="2973087"/>
            <a:ext cx="13367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E04D7F-50EB-E6EE-EB0A-D5A60C434EDC}"/>
              </a:ext>
            </a:extLst>
          </p:cNvPr>
          <p:cNvSpPr txBox="1"/>
          <p:nvPr/>
        </p:nvSpPr>
        <p:spPr>
          <a:xfrm>
            <a:off x="2178596" y="3906544"/>
            <a:ext cx="13367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34B2DE-8797-81F2-65C8-AE67992ABF22}"/>
              </a:ext>
            </a:extLst>
          </p:cNvPr>
          <p:cNvSpPr txBox="1"/>
          <p:nvPr/>
        </p:nvSpPr>
        <p:spPr>
          <a:xfrm>
            <a:off x="2158277" y="4713848"/>
            <a:ext cx="9506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13E9FD-B3D6-13D1-FDAB-275D9CE19C74}"/>
              </a:ext>
            </a:extLst>
          </p:cNvPr>
          <p:cNvSpPr txBox="1"/>
          <p:nvPr/>
        </p:nvSpPr>
        <p:spPr>
          <a:xfrm>
            <a:off x="7601137" y="4588060"/>
            <a:ext cx="33826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B344C9-D0DB-7014-7236-050E0BF68B20}"/>
              </a:ext>
            </a:extLst>
          </p:cNvPr>
          <p:cNvSpPr txBox="1"/>
          <p:nvPr/>
        </p:nvSpPr>
        <p:spPr>
          <a:xfrm>
            <a:off x="2939828" y="4649193"/>
            <a:ext cx="33826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1579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B39DD-65CA-C4DF-B826-8AE21F461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499D7-58E8-B182-B9D4-E2386AA97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12</a:t>
            </a:fld>
            <a:endParaRPr lang="en-US"/>
          </a:p>
        </p:txBody>
      </p:sp>
      <p:pic>
        <p:nvPicPr>
          <p:cNvPr id="1026" name="Picture 2" descr="[Image Alt Text for SEO]">
            <a:extLst>
              <a:ext uri="{FF2B5EF4-FFF2-40B4-BE49-F238E27FC236}">
                <a16:creationId xmlns:a16="http://schemas.microsoft.com/office/drawing/2014/main" id="{5C4D4443-C0DF-964D-8973-9C715637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905" y="998413"/>
            <a:ext cx="9862671" cy="585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D9C9AA-D664-8478-6400-BF30FA0B9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12" y="136525"/>
            <a:ext cx="10515600" cy="1325563"/>
          </a:xfrm>
        </p:spPr>
        <p:txBody>
          <a:bodyPr/>
          <a:lstStyle/>
          <a:p>
            <a:r>
              <a:rPr lang="en-US" dirty="0"/>
              <a:t>Gartner Curve (2025)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94B90-544A-627A-4AD7-78D78E650AA2}"/>
              </a:ext>
            </a:extLst>
          </p:cNvPr>
          <p:cNvSpPr txBox="1"/>
          <p:nvPr/>
        </p:nvSpPr>
        <p:spPr>
          <a:xfrm>
            <a:off x="155643" y="6421802"/>
            <a:ext cx="8336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From: https://</a:t>
            </a:r>
            <a:r>
              <a:rPr lang="en-US" sz="1200" i="1" dirty="0" err="1"/>
              <a:t>www.gartner.com</a:t>
            </a:r>
            <a:r>
              <a:rPr lang="en-US" sz="1200" i="1" dirty="0"/>
              <a:t>/</a:t>
            </a:r>
            <a:r>
              <a:rPr lang="en-US" sz="1200" i="1" dirty="0" err="1"/>
              <a:t>en</a:t>
            </a:r>
            <a:r>
              <a:rPr lang="en-US" sz="1200" i="1" dirty="0"/>
              <a:t>/newsroom/press-releases/2025-08-05-gartner-hype-cycle-identifies-top-ai-innovations-in-2025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7A19F0-E441-742B-2CC4-0FAD43DE6922}"/>
              </a:ext>
            </a:extLst>
          </p:cNvPr>
          <p:cNvSpPr txBox="1"/>
          <p:nvPr/>
        </p:nvSpPr>
        <p:spPr>
          <a:xfrm>
            <a:off x="3484880" y="1387502"/>
            <a:ext cx="11335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LLMs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3182ED-8014-5056-BF95-2BF8FACA619C}"/>
              </a:ext>
            </a:extLst>
          </p:cNvPr>
          <p:cNvSpPr txBox="1"/>
          <p:nvPr/>
        </p:nvSpPr>
        <p:spPr>
          <a:xfrm>
            <a:off x="2725058" y="1968940"/>
            <a:ext cx="15196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LLMs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B6D2C-7732-219E-08DA-A3BB53D2EC03}"/>
              </a:ext>
            </a:extLst>
          </p:cNvPr>
          <p:cNvSpPr txBox="1"/>
          <p:nvPr/>
        </p:nvSpPr>
        <p:spPr>
          <a:xfrm>
            <a:off x="2804160" y="2511000"/>
            <a:ext cx="11335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LLMs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7E9E01-7272-D1FC-8C0C-3F04869B976F}"/>
              </a:ext>
            </a:extLst>
          </p:cNvPr>
          <p:cNvSpPr txBox="1"/>
          <p:nvPr/>
        </p:nvSpPr>
        <p:spPr>
          <a:xfrm>
            <a:off x="2351317" y="3470382"/>
            <a:ext cx="13367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LLMs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53121-235F-D743-1943-B5BBDEB98D2E}"/>
              </a:ext>
            </a:extLst>
          </p:cNvPr>
          <p:cNvSpPr txBox="1"/>
          <p:nvPr/>
        </p:nvSpPr>
        <p:spPr>
          <a:xfrm>
            <a:off x="4492898" y="1018468"/>
            <a:ext cx="15196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LLMs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F7A33C-41C0-A131-E075-A66188BAEA80}"/>
              </a:ext>
            </a:extLst>
          </p:cNvPr>
          <p:cNvSpPr txBox="1"/>
          <p:nvPr/>
        </p:nvSpPr>
        <p:spPr>
          <a:xfrm>
            <a:off x="5543051" y="1445720"/>
            <a:ext cx="15196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LLMs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7D77A-30F5-49B2-3C1B-B966F7872A16}"/>
              </a:ext>
            </a:extLst>
          </p:cNvPr>
          <p:cNvSpPr txBox="1"/>
          <p:nvPr/>
        </p:nvSpPr>
        <p:spPr>
          <a:xfrm>
            <a:off x="5674128" y="1943015"/>
            <a:ext cx="15196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LLMs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258BAF-D791-3608-3B13-84F1CB0715A8}"/>
              </a:ext>
            </a:extLst>
          </p:cNvPr>
          <p:cNvSpPr txBox="1"/>
          <p:nvPr/>
        </p:nvSpPr>
        <p:spPr>
          <a:xfrm>
            <a:off x="5846418" y="2449867"/>
            <a:ext cx="15196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LLMs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A9FC25-B3B6-C140-C92C-5AD69042581A}"/>
              </a:ext>
            </a:extLst>
          </p:cNvPr>
          <p:cNvSpPr txBox="1"/>
          <p:nvPr/>
        </p:nvSpPr>
        <p:spPr>
          <a:xfrm>
            <a:off x="5968363" y="2983289"/>
            <a:ext cx="15196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LLMs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72055C-BFAE-07C2-490E-32596DF32574}"/>
              </a:ext>
            </a:extLst>
          </p:cNvPr>
          <p:cNvSpPr txBox="1"/>
          <p:nvPr/>
        </p:nvSpPr>
        <p:spPr>
          <a:xfrm>
            <a:off x="7939403" y="4326450"/>
            <a:ext cx="15196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LLMs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95F691-1CCA-468A-B3E5-D7201E1BB05C}"/>
              </a:ext>
            </a:extLst>
          </p:cNvPr>
          <p:cNvSpPr txBox="1"/>
          <p:nvPr/>
        </p:nvSpPr>
        <p:spPr>
          <a:xfrm>
            <a:off x="7366061" y="4751579"/>
            <a:ext cx="15196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LLMs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3CED6A-80D5-97BA-DCD0-DB44E6E72B82}"/>
              </a:ext>
            </a:extLst>
          </p:cNvPr>
          <p:cNvSpPr txBox="1"/>
          <p:nvPr/>
        </p:nvSpPr>
        <p:spPr>
          <a:xfrm>
            <a:off x="2484871" y="2973087"/>
            <a:ext cx="13367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LLMs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EBD8D2-8077-3AFF-38D8-C0E3770847F7}"/>
              </a:ext>
            </a:extLst>
          </p:cNvPr>
          <p:cNvSpPr txBox="1"/>
          <p:nvPr/>
        </p:nvSpPr>
        <p:spPr>
          <a:xfrm>
            <a:off x="2178596" y="3906544"/>
            <a:ext cx="13367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LLMs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7D9D03-51D9-F7F2-1EEF-58D79BB78444}"/>
              </a:ext>
            </a:extLst>
          </p:cNvPr>
          <p:cNvSpPr txBox="1"/>
          <p:nvPr/>
        </p:nvSpPr>
        <p:spPr>
          <a:xfrm>
            <a:off x="2158277" y="4713848"/>
            <a:ext cx="9506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LLMs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4DD955-9A21-9BD1-7F07-5DC9448C95A4}"/>
              </a:ext>
            </a:extLst>
          </p:cNvPr>
          <p:cNvSpPr txBox="1"/>
          <p:nvPr/>
        </p:nvSpPr>
        <p:spPr>
          <a:xfrm>
            <a:off x="7601137" y="4588060"/>
            <a:ext cx="33826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ADDB5F-B6BB-C46F-D6E8-F4C84750195D}"/>
              </a:ext>
            </a:extLst>
          </p:cNvPr>
          <p:cNvSpPr txBox="1"/>
          <p:nvPr/>
        </p:nvSpPr>
        <p:spPr>
          <a:xfrm>
            <a:off x="2939828" y="4649193"/>
            <a:ext cx="33826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2920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8F88C-A63E-CB81-8FEB-D7E4F6889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33626-052B-2B85-DD7C-C71CE5F60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13</a:t>
            </a:fld>
            <a:endParaRPr lang="en-US"/>
          </a:p>
        </p:txBody>
      </p:sp>
      <p:pic>
        <p:nvPicPr>
          <p:cNvPr id="1026" name="Picture 2" descr="[Image Alt Text for SEO]">
            <a:extLst>
              <a:ext uri="{FF2B5EF4-FFF2-40B4-BE49-F238E27FC236}">
                <a16:creationId xmlns:a16="http://schemas.microsoft.com/office/drawing/2014/main" id="{88DF2E91-2264-E9E2-EB0F-8AE8240B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905" y="998413"/>
            <a:ext cx="9862671" cy="585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24EB5A8-401E-50E7-6308-B39DABFDC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12" y="136525"/>
            <a:ext cx="10515600" cy="1325563"/>
          </a:xfrm>
        </p:spPr>
        <p:txBody>
          <a:bodyPr/>
          <a:lstStyle/>
          <a:p>
            <a:r>
              <a:rPr lang="en-US" dirty="0"/>
              <a:t>Gartner Curve (2025)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3FAAB-7D70-EA57-005B-A111E46661EE}"/>
              </a:ext>
            </a:extLst>
          </p:cNvPr>
          <p:cNvSpPr txBox="1"/>
          <p:nvPr/>
        </p:nvSpPr>
        <p:spPr>
          <a:xfrm>
            <a:off x="155643" y="6421802"/>
            <a:ext cx="8336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From: https://</a:t>
            </a:r>
            <a:r>
              <a:rPr lang="en-US" sz="1200" i="1" dirty="0" err="1"/>
              <a:t>www.gartner.com</a:t>
            </a:r>
            <a:r>
              <a:rPr lang="en-US" sz="1200" i="1" dirty="0"/>
              <a:t>/</a:t>
            </a:r>
            <a:r>
              <a:rPr lang="en-US" sz="1200" i="1" dirty="0" err="1"/>
              <a:t>en</a:t>
            </a:r>
            <a:r>
              <a:rPr lang="en-US" sz="1200" i="1" dirty="0"/>
              <a:t>/newsroom/press-releases/2025-08-05-gartner-hype-cycle-identifies-top-ai-innovations-in-2025</a:t>
            </a:r>
          </a:p>
        </p:txBody>
      </p:sp>
    </p:spTree>
    <p:extLst>
      <p:ext uri="{BB962C8B-B14F-4D97-AF65-F5344CB8AC3E}">
        <p14:creationId xmlns:p14="http://schemas.microsoft.com/office/powerpoint/2010/main" val="1992218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A4647-E72A-C34A-8806-F35B85B4D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Gartner Curve (2017)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14019-87F6-604A-989B-1B0F0205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A16E9F-8123-8548-8088-FA1E79915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617" y="1555579"/>
            <a:ext cx="7805580" cy="4935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51C1EA-85F5-444B-B07A-C9DFBA97B79C}"/>
              </a:ext>
            </a:extLst>
          </p:cNvPr>
          <p:cNvSpPr txBox="1"/>
          <p:nvPr/>
        </p:nvSpPr>
        <p:spPr>
          <a:xfrm>
            <a:off x="155643" y="6421802"/>
            <a:ext cx="8121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From: https://</a:t>
            </a:r>
            <a:r>
              <a:rPr lang="en-US" sz="1200" i="1" dirty="0" err="1"/>
              <a:t>www.researchgate.net</a:t>
            </a:r>
            <a:r>
              <a:rPr lang="en-US" sz="1200" i="1" dirty="0"/>
              <a:t>/figure/Gartner-Hype-Cycle-for-Emerging-Technologies-2017-C-Gartner-6_fig1_324137011</a:t>
            </a:r>
          </a:p>
        </p:txBody>
      </p:sp>
    </p:spTree>
    <p:extLst>
      <p:ext uri="{BB962C8B-B14F-4D97-AF65-F5344CB8AC3E}">
        <p14:creationId xmlns:p14="http://schemas.microsoft.com/office/powerpoint/2010/main" val="1403247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493"/>
            <a:ext cx="10515600" cy="1325563"/>
          </a:xfrm>
        </p:spPr>
        <p:txBody>
          <a:bodyPr/>
          <a:lstStyle/>
          <a:p>
            <a:r>
              <a:rPr lang="en-US" dirty="0"/>
              <a:t>Life of a Research Area (Based </a:t>
            </a:r>
            <a:r>
              <a:rPr lang="en-US"/>
              <a:t>on Gartner Curve)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15</a:t>
            </a:fld>
            <a:endParaRPr lang="en-US"/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4A7BC598-A9AB-8642-87BD-AD781A4C0883}" type="slidenum">
              <a:rPr lang="en-US" altLang="en-US" sz="1400" smtClean="0"/>
              <a:pPr/>
              <a:t>15</a:t>
            </a:fld>
            <a:endParaRPr lang="en-US" altLang="en-US" sz="1400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1295400" y="1447800"/>
            <a:ext cx="0" cy="335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914400" y="4419600"/>
            <a:ext cx="762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295400" y="1727200"/>
            <a:ext cx="7315200" cy="2692400"/>
          </a:xfrm>
          <a:custGeom>
            <a:avLst/>
            <a:gdLst>
              <a:gd name="T0" fmla="*/ 0 w 4608"/>
              <a:gd name="T1" fmla="*/ 1696 h 1696"/>
              <a:gd name="T2" fmla="*/ 240 w 4608"/>
              <a:gd name="T3" fmla="*/ 1552 h 1696"/>
              <a:gd name="T4" fmla="*/ 384 w 4608"/>
              <a:gd name="T5" fmla="*/ 1312 h 1696"/>
              <a:gd name="T6" fmla="*/ 576 w 4608"/>
              <a:gd name="T7" fmla="*/ 736 h 1696"/>
              <a:gd name="T8" fmla="*/ 624 w 4608"/>
              <a:gd name="T9" fmla="*/ 304 h 1696"/>
              <a:gd name="T10" fmla="*/ 768 w 4608"/>
              <a:gd name="T11" fmla="*/ 112 h 1696"/>
              <a:gd name="T12" fmla="*/ 864 w 4608"/>
              <a:gd name="T13" fmla="*/ 112 h 1696"/>
              <a:gd name="T14" fmla="*/ 960 w 4608"/>
              <a:gd name="T15" fmla="*/ 784 h 1696"/>
              <a:gd name="T16" fmla="*/ 1008 w 4608"/>
              <a:gd name="T17" fmla="*/ 1264 h 1696"/>
              <a:gd name="T18" fmla="*/ 1056 w 4608"/>
              <a:gd name="T19" fmla="*/ 1456 h 1696"/>
              <a:gd name="T20" fmla="*/ 1344 w 4608"/>
              <a:gd name="T21" fmla="*/ 1504 h 1696"/>
              <a:gd name="T22" fmla="*/ 1632 w 4608"/>
              <a:gd name="T23" fmla="*/ 1360 h 1696"/>
              <a:gd name="T24" fmla="*/ 1824 w 4608"/>
              <a:gd name="T25" fmla="*/ 1168 h 1696"/>
              <a:gd name="T26" fmla="*/ 2160 w 4608"/>
              <a:gd name="T27" fmla="*/ 976 h 1696"/>
              <a:gd name="T28" fmla="*/ 2592 w 4608"/>
              <a:gd name="T29" fmla="*/ 832 h 1696"/>
              <a:gd name="T30" fmla="*/ 3168 w 4608"/>
              <a:gd name="T31" fmla="*/ 736 h 1696"/>
              <a:gd name="T32" fmla="*/ 3504 w 4608"/>
              <a:gd name="T33" fmla="*/ 688 h 1696"/>
              <a:gd name="T34" fmla="*/ 4128 w 4608"/>
              <a:gd name="T35" fmla="*/ 640 h 1696"/>
              <a:gd name="T36" fmla="*/ 4512 w 4608"/>
              <a:gd name="T37" fmla="*/ 640 h 1696"/>
              <a:gd name="T38" fmla="*/ 4608 w 4608"/>
              <a:gd name="T39" fmla="*/ 640 h 1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08" h="1696">
                <a:moveTo>
                  <a:pt x="0" y="1696"/>
                </a:moveTo>
                <a:cubicBezTo>
                  <a:pt x="88" y="1656"/>
                  <a:pt x="176" y="1616"/>
                  <a:pt x="240" y="1552"/>
                </a:cubicBezTo>
                <a:cubicBezTo>
                  <a:pt x="304" y="1488"/>
                  <a:pt x="328" y="1448"/>
                  <a:pt x="384" y="1312"/>
                </a:cubicBezTo>
                <a:cubicBezTo>
                  <a:pt x="440" y="1176"/>
                  <a:pt x="536" y="904"/>
                  <a:pt x="576" y="736"/>
                </a:cubicBezTo>
                <a:cubicBezTo>
                  <a:pt x="616" y="568"/>
                  <a:pt x="592" y="408"/>
                  <a:pt x="624" y="304"/>
                </a:cubicBezTo>
                <a:cubicBezTo>
                  <a:pt x="656" y="200"/>
                  <a:pt x="728" y="144"/>
                  <a:pt x="768" y="112"/>
                </a:cubicBezTo>
                <a:cubicBezTo>
                  <a:pt x="808" y="80"/>
                  <a:pt x="832" y="0"/>
                  <a:pt x="864" y="112"/>
                </a:cubicBezTo>
                <a:cubicBezTo>
                  <a:pt x="896" y="224"/>
                  <a:pt x="936" y="592"/>
                  <a:pt x="960" y="784"/>
                </a:cubicBezTo>
                <a:cubicBezTo>
                  <a:pt x="984" y="976"/>
                  <a:pt x="992" y="1152"/>
                  <a:pt x="1008" y="1264"/>
                </a:cubicBezTo>
                <a:cubicBezTo>
                  <a:pt x="1024" y="1376"/>
                  <a:pt x="1000" y="1416"/>
                  <a:pt x="1056" y="1456"/>
                </a:cubicBezTo>
                <a:cubicBezTo>
                  <a:pt x="1112" y="1496"/>
                  <a:pt x="1248" y="1520"/>
                  <a:pt x="1344" y="1504"/>
                </a:cubicBezTo>
                <a:cubicBezTo>
                  <a:pt x="1440" y="1488"/>
                  <a:pt x="1552" y="1416"/>
                  <a:pt x="1632" y="1360"/>
                </a:cubicBezTo>
                <a:cubicBezTo>
                  <a:pt x="1712" y="1304"/>
                  <a:pt x="1736" y="1232"/>
                  <a:pt x="1824" y="1168"/>
                </a:cubicBezTo>
                <a:cubicBezTo>
                  <a:pt x="1912" y="1104"/>
                  <a:pt x="2032" y="1032"/>
                  <a:pt x="2160" y="976"/>
                </a:cubicBezTo>
                <a:cubicBezTo>
                  <a:pt x="2288" y="920"/>
                  <a:pt x="2424" y="872"/>
                  <a:pt x="2592" y="832"/>
                </a:cubicBezTo>
                <a:cubicBezTo>
                  <a:pt x="2760" y="792"/>
                  <a:pt x="3016" y="760"/>
                  <a:pt x="3168" y="736"/>
                </a:cubicBezTo>
                <a:cubicBezTo>
                  <a:pt x="3320" y="712"/>
                  <a:pt x="3344" y="704"/>
                  <a:pt x="3504" y="688"/>
                </a:cubicBezTo>
                <a:cubicBezTo>
                  <a:pt x="3664" y="672"/>
                  <a:pt x="3960" y="648"/>
                  <a:pt x="4128" y="640"/>
                </a:cubicBezTo>
                <a:cubicBezTo>
                  <a:pt x="4296" y="632"/>
                  <a:pt x="4432" y="640"/>
                  <a:pt x="4512" y="640"/>
                </a:cubicBezTo>
                <a:cubicBezTo>
                  <a:pt x="4592" y="640"/>
                  <a:pt x="4600" y="640"/>
                  <a:pt x="4608" y="6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990600" y="5410200"/>
            <a:ext cx="78486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870325" y="4532313"/>
            <a:ext cx="73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</a:rPr>
              <a:t>TIME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 rot="16200000">
            <a:off x="-69850" y="2660650"/>
            <a:ext cx="1695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a typeface="ＭＳ Ｐゴシック" charset="0"/>
              </a:rPr>
              <a:t>POPULARITY </a:t>
            </a:r>
          </a:p>
          <a:p>
            <a:pPr>
              <a:defRPr/>
            </a:pPr>
            <a:r>
              <a:rPr lang="en-US">
                <a:ea typeface="ＭＳ Ｐゴシック" charset="0"/>
              </a:rPr>
              <a:t>OF AREA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295400" y="5181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2438400" y="5181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3962400" y="5181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955925" y="1560513"/>
            <a:ext cx="481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/>
              <a:t>First peak – end of hype (</a:t>
            </a:r>
            <a:r>
              <a:rPr lang="ja-JP" altLang="en-US" sz="1800"/>
              <a:t>“</a:t>
            </a:r>
            <a:r>
              <a:rPr lang="en-US" altLang="ja-JP" sz="1800"/>
              <a:t>This is a hot area!</a:t>
            </a:r>
            <a:r>
              <a:rPr lang="ja-JP" altLang="en-US" sz="1800"/>
              <a:t>”</a:t>
            </a:r>
            <a:r>
              <a:rPr lang="en-US" altLang="ja-JP" sz="1800"/>
              <a:t>)</a:t>
            </a:r>
            <a:endParaRPr lang="en-US" altLang="en-US" sz="1800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>
            <a:off x="2590800" y="17526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219200" y="1828800"/>
            <a:ext cx="104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/>
              <a:t>Hype</a:t>
            </a:r>
          </a:p>
          <a:p>
            <a:r>
              <a:rPr lang="en-US" altLang="en-US" sz="1800"/>
              <a:t>- </a:t>
            </a:r>
            <a:r>
              <a:rPr lang="ja-JP" altLang="en-US" sz="1800"/>
              <a:t>“</a:t>
            </a:r>
            <a:r>
              <a:rPr lang="en-US" altLang="ja-JP" sz="1800"/>
              <a:t>Wow!</a:t>
            </a:r>
            <a:r>
              <a:rPr lang="ja-JP" altLang="en-US" sz="1800"/>
              <a:t>”</a:t>
            </a:r>
            <a:endParaRPr lang="en-US" altLang="en-US" sz="1800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1752600" y="27432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3124200" y="2590800"/>
            <a:ext cx="304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/>
              <a:t>First trough – </a:t>
            </a:r>
            <a:r>
              <a:rPr lang="ja-JP" altLang="en-US" sz="1800"/>
              <a:t>“</a:t>
            </a:r>
            <a:r>
              <a:rPr lang="en-US" altLang="ja-JP" sz="1800"/>
              <a:t>I told you so!</a:t>
            </a:r>
            <a:r>
              <a:rPr lang="ja-JP" altLang="en-US" sz="1800"/>
              <a:t>”</a:t>
            </a:r>
            <a:endParaRPr lang="en-US" altLang="en-US" sz="1800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7315200" y="5181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355725" y="5827713"/>
            <a:ext cx="711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3333FF"/>
                </a:solidFill>
                <a:ea typeface="ＭＳ Ｐゴシック" charset="0"/>
              </a:rPr>
              <a:t>Young         Adolescent            Middle Age                             Old Age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1127125" y="6208713"/>
            <a:ext cx="1492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>
                <a:ea typeface="ＭＳ Ｐゴシック" charset="0"/>
              </a:rPr>
              <a:t>(low-hanging</a:t>
            </a:r>
          </a:p>
          <a:p>
            <a:pPr algn="ctr">
              <a:defRPr/>
            </a:pPr>
            <a:r>
              <a:rPr lang="en-US" i="1">
                <a:ea typeface="ＭＳ Ｐゴシック" charset="0"/>
              </a:rPr>
              <a:t>fruits)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2667000" y="6216650"/>
            <a:ext cx="131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>
                <a:ea typeface="ＭＳ Ｐゴシック" charset="0"/>
              </a:rPr>
              <a:t>(interesting</a:t>
            </a:r>
          </a:p>
          <a:p>
            <a:pPr algn="ctr">
              <a:defRPr/>
            </a:pPr>
            <a:r>
              <a:rPr lang="en-US" i="1">
                <a:ea typeface="ＭＳ Ｐゴシック" charset="0"/>
              </a:rPr>
              <a:t>Problems)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4708525" y="6132513"/>
            <a:ext cx="2000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>
                <a:ea typeface="ＭＳ Ｐゴシック" charset="0"/>
              </a:rPr>
              <a:t>(solid base, </a:t>
            </a:r>
          </a:p>
          <a:p>
            <a:pPr algn="ctr">
              <a:defRPr/>
            </a:pPr>
            <a:r>
              <a:rPr lang="en-US" i="1">
                <a:ea typeface="ＭＳ Ｐゴシック" charset="0"/>
              </a:rPr>
              <a:t>hybrid algorithms)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7086600" y="6149975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i="1">
                <a:ea typeface="ＭＳ Ｐゴシック" charset="0"/>
              </a:rPr>
              <a:t>(incremental </a:t>
            </a:r>
          </a:p>
          <a:p>
            <a:pPr algn="ctr">
              <a:defRPr/>
            </a:pPr>
            <a:r>
              <a:rPr lang="en-US" i="1">
                <a:ea typeface="ＭＳ Ｐゴシック" charset="0"/>
              </a:rPr>
              <a:t>Solutions)</a:t>
            </a:r>
          </a:p>
        </p:txBody>
      </p:sp>
      <p:sp>
        <p:nvSpPr>
          <p:cNvPr id="26" name="AutoShape 25"/>
          <p:cNvSpPr>
            <a:spLocks/>
          </p:cNvSpPr>
          <p:nvPr/>
        </p:nvSpPr>
        <p:spPr bwMode="auto">
          <a:xfrm rot="16200000">
            <a:off x="1654969" y="5096669"/>
            <a:ext cx="398462" cy="1143000"/>
          </a:xfrm>
          <a:prstGeom prst="leftBrace">
            <a:avLst>
              <a:gd name="adj1" fmla="val 2390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7" name="AutoShape 26"/>
          <p:cNvSpPr>
            <a:spLocks/>
          </p:cNvSpPr>
          <p:nvPr/>
        </p:nvSpPr>
        <p:spPr bwMode="auto">
          <a:xfrm rot="16200000">
            <a:off x="3001168" y="4923632"/>
            <a:ext cx="398463" cy="1524000"/>
          </a:xfrm>
          <a:prstGeom prst="leftBrace">
            <a:avLst>
              <a:gd name="adj1" fmla="val 3187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8" name="AutoShape 27"/>
          <p:cNvSpPr>
            <a:spLocks/>
          </p:cNvSpPr>
          <p:nvPr/>
        </p:nvSpPr>
        <p:spPr bwMode="auto">
          <a:xfrm rot="16200000">
            <a:off x="5439568" y="4009232"/>
            <a:ext cx="398463" cy="3352800"/>
          </a:xfrm>
          <a:prstGeom prst="leftBrace">
            <a:avLst>
              <a:gd name="adj1" fmla="val 701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9" name="AutoShape 28"/>
          <p:cNvSpPr>
            <a:spLocks/>
          </p:cNvSpPr>
          <p:nvPr/>
        </p:nvSpPr>
        <p:spPr bwMode="auto">
          <a:xfrm rot="16200000">
            <a:off x="8144668" y="4656932"/>
            <a:ext cx="398463" cy="2057400"/>
          </a:xfrm>
          <a:prstGeom prst="leftBrace">
            <a:avLst>
              <a:gd name="adj1" fmla="val 4302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64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How to identify which stage a research area is in</a:t>
            </a:r>
          </a:p>
        </p:txBody>
      </p:sp>
      <p:graphicFrame>
        <p:nvGraphicFramePr>
          <p:cNvPr id="11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256200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EEEA32B-6CED-9D47-BD7E-2975E2D8E3ED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46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Vision, contd.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272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Your trajectory of areas/problems after PhD will be quite/very/completely different from your PhD work</a:t>
            </a:r>
          </a:p>
          <a:p>
            <a:pPr lvl="1"/>
            <a:r>
              <a:rPr lang="en-US" dirty="0"/>
              <a:t>Be bold!</a:t>
            </a:r>
          </a:p>
          <a:p>
            <a:pPr lvl="1"/>
            <a:r>
              <a:rPr lang="en-US" dirty="0"/>
              <a:t>(but not too bold)</a:t>
            </a:r>
          </a:p>
          <a:p>
            <a:pPr lvl="1"/>
            <a:r>
              <a:rPr lang="en-US" dirty="0"/>
              <a:t>Be broad</a:t>
            </a:r>
          </a:p>
          <a:p>
            <a:pPr lvl="1"/>
            <a:r>
              <a:rPr lang="en-US" dirty="0"/>
              <a:t>(but not too broad)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Remember </a:t>
            </a:r>
            <a:r>
              <a:rPr lang="mr-IN" dirty="0"/>
              <a:t>–</a:t>
            </a:r>
            <a:r>
              <a:rPr lang="en-US" dirty="0"/>
              <a:t> people do not (want to) read your research statement</a:t>
            </a:r>
          </a:p>
          <a:p>
            <a:pPr lvl="1"/>
            <a:r>
              <a:rPr lang="en-US" dirty="0"/>
              <a:t>Afterwards </a:t>
            </a:r>
          </a:p>
          <a:p>
            <a:pPr lvl="1"/>
            <a:r>
              <a:rPr lang="en-US" dirty="0"/>
              <a:t>(Narrate Example)</a:t>
            </a:r>
          </a:p>
          <a:p>
            <a:pPr lvl="1"/>
            <a:endParaRPr lang="en-US" dirty="0"/>
          </a:p>
          <a:p>
            <a:r>
              <a:rPr lang="en-US" dirty="0"/>
              <a:t>E.g., (CS example) if you worked on software security, you can talk of applying your techniques to new areas like IoT or broader security mechanisms</a:t>
            </a:r>
          </a:p>
          <a:p>
            <a:pPr lvl="1"/>
            <a:r>
              <a:rPr lang="en-US" dirty="0"/>
              <a:t>Or both</a:t>
            </a:r>
          </a:p>
          <a:p>
            <a:pPr lvl="1"/>
            <a:r>
              <a:rPr lang="en-US" dirty="0"/>
              <a:t>But be careful of saying </a:t>
            </a:r>
            <a:r>
              <a:rPr lang="mr-IN" dirty="0"/>
              <a:t>–</a:t>
            </a:r>
            <a:r>
              <a:rPr lang="en-US" dirty="0"/>
              <a:t> you plan to shift completely into hardware </a:t>
            </a:r>
            <a:r>
              <a:rPr lang="mr-IN" dirty="0"/>
              <a:t>…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9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Suggested Framework for Research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(Read </a:t>
            </a:r>
            <a:r>
              <a:rPr lang="en-US" dirty="0"/>
              <a:t>statements (on Web) of last year’s </a:t>
            </a:r>
            <a:r>
              <a:rPr lang="en-US"/>
              <a:t>top candidates)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Opening paragraph to hook reader</a:t>
            </a:r>
          </a:p>
          <a:p>
            <a:pPr lvl="1"/>
            <a:r>
              <a:rPr lang="en-US" dirty="0"/>
              <a:t>If you lose them here, you’re toast</a:t>
            </a:r>
          </a:p>
          <a:p>
            <a:pPr lvl="1"/>
            <a:r>
              <a:rPr lang="en-US" dirty="0"/>
              <a:t>Vision vision vision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2-3 paragraphs to expand a bit	</a:t>
            </a:r>
          </a:p>
          <a:p>
            <a:pPr lvl="1"/>
            <a:r>
              <a:rPr lang="en-US" dirty="0"/>
              <a:t>Remember: many readers will not get beyond this paragraph, so here’s your chance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section or two on your work so far (1-1.5 pages)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section on your future work (0.5-1 pages)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references (your own work), but not too many</a:t>
            </a:r>
          </a:p>
          <a:p>
            <a:r>
              <a:rPr lang="en-US" dirty="0"/>
              <a:t>Make sure your vision themes </a:t>
            </a:r>
            <a:r>
              <a:rPr lang="en-US" b="1" dirty="0"/>
              <a:t>reappear</a:t>
            </a:r>
            <a:r>
              <a:rPr lang="en-US" dirty="0"/>
              <a:t> a few times in both past work section and future work section</a:t>
            </a:r>
          </a:p>
          <a:p>
            <a:pPr lvl="1"/>
            <a:r>
              <a:rPr lang="en-US" dirty="0"/>
              <a:t>But don’t overdo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659" y="138713"/>
            <a:ext cx="2412756" cy="30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5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989" y="2685599"/>
            <a:ext cx="10515600" cy="4351338"/>
          </a:xfrm>
        </p:spPr>
        <p:txBody>
          <a:bodyPr/>
          <a:lstStyle/>
          <a:p>
            <a:r>
              <a:rPr lang="en-US" dirty="0"/>
              <a:t>No PhD student knows for sure how good a teacher they will actually be in the future</a:t>
            </a:r>
          </a:p>
          <a:p>
            <a:pPr lvl="1"/>
            <a:r>
              <a:rPr lang="en-US" dirty="0"/>
              <a:t>Though you may know if you’ll like it or not</a:t>
            </a:r>
          </a:p>
          <a:p>
            <a:r>
              <a:rPr lang="en-US" dirty="0"/>
              <a:t>Talk about past experiences with lecturing, </a:t>
            </a:r>
            <a:r>
              <a:rPr lang="en-US" dirty="0" err="1"/>
              <a:t>TAing</a:t>
            </a:r>
            <a:r>
              <a:rPr lang="en-US" dirty="0"/>
              <a:t>, and mentoring</a:t>
            </a:r>
          </a:p>
          <a:p>
            <a:r>
              <a:rPr lang="en-US" dirty="0"/>
              <a:t>Recommend not putting a vision in your teaching statement</a:t>
            </a:r>
          </a:p>
          <a:p>
            <a:pPr lvl="1"/>
            <a:r>
              <a:rPr lang="en-US" dirty="0"/>
              <a:t>Remember </a:t>
            </a:r>
            <a:r>
              <a:rPr lang="mr-IN" dirty="0"/>
              <a:t>–</a:t>
            </a:r>
            <a:r>
              <a:rPr lang="en-US" dirty="0"/>
              <a:t> no one knows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861" y="134638"/>
            <a:ext cx="3019139" cy="226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98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This talk is friendly advice and a conversation</a:t>
            </a:r>
          </a:p>
          <a:p>
            <a:pPr lvl="1"/>
            <a:r>
              <a:rPr lang="en-US" dirty="0"/>
              <a:t>This talk has no examples, it is not a tutorial</a:t>
            </a:r>
          </a:p>
          <a:p>
            <a:pPr lvl="1"/>
            <a:r>
              <a:rPr lang="en-US" dirty="0"/>
              <a:t>(and gives no guarantees)</a:t>
            </a:r>
          </a:p>
          <a:p>
            <a:r>
              <a:rPr lang="en-US" dirty="0"/>
              <a:t>Research Statement</a:t>
            </a:r>
          </a:p>
          <a:p>
            <a:pPr lvl="1"/>
            <a:r>
              <a:rPr lang="en-US" dirty="0"/>
              <a:t>What is your vision?</a:t>
            </a:r>
          </a:p>
          <a:p>
            <a:pPr lvl="1"/>
            <a:r>
              <a:rPr lang="en-US" dirty="0"/>
              <a:t>Tie vision to past work and future proposed work</a:t>
            </a:r>
          </a:p>
          <a:p>
            <a:pPr lvl="1"/>
            <a:r>
              <a:rPr lang="en-US" dirty="0"/>
              <a:t>80-16-4 Rule, Gartner Curve</a:t>
            </a:r>
          </a:p>
          <a:p>
            <a:r>
              <a:rPr lang="en-US" dirty="0"/>
              <a:t>Teaching Statement</a:t>
            </a:r>
          </a:p>
          <a:p>
            <a:pPr lvl="1"/>
            <a:r>
              <a:rPr lang="en-US" dirty="0"/>
              <a:t>Boast, boast, boast!</a:t>
            </a:r>
          </a:p>
          <a:p>
            <a:pPr lvl="1"/>
            <a:r>
              <a:rPr lang="en-US" dirty="0"/>
              <a:t>Talk about past experiences with lecturing, </a:t>
            </a:r>
            <a:r>
              <a:rPr lang="en-US" dirty="0" err="1"/>
              <a:t>TAing</a:t>
            </a:r>
            <a:r>
              <a:rPr lang="en-US" dirty="0"/>
              <a:t>, and mentoring</a:t>
            </a:r>
          </a:p>
          <a:p>
            <a:r>
              <a:rPr lang="en-US" dirty="0"/>
              <a:t>For both</a:t>
            </a:r>
          </a:p>
          <a:p>
            <a:pPr lvl="1"/>
            <a:r>
              <a:rPr lang="en-US" dirty="0"/>
              <a:t>Start early</a:t>
            </a:r>
          </a:p>
          <a:p>
            <a:pPr lvl="1"/>
            <a:r>
              <a:rPr lang="en-US" dirty="0"/>
              <a:t>Obtain feedback, overhaul/rewrite completely</a:t>
            </a:r>
          </a:p>
          <a:p>
            <a:pPr lvl="2"/>
            <a:r>
              <a:rPr lang="en-US" dirty="0"/>
              <a:t>Several 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95679"/>
            <a:ext cx="3478426" cy="2608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356350"/>
            <a:ext cx="6756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Unless otherwise noted, images </a:t>
            </a:r>
            <a:r>
              <a:rPr lang="en-US" sz="1400" i="1" dirty="0"/>
              <a:t>in this presentation were taken from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139777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Statement - What is your audience looking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That you like teaching</a:t>
            </a:r>
          </a:p>
          <a:p>
            <a:r>
              <a:rPr lang="en-US" dirty="0"/>
              <a:t>That you’re enthusiastic about it</a:t>
            </a:r>
          </a:p>
          <a:p>
            <a:r>
              <a:rPr lang="en-US" dirty="0"/>
              <a:t>That you will continue to grow and learn from your teaching experiences</a:t>
            </a:r>
          </a:p>
          <a:p>
            <a:r>
              <a:rPr lang="en-US" dirty="0"/>
              <a:t>That your teaching will augment and help your research</a:t>
            </a:r>
          </a:p>
          <a:p>
            <a:r>
              <a:rPr lang="en-US" dirty="0"/>
              <a:t>That your teaching will not hinder your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006" y="4387443"/>
            <a:ext cx="3124199" cy="233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8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/>
              <a:t>dirty lil’ secret </a:t>
            </a:r>
            <a:r>
              <a:rPr lang="en-US" dirty="0"/>
              <a:t>of tenure and promotion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(Narrate)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52" y="1455523"/>
            <a:ext cx="1893501" cy="4900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865" y="6356350"/>
            <a:ext cx="2121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Image from Simpsons Wiki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570409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Suggested Framework for Teaching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1-2 paragraphs that are enthusiastic about teaching</a:t>
            </a:r>
          </a:p>
          <a:p>
            <a:pPr lvl="1"/>
            <a:r>
              <a:rPr lang="en-US" dirty="0"/>
              <a:t>Not overly</a:t>
            </a:r>
          </a:p>
          <a:p>
            <a:r>
              <a:rPr lang="en-US" dirty="0"/>
              <a:t>A section on past teaching experiences</a:t>
            </a:r>
          </a:p>
          <a:p>
            <a:pPr lvl="1"/>
            <a:r>
              <a:rPr lang="en-US" dirty="0" err="1"/>
              <a:t>TAing</a:t>
            </a:r>
            <a:endParaRPr lang="en-US" dirty="0"/>
          </a:p>
          <a:p>
            <a:pPr lvl="1"/>
            <a:r>
              <a:rPr lang="en-US" dirty="0"/>
              <a:t>Lecturing</a:t>
            </a:r>
          </a:p>
          <a:p>
            <a:r>
              <a:rPr lang="en-US" dirty="0"/>
              <a:t>A section on mentoring students</a:t>
            </a:r>
          </a:p>
          <a:p>
            <a:pPr lvl="1"/>
            <a:r>
              <a:rPr lang="en-US" dirty="0"/>
              <a:t>Convinces committee you can advise students</a:t>
            </a:r>
          </a:p>
          <a:p>
            <a:pPr lvl="1"/>
            <a:r>
              <a:rPr lang="en-US" dirty="0"/>
              <a:t>Distinguishes many candidates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384" y="3296851"/>
            <a:ext cx="2412756" cy="30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8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“Mentoring Students”?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 you collaborate with junior PhD/MS students on projects where you were the lead student?</a:t>
            </a:r>
          </a:p>
          <a:p>
            <a:r>
              <a:rPr lang="en-US" dirty="0"/>
              <a:t>Did you see these students grow and learn from you?</a:t>
            </a:r>
          </a:p>
          <a:p>
            <a:r>
              <a:rPr lang="en-US" dirty="0"/>
              <a:t>Did those students end up in grad school at good places, or place in very well known companies?</a:t>
            </a:r>
          </a:p>
          <a:p>
            <a:r>
              <a:rPr lang="en-US" dirty="0"/>
              <a:t>Did you mentor anyone outside of a project?</a:t>
            </a:r>
          </a:p>
          <a:p>
            <a:r>
              <a:rPr lang="en-US" dirty="0"/>
              <a:t>Mention all these</a:t>
            </a:r>
          </a:p>
          <a:p>
            <a:r>
              <a:rPr lang="en-US" dirty="0"/>
              <a:t>But don’t overdo it</a:t>
            </a:r>
          </a:p>
          <a:p>
            <a:pPr lvl="1"/>
            <a:r>
              <a:rPr lang="en-US" dirty="0"/>
              <a:t>Remember the dirty secret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13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Revise revise revise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Give your statements to others</a:t>
            </a:r>
          </a:p>
          <a:p>
            <a:pPr lvl="1"/>
            <a:r>
              <a:rPr lang="en-US" dirty="0"/>
              <a:t>Advisor</a:t>
            </a:r>
          </a:p>
          <a:p>
            <a:pPr lvl="1"/>
            <a:r>
              <a:rPr lang="en-US" dirty="0"/>
              <a:t>Former graduates</a:t>
            </a:r>
          </a:p>
          <a:p>
            <a:pPr lvl="1"/>
            <a:r>
              <a:rPr lang="en-US" dirty="0"/>
              <a:t>Other faculty in your department</a:t>
            </a:r>
          </a:p>
          <a:p>
            <a:r>
              <a:rPr lang="en-US" dirty="0"/>
              <a:t>Treat their comments with respect, not as criticism</a:t>
            </a:r>
          </a:p>
          <a:p>
            <a:pPr lvl="1"/>
            <a:r>
              <a:rPr lang="en-US" dirty="0"/>
              <a:t>”I didn’t understand your first page.” </a:t>
            </a:r>
            <a:r>
              <a:rPr lang="en-US" dirty="0">
                <a:sym typeface="Wingdings"/>
              </a:rPr>
              <a:t> does not mean they had no time, means your first page needs to be rewritten from scratch</a:t>
            </a:r>
          </a:p>
          <a:p>
            <a:r>
              <a:rPr lang="en-US" dirty="0">
                <a:sym typeface="Wingdings"/>
              </a:rPr>
              <a:t>Rewrite from scratch the first few times</a:t>
            </a:r>
            <a:endParaRPr lang="en-US" dirty="0"/>
          </a:p>
          <a:p>
            <a:r>
              <a:rPr lang="en-US" dirty="0">
                <a:sym typeface="Wingdings"/>
              </a:rPr>
              <a:t>Mark Twain said: “If I had more time, I’d have written a shorter letter.”</a:t>
            </a:r>
          </a:p>
          <a:p>
            <a:r>
              <a:rPr lang="en-US" dirty="0">
                <a:sym typeface="Wingdings"/>
              </a:rPr>
              <a:t>This quote is not by Mark Twain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950" y="104840"/>
            <a:ext cx="4349579" cy="326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0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This talk was friendly advice and a conversation</a:t>
            </a:r>
          </a:p>
          <a:p>
            <a:pPr lvl="1"/>
            <a:r>
              <a:rPr lang="en-US" dirty="0"/>
              <a:t>This talk had no examples, was not a tutorial</a:t>
            </a:r>
          </a:p>
          <a:p>
            <a:pPr lvl="1"/>
            <a:r>
              <a:rPr lang="en-US" dirty="0"/>
              <a:t>(and gave no guarantees)</a:t>
            </a:r>
          </a:p>
          <a:p>
            <a:r>
              <a:rPr lang="en-US" dirty="0"/>
              <a:t>Research Statement</a:t>
            </a:r>
          </a:p>
          <a:p>
            <a:pPr lvl="1"/>
            <a:r>
              <a:rPr lang="en-US" dirty="0"/>
              <a:t>What is your vision?</a:t>
            </a:r>
          </a:p>
          <a:p>
            <a:pPr lvl="1"/>
            <a:r>
              <a:rPr lang="en-US" dirty="0"/>
              <a:t>Tie vision to past work and future proposed work</a:t>
            </a:r>
          </a:p>
          <a:p>
            <a:pPr lvl="1"/>
            <a:r>
              <a:rPr lang="en-US" dirty="0"/>
              <a:t>80-16-4 Rule, Gartner Curve</a:t>
            </a:r>
          </a:p>
          <a:p>
            <a:r>
              <a:rPr lang="en-US" dirty="0"/>
              <a:t>Teaching Statement</a:t>
            </a:r>
          </a:p>
          <a:p>
            <a:pPr lvl="1"/>
            <a:r>
              <a:rPr lang="en-US" dirty="0"/>
              <a:t>Boast, boast, boast!</a:t>
            </a:r>
          </a:p>
          <a:p>
            <a:pPr lvl="1"/>
            <a:r>
              <a:rPr lang="en-US" dirty="0"/>
              <a:t>Talk about past experiences with lecturing, </a:t>
            </a:r>
            <a:r>
              <a:rPr lang="en-US" dirty="0" err="1"/>
              <a:t>TAing</a:t>
            </a:r>
            <a:r>
              <a:rPr lang="en-US" dirty="0"/>
              <a:t>, and mentoring</a:t>
            </a:r>
          </a:p>
          <a:p>
            <a:r>
              <a:rPr lang="en-US" dirty="0"/>
              <a:t>For both</a:t>
            </a:r>
          </a:p>
          <a:p>
            <a:pPr lvl="1"/>
            <a:r>
              <a:rPr lang="en-US" dirty="0"/>
              <a:t>Start early</a:t>
            </a:r>
          </a:p>
          <a:p>
            <a:pPr lvl="1"/>
            <a:r>
              <a:rPr lang="en-US" dirty="0"/>
              <a:t>Obtain feedback, overhaul/rewrite completely</a:t>
            </a:r>
          </a:p>
          <a:p>
            <a:pPr lvl="2"/>
            <a:r>
              <a:rPr lang="en-US" dirty="0"/>
              <a:t>Several times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95679"/>
            <a:ext cx="3478426" cy="260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42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Secret to Research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Secret </a:t>
            </a:r>
            <a:r>
              <a:rPr lang="en-US" dirty="0"/>
              <a:t>to </a:t>
            </a:r>
            <a:r>
              <a:rPr lang="en-US"/>
              <a:t>Research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one reads research statements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01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Secret </a:t>
            </a:r>
            <a:r>
              <a:rPr lang="en-US" dirty="0"/>
              <a:t>to </a:t>
            </a:r>
            <a:r>
              <a:rPr lang="en-US"/>
              <a:t>Research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one </a:t>
            </a:r>
            <a:r>
              <a:rPr lang="en-US" u="sng" dirty="0"/>
              <a:t>wants to</a:t>
            </a:r>
            <a:r>
              <a:rPr lang="en-US" dirty="0"/>
              <a:t> reads research statements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498" y="2508421"/>
            <a:ext cx="2266052" cy="341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4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Statement - Audience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Think of your audience</a:t>
            </a:r>
          </a:p>
          <a:p>
            <a:r>
              <a:rPr lang="en-US" dirty="0"/>
              <a:t>Members on Recruiting Committees</a:t>
            </a:r>
          </a:p>
          <a:p>
            <a:pPr lvl="1"/>
            <a:r>
              <a:rPr lang="en-US" dirty="0"/>
              <a:t>Faculty in academia</a:t>
            </a:r>
          </a:p>
          <a:p>
            <a:pPr lvl="1"/>
            <a:r>
              <a:rPr lang="en-US" dirty="0"/>
              <a:t>Researchers/engineers in companies</a:t>
            </a:r>
          </a:p>
          <a:p>
            <a:r>
              <a:rPr lang="en-US" dirty="0"/>
              <a:t>Your audience is general, not experts in your field</a:t>
            </a:r>
          </a:p>
          <a:p>
            <a:r>
              <a:rPr lang="en-US" dirty="0"/>
              <a:t>Your audience has little time, so make their life easier</a:t>
            </a:r>
          </a:p>
          <a:p>
            <a:pPr lvl="1"/>
            <a:r>
              <a:rPr lang="en-US" dirty="0"/>
              <a:t>First paragraph is a summary of the rest</a:t>
            </a:r>
          </a:p>
          <a:p>
            <a:pPr lvl="1"/>
            <a:r>
              <a:rPr lang="en-US" dirty="0"/>
              <a:t>First page is a summary of the rest</a:t>
            </a:r>
          </a:p>
          <a:p>
            <a:pPr lvl="1"/>
            <a:r>
              <a:rPr lang="en-US" dirty="0"/>
              <a:t>Keep statement 1-2 pages, no more than 3 (excludes references)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671" y="111213"/>
            <a:ext cx="3840216" cy="286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80-16-4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80% of your audience will read the first 1/3</a:t>
            </a:r>
            <a:r>
              <a:rPr lang="en-US" baseline="30000" dirty="0"/>
              <a:t>rd</a:t>
            </a:r>
            <a:r>
              <a:rPr lang="en-US" dirty="0"/>
              <a:t> of your statement and then stop</a:t>
            </a:r>
          </a:p>
          <a:p>
            <a:r>
              <a:rPr lang="en-US" dirty="0"/>
              <a:t>16% will stop after 2/3rds of your statement</a:t>
            </a:r>
          </a:p>
          <a:p>
            <a:r>
              <a:rPr lang="en-US" dirty="0"/>
              <a:t>4% will read the entire statement</a:t>
            </a:r>
          </a:p>
          <a:p>
            <a:endParaRPr lang="en-US" dirty="0"/>
          </a:p>
          <a:p>
            <a:r>
              <a:rPr lang="en-US" dirty="0"/>
              <a:t>80% of your readers are generalists</a:t>
            </a:r>
          </a:p>
          <a:p>
            <a:r>
              <a:rPr lang="en-US" dirty="0"/>
              <a:t>16% are somewhat knowledgeable</a:t>
            </a:r>
          </a:p>
          <a:p>
            <a:r>
              <a:rPr lang="en-US" dirty="0"/>
              <a:t>4% are experts</a:t>
            </a:r>
          </a:p>
          <a:p>
            <a:r>
              <a:rPr lang="en-US" dirty="0"/>
              <a:t>May not be the same set of people in both 4% groups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0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692" y="0"/>
            <a:ext cx="689452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579" y="5833130"/>
            <a:ext cx="42270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Image from:</a:t>
            </a:r>
          </a:p>
          <a:p>
            <a:r>
              <a:rPr lang="en-US" sz="1400" i="1" dirty="0"/>
              <a:t>http://www.businessinsider.com/heres-what-recruiters-</a:t>
            </a:r>
          </a:p>
          <a:p>
            <a:r>
              <a:rPr lang="en-US" sz="1400" i="1" dirty="0"/>
              <a:t>look-at-during-the-</a:t>
            </a:r>
          </a:p>
          <a:p>
            <a:r>
              <a:rPr lang="en-US" sz="1400" i="1" dirty="0"/>
              <a:t>6-seconds-they-spend-on-your-resume-2012-4 </a:t>
            </a:r>
          </a:p>
        </p:txBody>
      </p:sp>
    </p:spTree>
    <p:extLst>
      <p:ext uri="{BB962C8B-B14F-4D97-AF65-F5344CB8AC3E}">
        <p14:creationId xmlns:p14="http://schemas.microsoft.com/office/powerpoint/2010/main" val="162323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Statement -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869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Your audience is looking for one key takeaway</a:t>
            </a:r>
          </a:p>
          <a:p>
            <a:pPr lvl="1"/>
            <a:r>
              <a:rPr lang="en-US" dirty="0"/>
              <a:t>Does this candidate excite us, add value to our department/company, and will continue to excite us in the future?</a:t>
            </a:r>
          </a:p>
          <a:p>
            <a:r>
              <a:rPr lang="en-US" dirty="0"/>
              <a:t>The way you excite them is by your vision</a:t>
            </a:r>
          </a:p>
          <a:p>
            <a:r>
              <a:rPr lang="en-US" b="1" i="1" dirty="0">
                <a:solidFill>
                  <a:srgbClr val="00B050"/>
                </a:solidFill>
              </a:rPr>
              <a:t>Have a vision that ties your past work with your future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/>
              <a:t>Think broadly, not just limited by your PhD work or recent work</a:t>
            </a:r>
          </a:p>
          <a:p>
            <a:r>
              <a:rPr lang="en-US" dirty="0"/>
              <a:t>Read up on trends, Gartner reports, Forrester reports, white papers by luminaries</a:t>
            </a:r>
          </a:p>
          <a:p>
            <a:pPr lvl="1"/>
            <a:r>
              <a:rPr lang="en-US" dirty="0"/>
              <a:t>Place your work in that context</a:t>
            </a:r>
          </a:p>
          <a:p>
            <a:pPr lvl="1"/>
            <a:r>
              <a:rPr lang="en-US" dirty="0"/>
              <a:t>Don’t just say “LLMs will solve everything…” (no research area stays hot forever)</a:t>
            </a:r>
          </a:p>
          <a:p>
            <a:r>
              <a:rPr lang="en-US" dirty="0"/>
              <a:t>Be bold! </a:t>
            </a:r>
            <a:r>
              <a:rPr lang="en-US" b="1" dirty="0"/>
              <a:t>Readers love new and emerging (and hot) areas</a:t>
            </a:r>
          </a:p>
          <a:p>
            <a:r>
              <a:rPr lang="en-US" dirty="0"/>
              <a:t>CS/Engineering is multi-disciplinary naturally</a:t>
            </a:r>
          </a:p>
          <a:p>
            <a:pPr lvl="1"/>
            <a:r>
              <a:rPr lang="en-US" dirty="0"/>
              <a:t>Take courses outside your area</a:t>
            </a:r>
          </a:p>
          <a:p>
            <a:pPr lvl="1"/>
            <a:r>
              <a:rPr lang="en-US" dirty="0"/>
              <a:t>Take courses outside your department (Narrate Example)</a:t>
            </a:r>
          </a:p>
          <a:p>
            <a:r>
              <a:rPr lang="en-US" dirty="0"/>
              <a:t>Did I say - Be bold?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EA32B-6CED-9D47-BD7E-2975E2D8E3ED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649" y="92698"/>
            <a:ext cx="3093573" cy="201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8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1494</Words>
  <Application>Microsoft Macintosh PowerPoint</Application>
  <PresentationFormat>Widescreen</PresentationFormat>
  <Paragraphs>220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Wingdings</vt:lpstr>
      <vt:lpstr>Office Theme</vt:lpstr>
      <vt:lpstr>How to Write Research/Teaching Statements</vt:lpstr>
      <vt:lpstr>Takeaways</vt:lpstr>
      <vt:lpstr>The Secret to Research Statements</vt:lpstr>
      <vt:lpstr>The Secret to Research Statements</vt:lpstr>
      <vt:lpstr>The Secret to Research Statements</vt:lpstr>
      <vt:lpstr>Research Statement - Audience</vt:lpstr>
      <vt:lpstr>80-16-4 Rule</vt:lpstr>
      <vt:lpstr>Heat Map</vt:lpstr>
      <vt:lpstr>Research Statement - Vision</vt:lpstr>
      <vt:lpstr>Gartner Curve (2025)</vt:lpstr>
      <vt:lpstr>Gartner Curve (2025)</vt:lpstr>
      <vt:lpstr>Gartner Curve (2025)</vt:lpstr>
      <vt:lpstr>Gartner Curve (2025)</vt:lpstr>
      <vt:lpstr>Gartner Curve (2017)</vt:lpstr>
      <vt:lpstr>Life of a Research Area (Based on Gartner Curve)</vt:lpstr>
      <vt:lpstr>How to identify which stage a research area is in</vt:lpstr>
      <vt:lpstr>Vision, contd.</vt:lpstr>
      <vt:lpstr>Suggested Framework for Research Statement</vt:lpstr>
      <vt:lpstr>Teaching Statement</vt:lpstr>
      <vt:lpstr>Teaching Statement - What is your audience looking for?</vt:lpstr>
      <vt:lpstr>A dirty lil’ secret of tenure and promotion</vt:lpstr>
      <vt:lpstr>Suggested Framework for Teaching Statement</vt:lpstr>
      <vt:lpstr>“Mentoring Students”?</vt:lpstr>
      <vt:lpstr>Revise revise revise</vt:lpstr>
      <vt:lpstr>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Gupta, Indranil</dc:creator>
  <cp:lastModifiedBy>Indranil Gupta</cp:lastModifiedBy>
  <cp:revision>101</cp:revision>
  <dcterms:created xsi:type="dcterms:W3CDTF">2017-09-16T14:29:30Z</dcterms:created>
  <dcterms:modified xsi:type="dcterms:W3CDTF">2025-09-25T16:55:58Z</dcterms:modified>
</cp:coreProperties>
</file>