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1198" r:id="rId2"/>
    <p:sldId id="334" r:id="rId3"/>
    <p:sldId id="306" r:id="rId4"/>
    <p:sldId id="277" r:id="rId5"/>
    <p:sldId id="263" r:id="rId6"/>
    <p:sldId id="330" r:id="rId7"/>
    <p:sldId id="318" r:id="rId8"/>
    <p:sldId id="338" r:id="rId9"/>
    <p:sldId id="261" r:id="rId10"/>
    <p:sldId id="335" r:id="rId11"/>
    <p:sldId id="342" r:id="rId12"/>
    <p:sldId id="297" r:id="rId13"/>
    <p:sldId id="333" r:id="rId14"/>
    <p:sldId id="324" r:id="rId15"/>
    <p:sldId id="332" r:id="rId16"/>
    <p:sldId id="337" r:id="rId17"/>
    <p:sldId id="292" r:id="rId18"/>
    <p:sldId id="329" r:id="rId19"/>
    <p:sldId id="296" r:id="rId20"/>
    <p:sldId id="326" r:id="rId21"/>
    <p:sldId id="327" r:id="rId22"/>
    <p:sldId id="328" r:id="rId23"/>
    <p:sldId id="339" r:id="rId24"/>
    <p:sldId id="340" r:id="rId25"/>
    <p:sldId id="341" r:id="rId26"/>
    <p:sldId id="343" r:id="rId27"/>
    <p:sldId id="31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47" autoAdjust="0"/>
    <p:restoredTop sz="91135" autoAdjust="0"/>
  </p:normalViewPr>
  <p:slideViewPr>
    <p:cSldViewPr snapToGrid="0">
      <p:cViewPr varScale="1">
        <p:scale>
          <a:sx n="101" d="100"/>
          <a:sy n="101" d="100"/>
        </p:scale>
        <p:origin x="432" y="18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D4B82-6D19-42BA-B849-982779B81963}"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D4F9C2-C5AE-4323-9E94-ADC0D12C660F}" type="slidenum">
              <a:rPr lang="en-US" smtClean="0"/>
              <a:t>‹#›</a:t>
            </a:fld>
            <a:endParaRPr lang="en-US"/>
          </a:p>
        </p:txBody>
      </p:sp>
    </p:spTree>
    <p:extLst>
      <p:ext uri="{BB962C8B-B14F-4D97-AF65-F5344CB8AC3E}">
        <p14:creationId xmlns:p14="http://schemas.microsoft.com/office/powerpoint/2010/main" val="1121073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D4F9C2-C5AE-4323-9E94-ADC0D12C660F}" type="slidenum">
              <a:rPr lang="en-US" smtClean="0"/>
              <a:t>3</a:t>
            </a:fld>
            <a:endParaRPr lang="en-US"/>
          </a:p>
        </p:txBody>
      </p:sp>
    </p:spTree>
    <p:extLst>
      <p:ext uri="{BB962C8B-B14F-4D97-AF65-F5344CB8AC3E}">
        <p14:creationId xmlns:p14="http://schemas.microsoft.com/office/powerpoint/2010/main" val="3129678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D4F9C2-C5AE-4323-9E94-ADC0D12C660F}" type="slidenum">
              <a:rPr lang="en-US" smtClean="0"/>
              <a:t>4</a:t>
            </a:fld>
            <a:endParaRPr lang="en-US"/>
          </a:p>
        </p:txBody>
      </p:sp>
    </p:spTree>
    <p:extLst>
      <p:ext uri="{BB962C8B-B14F-4D97-AF65-F5344CB8AC3E}">
        <p14:creationId xmlns:p14="http://schemas.microsoft.com/office/powerpoint/2010/main" val="507536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D4F9C2-C5AE-4323-9E94-ADC0D12C660F}" type="slidenum">
              <a:rPr lang="en-US" smtClean="0"/>
              <a:t>5</a:t>
            </a:fld>
            <a:endParaRPr lang="en-US"/>
          </a:p>
        </p:txBody>
      </p:sp>
    </p:spTree>
    <p:extLst>
      <p:ext uri="{BB962C8B-B14F-4D97-AF65-F5344CB8AC3E}">
        <p14:creationId xmlns:p14="http://schemas.microsoft.com/office/powerpoint/2010/main" val="1185474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D4F9C2-C5AE-4323-9E94-ADC0D12C660F}" type="slidenum">
              <a:rPr lang="en-US" smtClean="0"/>
              <a:t>7</a:t>
            </a:fld>
            <a:endParaRPr lang="en-US"/>
          </a:p>
        </p:txBody>
      </p:sp>
    </p:spTree>
    <p:extLst>
      <p:ext uri="{BB962C8B-B14F-4D97-AF65-F5344CB8AC3E}">
        <p14:creationId xmlns:p14="http://schemas.microsoft.com/office/powerpoint/2010/main" val="2360094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F6E0-5983-8F6B-9198-387FE27AF7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85B7C-7DE5-35B3-4E56-4A6DCFCD5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63E97-638B-7159-4052-5A797A911C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BF1061-15C9-1F2C-DD54-6B324E09DC7A}"/>
              </a:ext>
            </a:extLst>
          </p:cNvPr>
          <p:cNvSpPr>
            <a:spLocks noGrp="1"/>
          </p:cNvSpPr>
          <p:nvPr>
            <p:ph type="sldNum" sz="quarter" idx="10"/>
          </p:nvPr>
        </p:nvSpPr>
        <p:spPr/>
        <p:txBody>
          <a:bodyPr/>
          <a:lstStyle/>
          <a:p>
            <a:fld id="{EDD4F9C2-C5AE-4323-9E94-ADC0D12C660F}" type="slidenum">
              <a:rPr lang="en-US" smtClean="0"/>
              <a:t>8</a:t>
            </a:fld>
            <a:endParaRPr lang="en-US"/>
          </a:p>
        </p:txBody>
      </p:sp>
    </p:spTree>
    <p:extLst>
      <p:ext uri="{BB962C8B-B14F-4D97-AF65-F5344CB8AC3E}">
        <p14:creationId xmlns:p14="http://schemas.microsoft.com/office/powerpoint/2010/main" val="1851868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D4F9C2-C5AE-4323-9E94-ADC0D12C660F}" type="slidenum">
              <a:rPr lang="en-US" smtClean="0"/>
              <a:t>9</a:t>
            </a:fld>
            <a:endParaRPr lang="en-US"/>
          </a:p>
        </p:txBody>
      </p:sp>
    </p:spTree>
    <p:extLst>
      <p:ext uri="{BB962C8B-B14F-4D97-AF65-F5344CB8AC3E}">
        <p14:creationId xmlns:p14="http://schemas.microsoft.com/office/powerpoint/2010/main" val="60870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DB571-61E5-6613-8518-70F617EA5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2A0C9-E88B-6C12-969D-52CDF3A31E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22BA6A-7A1A-310F-1F3E-E137B6D150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668AC7-BB81-9580-4568-03BC781AD0F4}"/>
              </a:ext>
            </a:extLst>
          </p:cNvPr>
          <p:cNvSpPr>
            <a:spLocks noGrp="1"/>
          </p:cNvSpPr>
          <p:nvPr>
            <p:ph type="sldNum" sz="quarter" idx="10"/>
          </p:nvPr>
        </p:nvSpPr>
        <p:spPr/>
        <p:txBody>
          <a:bodyPr/>
          <a:lstStyle/>
          <a:p>
            <a:fld id="{EDD4F9C2-C5AE-4323-9E94-ADC0D12C660F}" type="slidenum">
              <a:rPr lang="en-US" smtClean="0"/>
              <a:t>10</a:t>
            </a:fld>
            <a:endParaRPr lang="en-US"/>
          </a:p>
        </p:txBody>
      </p:sp>
    </p:spTree>
    <p:extLst>
      <p:ext uri="{BB962C8B-B14F-4D97-AF65-F5344CB8AC3E}">
        <p14:creationId xmlns:p14="http://schemas.microsoft.com/office/powerpoint/2010/main" val="68375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8153E-3BAF-1847-3E7B-342F94E37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EBBE3-83E6-96AD-4FB9-923AC9D39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CE6A50-185B-E3C9-FEE6-C0CAFA61B8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735833-7593-51FB-2352-53696DBCF646}"/>
              </a:ext>
            </a:extLst>
          </p:cNvPr>
          <p:cNvSpPr>
            <a:spLocks noGrp="1"/>
          </p:cNvSpPr>
          <p:nvPr>
            <p:ph type="sldNum" sz="quarter" idx="10"/>
          </p:nvPr>
        </p:nvSpPr>
        <p:spPr/>
        <p:txBody>
          <a:bodyPr/>
          <a:lstStyle/>
          <a:p>
            <a:fld id="{EDD4F9C2-C5AE-4323-9E94-ADC0D12C660F}" type="slidenum">
              <a:rPr lang="en-US" smtClean="0"/>
              <a:t>11</a:t>
            </a:fld>
            <a:endParaRPr lang="en-US"/>
          </a:p>
        </p:txBody>
      </p:sp>
    </p:spTree>
    <p:extLst>
      <p:ext uri="{BB962C8B-B14F-4D97-AF65-F5344CB8AC3E}">
        <p14:creationId xmlns:p14="http://schemas.microsoft.com/office/powerpoint/2010/main" val="2107312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D4F9C2-C5AE-4323-9E94-ADC0D12C660F}" type="slidenum">
              <a:rPr lang="en-US" smtClean="0"/>
              <a:t>12</a:t>
            </a:fld>
            <a:endParaRPr lang="en-US"/>
          </a:p>
        </p:txBody>
      </p:sp>
    </p:spTree>
    <p:extLst>
      <p:ext uri="{BB962C8B-B14F-4D97-AF65-F5344CB8AC3E}">
        <p14:creationId xmlns:p14="http://schemas.microsoft.com/office/powerpoint/2010/main" val="2655556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63814-98FF-5E66-11B9-B888EC9F6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19469-2333-9E79-461D-91792F46FA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696D10-816A-1D9C-935A-6F5B45FEA5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68A6C4-BCDA-4641-B2E2-E08AE04E08AB}"/>
              </a:ext>
            </a:extLst>
          </p:cNvPr>
          <p:cNvSpPr>
            <a:spLocks noGrp="1"/>
          </p:cNvSpPr>
          <p:nvPr>
            <p:ph type="sldNum" sz="quarter" idx="10"/>
          </p:nvPr>
        </p:nvSpPr>
        <p:spPr/>
        <p:txBody>
          <a:bodyPr/>
          <a:lstStyle/>
          <a:p>
            <a:fld id="{EDD4F9C2-C5AE-4323-9E94-ADC0D12C660F}" type="slidenum">
              <a:rPr lang="en-US" smtClean="0"/>
              <a:t>16</a:t>
            </a:fld>
            <a:endParaRPr lang="en-US"/>
          </a:p>
        </p:txBody>
      </p:sp>
    </p:spTree>
    <p:extLst>
      <p:ext uri="{BB962C8B-B14F-4D97-AF65-F5344CB8AC3E}">
        <p14:creationId xmlns:p14="http://schemas.microsoft.com/office/powerpoint/2010/main" val="1962891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D4F9C2-C5AE-4323-9E94-ADC0D12C660F}" type="slidenum">
              <a:rPr lang="en-US" smtClean="0"/>
              <a:t>19</a:t>
            </a:fld>
            <a:endParaRPr lang="en-US"/>
          </a:p>
        </p:txBody>
      </p:sp>
    </p:spTree>
    <p:extLst>
      <p:ext uri="{BB962C8B-B14F-4D97-AF65-F5344CB8AC3E}">
        <p14:creationId xmlns:p14="http://schemas.microsoft.com/office/powerpoint/2010/main" val="3040329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C3FA5-E463-95AF-5A0F-625076E934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4C591-EBDF-D573-B36E-E0EFC8705B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26694-017E-5C0E-AFF9-36E438BD8F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4E51B2-3F56-4A23-1069-65C108A3B43B}"/>
              </a:ext>
            </a:extLst>
          </p:cNvPr>
          <p:cNvSpPr>
            <a:spLocks noGrp="1"/>
          </p:cNvSpPr>
          <p:nvPr>
            <p:ph type="sldNum" sz="quarter" idx="10"/>
          </p:nvPr>
        </p:nvSpPr>
        <p:spPr/>
        <p:txBody>
          <a:bodyPr/>
          <a:lstStyle/>
          <a:p>
            <a:fld id="{EDD4F9C2-C5AE-4323-9E94-ADC0D12C660F}" type="slidenum">
              <a:rPr lang="en-US" smtClean="0"/>
              <a:t>20</a:t>
            </a:fld>
            <a:endParaRPr lang="en-US"/>
          </a:p>
        </p:txBody>
      </p:sp>
    </p:spTree>
    <p:extLst>
      <p:ext uri="{BB962C8B-B14F-4D97-AF65-F5344CB8AC3E}">
        <p14:creationId xmlns:p14="http://schemas.microsoft.com/office/powerpoint/2010/main" val="4265034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78E4F-2A3B-1696-E94A-F71B0E693E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89131-BDE7-858B-D1E4-E969EC2511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C575E4-21D4-015C-CF45-145DAD4942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B538C5-D95B-6015-3346-CB3C2EFD7995}"/>
              </a:ext>
            </a:extLst>
          </p:cNvPr>
          <p:cNvSpPr>
            <a:spLocks noGrp="1"/>
          </p:cNvSpPr>
          <p:nvPr>
            <p:ph type="sldNum" sz="quarter" idx="10"/>
          </p:nvPr>
        </p:nvSpPr>
        <p:spPr/>
        <p:txBody>
          <a:bodyPr/>
          <a:lstStyle/>
          <a:p>
            <a:fld id="{EDD4F9C2-C5AE-4323-9E94-ADC0D12C660F}" type="slidenum">
              <a:rPr lang="en-US" smtClean="0"/>
              <a:t>21</a:t>
            </a:fld>
            <a:endParaRPr lang="en-US"/>
          </a:p>
        </p:txBody>
      </p:sp>
    </p:spTree>
    <p:extLst>
      <p:ext uri="{BB962C8B-B14F-4D97-AF65-F5344CB8AC3E}">
        <p14:creationId xmlns:p14="http://schemas.microsoft.com/office/powerpoint/2010/main" val="1868993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2B881-76CE-D1AC-37F2-A6AF08D03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41D4E-01E5-B0D9-DE28-FF10B2AB6C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9850C-F1BF-00E4-EF43-372C5B4AB5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C5F4BE-A67A-7DB0-BE3D-6EE7F59AA7AC}"/>
              </a:ext>
            </a:extLst>
          </p:cNvPr>
          <p:cNvSpPr>
            <a:spLocks noGrp="1"/>
          </p:cNvSpPr>
          <p:nvPr>
            <p:ph type="sldNum" sz="quarter" idx="10"/>
          </p:nvPr>
        </p:nvSpPr>
        <p:spPr/>
        <p:txBody>
          <a:bodyPr/>
          <a:lstStyle/>
          <a:p>
            <a:fld id="{EDD4F9C2-C5AE-4323-9E94-ADC0D12C660F}" type="slidenum">
              <a:rPr lang="en-US" smtClean="0"/>
              <a:t>22</a:t>
            </a:fld>
            <a:endParaRPr lang="en-US"/>
          </a:p>
        </p:txBody>
      </p:sp>
    </p:spTree>
    <p:extLst>
      <p:ext uri="{BB962C8B-B14F-4D97-AF65-F5344CB8AC3E}">
        <p14:creationId xmlns:p14="http://schemas.microsoft.com/office/powerpoint/2010/main" val="1738187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98B7A-0AEB-4234-F83D-7DB363E73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69998-5935-53E7-F65E-2F631344A5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2F7FBF-3CA0-480F-8AF2-5E75B12F28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EA9E36-669F-AC26-F67D-3B3ADB322A95}"/>
              </a:ext>
            </a:extLst>
          </p:cNvPr>
          <p:cNvSpPr>
            <a:spLocks noGrp="1"/>
          </p:cNvSpPr>
          <p:nvPr>
            <p:ph type="sldNum" sz="quarter" idx="10"/>
          </p:nvPr>
        </p:nvSpPr>
        <p:spPr/>
        <p:txBody>
          <a:bodyPr/>
          <a:lstStyle/>
          <a:p>
            <a:fld id="{EDD4F9C2-C5AE-4323-9E94-ADC0D12C660F}" type="slidenum">
              <a:rPr lang="en-US" smtClean="0"/>
              <a:t>23</a:t>
            </a:fld>
            <a:endParaRPr lang="en-US"/>
          </a:p>
        </p:txBody>
      </p:sp>
    </p:spTree>
    <p:extLst>
      <p:ext uri="{BB962C8B-B14F-4D97-AF65-F5344CB8AC3E}">
        <p14:creationId xmlns:p14="http://schemas.microsoft.com/office/powerpoint/2010/main" val="1874732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13954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66805"/>
            <a:ext cx="10515600" cy="1325563"/>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9836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129555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8795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2078148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2619254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3032745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3680092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124108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4239872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FFB73AA-DD54-4E80-B7DE-4522ABE999AB}" type="datetimeFigureOut">
              <a:rPr lang="en-US" smtClean="0"/>
              <a:t>10/19/26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7604E1B-C643-4F37-886B-930FC9D4EB54}" type="slidenum">
              <a:rPr lang="en-US" smtClean="0"/>
              <a:t>‹#›</a:t>
            </a:fld>
            <a:endParaRPr lang="en-US"/>
          </a:p>
        </p:txBody>
      </p:sp>
    </p:spTree>
    <p:extLst>
      <p:ext uri="{BB962C8B-B14F-4D97-AF65-F5344CB8AC3E}">
        <p14:creationId xmlns:p14="http://schemas.microsoft.com/office/powerpoint/2010/main" val="1293395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41549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iebelschool.illinois.edu/academics/graduate/phd-progra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Goofus_and_Gallant"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science.org/doi/10.1126/science.adv3711" TargetMode="External"/><Relationship Id="rId5" Type="http://schemas.openxmlformats.org/officeDocument/2006/relationships/image" Target="../media/image4.jpeg"/><Relationship Id="rId4" Type="http://schemas.openxmlformats.org/officeDocument/2006/relationships/hyperlink" Target="https://www.nbcnews.com/news/us-news/know-harvard-professor-francesca-gino-tenure-revoked-data-fraud-invest-rcna209219"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ature.com/nature-portfolio/editorial-policies/authorshi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acm.org/publications/policies/new-acm-policy-on-authorship"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nature.com/nature-portfolio/editorial-policies/authorship"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ture.com/nature-portfolio/editorial-policies/authorship"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acm.org/publications/policies/frequently-asked-question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acm.org/publications/policies/new-acm-policy-on-authorship"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nature.com/nature-portfolio/editorial-policies/plagiaris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cvpr.thecvf.com/Conferences/2026/ReviewerGuideline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vpr.thecvf.com/Conferences/2026/ReviewerGuideline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oprs.research.illinois.edu/"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nature.com/nature-portfolio/editorial-policies/ethics-and-biosecurity"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7174B-3386-F403-B10E-0C4F77E268DE}"/>
              </a:ext>
            </a:extLst>
          </p:cNvPr>
          <p:cNvSpPr>
            <a:spLocks noGrp="1"/>
          </p:cNvSpPr>
          <p:nvPr>
            <p:ph type="title"/>
          </p:nvPr>
        </p:nvSpPr>
        <p:spPr/>
        <p:txBody>
          <a:bodyPr>
            <a:normAutofit/>
          </a:bodyPr>
          <a:lstStyle/>
          <a:p>
            <a:r>
              <a:rPr lang="en-US"/>
              <a:t>Reminder: Ph</a:t>
            </a:r>
            <a:r>
              <a:rPr lang="en-US" dirty="0"/>
              <a:t>.D. Requirements Quiz</a:t>
            </a:r>
          </a:p>
        </p:txBody>
      </p:sp>
      <p:sp>
        <p:nvSpPr>
          <p:cNvPr id="3" name="Text Placeholder 2">
            <a:extLst>
              <a:ext uri="{FF2B5EF4-FFF2-40B4-BE49-F238E27FC236}">
                <a16:creationId xmlns:a16="http://schemas.microsoft.com/office/drawing/2014/main" id="{83F9AF5C-6BC5-D7A1-FD1C-E91E1D487AD8}"/>
              </a:ext>
            </a:extLst>
          </p:cNvPr>
          <p:cNvSpPr>
            <a:spLocks noGrp="1"/>
          </p:cNvSpPr>
          <p:nvPr>
            <p:ph type="body" idx="1"/>
          </p:nvPr>
        </p:nvSpPr>
        <p:spPr/>
        <p:txBody>
          <a:bodyPr/>
          <a:lstStyle/>
          <a:p>
            <a:r>
              <a:rPr lang="en-US" dirty="0"/>
              <a:t>Available on Canvas now, due </a:t>
            </a:r>
            <a:r>
              <a:rPr lang="en-US" b="1" dirty="0"/>
              <a:t>Monday, October 26</a:t>
            </a:r>
          </a:p>
          <a:p>
            <a:endParaRPr lang="en-US" b="1" dirty="0"/>
          </a:p>
          <a:p>
            <a:r>
              <a:rPr lang="en-US" dirty="0"/>
              <a:t>20 multiple choice and T/F questions, no time limit</a:t>
            </a:r>
          </a:p>
          <a:p>
            <a:endParaRPr lang="en-US" dirty="0"/>
          </a:p>
          <a:p>
            <a:r>
              <a:rPr lang="en-US" dirty="0"/>
              <a:t>Consult </a:t>
            </a:r>
            <a:r>
              <a:rPr lang="en-US" dirty="0">
                <a:hlinkClick r:id="rId2"/>
              </a:rPr>
              <a:t>https://siebelschool.illinois.edu/academics/graduate/phd-program</a:t>
            </a:r>
            <a:r>
              <a:rPr lang="en-US" dirty="0"/>
              <a:t> to help you answer</a:t>
            </a:r>
          </a:p>
          <a:p>
            <a:endParaRPr lang="en-US" dirty="0"/>
          </a:p>
          <a:p>
            <a:r>
              <a:rPr lang="en-US" dirty="0"/>
              <a:t>Must get a score of </a:t>
            </a:r>
            <a:r>
              <a:rPr lang="en-US" b="1" dirty="0"/>
              <a:t>at least 15 </a:t>
            </a:r>
            <a:r>
              <a:rPr lang="en-US" dirty="0"/>
              <a:t>to pass</a:t>
            </a:r>
          </a:p>
        </p:txBody>
      </p:sp>
    </p:spTree>
    <p:extLst>
      <p:ext uri="{BB962C8B-B14F-4D97-AF65-F5344CB8AC3E}">
        <p14:creationId xmlns:p14="http://schemas.microsoft.com/office/powerpoint/2010/main" val="3845131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EC91F1-134C-9DD4-46FC-B8DB05EB81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762" y="1279242"/>
            <a:ext cx="4673428" cy="4673428"/>
          </a:xfrm>
          <a:prstGeom prst="rect">
            <a:avLst/>
          </a:prstGeom>
        </p:spPr>
      </p:pic>
      <p:sp>
        <p:nvSpPr>
          <p:cNvPr id="6" name="TextBox 5">
            <a:extLst>
              <a:ext uri="{FF2B5EF4-FFF2-40B4-BE49-F238E27FC236}">
                <a16:creationId xmlns:a16="http://schemas.microsoft.com/office/drawing/2014/main" id="{CF2EC848-ABFE-D10E-19CE-C30534066577}"/>
              </a:ext>
            </a:extLst>
          </p:cNvPr>
          <p:cNvSpPr txBox="1"/>
          <p:nvPr/>
        </p:nvSpPr>
        <p:spPr>
          <a:xfrm>
            <a:off x="6247077" y="6050644"/>
            <a:ext cx="5373914" cy="307777"/>
          </a:xfrm>
          <a:prstGeom prst="rect">
            <a:avLst/>
          </a:prstGeom>
          <a:noFill/>
        </p:spPr>
        <p:txBody>
          <a:bodyPr wrap="square" rtlCol="0">
            <a:spAutoFit/>
          </a:bodyPr>
          <a:lstStyle/>
          <a:p>
            <a:r>
              <a:rPr lang="en-US" sz="1400" dirty="0"/>
              <a:t>Generated by ChatGPT 5 based on </a:t>
            </a:r>
            <a:r>
              <a:rPr lang="en-US" sz="1400" dirty="0">
                <a:hlinkClick r:id="rId3"/>
              </a:rPr>
              <a:t>1950s Goofus and Gallant comics</a:t>
            </a:r>
            <a:endParaRPr lang="en-US" sz="1400" dirty="0"/>
          </a:p>
        </p:txBody>
      </p:sp>
      <p:sp>
        <p:nvSpPr>
          <p:cNvPr id="9" name="Title 1">
            <a:extLst>
              <a:ext uri="{FF2B5EF4-FFF2-40B4-BE49-F238E27FC236}">
                <a16:creationId xmlns:a16="http://schemas.microsoft.com/office/drawing/2014/main" id="{5B6B72D4-727D-CFA9-A259-8137F2AAD68E}"/>
              </a:ext>
            </a:extLst>
          </p:cNvPr>
          <p:cNvSpPr txBox="1">
            <a:spLocks/>
          </p:cNvSpPr>
          <p:nvPr/>
        </p:nvSpPr>
        <p:spPr>
          <a:xfrm>
            <a:off x="1056812" y="1054802"/>
            <a:ext cx="4673428" cy="369202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pPr>
            <a:r>
              <a:rPr lang="en-US" sz="3600" b="1" dirty="0"/>
              <a:t>Fall 2026 CS 591 </a:t>
            </a:r>
            <a:r>
              <a:rPr lang="en-US" sz="3600" b="1"/>
              <a:t>PHD Seminar</a:t>
            </a:r>
          </a:p>
          <a:p>
            <a:pPr>
              <a:lnSpc>
                <a:spcPct val="100000"/>
              </a:lnSpc>
            </a:pPr>
            <a:br>
              <a:rPr lang="en-US" sz="3600" b="1" dirty="0"/>
            </a:br>
            <a:r>
              <a:rPr lang="en-US" sz="3600" dirty="0"/>
              <a:t>Responsible conduct </a:t>
            </a:r>
            <a:br>
              <a:rPr lang="en-US" sz="3600" dirty="0"/>
            </a:br>
            <a:r>
              <a:rPr lang="en-US" sz="3600" dirty="0"/>
              <a:t>of research</a:t>
            </a:r>
          </a:p>
        </p:txBody>
      </p:sp>
    </p:spTree>
    <p:extLst>
      <p:ext uri="{BB962C8B-B14F-4D97-AF65-F5344CB8AC3E}">
        <p14:creationId xmlns:p14="http://schemas.microsoft.com/office/powerpoint/2010/main" val="2093373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00" y="266805"/>
            <a:ext cx="11531600" cy="1325563"/>
          </a:xfrm>
        </p:spPr>
        <p:txBody>
          <a:bodyPr/>
          <a:lstStyle/>
          <a:p>
            <a:r>
              <a:rPr lang="en-US" dirty="0"/>
              <a:t>I’ve seen my share of the good and the bad</a:t>
            </a:r>
          </a:p>
        </p:txBody>
      </p:sp>
      <p:sp>
        <p:nvSpPr>
          <p:cNvPr id="3" name="Content Placeholder 2"/>
          <p:cNvSpPr>
            <a:spLocks noGrp="1"/>
          </p:cNvSpPr>
          <p:nvPr>
            <p:ph idx="1"/>
          </p:nvPr>
        </p:nvSpPr>
        <p:spPr>
          <a:xfrm>
            <a:off x="495300" y="1825625"/>
            <a:ext cx="11353800" cy="4351338"/>
          </a:xfrm>
        </p:spPr>
        <p:txBody>
          <a:bodyPr>
            <a:normAutofit/>
          </a:bodyPr>
          <a:lstStyle/>
          <a:p>
            <a:pPr marL="0" indent="0">
              <a:buNone/>
            </a:pPr>
            <a:r>
              <a:rPr lang="en-US" dirty="0"/>
              <a:t>My CV:</a:t>
            </a:r>
            <a:br>
              <a:rPr lang="en-US" dirty="0"/>
            </a:br>
            <a:endParaRPr lang="en-US" dirty="0"/>
          </a:p>
          <a:p>
            <a:r>
              <a:rPr lang="en-US" dirty="0"/>
              <a:t>Reviewer and Area Chair for numerous Computer Vision conferences for 20+ years</a:t>
            </a:r>
          </a:p>
          <a:p>
            <a:r>
              <a:rPr lang="en-US" dirty="0"/>
              <a:t>Program Chair for ECCV (2012), ICCV (2019), CVPR (2023)</a:t>
            </a:r>
          </a:p>
          <a:p>
            <a:r>
              <a:rPr lang="en-US" dirty="0"/>
              <a:t>Editor-in-Chief of International Journal of Computer Vision since 2018</a:t>
            </a:r>
          </a:p>
          <a:p>
            <a:endParaRPr lang="en-US" dirty="0"/>
          </a:p>
        </p:txBody>
      </p:sp>
    </p:spTree>
    <p:extLst>
      <p:ext uri="{BB962C8B-B14F-4D97-AF65-F5344CB8AC3E}">
        <p14:creationId xmlns:p14="http://schemas.microsoft.com/office/powerpoint/2010/main" val="391000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932" y="266805"/>
            <a:ext cx="10972800" cy="1325563"/>
          </a:xfrm>
        </p:spPr>
        <p:txBody>
          <a:bodyPr>
            <a:normAutofit/>
          </a:bodyPr>
          <a:lstStyle/>
          <a:p>
            <a:r>
              <a:rPr lang="en-US" dirty="0"/>
              <a:t>Categories of ethical considerations</a:t>
            </a:r>
          </a:p>
        </p:txBody>
      </p:sp>
      <p:sp>
        <p:nvSpPr>
          <p:cNvPr id="3" name="Content Placeholder 2"/>
          <p:cNvSpPr>
            <a:spLocks noGrp="1"/>
          </p:cNvSpPr>
          <p:nvPr>
            <p:ph idx="1"/>
          </p:nvPr>
        </p:nvSpPr>
        <p:spPr/>
        <p:txBody>
          <a:bodyPr>
            <a:normAutofit/>
          </a:bodyPr>
          <a:lstStyle/>
          <a:p>
            <a:r>
              <a:rPr lang="en-US" dirty="0"/>
              <a:t>Integrity of research results</a:t>
            </a:r>
          </a:p>
          <a:p>
            <a:r>
              <a:rPr lang="en-US" dirty="0"/>
              <a:t>Authorship and paper preparation</a:t>
            </a:r>
          </a:p>
          <a:p>
            <a:r>
              <a:rPr lang="en-US" dirty="0"/>
              <a:t>Peer review</a:t>
            </a:r>
          </a:p>
          <a:p>
            <a:r>
              <a:rPr lang="en-US" dirty="0"/>
              <a:t>Human subjects</a:t>
            </a:r>
          </a:p>
          <a:p>
            <a:endParaRPr lang="en-US" dirty="0"/>
          </a:p>
        </p:txBody>
      </p:sp>
    </p:spTree>
    <p:extLst>
      <p:ext uri="{BB962C8B-B14F-4D97-AF65-F5344CB8AC3E}">
        <p14:creationId xmlns:p14="http://schemas.microsoft.com/office/powerpoint/2010/main" val="321057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Integrity of research results</a:t>
            </a:r>
          </a:p>
        </p:txBody>
      </p:sp>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endParaRPr lang="en-US" dirty="0"/>
          </a:p>
          <a:p>
            <a:pPr marL="0" indent="0" algn="ctr">
              <a:buNone/>
            </a:pPr>
            <a:r>
              <a:rPr lang="en-US" dirty="0"/>
              <a:t>Do not fabricate or falsify your data, analyses, or reporting. </a:t>
            </a:r>
          </a:p>
          <a:p>
            <a:pPr marL="0" indent="0">
              <a:buNone/>
            </a:pPr>
            <a:endParaRPr lang="en-US" dirty="0"/>
          </a:p>
        </p:txBody>
      </p:sp>
    </p:spTree>
    <p:extLst>
      <p:ext uri="{BB962C8B-B14F-4D97-AF65-F5344CB8AC3E}">
        <p14:creationId xmlns:p14="http://schemas.microsoft.com/office/powerpoint/2010/main" val="904852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90D91-62DF-8CF3-13E9-6267EDD7B7C2}"/>
              </a:ext>
            </a:extLst>
          </p:cNvPr>
          <p:cNvSpPr>
            <a:spLocks noGrp="1"/>
          </p:cNvSpPr>
          <p:nvPr>
            <p:ph type="title"/>
          </p:nvPr>
        </p:nvSpPr>
        <p:spPr/>
        <p:txBody>
          <a:bodyPr/>
          <a:lstStyle/>
          <a:p>
            <a:r>
              <a:rPr lang="en-US" dirty="0"/>
              <a:t>What could possibly go wrong?</a:t>
            </a:r>
          </a:p>
        </p:txBody>
      </p:sp>
      <p:pic>
        <p:nvPicPr>
          <p:cNvPr id="5" name="Content Placeholder 4" descr="A building with columns and banners&#10;&#10;AI-generated content may be incorrect.">
            <a:extLst>
              <a:ext uri="{FF2B5EF4-FFF2-40B4-BE49-F238E27FC236}">
                <a16:creationId xmlns:a16="http://schemas.microsoft.com/office/drawing/2014/main" id="{937C7C2E-570A-4B7D-9098-15AE199D03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0538" y="1973426"/>
            <a:ext cx="5406731" cy="3896349"/>
          </a:xfrm>
        </p:spPr>
      </p:pic>
      <p:pic>
        <p:nvPicPr>
          <p:cNvPr id="9" name="Picture 8" descr="A black text on a white background&#10;&#10;AI-generated content may be incorrect.">
            <a:extLst>
              <a:ext uri="{FF2B5EF4-FFF2-40B4-BE49-F238E27FC236}">
                <a16:creationId xmlns:a16="http://schemas.microsoft.com/office/drawing/2014/main" id="{7996126E-1311-E2AC-2AB1-8BD376F215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303" y="1274926"/>
            <a:ext cx="2768600" cy="698500"/>
          </a:xfrm>
          <a:prstGeom prst="rect">
            <a:avLst/>
          </a:prstGeom>
        </p:spPr>
      </p:pic>
      <p:sp>
        <p:nvSpPr>
          <p:cNvPr id="11" name="TextBox 10">
            <a:extLst>
              <a:ext uri="{FF2B5EF4-FFF2-40B4-BE49-F238E27FC236}">
                <a16:creationId xmlns:a16="http://schemas.microsoft.com/office/drawing/2014/main" id="{8DB047A7-4549-A047-DE2C-922A3D3414A5}"/>
              </a:ext>
            </a:extLst>
          </p:cNvPr>
          <p:cNvSpPr txBox="1"/>
          <p:nvPr/>
        </p:nvSpPr>
        <p:spPr>
          <a:xfrm>
            <a:off x="0" y="6066169"/>
            <a:ext cx="6210300" cy="584775"/>
          </a:xfrm>
          <a:prstGeom prst="rect">
            <a:avLst/>
          </a:prstGeom>
          <a:noFill/>
        </p:spPr>
        <p:txBody>
          <a:bodyPr wrap="square">
            <a:spAutoFit/>
          </a:bodyPr>
          <a:lstStyle/>
          <a:p>
            <a:pPr algn="ctr"/>
            <a:r>
              <a:rPr lang="en-US" sz="1600" dirty="0">
                <a:hlinkClick r:id="rId4"/>
              </a:rPr>
              <a:t>https://</a:t>
            </a:r>
            <a:r>
              <a:rPr lang="en-US" sz="1600" dirty="0" err="1">
                <a:hlinkClick r:id="rId4"/>
              </a:rPr>
              <a:t>www.nbcnews.com</a:t>
            </a:r>
            <a:r>
              <a:rPr lang="en-US" sz="1600" dirty="0">
                <a:hlinkClick r:id="rId4"/>
              </a:rPr>
              <a:t>/news/us-news/know-harvard-professor-francesca-gino-tenure-revoked-data-fraud-invest-rcna209219</a:t>
            </a:r>
            <a:endParaRPr lang="en-US" sz="1600" dirty="0"/>
          </a:p>
        </p:txBody>
      </p:sp>
      <p:pic>
        <p:nvPicPr>
          <p:cNvPr id="3" name="Picture 6" descr="Doctored">
            <a:extLst>
              <a:ext uri="{FF2B5EF4-FFF2-40B4-BE49-F238E27FC236}">
                <a16:creationId xmlns:a16="http://schemas.microsoft.com/office/drawing/2014/main" id="{75DC3587-A52C-8274-92C1-3634E22FCC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3642" y="1592368"/>
            <a:ext cx="3143517" cy="47449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CFFD8D-3C79-DA78-5175-8062E9605B99}"/>
              </a:ext>
            </a:extLst>
          </p:cNvPr>
          <p:cNvSpPr txBox="1"/>
          <p:nvPr/>
        </p:nvSpPr>
        <p:spPr>
          <a:xfrm>
            <a:off x="6488409" y="6437867"/>
            <a:ext cx="6098582" cy="338554"/>
          </a:xfrm>
          <a:prstGeom prst="rect">
            <a:avLst/>
          </a:prstGeom>
          <a:noFill/>
        </p:spPr>
        <p:txBody>
          <a:bodyPr wrap="square">
            <a:spAutoFit/>
          </a:bodyPr>
          <a:lstStyle/>
          <a:p>
            <a:pPr algn="ctr"/>
            <a:r>
              <a:rPr lang="en-US" sz="1600" dirty="0">
                <a:hlinkClick r:id="rId6"/>
              </a:rPr>
              <a:t>https://</a:t>
            </a:r>
            <a:r>
              <a:rPr lang="en-US" sz="1600" dirty="0" err="1">
                <a:hlinkClick r:id="rId6"/>
              </a:rPr>
              <a:t>www.science.org</a:t>
            </a:r>
            <a:r>
              <a:rPr lang="en-US" sz="1600" dirty="0">
                <a:hlinkClick r:id="rId6"/>
              </a:rPr>
              <a:t>/</a:t>
            </a:r>
            <a:r>
              <a:rPr lang="en-US" sz="1600" dirty="0" err="1">
                <a:hlinkClick r:id="rId6"/>
              </a:rPr>
              <a:t>doi</a:t>
            </a:r>
            <a:r>
              <a:rPr lang="en-US" sz="1600" dirty="0">
                <a:hlinkClick r:id="rId6"/>
              </a:rPr>
              <a:t>/10.1126/science.adv3711</a:t>
            </a:r>
            <a:endParaRPr lang="en-US" sz="1600" dirty="0"/>
          </a:p>
        </p:txBody>
      </p:sp>
    </p:spTree>
    <p:extLst>
      <p:ext uri="{BB962C8B-B14F-4D97-AF65-F5344CB8AC3E}">
        <p14:creationId xmlns:p14="http://schemas.microsoft.com/office/powerpoint/2010/main" val="2947192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ethical dilemmas</a:t>
            </a:r>
          </a:p>
        </p:txBody>
      </p:sp>
      <p:sp>
        <p:nvSpPr>
          <p:cNvPr id="3" name="Content Placeholder 2"/>
          <p:cNvSpPr>
            <a:spLocks noGrp="1"/>
          </p:cNvSpPr>
          <p:nvPr>
            <p:ph idx="1"/>
          </p:nvPr>
        </p:nvSpPr>
        <p:spPr>
          <a:xfrm>
            <a:off x="838200" y="1825625"/>
            <a:ext cx="10337800" cy="4351338"/>
          </a:xfrm>
        </p:spPr>
        <p:txBody>
          <a:bodyPr>
            <a:normAutofit/>
          </a:bodyPr>
          <a:lstStyle/>
          <a:p>
            <a:r>
              <a:rPr lang="en-US" dirty="0"/>
              <a:t>Right before a conference deadline, you obtain some negative results that would make your submission less convincing. </a:t>
            </a:r>
            <a:br>
              <a:rPr lang="en-US" dirty="0"/>
            </a:br>
            <a:r>
              <a:rPr lang="en-US" dirty="0"/>
              <a:t>What should you do?</a:t>
            </a:r>
          </a:p>
          <a:p>
            <a:endParaRPr lang="en-US" dirty="0"/>
          </a:p>
          <a:p>
            <a:r>
              <a:rPr lang="en-US" dirty="0"/>
              <a:t>After the conference deadline, you discover that your submission contains errors in the results or reporting. </a:t>
            </a:r>
            <a:br>
              <a:rPr lang="en-US" dirty="0"/>
            </a:br>
            <a:r>
              <a:rPr lang="en-US" dirty="0"/>
              <a:t>What should you do?</a:t>
            </a:r>
          </a:p>
        </p:txBody>
      </p:sp>
    </p:spTree>
    <p:extLst>
      <p:ext uri="{BB962C8B-B14F-4D97-AF65-F5344CB8AC3E}">
        <p14:creationId xmlns:p14="http://schemas.microsoft.com/office/powerpoint/2010/main" val="54787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5B082-6DC7-3B73-C122-68AA5AA3E3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F572D-CBD2-B52C-BD1F-7A217D62DE44}"/>
              </a:ext>
            </a:extLst>
          </p:cNvPr>
          <p:cNvSpPr>
            <a:spLocks noGrp="1"/>
          </p:cNvSpPr>
          <p:nvPr>
            <p:ph type="title"/>
          </p:nvPr>
        </p:nvSpPr>
        <p:spPr>
          <a:xfrm>
            <a:off x="619932" y="266805"/>
            <a:ext cx="10972800" cy="1325563"/>
          </a:xfrm>
        </p:spPr>
        <p:txBody>
          <a:bodyPr>
            <a:normAutofit/>
          </a:bodyPr>
          <a:lstStyle/>
          <a:p>
            <a:r>
              <a:rPr lang="en-US" dirty="0"/>
              <a:t>Categories of ethical considerations</a:t>
            </a:r>
          </a:p>
        </p:txBody>
      </p:sp>
      <p:sp>
        <p:nvSpPr>
          <p:cNvPr id="3" name="Content Placeholder 2">
            <a:extLst>
              <a:ext uri="{FF2B5EF4-FFF2-40B4-BE49-F238E27FC236}">
                <a16:creationId xmlns:a16="http://schemas.microsoft.com/office/drawing/2014/main" id="{F7565766-5619-6A50-5F01-D6869CB4B393}"/>
              </a:ext>
            </a:extLst>
          </p:cNvPr>
          <p:cNvSpPr>
            <a:spLocks noGrp="1"/>
          </p:cNvSpPr>
          <p:nvPr>
            <p:ph idx="1"/>
          </p:nvPr>
        </p:nvSpPr>
        <p:spPr/>
        <p:txBody>
          <a:bodyPr>
            <a:normAutofit/>
          </a:bodyPr>
          <a:lstStyle/>
          <a:p>
            <a:r>
              <a:rPr lang="en-US" dirty="0">
                <a:solidFill>
                  <a:schemeClr val="bg1">
                    <a:lumMod val="50000"/>
                  </a:schemeClr>
                </a:solidFill>
              </a:rPr>
              <a:t>Integrity of research results</a:t>
            </a:r>
          </a:p>
          <a:p>
            <a:r>
              <a:rPr lang="en-US" b="1" dirty="0"/>
              <a:t>Authorship and paper preparation</a:t>
            </a:r>
          </a:p>
          <a:p>
            <a:r>
              <a:rPr lang="en-US" dirty="0">
                <a:solidFill>
                  <a:schemeClr val="bg1">
                    <a:lumMod val="50000"/>
                  </a:schemeClr>
                </a:solidFill>
              </a:rPr>
              <a:t>Peer review</a:t>
            </a:r>
          </a:p>
          <a:p>
            <a:r>
              <a:rPr lang="en-US" dirty="0">
                <a:solidFill>
                  <a:schemeClr val="bg1">
                    <a:lumMod val="50000"/>
                  </a:schemeClr>
                </a:solidFill>
              </a:rPr>
              <a:t>Human subjects</a:t>
            </a:r>
          </a:p>
          <a:p>
            <a:endParaRPr lang="en-US" dirty="0"/>
          </a:p>
        </p:txBody>
      </p:sp>
    </p:spTree>
    <p:extLst>
      <p:ext uri="{BB962C8B-B14F-4D97-AF65-F5344CB8AC3E}">
        <p14:creationId xmlns:p14="http://schemas.microsoft.com/office/powerpoint/2010/main" val="246431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805"/>
            <a:ext cx="11468100" cy="1325563"/>
          </a:xfrm>
        </p:spPr>
        <p:txBody>
          <a:bodyPr/>
          <a:lstStyle/>
          <a:p>
            <a:r>
              <a:rPr lang="en-US" dirty="0"/>
              <a:t>Academic authorship</a:t>
            </a:r>
          </a:p>
        </p:txBody>
      </p:sp>
      <p:sp>
        <p:nvSpPr>
          <p:cNvPr id="3" name="Content Placeholder 2"/>
          <p:cNvSpPr>
            <a:spLocks noGrp="1"/>
          </p:cNvSpPr>
          <p:nvPr>
            <p:ph idx="1"/>
          </p:nvPr>
        </p:nvSpPr>
        <p:spPr>
          <a:xfrm>
            <a:off x="965200" y="1435101"/>
            <a:ext cx="9829800" cy="3987800"/>
          </a:xfrm>
        </p:spPr>
        <p:txBody>
          <a:bodyPr>
            <a:normAutofit/>
          </a:bodyPr>
          <a:lstStyle/>
          <a:p>
            <a:pPr marL="0" indent="0">
              <a:buNone/>
            </a:pPr>
            <a:r>
              <a:rPr lang="en-US" dirty="0"/>
              <a:t>What are authorship criteria and ethical obligations for authors of academic publications?</a:t>
            </a:r>
          </a:p>
          <a:p>
            <a:pPr marL="0" indent="0">
              <a:buNone/>
            </a:pPr>
            <a:endParaRPr lang="en-US" i="1" dirty="0"/>
          </a:p>
          <a:p>
            <a:r>
              <a:rPr lang="en-US" dirty="0"/>
              <a:t>Good sources for general guidelines: </a:t>
            </a:r>
            <a:r>
              <a:rPr lang="en-US" dirty="0">
                <a:hlinkClick r:id="rId3"/>
              </a:rPr>
              <a:t>Nature</a:t>
            </a:r>
            <a:r>
              <a:rPr lang="en-US" dirty="0"/>
              <a:t> and </a:t>
            </a:r>
            <a:r>
              <a:rPr lang="en-US" dirty="0">
                <a:hlinkClick r:id="rId4"/>
              </a:rPr>
              <a:t>ACM</a:t>
            </a:r>
            <a:endParaRPr lang="en-US" dirty="0"/>
          </a:p>
        </p:txBody>
      </p:sp>
    </p:spTree>
    <p:extLst>
      <p:ext uri="{BB962C8B-B14F-4D97-AF65-F5344CB8AC3E}">
        <p14:creationId xmlns:p14="http://schemas.microsoft.com/office/powerpoint/2010/main" val="357285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47415-C448-4D59-FFA8-696D484CF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77CFE-E704-EBD7-AB50-9D79C3BA690E}"/>
              </a:ext>
            </a:extLst>
          </p:cNvPr>
          <p:cNvSpPr>
            <a:spLocks noGrp="1"/>
          </p:cNvSpPr>
          <p:nvPr>
            <p:ph type="title"/>
          </p:nvPr>
        </p:nvSpPr>
        <p:spPr/>
        <p:txBody>
          <a:bodyPr/>
          <a:lstStyle/>
          <a:p>
            <a:r>
              <a:rPr lang="en-US" dirty="0"/>
              <a:t>Authorship criteria</a:t>
            </a:r>
          </a:p>
        </p:txBody>
      </p:sp>
      <p:sp>
        <p:nvSpPr>
          <p:cNvPr id="3" name="Content Placeholder 2">
            <a:extLst>
              <a:ext uri="{FF2B5EF4-FFF2-40B4-BE49-F238E27FC236}">
                <a16:creationId xmlns:a16="http://schemas.microsoft.com/office/drawing/2014/main" id="{0E54BAF1-CA7B-297A-AB25-C8C154DB7ECA}"/>
              </a:ext>
            </a:extLst>
          </p:cNvPr>
          <p:cNvSpPr>
            <a:spLocks noGrp="1"/>
          </p:cNvSpPr>
          <p:nvPr>
            <p:ph idx="1"/>
          </p:nvPr>
        </p:nvSpPr>
        <p:spPr>
          <a:xfrm>
            <a:off x="965200" y="1435100"/>
            <a:ext cx="10515600" cy="5905499"/>
          </a:xfrm>
        </p:spPr>
        <p:txBody>
          <a:bodyPr>
            <a:normAutofit/>
          </a:bodyPr>
          <a:lstStyle/>
          <a:p>
            <a:pPr marL="0" indent="0">
              <a:buNone/>
            </a:pPr>
            <a:r>
              <a:rPr lang="en-US" sz="2400" dirty="0">
                <a:hlinkClick r:id="rId3"/>
              </a:rPr>
              <a:t>Nature authorship guidelines</a:t>
            </a:r>
            <a:r>
              <a:rPr lang="en-US" sz="2400" dirty="0"/>
              <a:t>: </a:t>
            </a:r>
            <a:r>
              <a:rPr lang="en-US" sz="2400" b="1" i="1" dirty="0"/>
              <a:t>Authorship provides credit for a researcher's contributions to a study and carries accountability. </a:t>
            </a:r>
            <a:br>
              <a:rPr lang="en-US" sz="2400" b="1" i="1" dirty="0"/>
            </a:br>
            <a:endParaRPr lang="en-US" sz="2400" i="1" dirty="0"/>
          </a:p>
        </p:txBody>
      </p:sp>
    </p:spTree>
    <p:extLst>
      <p:ext uri="{BB962C8B-B14F-4D97-AF65-F5344CB8AC3E}">
        <p14:creationId xmlns:p14="http://schemas.microsoft.com/office/powerpoint/2010/main" val="3289247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3FAE5-1C3B-851F-1DCE-87B99D622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EC8FE-BB91-25EA-728C-6A4DE1CE9348}"/>
              </a:ext>
            </a:extLst>
          </p:cNvPr>
          <p:cNvSpPr>
            <a:spLocks noGrp="1"/>
          </p:cNvSpPr>
          <p:nvPr>
            <p:ph type="title"/>
          </p:nvPr>
        </p:nvSpPr>
        <p:spPr/>
        <p:txBody>
          <a:bodyPr/>
          <a:lstStyle/>
          <a:p>
            <a:r>
              <a:rPr lang="en-US" dirty="0"/>
              <a:t>Authorship criteria</a:t>
            </a:r>
          </a:p>
        </p:txBody>
      </p:sp>
      <p:sp>
        <p:nvSpPr>
          <p:cNvPr id="3" name="Content Placeholder 2">
            <a:extLst>
              <a:ext uri="{FF2B5EF4-FFF2-40B4-BE49-F238E27FC236}">
                <a16:creationId xmlns:a16="http://schemas.microsoft.com/office/drawing/2014/main" id="{8937F27A-0F92-3C31-3F7F-49351A161BC3}"/>
              </a:ext>
            </a:extLst>
          </p:cNvPr>
          <p:cNvSpPr>
            <a:spLocks noGrp="1"/>
          </p:cNvSpPr>
          <p:nvPr>
            <p:ph idx="1"/>
          </p:nvPr>
        </p:nvSpPr>
        <p:spPr>
          <a:xfrm>
            <a:off x="965200" y="1435100"/>
            <a:ext cx="10515600" cy="5905499"/>
          </a:xfrm>
        </p:spPr>
        <p:txBody>
          <a:bodyPr>
            <a:normAutofit/>
          </a:bodyPr>
          <a:lstStyle/>
          <a:p>
            <a:pPr marL="0" indent="0">
              <a:buNone/>
            </a:pPr>
            <a:r>
              <a:rPr lang="en-US" sz="2400" dirty="0">
                <a:hlinkClick r:id="rId3"/>
              </a:rPr>
              <a:t>Nature authorship guidelines</a:t>
            </a:r>
            <a:r>
              <a:rPr lang="en-US" sz="2400" dirty="0"/>
              <a:t>: </a:t>
            </a:r>
            <a:r>
              <a:rPr lang="en-US" sz="2400" b="1" i="1" dirty="0"/>
              <a:t>Authorship provides credit for a researcher's contributions to a study and carries accountability. </a:t>
            </a:r>
            <a:br>
              <a:rPr lang="en-US" sz="2400" b="1" i="1" dirty="0"/>
            </a:br>
            <a:r>
              <a:rPr lang="en-US" sz="2400" i="1" dirty="0"/>
              <a:t>Authors are expected to fulfil the criteria below:</a:t>
            </a:r>
          </a:p>
          <a:p>
            <a:r>
              <a:rPr lang="en-US" sz="2400" i="1" dirty="0"/>
              <a:t>Each author is expected to have made </a:t>
            </a:r>
            <a:r>
              <a:rPr lang="en-US" sz="2400" b="1" i="1" dirty="0"/>
              <a:t>substantial contributions </a:t>
            </a:r>
            <a:r>
              <a:rPr lang="en-US" sz="2400" i="1" dirty="0"/>
              <a:t>to the conception or design of the work; or the acquisition, analysis, or interpretation of data; or the creation of new software used in the work; </a:t>
            </a:r>
            <a:br>
              <a:rPr lang="en-US" sz="2400" i="1" dirty="0"/>
            </a:br>
            <a:r>
              <a:rPr lang="en-US" sz="2400" i="1" dirty="0"/>
              <a:t>or have drafted the work or substantively revised it;</a:t>
            </a:r>
          </a:p>
          <a:p>
            <a:r>
              <a:rPr lang="en-US" sz="2400" i="1" dirty="0"/>
              <a:t>AND to have </a:t>
            </a:r>
            <a:r>
              <a:rPr lang="en-US" sz="2400" b="1" i="1" dirty="0"/>
              <a:t>approved the submitted version </a:t>
            </a:r>
            <a:r>
              <a:rPr lang="en-US" sz="2400" i="1" dirty="0"/>
              <a:t>(and any substantially modified version that involves the author's contribution to the study);</a:t>
            </a:r>
          </a:p>
          <a:p>
            <a:r>
              <a:rPr lang="en-US" sz="2400" i="1" dirty="0"/>
              <a:t>AND to have </a:t>
            </a:r>
            <a:r>
              <a:rPr lang="en-US" sz="2400" b="1" i="1" dirty="0"/>
              <a:t>agreed both to be personally accountable</a:t>
            </a:r>
            <a:r>
              <a:rPr lang="en-US" sz="2400" i="1" dirty="0"/>
              <a:t> for the author's own contributions and to ensure that questions related to the accuracy or integrity of any part of the work, even ones in which the author was not personally involved, are appropriately investigated, resolved, and the resolution documented in the literature.</a:t>
            </a:r>
          </a:p>
        </p:txBody>
      </p:sp>
    </p:spTree>
    <p:extLst>
      <p:ext uri="{BB962C8B-B14F-4D97-AF65-F5344CB8AC3E}">
        <p14:creationId xmlns:p14="http://schemas.microsoft.com/office/powerpoint/2010/main" val="2263307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Authorship best practices</a:t>
            </a:r>
          </a:p>
        </p:txBody>
      </p:sp>
      <p:sp>
        <p:nvSpPr>
          <p:cNvPr id="3" name="Content Placeholder 2"/>
          <p:cNvSpPr>
            <a:spLocks noGrp="1"/>
          </p:cNvSpPr>
          <p:nvPr>
            <p:ph idx="1"/>
          </p:nvPr>
        </p:nvSpPr>
        <p:spPr>
          <a:xfrm>
            <a:off x="838200" y="1825625"/>
            <a:ext cx="10515600" cy="4765570"/>
          </a:xfrm>
        </p:spPr>
        <p:txBody>
          <a:bodyPr>
            <a:normAutofit fontScale="92500" lnSpcReduction="20000"/>
          </a:bodyPr>
          <a:lstStyle/>
          <a:p>
            <a:pPr>
              <a:lnSpc>
                <a:spcPct val="110000"/>
              </a:lnSpc>
            </a:pPr>
            <a:r>
              <a:rPr lang="en-US" dirty="0"/>
              <a:t>Discuss authorship at the outset of a project</a:t>
            </a:r>
          </a:p>
          <a:p>
            <a:pPr>
              <a:lnSpc>
                <a:spcPct val="110000"/>
              </a:lnSpc>
            </a:pPr>
            <a:endParaRPr lang="en-US" dirty="0"/>
          </a:p>
          <a:p>
            <a:pPr>
              <a:lnSpc>
                <a:spcPct val="110000"/>
              </a:lnSpc>
            </a:pPr>
            <a:r>
              <a:rPr lang="en-US" dirty="0"/>
              <a:t>Only include people as authors for whom you can articulate a meaningful contribution to the work or its presentation</a:t>
            </a:r>
          </a:p>
          <a:p>
            <a:pPr>
              <a:lnSpc>
                <a:spcPct val="110000"/>
              </a:lnSpc>
            </a:pPr>
            <a:endParaRPr lang="en-US" dirty="0"/>
          </a:p>
          <a:p>
            <a:pPr>
              <a:lnSpc>
                <a:spcPct val="110000"/>
              </a:lnSpc>
            </a:pPr>
            <a:r>
              <a:rPr lang="en-US" dirty="0"/>
              <a:t>People who made contributions not rising to the level of authorship should be listed in the Acknowledgments section </a:t>
            </a:r>
          </a:p>
          <a:p>
            <a:pPr>
              <a:lnSpc>
                <a:spcPct val="110000"/>
              </a:lnSpc>
            </a:pPr>
            <a:endParaRPr lang="en-US" dirty="0"/>
          </a:p>
          <a:p>
            <a:pPr>
              <a:lnSpc>
                <a:spcPct val="110000"/>
              </a:lnSpc>
            </a:pPr>
            <a:r>
              <a:rPr lang="en-US" b="1" dirty="0"/>
              <a:t>Remember: each author bears responsibility for the entire content of the paper!</a:t>
            </a:r>
          </a:p>
          <a:p>
            <a:pPr>
              <a:lnSpc>
                <a:spcPct val="110000"/>
              </a:lnSpc>
            </a:pPr>
            <a:endParaRPr lang="en-US" dirty="0"/>
          </a:p>
        </p:txBody>
      </p:sp>
    </p:spTree>
    <p:extLst>
      <p:ext uri="{BB962C8B-B14F-4D97-AF65-F5344CB8AC3E}">
        <p14:creationId xmlns:p14="http://schemas.microsoft.com/office/powerpoint/2010/main" val="3968608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BB1C-505D-454D-DD91-54551AD1B48B}"/>
              </a:ext>
            </a:extLst>
          </p:cNvPr>
          <p:cNvSpPr>
            <a:spLocks noGrp="1"/>
          </p:cNvSpPr>
          <p:nvPr>
            <p:ph type="title"/>
          </p:nvPr>
        </p:nvSpPr>
        <p:spPr/>
        <p:txBody>
          <a:bodyPr/>
          <a:lstStyle/>
          <a:p>
            <a:r>
              <a:rPr lang="en-US" dirty="0"/>
              <a:t>Can AI be an author?</a:t>
            </a:r>
          </a:p>
        </p:txBody>
      </p:sp>
      <p:sp>
        <p:nvSpPr>
          <p:cNvPr id="3" name="Content Placeholder 2">
            <a:extLst>
              <a:ext uri="{FF2B5EF4-FFF2-40B4-BE49-F238E27FC236}">
                <a16:creationId xmlns:a16="http://schemas.microsoft.com/office/drawing/2014/main" id="{4BA8FDC2-C713-F73F-5017-5CAC41ED6416}"/>
              </a:ext>
            </a:extLst>
          </p:cNvPr>
          <p:cNvSpPr>
            <a:spLocks noGrp="1"/>
          </p:cNvSpPr>
          <p:nvPr>
            <p:ph idx="1"/>
          </p:nvPr>
        </p:nvSpPr>
        <p:spPr>
          <a:xfrm>
            <a:off x="838200" y="1825624"/>
            <a:ext cx="10515600" cy="5032375"/>
          </a:xfrm>
        </p:spPr>
        <p:txBody>
          <a:bodyPr/>
          <a:lstStyle/>
          <a:p>
            <a:pPr>
              <a:lnSpc>
                <a:spcPct val="100000"/>
              </a:lnSpc>
            </a:pPr>
            <a:r>
              <a:rPr lang="en-US" dirty="0"/>
              <a:t>No!</a:t>
            </a:r>
            <a:endParaRPr lang="en-US" i="1" dirty="0"/>
          </a:p>
          <a:p>
            <a:pPr>
              <a:lnSpc>
                <a:spcPct val="100000"/>
              </a:lnSpc>
            </a:pPr>
            <a:endParaRPr lang="en-US" i="1" dirty="0"/>
          </a:p>
          <a:p>
            <a:pPr>
              <a:lnSpc>
                <a:spcPct val="100000"/>
              </a:lnSpc>
            </a:pPr>
            <a:r>
              <a:rPr lang="en-US" dirty="0">
                <a:hlinkClick r:id="rId2"/>
              </a:rPr>
              <a:t>ACM guidelines</a:t>
            </a:r>
            <a:r>
              <a:rPr lang="en-US" dirty="0"/>
              <a:t>: </a:t>
            </a:r>
            <a:r>
              <a:rPr lang="en-US" i="1" dirty="0"/>
              <a:t>“Generative AI software tools </a:t>
            </a:r>
            <a:r>
              <a:rPr lang="en-US" b="1" i="1" dirty="0"/>
              <a:t>cannot be listed as authors</a:t>
            </a:r>
            <a:r>
              <a:rPr lang="en-US" i="1" dirty="0"/>
              <a:t> on ACM Works under any conditions.”</a:t>
            </a:r>
          </a:p>
        </p:txBody>
      </p:sp>
    </p:spTree>
    <p:extLst>
      <p:ext uri="{BB962C8B-B14F-4D97-AF65-F5344CB8AC3E}">
        <p14:creationId xmlns:p14="http://schemas.microsoft.com/office/powerpoint/2010/main" val="275636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6F916-854B-83B8-41F4-7AEF097CBDCA}"/>
              </a:ext>
            </a:extLst>
          </p:cNvPr>
          <p:cNvSpPr>
            <a:spLocks noGrp="1"/>
          </p:cNvSpPr>
          <p:nvPr>
            <p:ph type="title"/>
          </p:nvPr>
        </p:nvSpPr>
        <p:spPr/>
        <p:txBody>
          <a:bodyPr/>
          <a:lstStyle/>
          <a:p>
            <a:r>
              <a:rPr lang="en-US" dirty="0"/>
              <a:t>Can AI be used in paper preparation?</a:t>
            </a:r>
          </a:p>
        </p:txBody>
      </p:sp>
      <p:sp>
        <p:nvSpPr>
          <p:cNvPr id="3" name="Content Placeholder 2">
            <a:extLst>
              <a:ext uri="{FF2B5EF4-FFF2-40B4-BE49-F238E27FC236}">
                <a16:creationId xmlns:a16="http://schemas.microsoft.com/office/drawing/2014/main" id="{8B2D8C72-3217-057C-1F09-8256E6FFAA39}"/>
              </a:ext>
            </a:extLst>
          </p:cNvPr>
          <p:cNvSpPr>
            <a:spLocks noGrp="1"/>
          </p:cNvSpPr>
          <p:nvPr>
            <p:ph idx="1"/>
          </p:nvPr>
        </p:nvSpPr>
        <p:spPr>
          <a:xfrm>
            <a:off x="838200" y="1597024"/>
            <a:ext cx="10515600" cy="5930447"/>
          </a:xfrm>
        </p:spPr>
        <p:txBody>
          <a:bodyPr>
            <a:normAutofit/>
          </a:bodyPr>
          <a:lstStyle/>
          <a:p>
            <a:pPr>
              <a:lnSpc>
                <a:spcPct val="100000"/>
              </a:lnSpc>
            </a:pPr>
            <a:r>
              <a:rPr lang="en-US" sz="2400" dirty="0">
                <a:hlinkClick r:id="rId2"/>
              </a:rPr>
              <a:t>ACM guidelines</a:t>
            </a:r>
            <a:r>
              <a:rPr lang="en-US" sz="2400" i="1" dirty="0"/>
              <a:t>: Rather than attempt to limit the use of Artificial Intelligence (AI) to conduct research or report on the results of that research by placing expectations on authors to disclose all uses of large language models in their Works, this updated Policy attempts to set clear expectations for their responsible use, as follows: </a:t>
            </a:r>
          </a:p>
          <a:p>
            <a:pPr marL="914400" lvl="1" indent="-457200">
              <a:lnSpc>
                <a:spcPct val="100000"/>
              </a:lnSpc>
              <a:buFont typeface="+mj-lt"/>
              <a:buAutoNum type="arabicPeriod"/>
            </a:pPr>
            <a:r>
              <a:rPr lang="en-US" i="1" dirty="0"/>
              <a:t>When using Artificial Intelligence to </a:t>
            </a:r>
            <a:r>
              <a:rPr lang="en-US" b="1" i="1" dirty="0"/>
              <a:t>conduct research</a:t>
            </a:r>
            <a:r>
              <a:rPr lang="en-US" i="1" dirty="0"/>
              <a:t>… the </a:t>
            </a:r>
            <a:r>
              <a:rPr lang="en-US" b="1" i="1" dirty="0"/>
              <a:t>specific use(s) of AI tools must be described in detail </a:t>
            </a:r>
            <a:r>
              <a:rPr lang="en-US" i="1" dirty="0"/>
              <a:t>in the methods section of the Work. This includes … code, datasets, and charts or figures that rely on the AI tools. </a:t>
            </a:r>
          </a:p>
          <a:p>
            <a:pPr marL="914400" lvl="1" indent="-457200">
              <a:lnSpc>
                <a:spcPct val="100000"/>
              </a:lnSpc>
              <a:buFont typeface="+mj-lt"/>
              <a:buAutoNum type="arabicPeriod"/>
            </a:pPr>
            <a:r>
              <a:rPr lang="en-US" i="1" dirty="0"/>
              <a:t>When using Artificial Intelligence to </a:t>
            </a:r>
            <a:r>
              <a:rPr lang="en-US" b="1" i="1" dirty="0"/>
              <a:t>assist with writing </a:t>
            </a:r>
            <a:r>
              <a:rPr lang="en-US" i="1" dirty="0"/>
              <a:t>an ACM submission, </a:t>
            </a:r>
            <a:r>
              <a:rPr lang="en-US" b="1" i="1" dirty="0"/>
              <a:t>ACM no longer requires the disclosure</a:t>
            </a:r>
            <a:r>
              <a:rPr lang="en-US" i="1" dirty="0"/>
              <a:t> of information regarding the use of AI.</a:t>
            </a:r>
          </a:p>
        </p:txBody>
      </p:sp>
    </p:spTree>
    <p:extLst>
      <p:ext uri="{BB962C8B-B14F-4D97-AF65-F5344CB8AC3E}">
        <p14:creationId xmlns:p14="http://schemas.microsoft.com/office/powerpoint/2010/main" val="247928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0A7B7-7DDF-5C44-264A-AB40383A0A0E}"/>
              </a:ext>
            </a:extLst>
          </p:cNvPr>
          <p:cNvSpPr>
            <a:spLocks noGrp="1"/>
          </p:cNvSpPr>
          <p:nvPr>
            <p:ph type="title"/>
          </p:nvPr>
        </p:nvSpPr>
        <p:spPr/>
        <p:txBody>
          <a:bodyPr/>
          <a:lstStyle/>
          <a:p>
            <a:r>
              <a:rPr lang="en-US" dirty="0"/>
              <a:t>Btw, plagiarism is still wrong!</a:t>
            </a:r>
          </a:p>
        </p:txBody>
      </p:sp>
      <p:sp>
        <p:nvSpPr>
          <p:cNvPr id="3" name="Content Placeholder 2">
            <a:extLst>
              <a:ext uri="{FF2B5EF4-FFF2-40B4-BE49-F238E27FC236}">
                <a16:creationId xmlns:a16="http://schemas.microsoft.com/office/drawing/2014/main" id="{C021B467-0491-20EB-F8DB-E9FE3B04C181}"/>
              </a:ext>
            </a:extLst>
          </p:cNvPr>
          <p:cNvSpPr>
            <a:spLocks noGrp="1"/>
          </p:cNvSpPr>
          <p:nvPr>
            <p:ph idx="1"/>
          </p:nvPr>
        </p:nvSpPr>
        <p:spPr>
          <a:xfrm>
            <a:off x="838200" y="1678665"/>
            <a:ext cx="10515600" cy="5032375"/>
          </a:xfrm>
        </p:spPr>
        <p:txBody>
          <a:bodyPr>
            <a:normAutofit/>
          </a:bodyPr>
          <a:lstStyle/>
          <a:p>
            <a:pPr marL="0" indent="0">
              <a:lnSpc>
                <a:spcPct val="100000"/>
              </a:lnSpc>
              <a:buNone/>
            </a:pPr>
            <a:r>
              <a:rPr lang="en-US" sz="2400" dirty="0">
                <a:hlinkClick r:id="rId2"/>
              </a:rPr>
              <a:t>Nature guidelines</a:t>
            </a:r>
            <a:r>
              <a:rPr lang="en-US" sz="2400" dirty="0"/>
              <a:t>: </a:t>
            </a:r>
            <a:r>
              <a:rPr lang="en-US" sz="2400" i="1" dirty="0"/>
              <a:t>Plagiarism is </a:t>
            </a:r>
            <a:r>
              <a:rPr lang="en-US" sz="2400" b="1" i="1" dirty="0"/>
              <a:t>unacknowledged copying or an attempt to misattribute</a:t>
            </a:r>
            <a:r>
              <a:rPr lang="en-US" sz="2400" i="1" dirty="0"/>
              <a:t> original authorship, whether of ideas, text or results. </a:t>
            </a:r>
          </a:p>
          <a:p>
            <a:pPr>
              <a:lnSpc>
                <a:spcPct val="100000"/>
              </a:lnSpc>
            </a:pPr>
            <a:r>
              <a:rPr lang="en-US" sz="2400" i="1" dirty="0"/>
              <a:t>Plagiarism can be said to have clearly occurred when </a:t>
            </a:r>
            <a:r>
              <a:rPr lang="en-US" sz="2400" b="1" i="1" dirty="0"/>
              <a:t>large chunks of text have been cut-and-pasted without appropriate and unambiguous attribution</a:t>
            </a:r>
            <a:r>
              <a:rPr lang="en-US" sz="2400" i="1" dirty="0"/>
              <a:t>… Aside from wholesale verbatim reuse of text, due care must be taken to ensure appropriate attribution and citation when paraphrasing and summarizing the work of others. </a:t>
            </a:r>
          </a:p>
          <a:p>
            <a:pPr>
              <a:lnSpc>
                <a:spcPct val="100000"/>
              </a:lnSpc>
            </a:pPr>
            <a:r>
              <a:rPr lang="en-US" sz="2400" i="1" dirty="0"/>
              <a:t>"Text recycling" or reuse of parts of text from an author's previous research publication is a form of </a:t>
            </a:r>
            <a:r>
              <a:rPr lang="en-US" sz="2400" b="1" i="1" dirty="0"/>
              <a:t>self-plagiarism</a:t>
            </a:r>
            <a:r>
              <a:rPr lang="en-US" sz="2400" i="1" dirty="0"/>
              <a:t>. Here too, due caution must be exercised. When reusing text, whether from the author's own publication or that of others, appropriate attribution and citation is necessary to avoid creating a misleading perception of unique contribution for the reader.</a:t>
            </a:r>
          </a:p>
        </p:txBody>
      </p:sp>
    </p:spTree>
    <p:extLst>
      <p:ext uri="{BB962C8B-B14F-4D97-AF65-F5344CB8AC3E}">
        <p14:creationId xmlns:p14="http://schemas.microsoft.com/office/powerpoint/2010/main" val="2351211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7ECFE-B368-7071-2286-88B495CF1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431B3-1591-618A-5520-982CB5AC1881}"/>
              </a:ext>
            </a:extLst>
          </p:cNvPr>
          <p:cNvSpPr>
            <a:spLocks noGrp="1"/>
          </p:cNvSpPr>
          <p:nvPr>
            <p:ph type="title"/>
          </p:nvPr>
        </p:nvSpPr>
        <p:spPr>
          <a:xfrm>
            <a:off x="619932" y="266805"/>
            <a:ext cx="10972800" cy="1325563"/>
          </a:xfrm>
        </p:spPr>
        <p:txBody>
          <a:bodyPr>
            <a:normAutofit/>
          </a:bodyPr>
          <a:lstStyle/>
          <a:p>
            <a:r>
              <a:rPr lang="en-US" dirty="0"/>
              <a:t>Categories of ethical considerations</a:t>
            </a:r>
          </a:p>
        </p:txBody>
      </p:sp>
      <p:sp>
        <p:nvSpPr>
          <p:cNvPr id="3" name="Content Placeholder 2">
            <a:extLst>
              <a:ext uri="{FF2B5EF4-FFF2-40B4-BE49-F238E27FC236}">
                <a16:creationId xmlns:a16="http://schemas.microsoft.com/office/drawing/2014/main" id="{DEF34EF1-6104-5D2C-BDC9-1676BA299C25}"/>
              </a:ext>
            </a:extLst>
          </p:cNvPr>
          <p:cNvSpPr>
            <a:spLocks noGrp="1"/>
          </p:cNvSpPr>
          <p:nvPr>
            <p:ph idx="1"/>
          </p:nvPr>
        </p:nvSpPr>
        <p:spPr/>
        <p:txBody>
          <a:bodyPr>
            <a:normAutofit/>
          </a:bodyPr>
          <a:lstStyle/>
          <a:p>
            <a:r>
              <a:rPr lang="en-US" dirty="0">
                <a:solidFill>
                  <a:schemeClr val="bg1">
                    <a:lumMod val="50000"/>
                  </a:schemeClr>
                </a:solidFill>
              </a:rPr>
              <a:t>Integrity of research results</a:t>
            </a:r>
          </a:p>
          <a:p>
            <a:r>
              <a:rPr lang="en-US" dirty="0">
                <a:solidFill>
                  <a:schemeClr val="bg1">
                    <a:lumMod val="50000"/>
                  </a:schemeClr>
                </a:solidFill>
              </a:rPr>
              <a:t>Authorship and paper preparation</a:t>
            </a:r>
          </a:p>
          <a:p>
            <a:r>
              <a:rPr lang="en-US" b="1" dirty="0"/>
              <a:t>Peer review</a:t>
            </a:r>
          </a:p>
          <a:p>
            <a:r>
              <a:rPr lang="en-US" dirty="0">
                <a:solidFill>
                  <a:schemeClr val="bg1">
                    <a:lumMod val="50000"/>
                  </a:schemeClr>
                </a:solidFill>
              </a:rPr>
              <a:t>Human subjects</a:t>
            </a:r>
          </a:p>
          <a:p>
            <a:endParaRPr lang="en-US" dirty="0"/>
          </a:p>
        </p:txBody>
      </p:sp>
    </p:spTree>
    <p:extLst>
      <p:ext uri="{BB962C8B-B14F-4D97-AF65-F5344CB8AC3E}">
        <p14:creationId xmlns:p14="http://schemas.microsoft.com/office/powerpoint/2010/main" val="854430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Peer review</a:t>
            </a:r>
          </a:p>
        </p:txBody>
      </p:sp>
      <p:sp>
        <p:nvSpPr>
          <p:cNvPr id="3" name="Content Placeholder 2"/>
          <p:cNvSpPr>
            <a:spLocks noGrp="1"/>
          </p:cNvSpPr>
          <p:nvPr>
            <p:ph idx="1"/>
          </p:nvPr>
        </p:nvSpPr>
        <p:spPr/>
        <p:txBody>
          <a:bodyPr>
            <a:normAutofit/>
          </a:bodyPr>
          <a:lstStyle/>
          <a:p>
            <a:r>
              <a:rPr lang="en-US" dirty="0"/>
              <a:t>When a paper is submitted, it will receive external reviews – almost always single blind, and often double-blind</a:t>
            </a:r>
            <a:br>
              <a:rPr lang="en-US" dirty="0"/>
            </a:br>
            <a:endParaRPr lang="en-US" dirty="0"/>
          </a:p>
          <a:p>
            <a:r>
              <a:rPr lang="en-US" dirty="0"/>
              <a:t>You will soon be asked to review papers (if you haven’t already)</a:t>
            </a:r>
          </a:p>
          <a:p>
            <a:endParaRPr lang="en-US" dirty="0"/>
          </a:p>
          <a:p>
            <a:r>
              <a:rPr lang="en-US" dirty="0"/>
              <a:t>What are your ethical obligations as a reviewer?</a:t>
            </a:r>
          </a:p>
        </p:txBody>
      </p:sp>
    </p:spTree>
    <p:extLst>
      <p:ext uri="{BB962C8B-B14F-4D97-AF65-F5344CB8AC3E}">
        <p14:creationId xmlns:p14="http://schemas.microsoft.com/office/powerpoint/2010/main" val="1360803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B14BCF3-FED5-6B33-914C-CCE66BAB4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B5ABFF-CD95-2759-08C7-69A273AB0889}"/>
              </a:ext>
            </a:extLst>
          </p:cNvPr>
          <p:cNvSpPr>
            <a:spLocks noGrp="1"/>
          </p:cNvSpPr>
          <p:nvPr>
            <p:ph type="title"/>
          </p:nvPr>
        </p:nvSpPr>
        <p:spPr/>
        <p:txBody>
          <a:bodyPr/>
          <a:lstStyle/>
          <a:p>
            <a:r>
              <a:rPr lang="en-US" dirty="0"/>
              <a:t>Peer review dilemmas</a:t>
            </a:r>
          </a:p>
        </p:txBody>
      </p:sp>
      <p:sp>
        <p:nvSpPr>
          <p:cNvPr id="3" name="Content Placeholder 2">
            <a:extLst>
              <a:ext uri="{FF2B5EF4-FFF2-40B4-BE49-F238E27FC236}">
                <a16:creationId xmlns:a16="http://schemas.microsoft.com/office/drawing/2014/main" id="{A555D371-84E6-4C0F-C4C6-2204C1B2F628}"/>
              </a:ext>
            </a:extLst>
          </p:cNvPr>
          <p:cNvSpPr>
            <a:spLocks noGrp="1"/>
          </p:cNvSpPr>
          <p:nvPr>
            <p:ph idx="1"/>
          </p:nvPr>
        </p:nvSpPr>
        <p:spPr/>
        <p:txBody>
          <a:bodyPr>
            <a:normAutofit/>
          </a:bodyPr>
          <a:lstStyle/>
          <a:p>
            <a:r>
              <a:rPr lang="en-US" dirty="0"/>
              <a:t>Is it OK to review a paper co-authored by your friend?</a:t>
            </a:r>
          </a:p>
          <a:p>
            <a:r>
              <a:rPr lang="en-US" dirty="0"/>
              <a:t>Is it OK to try to discover who are the authors of the paper you’re reviewing?</a:t>
            </a:r>
          </a:p>
          <a:p>
            <a:r>
              <a:rPr lang="en-US" dirty="0"/>
              <a:t>Is it OK use ideas from a paper you’re reviewing to improve your own work?</a:t>
            </a:r>
          </a:p>
          <a:p>
            <a:r>
              <a:rPr lang="en-US" dirty="0"/>
              <a:t>Is it OK use ChatGPT to clean up your review?</a:t>
            </a:r>
          </a:p>
        </p:txBody>
      </p:sp>
    </p:spTree>
    <p:extLst>
      <p:ext uri="{BB962C8B-B14F-4D97-AF65-F5344CB8AC3E}">
        <p14:creationId xmlns:p14="http://schemas.microsoft.com/office/powerpoint/2010/main" val="3944784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Reviewer obligations</a:t>
            </a:r>
          </a:p>
        </p:txBody>
      </p:sp>
      <p:sp>
        <p:nvSpPr>
          <p:cNvPr id="3" name="Content Placeholder 2"/>
          <p:cNvSpPr>
            <a:spLocks noGrp="1"/>
          </p:cNvSpPr>
          <p:nvPr>
            <p:ph idx="1"/>
          </p:nvPr>
        </p:nvSpPr>
        <p:spPr/>
        <p:txBody>
          <a:bodyPr>
            <a:normAutofit/>
          </a:bodyPr>
          <a:lstStyle/>
          <a:p>
            <a:r>
              <a:rPr lang="en-US" dirty="0"/>
              <a:t>Meaningfully engage with the submission and provide a fair, constructive, and timely review</a:t>
            </a:r>
          </a:p>
          <a:p>
            <a:endParaRPr lang="en-US" dirty="0"/>
          </a:p>
          <a:p>
            <a:r>
              <a:rPr lang="en-US" dirty="0"/>
              <a:t>Respect the authors’ anonymity (if the process is double-blind)</a:t>
            </a:r>
          </a:p>
          <a:p>
            <a:endParaRPr lang="en-US" dirty="0"/>
          </a:p>
          <a:p>
            <a:r>
              <a:rPr lang="en-US" dirty="0"/>
              <a:t>Protect confidentiality of submitted papers</a:t>
            </a:r>
          </a:p>
          <a:p>
            <a:endParaRPr lang="en-US" dirty="0"/>
          </a:p>
          <a:p>
            <a:r>
              <a:rPr lang="en-US" dirty="0"/>
              <a:t>Avoid conflicts of interest</a:t>
            </a:r>
          </a:p>
          <a:p>
            <a:endParaRPr lang="en-US" dirty="0"/>
          </a:p>
        </p:txBody>
      </p:sp>
    </p:spTree>
    <p:extLst>
      <p:ext uri="{BB962C8B-B14F-4D97-AF65-F5344CB8AC3E}">
        <p14:creationId xmlns:p14="http://schemas.microsoft.com/office/powerpoint/2010/main" val="256015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1FFA3-30FB-8FC8-F770-7D028338E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7A5A2-14A1-95CA-2B2C-4F688FD6AE22}"/>
              </a:ext>
            </a:extLst>
          </p:cNvPr>
          <p:cNvSpPr>
            <a:spLocks noGrp="1"/>
          </p:cNvSpPr>
          <p:nvPr>
            <p:ph type="title"/>
          </p:nvPr>
        </p:nvSpPr>
        <p:spPr>
          <a:xfrm>
            <a:off x="838200" y="283134"/>
            <a:ext cx="10515600" cy="1325563"/>
          </a:xfrm>
        </p:spPr>
        <p:txBody>
          <a:bodyPr/>
          <a:lstStyle/>
          <a:p>
            <a:r>
              <a:rPr lang="en-US" dirty="0"/>
              <a:t>Protect confidentiality</a:t>
            </a:r>
          </a:p>
        </p:txBody>
      </p:sp>
      <p:sp>
        <p:nvSpPr>
          <p:cNvPr id="9" name="Content Placeholder 8">
            <a:extLst>
              <a:ext uri="{FF2B5EF4-FFF2-40B4-BE49-F238E27FC236}">
                <a16:creationId xmlns:a16="http://schemas.microsoft.com/office/drawing/2014/main" id="{82FF0103-F651-3319-2F1B-9880FA773D4B}"/>
              </a:ext>
            </a:extLst>
          </p:cNvPr>
          <p:cNvSpPr>
            <a:spLocks noGrp="1"/>
          </p:cNvSpPr>
          <p:nvPr>
            <p:ph idx="1"/>
          </p:nvPr>
        </p:nvSpPr>
        <p:spPr/>
        <p:txBody>
          <a:bodyPr>
            <a:normAutofit/>
          </a:bodyPr>
          <a:lstStyle/>
          <a:p>
            <a:pPr marL="0" indent="0">
              <a:lnSpc>
                <a:spcPct val="100000"/>
              </a:lnSpc>
              <a:buNone/>
            </a:pPr>
            <a:r>
              <a:rPr lang="en-US" dirty="0">
                <a:hlinkClick r:id="rId3"/>
              </a:rPr>
              <a:t>CVPR guidelines</a:t>
            </a:r>
            <a:r>
              <a:rPr lang="en-US" dirty="0"/>
              <a:t>: </a:t>
            </a:r>
            <a:r>
              <a:rPr lang="en-US" i="1" dirty="0"/>
              <a:t>You have the responsibility to protect the confidentiality</a:t>
            </a:r>
            <a:r>
              <a:rPr lang="en-US" b="1" i="1" dirty="0"/>
              <a:t> </a:t>
            </a:r>
            <a:r>
              <a:rPr lang="en-US" i="1" dirty="0"/>
              <a:t>of the ideas represented in the papers you review:</a:t>
            </a:r>
          </a:p>
          <a:p>
            <a:pPr lvl="1">
              <a:lnSpc>
                <a:spcPct val="100000"/>
              </a:lnSpc>
            </a:pPr>
            <a:r>
              <a:rPr lang="en-US" i="1" dirty="0"/>
              <a:t>You should not show the paper to anyone else, including colleagues or students, unless you have permission from the program chairs </a:t>
            </a:r>
          </a:p>
          <a:p>
            <a:pPr lvl="1">
              <a:lnSpc>
                <a:spcPct val="100000"/>
              </a:lnSpc>
            </a:pPr>
            <a:r>
              <a:rPr lang="en-US" i="1" dirty="0"/>
              <a:t>You should not use ideas from papers you review to develop your own ideas</a:t>
            </a:r>
          </a:p>
          <a:p>
            <a:pPr lvl="1">
              <a:lnSpc>
                <a:spcPct val="100000"/>
              </a:lnSpc>
            </a:pPr>
            <a:r>
              <a:rPr lang="en-US" i="1" dirty="0"/>
              <a:t>After the review process, you should destroy all material related to papers under review</a:t>
            </a:r>
          </a:p>
        </p:txBody>
      </p:sp>
    </p:spTree>
    <p:extLst>
      <p:ext uri="{BB962C8B-B14F-4D97-AF65-F5344CB8AC3E}">
        <p14:creationId xmlns:p14="http://schemas.microsoft.com/office/powerpoint/2010/main" val="48584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CB4B8-F163-9A74-6E43-A7F9D4778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AD50CD-1A2B-238D-BC5E-BEF77FF2D2C1}"/>
              </a:ext>
            </a:extLst>
          </p:cNvPr>
          <p:cNvSpPr>
            <a:spLocks noGrp="1"/>
          </p:cNvSpPr>
          <p:nvPr>
            <p:ph type="title"/>
          </p:nvPr>
        </p:nvSpPr>
        <p:spPr/>
        <p:txBody>
          <a:bodyPr/>
          <a:lstStyle/>
          <a:p>
            <a:r>
              <a:rPr lang="en-US" dirty="0"/>
              <a:t>Avoid conflicts of interest</a:t>
            </a:r>
          </a:p>
        </p:txBody>
      </p:sp>
      <p:sp>
        <p:nvSpPr>
          <p:cNvPr id="9" name="Content Placeholder 8">
            <a:extLst>
              <a:ext uri="{FF2B5EF4-FFF2-40B4-BE49-F238E27FC236}">
                <a16:creationId xmlns:a16="http://schemas.microsoft.com/office/drawing/2014/main" id="{D40058CE-62A4-C569-59D5-1EB144DD67D2}"/>
              </a:ext>
            </a:extLst>
          </p:cNvPr>
          <p:cNvSpPr>
            <a:spLocks noGrp="1"/>
          </p:cNvSpPr>
          <p:nvPr>
            <p:ph idx="1"/>
          </p:nvPr>
        </p:nvSpPr>
        <p:spPr/>
        <p:txBody>
          <a:bodyPr>
            <a:normAutofit/>
          </a:bodyPr>
          <a:lstStyle/>
          <a:p>
            <a:pPr marL="0" indent="0">
              <a:lnSpc>
                <a:spcPct val="100000"/>
              </a:lnSpc>
              <a:buNone/>
            </a:pPr>
            <a:r>
              <a:rPr lang="en-US" dirty="0">
                <a:hlinkClick r:id="rId3"/>
              </a:rPr>
              <a:t>CVPR guidelines</a:t>
            </a:r>
            <a:r>
              <a:rPr lang="en-US" dirty="0"/>
              <a:t>:</a:t>
            </a:r>
            <a:r>
              <a:rPr lang="en-US" i="1" dirty="0"/>
              <a:t> It is important for you to avoid any conflict of interest. There should be absolutely no question about the impartiality of any review. Conflicts of interest include (but are not limited to) situations in which:</a:t>
            </a:r>
          </a:p>
          <a:p>
            <a:pPr lvl="1">
              <a:lnSpc>
                <a:spcPct val="100000"/>
              </a:lnSpc>
            </a:pPr>
            <a:r>
              <a:rPr lang="en-US" i="1" dirty="0"/>
              <a:t>You work at the same institution as one of the authors</a:t>
            </a:r>
          </a:p>
          <a:p>
            <a:pPr lvl="1">
              <a:lnSpc>
                <a:spcPct val="100000"/>
              </a:lnSpc>
            </a:pPr>
            <a:r>
              <a:rPr lang="en-US" i="1" dirty="0"/>
              <a:t>You have been directly involved in the work and will be receiving credit in some way</a:t>
            </a:r>
          </a:p>
          <a:p>
            <a:pPr lvl="1">
              <a:lnSpc>
                <a:spcPct val="100000"/>
              </a:lnSpc>
            </a:pPr>
            <a:r>
              <a:rPr lang="en-US" i="1" dirty="0"/>
              <a:t>You suspect that others might perceive a conflict of interest in your involvement</a:t>
            </a:r>
          </a:p>
        </p:txBody>
      </p:sp>
    </p:spTree>
    <p:extLst>
      <p:ext uri="{BB962C8B-B14F-4D97-AF65-F5344CB8AC3E}">
        <p14:creationId xmlns:p14="http://schemas.microsoft.com/office/powerpoint/2010/main" val="174834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8539E-4F8B-343F-06CA-C34CCB562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91C421-71D1-C059-A4BE-420B6F978E06}"/>
              </a:ext>
            </a:extLst>
          </p:cNvPr>
          <p:cNvSpPr>
            <a:spLocks noGrp="1"/>
          </p:cNvSpPr>
          <p:nvPr>
            <p:ph type="title"/>
          </p:nvPr>
        </p:nvSpPr>
        <p:spPr/>
        <p:txBody>
          <a:bodyPr/>
          <a:lstStyle/>
          <a:p>
            <a:r>
              <a:rPr lang="en-US" dirty="0"/>
              <a:t>Can AI be used in writing reviews?</a:t>
            </a:r>
          </a:p>
        </p:txBody>
      </p:sp>
      <p:sp>
        <p:nvSpPr>
          <p:cNvPr id="9" name="Content Placeholder 8">
            <a:extLst>
              <a:ext uri="{FF2B5EF4-FFF2-40B4-BE49-F238E27FC236}">
                <a16:creationId xmlns:a16="http://schemas.microsoft.com/office/drawing/2014/main" id="{7C08CDA6-D4D0-0AF8-FD34-ECAD99005EBC}"/>
              </a:ext>
            </a:extLst>
          </p:cNvPr>
          <p:cNvSpPr>
            <a:spLocks noGrp="1"/>
          </p:cNvSpPr>
          <p:nvPr>
            <p:ph idx="1"/>
          </p:nvPr>
        </p:nvSpPr>
        <p:spPr>
          <a:xfrm>
            <a:off x="838200" y="1825624"/>
            <a:ext cx="10515600" cy="5032375"/>
          </a:xfrm>
        </p:spPr>
        <p:txBody>
          <a:bodyPr>
            <a:normAutofit/>
          </a:bodyPr>
          <a:lstStyle/>
          <a:p>
            <a:pPr>
              <a:lnSpc>
                <a:spcPct val="100000"/>
              </a:lnSpc>
            </a:pPr>
            <a:r>
              <a:rPr lang="en-US" dirty="0"/>
              <a:t>It depends</a:t>
            </a:r>
            <a:r>
              <a:rPr lang="en-US" i="1" dirty="0"/>
              <a:t> </a:t>
            </a:r>
            <a:r>
              <a:rPr lang="en-US" dirty="0"/>
              <a:t>– policies of different publication venues are all over the place and are changing rapidly</a:t>
            </a:r>
          </a:p>
          <a:p>
            <a:pPr>
              <a:lnSpc>
                <a:spcPct val="100000"/>
              </a:lnSpc>
            </a:pPr>
            <a:endParaRPr lang="en-US" dirty="0"/>
          </a:p>
          <a:p>
            <a:pPr>
              <a:lnSpc>
                <a:spcPct val="100000"/>
              </a:lnSpc>
            </a:pPr>
            <a:r>
              <a:rPr lang="en-US" dirty="0"/>
              <a:t>Make sure you understand the principles of responsible reviewing and use AI in a way that does not violate them</a:t>
            </a:r>
          </a:p>
        </p:txBody>
      </p:sp>
    </p:spTree>
    <p:extLst>
      <p:ext uri="{BB962C8B-B14F-4D97-AF65-F5344CB8AC3E}">
        <p14:creationId xmlns:p14="http://schemas.microsoft.com/office/powerpoint/2010/main" val="230566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E90D4-91F5-5F90-345C-525187D9A6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2CDE3-F73D-7EFA-2BD7-464E2DD041A9}"/>
              </a:ext>
            </a:extLst>
          </p:cNvPr>
          <p:cNvSpPr>
            <a:spLocks noGrp="1"/>
          </p:cNvSpPr>
          <p:nvPr>
            <p:ph type="title"/>
          </p:nvPr>
        </p:nvSpPr>
        <p:spPr>
          <a:xfrm>
            <a:off x="619932" y="266805"/>
            <a:ext cx="10972800" cy="1325563"/>
          </a:xfrm>
        </p:spPr>
        <p:txBody>
          <a:bodyPr>
            <a:normAutofit/>
          </a:bodyPr>
          <a:lstStyle/>
          <a:p>
            <a:r>
              <a:rPr lang="en-US" dirty="0"/>
              <a:t>Categories of ethical considerations</a:t>
            </a:r>
          </a:p>
        </p:txBody>
      </p:sp>
      <p:sp>
        <p:nvSpPr>
          <p:cNvPr id="3" name="Content Placeholder 2">
            <a:extLst>
              <a:ext uri="{FF2B5EF4-FFF2-40B4-BE49-F238E27FC236}">
                <a16:creationId xmlns:a16="http://schemas.microsoft.com/office/drawing/2014/main" id="{004DE988-6F40-5579-C9C5-FE049625C7C4}"/>
              </a:ext>
            </a:extLst>
          </p:cNvPr>
          <p:cNvSpPr>
            <a:spLocks noGrp="1"/>
          </p:cNvSpPr>
          <p:nvPr>
            <p:ph idx="1"/>
          </p:nvPr>
        </p:nvSpPr>
        <p:spPr/>
        <p:txBody>
          <a:bodyPr>
            <a:normAutofit/>
          </a:bodyPr>
          <a:lstStyle/>
          <a:p>
            <a:r>
              <a:rPr lang="en-US" dirty="0">
                <a:solidFill>
                  <a:schemeClr val="bg1">
                    <a:lumMod val="50000"/>
                  </a:schemeClr>
                </a:solidFill>
              </a:rPr>
              <a:t>Integrity of research results</a:t>
            </a:r>
          </a:p>
          <a:p>
            <a:r>
              <a:rPr lang="en-US" dirty="0">
                <a:solidFill>
                  <a:schemeClr val="bg1">
                    <a:lumMod val="50000"/>
                  </a:schemeClr>
                </a:solidFill>
              </a:rPr>
              <a:t>Authorship and paper preparation</a:t>
            </a:r>
          </a:p>
          <a:p>
            <a:r>
              <a:rPr lang="en-US" dirty="0">
                <a:solidFill>
                  <a:schemeClr val="bg1">
                    <a:lumMod val="50000"/>
                  </a:schemeClr>
                </a:solidFill>
              </a:rPr>
              <a:t>Peer review</a:t>
            </a:r>
          </a:p>
          <a:p>
            <a:r>
              <a:rPr lang="en-US" b="1" dirty="0"/>
              <a:t>Human subjects</a:t>
            </a:r>
          </a:p>
          <a:p>
            <a:endParaRPr lang="en-US" dirty="0"/>
          </a:p>
        </p:txBody>
      </p:sp>
    </p:spTree>
    <p:extLst>
      <p:ext uri="{BB962C8B-B14F-4D97-AF65-F5344CB8AC3E}">
        <p14:creationId xmlns:p14="http://schemas.microsoft.com/office/powerpoint/2010/main" val="3405843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5691F8-0034-222C-DC24-C05ABB5E0A47}"/>
              </a:ext>
            </a:extLst>
          </p:cNvPr>
          <p:cNvSpPr>
            <a:spLocks noGrp="1"/>
          </p:cNvSpPr>
          <p:nvPr>
            <p:ph type="title"/>
          </p:nvPr>
        </p:nvSpPr>
        <p:spPr/>
        <p:txBody>
          <a:bodyPr/>
          <a:lstStyle/>
          <a:p>
            <a:r>
              <a:rPr lang="en-US" dirty="0"/>
              <a:t>Human subjects best practices</a:t>
            </a:r>
          </a:p>
        </p:txBody>
      </p:sp>
      <p:sp>
        <p:nvSpPr>
          <p:cNvPr id="6" name="Content Placeholder 5">
            <a:extLst>
              <a:ext uri="{FF2B5EF4-FFF2-40B4-BE49-F238E27FC236}">
                <a16:creationId xmlns:a16="http://schemas.microsoft.com/office/drawing/2014/main" id="{343D5CB2-6C73-57C4-311B-207A0E9F36BC}"/>
              </a:ext>
            </a:extLst>
          </p:cNvPr>
          <p:cNvSpPr>
            <a:spLocks noGrp="1"/>
          </p:cNvSpPr>
          <p:nvPr>
            <p:ph idx="1"/>
          </p:nvPr>
        </p:nvSpPr>
        <p:spPr/>
        <p:txBody>
          <a:bodyPr>
            <a:normAutofit/>
          </a:bodyPr>
          <a:lstStyle/>
          <a:p>
            <a:pPr>
              <a:lnSpc>
                <a:spcPct val="100000"/>
              </a:lnSpc>
            </a:pPr>
            <a:r>
              <a:rPr lang="en-US" dirty="0"/>
              <a:t>If your research involves collecting data from or about humans (including surveys, user studies, and crowdsourcing), contact the </a:t>
            </a:r>
            <a:r>
              <a:rPr lang="en-US" dirty="0">
                <a:hlinkClick r:id="rId2"/>
              </a:rPr>
              <a:t>U of I Office for Protection of Research Subjects</a:t>
            </a:r>
            <a:r>
              <a:rPr lang="en-US" dirty="0"/>
              <a:t> for IRB approval or exemption</a:t>
            </a:r>
          </a:p>
          <a:p>
            <a:pPr>
              <a:lnSpc>
                <a:spcPct val="100000"/>
              </a:lnSpc>
            </a:pPr>
            <a:r>
              <a:rPr lang="en-US" dirty="0"/>
              <a:t>If you are collecting any personally identifiable data, take care to store it securely in accordance with IRB guidelines</a:t>
            </a:r>
          </a:p>
          <a:p>
            <a:pPr>
              <a:lnSpc>
                <a:spcPct val="100000"/>
              </a:lnSpc>
            </a:pPr>
            <a:r>
              <a:rPr lang="en-US" dirty="0"/>
              <a:t>Maintain the raw data, record when it was collected and how, document all data cleaning or pre-processing operations, and report them in your publications</a:t>
            </a:r>
          </a:p>
          <a:p>
            <a:pPr>
              <a:lnSpc>
                <a:spcPct val="100000"/>
              </a:lnSpc>
            </a:pPr>
            <a:endParaRPr lang="en-US" dirty="0"/>
          </a:p>
        </p:txBody>
      </p:sp>
    </p:spTree>
    <p:extLst>
      <p:ext uri="{BB962C8B-B14F-4D97-AF65-F5344CB8AC3E}">
        <p14:creationId xmlns:p14="http://schemas.microsoft.com/office/powerpoint/2010/main" val="1654030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49952-5928-235C-481E-973B2D7F0EF1}"/>
              </a:ext>
            </a:extLst>
          </p:cNvPr>
          <p:cNvSpPr>
            <a:spLocks noGrp="1"/>
          </p:cNvSpPr>
          <p:nvPr>
            <p:ph type="title"/>
          </p:nvPr>
        </p:nvSpPr>
        <p:spPr/>
        <p:txBody>
          <a:bodyPr/>
          <a:lstStyle/>
          <a:p>
            <a:r>
              <a:rPr lang="en-US" dirty="0"/>
              <a:t>Data collection best practices</a:t>
            </a:r>
          </a:p>
        </p:txBody>
      </p:sp>
      <p:sp>
        <p:nvSpPr>
          <p:cNvPr id="3" name="Content Placeholder 2">
            <a:extLst>
              <a:ext uri="{FF2B5EF4-FFF2-40B4-BE49-F238E27FC236}">
                <a16:creationId xmlns:a16="http://schemas.microsoft.com/office/drawing/2014/main" id="{8CAE8544-1AB9-F90C-A29B-161FF2598A1F}"/>
              </a:ext>
            </a:extLst>
          </p:cNvPr>
          <p:cNvSpPr>
            <a:spLocks noGrp="1"/>
          </p:cNvSpPr>
          <p:nvPr>
            <p:ph idx="1"/>
          </p:nvPr>
        </p:nvSpPr>
        <p:spPr/>
        <p:txBody>
          <a:bodyPr/>
          <a:lstStyle/>
          <a:p>
            <a:pPr>
              <a:lnSpc>
                <a:spcPct val="100000"/>
              </a:lnSpc>
            </a:pPr>
            <a:r>
              <a:rPr lang="en-US" dirty="0"/>
              <a:t>When scraping or downloading data, respect all relevant terms of service, copyright restrictions, and legal regulations</a:t>
            </a:r>
            <a:br>
              <a:rPr lang="en-US" dirty="0"/>
            </a:br>
            <a:endParaRPr lang="en-US" dirty="0"/>
          </a:p>
          <a:p>
            <a:pPr>
              <a:lnSpc>
                <a:spcPct val="100000"/>
              </a:lnSpc>
            </a:pPr>
            <a:r>
              <a:rPr lang="en-US" dirty="0"/>
              <a:t>Consider open sharing of data – but see above</a:t>
            </a:r>
          </a:p>
          <a:p>
            <a:pPr>
              <a:lnSpc>
                <a:spcPct val="100000"/>
              </a:lnSpc>
            </a:pPr>
            <a:endParaRPr lang="en-US" dirty="0"/>
          </a:p>
          <a:p>
            <a:pPr>
              <a:lnSpc>
                <a:spcPct val="100000"/>
              </a:lnSpc>
            </a:pPr>
            <a:r>
              <a:rPr lang="en-US" dirty="0"/>
              <a:t>Data collection for the purpose of training machine learning models is currently a contentious topic. Ethical guidelines are still evolving – but you should be aware of the issues</a:t>
            </a:r>
          </a:p>
        </p:txBody>
      </p:sp>
    </p:spTree>
    <p:extLst>
      <p:ext uri="{BB962C8B-B14F-4D97-AF65-F5344CB8AC3E}">
        <p14:creationId xmlns:p14="http://schemas.microsoft.com/office/powerpoint/2010/main" val="43000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5FC0D-EE63-D21C-49A1-E0A7A057730A}"/>
              </a:ext>
            </a:extLst>
          </p:cNvPr>
          <p:cNvSpPr>
            <a:spLocks noGrp="1"/>
          </p:cNvSpPr>
          <p:nvPr>
            <p:ph type="title"/>
          </p:nvPr>
        </p:nvSpPr>
        <p:spPr/>
        <p:txBody>
          <a:bodyPr/>
          <a:lstStyle/>
          <a:p>
            <a:r>
              <a:rPr lang="en-US" dirty="0"/>
              <a:t>Harms and benefits of research</a:t>
            </a:r>
          </a:p>
        </p:txBody>
      </p:sp>
      <p:sp>
        <p:nvSpPr>
          <p:cNvPr id="3" name="Content Placeholder 2">
            <a:extLst>
              <a:ext uri="{FF2B5EF4-FFF2-40B4-BE49-F238E27FC236}">
                <a16:creationId xmlns:a16="http://schemas.microsoft.com/office/drawing/2014/main" id="{7C4CDC0D-082A-2043-F0E6-739CF2BBC6DE}"/>
              </a:ext>
            </a:extLst>
          </p:cNvPr>
          <p:cNvSpPr>
            <a:spLocks noGrp="1"/>
          </p:cNvSpPr>
          <p:nvPr>
            <p:ph idx="1"/>
          </p:nvPr>
        </p:nvSpPr>
        <p:spPr/>
        <p:txBody>
          <a:bodyPr/>
          <a:lstStyle/>
          <a:p>
            <a:pPr>
              <a:lnSpc>
                <a:spcPct val="100000"/>
              </a:lnSpc>
            </a:pPr>
            <a:r>
              <a:rPr lang="en-US" dirty="0">
                <a:hlinkClick r:id="rId2"/>
              </a:rPr>
              <a:t>Nature guidelines</a:t>
            </a:r>
            <a:r>
              <a:rPr lang="en-US" dirty="0"/>
              <a:t>: </a:t>
            </a:r>
            <a:r>
              <a:rPr lang="en-US" i="1" dirty="0"/>
              <a:t>Advancing knowledge and understanding is a public good and, as such, a key benefit of research, even when the research in question does not have an obvious, immediate, or direct application. Although the pursuit of knowledge is a fundamental public good, </a:t>
            </a:r>
            <a:r>
              <a:rPr lang="en-US" b="1" i="1" dirty="0"/>
              <a:t>considerations of harm can occasionally supersede the goal of seeking or sharing new knowledge, and a decision not to undertake or not to publish a project may be warranted</a:t>
            </a:r>
            <a:r>
              <a:rPr lang="en-US" i="1" dirty="0"/>
              <a:t>.</a:t>
            </a:r>
          </a:p>
        </p:txBody>
      </p:sp>
    </p:spTree>
    <p:extLst>
      <p:ext uri="{BB962C8B-B14F-4D97-AF65-F5344CB8AC3E}">
        <p14:creationId xmlns:p14="http://schemas.microsoft.com/office/powerpoint/2010/main" val="3312081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conclusion</a:t>
            </a:r>
          </a:p>
        </p:txBody>
      </p:sp>
      <p:sp>
        <p:nvSpPr>
          <p:cNvPr id="3" name="Content Placeholder 2"/>
          <p:cNvSpPr>
            <a:spLocks noGrp="1"/>
          </p:cNvSpPr>
          <p:nvPr>
            <p:ph idx="1"/>
          </p:nvPr>
        </p:nvSpPr>
        <p:spPr/>
        <p:txBody>
          <a:bodyPr/>
          <a:lstStyle/>
          <a:p>
            <a:pPr>
              <a:lnSpc>
                <a:spcPct val="100000"/>
              </a:lnSpc>
            </a:pPr>
            <a:r>
              <a:rPr lang="en-US" b="1" dirty="0"/>
              <a:t>Your conduct matters!</a:t>
            </a:r>
          </a:p>
          <a:p>
            <a:pPr>
              <a:lnSpc>
                <a:spcPct val="100000"/>
              </a:lnSpc>
            </a:pPr>
            <a:endParaRPr lang="en-US" dirty="0"/>
          </a:p>
          <a:p>
            <a:pPr>
              <a:lnSpc>
                <a:spcPct val="100000"/>
              </a:lnSpc>
            </a:pPr>
            <a:r>
              <a:rPr lang="en-US" dirty="0"/>
              <a:t>Hold yourself to high standards for research integrity, </a:t>
            </a:r>
            <a:br>
              <a:rPr lang="en-US" dirty="0"/>
            </a:br>
            <a:r>
              <a:rPr lang="en-US" dirty="0"/>
              <a:t>peer review, authorship, and professional relationships </a:t>
            </a:r>
          </a:p>
          <a:p>
            <a:pPr>
              <a:lnSpc>
                <a:spcPct val="100000"/>
              </a:lnSpc>
            </a:pPr>
            <a:endParaRPr lang="en-US" dirty="0"/>
          </a:p>
          <a:p>
            <a:pPr>
              <a:lnSpc>
                <a:spcPct val="100000"/>
              </a:lnSpc>
            </a:pPr>
            <a:r>
              <a:rPr lang="en-US" dirty="0"/>
              <a:t>When in doubt, err on the side of stricter adherence to ethical guidelines and talk to trusted faculty or peers</a:t>
            </a:r>
          </a:p>
          <a:p>
            <a:pPr>
              <a:lnSpc>
                <a:spcPct val="100000"/>
              </a:lnSpc>
            </a:pPr>
            <a:endParaRPr lang="en-US" dirty="0"/>
          </a:p>
        </p:txBody>
      </p:sp>
    </p:spTree>
    <p:extLst>
      <p:ext uri="{BB962C8B-B14F-4D97-AF65-F5344CB8AC3E}">
        <p14:creationId xmlns:p14="http://schemas.microsoft.com/office/powerpoint/2010/main" val="15895789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5744</TotalTime>
  <Words>1528</Words>
  <Application>Microsoft Macintosh PowerPoint</Application>
  <PresentationFormat>Widescreen</PresentationFormat>
  <Paragraphs>143</Paragraphs>
  <Slides>27</Slides>
  <Notes>15</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Segoe UI</vt:lpstr>
      <vt:lpstr>Office Theme</vt:lpstr>
      <vt:lpstr>Reminder: Ph.D. Requirements Quiz</vt:lpstr>
      <vt:lpstr>PowerPoint Presentation</vt:lpstr>
      <vt:lpstr>I’ve seen my share of the good and the bad</vt:lpstr>
      <vt:lpstr>Categories of ethical considerations</vt:lpstr>
      <vt:lpstr>Integrity of research results</vt:lpstr>
      <vt:lpstr>What could possibly go wrong?</vt:lpstr>
      <vt:lpstr>Common ethical dilemmas</vt:lpstr>
      <vt:lpstr>Categories of ethical considerations</vt:lpstr>
      <vt:lpstr>Academic authorship</vt:lpstr>
      <vt:lpstr>Authorship criteria</vt:lpstr>
      <vt:lpstr>Authorship criteria</vt:lpstr>
      <vt:lpstr>Authorship best practices</vt:lpstr>
      <vt:lpstr>Can AI be an author?</vt:lpstr>
      <vt:lpstr>Can AI be used in paper preparation?</vt:lpstr>
      <vt:lpstr>Btw, plagiarism is still wrong!</vt:lpstr>
      <vt:lpstr>Categories of ethical considerations</vt:lpstr>
      <vt:lpstr>Peer review</vt:lpstr>
      <vt:lpstr>Peer review dilemmas</vt:lpstr>
      <vt:lpstr>Reviewer obligations</vt:lpstr>
      <vt:lpstr>Protect confidentiality</vt:lpstr>
      <vt:lpstr>Avoid conflicts of interest</vt:lpstr>
      <vt:lpstr>Can AI be used in writing reviews?</vt:lpstr>
      <vt:lpstr>Categories of ethical considerations</vt:lpstr>
      <vt:lpstr>Human subjects best practices</vt:lpstr>
      <vt:lpstr>Data collection best practices</vt:lpstr>
      <vt:lpstr>Harms and benefits of research</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dc:creator>
  <cp:lastModifiedBy>Lazebnik, Svetlana</cp:lastModifiedBy>
  <cp:revision>303</cp:revision>
  <dcterms:created xsi:type="dcterms:W3CDTF">2017-05-16T19:19:03Z</dcterms:created>
  <dcterms:modified xsi:type="dcterms:W3CDTF">2026-10-19T14:51:59Z</dcterms:modified>
</cp:coreProperties>
</file>