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370" r:id="rId2"/>
    <p:sldId id="256" r:id="rId3"/>
    <p:sldId id="317" r:id="rId4"/>
    <p:sldId id="358" r:id="rId5"/>
    <p:sldId id="351" r:id="rId6"/>
    <p:sldId id="356" r:id="rId7"/>
    <p:sldId id="352" r:id="rId8"/>
    <p:sldId id="353" r:id="rId9"/>
    <p:sldId id="338" r:id="rId10"/>
    <p:sldId id="339" r:id="rId11"/>
    <p:sldId id="318" r:id="rId12"/>
    <p:sldId id="345" r:id="rId13"/>
    <p:sldId id="346" r:id="rId14"/>
    <p:sldId id="350" r:id="rId15"/>
    <p:sldId id="348" r:id="rId16"/>
    <p:sldId id="319" r:id="rId17"/>
    <p:sldId id="357" r:id="rId18"/>
    <p:sldId id="367" r:id="rId19"/>
    <p:sldId id="366" r:id="rId20"/>
    <p:sldId id="333" r:id="rId21"/>
    <p:sldId id="368" r:id="rId22"/>
    <p:sldId id="334" r:id="rId23"/>
    <p:sldId id="369" r:id="rId24"/>
    <p:sldId id="335" r:id="rId25"/>
    <p:sldId id="363" r:id="rId26"/>
    <p:sldId id="374" r:id="rId27"/>
    <p:sldId id="375" r:id="rId28"/>
    <p:sldId id="372" r:id="rId29"/>
    <p:sldId id="373" r:id="rId30"/>
    <p:sldId id="341" r:id="rId31"/>
    <p:sldId id="364" r:id="rId32"/>
    <p:sldId id="326" r:id="rId33"/>
    <p:sldId id="328" r:id="rId34"/>
    <p:sldId id="365" r:id="rId35"/>
    <p:sldId id="349" r:id="rId36"/>
    <p:sldId id="376" r:id="rId37"/>
    <p:sldId id="377" r:id="rId38"/>
    <p:sldId id="378" r:id="rId39"/>
    <p:sldId id="316" r:id="rId40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942093"/>
    <a:srgbClr val="D8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604" autoAdjust="0"/>
    <p:restoredTop sz="85055" autoAdjust="0"/>
  </p:normalViewPr>
  <p:slideViewPr>
    <p:cSldViewPr snapToGrid="0">
      <p:cViewPr varScale="1">
        <p:scale>
          <a:sx n="74" d="100"/>
          <a:sy n="74" d="100"/>
        </p:scale>
        <p:origin x="18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D4B82-6D19-42BA-B849-982779B81963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4F9C2-C5AE-4323-9E94-ADC0D12C66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73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F9C2-C5AE-4323-9E94-ADC0D12C660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01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D5A72-052B-6435-D34E-CEA898321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87A10E-FBFF-A615-6B2F-64DEC0C8C2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F8E957-5DC0-B554-B9DE-56525C727B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871809-EB54-6F02-E6E7-8A9445B4C0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F9C2-C5AE-4323-9E94-ADC0D12C660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181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4F9C2-C5AE-4323-9E94-ADC0D12C660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251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13954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680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9836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FB73AA-DD54-4E80-B7DE-4522ABE999A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604E1B-C643-4F37-886B-930FC9D4E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5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8795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FB73AA-DD54-4E80-B7DE-4522ABE999A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604E1B-C643-4F37-886B-930FC9D4E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14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FB73AA-DD54-4E80-B7DE-4522ABE999A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604E1B-C643-4F37-886B-930FC9D4E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54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FB73AA-DD54-4E80-B7DE-4522ABE999A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604E1B-C643-4F37-886B-930FC9D4E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745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FB73AA-DD54-4E80-B7DE-4522ABE999A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604E1B-C643-4F37-886B-930FC9D4E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09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FB73AA-DD54-4E80-B7DE-4522ABE999A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604E1B-C643-4F37-886B-930FC9D4E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08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FB73AA-DD54-4E80-B7DE-4522ABE999A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604E1B-C643-4F37-886B-930FC9D4E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72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FB73AA-DD54-4E80-B7DE-4522ABE999AB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604E1B-C643-4F37-886B-930FC9D4E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395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100" y="6727600"/>
            <a:ext cx="12192000" cy="13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9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415600" y="1688433"/>
            <a:ext cx="11360800" cy="44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6541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154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msf.org/artworks/architecture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mmons.wikimedia.org/wiki/File:%28Portolan_chart_of_the_Mediterranean_Sea_and_western_part_of_the_Black_Sea%29_;_%28Portolan_chart_of_the_Aegean_Sea_and_part_of_the_Mediterranean_Sea_including_Crete%29_LOC_2016586563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hyperlink" Target="https://phdcomics.com/comics/archive_print.php?comicid=1126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hyperlink" Target="https://phdcomics.com/comics/archive_print.php?comicid=1126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hdcomics.com/comics/archive_print.php?comicid=1126" TargetMode="Externa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s://threadreaderapp.com/thread/1546361365778022400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hdcomics.com/comics/archive_print.php?comicid=193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uturama.fandom.com/wiki/Futurama_Wiki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uturama.fandom.com/wiki/Futurama_Wiki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futurama.fandom.com/wiki/Futurama_Wiki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uturama.fandom.com/wiki/Futurama_Wiki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uturama.fandom.com/wiki/Futurama_Wiki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threadreaderapp.com/thread/1653614931202195458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threadreaderapp.com/thread/1653614931202195458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hdcomics.com/comics/archive_print.php?comicid=1762" TargetMode="External"/><Relationship Id="rId4" Type="http://schemas.openxmlformats.org/officeDocument/2006/relationships/image" Target="../media/image17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threadreaderapp.com/thread/1653614931202195458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threadreaderapp.com/thread/1653614931202195458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threadreaderapp.com/thread/1653614931202195458.html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threadreaderapp.com/thread/1653614931202195458.html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threadreaderapp.com/thread/1653614931202195458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phdcomics.com/comics.php?f=1481" TargetMode="External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hyperlink" Target="https://medium.com/digital-diplomacy/how-to-look-for-ideas-in-computer-science-research-7a3fa6f4696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phdcomics.com/comics/archive.php?comicid=537" TargetMode="External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94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>
                <a:solidFill>
                  <a:srgbClr val="FF9300"/>
                </a:solidFill>
              </a:rPr>
              <a:t>CSGSO</a:t>
            </a:r>
            <a:endParaRPr dirty="0">
              <a:solidFill>
                <a:srgbClr val="FF9300"/>
              </a:solidFill>
            </a:endParaRPr>
          </a:p>
        </p:txBody>
      </p:sp>
      <p:sp>
        <p:nvSpPr>
          <p:cNvPr id="67" name="Google Shape;67;p13"/>
          <p:cNvSpPr txBox="1">
            <a:spLocks noGrp="1"/>
          </p:cNvSpPr>
          <p:nvPr>
            <p:ph type="body" idx="1"/>
          </p:nvPr>
        </p:nvSpPr>
        <p:spPr>
          <a:xfrm>
            <a:off x="415600" y="1688433"/>
            <a:ext cx="11360800" cy="440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 sz="2667" dirty="0"/>
              <a:t>If you are interested in meeting other CS grad students please consider joining CSGSO or attending CSGSO events!</a:t>
            </a:r>
            <a:endParaRPr sz="2667" dirty="0"/>
          </a:p>
          <a:p>
            <a:pPr indent="-474121">
              <a:spcBef>
                <a:spcPts val="1600"/>
              </a:spcBef>
              <a:buSzPts val="2000"/>
            </a:pPr>
            <a:r>
              <a:rPr lang="en" sz="2667" dirty="0"/>
              <a:t>Happy hours (sometimes with other departments)</a:t>
            </a:r>
            <a:br>
              <a:rPr lang="en" sz="2667" dirty="0"/>
            </a:br>
            <a:endParaRPr sz="2667" dirty="0"/>
          </a:p>
          <a:p>
            <a:pPr indent="-474121">
              <a:buSzPts val="2000"/>
            </a:pPr>
            <a:r>
              <a:rPr lang="en" sz="2667" dirty="0"/>
              <a:t>Friday extravaganza (free food)</a:t>
            </a:r>
            <a:br>
              <a:rPr lang="en" sz="2667" dirty="0"/>
            </a:br>
            <a:endParaRPr sz="2667" dirty="0"/>
          </a:p>
          <a:p>
            <a:pPr indent="-474121">
              <a:buSzPts val="2000"/>
            </a:pPr>
            <a:r>
              <a:rPr lang="en" sz="2667" dirty="0"/>
              <a:t>Afternoon tea, holiday celebrations, and more</a:t>
            </a:r>
            <a:endParaRPr sz="2667" dirty="0"/>
          </a:p>
          <a:p>
            <a:pPr marL="0" indent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667" dirty="0"/>
              <a:t>If you are interested in organizing an event as well, please feel to join us Mondays at 12pm in Siebel or on zoom (join #</a:t>
            </a:r>
            <a:r>
              <a:rPr lang="en" sz="2667" dirty="0" err="1"/>
              <a:t>csgso</a:t>
            </a:r>
            <a:r>
              <a:rPr lang="en" sz="2667" dirty="0"/>
              <a:t> in slack)</a:t>
            </a:r>
            <a:endParaRPr sz="2667" dirty="0"/>
          </a:p>
        </p:txBody>
      </p:sp>
      <p:pic>
        <p:nvPicPr>
          <p:cNvPr id="68" name="Google Shape;6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26134" y="2504324"/>
            <a:ext cx="744568" cy="744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0319" y="3314866"/>
            <a:ext cx="582700" cy="58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3434" y="4087762"/>
            <a:ext cx="582700" cy="58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 title="Untitled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03568" y="1"/>
            <a:ext cx="1688433" cy="1688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140" y="597064"/>
            <a:ext cx="3973385" cy="3692028"/>
          </a:xfrm>
          <a:noFill/>
        </p:spPr>
        <p:txBody>
          <a:bodyPr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sz="3600" dirty="0"/>
              <a:t>Fall 2026 CS 591 PHD Seminar</a:t>
            </a:r>
            <a:br>
              <a:rPr lang="en-US" sz="3600" dirty="0"/>
            </a:br>
            <a:r>
              <a:rPr lang="en-US" sz="3600" b="0" dirty="0"/>
              <a:t>How to get started in research</a:t>
            </a:r>
          </a:p>
        </p:txBody>
      </p:sp>
      <p:pic>
        <p:nvPicPr>
          <p:cNvPr id="4" name="Picture 3" descr="A painting of a child holding a piece of paper&#10;&#10;AI-generated content may be incorrect.">
            <a:extLst>
              <a:ext uri="{FF2B5EF4-FFF2-40B4-BE49-F238E27FC236}">
                <a16:creationId xmlns:a16="http://schemas.microsoft.com/office/drawing/2014/main" id="{9A2737BC-246C-90F5-5E71-F7D4BA119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667" y="0"/>
            <a:ext cx="665328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854BA5-F0A4-79E5-E6BA-6C9D4AA68015}"/>
              </a:ext>
            </a:extLst>
          </p:cNvPr>
          <p:cNvSpPr txBox="1"/>
          <p:nvPr/>
        </p:nvSpPr>
        <p:spPr>
          <a:xfrm>
            <a:off x="3359049" y="6563871"/>
            <a:ext cx="219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C. Vanloo, </a:t>
            </a:r>
            <a:r>
              <a:rPr lang="en-US" sz="1200" i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</a:t>
            </a:r>
            <a:r>
              <a:rPr lang="en-US" sz="1200" dirty="0"/>
              <a:t>, 1752-53</a:t>
            </a:r>
          </a:p>
        </p:txBody>
      </p:sp>
    </p:spTree>
    <p:extLst>
      <p:ext uri="{BB962C8B-B14F-4D97-AF65-F5344CB8AC3E}">
        <p14:creationId xmlns:p14="http://schemas.microsoft.com/office/powerpoint/2010/main" val="623893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time: Ph.D.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756" y="1825625"/>
            <a:ext cx="11102788" cy="4351338"/>
          </a:xfrm>
        </p:spPr>
        <p:txBody>
          <a:bodyPr/>
          <a:lstStyle/>
          <a:p>
            <a:r>
              <a:rPr lang="en-US" dirty="0"/>
              <a:t>The PhD program has many milestones designed to keep you on track and establish reasonable bounds – not to create arbitrary busywork</a:t>
            </a:r>
          </a:p>
          <a:p>
            <a:endParaRPr lang="en-US" dirty="0"/>
          </a:p>
          <a:p>
            <a:r>
              <a:rPr lang="en-US" dirty="0"/>
              <a:t>Take the requirements seriously and plan ahead as much as you can</a:t>
            </a:r>
          </a:p>
          <a:p>
            <a:endParaRPr lang="en-US" dirty="0"/>
          </a:p>
          <a:p>
            <a:r>
              <a:rPr lang="en-US" dirty="0"/>
              <a:t>Talk to the grad office and/or DGS if you think you may need extra flexibility or extensions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704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for your first year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Complete Program of Study and start satisfying course requirements</a:t>
            </a:r>
          </a:p>
          <a:p>
            <a:r>
              <a:rPr lang="en-US" dirty="0"/>
              <a:t>Satisfy your language requirements (if not done already)</a:t>
            </a:r>
          </a:p>
          <a:p>
            <a:r>
              <a:rPr lang="en-US" dirty="0"/>
              <a:t>Start contributing to a research project – or leading your own</a:t>
            </a:r>
          </a:p>
          <a:p>
            <a:r>
              <a:rPr lang="en-US" dirty="0"/>
              <a:t>Secure a Ph.D. advising agreement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23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AC98E-6609-3B9C-FA53-0BCD2FEE5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26E2F-8153-DBA1-06FE-3A2F1BC95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navigate the research process and the student-advisor relationship</a:t>
            </a:r>
          </a:p>
          <a:p>
            <a:r>
              <a:rPr lang="en-US" dirty="0"/>
              <a:t>How to meet with your advisors/mentors/collaborators</a:t>
            </a:r>
          </a:p>
          <a:p>
            <a:r>
              <a:rPr lang="en-US" dirty="0"/>
              <a:t>How to do experiments</a:t>
            </a:r>
          </a:p>
          <a:p>
            <a:r>
              <a:rPr lang="en-US" dirty="0"/>
              <a:t>How to generate research ideas</a:t>
            </a:r>
          </a:p>
        </p:txBody>
      </p:sp>
    </p:spTree>
    <p:extLst>
      <p:ext uri="{BB962C8B-B14F-4D97-AF65-F5344CB8AC3E}">
        <p14:creationId xmlns:p14="http://schemas.microsoft.com/office/powerpoint/2010/main" val="776138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9E675-C91E-90C7-7D39-5049A38C8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>
            <a:extLst>
              <a:ext uri="{FF2B5EF4-FFF2-40B4-BE49-F238E27FC236}">
                <a16:creationId xmlns:a16="http://schemas.microsoft.com/office/drawing/2014/main" id="{D0287398-7479-E47E-423E-65495C0BB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18532"/>
            <a:ext cx="12192000" cy="844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6C0A5E73-C53F-11E3-2C34-63CD8C072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841" y="266805"/>
            <a:ext cx="11748927" cy="1325563"/>
          </a:xfrm>
        </p:spPr>
        <p:txBody>
          <a:bodyPr/>
          <a:lstStyle/>
          <a:p>
            <a:r>
              <a:rPr lang="en-US" dirty="0"/>
              <a:t>Navigating the student-advisor relationship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71FCC15-B3FB-3C09-ECC5-D643F8737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05133" cy="508172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From semester to semester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Make sure you understand the advisor’s expectations for meeting major milestones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Ask for a “status” meeting – ideally every semester, but at least once a year</a:t>
            </a:r>
          </a:p>
          <a:p>
            <a:pPr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b="1" dirty="0"/>
              <a:t>From week to week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You need to “manage” both yourself and </a:t>
            </a:r>
            <a:br>
              <a:rPr lang="en-US" dirty="0"/>
            </a:br>
            <a:r>
              <a:rPr lang="en-US" dirty="0"/>
              <a:t>your advisor to get useful guidance and </a:t>
            </a:r>
            <a:br>
              <a:rPr lang="en-US" dirty="0"/>
            </a:br>
            <a:r>
              <a:rPr lang="en-US" dirty="0"/>
              <a:t>make steady progress in research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BA4B69-7B38-2E0C-FD91-E0B4805AB3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2"/>
          <a:stretch>
            <a:fillRect/>
          </a:stretch>
        </p:blipFill>
        <p:spPr bwMode="auto">
          <a:xfrm>
            <a:off x="7900222" y="1460430"/>
            <a:ext cx="3936937" cy="508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B2AE6C-E324-F18A-844B-F6886183404D}"/>
              </a:ext>
            </a:extLst>
          </p:cNvPr>
          <p:cNvSpPr txBox="1"/>
          <p:nvPr/>
        </p:nvSpPr>
        <p:spPr>
          <a:xfrm>
            <a:off x="10680367" y="6542158"/>
            <a:ext cx="1156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Image 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5484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B6911-1BEE-0FA1-8E1C-E062A0766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EB8C2A-B853-1094-1ED8-48B1A1EC3822}"/>
              </a:ext>
            </a:extLst>
          </p:cNvPr>
          <p:cNvSpPr txBox="1"/>
          <p:nvPr/>
        </p:nvSpPr>
        <p:spPr>
          <a:xfrm>
            <a:off x="989463" y="6354801"/>
            <a:ext cx="1554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2"/>
              </a:rPr>
              <a:t>Ph.D. Comic #1126</a:t>
            </a:r>
            <a:endParaRPr lang="en-US" sz="14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2793432-C7E3-9402-E824-7F4F7D0BF1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04"/>
          <a:stretch>
            <a:fillRect/>
          </a:stretch>
        </p:blipFill>
        <p:spPr bwMode="auto">
          <a:xfrm>
            <a:off x="989463" y="1928127"/>
            <a:ext cx="4933665" cy="436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24BB71-BCDD-15E7-BF25-870A2FAB63A5}"/>
              </a:ext>
            </a:extLst>
          </p:cNvPr>
          <p:cNvSpPr txBox="1"/>
          <p:nvPr/>
        </p:nvSpPr>
        <p:spPr>
          <a:xfrm>
            <a:off x="2363338" y="1592368"/>
            <a:ext cx="2440671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omic Sans MS" panose="030F0902030302020204" pitchFamily="66" charset="0"/>
              </a:rPr>
              <a:t>STUDENT’S POV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BE7D773-43BE-4D10-6AA3-322F51EB9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841" y="266805"/>
            <a:ext cx="11748927" cy="1325563"/>
          </a:xfrm>
        </p:spPr>
        <p:txBody>
          <a:bodyPr/>
          <a:lstStyle/>
          <a:p>
            <a:r>
              <a:rPr lang="en-US" dirty="0"/>
              <a:t>Navigating the student-advisor relationship</a:t>
            </a:r>
          </a:p>
        </p:txBody>
      </p:sp>
    </p:spTree>
    <p:extLst>
      <p:ext uri="{BB962C8B-B14F-4D97-AF65-F5344CB8AC3E}">
        <p14:creationId xmlns:p14="http://schemas.microsoft.com/office/powerpoint/2010/main" val="2509237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F7773-974C-3739-D8F6-3DA82F9F9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198FC6-165D-897A-4F3C-53B7608C722F}"/>
              </a:ext>
            </a:extLst>
          </p:cNvPr>
          <p:cNvSpPr txBox="1"/>
          <p:nvPr/>
        </p:nvSpPr>
        <p:spPr>
          <a:xfrm>
            <a:off x="989463" y="6354801"/>
            <a:ext cx="1554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2"/>
              </a:rPr>
              <a:t>Ph.D. Comic #1126</a:t>
            </a:r>
            <a:endParaRPr lang="en-US" sz="1400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1F8F5B9-861E-C4B0-1D88-838D35DAF2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78"/>
          <a:stretch>
            <a:fillRect/>
          </a:stretch>
        </p:blipFill>
        <p:spPr bwMode="auto">
          <a:xfrm>
            <a:off x="989463" y="1928127"/>
            <a:ext cx="10188053" cy="436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8C345B-E319-D161-204A-DC70D21D7250}"/>
              </a:ext>
            </a:extLst>
          </p:cNvPr>
          <p:cNvSpPr txBox="1"/>
          <p:nvPr/>
        </p:nvSpPr>
        <p:spPr>
          <a:xfrm>
            <a:off x="2363338" y="1592368"/>
            <a:ext cx="2440671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omic Sans MS" panose="030F0902030302020204" pitchFamily="66" charset="0"/>
              </a:rPr>
              <a:t>STUDENT’S POV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0B0C0E5-5F2C-F6FF-9BE8-27902B72E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841" y="266805"/>
            <a:ext cx="11748927" cy="1325563"/>
          </a:xfrm>
        </p:spPr>
        <p:txBody>
          <a:bodyPr/>
          <a:lstStyle/>
          <a:p>
            <a:r>
              <a:rPr lang="en-US" dirty="0"/>
              <a:t>Navigating the student-advisor relationship</a:t>
            </a:r>
          </a:p>
        </p:txBody>
      </p:sp>
    </p:spTree>
    <p:extLst>
      <p:ext uri="{BB962C8B-B14F-4D97-AF65-F5344CB8AC3E}">
        <p14:creationId xmlns:p14="http://schemas.microsoft.com/office/powerpoint/2010/main" val="867305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BFFA8-432E-5FB7-B707-915DC452B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3B9E2DCF-6138-BD50-2F70-6127A4FD2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63" y="1928127"/>
            <a:ext cx="10069599" cy="436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C11344-B6A4-D0A8-F2F8-2EEC2C2560AE}"/>
              </a:ext>
            </a:extLst>
          </p:cNvPr>
          <p:cNvSpPr txBox="1"/>
          <p:nvPr/>
        </p:nvSpPr>
        <p:spPr>
          <a:xfrm>
            <a:off x="7342499" y="2121494"/>
            <a:ext cx="1323830" cy="3231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rgbClr val="FF0000"/>
                </a:solidFill>
                <a:latin typeface="Comic Sans MS" panose="030F0902030302020204" pitchFamily="66" charset="0"/>
              </a:rPr>
              <a:t>STUDENTS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5D073B-C160-224A-9615-42F234D8F83B}"/>
              </a:ext>
            </a:extLst>
          </p:cNvPr>
          <p:cNvSpPr txBox="1"/>
          <p:nvPr/>
        </p:nvSpPr>
        <p:spPr>
          <a:xfrm>
            <a:off x="2363338" y="1592368"/>
            <a:ext cx="2440671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Comic Sans MS" panose="030F0902030302020204" pitchFamily="66" charset="0"/>
              </a:rPr>
              <a:t>PROFESSOR’S POV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E26E870-6A92-63CF-38DB-16BC59C9AEF0}"/>
              </a:ext>
            </a:extLst>
          </p:cNvPr>
          <p:cNvSpPr/>
          <p:nvPr/>
        </p:nvSpPr>
        <p:spPr>
          <a:xfrm>
            <a:off x="9300412" y="3048000"/>
            <a:ext cx="1323855" cy="53702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anose="030F0902030302020204" pitchFamily="66" charset="0"/>
              </a:rPr>
              <a:t>SO, WHAT SHOULD I DO NEXT?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3D0FD6-F3C6-B550-8210-BD8EE66250E3}"/>
              </a:ext>
            </a:extLst>
          </p:cNvPr>
          <p:cNvSpPr txBox="1"/>
          <p:nvPr/>
        </p:nvSpPr>
        <p:spPr>
          <a:xfrm>
            <a:off x="989463" y="6354801"/>
            <a:ext cx="1554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Ph.D. Comic #1126</a:t>
            </a:r>
            <a:endParaRPr lang="en-US" sz="14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CF6DE62-A2FE-1E20-58C7-9F41AD96A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841" y="266805"/>
            <a:ext cx="11748927" cy="1325563"/>
          </a:xfrm>
        </p:spPr>
        <p:txBody>
          <a:bodyPr/>
          <a:lstStyle/>
          <a:p>
            <a:r>
              <a:rPr lang="en-US" dirty="0"/>
              <a:t>Navigating the student-advisor relationship</a:t>
            </a:r>
          </a:p>
        </p:txBody>
      </p:sp>
    </p:spTree>
    <p:extLst>
      <p:ext uri="{BB962C8B-B14F-4D97-AF65-F5344CB8AC3E}">
        <p14:creationId xmlns:p14="http://schemas.microsoft.com/office/powerpoint/2010/main" val="1760142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4464C-FF34-A95C-2F61-AF3ED3BDE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53" y="1383632"/>
            <a:ext cx="11572043" cy="4793331"/>
          </a:xfrm>
        </p:spPr>
        <p:txBody>
          <a:bodyPr/>
          <a:lstStyle/>
          <a:p>
            <a:r>
              <a:rPr lang="en-US" i="1" dirty="0"/>
              <a:t>“Your advisor is an </a:t>
            </a:r>
            <a:r>
              <a:rPr lang="en-US" dirty="0"/>
              <a:t>input-output machine</a:t>
            </a:r>
            <a:r>
              <a:rPr lang="en-US" i="1" dirty="0"/>
              <a:t>: you throw them something, you get something out”</a:t>
            </a:r>
            <a:r>
              <a:rPr lang="en-US" dirty="0"/>
              <a:t> – </a:t>
            </a:r>
            <a:r>
              <a:rPr lang="en-US" dirty="0">
                <a:hlinkClick r:id="rId2"/>
              </a:rPr>
              <a:t>Jia-Bin Huang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/>
              <a:t>❏</a:t>
            </a:r>
            <a:r>
              <a:rPr lang="en-US" dirty="0"/>
              <a:t> </a:t>
            </a:r>
            <a:r>
              <a:rPr lang="en-US" b="1" dirty="0"/>
              <a:t>Input only:</a:t>
            </a:r>
            <a:r>
              <a:rPr lang="en-US" dirty="0"/>
              <a:t> You do everything and report final results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1" dirty="0"/>
              <a:t>❏</a:t>
            </a:r>
            <a:r>
              <a:rPr lang="en-US" dirty="0"/>
              <a:t> </a:t>
            </a:r>
            <a:r>
              <a:rPr lang="en-US" b="1" dirty="0"/>
              <a:t>Output only:</a:t>
            </a:r>
            <a:r>
              <a:rPr lang="en-US" dirty="0"/>
              <a:t> They tell you to do something and you do it</a:t>
            </a:r>
          </a:p>
          <a:p>
            <a:pPr marL="0" indent="0">
              <a:buNone/>
            </a:pPr>
            <a:r>
              <a:rPr lang="en-US" dirty="0"/>
              <a:t>	✅ </a:t>
            </a:r>
            <a:r>
              <a:rPr lang="en-US" b="1" dirty="0"/>
              <a:t>Input </a:t>
            </a:r>
            <a:r>
              <a:rPr lang="en-US" b="1" i="1" dirty="0"/>
              <a:t>and</a:t>
            </a:r>
            <a:r>
              <a:rPr lang="en-US" b="1" dirty="0"/>
              <a:t> output: You get frequent and valuable guidance!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75649FC-9968-BDF7-6C5D-F302E0CF63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3"/>
          <a:stretch>
            <a:fillRect/>
          </a:stretch>
        </p:blipFill>
        <p:spPr bwMode="auto">
          <a:xfrm>
            <a:off x="2909492" y="3774038"/>
            <a:ext cx="3140242" cy="300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B12740F-5B0B-8A99-F3FC-FEFC12B1B3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93"/>
          <a:stretch>
            <a:fillRect/>
          </a:stretch>
        </p:blipFill>
        <p:spPr bwMode="auto">
          <a:xfrm>
            <a:off x="6133959" y="3774038"/>
            <a:ext cx="3140242" cy="300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8C16BE-FBB5-6E83-2F23-20FB853066E5}"/>
              </a:ext>
            </a:extLst>
          </p:cNvPr>
          <p:cNvSpPr txBox="1"/>
          <p:nvPr/>
        </p:nvSpPr>
        <p:spPr>
          <a:xfrm>
            <a:off x="1242051" y="6283418"/>
            <a:ext cx="1554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4"/>
              </a:rPr>
              <a:t>Ph.D. Comic #1936</a:t>
            </a:r>
            <a:endParaRPr lang="en-US" sz="14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BE65D8B-27AB-55E2-E0EE-14D41EFAE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841" y="266805"/>
            <a:ext cx="11748927" cy="1325563"/>
          </a:xfrm>
        </p:spPr>
        <p:txBody>
          <a:bodyPr/>
          <a:lstStyle/>
          <a:p>
            <a:r>
              <a:rPr lang="en-US" dirty="0"/>
              <a:t>Navigating the student-advisor relationship</a:t>
            </a:r>
          </a:p>
        </p:txBody>
      </p:sp>
    </p:spTree>
    <p:extLst>
      <p:ext uri="{BB962C8B-B14F-4D97-AF65-F5344CB8AC3E}">
        <p14:creationId xmlns:p14="http://schemas.microsoft.com/office/powerpoint/2010/main" val="342730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59983-C1A5-DC1B-17B0-6F84F310B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example interactions…</a:t>
            </a:r>
          </a:p>
        </p:txBody>
      </p:sp>
      <p:pic>
        <p:nvPicPr>
          <p:cNvPr id="1028" name="Picture 4" descr="Professor Farnsworth | Heroes Wiki | Fandom">
            <a:extLst>
              <a:ext uri="{FF2B5EF4-FFF2-40B4-BE49-F238E27FC236}">
                <a16:creationId xmlns:a16="http://schemas.microsoft.com/office/drawing/2014/main" id="{F0BD0F7A-4115-D490-6FFD-465953AEC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9168" y="2006495"/>
            <a:ext cx="3175000" cy="458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oidberg">
            <a:extLst>
              <a:ext uri="{FF2B5EF4-FFF2-40B4-BE49-F238E27FC236}">
                <a16:creationId xmlns:a16="http://schemas.microsoft.com/office/drawing/2014/main" id="{844C3462-662C-66A6-074B-F2F88BA8A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01638" y="2380592"/>
            <a:ext cx="2186352" cy="405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F393B4-7D33-FFBB-18B5-F88C2A82747E}"/>
              </a:ext>
            </a:extLst>
          </p:cNvPr>
          <p:cNvSpPr txBox="1"/>
          <p:nvPr/>
        </p:nvSpPr>
        <p:spPr>
          <a:xfrm>
            <a:off x="10836323" y="6447864"/>
            <a:ext cx="1622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4"/>
              </a:rPr>
              <a:t>Image source</a:t>
            </a:r>
            <a:endParaRPr lang="en-US" sz="1400" dirty="0"/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C5D3135D-4C8C-D671-B782-37FA22BB7682}"/>
              </a:ext>
            </a:extLst>
          </p:cNvPr>
          <p:cNvSpPr/>
          <p:nvPr/>
        </p:nvSpPr>
        <p:spPr>
          <a:xfrm>
            <a:off x="2538484" y="2948474"/>
            <a:ext cx="6500007" cy="2108718"/>
          </a:xfrm>
          <a:prstGeom prst="wedgeRoundRectCallout">
            <a:avLst>
              <a:gd name="adj1" fmla="val 61571"/>
              <a:gd name="adj2" fmla="val -24292"/>
              <a:gd name="adj3" fmla="val 16667"/>
            </a:avLst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I’m not sure this is the best possible problem for me to work on. I need to go away and figure out what kind of problem could truly inspire me.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4C0D02-7CE4-FDEB-3FA9-3CC7895DEBCE}"/>
              </a:ext>
            </a:extLst>
          </p:cNvPr>
          <p:cNvSpPr txBox="1"/>
          <p:nvPr/>
        </p:nvSpPr>
        <p:spPr>
          <a:xfrm>
            <a:off x="566712" y="1592368"/>
            <a:ext cx="1358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Professor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69E16B-5F1A-5F45-9CF6-77C8D3CE197C}"/>
              </a:ext>
            </a:extLst>
          </p:cNvPr>
          <p:cNvSpPr txBox="1"/>
          <p:nvPr/>
        </p:nvSpPr>
        <p:spPr>
          <a:xfrm>
            <a:off x="9995543" y="1592367"/>
            <a:ext cx="139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Student 1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61B741C9-B998-9C1D-7F0B-AA9FED96A865}"/>
              </a:ext>
            </a:extLst>
          </p:cNvPr>
          <p:cNvSpPr/>
          <p:nvPr/>
        </p:nvSpPr>
        <p:spPr>
          <a:xfrm>
            <a:off x="2685831" y="1384704"/>
            <a:ext cx="6114277" cy="877812"/>
          </a:xfrm>
          <a:prstGeom prst="wedgeRoundRectCallout">
            <a:avLst>
              <a:gd name="adj1" fmla="val -63671"/>
              <a:gd name="adj2" fmla="val 103095"/>
              <a:gd name="adj3" fmla="val 16667"/>
            </a:avLst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Try this approach on this problem, then come back and tell me how it worked.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44B9C3-2D04-6668-5033-0CD3B57F16E7}"/>
              </a:ext>
            </a:extLst>
          </p:cNvPr>
          <p:cNvSpPr/>
          <p:nvPr/>
        </p:nvSpPr>
        <p:spPr>
          <a:xfrm>
            <a:off x="2818185" y="5473296"/>
            <a:ext cx="6087691" cy="108235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>
            <a:outerShdw blurRad="402805" dist="38100" dir="2700000" sx="105599" sy="105599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DON’T WAIT FOR THE PERFECT PROBLEM!</a:t>
            </a:r>
          </a:p>
        </p:txBody>
      </p:sp>
    </p:spTree>
    <p:extLst>
      <p:ext uri="{BB962C8B-B14F-4D97-AF65-F5344CB8AC3E}">
        <p14:creationId xmlns:p14="http://schemas.microsoft.com/office/powerpoint/2010/main" val="2971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C8294-B024-6AF1-3D98-9D1F75C60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4BB43-58F6-C22E-7296-4A83AB849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example interactions…</a:t>
            </a:r>
          </a:p>
        </p:txBody>
      </p:sp>
      <p:pic>
        <p:nvPicPr>
          <p:cNvPr id="1028" name="Picture 4" descr="Professor Farnsworth | Heroes Wiki | Fandom">
            <a:extLst>
              <a:ext uri="{FF2B5EF4-FFF2-40B4-BE49-F238E27FC236}">
                <a16:creationId xmlns:a16="http://schemas.microsoft.com/office/drawing/2014/main" id="{CD5B9D35-6DAC-BEDD-CFB2-B0C5D9420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9168" y="2006495"/>
            <a:ext cx="3175000" cy="458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006D53-12A2-359F-789D-C629F84244C3}"/>
              </a:ext>
            </a:extLst>
          </p:cNvPr>
          <p:cNvSpPr txBox="1"/>
          <p:nvPr/>
        </p:nvSpPr>
        <p:spPr>
          <a:xfrm>
            <a:off x="10836323" y="6447864"/>
            <a:ext cx="1622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Image source</a:t>
            </a:r>
            <a:endParaRPr lang="en-US" sz="1400" dirty="0"/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F0ED5D52-F532-3E81-4A21-B9ABBFF2D812}"/>
              </a:ext>
            </a:extLst>
          </p:cNvPr>
          <p:cNvSpPr/>
          <p:nvPr/>
        </p:nvSpPr>
        <p:spPr>
          <a:xfrm>
            <a:off x="2210937" y="2892491"/>
            <a:ext cx="7214417" cy="2351314"/>
          </a:xfrm>
          <a:prstGeom prst="wedgeRoundRectCallout">
            <a:avLst>
              <a:gd name="adj1" fmla="val 58779"/>
              <a:gd name="adj2" fmla="val -35743"/>
              <a:gd name="adj3" fmla="val 16667"/>
            </a:avLst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I don’t have experience doing this at all. Give me a year to take classes and do my homework. After that give me another year to TA and prepare for my qual. After that I will be too tired and will need to take some time off.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6B0968-B1AA-0742-DADE-0B0DE8CB3436}"/>
              </a:ext>
            </a:extLst>
          </p:cNvPr>
          <p:cNvSpPr txBox="1"/>
          <p:nvPr/>
        </p:nvSpPr>
        <p:spPr>
          <a:xfrm>
            <a:off x="566712" y="1592368"/>
            <a:ext cx="1358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Professor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52C038-DF27-C5B0-5346-F373C008C9E3}"/>
              </a:ext>
            </a:extLst>
          </p:cNvPr>
          <p:cNvSpPr txBox="1"/>
          <p:nvPr/>
        </p:nvSpPr>
        <p:spPr>
          <a:xfrm>
            <a:off x="9995543" y="1592367"/>
            <a:ext cx="139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Student 2</a:t>
            </a:r>
          </a:p>
        </p:txBody>
      </p:sp>
      <p:pic>
        <p:nvPicPr>
          <p:cNvPr id="3" name="Picture 2" descr="Character_Fry">
            <a:extLst>
              <a:ext uri="{FF2B5EF4-FFF2-40B4-BE49-F238E27FC236}">
                <a16:creationId xmlns:a16="http://schemas.microsoft.com/office/drawing/2014/main" id="{A4B53033-596D-C645-41E0-1EF86DA87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79572" y="2006495"/>
            <a:ext cx="1496073" cy="431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28A211B9-AF66-BCE7-C8E3-7539ABAFF610}"/>
              </a:ext>
            </a:extLst>
          </p:cNvPr>
          <p:cNvSpPr/>
          <p:nvPr/>
        </p:nvSpPr>
        <p:spPr>
          <a:xfrm>
            <a:off x="2685831" y="1384704"/>
            <a:ext cx="6114277" cy="877812"/>
          </a:xfrm>
          <a:prstGeom prst="wedgeRoundRectCallout">
            <a:avLst>
              <a:gd name="adj1" fmla="val -63671"/>
              <a:gd name="adj2" fmla="val 103095"/>
              <a:gd name="adj3" fmla="val 16667"/>
            </a:avLst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Try this approach on this problem, then come back and tell me how it worked.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D4E842-2CA8-8000-8A86-B39101BF75F7}"/>
              </a:ext>
            </a:extLst>
          </p:cNvPr>
          <p:cNvSpPr/>
          <p:nvPr/>
        </p:nvSpPr>
        <p:spPr>
          <a:xfrm>
            <a:off x="2818185" y="5473296"/>
            <a:ext cx="6087691" cy="108235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>
            <a:outerShdw blurRad="402805" dist="38100" dir="2700000" sx="105599" sy="105599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DON’T WAIT TILL YOU’RE PERFECTLY READY!</a:t>
            </a:r>
          </a:p>
        </p:txBody>
      </p:sp>
    </p:spTree>
    <p:extLst>
      <p:ext uri="{BB962C8B-B14F-4D97-AF65-F5344CB8AC3E}">
        <p14:creationId xmlns:p14="http://schemas.microsoft.com/office/powerpoint/2010/main" val="21390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AA048-2562-25C7-D74D-2ACDD8779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7C2CA-583E-E153-3046-F1773278E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example interactions…</a:t>
            </a:r>
          </a:p>
        </p:txBody>
      </p:sp>
      <p:pic>
        <p:nvPicPr>
          <p:cNvPr id="1028" name="Picture 4" descr="Professor Farnsworth | Heroes Wiki | Fandom">
            <a:extLst>
              <a:ext uri="{FF2B5EF4-FFF2-40B4-BE49-F238E27FC236}">
                <a16:creationId xmlns:a16="http://schemas.microsoft.com/office/drawing/2014/main" id="{ACE57EDE-81AF-1F48-154E-D0148C955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9168" y="2006495"/>
            <a:ext cx="3175000" cy="458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D58EBE-C113-2796-C5B6-39BF725A9881}"/>
              </a:ext>
            </a:extLst>
          </p:cNvPr>
          <p:cNvSpPr txBox="1"/>
          <p:nvPr/>
        </p:nvSpPr>
        <p:spPr>
          <a:xfrm>
            <a:off x="10836323" y="6447864"/>
            <a:ext cx="1622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Image source</a:t>
            </a:r>
            <a:endParaRPr lang="en-US" sz="1400" dirty="0"/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0DD80A5C-4B3C-0AB0-8017-80303A902A46}"/>
              </a:ext>
            </a:extLst>
          </p:cNvPr>
          <p:cNvSpPr/>
          <p:nvPr/>
        </p:nvSpPr>
        <p:spPr>
          <a:xfrm>
            <a:off x="4148270" y="3587262"/>
            <a:ext cx="5277084" cy="949569"/>
          </a:xfrm>
          <a:prstGeom prst="wedgeRoundRectCallout">
            <a:avLst>
              <a:gd name="adj1" fmla="val 59038"/>
              <a:gd name="adj2" fmla="val -52410"/>
              <a:gd name="adj3" fmla="val 16667"/>
            </a:avLst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I tried it. It didn’t work.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2C2A4C-C214-1829-4C00-D16DA7CC3948}"/>
              </a:ext>
            </a:extLst>
          </p:cNvPr>
          <p:cNvSpPr txBox="1"/>
          <p:nvPr/>
        </p:nvSpPr>
        <p:spPr>
          <a:xfrm>
            <a:off x="566712" y="1592368"/>
            <a:ext cx="1358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Professor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499094-DFB5-9CFA-95FB-E75E65D24887}"/>
              </a:ext>
            </a:extLst>
          </p:cNvPr>
          <p:cNvSpPr txBox="1"/>
          <p:nvPr/>
        </p:nvSpPr>
        <p:spPr>
          <a:xfrm>
            <a:off x="9995543" y="1592367"/>
            <a:ext cx="139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Student 3</a:t>
            </a:r>
          </a:p>
        </p:txBody>
      </p:sp>
      <p:pic>
        <p:nvPicPr>
          <p:cNvPr id="7" name="Picture 2" descr="Character Bender">
            <a:extLst>
              <a:ext uri="{FF2B5EF4-FFF2-40B4-BE49-F238E27FC236}">
                <a16:creationId xmlns:a16="http://schemas.microsoft.com/office/drawing/2014/main" id="{5747C571-DCFD-010C-BE1E-9B6B8B0AE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44792" y="2054032"/>
            <a:ext cx="1880496" cy="428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0719A6E-B720-98EF-DDD4-B06725D51FFF}"/>
              </a:ext>
            </a:extLst>
          </p:cNvPr>
          <p:cNvSpPr/>
          <p:nvPr/>
        </p:nvSpPr>
        <p:spPr>
          <a:xfrm>
            <a:off x="3005270" y="5064371"/>
            <a:ext cx="5732629" cy="108235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>
            <a:outerShdw blurRad="402805" dist="38100" dir="2700000" sx="105599" sy="105599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CAN YOU DO BETTER?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F089D5F0-43BC-182B-3002-740360663AF1}"/>
              </a:ext>
            </a:extLst>
          </p:cNvPr>
          <p:cNvSpPr/>
          <p:nvPr/>
        </p:nvSpPr>
        <p:spPr>
          <a:xfrm>
            <a:off x="2685831" y="1384704"/>
            <a:ext cx="6114277" cy="877812"/>
          </a:xfrm>
          <a:prstGeom prst="wedgeRoundRectCallout">
            <a:avLst>
              <a:gd name="adj1" fmla="val -63671"/>
              <a:gd name="adj2" fmla="val 103095"/>
              <a:gd name="adj3" fmla="val 16667"/>
            </a:avLst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Try this approach on this problem, then come back and tell me how it worked.</a:t>
            </a:r>
          </a:p>
        </p:txBody>
      </p:sp>
    </p:spTree>
    <p:extLst>
      <p:ext uri="{BB962C8B-B14F-4D97-AF65-F5344CB8AC3E}">
        <p14:creationId xmlns:p14="http://schemas.microsoft.com/office/powerpoint/2010/main" val="92544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3C71A-F99F-80AD-A9EE-AB8008C90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4C3BD-0090-0A0F-E1AA-DA6D992AD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example interactions…</a:t>
            </a:r>
          </a:p>
        </p:txBody>
      </p:sp>
      <p:pic>
        <p:nvPicPr>
          <p:cNvPr id="1028" name="Picture 4" descr="Professor Farnsworth | Heroes Wiki | Fandom">
            <a:extLst>
              <a:ext uri="{FF2B5EF4-FFF2-40B4-BE49-F238E27FC236}">
                <a16:creationId xmlns:a16="http://schemas.microsoft.com/office/drawing/2014/main" id="{F4925BBA-69E6-9B2D-8403-FA66DDD28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9168" y="2006495"/>
            <a:ext cx="3175000" cy="458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7ADD1B-3440-D1EA-A252-4059D20CACD3}"/>
              </a:ext>
            </a:extLst>
          </p:cNvPr>
          <p:cNvSpPr txBox="1"/>
          <p:nvPr/>
        </p:nvSpPr>
        <p:spPr>
          <a:xfrm>
            <a:off x="10836323" y="6447864"/>
            <a:ext cx="1622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Image source</a:t>
            </a:r>
            <a:endParaRPr lang="en-US" sz="1400" dirty="0"/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EA83067F-57A8-9973-D868-BBAC12E4755F}"/>
              </a:ext>
            </a:extLst>
          </p:cNvPr>
          <p:cNvSpPr/>
          <p:nvPr/>
        </p:nvSpPr>
        <p:spPr>
          <a:xfrm>
            <a:off x="2685831" y="1384704"/>
            <a:ext cx="6114277" cy="877812"/>
          </a:xfrm>
          <a:prstGeom prst="wedgeRoundRectCallout">
            <a:avLst>
              <a:gd name="adj1" fmla="val -63671"/>
              <a:gd name="adj2" fmla="val 103095"/>
              <a:gd name="adj3" fmla="val 16667"/>
            </a:avLst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Try this approach on this problem, then come back and tell me how it worked.</a:t>
            </a:r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632BA207-620E-D9D7-CF37-C3E9B638E1B0}"/>
              </a:ext>
            </a:extLst>
          </p:cNvPr>
          <p:cNvSpPr/>
          <p:nvPr/>
        </p:nvSpPr>
        <p:spPr>
          <a:xfrm>
            <a:off x="1924969" y="2917931"/>
            <a:ext cx="7874124" cy="2290481"/>
          </a:xfrm>
          <a:prstGeom prst="wedgeRoundRectCallout">
            <a:avLst>
              <a:gd name="adj1" fmla="val 54065"/>
              <a:gd name="adj2" fmla="val -32807"/>
              <a:gd name="adj3" fmla="val 16667"/>
            </a:avLst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I tried your approach and it didn’t work. </a:t>
            </a:r>
            <a:br>
              <a:rPr lang="en-US" sz="2400" dirty="0">
                <a:solidFill>
                  <a:schemeClr val="tx1"/>
                </a:solidFill>
                <a:latin typeface="Comic Sans MS" panose="030F0902030302020204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I’ve narrowed down the problem to step D. Until step D, you put in X and get out Y as we expect. But you can see how it fails here at D. I’ve ruled out possible failure causes U and V, and think that W is the most likely cause. Next I will investigate W.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CB7891-8E1D-A076-47A8-6E4D042CA2EA}"/>
              </a:ext>
            </a:extLst>
          </p:cNvPr>
          <p:cNvSpPr txBox="1"/>
          <p:nvPr/>
        </p:nvSpPr>
        <p:spPr>
          <a:xfrm>
            <a:off x="566712" y="1592368"/>
            <a:ext cx="1358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Professor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2303F0-27E2-73F5-97B7-AA1517C2EE5B}"/>
              </a:ext>
            </a:extLst>
          </p:cNvPr>
          <p:cNvSpPr txBox="1"/>
          <p:nvPr/>
        </p:nvSpPr>
        <p:spPr>
          <a:xfrm>
            <a:off x="9995543" y="1592367"/>
            <a:ext cx="139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Student 4</a:t>
            </a:r>
          </a:p>
        </p:txBody>
      </p:sp>
      <p:pic>
        <p:nvPicPr>
          <p:cNvPr id="3" name="Picture 2" descr="Character_Amy">
            <a:extLst>
              <a:ext uri="{FF2B5EF4-FFF2-40B4-BE49-F238E27FC236}">
                <a16:creationId xmlns:a16="http://schemas.microsoft.com/office/drawing/2014/main" id="{25E6D448-1CB5-B1AB-A9E0-28C4B2D2B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05578" y="2149230"/>
            <a:ext cx="1448222" cy="429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130275B-D410-BDDE-85BC-4F2EBA2226C7}"/>
              </a:ext>
            </a:extLst>
          </p:cNvPr>
          <p:cNvSpPr/>
          <p:nvPr/>
        </p:nvSpPr>
        <p:spPr>
          <a:xfrm>
            <a:off x="2818185" y="5473296"/>
            <a:ext cx="6087691" cy="108235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>
            <a:outerShdw blurRad="402805" dist="38100" dir="2700000" sx="105599" sy="105599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CAN YOU DO </a:t>
            </a:r>
            <a:r>
              <a:rPr lang="en-US" sz="2800" i="1" dirty="0">
                <a:solidFill>
                  <a:srgbClr val="FF0000"/>
                </a:solidFill>
              </a:rPr>
              <a:t>EVEN BETTER</a:t>
            </a:r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8365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30182-9DF0-45C8-AD7C-0D676A194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26ADD-FD89-B697-9800-4BC3CCD9F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example interactions…</a:t>
            </a:r>
          </a:p>
        </p:txBody>
      </p:sp>
      <p:pic>
        <p:nvPicPr>
          <p:cNvPr id="1028" name="Picture 4" descr="Professor Farnsworth | Heroes Wiki | Fandom">
            <a:extLst>
              <a:ext uri="{FF2B5EF4-FFF2-40B4-BE49-F238E27FC236}">
                <a16:creationId xmlns:a16="http://schemas.microsoft.com/office/drawing/2014/main" id="{13E72357-701B-6767-78B2-780458274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9168" y="2006495"/>
            <a:ext cx="3175000" cy="458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16FE93-65C1-BA78-CFAC-355A1BF0D26E}"/>
              </a:ext>
            </a:extLst>
          </p:cNvPr>
          <p:cNvSpPr txBox="1"/>
          <p:nvPr/>
        </p:nvSpPr>
        <p:spPr>
          <a:xfrm>
            <a:off x="10836323" y="6447864"/>
            <a:ext cx="1622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Image source</a:t>
            </a:r>
            <a:endParaRPr lang="en-US" sz="1400" dirty="0"/>
          </a:p>
        </p:txBody>
      </p: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D2BE6317-968E-2BB7-B075-D9441EEBAFC0}"/>
              </a:ext>
            </a:extLst>
          </p:cNvPr>
          <p:cNvSpPr/>
          <p:nvPr/>
        </p:nvSpPr>
        <p:spPr>
          <a:xfrm>
            <a:off x="2169995" y="2929813"/>
            <a:ext cx="7167438" cy="1844934"/>
          </a:xfrm>
          <a:prstGeom prst="wedgeRoundRectCallout">
            <a:avLst>
              <a:gd name="adj1" fmla="val 57704"/>
              <a:gd name="adj2" fmla="val -40274"/>
              <a:gd name="adj3" fmla="val 16667"/>
            </a:avLst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I tried your approach and it didn’t work. </a:t>
            </a:r>
            <a:br>
              <a:rPr lang="en-US" sz="2400" dirty="0">
                <a:solidFill>
                  <a:schemeClr val="tx1"/>
                </a:solidFill>
                <a:latin typeface="Comic Sans MS" panose="030F0902030302020204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Then I looked at related papers, talked to other students, had a different idea, implemented it, and it worked!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BFE558-CBD1-64EC-F937-A2E964C6FF46}"/>
              </a:ext>
            </a:extLst>
          </p:cNvPr>
          <p:cNvSpPr txBox="1"/>
          <p:nvPr/>
        </p:nvSpPr>
        <p:spPr>
          <a:xfrm>
            <a:off x="566712" y="1592368"/>
            <a:ext cx="1358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Professor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1A8E95-D658-921E-1E04-7F16C9452988}"/>
              </a:ext>
            </a:extLst>
          </p:cNvPr>
          <p:cNvSpPr txBox="1"/>
          <p:nvPr/>
        </p:nvSpPr>
        <p:spPr>
          <a:xfrm>
            <a:off x="9995543" y="1592367"/>
            <a:ext cx="139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Student 5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81E7455-1F90-40CE-F743-26C2DA0C5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43156" y="2054032"/>
            <a:ext cx="1681072" cy="428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1CDBB2D-F18E-7E7D-98FE-1D4BE18BD2A1}"/>
              </a:ext>
            </a:extLst>
          </p:cNvPr>
          <p:cNvSpPr/>
          <p:nvPr/>
        </p:nvSpPr>
        <p:spPr>
          <a:xfrm>
            <a:off x="2887399" y="5251878"/>
            <a:ext cx="5732629" cy="108235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>
            <a:outerShdw blurRad="402805" dist="38100" dir="2700000" sx="105599" sy="105599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THIS SHOULD BE </a:t>
            </a:r>
            <a:r>
              <a:rPr lang="en-US" sz="2800" i="1" dirty="0">
                <a:solidFill>
                  <a:srgbClr val="FF0000"/>
                </a:solidFill>
              </a:rPr>
              <a:t>ALL OF YOU 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>IN FIVE YEARS!</a:t>
            </a:r>
          </a:p>
        </p:txBody>
      </p:sp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47C7FE1D-B30A-52AA-6A7A-1476C7A6AEAC}"/>
              </a:ext>
            </a:extLst>
          </p:cNvPr>
          <p:cNvSpPr/>
          <p:nvPr/>
        </p:nvSpPr>
        <p:spPr>
          <a:xfrm>
            <a:off x="2685831" y="1384704"/>
            <a:ext cx="6114277" cy="877812"/>
          </a:xfrm>
          <a:prstGeom prst="wedgeRoundRectCallout">
            <a:avLst>
              <a:gd name="adj1" fmla="val -63671"/>
              <a:gd name="adj2" fmla="val 103095"/>
              <a:gd name="adj3" fmla="val 16667"/>
            </a:avLst>
          </a:prstGeom>
          <a:noFill/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omic Sans MS" panose="030F0902030302020204" pitchFamily="66" charset="0"/>
              </a:rPr>
              <a:t>Try this approach on this problem, then come back and tell me how it worked.</a:t>
            </a:r>
          </a:p>
        </p:txBody>
      </p:sp>
    </p:spTree>
    <p:extLst>
      <p:ext uri="{BB962C8B-B14F-4D97-AF65-F5344CB8AC3E}">
        <p14:creationId xmlns:p14="http://schemas.microsoft.com/office/powerpoint/2010/main" val="286099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9A952-7BD7-AF5E-E249-9672C5836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moral of the story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2B4E2-2748-0AB8-EA4D-BA05088D9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4263"/>
            <a:ext cx="10515600" cy="47655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Don’t wait for the perfect problem and perfect knowledge – </a:t>
            </a:r>
            <a:br>
              <a:rPr lang="en-US" dirty="0"/>
            </a:br>
            <a:r>
              <a:rPr lang="en-US" i="1" dirty="0"/>
              <a:t>take the plunge and learn as you go!</a:t>
            </a:r>
            <a:br>
              <a:rPr lang="en-US" i="1" dirty="0"/>
            </a:br>
            <a:endParaRPr lang="en-US" i="1" dirty="0"/>
          </a:p>
          <a:p>
            <a:pPr>
              <a:lnSpc>
                <a:spcPct val="100000"/>
              </a:lnSpc>
            </a:pPr>
            <a:r>
              <a:rPr lang="en-US" dirty="0"/>
              <a:t>Don’t just say “it didn’t work” – </a:t>
            </a:r>
            <a:r>
              <a:rPr lang="en-US" i="1" dirty="0"/>
              <a:t>figure out why or pivot to something different!</a:t>
            </a:r>
            <a:br>
              <a:rPr lang="en-US" dirty="0"/>
            </a:b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Don’t just do what your advisor tells you to do – </a:t>
            </a:r>
            <a:r>
              <a:rPr lang="en-US" i="1" dirty="0"/>
              <a:t>do something better!</a:t>
            </a:r>
            <a:br>
              <a:rPr lang="en-US" i="1" dirty="0"/>
            </a:b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57692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72AB2-EEE3-C6FE-C010-02863D831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95684-29C8-B292-61D0-2D1280CD8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67" y="266805"/>
            <a:ext cx="11021704" cy="1325563"/>
          </a:xfrm>
        </p:spPr>
        <p:txBody>
          <a:bodyPr/>
          <a:lstStyle/>
          <a:p>
            <a:r>
              <a:rPr lang="en-US" dirty="0"/>
              <a:t>How to meet with your advisors/mentors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38BEA-158C-57C4-7421-EF2F1A948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9941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Start the meeting</a:t>
            </a:r>
            <a:endParaRPr lang="en-US" b="1" i="1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b="1" dirty="0"/>
              <a:t>	❏ </a:t>
            </a:r>
            <a:r>
              <a:rPr lang="en-US" dirty="0"/>
              <a:t>Your advisor is busy, so you should get </a:t>
            </a:r>
            <a:r>
              <a:rPr lang="en-US" sz="2800" dirty="0"/>
              <a:t>right into </a:t>
            </a:r>
            <a:br>
              <a:rPr lang="en-US" sz="2800" dirty="0"/>
            </a:br>
            <a:r>
              <a:rPr lang="en-US" sz="2800" dirty="0"/>
              <a:t>	the technical details.</a:t>
            </a:r>
            <a:br>
              <a:rPr lang="en-US" sz="2800" dirty="0"/>
            </a:br>
            <a:br>
              <a:rPr lang="en-US" sz="2800" dirty="0"/>
            </a:br>
            <a:br>
              <a:rPr lang="en-US" sz="800" dirty="0"/>
            </a:b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1A01BD-65EB-C153-96F9-88D2869EE71D}"/>
              </a:ext>
            </a:extLst>
          </p:cNvPr>
          <p:cNvSpPr txBox="1"/>
          <p:nvPr/>
        </p:nvSpPr>
        <p:spPr>
          <a:xfrm>
            <a:off x="9826388" y="6406529"/>
            <a:ext cx="220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2"/>
              </a:rPr>
              <a:t>Jia-Bin Huang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53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D2B84-C17C-4595-02BF-1D7F8427D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93918-661A-9941-B3CE-AD27EAE39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67" y="266805"/>
            <a:ext cx="11021704" cy="1325563"/>
          </a:xfrm>
        </p:spPr>
        <p:txBody>
          <a:bodyPr/>
          <a:lstStyle/>
          <a:p>
            <a:r>
              <a:rPr lang="en-US" dirty="0"/>
              <a:t>How to meet with your advisors/mentors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F100F-11BA-9E68-876F-A9C00079C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9941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Start the meeting </a:t>
            </a:r>
            <a:r>
              <a:rPr lang="en-US" b="1" i="1" dirty="0"/>
              <a:t>by establishing context and agenda </a:t>
            </a:r>
          </a:p>
          <a:p>
            <a:pPr marL="0" indent="0">
              <a:buNone/>
            </a:pPr>
            <a:endParaRPr lang="en-US" sz="800" i="1" dirty="0"/>
          </a:p>
          <a:p>
            <a:pPr marL="0" indent="0">
              <a:buNone/>
            </a:pPr>
            <a:r>
              <a:rPr lang="en-US" b="1" dirty="0"/>
              <a:t>	❏ </a:t>
            </a:r>
            <a:r>
              <a:rPr lang="en-US" dirty="0"/>
              <a:t>Your advisor is busy, so you should get </a:t>
            </a:r>
            <a:r>
              <a:rPr lang="en-US" sz="2800" dirty="0"/>
              <a:t>right into </a:t>
            </a:r>
            <a:br>
              <a:rPr lang="en-US" sz="2800" dirty="0"/>
            </a:br>
            <a:r>
              <a:rPr lang="en-US" sz="2800" dirty="0"/>
              <a:t>	the technical details.</a:t>
            </a:r>
            <a:br>
              <a:rPr lang="en-US" sz="2800" dirty="0"/>
            </a:br>
            <a:br>
              <a:rPr lang="en-US" sz="1400" dirty="0"/>
            </a:br>
            <a:br>
              <a:rPr lang="en-US" sz="800" dirty="0"/>
            </a:br>
            <a:r>
              <a:rPr lang="en-US" sz="800" dirty="0"/>
              <a:t>	</a:t>
            </a:r>
            <a:r>
              <a:rPr lang="en-US" sz="2800" dirty="0"/>
              <a:t>✅ Remind your advisor where things stood at the end of</a:t>
            </a:r>
            <a:br>
              <a:rPr lang="en-US" sz="2800" dirty="0"/>
            </a:br>
            <a:r>
              <a:rPr lang="en-US" sz="2800" dirty="0"/>
              <a:t>	the last meeting. Manage the meeting to ensure you </a:t>
            </a:r>
            <a:br>
              <a:rPr lang="en-US" sz="2800" dirty="0"/>
            </a:br>
            <a:r>
              <a:rPr lang="en-US" sz="2800" dirty="0"/>
              <a:t>	cover all the topics you want to discuss.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49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7B360-0CF1-ADBB-7AC1-B33F5262B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B42A0-1310-3D4E-096B-1F2BFBC25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67" y="266805"/>
            <a:ext cx="11021704" cy="1325563"/>
          </a:xfrm>
        </p:spPr>
        <p:txBody>
          <a:bodyPr/>
          <a:lstStyle/>
          <a:p>
            <a:r>
              <a:rPr lang="en-US" dirty="0"/>
              <a:t>How to meet with your advisors/mentors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8DF9F-832B-B759-0DC4-D69137E11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9941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Start the meeting </a:t>
            </a:r>
            <a:r>
              <a:rPr lang="en-US" b="1" i="1" dirty="0"/>
              <a:t>by establishing context and agenda </a:t>
            </a:r>
          </a:p>
          <a:p>
            <a:pPr marL="0" indent="0">
              <a:buNone/>
            </a:pPr>
            <a:endParaRPr lang="en-US" sz="800" i="1" dirty="0"/>
          </a:p>
          <a:p>
            <a:pPr marL="0" indent="0">
              <a:buNone/>
            </a:pPr>
            <a:r>
              <a:rPr lang="en-US" b="1" dirty="0"/>
              <a:t>	❏ </a:t>
            </a:r>
            <a:r>
              <a:rPr lang="en-US" dirty="0"/>
              <a:t>Your advisor is busy, so you should get </a:t>
            </a:r>
            <a:r>
              <a:rPr lang="en-US" sz="2800" dirty="0"/>
              <a:t>right into </a:t>
            </a:r>
            <a:br>
              <a:rPr lang="en-US" sz="2800" dirty="0"/>
            </a:br>
            <a:r>
              <a:rPr lang="en-US" sz="2800" dirty="0"/>
              <a:t>	the technical details.</a:t>
            </a:r>
            <a:br>
              <a:rPr lang="en-US" sz="2800" dirty="0"/>
            </a:br>
            <a:br>
              <a:rPr lang="en-US" sz="1400" dirty="0"/>
            </a:br>
            <a:br>
              <a:rPr lang="en-US" sz="800" dirty="0"/>
            </a:br>
            <a:r>
              <a:rPr lang="en-US" sz="800" dirty="0"/>
              <a:t>	</a:t>
            </a:r>
            <a:r>
              <a:rPr lang="en-US" sz="2800" dirty="0"/>
              <a:t>✅ Remind your advisor where things stood at the end of</a:t>
            </a:r>
            <a:br>
              <a:rPr lang="en-US" sz="2800" dirty="0"/>
            </a:br>
            <a:r>
              <a:rPr lang="en-US" sz="2800" dirty="0"/>
              <a:t>	the last meeting. Manage the meeting to ensure you </a:t>
            </a:r>
            <a:br>
              <a:rPr lang="en-US" sz="2800" dirty="0"/>
            </a:br>
            <a:r>
              <a:rPr lang="en-US" sz="2800" dirty="0"/>
              <a:t>	cover all the topics you want to discuss.</a:t>
            </a:r>
            <a:endParaRPr lang="en-US" dirty="0"/>
          </a:p>
        </p:txBody>
      </p:sp>
      <p:pic>
        <p:nvPicPr>
          <p:cNvPr id="1030" name="Picture 6" descr="Goldfish, facts and photos | National Geographic">
            <a:extLst>
              <a:ext uri="{FF2B5EF4-FFF2-40B4-BE49-F238E27FC236}">
                <a16:creationId xmlns:a16="http://schemas.microsoft.com/office/drawing/2014/main" id="{1F47CCD1-A554-EC43-1CD5-72CE1729E3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6" r="19031"/>
          <a:stretch>
            <a:fillRect/>
          </a:stretch>
        </p:blipFill>
        <p:spPr bwMode="auto">
          <a:xfrm>
            <a:off x="588183" y="5208829"/>
            <a:ext cx="1346096" cy="131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FF8008-2844-38E9-3419-BEAC029B5C48}"/>
              </a:ext>
            </a:extLst>
          </p:cNvPr>
          <p:cNvSpPr txBox="1"/>
          <p:nvPr/>
        </p:nvSpPr>
        <p:spPr>
          <a:xfrm>
            <a:off x="1162971" y="5217460"/>
            <a:ext cx="105156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2" indent="0">
              <a:buNone/>
            </a:pPr>
            <a:r>
              <a:rPr lang="en-US" sz="2800" i="1" dirty="0">
                <a:latin typeface="Segoe UI" panose="020B0502040204020203" pitchFamily="34" charset="0"/>
                <a:cs typeface="Segoe UI" panose="020B0502040204020203" pitchFamily="34" charset="0"/>
              </a:rPr>
              <a:t>“Your advisor will forget everything you discuss the moment you step out the door. Treat your advisor as goldfish. Always provide high-level contexts first.”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– Jia-Bin Huang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FD990B0-E5A6-11B1-B2C4-A0D44E4C827B}"/>
              </a:ext>
            </a:extLst>
          </p:cNvPr>
          <p:cNvSpPr/>
          <p:nvPr/>
        </p:nvSpPr>
        <p:spPr>
          <a:xfrm>
            <a:off x="513429" y="5155042"/>
            <a:ext cx="11165142" cy="155952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822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EEAE5-2449-D490-89F7-21CD7EBE0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DE7DD-955F-EB2F-81FB-4B810FA0A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367683" cy="491945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Start the meeting</a:t>
            </a:r>
            <a:r>
              <a:rPr lang="en-US" b="1" i="1" dirty="0"/>
              <a:t> by establishing context and agenda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Show your results</a:t>
            </a:r>
            <a:br>
              <a:rPr lang="en-US" b="1" dirty="0"/>
            </a:br>
            <a:endParaRPr lang="en-US" sz="1400" dirty="0"/>
          </a:p>
          <a:p>
            <a:pPr marL="0" indent="0">
              <a:buNone/>
            </a:pPr>
            <a:r>
              <a:rPr lang="en-US" b="1" dirty="0"/>
              <a:t>	❏</a:t>
            </a:r>
            <a:r>
              <a:rPr lang="en-US" sz="2800" dirty="0"/>
              <a:t> ”I got lots of </a:t>
            </a:r>
            <a:r>
              <a:rPr lang="en-US" dirty="0"/>
              <a:t>results! </a:t>
            </a:r>
            <a:r>
              <a:rPr lang="en-US" sz="2800" dirty="0"/>
              <a:t>Here </a:t>
            </a:r>
            <a:r>
              <a:rPr lang="en-US" dirty="0"/>
              <a:t>are a bunch of plots</a:t>
            </a:r>
            <a:r>
              <a:rPr lang="en-US" sz="2800" dirty="0"/>
              <a:t>."</a:t>
            </a:r>
            <a:br>
              <a:rPr lang="en-US" sz="2800" dirty="0"/>
            </a:br>
            <a:br>
              <a:rPr lang="en-US" sz="2800" dirty="0"/>
            </a:b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A98E78-3FAC-4FAE-DD86-1C1583F3B565}"/>
              </a:ext>
            </a:extLst>
          </p:cNvPr>
          <p:cNvSpPr txBox="1"/>
          <p:nvPr/>
        </p:nvSpPr>
        <p:spPr>
          <a:xfrm>
            <a:off x="9826388" y="6406529"/>
            <a:ext cx="220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Jia-Bin Huang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8EEC93B-E4EE-4433-F51B-CF77AE5C7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67" y="266805"/>
            <a:ext cx="11021704" cy="1325563"/>
          </a:xfrm>
        </p:spPr>
        <p:txBody>
          <a:bodyPr/>
          <a:lstStyle/>
          <a:p>
            <a:r>
              <a:rPr lang="en-US" dirty="0"/>
              <a:t>How to meet with your advisors/mentors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554ECA9-6CAF-E35F-422E-569D092930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17"/>
          <a:stretch>
            <a:fillRect/>
          </a:stretch>
        </p:blipFill>
        <p:spPr bwMode="auto">
          <a:xfrm>
            <a:off x="2344790" y="3555731"/>
            <a:ext cx="3589360" cy="311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7FB0BC69-8253-D0FE-43AE-D6080733C5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2"/>
          <a:stretch>
            <a:fillRect/>
          </a:stretch>
        </p:blipFill>
        <p:spPr bwMode="auto">
          <a:xfrm>
            <a:off x="5967015" y="3555731"/>
            <a:ext cx="3589360" cy="311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C558C6-7016-516A-1A18-EB1C3011E624}"/>
              </a:ext>
            </a:extLst>
          </p:cNvPr>
          <p:cNvSpPr txBox="1"/>
          <p:nvPr/>
        </p:nvSpPr>
        <p:spPr>
          <a:xfrm>
            <a:off x="5318946" y="6437306"/>
            <a:ext cx="1554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5"/>
              </a:rPr>
              <a:t>Ph.D. Comic #1762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5617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12CAB-CEFE-E2B5-8D19-E7EE0EEAB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9FAD6-5176-6A63-7900-18944BA06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367683" cy="491945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Start the meeting </a:t>
            </a:r>
            <a:r>
              <a:rPr lang="en-US" b="1" i="1" dirty="0"/>
              <a:t>by establishing context and agenda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Show your results </a:t>
            </a:r>
            <a:r>
              <a:rPr lang="en-US" b="1" i="1" dirty="0"/>
              <a:t>and interpret them</a:t>
            </a:r>
            <a:br>
              <a:rPr lang="en-US" b="1" dirty="0"/>
            </a:br>
            <a:endParaRPr lang="en-US" sz="1400" dirty="0"/>
          </a:p>
          <a:p>
            <a:pPr marL="0" indent="0">
              <a:buNone/>
            </a:pPr>
            <a:r>
              <a:rPr lang="en-US" b="1" dirty="0"/>
              <a:t>	❏</a:t>
            </a:r>
            <a:r>
              <a:rPr lang="en-US" sz="2800" dirty="0"/>
              <a:t> </a:t>
            </a:r>
            <a:r>
              <a:rPr lang="en-US" dirty="0"/>
              <a:t>”I got lots of results! Here are a bunch of plots."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	✅ Contextualize your results: What did you do? </a:t>
            </a:r>
            <a:br>
              <a:rPr lang="en-US" sz="2800" dirty="0"/>
            </a:br>
            <a:r>
              <a:rPr lang="en-US" sz="2800" dirty="0"/>
              <a:t>	Why and how did you do it? What did you find? </a:t>
            </a:r>
            <a:br>
              <a:rPr lang="en-US" sz="2800" dirty="0"/>
            </a:br>
            <a:r>
              <a:rPr lang="en-US" sz="2800" dirty="0"/>
              <a:t>	Does it make sense?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9688F6-4D3B-94CE-F7C0-83EE52B25816}"/>
              </a:ext>
            </a:extLst>
          </p:cNvPr>
          <p:cNvSpPr txBox="1"/>
          <p:nvPr/>
        </p:nvSpPr>
        <p:spPr>
          <a:xfrm>
            <a:off x="9826388" y="6406529"/>
            <a:ext cx="220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Jia-Bin Huang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DAABC6F-44CF-E95A-BFCF-E763D2DBF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67" y="266805"/>
            <a:ext cx="11021704" cy="1325563"/>
          </a:xfrm>
        </p:spPr>
        <p:txBody>
          <a:bodyPr/>
          <a:lstStyle/>
          <a:p>
            <a:r>
              <a:rPr lang="en-US" dirty="0"/>
              <a:t>How to meet with your advisors/mentors</a:t>
            </a:r>
          </a:p>
        </p:txBody>
      </p:sp>
    </p:spTree>
    <p:extLst>
      <p:ext uri="{BB962C8B-B14F-4D97-AF65-F5344CB8AC3E}">
        <p14:creationId xmlns:p14="http://schemas.microsoft.com/office/powerpoint/2010/main" val="2682192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147CD-3DEA-A1BB-C587-9F369C6C5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7049A-59F5-EA77-FD5E-6AAEB11DC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Start the meeting </a:t>
            </a:r>
            <a:r>
              <a:rPr lang="en-US" b="1" i="1" dirty="0"/>
              <a:t>by establishing context and agenda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Show your results </a:t>
            </a:r>
            <a:r>
              <a:rPr lang="en-US" b="1" i="1" dirty="0"/>
              <a:t>and interpret them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Discuss next steps 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	❏</a:t>
            </a:r>
            <a:r>
              <a:rPr lang="en-US" sz="2800" dirty="0"/>
              <a:t> "That's all my progress. What do you suggest I do next?"</a:t>
            </a:r>
            <a:br>
              <a:rPr lang="en-US" sz="2800" dirty="0"/>
            </a:br>
            <a:br>
              <a:rPr lang="en-US" sz="2800" dirty="0"/>
            </a:b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45016A-3F61-6E7B-8B26-399A3A563B2F}"/>
              </a:ext>
            </a:extLst>
          </p:cNvPr>
          <p:cNvSpPr txBox="1"/>
          <p:nvPr/>
        </p:nvSpPr>
        <p:spPr>
          <a:xfrm>
            <a:off x="9826388" y="6406529"/>
            <a:ext cx="220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2"/>
              </a:rPr>
              <a:t>Jia-Bin Huang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BB0523-1915-CC5F-835B-9A4A683CE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67" y="266805"/>
            <a:ext cx="11021704" cy="1325563"/>
          </a:xfrm>
        </p:spPr>
        <p:txBody>
          <a:bodyPr/>
          <a:lstStyle/>
          <a:p>
            <a:r>
              <a:rPr lang="en-US" dirty="0"/>
              <a:t>How to meet with your advisors/mentors</a:t>
            </a:r>
          </a:p>
        </p:txBody>
      </p:sp>
    </p:spTree>
    <p:extLst>
      <p:ext uri="{BB962C8B-B14F-4D97-AF65-F5344CB8AC3E}">
        <p14:creationId xmlns:p14="http://schemas.microsoft.com/office/powerpoint/2010/main" val="14681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CCF97-5525-FD1C-D598-9473DE2DF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97CE7-478B-7607-0885-F27096B61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Start the meeting </a:t>
            </a:r>
            <a:r>
              <a:rPr lang="en-US" b="1" i="1" dirty="0"/>
              <a:t>by establishing context and agenda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Show your results </a:t>
            </a:r>
            <a:r>
              <a:rPr lang="en-US" b="1" i="1" dirty="0"/>
              <a:t>and interpret them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Discuss next steps </a:t>
            </a:r>
            <a:r>
              <a:rPr lang="en-US" b="1" i="1" dirty="0"/>
              <a:t>and propose a plan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	❏</a:t>
            </a:r>
            <a:r>
              <a:rPr lang="en-US" sz="2800" dirty="0"/>
              <a:t> "That's all my progress. What do you suggest I do next?"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	✅ "That's all my progress. Based on the results, I suggest</a:t>
            </a:r>
            <a:br>
              <a:rPr lang="en-US" sz="2800" dirty="0"/>
            </a:br>
            <a:r>
              <a:rPr lang="en-US" sz="2800" dirty="0"/>
              <a:t>	follow-up tasks A, B, C (and why). It should take me about</a:t>
            </a:r>
            <a:br>
              <a:rPr lang="en-US" sz="2800" dirty="0"/>
            </a:br>
            <a:r>
              <a:rPr lang="en-US" sz="2800" dirty="0"/>
              <a:t>	this long to do this."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105A9B-8154-F784-B919-9D0F33F2C9C9}"/>
              </a:ext>
            </a:extLst>
          </p:cNvPr>
          <p:cNvSpPr txBox="1"/>
          <p:nvPr/>
        </p:nvSpPr>
        <p:spPr>
          <a:xfrm>
            <a:off x="9826388" y="6406529"/>
            <a:ext cx="220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2"/>
              </a:rPr>
              <a:t>Jia-Bin Huang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067444-AA70-5F42-8D8C-257D67F30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67" y="266805"/>
            <a:ext cx="11021704" cy="1325563"/>
          </a:xfrm>
        </p:spPr>
        <p:txBody>
          <a:bodyPr/>
          <a:lstStyle/>
          <a:p>
            <a:r>
              <a:rPr lang="en-US" dirty="0"/>
              <a:t>How to meet with your advisors/mentors</a:t>
            </a:r>
          </a:p>
        </p:txBody>
      </p:sp>
    </p:spTree>
    <p:extLst>
      <p:ext uri="{BB962C8B-B14F-4D97-AF65-F5344CB8AC3E}">
        <p14:creationId xmlns:p14="http://schemas.microsoft.com/office/powerpoint/2010/main" val="2255757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A1F18-49E8-6FB3-FFB6-F6AF3840B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90049-4AAF-8DD3-C9FE-356068475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522063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Start the meeting </a:t>
            </a:r>
            <a:r>
              <a:rPr lang="en-US" b="1" i="1" dirty="0"/>
              <a:t>by establishing context and agenda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Show your results </a:t>
            </a:r>
            <a:r>
              <a:rPr lang="en-US" b="1" i="1" dirty="0"/>
              <a:t>and interpret them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Discuss next steps </a:t>
            </a:r>
            <a:r>
              <a:rPr lang="en-US" b="1" i="1" dirty="0"/>
              <a:t>and propose a plan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Follow up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	❏</a:t>
            </a:r>
            <a:r>
              <a:rPr lang="en-US" sz="2800" dirty="0"/>
              <a:t> You paid careful attention and memorized everything. </a:t>
            </a:r>
            <a:br>
              <a:rPr lang="en-US" sz="2800" dirty="0"/>
            </a:br>
            <a:r>
              <a:rPr lang="en-US" sz="2800" dirty="0"/>
              <a:t>	No need to send a summary – the professor won’t read it anyway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F37B72-786B-8DF7-C56E-CAC65654D655}"/>
              </a:ext>
            </a:extLst>
          </p:cNvPr>
          <p:cNvSpPr txBox="1"/>
          <p:nvPr/>
        </p:nvSpPr>
        <p:spPr>
          <a:xfrm>
            <a:off x="9826388" y="6406529"/>
            <a:ext cx="220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2"/>
              </a:rPr>
              <a:t>Jia-Bin Huang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5963A5E-E208-2B65-4953-E7E730E61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67" y="266805"/>
            <a:ext cx="11021704" cy="1325563"/>
          </a:xfrm>
        </p:spPr>
        <p:txBody>
          <a:bodyPr/>
          <a:lstStyle/>
          <a:p>
            <a:r>
              <a:rPr lang="en-US" dirty="0"/>
              <a:t>How to meet with your advisors/mentors</a:t>
            </a:r>
          </a:p>
        </p:txBody>
      </p:sp>
    </p:spTree>
    <p:extLst>
      <p:ext uri="{BB962C8B-B14F-4D97-AF65-F5344CB8AC3E}">
        <p14:creationId xmlns:p14="http://schemas.microsoft.com/office/powerpoint/2010/main" val="29148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02710-2895-A121-C0DD-95F397508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97B03-1AD5-B33F-E0E5-566C808DE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522063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Start the meeting </a:t>
            </a:r>
            <a:r>
              <a:rPr lang="en-US" b="1" i="1" dirty="0"/>
              <a:t>by establishing context and agenda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Show your results </a:t>
            </a:r>
            <a:r>
              <a:rPr lang="en-US" b="1" i="1" dirty="0"/>
              <a:t>and interpret them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Discuss next steps </a:t>
            </a:r>
            <a:r>
              <a:rPr lang="en-US" b="1" i="1" dirty="0"/>
              <a:t>and propose a plan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Follow up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	❏</a:t>
            </a:r>
            <a:r>
              <a:rPr lang="en-US" sz="2800" dirty="0"/>
              <a:t> You paid careful attention and memorized everything. </a:t>
            </a:r>
            <a:br>
              <a:rPr lang="en-US" sz="2800" dirty="0"/>
            </a:br>
            <a:r>
              <a:rPr lang="en-US" sz="2800" dirty="0"/>
              <a:t>	No need to send a summary – the professor won’t read it</a:t>
            </a:r>
            <a:r>
              <a:rPr lang="en-US" dirty="0"/>
              <a:t> </a:t>
            </a:r>
            <a:r>
              <a:rPr lang="en-US" sz="2800" dirty="0"/>
              <a:t>anyway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	✅ Summarize the meeting and the next steps. Email/post </a:t>
            </a:r>
            <a:br>
              <a:rPr lang="en-US" sz="2800" dirty="0"/>
            </a:br>
            <a:r>
              <a:rPr lang="en-US" sz="2800" dirty="0"/>
              <a:t>	on Slack right away. Don’t hesitate to ask for clarifications.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4E6013-1F5D-B2AA-4B0F-C1B39FCEAC92}"/>
              </a:ext>
            </a:extLst>
          </p:cNvPr>
          <p:cNvSpPr txBox="1"/>
          <p:nvPr/>
        </p:nvSpPr>
        <p:spPr>
          <a:xfrm>
            <a:off x="9826388" y="6406529"/>
            <a:ext cx="220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2"/>
              </a:rPr>
              <a:t>Jia-Bin Huang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55BA367-E052-17B1-20D9-7CCE86003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67" y="266805"/>
            <a:ext cx="11021704" cy="1325563"/>
          </a:xfrm>
        </p:spPr>
        <p:txBody>
          <a:bodyPr/>
          <a:lstStyle/>
          <a:p>
            <a:r>
              <a:rPr lang="en-US" dirty="0"/>
              <a:t>How to meet with your advisors/mentors</a:t>
            </a:r>
          </a:p>
        </p:txBody>
      </p:sp>
    </p:spTree>
    <p:extLst>
      <p:ext uri="{BB962C8B-B14F-4D97-AF65-F5344CB8AC3E}">
        <p14:creationId xmlns:p14="http://schemas.microsoft.com/office/powerpoint/2010/main" val="41752663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A07A3-58D4-EBA3-C3BB-6B32529B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>
            <a:extLst>
              <a:ext uri="{FF2B5EF4-FFF2-40B4-BE49-F238E27FC236}">
                <a16:creationId xmlns:a16="http://schemas.microsoft.com/office/drawing/2014/main" id="{15EB9540-0C61-1C58-1347-9A1412FB9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18532"/>
            <a:ext cx="12192000" cy="844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25CE896E-CFBD-E959-D877-C2A5D605A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841" y="266805"/>
            <a:ext cx="11748927" cy="1325563"/>
          </a:xfrm>
        </p:spPr>
        <p:txBody>
          <a:bodyPr/>
          <a:lstStyle/>
          <a:p>
            <a:r>
              <a:rPr lang="en-US" dirty="0"/>
              <a:t>Last time: How to get started in research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163929-7AB2-2771-F803-16C8494E9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3321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D6753-74A2-F6C4-7FBF-606820A94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>
            <a:extLst>
              <a:ext uri="{FF2B5EF4-FFF2-40B4-BE49-F238E27FC236}">
                <a16:creationId xmlns:a16="http://schemas.microsoft.com/office/drawing/2014/main" id="{1D0DDD39-2AF8-8146-1B6D-1E5AC87BF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18532"/>
            <a:ext cx="12192000" cy="844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BF601710-0C88-CAF2-E189-C7B531A49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841" y="266805"/>
            <a:ext cx="11748927" cy="1325563"/>
          </a:xfrm>
        </p:spPr>
        <p:txBody>
          <a:bodyPr/>
          <a:lstStyle/>
          <a:p>
            <a:r>
              <a:rPr lang="en-US" dirty="0"/>
              <a:t>Last time: How to get started in research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23ED2E-5F26-E552-F84D-7A62C8BE5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navigate the research process and the student-advisor relationship</a:t>
            </a:r>
          </a:p>
          <a:p>
            <a:pPr lvl="1"/>
            <a:r>
              <a:rPr lang="en-US" dirty="0"/>
              <a:t>For your first-year 597s: find out the professor’s expectations,</a:t>
            </a:r>
            <a:br>
              <a:rPr lang="en-US" dirty="0"/>
            </a:br>
            <a:r>
              <a:rPr lang="en-US" dirty="0"/>
              <a:t>ask for feedback at the end of the semester</a:t>
            </a:r>
          </a:p>
          <a:p>
            <a:pPr lvl="1"/>
            <a:r>
              <a:rPr lang="en-US" dirty="0"/>
              <a:t>Get in the right mindset for doing research</a:t>
            </a:r>
          </a:p>
          <a:p>
            <a:r>
              <a:rPr lang="en-US" dirty="0"/>
              <a:t>How to meet with your advisor (and other mentors and collaborators)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683AD-3A63-DBE6-7D73-CEC6E3BAE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B2827-8EF7-211F-CB40-26608BC63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522063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Start the meeting </a:t>
            </a:r>
            <a:r>
              <a:rPr lang="en-US" i="1" dirty="0"/>
              <a:t>by establishing context and agenda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Show your results </a:t>
            </a:r>
            <a:r>
              <a:rPr lang="en-US" i="1" dirty="0"/>
              <a:t>and interpret them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Discuss next steps </a:t>
            </a:r>
            <a:r>
              <a:rPr lang="en-US" i="1" dirty="0"/>
              <a:t>and propose a plan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Follow up with a summary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	</a:t>
            </a: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333290-5530-6AB4-FC9C-07D2AE69E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67" y="266805"/>
            <a:ext cx="11021704" cy="1325563"/>
          </a:xfrm>
        </p:spPr>
        <p:txBody>
          <a:bodyPr/>
          <a:lstStyle/>
          <a:p>
            <a:r>
              <a:rPr lang="en-US" dirty="0"/>
              <a:t>How to meet with your advisor</a:t>
            </a:r>
          </a:p>
        </p:txBody>
      </p:sp>
      <p:pic>
        <p:nvPicPr>
          <p:cNvPr id="2" name="Picture 6" descr="Goldfish, facts and photos | National Geographic">
            <a:extLst>
              <a:ext uri="{FF2B5EF4-FFF2-40B4-BE49-F238E27FC236}">
                <a16:creationId xmlns:a16="http://schemas.microsoft.com/office/drawing/2014/main" id="{91C9144F-D13B-7A88-06F2-35856EB4D6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6" r="19031"/>
          <a:stretch>
            <a:fillRect/>
          </a:stretch>
        </p:blipFill>
        <p:spPr bwMode="auto">
          <a:xfrm>
            <a:off x="5169004" y="4435942"/>
            <a:ext cx="1346096" cy="131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60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09B39-8F7B-1C3C-61DF-C2B8E02B1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6A924-D301-3686-2964-207C8D442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FF1C5-24D1-630C-02EF-5D58FA70E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How to navigate the research process and the student-advisor relationship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How to meet with your advisors/mentors/collaborators</a:t>
            </a:r>
          </a:p>
          <a:p>
            <a:r>
              <a:rPr lang="en-US" dirty="0"/>
              <a:t>How to do experiments</a:t>
            </a:r>
          </a:p>
          <a:p>
            <a:r>
              <a:rPr lang="en-US" dirty="0"/>
              <a:t>How to generate research ideas</a:t>
            </a:r>
          </a:p>
          <a:p>
            <a:r>
              <a:rPr lang="en-US" dirty="0"/>
              <a:t>Use of AI for research</a:t>
            </a:r>
          </a:p>
        </p:txBody>
      </p:sp>
    </p:spTree>
    <p:extLst>
      <p:ext uri="{BB962C8B-B14F-4D97-AF65-F5344CB8AC3E}">
        <p14:creationId xmlns:p14="http://schemas.microsoft.com/office/powerpoint/2010/main" val="9612277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8F165-65DA-9B3B-6921-5B0C9936E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experiments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F55FA-42DF-D195-ABF7-AF1749ACB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03891"/>
            <a:ext cx="11116733" cy="53029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Don’t just try stuff – </a:t>
            </a:r>
            <a:r>
              <a:rPr lang="en-US" b="1" i="1" dirty="0"/>
              <a:t>formulate hypotheses and test them!</a:t>
            </a:r>
          </a:p>
          <a:p>
            <a:pPr>
              <a:lnSpc>
                <a:spcPct val="100000"/>
              </a:lnSpc>
            </a:pPr>
            <a:r>
              <a:rPr lang="en-US" b="1" dirty="0"/>
              <a:t>Think critically and analytically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Present your results in a way that is easy to understand </a:t>
            </a:r>
            <a:r>
              <a:rPr lang="en-US" i="1" dirty="0"/>
              <a:t>– </a:t>
            </a:r>
            <a:br>
              <a:rPr lang="en-US" i="1" dirty="0"/>
            </a:br>
            <a:r>
              <a:rPr lang="en-US" i="1" dirty="0"/>
              <a:t>both for your own sake and for your advisors/collaborators</a:t>
            </a:r>
            <a:r>
              <a:rPr lang="en-US" dirty="0"/>
              <a:t>!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If you don’t understand your results, sanity check and debug them</a:t>
            </a:r>
          </a:p>
          <a:p>
            <a:pPr>
              <a:lnSpc>
                <a:spcPct val="100000"/>
              </a:lnSpc>
            </a:pPr>
            <a:r>
              <a:rPr lang="en-US" b="1" dirty="0"/>
              <a:t>Be disciplined 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Use version control, document everything 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Break methods down into components and validate them one at a time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Explore implementation choices systematically</a:t>
            </a:r>
          </a:p>
          <a:p>
            <a:pPr>
              <a:lnSpc>
                <a:spcPct val="100000"/>
              </a:lnSpc>
            </a:pPr>
            <a:r>
              <a:rPr lang="en-US" b="1" dirty="0"/>
              <a:t>Don’t be afraid to ask for help and feedback</a:t>
            </a:r>
          </a:p>
        </p:txBody>
      </p:sp>
    </p:spTree>
    <p:extLst>
      <p:ext uri="{BB962C8B-B14F-4D97-AF65-F5344CB8AC3E}">
        <p14:creationId xmlns:p14="http://schemas.microsoft.com/office/powerpoint/2010/main" val="113364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1B08D-BBA9-C8F5-7A61-BA8E343E5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generate research ideas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A0F5CF3-5248-D0F9-8EE3-13FDA15CC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546" y="1818139"/>
            <a:ext cx="9633612" cy="417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071BA7-41AC-5FD8-C6C1-65ACA051734F}"/>
              </a:ext>
            </a:extLst>
          </p:cNvPr>
          <p:cNvSpPr txBox="1"/>
          <p:nvPr/>
        </p:nvSpPr>
        <p:spPr>
          <a:xfrm>
            <a:off x="2845558" y="6192516"/>
            <a:ext cx="6100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</a:t>
            </a:r>
            <a:r>
              <a:rPr lang="en-US" dirty="0" err="1">
                <a:hlinkClick r:id="rId3"/>
              </a:rPr>
              <a:t>phdcomics.com</a:t>
            </a:r>
            <a:r>
              <a:rPr lang="en-US" dirty="0">
                <a:hlinkClick r:id="rId3"/>
              </a:rPr>
              <a:t>/</a:t>
            </a:r>
            <a:r>
              <a:rPr lang="en-US" dirty="0" err="1">
                <a:hlinkClick r:id="rId3"/>
              </a:rPr>
              <a:t>comics.php?f</a:t>
            </a:r>
            <a:r>
              <a:rPr lang="en-US" dirty="0">
                <a:hlinkClick r:id="rId3"/>
              </a:rPr>
              <a:t>=1481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801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1B08D-BBA9-C8F5-7A61-BA8E343E5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generate research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A2FCD-357F-02A5-9CEF-B8394C0E5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No foolproof recipe – if this were easy, we wouldn’t be here!</a:t>
            </a:r>
          </a:p>
          <a:p>
            <a:r>
              <a:rPr lang="en-US" dirty="0"/>
              <a:t>Read papers – </a:t>
            </a:r>
            <a:r>
              <a:rPr lang="en-US" i="1" dirty="0"/>
              <a:t>and ask questions</a:t>
            </a:r>
          </a:p>
          <a:p>
            <a:r>
              <a:rPr lang="en-US" dirty="0"/>
              <a:t>Follow </a:t>
            </a:r>
            <a:r>
              <a:rPr lang="en-US" dirty="0" err="1"/>
              <a:t>arXiv</a:t>
            </a:r>
            <a:r>
              <a:rPr lang="en-US" dirty="0"/>
              <a:t> and social media – but don’t overdo it</a:t>
            </a:r>
          </a:p>
          <a:p>
            <a:r>
              <a:rPr lang="en-US" dirty="0"/>
              <a:t>Identify leading/inspirational researchers in your field and follow their work</a:t>
            </a:r>
          </a:p>
          <a:p>
            <a:r>
              <a:rPr lang="en-US" dirty="0"/>
              <a:t>Attend reading groups and talks</a:t>
            </a:r>
          </a:p>
          <a:p>
            <a:r>
              <a:rPr lang="en-US" dirty="0"/>
              <a:t>Talk to other Ph.D. students and join their projects – but don’t spread yourself too thin</a:t>
            </a:r>
          </a:p>
          <a:p>
            <a:r>
              <a:rPr lang="en-US" dirty="0"/>
              <a:t>Learn patterns of research ideas</a:t>
            </a:r>
          </a:p>
        </p:txBody>
      </p:sp>
    </p:spTree>
    <p:extLst>
      <p:ext uri="{BB962C8B-B14F-4D97-AF65-F5344CB8AC3E}">
        <p14:creationId xmlns:p14="http://schemas.microsoft.com/office/powerpoint/2010/main" val="343817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226B1-F7C1-702E-73B3-ED81F444B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patterns of research ideas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9E10427-BA75-A705-7C41-4211C54E1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33" y="4880501"/>
            <a:ext cx="4818471" cy="108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B2782A6-6424-EB8D-A297-2E746B930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170" y="2075129"/>
            <a:ext cx="1832120" cy="183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B21A3712-71A2-8F12-6CF8-FD885447F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9835" y="1926093"/>
            <a:ext cx="1934781" cy="1921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694D17AC-D947-C395-290F-E9EABC468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089" y="4676153"/>
            <a:ext cx="2234745" cy="186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F195A9-C3DA-FBE6-08FA-5208033506B5}"/>
              </a:ext>
            </a:extLst>
          </p:cNvPr>
          <p:cNvSpPr txBox="1"/>
          <p:nvPr/>
        </p:nvSpPr>
        <p:spPr>
          <a:xfrm>
            <a:off x="11095632" y="6318913"/>
            <a:ext cx="824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7"/>
              </a:rPr>
              <a:t>Source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23387A4-30E2-BBA1-F19B-4646AAF9E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177890"/>
              </p:ext>
            </p:extLst>
          </p:nvPr>
        </p:nvGraphicFramePr>
        <p:xfrm>
          <a:off x="626282" y="1995425"/>
          <a:ext cx="5233536" cy="1535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384">
                  <a:extLst>
                    <a:ext uri="{9D8B030D-6E8A-4147-A177-3AD203B41FA5}">
                      <a16:colId xmlns:a16="http://schemas.microsoft.com/office/drawing/2014/main" val="3357595094"/>
                    </a:ext>
                  </a:extLst>
                </a:gridCol>
                <a:gridCol w="1308384">
                  <a:extLst>
                    <a:ext uri="{9D8B030D-6E8A-4147-A177-3AD203B41FA5}">
                      <a16:colId xmlns:a16="http://schemas.microsoft.com/office/drawing/2014/main" val="12871022"/>
                    </a:ext>
                  </a:extLst>
                </a:gridCol>
                <a:gridCol w="1308384">
                  <a:extLst>
                    <a:ext uri="{9D8B030D-6E8A-4147-A177-3AD203B41FA5}">
                      <a16:colId xmlns:a16="http://schemas.microsoft.com/office/drawing/2014/main" val="3381144930"/>
                    </a:ext>
                  </a:extLst>
                </a:gridCol>
                <a:gridCol w="1308384">
                  <a:extLst>
                    <a:ext uri="{9D8B030D-6E8A-4147-A177-3AD203B41FA5}">
                      <a16:colId xmlns:a16="http://schemas.microsoft.com/office/drawing/2014/main" val="1482552480"/>
                    </a:ext>
                  </a:extLst>
                </a:gridCol>
              </a:tblGrid>
              <a:tr h="33978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Feature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902602"/>
                  </a:ext>
                </a:extLst>
              </a:tr>
              <a:tr h="339781">
                <a:tc>
                  <a:txBody>
                    <a:bodyPr/>
                    <a:lstStyle/>
                    <a:p>
                      <a:r>
                        <a:rPr lang="en-US" dirty="0"/>
                        <a:t>Method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590039"/>
                  </a:ext>
                </a:extLst>
              </a:tr>
              <a:tr h="339781">
                <a:tc>
                  <a:txBody>
                    <a:bodyPr/>
                    <a:lstStyle/>
                    <a:p>
                      <a:r>
                        <a:rPr lang="en-US" dirty="0"/>
                        <a:t>Method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795160"/>
                  </a:ext>
                </a:extLst>
              </a:tr>
              <a:tr h="438117">
                <a:tc>
                  <a:txBody>
                    <a:bodyPr/>
                    <a:lstStyle/>
                    <a:p>
                      <a:r>
                        <a:rPr lang="en-US" dirty="0"/>
                        <a:t>My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✔️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0541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E0D5D24-5719-3D8B-6FB5-EF3B311F268C}"/>
              </a:ext>
            </a:extLst>
          </p:cNvPr>
          <p:cNvSpPr txBox="1"/>
          <p:nvPr/>
        </p:nvSpPr>
        <p:spPr>
          <a:xfrm>
            <a:off x="1380359" y="1560498"/>
            <a:ext cx="3725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Fill in the blank/check the checkboxes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C8AD1E-359A-E79A-04FA-1D58237DA0CD}"/>
              </a:ext>
            </a:extLst>
          </p:cNvPr>
          <p:cNvSpPr txBox="1"/>
          <p:nvPr/>
        </p:nvSpPr>
        <p:spPr>
          <a:xfrm>
            <a:off x="1603878" y="4362134"/>
            <a:ext cx="3278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Extend/expand on previous 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501DB5-6538-07B1-5452-0C331B9454DC}"/>
              </a:ext>
            </a:extLst>
          </p:cNvPr>
          <p:cNvSpPr txBox="1"/>
          <p:nvPr/>
        </p:nvSpPr>
        <p:spPr>
          <a:xfrm>
            <a:off x="6470216" y="1342131"/>
            <a:ext cx="223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Build a hammer and find nails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B18248-587E-C1BE-5741-FE14E68D3954}"/>
              </a:ext>
            </a:extLst>
          </p:cNvPr>
          <p:cNvSpPr txBox="1"/>
          <p:nvPr/>
        </p:nvSpPr>
        <p:spPr>
          <a:xfrm>
            <a:off x="9316217" y="1362490"/>
            <a:ext cx="223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Start small and then grow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583195-6626-3F1F-993F-9E7C0BD14FD8}"/>
              </a:ext>
            </a:extLst>
          </p:cNvPr>
          <p:cNvSpPr txBox="1"/>
          <p:nvPr/>
        </p:nvSpPr>
        <p:spPr>
          <a:xfrm>
            <a:off x="6386089" y="4244985"/>
            <a:ext cx="2666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Reproduce previous work</a:t>
            </a:r>
          </a:p>
        </p:txBody>
      </p:sp>
      <p:pic>
        <p:nvPicPr>
          <p:cNvPr id="2064" name="Picture 16" descr="Multiple types and ways of collecting data - Our Voices">
            <a:extLst>
              <a:ext uri="{FF2B5EF4-FFF2-40B4-BE49-F238E27FC236}">
                <a16:creationId xmlns:a16="http://schemas.microsoft.com/office/drawing/2014/main" id="{D22BF28D-FEBD-272D-043F-C83821BFF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340" y="4658497"/>
            <a:ext cx="1928498" cy="180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AE5624-5220-7A80-9751-56D5C63E4F51}"/>
              </a:ext>
            </a:extLst>
          </p:cNvPr>
          <p:cNvSpPr txBox="1"/>
          <p:nvPr/>
        </p:nvSpPr>
        <p:spPr>
          <a:xfrm>
            <a:off x="9372894" y="4053913"/>
            <a:ext cx="1928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Create datasets and benchmarks</a:t>
            </a:r>
          </a:p>
        </p:txBody>
      </p:sp>
    </p:spTree>
    <p:extLst>
      <p:ext uri="{BB962C8B-B14F-4D97-AF65-F5344CB8AC3E}">
        <p14:creationId xmlns:p14="http://schemas.microsoft.com/office/powerpoint/2010/main" val="15073380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F16C4-C2EE-18D0-F8A9-22E95C649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01BDB-66A9-A45C-BCA0-F7E1C434E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I know if my idea is good?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8B383-92FA-E9E7-552C-7956717AA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4553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Always ask for feedback!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B4DC37E-CD33-C03E-6864-472C6F7EB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468" y="2438402"/>
            <a:ext cx="8453837" cy="366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37DDB6-05F6-0B15-0EBC-1BCA91D02A02}"/>
              </a:ext>
            </a:extLst>
          </p:cNvPr>
          <p:cNvSpPr txBox="1"/>
          <p:nvPr/>
        </p:nvSpPr>
        <p:spPr>
          <a:xfrm>
            <a:off x="2873113" y="6101731"/>
            <a:ext cx="6100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</a:t>
            </a:r>
            <a:r>
              <a:rPr lang="en-US" dirty="0" err="1">
                <a:hlinkClick r:id="rId3"/>
              </a:rPr>
              <a:t>phdcomics.com</a:t>
            </a:r>
            <a:r>
              <a:rPr lang="en-US" dirty="0">
                <a:hlinkClick r:id="rId3"/>
              </a:rPr>
              <a:t>/comics/</a:t>
            </a:r>
            <a:r>
              <a:rPr lang="en-US" dirty="0" err="1">
                <a:hlinkClick r:id="rId3"/>
              </a:rPr>
              <a:t>archive.php?comicid</a:t>
            </a:r>
            <a:r>
              <a:rPr lang="en-US" dirty="0">
                <a:hlinkClick r:id="rId3"/>
              </a:rPr>
              <a:t>=537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15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ACC33-FE5C-C3CF-E59A-93652B365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193C1-8860-35FC-28A9-184A9D3F8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I know if my idea is good?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DED59-7881-D82A-24EF-456641744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4553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Always ask for feedback!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Ideas are cheap – it’s the execution that counts!</a:t>
            </a:r>
          </a:p>
          <a:p>
            <a:pPr lvl="1"/>
            <a:r>
              <a:rPr lang="en-US" sz="2800" dirty="0"/>
              <a:t>Try lots of ideas and validate (or reject) them fast</a:t>
            </a:r>
          </a:p>
          <a:p>
            <a:pPr lvl="1"/>
            <a:r>
              <a:rPr lang="en-US" sz="2800" dirty="0"/>
              <a:t>Know when to pivot – one of the hardest decisions</a:t>
            </a:r>
          </a:p>
        </p:txBody>
      </p:sp>
    </p:spTree>
    <p:extLst>
      <p:ext uri="{BB962C8B-B14F-4D97-AF65-F5344CB8AC3E}">
        <p14:creationId xmlns:p14="http://schemas.microsoft.com/office/powerpoint/2010/main" val="14428834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31927-EB9D-4D7A-47F1-51CE32D19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AI for research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E5EF60-C078-15F9-0055-8061CEF9C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8671" y="1739325"/>
            <a:ext cx="12420671" cy="511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057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F4F68-4EBB-2954-391A-EDDD75392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48EF8-EA66-38C8-F4C3-0DBD7A58A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AI for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6C8D4-76E0-68C5-FA9D-6C4CE14B7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is AI affecting research in your field?</a:t>
            </a:r>
          </a:p>
          <a:p>
            <a:r>
              <a:rPr lang="en-US" dirty="0"/>
              <a:t>How are you using AI tools for your own research?</a:t>
            </a:r>
          </a:p>
          <a:p>
            <a:r>
              <a:rPr lang="en-US" dirty="0"/>
              <a:t>What are the benefits and risks of AI-assisted research? </a:t>
            </a:r>
          </a:p>
        </p:txBody>
      </p:sp>
    </p:spTree>
    <p:extLst>
      <p:ext uri="{BB962C8B-B14F-4D97-AF65-F5344CB8AC3E}">
        <p14:creationId xmlns:p14="http://schemas.microsoft.com/office/powerpoint/2010/main" val="197495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D20EC-807B-C770-F5E6-AA249DB8E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811DC-DA18-69EC-2599-31F9A4C18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AI for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6D65F-150B-2FB0-E92F-D264A11FE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Remember: </a:t>
            </a:r>
            <a:r>
              <a:rPr lang="en-US" b="1" i="1" dirty="0"/>
              <a:t>you</a:t>
            </a:r>
            <a:r>
              <a:rPr lang="en-US" dirty="0"/>
              <a:t> are ultimately responsible for all your research outputs (code, results, writing, etc.)</a:t>
            </a:r>
            <a:br>
              <a:rPr lang="en-US" dirty="0"/>
            </a:br>
            <a:endParaRPr lang="en-US" dirty="0"/>
          </a:p>
          <a:p>
            <a:r>
              <a:rPr lang="en-US" dirty="0"/>
              <a:t>Be transparent with your advisor and collaborators about your use of AI tools and follow any other relevant disclosure policies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Figure out your </a:t>
            </a:r>
            <a:r>
              <a:rPr lang="en-US" i="1" dirty="0"/>
              <a:t>human</a:t>
            </a:r>
            <a:r>
              <a:rPr lang="en-US" dirty="0"/>
              <a:t> reasons for doing research and don’t compromise on those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053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4B43-7EAE-F7C2-A6CF-860304B85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Parting thoughts: Some hard truths about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F946E-962C-6A26-6B6C-08A2760EB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65570"/>
          </a:xfrm>
        </p:spPr>
        <p:txBody>
          <a:bodyPr>
            <a:normAutofit/>
          </a:bodyPr>
          <a:lstStyle/>
          <a:p>
            <a:r>
              <a:rPr lang="en-US" dirty="0"/>
              <a:t>There is no guaranteed recipe for success</a:t>
            </a:r>
          </a:p>
          <a:p>
            <a:r>
              <a:rPr lang="en-US" dirty="0"/>
              <a:t>There is not always a direct relationship between inputs </a:t>
            </a:r>
            <a:br>
              <a:rPr lang="en-US" dirty="0"/>
            </a:br>
            <a:r>
              <a:rPr lang="en-US" dirty="0"/>
              <a:t>(time, effort) and outputs (papers, citations, fame, fortune)</a:t>
            </a:r>
          </a:p>
          <a:p>
            <a:r>
              <a:rPr lang="en-US" dirty="0"/>
              <a:t>You </a:t>
            </a:r>
            <a:r>
              <a:rPr lang="en-US" i="1" dirty="0"/>
              <a:t>will</a:t>
            </a:r>
            <a:r>
              <a:rPr lang="en-US" dirty="0"/>
              <a:t> experience failure and frustration</a:t>
            </a:r>
          </a:p>
          <a:p>
            <a:r>
              <a:rPr lang="en-US" dirty="0"/>
              <a:t>You </a:t>
            </a:r>
            <a:r>
              <a:rPr lang="en-US" i="1" dirty="0"/>
              <a:t>will</a:t>
            </a:r>
            <a:r>
              <a:rPr lang="en-US" dirty="0"/>
              <a:t> keep running into people who seem smarter and/or more successful than you</a:t>
            </a:r>
          </a:p>
          <a:p>
            <a:pPr marL="0" indent="0">
              <a:buNone/>
            </a:pPr>
            <a:r>
              <a:rPr lang="en-US" b="1" dirty="0"/>
              <a:t>What to do about it? </a:t>
            </a:r>
          </a:p>
          <a:p>
            <a:r>
              <a:rPr lang="en-US" dirty="0"/>
              <a:t>Keep tending your own garden and do research </a:t>
            </a:r>
            <a:r>
              <a:rPr lang="en-US" i="1" dirty="0"/>
              <a:t>for the right reasons!</a:t>
            </a:r>
            <a:endParaRPr lang="en-US" b="1" i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55152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25286</TotalTime>
  <Words>2112</Words>
  <Application>Microsoft Macintosh PowerPoint</Application>
  <PresentationFormat>Widescreen</PresentationFormat>
  <Paragraphs>229</Paragraphs>
  <Slides>39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Comic Sans MS</vt:lpstr>
      <vt:lpstr>Segoe UI</vt:lpstr>
      <vt:lpstr>Office Theme</vt:lpstr>
      <vt:lpstr>CSGSO</vt:lpstr>
      <vt:lpstr>Fall 2026 CS 591 PHD Seminar How to get started in research</vt:lpstr>
      <vt:lpstr>Last time: Ph.D. Requirements</vt:lpstr>
      <vt:lpstr>Goals for your first year</vt:lpstr>
      <vt:lpstr>Today</vt:lpstr>
      <vt:lpstr>Navigating the student-advisor relationship</vt:lpstr>
      <vt:lpstr>Navigating the student-advisor relationship</vt:lpstr>
      <vt:lpstr>Navigating the student-advisor relationship</vt:lpstr>
      <vt:lpstr>Navigating the student-advisor relationship</vt:lpstr>
      <vt:lpstr>Navigating the student-advisor relationship</vt:lpstr>
      <vt:lpstr>Some example interactions…</vt:lpstr>
      <vt:lpstr>Some example interactions…</vt:lpstr>
      <vt:lpstr>Some example interactions…</vt:lpstr>
      <vt:lpstr>Some example interactions…</vt:lpstr>
      <vt:lpstr>Some example interactions…</vt:lpstr>
      <vt:lpstr>The moral of the story so far</vt:lpstr>
      <vt:lpstr>How to meet with your advisors/mentors</vt:lpstr>
      <vt:lpstr>How to meet with your advisors/mentors</vt:lpstr>
      <vt:lpstr>How to meet with your advisors/mentors</vt:lpstr>
      <vt:lpstr>How to meet with your advisors/mentors</vt:lpstr>
      <vt:lpstr>How to meet with your advisors/mentors</vt:lpstr>
      <vt:lpstr>How to meet with your advisors/mentors</vt:lpstr>
      <vt:lpstr>How to meet with your advisors/mentors</vt:lpstr>
      <vt:lpstr>How to meet with your advisors/mentors</vt:lpstr>
      <vt:lpstr>How to meet with your advisors/mentors</vt:lpstr>
      <vt:lpstr>Last time: How to get started in research</vt:lpstr>
      <vt:lpstr>Last time: How to get started in research</vt:lpstr>
      <vt:lpstr>How to meet with your advisor</vt:lpstr>
      <vt:lpstr>Today</vt:lpstr>
      <vt:lpstr>How to do experiments</vt:lpstr>
      <vt:lpstr>How to generate research ideas</vt:lpstr>
      <vt:lpstr>How to generate research ideas</vt:lpstr>
      <vt:lpstr>A few patterns of research ideas</vt:lpstr>
      <vt:lpstr>How do I know if my idea is good? </vt:lpstr>
      <vt:lpstr>How do I know if my idea is good? </vt:lpstr>
      <vt:lpstr>Use of AI for research</vt:lpstr>
      <vt:lpstr>Use of AI for research</vt:lpstr>
      <vt:lpstr>Use of AI for research</vt:lpstr>
      <vt:lpstr>Parting thoughts: Some hard truths about research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</dc:creator>
  <cp:lastModifiedBy>Lazebnik, Svetlana</cp:lastModifiedBy>
  <cp:revision>477</cp:revision>
  <cp:lastPrinted>2017-08-28T15:23:29Z</cp:lastPrinted>
  <dcterms:created xsi:type="dcterms:W3CDTF">2017-05-16T19:19:03Z</dcterms:created>
  <dcterms:modified xsi:type="dcterms:W3CDTF">2026-09-28T15:40:03Z</dcterms:modified>
</cp:coreProperties>
</file>