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4" r:id="rId3"/>
    <p:sldId id="324" r:id="rId4"/>
    <p:sldId id="318" r:id="rId5"/>
    <p:sldId id="277" r:id="rId6"/>
    <p:sldId id="329" r:id="rId7"/>
    <p:sldId id="275" r:id="rId8"/>
    <p:sldId id="301" r:id="rId9"/>
    <p:sldId id="323" r:id="rId10"/>
    <p:sldId id="299" r:id="rId11"/>
    <p:sldId id="262" r:id="rId12"/>
    <p:sldId id="326" r:id="rId13"/>
    <p:sldId id="321" r:id="rId14"/>
    <p:sldId id="316" r:id="rId15"/>
    <p:sldId id="330" r:id="rId16"/>
    <p:sldId id="325" r:id="rId17"/>
    <p:sldId id="283" r:id="rId18"/>
    <p:sldId id="287" r:id="rId19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942093"/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97" autoAdjust="0"/>
    <p:restoredTop sz="85055" autoAdjust="0"/>
  </p:normalViewPr>
  <p:slideViewPr>
    <p:cSldViewPr snapToGrid="0">
      <p:cViewPr varScale="1">
        <p:scale>
          <a:sx n="93" d="100"/>
          <a:sy n="93" d="100"/>
        </p:scale>
        <p:origin x="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D4B82-6D19-42BA-B849-982779B81963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4F9C2-C5AE-4323-9E94-ADC0D12C6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7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852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49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of you</a:t>
            </a:r>
            <a:r>
              <a:rPr lang="en-US" baseline="0" dirty="0"/>
              <a:t> start at the same time, but will proceed at a pace that works for you.</a:t>
            </a:r>
          </a:p>
          <a:p>
            <a:r>
              <a:rPr lang="en-US" baseline="0" dirty="0"/>
              <a:t>There will be periods when you are performing well, and periods when you struggle.</a:t>
            </a:r>
          </a:p>
          <a:p>
            <a:r>
              <a:rPr lang="en-US" baseline="0" dirty="0"/>
              <a:t>And what matters most is that you finish. </a:t>
            </a:r>
          </a:p>
          <a:p>
            <a:r>
              <a:rPr lang="en-US" baseline="0" dirty="0"/>
              <a:t>The purpose of the CS graduate office is to keep you on pace, and maybe to cheer you on when you need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2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That investment also comes with challenges. It requires more then putting in the work.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199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110FC-7309-57E2-487F-9A4B64434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CFC2E3-41AD-1A4B-2444-F8FAA7D37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D78C7E-ADB9-01D5-D851-887A5729A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its all done, you will deserve a hug!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28DE5-908C-43BB-B8FE-EB108FAB09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57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all here because each of you would like to earn a PhD</a:t>
            </a:r>
            <a:r>
              <a:rPr lang="en-US" baseline="0" dirty="0"/>
              <a:t>. </a:t>
            </a:r>
            <a:r>
              <a:rPr lang="en-US" dirty="0"/>
              <a:t>I admire you</a:t>
            </a:r>
            <a:r>
              <a:rPr lang="en-US" baseline="0" dirty="0"/>
              <a:t> because this is a </a:t>
            </a:r>
            <a:r>
              <a:rPr lang="en-US" dirty="0"/>
              <a:t>big investment in your career. Most of you will</a:t>
            </a:r>
            <a:r>
              <a:rPr lang="en-US" baseline="0" dirty="0"/>
              <a:t> spend 5 to 7 years working toward your degree, and these years come during a precious time in your life. Many of your friends will get married, grow in their professional career; all while you are pursuing a doctoral degree.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19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How to be a successful student (career paths and expectations, communication skills, ethics, etc.)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Skills (speaking, writing, people skills), need money (grant writing skills)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21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16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678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395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7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9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80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983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795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4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5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4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92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154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nursinglink.monster.com/nfs/nursinglink/attachment_images/0017/5576/PhD_crop380w.jpg?1299173897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iebelschool.illinois.edu/academics/graduate/phd-program/phd-requirement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rad.illinois.edu/gradhandbook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gora.cs.illinois.edu/display/grad/Graduate+Program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ad.illinois.edu/gradhandbook" TargetMode="External"/><Relationship Id="rId5" Type="http://schemas.openxmlformats.org/officeDocument/2006/relationships/hyperlink" Target="http://www.grad.illinois.edu/" TargetMode="External"/><Relationship Id="rId4" Type="http://schemas.openxmlformats.org/officeDocument/2006/relationships/hyperlink" Target="http://my.cs.illinois.ed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iebelschool.illinois.edu/academics/graduate/graduate-forms-advising-resources/graduate-advising-contact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engr.illinois.edu/cs591phd/fa2026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hyperlink" Target="https://mediaspace.illinois.edu/channel/channelid/385480192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602146-B5D6-AE80-3892-BDEA148A2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" r="1706" b="-1"/>
          <a:stretch>
            <a:fillRect/>
          </a:stretch>
        </p:blipFill>
        <p:spPr bwMode="auto">
          <a:xfrm>
            <a:off x="3961688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140" y="597064"/>
            <a:ext cx="3973385" cy="4111414"/>
          </a:xfrm>
          <a:noFill/>
        </p:spPr>
        <p:txBody>
          <a:bodyPr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3600" dirty="0"/>
              <a:t>Fall 2026 CS 591 PHD Seminar</a:t>
            </a:r>
            <a:br>
              <a:rPr lang="en-US" sz="3600" dirty="0"/>
            </a:br>
            <a:r>
              <a:rPr lang="en-US" sz="3600" b="0" dirty="0"/>
              <a:t>Beginning Your Journey Towards Earning a Ph.D.</a:t>
            </a:r>
          </a:p>
        </p:txBody>
      </p:sp>
    </p:spTree>
    <p:extLst>
      <p:ext uri="{BB962C8B-B14F-4D97-AF65-F5344CB8AC3E}">
        <p14:creationId xmlns:p14="http://schemas.microsoft.com/office/powerpoint/2010/main" val="623893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PhD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47" y="1899902"/>
            <a:ext cx="6080094" cy="400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42375" y="5522952"/>
            <a:ext cx="11327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4"/>
              </a:rPr>
              <a:t>Image source</a:t>
            </a:r>
            <a:endParaRPr lang="en-US" sz="12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41695" y="266805"/>
            <a:ext cx="107544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You are making a long-term investment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2316A3D-86EF-9141-C080-126B616E89F5}"/>
              </a:ext>
            </a:extLst>
          </p:cNvPr>
          <p:cNvSpPr txBox="1">
            <a:spLocks/>
          </p:cNvSpPr>
          <p:nvPr/>
        </p:nvSpPr>
        <p:spPr>
          <a:xfrm>
            <a:off x="6800851" y="2743199"/>
            <a:ext cx="5214938" cy="35861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Achievement</a:t>
            </a:r>
          </a:p>
          <a:p>
            <a:r>
              <a:rPr lang="en-US" dirty="0"/>
              <a:t>Knowledge and discovery</a:t>
            </a:r>
          </a:p>
          <a:p>
            <a:r>
              <a:rPr lang="en-US" dirty="0"/>
              <a:t>Lifelong friends and professional connections</a:t>
            </a:r>
          </a:p>
          <a:p>
            <a:r>
              <a:rPr lang="en-US" dirty="0"/>
              <a:t>New career pathways</a:t>
            </a:r>
          </a:p>
        </p:txBody>
      </p:sp>
    </p:spTree>
    <p:extLst>
      <p:ext uri="{BB962C8B-B14F-4D97-AF65-F5344CB8AC3E}">
        <p14:creationId xmlns:p14="http://schemas.microsoft.com/office/powerpoint/2010/main" val="4135179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this seminar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Understand Ph.D. program requirements</a:t>
            </a:r>
          </a:p>
          <a:p>
            <a:r>
              <a:rPr lang="en-US" dirty="0"/>
              <a:t>Learn how to become a successful researcher</a:t>
            </a:r>
          </a:p>
          <a:p>
            <a:r>
              <a:rPr lang="en-US" dirty="0"/>
              <a:t>Get exposure to all the research areas in the school</a:t>
            </a:r>
          </a:p>
          <a:p>
            <a:r>
              <a:rPr lang="en-US" dirty="0"/>
              <a:t>Get connected to campus resources </a:t>
            </a:r>
          </a:p>
          <a:p>
            <a:r>
              <a:rPr lang="en-US" dirty="0"/>
              <a:t>Build community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6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BCDFA-EF6C-76C5-8052-F303CA8A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your first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31420-1A7E-C5D8-89DF-204241C80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your advisor(s) and initial research topic</a:t>
            </a:r>
          </a:p>
          <a:p>
            <a:r>
              <a:rPr lang="en-US" dirty="0"/>
              <a:t>Take courses and plan your program of study </a:t>
            </a:r>
          </a:p>
          <a:p>
            <a:r>
              <a:rPr lang="en-US" dirty="0"/>
              <a:t>Start preparing for the qualifying exam</a:t>
            </a:r>
          </a:p>
        </p:txBody>
      </p:sp>
    </p:spTree>
    <p:extLst>
      <p:ext uri="{BB962C8B-B14F-4D97-AF65-F5344CB8AC3E}">
        <p14:creationId xmlns:p14="http://schemas.microsoft.com/office/powerpoint/2010/main" val="95511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66805"/>
            <a:ext cx="11149013" cy="1325563"/>
          </a:xfrm>
        </p:spPr>
        <p:txBody>
          <a:bodyPr/>
          <a:lstStyle/>
          <a:p>
            <a:r>
              <a:rPr lang="en-US" dirty="0"/>
              <a:t>First year independent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You must be enrolled for a </a:t>
            </a:r>
            <a:r>
              <a:rPr lang="en-US" b="1" dirty="0">
                <a:ea typeface="+mn-lt"/>
                <a:cs typeface="+mn-lt"/>
              </a:rPr>
              <a:t>CS 597 Independent Study </a:t>
            </a:r>
            <a:r>
              <a:rPr lang="en-US" dirty="0">
                <a:ea typeface="+mn-lt"/>
                <a:cs typeface="+mn-lt"/>
              </a:rPr>
              <a:t>both in the Fall and Spring semesters</a:t>
            </a:r>
          </a:p>
          <a:p>
            <a:pPr lvl="1"/>
            <a:r>
              <a:rPr lang="en-US" dirty="0">
                <a:ea typeface="+mn-lt"/>
                <a:cs typeface="+mn-lt"/>
              </a:rPr>
              <a:t>The goal is to secure your advisor(s) and get started on research</a:t>
            </a:r>
          </a:p>
          <a:p>
            <a:pPr lvl="1"/>
            <a:r>
              <a:rPr lang="en-US" dirty="0">
                <a:ea typeface="+mn-lt"/>
                <a:cs typeface="+mn-lt"/>
              </a:rPr>
              <a:t>Can be with the same or different faculty</a:t>
            </a:r>
          </a:p>
          <a:p>
            <a:pPr lvl="1"/>
            <a:r>
              <a:rPr lang="en-US" dirty="0">
                <a:ea typeface="+mn-lt"/>
                <a:cs typeface="+mn-lt"/>
              </a:rPr>
              <a:t>The minimum is 4 credits but 8 is not uncommon</a:t>
            </a:r>
          </a:p>
          <a:p>
            <a:pPr lvl="1"/>
            <a:r>
              <a:rPr lang="en-US" dirty="0">
                <a:ea typeface="+mn-lt"/>
                <a:cs typeface="+mn-lt"/>
              </a:rPr>
              <a:t>Typical first-year course load: CS 597 plus one to two “real” courses</a:t>
            </a:r>
          </a:p>
        </p:txBody>
      </p:sp>
    </p:spTree>
    <p:extLst>
      <p:ext uri="{BB962C8B-B14F-4D97-AF65-F5344CB8AC3E}">
        <p14:creationId xmlns:p14="http://schemas.microsoft.com/office/powerpoint/2010/main" val="582578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578E3-12BB-47F9-8514-F1F0CC779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/>
                <a:cs typeface="Segoe UI"/>
              </a:rPr>
              <a:t>Student Employment (Non-Fellowship)</a:t>
            </a:r>
            <a:endParaRPr lang="en-US" b="0" dirty="0">
              <a:latin typeface="Segoe UI"/>
              <a:cs typeface="Segoe U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4D026-4221-4B84-835E-24BFDB2A4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If you’re a new employee at the university, you need to complete work authorization paperwork </a:t>
            </a:r>
          </a:p>
          <a:p>
            <a:r>
              <a:rPr lang="en-US" dirty="0"/>
              <a:t>If you have paycheck or employment-related questions, please contact HR at </a:t>
            </a:r>
            <a:r>
              <a:rPr lang="en-US" dirty="0">
                <a:solidFill>
                  <a:srgbClr val="0432FF"/>
                </a:solidFill>
              </a:rPr>
              <a:t>cs-hr@cs.illinois.edu</a:t>
            </a:r>
          </a:p>
          <a:p>
            <a:r>
              <a:rPr lang="en-US" dirty="0"/>
              <a:t>If you have tuition waiver questions, please contact </a:t>
            </a:r>
            <a:r>
              <a:rPr lang="en-US" dirty="0" err="1">
                <a:solidFill>
                  <a:srgbClr val="0432FF"/>
                </a:solidFill>
              </a:rPr>
              <a:t>academic@siebelschool.illinois.edu</a:t>
            </a:r>
            <a:endParaRPr lang="en-US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591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6F76C-0F7A-5439-EBEF-9D2C7E516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363AE-1FC1-99C9-2104-6111BF84C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66805"/>
            <a:ext cx="11149013" cy="1325563"/>
          </a:xfrm>
        </p:spPr>
        <p:txBody>
          <a:bodyPr/>
          <a:lstStyle/>
          <a:p>
            <a:r>
              <a:rPr lang="en-US" dirty="0"/>
              <a:t>PhD Research Budget: $2500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03B1-180C-9D74-69E8-F15C33E31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Nick Shields and Greg Anderson</a:t>
            </a:r>
          </a:p>
        </p:txBody>
      </p:sp>
    </p:spTree>
    <p:extLst>
      <p:ext uri="{BB962C8B-B14F-4D97-AF65-F5344CB8AC3E}">
        <p14:creationId xmlns:p14="http://schemas.microsoft.com/office/powerpoint/2010/main" val="117278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59814-1442-BB42-F19A-D872116FA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time: Ph.D. requirements</a:t>
            </a:r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3F4C4C9-13CD-374F-66C6-964DD0A83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740" y="1332367"/>
            <a:ext cx="8548688" cy="5525633"/>
          </a:xfrm>
        </p:spPr>
      </p:pic>
    </p:spTree>
    <p:extLst>
      <p:ext uri="{BB962C8B-B14F-4D97-AF65-F5344CB8AC3E}">
        <p14:creationId xmlns:p14="http://schemas.microsoft.com/office/powerpoint/2010/main" val="1281605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Next Time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8138" indent="-338138">
              <a:buNone/>
            </a:pPr>
            <a:r>
              <a:rPr lang="en-US" dirty="0"/>
              <a:t>1. </a:t>
            </a:r>
            <a:r>
              <a:rPr lang="en-US" altLang="en-US" dirty="0"/>
              <a:t>Skim the Ph.D. requirements page (</a:t>
            </a:r>
            <a:r>
              <a:rPr lang="en-US" altLang="en-US" dirty="0">
                <a:hlinkClick r:id="rId3"/>
              </a:rPr>
              <a:t>https://</a:t>
            </a:r>
            <a:r>
              <a:rPr lang="en-US" altLang="en-US" dirty="0" err="1">
                <a:hlinkClick r:id="rId3"/>
              </a:rPr>
              <a:t>siebelschool.illinois.edu</a:t>
            </a:r>
            <a:r>
              <a:rPr lang="en-US" altLang="en-US" dirty="0">
                <a:hlinkClick r:id="rId3"/>
              </a:rPr>
              <a:t>/academics/graduate/</a:t>
            </a:r>
            <a:r>
              <a:rPr lang="en-US" altLang="en-US" dirty="0" err="1">
                <a:hlinkClick r:id="rId3"/>
              </a:rPr>
              <a:t>phd</a:t>
            </a:r>
            <a:r>
              <a:rPr lang="en-US" altLang="en-US" dirty="0">
                <a:hlinkClick r:id="rId3"/>
              </a:rPr>
              <a:t>-program/</a:t>
            </a:r>
            <a:r>
              <a:rPr lang="en-US" altLang="en-US" dirty="0" err="1">
                <a:hlinkClick r:id="rId3"/>
              </a:rPr>
              <a:t>phd</a:t>
            </a:r>
            <a:r>
              <a:rPr lang="en-US" altLang="en-US" dirty="0">
                <a:hlinkClick r:id="rId3"/>
              </a:rPr>
              <a:t>-requirements</a:t>
            </a:r>
            <a:r>
              <a:rPr lang="en-US" altLang="en-US" dirty="0"/>
              <a:t>) and the Graduate College Handbook (</a:t>
            </a:r>
            <a:r>
              <a:rPr lang="en-US" altLang="en-US" dirty="0">
                <a:hlinkClick r:id="rId4"/>
              </a:rPr>
              <a:t>http://www.grad.illinois.edu/gradhandbook</a:t>
            </a:r>
            <a:r>
              <a:rPr lang="en-US" altLang="en-US" dirty="0"/>
              <a:t>)</a:t>
            </a:r>
          </a:p>
          <a:p>
            <a:pPr marL="338138" indent="-338138">
              <a:buNone/>
            </a:pPr>
            <a:endParaRPr lang="en-US" altLang="en-US" dirty="0"/>
          </a:p>
          <a:p>
            <a:pPr marL="338138" indent="-338138">
              <a:buNone/>
            </a:pPr>
            <a:r>
              <a:rPr lang="en-US" altLang="en-US" dirty="0"/>
              <a:t>2. Come to class with questions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361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Resources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dirty="0"/>
              <a:t>SSCDS Grad Program: </a:t>
            </a:r>
            <a:r>
              <a:rPr lang="en-US" altLang="en-US" dirty="0">
                <a:hlinkClick r:id="rId3"/>
              </a:rPr>
              <a:t>http://siebelschool.illinois.edu/current-students/graduate-students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 err="1"/>
              <a:t>My.siebelschool</a:t>
            </a:r>
            <a:r>
              <a:rPr lang="en-US" altLang="en-US" dirty="0"/>
              <a:t> portal: </a:t>
            </a:r>
            <a:r>
              <a:rPr lang="en-US" altLang="en-US" dirty="0">
                <a:hlinkClick r:id="rId4"/>
              </a:rPr>
              <a:t>http://my.siebelschool.illinois.edu</a:t>
            </a: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Grad College Website: </a:t>
            </a:r>
            <a:r>
              <a:rPr lang="en-US" altLang="en-US" dirty="0">
                <a:hlinkClick r:id="rId5"/>
              </a:rPr>
              <a:t>http://www.grad.illinois.edu</a:t>
            </a:r>
            <a:r>
              <a:rPr lang="en-US" altLang="en-US" dirty="0"/>
              <a:t> 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Grad Handbook: </a:t>
            </a:r>
            <a:r>
              <a:rPr lang="en-US" altLang="en-US" dirty="0">
                <a:hlinkClick r:id="rId6"/>
              </a:rPr>
              <a:t>http://www.grad.illinois.edu/gradhandbook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4335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erson with dark hair and a blue shirt&#10;&#10;Description automatically generated">
            <a:extLst>
              <a:ext uri="{FF2B5EF4-FFF2-40B4-BE49-F238E27FC236}">
                <a16:creationId xmlns:a16="http://schemas.microsoft.com/office/drawing/2014/main" id="{F39ED0FE-C4B9-F0E3-D5F4-AABA6EE807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" t="-266" r="6558" b="266"/>
          <a:stretch/>
        </p:blipFill>
        <p:spPr>
          <a:xfrm>
            <a:off x="2869927" y="1167760"/>
            <a:ext cx="1358599" cy="18128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805"/>
            <a:ext cx="10515600" cy="1325563"/>
          </a:xfrm>
        </p:spPr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22384" y="5700083"/>
            <a:ext cx="2825604" cy="6215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sz="1800" dirty="0"/>
              <a:t>Viveka Kudaligama</a:t>
            </a:r>
            <a:br>
              <a:rPr lang="en-US" sz="1800" b="0" dirty="0"/>
            </a:br>
            <a:r>
              <a:rPr lang="en-US" sz="1800" b="0" dirty="0"/>
              <a:t>Senior Assistant DGS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618740" y="3082727"/>
            <a:ext cx="2026095" cy="6627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sz="1800" dirty="0"/>
              <a:t>Nancy Amato</a:t>
            </a:r>
            <a:br>
              <a:rPr lang="en-US" sz="1800" b="0" dirty="0"/>
            </a:br>
            <a:r>
              <a:rPr lang="en-US" sz="1800" b="0" dirty="0"/>
              <a:t>Director of SSCDS</a:t>
            </a:r>
          </a:p>
        </p:txBody>
      </p:sp>
      <p:pic>
        <p:nvPicPr>
          <p:cNvPr id="4" name="Picture 2" descr=" Nancy M. Amato">
            <a:extLst>
              <a:ext uri="{FF2B5EF4-FFF2-40B4-BE49-F238E27FC236}">
                <a16:creationId xmlns:a16="http://schemas.microsoft.com/office/drawing/2014/main" id="{FB9679A2-B280-4A84-845B-45279D6B6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209" y="1192170"/>
            <a:ext cx="137479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868B4AF-67AF-E2DF-670B-012F4C45E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094" y="3829250"/>
            <a:ext cx="1378185" cy="183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8">
            <a:extLst>
              <a:ext uri="{FF2B5EF4-FFF2-40B4-BE49-F238E27FC236}">
                <a16:creationId xmlns:a16="http://schemas.microsoft.com/office/drawing/2014/main" id="{16AF4669-2C44-0BC2-98A1-CB21612447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9057" y="1274401"/>
            <a:ext cx="3019425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FF8E665-117C-392C-1C12-5700F7D75787}"/>
              </a:ext>
            </a:extLst>
          </p:cNvPr>
          <p:cNvSpPr txBox="1">
            <a:spLocks/>
          </p:cNvSpPr>
          <p:nvPr/>
        </p:nvSpPr>
        <p:spPr>
          <a:xfrm>
            <a:off x="2336012" y="3053648"/>
            <a:ext cx="2471639" cy="6837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sz="1800" dirty="0"/>
              <a:t>Svetlana Lazebnik</a:t>
            </a:r>
            <a:br>
              <a:rPr lang="en-US" sz="1800" b="0" dirty="0"/>
            </a:br>
            <a:r>
              <a:rPr lang="en-US" sz="1800" b="0" dirty="0"/>
              <a:t>DGS</a:t>
            </a:r>
          </a:p>
        </p:txBody>
      </p:sp>
      <p:pic>
        <p:nvPicPr>
          <p:cNvPr id="21" name="Picture 20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9A1E1F3F-08A6-91F7-3E73-EED81F4E3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30" y="1167760"/>
            <a:ext cx="1380823" cy="185321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CF869270-EEBE-84F1-39DE-A6936274B77A}"/>
              </a:ext>
            </a:extLst>
          </p:cNvPr>
          <p:cNvSpPr txBox="1">
            <a:spLocks/>
          </p:cNvSpPr>
          <p:nvPr/>
        </p:nvSpPr>
        <p:spPr>
          <a:xfrm>
            <a:off x="4824676" y="3031763"/>
            <a:ext cx="2471639" cy="6837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sz="1800" dirty="0"/>
              <a:t>Colleen Lewis</a:t>
            </a:r>
            <a:br>
              <a:rPr lang="en-US" sz="1800" b="0" dirty="0"/>
            </a:br>
            <a:r>
              <a:rPr lang="en-US" sz="1800" b="0" dirty="0"/>
              <a:t>Associate DGS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84C5FE9-8663-B92B-BB70-149683DCD30A}"/>
              </a:ext>
            </a:extLst>
          </p:cNvPr>
          <p:cNvSpPr txBox="1">
            <a:spLocks/>
          </p:cNvSpPr>
          <p:nvPr/>
        </p:nvSpPr>
        <p:spPr>
          <a:xfrm>
            <a:off x="3570159" y="5668597"/>
            <a:ext cx="2601917" cy="6627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sz="1800" dirty="0"/>
              <a:t>Jennifer Comstock</a:t>
            </a:r>
            <a:br>
              <a:rPr lang="en-US" sz="1800" b="0" dirty="0"/>
            </a:br>
            <a:r>
              <a:rPr lang="en-US" sz="1800" b="0" dirty="0"/>
              <a:t>Program Coordinator and Senior Academic Advisor</a:t>
            </a:r>
          </a:p>
        </p:txBody>
      </p:sp>
      <p:pic>
        <p:nvPicPr>
          <p:cNvPr id="28" name="Picture 6">
            <a:extLst>
              <a:ext uri="{FF2B5EF4-FFF2-40B4-BE49-F238E27FC236}">
                <a16:creationId xmlns:a16="http://schemas.microsoft.com/office/drawing/2014/main" id="{F6BFD9E1-F4B3-99F6-B793-E852362D9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474" y="3833536"/>
            <a:ext cx="1356667" cy="181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4AAD9FBD-0FC7-7935-9281-4B8A9FBB0B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818" y="3771243"/>
            <a:ext cx="1367650" cy="1814086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DD51A335-777F-C432-D1B0-D7D2B677EF55}"/>
              </a:ext>
            </a:extLst>
          </p:cNvPr>
          <p:cNvSpPr txBox="1">
            <a:spLocks/>
          </p:cNvSpPr>
          <p:nvPr/>
        </p:nvSpPr>
        <p:spPr>
          <a:xfrm>
            <a:off x="8622829" y="5632330"/>
            <a:ext cx="2434404" cy="6627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sz="1800" dirty="0"/>
              <a:t>Celia Johnston</a:t>
            </a:r>
            <a:br>
              <a:rPr lang="en-US" sz="1800" b="0" dirty="0"/>
            </a:br>
            <a:r>
              <a:rPr lang="en-US" sz="1800" b="0" dirty="0"/>
              <a:t>Senior Academic Advisor</a:t>
            </a:r>
          </a:p>
        </p:txBody>
      </p:sp>
      <p:pic>
        <p:nvPicPr>
          <p:cNvPr id="31" name="Picture 30" descr="A person smiling for a picture&#10;&#10;AI-generated content may be incorrect.">
            <a:extLst>
              <a:ext uri="{FF2B5EF4-FFF2-40B4-BE49-F238E27FC236}">
                <a16:creationId xmlns:a16="http://schemas.microsoft.com/office/drawing/2014/main" id="{D5627AFF-4D8B-3A36-F14A-89246B8309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11" y="3788706"/>
            <a:ext cx="1341732" cy="1800746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D61142FB-F139-D169-ECFA-FE4D2712EC74}"/>
              </a:ext>
            </a:extLst>
          </p:cNvPr>
          <p:cNvSpPr txBox="1">
            <a:spLocks/>
          </p:cNvSpPr>
          <p:nvPr/>
        </p:nvSpPr>
        <p:spPr>
          <a:xfrm>
            <a:off x="6124528" y="5664307"/>
            <a:ext cx="2496230" cy="6627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sz="1800" dirty="0"/>
              <a:t>Cassandra Phelps</a:t>
            </a:r>
            <a:br>
              <a:rPr lang="en-US" sz="1800" b="0" dirty="0"/>
            </a:br>
            <a:r>
              <a:rPr lang="en-US" sz="1800" b="0" dirty="0"/>
              <a:t>Program Coordinator and Senior Academic Advisor</a:t>
            </a:r>
          </a:p>
        </p:txBody>
      </p:sp>
    </p:spTree>
    <p:extLst>
      <p:ext uri="{BB962C8B-B14F-4D97-AF65-F5344CB8AC3E}">
        <p14:creationId xmlns:p14="http://schemas.microsoft.com/office/powerpoint/2010/main" val="1629282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0CEA7-3D2F-4D07-EE63-BC20A2872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4ED55-DB70-9357-37C1-3E4684DEE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DGS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0A3FD-DF53-CA05-F6B7-49E07D5CF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3487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latin typeface="Segoe UI"/>
                <a:cs typeface="Segoe UI"/>
              </a:rPr>
              <a:t>DGS office hours</a:t>
            </a:r>
            <a:r>
              <a:rPr lang="en-US" dirty="0">
                <a:latin typeface="Segoe UI"/>
                <a:cs typeface="Segoe UI"/>
              </a:rPr>
              <a:t>: </a:t>
            </a:r>
            <a:br>
              <a:rPr lang="en-US" dirty="0">
                <a:latin typeface="Segoe UI"/>
                <a:cs typeface="Segoe UI"/>
              </a:rPr>
            </a:br>
            <a:r>
              <a:rPr lang="en-US" dirty="0">
                <a:latin typeface="Segoe UI"/>
                <a:cs typeface="Segoe UI"/>
              </a:rPr>
              <a:t>Fridays 1-3PM in 1218 Siebel (also on Zoom)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Office hours on door sign Stock Vector | Adobe Stock">
            <a:extLst>
              <a:ext uri="{FF2B5EF4-FFF2-40B4-BE49-F238E27FC236}">
                <a16:creationId xmlns:a16="http://schemas.microsoft.com/office/drawing/2014/main" id="{6929669A-E914-6958-00E2-5EE4BE6DA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"/>
          <a:stretch/>
        </p:blipFill>
        <p:spPr bwMode="auto">
          <a:xfrm>
            <a:off x="4656237" y="2839050"/>
            <a:ext cx="3207072" cy="337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471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CA52B-6351-4AF3-88B9-C9C2FE833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grad advisors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D3278-B78A-4F1E-BA15-204AB6882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3487"/>
            <a:ext cx="1076325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latin typeface="Segoe UI"/>
                <a:cs typeface="Segoe UI"/>
              </a:rPr>
              <a:t>Grad office </a:t>
            </a:r>
            <a:r>
              <a:rPr lang="en-US" dirty="0">
                <a:latin typeface="Segoe UI"/>
                <a:cs typeface="Segoe UI"/>
              </a:rPr>
              <a:t>advising and contact info:</a:t>
            </a:r>
            <a:br>
              <a:rPr lang="en-US" dirty="0">
                <a:latin typeface="Segoe UI"/>
                <a:cs typeface="Segoe UI"/>
              </a:rPr>
            </a:br>
            <a:r>
              <a:rPr lang="en-US" dirty="0">
                <a:latin typeface="Segoe UI"/>
                <a:cs typeface="Segoe UI"/>
                <a:hlinkClick r:id="rId2"/>
              </a:rPr>
              <a:t>https://</a:t>
            </a:r>
            <a:r>
              <a:rPr lang="en-US" dirty="0" err="1">
                <a:latin typeface="Segoe UI"/>
                <a:cs typeface="Segoe UI"/>
                <a:hlinkClick r:id="rId2"/>
              </a:rPr>
              <a:t>siebelschool.illinois.edu</a:t>
            </a:r>
            <a:r>
              <a:rPr lang="en-US" dirty="0">
                <a:latin typeface="Segoe UI"/>
                <a:cs typeface="Segoe UI"/>
                <a:hlinkClick r:id="rId2"/>
              </a:rPr>
              <a:t>/academics/graduate/graduate-forms-advising-resources/graduate-advising-contacts</a:t>
            </a:r>
            <a:endParaRPr lang="en-US" dirty="0">
              <a:latin typeface="Segoe UI"/>
              <a:cs typeface="Segoe UI"/>
            </a:endParaRPr>
          </a:p>
          <a:p>
            <a:endParaRPr lang="en-US" dirty="0">
              <a:latin typeface="Segoe UI"/>
              <a:cs typeface="Segoe UI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1D0EC8-5EC4-65A0-ED1E-DE3ADF5B7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612" y="2932274"/>
            <a:ext cx="2499767" cy="25234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09DB24-AD06-0DEA-67C7-5EAAF3D42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38" y="2932274"/>
            <a:ext cx="6261195" cy="388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42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591 PHD Logistics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443482"/>
            <a:ext cx="11008057" cy="51483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goe UI"/>
                <a:cs typeface="Segoe UI"/>
              </a:rPr>
              <a:t>Schedule and policies are posted on the website: </a:t>
            </a:r>
            <a:r>
              <a:rPr lang="en-US" dirty="0">
                <a:latin typeface="Segoe UI"/>
                <a:cs typeface="Segoe UI"/>
                <a:hlinkClick r:id="rId3"/>
              </a:rPr>
              <a:t>https://courses.engr.illinois.edu/cs591phd/fa2026/</a:t>
            </a:r>
            <a:endParaRPr lang="en-US" dirty="0">
              <a:latin typeface="Segoe UI"/>
              <a:cs typeface="Segoe UI"/>
            </a:endParaRPr>
          </a:p>
          <a:p>
            <a:pPr lvl="1"/>
            <a:r>
              <a:rPr lang="en-US" dirty="0"/>
              <a:t>Important announcements will be sent by mass email</a:t>
            </a:r>
          </a:p>
          <a:p>
            <a:pPr lvl="1"/>
            <a:r>
              <a:rPr lang="en-US" dirty="0"/>
              <a:t>Canvas will be used for quiz submission, attendance recording</a:t>
            </a:r>
          </a:p>
          <a:p>
            <a:pPr lvl="1"/>
            <a:r>
              <a:rPr lang="en-US" dirty="0"/>
              <a:t>Classroom videos will be posted to </a:t>
            </a:r>
            <a:r>
              <a:rPr lang="en-US" dirty="0">
                <a:hlinkClick r:id="rId4"/>
              </a:rPr>
              <a:t>Mediaspace</a:t>
            </a:r>
            <a:endParaRPr lang="en-US" dirty="0"/>
          </a:p>
          <a:p>
            <a:endParaRPr lang="en-US" sz="1400" dirty="0"/>
          </a:p>
          <a:p>
            <a:r>
              <a:rPr lang="en-US" dirty="0"/>
              <a:t>Come on time, give us your attention, and </a:t>
            </a:r>
            <a:r>
              <a:rPr lang="en-US" b="1" dirty="0"/>
              <a:t>put away electronics!</a:t>
            </a:r>
          </a:p>
          <a:p>
            <a:endParaRPr lang="en-US" sz="900" dirty="0"/>
          </a:p>
          <a:p>
            <a:r>
              <a:rPr lang="en-US" dirty="0"/>
              <a:t>To receive a Satisfactory (“S”) grade:</a:t>
            </a:r>
          </a:p>
          <a:p>
            <a:pPr lvl="1"/>
            <a:r>
              <a:rPr lang="en-US" dirty="0">
                <a:latin typeface="Segoe UI"/>
                <a:cs typeface="Segoe UI"/>
              </a:rPr>
              <a:t>Have no more than </a:t>
            </a:r>
            <a:r>
              <a:rPr lang="en-US" b="1" dirty="0">
                <a:latin typeface="Segoe UI"/>
                <a:cs typeface="Segoe UI"/>
              </a:rPr>
              <a:t>two</a:t>
            </a:r>
            <a:r>
              <a:rPr lang="en-US" dirty="0">
                <a:latin typeface="Segoe UI"/>
                <a:cs typeface="Segoe UI"/>
              </a:rPr>
              <a:t> </a:t>
            </a:r>
            <a:r>
              <a:rPr lang="en-US" b="1" dirty="0">
                <a:latin typeface="Segoe UI"/>
                <a:cs typeface="Segoe UI"/>
              </a:rPr>
              <a:t>absences</a:t>
            </a:r>
          </a:p>
          <a:p>
            <a:pPr lvl="1"/>
            <a:r>
              <a:rPr lang="en-US" dirty="0"/>
              <a:t>Complete a few required tasks: program of study form, requirements quiz</a:t>
            </a:r>
          </a:p>
          <a:p>
            <a:pPr lvl="1"/>
            <a:r>
              <a:rPr lang="en-US" dirty="0"/>
              <a:t>If you receive a “U” you </a:t>
            </a:r>
            <a:r>
              <a:rPr lang="en-US" i="1" dirty="0"/>
              <a:t>will</a:t>
            </a:r>
            <a:r>
              <a:rPr lang="en-US" dirty="0"/>
              <a:t> have to take the seminar again and you will not be allowed to sign up for the qual until you pass</a:t>
            </a:r>
          </a:p>
        </p:txBody>
      </p:sp>
      <p:pic>
        <p:nvPicPr>
          <p:cNvPr id="4" name="Picture 3" descr="Exclamation mark sign. Caution icon. Danger and warning ...">
            <a:extLst>
              <a:ext uri="{FF2B5EF4-FFF2-40B4-BE49-F238E27FC236}">
                <a16:creationId xmlns:a16="http://schemas.microsoft.com/office/drawing/2014/main" id="{E59A98DB-8DE3-32E8-FE41-085F4E6A39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744" y="5885931"/>
            <a:ext cx="877981" cy="7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7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FE8EA-E0A5-3A1C-CC16-C00D4782F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Attendance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B6F55-905A-0474-F20D-D6045EEFB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5570"/>
          </a:xfrm>
        </p:spPr>
        <p:txBody>
          <a:bodyPr>
            <a:normAutofit/>
          </a:bodyPr>
          <a:lstStyle/>
          <a:p>
            <a:r>
              <a:rPr lang="en-US" dirty="0"/>
              <a:t>Attendance is taken electronically in the beginning of each class</a:t>
            </a:r>
          </a:p>
          <a:p>
            <a:pPr lvl="1"/>
            <a:r>
              <a:rPr lang="en-US" b="1" dirty="0"/>
              <a:t>Be sure to bring your </a:t>
            </a:r>
            <a:r>
              <a:rPr lang="en-US" b="1" dirty="0" err="1"/>
              <a:t>iCard</a:t>
            </a:r>
            <a:r>
              <a:rPr lang="en-US" dirty="0"/>
              <a:t> so we can record your attendance!</a:t>
            </a:r>
          </a:p>
          <a:p>
            <a:pPr lvl="1"/>
            <a:r>
              <a:rPr lang="en-US" dirty="0"/>
              <a:t>Arriving more than </a:t>
            </a:r>
            <a:r>
              <a:rPr lang="en-US" b="1" dirty="0"/>
              <a:t>five minutes late </a:t>
            </a:r>
            <a:r>
              <a:rPr lang="en-US" dirty="0"/>
              <a:t>will be counted as an absence</a:t>
            </a:r>
          </a:p>
          <a:p>
            <a:r>
              <a:rPr lang="en-US" dirty="0"/>
              <a:t>Everyone is allowed </a:t>
            </a:r>
            <a:r>
              <a:rPr lang="en-US" b="1" dirty="0"/>
              <a:t>two absences </a:t>
            </a:r>
            <a:r>
              <a:rPr lang="en-US" dirty="0"/>
              <a:t>with no questions asked</a:t>
            </a:r>
          </a:p>
          <a:p>
            <a:r>
              <a:rPr lang="en-US" dirty="0"/>
              <a:t>More than two absences require </a:t>
            </a:r>
            <a:r>
              <a:rPr lang="en-US" b="1" dirty="0"/>
              <a:t>exceptional circumstances</a:t>
            </a:r>
          </a:p>
          <a:p>
            <a:pPr lvl="1"/>
            <a:r>
              <a:rPr lang="en-US" dirty="0"/>
              <a:t>If you encounter any such circumstances, email Lana and Viveka with your documentation as soon as you can</a:t>
            </a:r>
          </a:p>
          <a:p>
            <a:pPr lvl="1"/>
            <a:r>
              <a:rPr lang="en-US" dirty="0"/>
              <a:t>Job interviews and conference travel are expected to be covered by the two allowed absences</a:t>
            </a:r>
          </a:p>
        </p:txBody>
      </p:sp>
    </p:spTree>
    <p:extLst>
      <p:ext uri="{BB962C8B-B14F-4D97-AF65-F5344CB8AC3E}">
        <p14:creationId xmlns:p14="http://schemas.microsoft.com/office/powerpoint/2010/main" val="1701631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running in a marathon&#10;&#10;AI-generated content may be incorrect.">
            <a:extLst>
              <a:ext uri="{FF2B5EF4-FFF2-40B4-BE49-F238E27FC236}">
                <a16:creationId xmlns:a16="http://schemas.microsoft.com/office/drawing/2014/main" id="{C5BB6087-1692-6F75-6378-A6CCC313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463" y="-873457"/>
            <a:ext cx="12832296" cy="77314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2831" y="5401401"/>
            <a:ext cx="12330873" cy="1464029"/>
          </a:xfrm>
          <a:solidFill>
            <a:schemeClr val="tx1">
              <a:alpha val="38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The path to a Ph.D. is like a marathon</a:t>
            </a:r>
          </a:p>
        </p:txBody>
      </p:sp>
    </p:spTree>
    <p:extLst>
      <p:ext uri="{BB962C8B-B14F-4D97-AF65-F5344CB8AC3E}">
        <p14:creationId xmlns:p14="http://schemas.microsoft.com/office/powerpoint/2010/main" val="176788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Challenges along the way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Transitioning from consuming to </a:t>
            </a:r>
            <a:r>
              <a:rPr lang="en-US" i="1" dirty="0"/>
              <a:t>producing</a:t>
            </a:r>
            <a:r>
              <a:rPr lang="en-US" dirty="0"/>
              <a:t> knowledge</a:t>
            </a:r>
          </a:p>
          <a:p>
            <a:r>
              <a:rPr lang="en-US" dirty="0"/>
              <a:t>Learning how to communicate your research findings</a:t>
            </a:r>
          </a:p>
          <a:p>
            <a:r>
              <a:rPr lang="en-US" dirty="0"/>
              <a:t>Building your professional profile and network</a:t>
            </a:r>
          </a:p>
          <a:p>
            <a:r>
              <a:rPr lang="en-US" dirty="0"/>
              <a:t>Managing time and stress</a:t>
            </a:r>
          </a:p>
          <a:p>
            <a:r>
              <a:rPr lang="en-US" dirty="0"/>
              <a:t>Dealing with setbacks, uncertainties, rejections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57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C2E36-2278-72C9-2B2E-56323079D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40D17-A8F1-C38B-CC9A-C64D0E5E3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light at the end of the tunnel</a:t>
            </a:r>
          </a:p>
        </p:txBody>
      </p:sp>
      <p:pic>
        <p:nvPicPr>
          <p:cNvPr id="6" name="Picture 5" descr="A person in a graduation gown and cap&#10;&#10;AI-generated content may be incorrect.">
            <a:extLst>
              <a:ext uri="{FF2B5EF4-FFF2-40B4-BE49-F238E27FC236}">
                <a16:creationId xmlns:a16="http://schemas.microsoft.com/office/drawing/2014/main" id="{6C23645A-F810-F43B-2BC3-B7B73EDE7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288860"/>
            <a:ext cx="7425519" cy="55691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454170-6D3A-5F0E-29BE-9DA4D792678A}"/>
              </a:ext>
            </a:extLst>
          </p:cNvPr>
          <p:cNvSpPr txBox="1"/>
          <p:nvPr/>
        </p:nvSpPr>
        <p:spPr>
          <a:xfrm>
            <a:off x="9844584" y="5513696"/>
            <a:ext cx="2324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My former Ph.D. student Viraj Shah after the 2025 Hooding Ceremony</a:t>
            </a:r>
          </a:p>
        </p:txBody>
      </p:sp>
    </p:spTree>
    <p:extLst>
      <p:ext uri="{BB962C8B-B14F-4D97-AF65-F5344CB8AC3E}">
        <p14:creationId xmlns:p14="http://schemas.microsoft.com/office/powerpoint/2010/main" val="35844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11678</TotalTime>
  <Words>945</Words>
  <Application>Microsoft Macintosh PowerPoint</Application>
  <PresentationFormat>Widescreen</PresentationFormat>
  <Paragraphs>102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Segoe UI</vt:lpstr>
      <vt:lpstr>Office Theme</vt:lpstr>
      <vt:lpstr>Fall 2026 CS 591 PHD Seminar Beginning Your Journey Towards Earning a Ph.D.</vt:lpstr>
      <vt:lpstr>Introductions</vt:lpstr>
      <vt:lpstr>Meet the DGS</vt:lpstr>
      <vt:lpstr>Meet the grad advisors</vt:lpstr>
      <vt:lpstr>CS 591 PHD Logistics</vt:lpstr>
      <vt:lpstr>Attendance requirement</vt:lpstr>
      <vt:lpstr>The path to a Ph.D. is like a marathon</vt:lpstr>
      <vt:lpstr>Challenges along the way</vt:lpstr>
      <vt:lpstr>The light at the end of the tunnel</vt:lpstr>
      <vt:lpstr>PowerPoint Presentation</vt:lpstr>
      <vt:lpstr>Goals of this seminar</vt:lpstr>
      <vt:lpstr>Goals for your first year</vt:lpstr>
      <vt:lpstr>First year independent studies</vt:lpstr>
      <vt:lpstr>Student Employment (Non-Fellowship)</vt:lpstr>
      <vt:lpstr>PhD Research Budget: $2500</vt:lpstr>
      <vt:lpstr>Next time: Ph.D. requirements</vt:lpstr>
      <vt:lpstr>By Next Time</vt:lpstr>
      <vt:lpstr>Online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</dc:creator>
  <cp:lastModifiedBy>Lazebnik, Svetlana</cp:lastModifiedBy>
  <cp:revision>294</cp:revision>
  <cp:lastPrinted>2017-08-28T15:23:29Z</cp:lastPrinted>
  <dcterms:created xsi:type="dcterms:W3CDTF">2017-05-16T19:19:03Z</dcterms:created>
  <dcterms:modified xsi:type="dcterms:W3CDTF">2026-08-22T02:57:02Z</dcterms:modified>
</cp:coreProperties>
</file>