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310" r:id="rId3"/>
    <p:sldId id="306" r:id="rId4"/>
    <p:sldId id="307" r:id="rId5"/>
    <p:sldId id="309" r:id="rId6"/>
    <p:sldId id="308" r:id="rId7"/>
    <p:sldId id="312" r:id="rId8"/>
    <p:sldId id="311" r:id="rId9"/>
    <p:sldId id="313" r:id="rId10"/>
    <p:sldId id="314" r:id="rId11"/>
    <p:sldId id="315" r:id="rId12"/>
    <p:sldId id="31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181" autoAdjust="0"/>
  </p:normalViewPr>
  <p:slideViewPr>
    <p:cSldViewPr snapToGrid="0">
      <p:cViewPr varScale="1">
        <p:scale>
          <a:sx n="88" d="100"/>
          <a:sy n="88" d="100"/>
        </p:scale>
        <p:origin x="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D4B82-6D19-42BA-B849-982779B81963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4F9C2-C5AE-4323-9E94-ADC0D12C6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7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5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23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78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67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31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494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84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0414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4F9C2-C5AE-4323-9E94-ADC0D12C660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69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1395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7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9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80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983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5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0879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4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25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92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FB73AA-DD54-4E80-B7DE-4522ABE999AB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7604E1B-C643-4F37-886B-930FC9D4E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08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4154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stanford.edu/class/ee384m/Handouts/HowtoReadPaper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stanford.edu/class/ee384m/Handouts/HowtoReadPaper.pdf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stanford.edu/class/ee384m/Handouts/HowtoReadPaper.pdf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1868129"/>
            <a:ext cx="12192000" cy="2910348"/>
          </a:xfrm>
          <a:prstGeom prst="rect">
            <a:avLst/>
          </a:prstGeom>
          <a:solidFill>
            <a:schemeClr val="tx1">
              <a:lumMod val="95000"/>
              <a:lumOff val="5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1524000" y="1868129"/>
            <a:ext cx="9144000" cy="2910348"/>
          </a:xfrm>
        </p:spPr>
        <p:txBody>
          <a:bodyPr anchor="ctr"/>
          <a:lstStyle/>
          <a:p>
            <a:r>
              <a:rPr lang="en-US" dirty="0">
                <a:solidFill>
                  <a:schemeClr val="bg1"/>
                </a:solidFill>
              </a:rPr>
              <a:t>How to Do Research!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383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 with Your Advisor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Meet regularly. </a:t>
            </a:r>
          </a:p>
          <a:p>
            <a:pPr lvl="1"/>
            <a:r>
              <a:rPr lang="en-US" dirty="0"/>
              <a:t>You should meet with your advisor regularly (e.g., weekly) </a:t>
            </a:r>
          </a:p>
          <a:p>
            <a:pPr lvl="1"/>
            <a:r>
              <a:rPr lang="en-US" dirty="0"/>
              <a:t>Regular meetings with your advisor ensure that you are being productive and enable your advisor to give you feedback</a:t>
            </a:r>
          </a:p>
          <a:p>
            <a:r>
              <a:rPr lang="en-US" dirty="0"/>
              <a:t>Make an agenda.</a:t>
            </a:r>
          </a:p>
          <a:p>
            <a:pPr lvl="1"/>
            <a:r>
              <a:rPr lang="en-US" dirty="0"/>
              <a:t>Make an agenda for every meeting with your advisor </a:t>
            </a:r>
          </a:p>
          <a:p>
            <a:pPr lvl="1"/>
            <a:r>
              <a:rPr lang="en-US" dirty="0"/>
              <a:t>Outline each of the topics that you'd like to cover</a:t>
            </a:r>
          </a:p>
          <a:p>
            <a:pPr lvl="1"/>
            <a:r>
              <a:rPr lang="en-US" dirty="0"/>
              <a:t>If you don’t know what you want to talk about, your advisor’s unlikely to know either</a:t>
            </a:r>
          </a:p>
          <a:p>
            <a:r>
              <a:rPr lang="en-US" dirty="0"/>
              <a:t>Bring results. </a:t>
            </a:r>
          </a:p>
          <a:p>
            <a:pPr lvl="1"/>
            <a:r>
              <a:rPr lang="en-US" dirty="0"/>
              <a:t>Try to bring results (e.g., graphs, tables, figures) to every meeting</a:t>
            </a:r>
          </a:p>
          <a:p>
            <a:r>
              <a:rPr lang="en-US" dirty="0"/>
              <a:t>Start with a summary. </a:t>
            </a:r>
          </a:p>
          <a:p>
            <a:pPr lvl="1"/>
            <a:r>
              <a:rPr lang="en-US" dirty="0"/>
              <a:t>Summarizing the previous meeting</a:t>
            </a:r>
          </a:p>
          <a:p>
            <a:pPr lvl="1"/>
            <a:r>
              <a:rPr lang="en-US" dirty="0"/>
              <a:t>Remind them what you agreed on as next steps, summarize what you've done (and haven’t done)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E1E3F-D961-0C5A-276C-3167128D4068}"/>
              </a:ext>
            </a:extLst>
          </p:cNvPr>
          <p:cNvSpPr txBox="1"/>
          <p:nvPr/>
        </p:nvSpPr>
        <p:spPr>
          <a:xfrm>
            <a:off x="1156678" y="6299199"/>
            <a:ext cx="7924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https://people.cs.umass.edu/~wallach/how_to_be_a_successful_phd_student.pdf</a:t>
            </a:r>
          </a:p>
        </p:txBody>
      </p:sp>
    </p:spTree>
    <p:extLst>
      <p:ext uri="{BB962C8B-B14F-4D97-AF65-F5344CB8AC3E}">
        <p14:creationId xmlns:p14="http://schemas.microsoft.com/office/powerpoint/2010/main" val="15387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Picking a Research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 the literature</a:t>
            </a:r>
          </a:p>
          <a:p>
            <a:r>
              <a:rPr lang="en-US" dirty="0"/>
              <a:t>Know the community</a:t>
            </a:r>
          </a:p>
          <a:p>
            <a:r>
              <a:rPr lang="en-US" dirty="0"/>
              <a:t>Think big</a:t>
            </a:r>
          </a:p>
          <a:p>
            <a:r>
              <a:rPr lang="en-US" dirty="0"/>
              <a:t>It takes time</a:t>
            </a:r>
          </a:p>
          <a:p>
            <a:r>
              <a:rPr lang="en-US" dirty="0"/>
              <a:t>Don’t make up problems that don’t exist</a:t>
            </a:r>
          </a:p>
          <a:p>
            <a:pPr lvl="1"/>
            <a:r>
              <a:rPr lang="en-US" dirty="0"/>
              <a:t>Coming up with a new problem is great, but make sure it’s real problem!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E1E3F-D961-0C5A-276C-3167128D4068}"/>
              </a:ext>
            </a:extLst>
          </p:cNvPr>
          <p:cNvSpPr txBox="1"/>
          <p:nvPr/>
        </p:nvSpPr>
        <p:spPr>
          <a:xfrm>
            <a:off x="1156678" y="6299199"/>
            <a:ext cx="7924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https://people.cs.umass.edu/~wallach/how_to_be_a_successful_phd_student.pdf</a:t>
            </a:r>
          </a:p>
        </p:txBody>
      </p:sp>
    </p:spTree>
    <p:extLst>
      <p:ext uri="{BB962C8B-B14F-4D97-AF65-F5344CB8AC3E}">
        <p14:creationId xmlns:p14="http://schemas.microsoft.com/office/powerpoint/2010/main" val="806285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Start with writing</a:t>
            </a:r>
          </a:p>
          <a:p>
            <a:pPr lvl="1"/>
            <a:r>
              <a:rPr lang="en-US" dirty="0"/>
              <a:t>Work out the details on paper first before you write any code</a:t>
            </a:r>
          </a:p>
          <a:p>
            <a:r>
              <a:rPr lang="en-US" dirty="0"/>
              <a:t>Learn when to quit </a:t>
            </a:r>
          </a:p>
          <a:p>
            <a:pPr lvl="1"/>
            <a:r>
              <a:rPr lang="en-US" dirty="0"/>
              <a:t>You can learn from failure, but only if you move on</a:t>
            </a:r>
          </a:p>
          <a:p>
            <a:r>
              <a:rPr lang="en-US" dirty="0"/>
              <a:t>Don’t be deadline focused</a:t>
            </a:r>
          </a:p>
          <a:p>
            <a:pPr lvl="1"/>
            <a:r>
              <a:rPr lang="en-US" dirty="0"/>
              <a:t>There is always another deadline around the corner</a:t>
            </a:r>
          </a:p>
          <a:p>
            <a:pPr lvl="1"/>
            <a:r>
              <a:rPr lang="en-US" dirty="0"/>
              <a:t>Publish interesting work when it’s ready to be published</a:t>
            </a:r>
          </a:p>
          <a:p>
            <a:r>
              <a:rPr lang="en-US" dirty="0"/>
              <a:t>Don’t leave the writing to the end </a:t>
            </a:r>
          </a:p>
          <a:p>
            <a:pPr lvl="1"/>
            <a:r>
              <a:rPr lang="en-US" dirty="0"/>
              <a:t>Start writing the paper as early as possible and aim to get results well before the deadline</a:t>
            </a:r>
          </a:p>
          <a:p>
            <a:pPr lvl="1"/>
            <a:r>
              <a:rPr lang="en-US" dirty="0"/>
              <a:t>Writing will help you plan your work and think through your hypotheses and arguments</a:t>
            </a:r>
          </a:p>
          <a:p>
            <a:pPr lvl="1"/>
            <a:r>
              <a:rPr lang="en-US" dirty="0"/>
              <a:t>You won’t finish this work if you leave the writing to the night before the deadline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960BC3-D47C-6ACC-782E-EEC449CD75F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Ask questions</a:t>
            </a:r>
          </a:p>
          <a:p>
            <a:pPr lvl="1"/>
            <a:r>
              <a:rPr lang="en-US" dirty="0"/>
              <a:t>Don't be afraid to ask questions and/or ask for help</a:t>
            </a:r>
          </a:p>
          <a:p>
            <a:r>
              <a:rPr lang="en-US" dirty="0"/>
              <a:t>Implement</a:t>
            </a:r>
          </a:p>
          <a:p>
            <a:pPr lvl="1"/>
            <a:r>
              <a:rPr lang="en-US" dirty="0"/>
              <a:t>You understand best when you implement (understanding = intuition + math + code). </a:t>
            </a:r>
          </a:p>
          <a:p>
            <a:pPr lvl="1"/>
            <a:r>
              <a:rPr lang="en-US" dirty="0"/>
              <a:t>If you can, implement things more than once (e.g., using two different methods, or in two different languages) and check your implementations give identical results. </a:t>
            </a:r>
          </a:p>
          <a:p>
            <a:r>
              <a:rPr lang="en-US" dirty="0"/>
              <a:t>Version control</a:t>
            </a:r>
          </a:p>
          <a:p>
            <a:pPr lvl="1"/>
            <a:r>
              <a:rPr lang="en-US"/>
              <a:t>Use version control for everything (notes, code, papers, etc.)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E1E3F-D961-0C5A-276C-3167128D4068}"/>
              </a:ext>
            </a:extLst>
          </p:cNvPr>
          <p:cNvSpPr txBox="1"/>
          <p:nvPr/>
        </p:nvSpPr>
        <p:spPr>
          <a:xfrm>
            <a:off x="1156678" y="6299199"/>
            <a:ext cx="7924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https://people.cs.umass.edu/~wallach/how_to_be_a_successful_phd_student.pdf</a:t>
            </a:r>
          </a:p>
        </p:txBody>
      </p:sp>
    </p:spTree>
    <p:extLst>
      <p:ext uri="{BB962C8B-B14F-4D97-AF65-F5344CB8AC3E}">
        <p14:creationId xmlns:p14="http://schemas.microsoft.com/office/powerpoint/2010/main" val="105217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 to read papers and develop your taste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One of the most common ways to generate new ideas is by reading other papers and getting inspired 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Pay special attention to the relevant seminar classes where you begin to read a ton of papers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More importantly, find what types of papers interest you the most and ask yourself why.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E1E3F-D961-0C5A-276C-3167128D4068}"/>
              </a:ext>
            </a:extLst>
          </p:cNvPr>
          <p:cNvSpPr txBox="1"/>
          <p:nvPr/>
        </p:nvSpPr>
        <p:spPr>
          <a:xfrm>
            <a:off x="1156678" y="6299199"/>
            <a:ext cx="10172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https://medium.com/digital-diplomacy/how-to-look-for-ideas-in-computer-science-research-7a3fa6f4696f</a:t>
            </a:r>
          </a:p>
        </p:txBody>
      </p:sp>
    </p:spTree>
    <p:extLst>
      <p:ext uri="{BB962C8B-B14F-4D97-AF65-F5344CB8AC3E}">
        <p14:creationId xmlns:p14="http://schemas.microsoft.com/office/powerpoint/2010/main" val="2378174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first year(s) as a PhD Student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growing group </a:t>
            </a:r>
          </a:p>
          <a:p>
            <a:pPr lvl="1"/>
            <a:r>
              <a:rPr lang="en-US" dirty="0"/>
              <a:t>A lot of ideas are thrown at you </a:t>
            </a:r>
          </a:p>
          <a:p>
            <a:r>
              <a:rPr lang="en-US" dirty="0"/>
              <a:t>A well-established group where your advisor no longer gives students concrete ideas to work on</a:t>
            </a:r>
          </a:p>
          <a:p>
            <a:pPr lvl="1"/>
            <a:r>
              <a:rPr lang="en-US" dirty="0"/>
              <a:t>You have to come up with a research idea</a:t>
            </a:r>
          </a:p>
        </p:txBody>
      </p:sp>
    </p:spTree>
    <p:extLst>
      <p:ext uri="{BB962C8B-B14F-4D97-AF65-F5344CB8AC3E}">
        <p14:creationId xmlns:p14="http://schemas.microsoft.com/office/powerpoint/2010/main" val="391000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EB9E1-F28E-FA51-96CF-B45E530EE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to read papers - The Three Pass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72E24-90F6-B321-470B-E9ED342B22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first pass (5-10 min)</a:t>
            </a:r>
          </a:p>
          <a:p>
            <a:pPr lvl="1"/>
            <a:r>
              <a:rPr lang="en-US" dirty="0"/>
              <a:t>Carefully read the title, abstract, and introduction </a:t>
            </a:r>
          </a:p>
          <a:p>
            <a:pPr lvl="1"/>
            <a:r>
              <a:rPr lang="en-US" dirty="0"/>
              <a:t>Read the section and sub-section headings, but ignore everything else </a:t>
            </a:r>
          </a:p>
          <a:p>
            <a:pPr lvl="1"/>
            <a:r>
              <a:rPr lang="en-US" dirty="0"/>
              <a:t>Read the conclusions </a:t>
            </a:r>
          </a:p>
          <a:p>
            <a:pPr lvl="1"/>
            <a:r>
              <a:rPr lang="en-US" dirty="0"/>
              <a:t>Glance over the references, mentally ticking off the ones you’ve already read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FE8394-07C1-1F40-BBFB-D9CCD2073FB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5 C’s</a:t>
            </a:r>
          </a:p>
          <a:p>
            <a:pPr lvl="1"/>
            <a:r>
              <a:rPr lang="en-US" dirty="0"/>
              <a:t>Category</a:t>
            </a:r>
          </a:p>
          <a:p>
            <a:pPr lvl="2"/>
            <a:r>
              <a:rPr lang="en-US" dirty="0"/>
              <a:t>What type of paper is this? A measurement paper? An analysis of an existing system? A description of a research prototype? </a:t>
            </a:r>
          </a:p>
          <a:p>
            <a:pPr lvl="1"/>
            <a:r>
              <a:rPr lang="en-US" dirty="0"/>
              <a:t>Context</a:t>
            </a:r>
          </a:p>
          <a:p>
            <a:pPr lvl="2"/>
            <a:r>
              <a:rPr lang="en-US" dirty="0"/>
              <a:t>Which other papers is it related to? Which theoretical bases were used to analyze the problem? </a:t>
            </a:r>
          </a:p>
          <a:p>
            <a:pPr lvl="1"/>
            <a:r>
              <a:rPr lang="en-US" dirty="0"/>
              <a:t>Correctness</a:t>
            </a:r>
          </a:p>
          <a:p>
            <a:pPr lvl="2"/>
            <a:r>
              <a:rPr lang="en-US" dirty="0"/>
              <a:t>Do the assumptions appear to be valid? </a:t>
            </a:r>
          </a:p>
          <a:p>
            <a:pPr lvl="1"/>
            <a:r>
              <a:rPr lang="en-US" dirty="0"/>
              <a:t>Contributions</a:t>
            </a:r>
          </a:p>
          <a:p>
            <a:pPr lvl="2"/>
            <a:r>
              <a:rPr lang="en-US" dirty="0"/>
              <a:t>What are the paper’s main contributions? </a:t>
            </a:r>
          </a:p>
          <a:p>
            <a:pPr lvl="1"/>
            <a:r>
              <a:rPr lang="en-US" dirty="0"/>
              <a:t>Clarity</a:t>
            </a:r>
          </a:p>
          <a:p>
            <a:pPr lvl="2"/>
            <a:r>
              <a:rPr lang="en-US" dirty="0"/>
              <a:t>Is the paper well written?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90B3E-433D-17C1-7301-962AB78D3F56}"/>
              </a:ext>
            </a:extLst>
          </p:cNvPr>
          <p:cNvSpPr txBox="1"/>
          <p:nvPr/>
        </p:nvSpPr>
        <p:spPr>
          <a:xfrm>
            <a:off x="1789723" y="6225554"/>
            <a:ext cx="8096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https://web.stanford.edu/class/ee384m/Handouts/HowtoReadPaper.pdf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0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EB9E1-F28E-FA51-96CF-B45E530EE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to read papers - The Three Pass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72E24-90F6-B321-470B-E9ED342B22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Second pass (~1 hour)</a:t>
            </a:r>
          </a:p>
          <a:p>
            <a:pPr lvl="1"/>
            <a:r>
              <a:rPr lang="en-US" dirty="0"/>
              <a:t> Look carefully at the figures, diagrams and other illustrations in the paper. </a:t>
            </a:r>
          </a:p>
          <a:p>
            <a:pPr lvl="2"/>
            <a:r>
              <a:rPr lang="en-US" dirty="0"/>
              <a:t>Pay special attention to graphs. Are the axes properly labeled? Are results shown with error bars, so that conclusions are statistically significant? </a:t>
            </a:r>
          </a:p>
          <a:p>
            <a:pPr lvl="1"/>
            <a:r>
              <a:rPr lang="en-US" dirty="0"/>
              <a:t>Remember to mark relevant unread references for further reading </a:t>
            </a:r>
          </a:p>
          <a:p>
            <a:r>
              <a:rPr lang="en-US" dirty="0"/>
              <a:t>After this pass, you should be able to grasp the content of the paper.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0E4D87-8563-2789-B1EC-8F536A56F4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Goals</a:t>
            </a:r>
          </a:p>
          <a:p>
            <a:pPr lvl="1"/>
            <a:r>
              <a:rPr lang="en-US" dirty="0"/>
              <a:t>Summarize the main thrust of the paper, with supporting evidence</a:t>
            </a:r>
          </a:p>
          <a:p>
            <a:pPr lvl="1"/>
            <a:r>
              <a:rPr lang="en-US" dirty="0"/>
              <a:t>Sometimes you won’t understand a paper even at the end of the second pass. </a:t>
            </a:r>
          </a:p>
          <a:p>
            <a:pPr lvl="2"/>
            <a:r>
              <a:rPr lang="en-US" dirty="0"/>
              <a:t>New subject matter with unfamiliar techniques, terminology and acronyms</a:t>
            </a:r>
          </a:p>
          <a:p>
            <a:pPr lvl="2"/>
            <a:r>
              <a:rPr lang="en-US" dirty="0"/>
              <a:t>The paper may be poorly written</a:t>
            </a:r>
          </a:p>
          <a:p>
            <a:pPr lvl="2"/>
            <a:r>
              <a:rPr lang="en-US" dirty="0"/>
              <a:t>Or it could just be that it’s late at night and you’re tired</a:t>
            </a:r>
          </a:p>
          <a:p>
            <a:r>
              <a:rPr lang="en-US" dirty="0"/>
              <a:t>Options</a:t>
            </a:r>
          </a:p>
          <a:p>
            <a:pPr lvl="1"/>
            <a:r>
              <a:rPr lang="en-US" dirty="0"/>
              <a:t>Set the paper aside</a:t>
            </a:r>
          </a:p>
          <a:p>
            <a:pPr lvl="1"/>
            <a:r>
              <a:rPr lang="en-US" dirty="0"/>
              <a:t>Return to the paper later </a:t>
            </a:r>
          </a:p>
          <a:p>
            <a:pPr lvl="1"/>
            <a:r>
              <a:rPr lang="en-US" dirty="0"/>
              <a:t>Persevere and go on to the third pass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90B3E-433D-17C1-7301-962AB78D3F56}"/>
              </a:ext>
            </a:extLst>
          </p:cNvPr>
          <p:cNvSpPr txBox="1"/>
          <p:nvPr/>
        </p:nvSpPr>
        <p:spPr>
          <a:xfrm>
            <a:off x="1789723" y="6225554"/>
            <a:ext cx="8096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https://web.stanford.edu/class/ee384m/Handouts/HowtoReadPaper.pdf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91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EB9E1-F28E-FA51-96CF-B45E530EE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to read papers - The Three Pass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72E24-90F6-B321-470B-E9ED342B22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third pass (4-5 hours)</a:t>
            </a:r>
          </a:p>
          <a:p>
            <a:pPr lvl="1"/>
            <a:r>
              <a:rPr lang="en-US" dirty="0"/>
              <a:t>Virtually re-implement the paper</a:t>
            </a:r>
          </a:p>
          <a:p>
            <a:pPr lvl="2"/>
            <a:r>
              <a:rPr lang="en-US" dirty="0"/>
              <a:t>Make the same assumptions as the authors,</a:t>
            </a:r>
          </a:p>
          <a:p>
            <a:pPr lvl="2"/>
            <a:r>
              <a:rPr lang="en-US" dirty="0"/>
              <a:t>Re-create the work </a:t>
            </a:r>
          </a:p>
          <a:p>
            <a:pPr lvl="1"/>
            <a:r>
              <a:rPr lang="en-US" dirty="0"/>
              <a:t>Great attention to detail </a:t>
            </a:r>
          </a:p>
          <a:p>
            <a:pPr lvl="2"/>
            <a:r>
              <a:rPr lang="en-US" dirty="0"/>
              <a:t>Identify and challenge every assumption in every statement </a:t>
            </a:r>
          </a:p>
          <a:p>
            <a:pPr lvl="2"/>
            <a:r>
              <a:rPr lang="en-US" dirty="0"/>
              <a:t>Think about how you yourself would present a particular idea </a:t>
            </a:r>
          </a:p>
          <a:p>
            <a:pPr lvl="1"/>
            <a:r>
              <a:rPr lang="en-US" dirty="0"/>
              <a:t>During this pass</a:t>
            </a:r>
          </a:p>
          <a:p>
            <a:pPr lvl="2"/>
            <a:r>
              <a:rPr lang="en-US" dirty="0"/>
              <a:t>Jot down ideas for future work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ACFD2E-22BA-64DD-D154-A1E8D2DD5A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At the end of this pass</a:t>
            </a:r>
          </a:p>
          <a:p>
            <a:pPr lvl="2"/>
            <a:r>
              <a:rPr lang="en-US" dirty="0"/>
              <a:t>Reconstruct the entire structure of the paper from memory</a:t>
            </a:r>
          </a:p>
          <a:p>
            <a:pPr lvl="2"/>
            <a:r>
              <a:rPr lang="en-US" dirty="0"/>
              <a:t>Identify its strong and weak points</a:t>
            </a:r>
          </a:p>
          <a:p>
            <a:pPr lvl="2"/>
            <a:r>
              <a:rPr lang="en-US" dirty="0"/>
              <a:t>Pinpoint </a:t>
            </a:r>
          </a:p>
          <a:p>
            <a:pPr lvl="3"/>
            <a:r>
              <a:rPr lang="en-US" dirty="0"/>
              <a:t>Implicit assumptions</a:t>
            </a:r>
          </a:p>
          <a:p>
            <a:pPr lvl="3"/>
            <a:r>
              <a:rPr lang="en-US" dirty="0"/>
              <a:t>Missing citations to relevant work</a:t>
            </a:r>
          </a:p>
          <a:p>
            <a:pPr lvl="3"/>
            <a:r>
              <a:rPr lang="en-US" dirty="0"/>
              <a:t>Potential issues with experimental or analytical techniques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790B3E-433D-17C1-7301-962AB78D3F56}"/>
              </a:ext>
            </a:extLst>
          </p:cNvPr>
          <p:cNvSpPr txBox="1"/>
          <p:nvPr/>
        </p:nvSpPr>
        <p:spPr>
          <a:xfrm>
            <a:off x="1789723" y="6225554"/>
            <a:ext cx="80967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https://web.stanford.edu/class/ee384m/Handouts/HowtoReadPaper.pdf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850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Recognize patterns of developing research ideas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Pattern #1: fill in the blank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Pattern #2: expansion</a:t>
            </a:r>
            <a:endParaRPr lang="en-US" dirty="0">
              <a:solidFill>
                <a:srgbClr val="242424"/>
              </a:solidFill>
              <a:latin typeface="source-serif-pro"/>
            </a:endParaRP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Pattern #3: build a hammer and find nails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Pattern #4: start small, then generalize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Pattern #5: reproduction of prior work</a:t>
            </a:r>
            <a:endParaRPr lang="en-US" dirty="0"/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Pattern #6: external sources: from industry, news feed, etc.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E1E3F-D961-0C5A-276C-3167128D4068}"/>
              </a:ext>
            </a:extLst>
          </p:cNvPr>
          <p:cNvSpPr txBox="1"/>
          <p:nvPr/>
        </p:nvSpPr>
        <p:spPr>
          <a:xfrm>
            <a:off x="1156678" y="6299199"/>
            <a:ext cx="10172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https://medium.com/digital-diplomacy/how-to-look-for-ideas-in-computer-science-research-7a3fa6f4696f</a:t>
            </a:r>
          </a:p>
        </p:txBody>
      </p:sp>
    </p:spTree>
    <p:extLst>
      <p:ext uri="{BB962C8B-B14F-4D97-AF65-F5344CB8AC3E}">
        <p14:creationId xmlns:p14="http://schemas.microsoft.com/office/powerpoint/2010/main" val="4167350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 a good habit of thinking about research ideas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Realize that the execution of a project is fundamentally different from the generation and formulation of an idea.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Take paper reviews seriously. </a:t>
            </a:r>
            <a:endParaRPr lang="en-US" dirty="0">
              <a:solidFill>
                <a:srgbClr val="242424"/>
              </a:solidFill>
              <a:latin typeface="source-serif-pro"/>
            </a:endParaRP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Be curious and keep an open mind on what types of papers you might be interested in.</a:t>
            </a: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Attend reading groups and talks often and ask questions. </a:t>
            </a:r>
            <a:endParaRPr lang="en-US" dirty="0">
              <a:solidFill>
                <a:srgbClr val="242424"/>
              </a:solidFill>
              <a:latin typeface="source-serif-pro"/>
            </a:endParaRPr>
          </a:p>
          <a:p>
            <a:pPr lvl="1"/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 talk to your </a:t>
            </a:r>
            <a:r>
              <a:rPr lang="en-US" b="0" i="0" dirty="0" err="1">
                <a:solidFill>
                  <a:srgbClr val="242424"/>
                </a:solidFill>
                <a:effectLst/>
                <a:latin typeface="source-serif-pro"/>
              </a:rPr>
              <a:t>labmates</a:t>
            </a:r>
            <a:r>
              <a:rPr lang="en-US" b="0" i="0" dirty="0">
                <a:solidFill>
                  <a:srgbClr val="242424"/>
                </a:solidFill>
                <a:effectLst/>
                <a:latin typeface="source-serif-pro"/>
              </a:rPr>
              <a:t> often, get to know them personally, create a nice connection.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E1E3F-D961-0C5A-276C-3167128D4068}"/>
              </a:ext>
            </a:extLst>
          </p:cNvPr>
          <p:cNvSpPr txBox="1"/>
          <p:nvPr/>
        </p:nvSpPr>
        <p:spPr>
          <a:xfrm>
            <a:off x="1156678" y="6299199"/>
            <a:ext cx="10172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https://medium.com/digital-diplomacy/how-to-look-for-ideas-in-computer-science-research-7a3fa6f4696f</a:t>
            </a:r>
          </a:p>
        </p:txBody>
      </p:sp>
    </p:spTree>
    <p:extLst>
      <p:ext uri="{BB962C8B-B14F-4D97-AF65-F5344CB8AC3E}">
        <p14:creationId xmlns:p14="http://schemas.microsoft.com/office/powerpoint/2010/main" val="3012564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 and Your Advisor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Listen to your advisor.</a:t>
            </a:r>
          </a:p>
          <a:p>
            <a:pPr lvl="1"/>
            <a:r>
              <a:rPr lang="en-US" dirty="0"/>
              <a:t>They won't always be right, but they have been doing research for (in some cases much) longer than you have </a:t>
            </a:r>
          </a:p>
          <a:p>
            <a:pPr lvl="1"/>
            <a:r>
              <a:rPr lang="en-US" dirty="0"/>
              <a:t>When your advisor tells you to do something, do it.</a:t>
            </a:r>
          </a:p>
          <a:p>
            <a:r>
              <a:rPr lang="en-US" dirty="0"/>
              <a:t>Ping your advisor </a:t>
            </a:r>
          </a:p>
          <a:p>
            <a:pPr lvl="1"/>
            <a:r>
              <a:rPr lang="en-US" dirty="0"/>
              <a:t>If your adviser hasn’t replied to an important email, remind them that you are waiting for their </a:t>
            </a:r>
            <a:r>
              <a:rPr lang="en-US" dirty="0" err="1"/>
              <a:t>replyson</a:t>
            </a:r>
            <a:r>
              <a:rPr lang="en-US" dirty="0"/>
              <a:t> and may not have seen your email or realized its importance.</a:t>
            </a:r>
          </a:p>
          <a:p>
            <a:r>
              <a:rPr lang="en-US" dirty="0"/>
              <a:t>Feedback </a:t>
            </a:r>
          </a:p>
          <a:p>
            <a:pPr lvl="1"/>
            <a:r>
              <a:rPr lang="en-US" dirty="0"/>
              <a:t>Make sure you obtain feedback from your advisor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7E1E3F-D961-0C5A-276C-3167128D4068}"/>
              </a:ext>
            </a:extLst>
          </p:cNvPr>
          <p:cNvSpPr txBox="1"/>
          <p:nvPr/>
        </p:nvSpPr>
        <p:spPr>
          <a:xfrm>
            <a:off x="1156678" y="6299199"/>
            <a:ext cx="79241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https://people.cs.umass.edu/~wallach/how_to_be_a_successful_phd_student.pdf</a:t>
            </a:r>
          </a:p>
        </p:txBody>
      </p:sp>
    </p:spTree>
    <p:extLst>
      <p:ext uri="{BB962C8B-B14F-4D97-AF65-F5344CB8AC3E}">
        <p14:creationId xmlns:p14="http://schemas.microsoft.com/office/powerpoint/2010/main" val="470839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2196</TotalTime>
  <Words>1267</Words>
  <Application>Microsoft Office PowerPoint</Application>
  <PresentationFormat>Widescreen</PresentationFormat>
  <Paragraphs>142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Segoe UI</vt:lpstr>
      <vt:lpstr>source-serif-pro</vt:lpstr>
      <vt:lpstr>Office Theme</vt:lpstr>
      <vt:lpstr>How to Do Research!</vt:lpstr>
      <vt:lpstr>Tips</vt:lpstr>
      <vt:lpstr>Your first year(s) as a PhD Student</vt:lpstr>
      <vt:lpstr>Learn to read papers - The Three Pass Approach</vt:lpstr>
      <vt:lpstr>Learn to read papers - The Three Pass Approach</vt:lpstr>
      <vt:lpstr>Learn to read papers - The Three Pass Approach</vt:lpstr>
      <vt:lpstr>Tips</vt:lpstr>
      <vt:lpstr>Tips</vt:lpstr>
      <vt:lpstr>You and Your Advisor</vt:lpstr>
      <vt:lpstr>Meetings with Your Advisor</vt:lpstr>
      <vt:lpstr>Picking a Research Topic</vt:lpstr>
      <vt:lpstr>The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Kravets, Robin Hillary</cp:lastModifiedBy>
  <cp:revision>171</cp:revision>
  <dcterms:created xsi:type="dcterms:W3CDTF">2017-05-16T19:19:03Z</dcterms:created>
  <dcterms:modified xsi:type="dcterms:W3CDTF">2023-11-06T16:21:20Z</dcterms:modified>
</cp:coreProperties>
</file>