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8" r:id="rId2"/>
    <p:sldId id="292" r:id="rId3"/>
    <p:sldId id="309" r:id="rId4"/>
    <p:sldId id="293" r:id="rId5"/>
    <p:sldId id="306" r:id="rId6"/>
    <p:sldId id="310" r:id="rId7"/>
    <p:sldId id="315" r:id="rId8"/>
    <p:sldId id="312" r:id="rId9"/>
    <p:sldId id="325" r:id="rId10"/>
    <p:sldId id="326" r:id="rId11"/>
    <p:sldId id="311" r:id="rId12"/>
    <p:sldId id="264" r:id="rId13"/>
    <p:sldId id="260" r:id="rId14"/>
    <p:sldId id="287" r:id="rId15"/>
    <p:sldId id="282" r:id="rId16"/>
    <p:sldId id="257" r:id="rId17"/>
    <p:sldId id="261" r:id="rId18"/>
    <p:sldId id="262" r:id="rId19"/>
    <p:sldId id="267" r:id="rId20"/>
    <p:sldId id="268" r:id="rId21"/>
    <p:sldId id="269" r:id="rId22"/>
    <p:sldId id="270" r:id="rId23"/>
    <p:sldId id="271" r:id="rId24"/>
    <p:sldId id="321" r:id="rId25"/>
    <p:sldId id="274" r:id="rId26"/>
    <p:sldId id="283" r:id="rId27"/>
    <p:sldId id="284" r:id="rId28"/>
    <p:sldId id="291" r:id="rId29"/>
    <p:sldId id="324" r:id="rId30"/>
    <p:sldId id="286" r:id="rId31"/>
    <p:sldId id="285" r:id="rId32"/>
    <p:sldId id="294" r:id="rId33"/>
    <p:sldId id="305" r:id="rId34"/>
    <p:sldId id="295" r:id="rId35"/>
    <p:sldId id="298" r:id="rId36"/>
    <p:sldId id="327" r:id="rId37"/>
    <p:sldId id="296" r:id="rId38"/>
    <p:sldId id="299" r:id="rId39"/>
    <p:sldId id="316" r:id="rId40"/>
    <p:sldId id="300" r:id="rId41"/>
    <p:sldId id="313" r:id="rId42"/>
    <p:sldId id="314" r:id="rId43"/>
    <p:sldId id="318" r:id="rId44"/>
    <p:sldId id="319" r:id="rId45"/>
    <p:sldId id="31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E8D"/>
    <a:srgbClr val="19CA7F"/>
    <a:srgbClr val="B3D817"/>
    <a:srgbClr val="0EA251"/>
    <a:srgbClr val="DB6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810" autoAdjust="0"/>
  </p:normalViewPr>
  <p:slideViewPr>
    <p:cSldViewPr snapToGrid="0">
      <p:cViewPr varScale="1">
        <p:scale>
          <a:sx n="77" d="100"/>
          <a:sy n="77" d="100"/>
        </p:scale>
        <p:origin x="492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61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D4B82-6D19-42BA-B849-982779B8196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4F9C2-C5AE-4323-9E94-ADC0D12C6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7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5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many 597 hours can be used toward graduation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51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 how</a:t>
            </a:r>
            <a:r>
              <a:rPr lang="en-US" baseline="0" dirty="0"/>
              <a:t> to evaluate a paper, and how to critiques its </a:t>
            </a:r>
            <a:r>
              <a:rPr lang="en-US" dirty="0"/>
              <a:t>data collection, sampling, algorithms, edge case, statistical tools…), generalizability of results, relation to other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0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3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Job and defense talks overlap in content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83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Self, advisor,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76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key</a:t>
            </a:r>
            <a:r>
              <a:rPr lang="en-US" baseline="0" dirty="0"/>
              <a:t> milestones</a:t>
            </a:r>
            <a:r>
              <a:rPr lang="en-US" dirty="0"/>
              <a:t> required by the department,</a:t>
            </a:r>
            <a:r>
              <a:rPr lang="en-US" baseline="0" dirty="0"/>
              <a:t> and some strategies to help you achieve those </a:t>
            </a:r>
            <a:r>
              <a:rPr lang="en-US" baseline="0" dirty="0" err="1"/>
              <a:t>milsetones</a:t>
            </a:r>
            <a:r>
              <a:rPr lang="en-US" baseline="0" dirty="0"/>
              <a:t>. </a:t>
            </a:r>
            <a:r>
              <a:rPr lang="en-US" dirty="0"/>
              <a:t> They are roughly sequential in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9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26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8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2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395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80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98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879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154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868129"/>
            <a:ext cx="12192000" cy="2910348"/>
          </a:xfrm>
          <a:prstGeom prst="rect">
            <a:avLst/>
          </a:prstGeom>
          <a:solidFill>
            <a:schemeClr val="tx1">
              <a:lumMod val="95000"/>
              <a:lumOff val="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816864" y="1868129"/>
            <a:ext cx="10229088" cy="2910348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PhD Requirements, Milestones, and Strategies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3338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2: Satisfy Language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</a:t>
            </a:r>
            <a:r>
              <a:rPr lang="en-US" b="1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English Proficiency Test 		Required Scores</a:t>
            </a:r>
          </a:p>
          <a:p>
            <a:endParaRPr lang="en-US" b="0" i="0" dirty="0">
              <a:solidFill>
                <a:srgbClr val="121B21"/>
              </a:solidFill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TOEFL iBT				24 or higher </a:t>
            </a:r>
            <a:b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</a:b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					(speaking sub-section)	</a:t>
            </a:r>
          </a:p>
          <a:p>
            <a:pPr marL="0" indent="0">
              <a:buNone/>
            </a:pPr>
            <a:endParaRPr lang="en-US" b="0" i="0" dirty="0">
              <a:solidFill>
                <a:srgbClr val="121B21"/>
              </a:solidFill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IELTS (academic exam)		8 or higher </a:t>
            </a:r>
            <a:b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</a:b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					(speaking sub-section)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 	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OEAI					4CP, 5, or 6	</a:t>
            </a:r>
            <a:b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</a:b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					4CP is a “conditional pass” which 							requires completion  of ESL 508 </a:t>
            </a:r>
            <a:b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</a:b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					before or during the first semester </a:t>
            </a:r>
            <a:b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</a:br>
            <a:r>
              <a:rPr lang="en-US" b="0" i="0" dirty="0">
                <a:solidFill>
                  <a:srgbClr val="121B21"/>
                </a:solidFill>
                <a:effectLst/>
                <a:latin typeface="Source Sans Pro" panose="020B0503030403020204" pitchFamily="34" charset="0"/>
              </a:rPr>
              <a:t>						of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266805"/>
            <a:ext cx="11143488" cy="1325563"/>
          </a:xfrm>
        </p:spPr>
        <p:txBody>
          <a:bodyPr/>
          <a:lstStyle/>
          <a:p>
            <a:r>
              <a:rPr lang="en-US" dirty="0"/>
              <a:t>Milestone 3: Satisfy Course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prior to graduation, but recommended by end of second or third year</a:t>
            </a:r>
          </a:p>
          <a:p>
            <a:endParaRPr lang="en-US" dirty="0"/>
          </a:p>
          <a:p>
            <a:r>
              <a:rPr lang="en-US" dirty="0"/>
              <a:t>Program of study courses:</a:t>
            </a:r>
          </a:p>
          <a:p>
            <a:pPr lvl="1"/>
            <a:r>
              <a:rPr lang="en-US" dirty="0"/>
              <a:t>Some must be satisfied pre-qual</a:t>
            </a:r>
          </a:p>
          <a:p>
            <a:pPr lvl="1"/>
            <a:r>
              <a:rPr lang="en-US" dirty="0"/>
              <a:t>Some must be satisfied pre-prelim</a:t>
            </a:r>
          </a:p>
        </p:txBody>
      </p:sp>
    </p:spTree>
    <p:extLst>
      <p:ext uri="{BB962C8B-B14F-4D97-AF65-F5344CB8AC3E}">
        <p14:creationId xmlns:p14="http://schemas.microsoft.com/office/powerpoint/2010/main" val="107716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0768E1-A9C2-4A2A-A57C-DF6052EE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Ph.D. Coursework Requirements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1815152"/>
          <a:ext cx="11782569" cy="3983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075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65528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63421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454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9463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CS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 for the Degree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Thesis Research – CS 599 (minimum applied toward degree)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88277783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336200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88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0768E1-A9C2-4A2A-A57C-DF6052EE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Ph.D. Coursework Requirements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1815152"/>
          <a:ext cx="11782569" cy="3983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075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65528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63421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454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9463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CS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 for the Degree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Thesis Research – CS 599 (minimum applied toward degree)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88277783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3362009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2D780FD-86CA-4DFF-8A7A-512C5823FB4C}"/>
              </a:ext>
            </a:extLst>
          </p:cNvPr>
          <p:cNvSpPr/>
          <p:nvPr/>
        </p:nvSpPr>
        <p:spPr>
          <a:xfrm>
            <a:off x="7274256" y="1740090"/>
            <a:ext cx="2606722" cy="41489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E5D580-FFA7-4E74-B83C-DC222ED35A78}"/>
              </a:ext>
            </a:extLst>
          </p:cNvPr>
          <p:cNvSpPr txBox="1"/>
          <p:nvPr/>
        </p:nvSpPr>
        <p:spPr>
          <a:xfrm>
            <a:off x="204716" y="5937470"/>
            <a:ext cx="11782569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Students coming in with non-CS graduate degrees will get graduate credit, but will have to take the same number of CS courses as a student coming in with a BS</a:t>
            </a:r>
          </a:p>
        </p:txBody>
      </p:sp>
    </p:spTree>
    <p:extLst>
      <p:ext uri="{BB962C8B-B14F-4D97-AF65-F5344CB8AC3E}">
        <p14:creationId xmlns:p14="http://schemas.microsoft.com/office/powerpoint/2010/main" val="96761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0768E1-A9C2-4A2A-A57C-DF6052EE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Ph.D. Coursework Requirements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1815152"/>
          <a:ext cx="11782569" cy="3983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075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65528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63421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454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9463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CS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 for the Degree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Thesis Research – CS 599 (minimum applied toward degree)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88277783"/>
                  </a:ext>
                </a:extLst>
              </a:tr>
              <a:tr h="605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33620090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E34EFF3-8990-453C-9327-2944BE069E02}"/>
              </a:ext>
            </a:extLst>
          </p:cNvPr>
          <p:cNvSpPr/>
          <p:nvPr/>
        </p:nvSpPr>
        <p:spPr>
          <a:xfrm>
            <a:off x="87608" y="3750481"/>
            <a:ext cx="12017956" cy="8622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52AD27-5DB1-4694-A509-305757CC7CB3}"/>
              </a:ext>
            </a:extLst>
          </p:cNvPr>
          <p:cNvSpPr txBox="1"/>
          <p:nvPr/>
        </p:nvSpPr>
        <p:spPr>
          <a:xfrm>
            <a:off x="2437975" y="4784826"/>
            <a:ext cx="7316048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Note:</a:t>
            </a:r>
          </a:p>
          <a:p>
            <a:pPr algn="ctr"/>
            <a:r>
              <a:rPr lang="en-US" sz="2400" dirty="0"/>
              <a:t>Students cannot take CS 599 until after they pass the qual. (exception in semester qual is taken)</a:t>
            </a:r>
          </a:p>
        </p:txBody>
      </p:sp>
    </p:spTree>
    <p:extLst>
      <p:ext uri="{BB962C8B-B14F-4D97-AF65-F5344CB8AC3E}">
        <p14:creationId xmlns:p14="http://schemas.microsoft.com/office/powerpoint/2010/main" val="1578486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075535"/>
              </p:ext>
            </p:extLst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Requirements</a:t>
                      </a:r>
                      <a:endParaRPr lang="en-US" sz="4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546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29C163A-F7BF-45CD-BD14-CEF703C5D32C}"/>
              </a:ext>
            </a:extLst>
          </p:cNvPr>
          <p:cNvSpPr/>
          <p:nvPr/>
        </p:nvSpPr>
        <p:spPr>
          <a:xfrm>
            <a:off x="4954136" y="2579427"/>
            <a:ext cx="7151427" cy="9485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67D7D5-D3CD-4F3C-89AB-441331FDFC9F}"/>
              </a:ext>
            </a:extLst>
          </p:cNvPr>
          <p:cNvSpPr txBox="1"/>
          <p:nvPr/>
        </p:nvSpPr>
        <p:spPr>
          <a:xfrm>
            <a:off x="5145204" y="3736363"/>
            <a:ext cx="676929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This has to be 500-level CS “True” classes</a:t>
            </a:r>
          </a:p>
        </p:txBody>
      </p:sp>
    </p:spTree>
    <p:extLst>
      <p:ext uri="{BB962C8B-B14F-4D97-AF65-F5344CB8AC3E}">
        <p14:creationId xmlns:p14="http://schemas.microsoft.com/office/powerpoint/2010/main" val="2222869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212D14A-7A2F-479A-893D-7938DC9BFBB3}"/>
              </a:ext>
            </a:extLst>
          </p:cNvPr>
          <p:cNvSpPr/>
          <p:nvPr/>
        </p:nvSpPr>
        <p:spPr>
          <a:xfrm>
            <a:off x="4954136" y="3309582"/>
            <a:ext cx="7151427" cy="8256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B39BD4-2E4D-4A3E-A96E-7F62546B83A2}"/>
              </a:ext>
            </a:extLst>
          </p:cNvPr>
          <p:cNvSpPr txBox="1"/>
          <p:nvPr/>
        </p:nvSpPr>
        <p:spPr>
          <a:xfrm>
            <a:off x="5049670" y="4278574"/>
            <a:ext cx="676929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This can be “True” graduate classes from any department!</a:t>
            </a:r>
          </a:p>
        </p:txBody>
      </p:sp>
    </p:spTree>
    <p:extLst>
      <p:ext uri="{BB962C8B-B14F-4D97-AF65-F5344CB8AC3E}">
        <p14:creationId xmlns:p14="http://schemas.microsoft.com/office/powerpoint/2010/main" val="576237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212D14A-7A2F-479A-893D-7938DC9BFBB3}"/>
              </a:ext>
            </a:extLst>
          </p:cNvPr>
          <p:cNvSpPr/>
          <p:nvPr/>
        </p:nvSpPr>
        <p:spPr>
          <a:xfrm>
            <a:off x="7291603" y="3964675"/>
            <a:ext cx="4813960" cy="11941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2A7245-B9C3-405C-84D4-4A5017968161}"/>
              </a:ext>
            </a:extLst>
          </p:cNvPr>
          <p:cNvSpPr txBox="1"/>
          <p:nvPr/>
        </p:nvSpPr>
        <p:spPr>
          <a:xfrm>
            <a:off x="5145204" y="5281686"/>
            <a:ext cx="676929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has to be graduate-level CS “True” classes</a:t>
            </a:r>
          </a:p>
        </p:txBody>
      </p:sp>
    </p:spTree>
    <p:extLst>
      <p:ext uri="{BB962C8B-B14F-4D97-AF65-F5344CB8AC3E}">
        <p14:creationId xmlns:p14="http://schemas.microsoft.com/office/powerpoint/2010/main" val="2320569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190837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212D14A-7A2F-479A-893D-7938DC9BFBB3}"/>
              </a:ext>
            </a:extLst>
          </p:cNvPr>
          <p:cNvSpPr/>
          <p:nvPr/>
        </p:nvSpPr>
        <p:spPr>
          <a:xfrm>
            <a:off x="9746827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C7902C-261D-4F09-8691-F2E759FF71A6}"/>
              </a:ext>
            </a:extLst>
          </p:cNvPr>
          <p:cNvSpPr/>
          <p:nvPr/>
        </p:nvSpPr>
        <p:spPr>
          <a:xfrm>
            <a:off x="5054272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CDDF63-D9FA-4C11-8A77-6673FA83996B}"/>
              </a:ext>
            </a:extLst>
          </p:cNvPr>
          <p:cNvSpPr txBox="1"/>
          <p:nvPr/>
        </p:nvSpPr>
        <p:spPr>
          <a:xfrm>
            <a:off x="6027386" y="1686196"/>
            <a:ext cx="518554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Minimum CS “True” Class Credit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24BB8E-0740-45B5-9EDF-E13C362BA7AD}"/>
              </a:ext>
            </a:extLst>
          </p:cNvPr>
          <p:cNvSpPr/>
          <p:nvPr/>
        </p:nvSpPr>
        <p:spPr>
          <a:xfrm>
            <a:off x="7394914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CC1176-ADB3-435F-B988-31CF99828AFD}"/>
              </a:ext>
            </a:extLst>
          </p:cNvPr>
          <p:cNvSpPr/>
          <p:nvPr/>
        </p:nvSpPr>
        <p:spPr>
          <a:xfrm>
            <a:off x="9746827" y="4009093"/>
            <a:ext cx="2351913" cy="10837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9C816F-AA09-462A-AB24-3EA34D45D181}"/>
              </a:ext>
            </a:extLst>
          </p:cNvPr>
          <p:cNvSpPr/>
          <p:nvPr/>
        </p:nvSpPr>
        <p:spPr>
          <a:xfrm>
            <a:off x="7394914" y="4009093"/>
            <a:ext cx="2351913" cy="10837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9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Timeline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2050" y="5679857"/>
            <a:ext cx="11384984" cy="11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9882" y="5787339"/>
            <a:ext cx="57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26555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3229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79903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56577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833251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FY6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7520" y="4662939"/>
            <a:ext cx="3975990" cy="78065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Satisfy course requirements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14478" y="3787192"/>
            <a:ext cx="960120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Qual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exam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(1st)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977316" y="768404"/>
            <a:ext cx="404945" cy="28199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87043" y="3787207"/>
            <a:ext cx="1096983" cy="79107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Prelim exam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190274" y="3787207"/>
            <a:ext cx="1297855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dissertation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517326" y="3787207"/>
            <a:ext cx="913984" cy="787726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Defend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83409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60083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36757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13431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766780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90105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SY5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546323" y="3787206"/>
            <a:ext cx="960120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Qual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exam*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(2nd)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441748" y="703284"/>
            <a:ext cx="103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Required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07521" y="3797299"/>
            <a:ext cx="2087614" cy="77007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Find advisor</a:t>
            </a:r>
          </a:p>
        </p:txBody>
      </p:sp>
      <p:sp>
        <p:nvSpPr>
          <p:cNvPr id="3" name="Rectangle 2"/>
          <p:cNvSpPr/>
          <p:nvPr/>
        </p:nvSpPr>
        <p:spPr>
          <a:xfrm>
            <a:off x="449882" y="6402972"/>
            <a:ext cx="1648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* = if needed</a:t>
            </a:r>
          </a:p>
        </p:txBody>
      </p:sp>
    </p:spTree>
    <p:extLst>
      <p:ext uri="{BB962C8B-B14F-4D97-AF65-F5344CB8AC3E}">
        <p14:creationId xmlns:p14="http://schemas.microsoft.com/office/powerpoint/2010/main" val="281189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93CC7C8-F174-4348-BAD6-FD5B1A3B97FF}"/>
              </a:ext>
            </a:extLst>
          </p:cNvPr>
          <p:cNvSpPr/>
          <p:nvPr/>
        </p:nvSpPr>
        <p:spPr>
          <a:xfrm>
            <a:off x="9746827" y="4009093"/>
            <a:ext cx="2351913" cy="10837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CDDF63-D9FA-4C11-8A77-6673FA83996B}"/>
              </a:ext>
            </a:extLst>
          </p:cNvPr>
          <p:cNvSpPr txBox="1"/>
          <p:nvPr/>
        </p:nvSpPr>
        <p:spPr>
          <a:xfrm>
            <a:off x="6029234" y="1686196"/>
            <a:ext cx="518343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Minimum ALL “True” Class Credit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CD826A-7E1D-49FF-BDC6-25452CB3CF0A}"/>
              </a:ext>
            </a:extLst>
          </p:cNvPr>
          <p:cNvSpPr/>
          <p:nvPr/>
        </p:nvSpPr>
        <p:spPr>
          <a:xfrm>
            <a:off x="7394914" y="4009093"/>
            <a:ext cx="2351913" cy="10837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20FA17-954D-4054-B488-E90647972E9E}"/>
              </a:ext>
            </a:extLst>
          </p:cNvPr>
          <p:cNvSpPr/>
          <p:nvPr/>
        </p:nvSpPr>
        <p:spPr>
          <a:xfrm>
            <a:off x="9746827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7A7EFF-9B15-4747-86B2-B44C51955DAF}"/>
              </a:ext>
            </a:extLst>
          </p:cNvPr>
          <p:cNvSpPr/>
          <p:nvPr/>
        </p:nvSpPr>
        <p:spPr>
          <a:xfrm>
            <a:off x="5054272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90B6AB-1F40-46A3-8BDC-63666090B5D4}"/>
              </a:ext>
            </a:extLst>
          </p:cNvPr>
          <p:cNvSpPr/>
          <p:nvPr/>
        </p:nvSpPr>
        <p:spPr>
          <a:xfrm>
            <a:off x="7394914" y="2651208"/>
            <a:ext cx="2351913" cy="781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E8C42E-2E91-4B80-BB6A-B3389C6A499B}"/>
              </a:ext>
            </a:extLst>
          </p:cNvPr>
          <p:cNvSpPr/>
          <p:nvPr/>
        </p:nvSpPr>
        <p:spPr>
          <a:xfrm>
            <a:off x="7406185" y="3414820"/>
            <a:ext cx="2351913" cy="6117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2AF960-B07E-4D1A-92C2-A9CA14262C77}"/>
              </a:ext>
            </a:extLst>
          </p:cNvPr>
          <p:cNvSpPr/>
          <p:nvPr/>
        </p:nvSpPr>
        <p:spPr>
          <a:xfrm>
            <a:off x="9751274" y="3414820"/>
            <a:ext cx="2351913" cy="6117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304C6D-5094-4C6D-BA93-DD6F548F6203}"/>
              </a:ext>
            </a:extLst>
          </p:cNvPr>
          <p:cNvSpPr/>
          <p:nvPr/>
        </p:nvSpPr>
        <p:spPr>
          <a:xfrm>
            <a:off x="5054272" y="3414820"/>
            <a:ext cx="2351913" cy="6117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01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DEE6CD3-B527-42EC-97B6-80760386122D}"/>
              </a:ext>
            </a:extLst>
          </p:cNvPr>
          <p:cNvSpPr/>
          <p:nvPr/>
        </p:nvSpPr>
        <p:spPr>
          <a:xfrm>
            <a:off x="9680594" y="4920023"/>
            <a:ext cx="2424969" cy="17196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E1B2A-336F-4CA6-A36F-0E60B9B46708}"/>
              </a:ext>
            </a:extLst>
          </p:cNvPr>
          <p:cNvSpPr txBox="1"/>
          <p:nvPr/>
        </p:nvSpPr>
        <p:spPr>
          <a:xfrm>
            <a:off x="5145204" y="5420206"/>
            <a:ext cx="4382078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can all be 597 + 491/591 credits!</a:t>
            </a:r>
          </a:p>
        </p:txBody>
      </p:sp>
    </p:spTree>
    <p:extLst>
      <p:ext uri="{BB962C8B-B14F-4D97-AF65-F5344CB8AC3E}">
        <p14:creationId xmlns:p14="http://schemas.microsoft.com/office/powerpoint/2010/main" val="2656456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4A63EC2-20D9-4170-95B4-0FF32B4CCCD4}"/>
              </a:ext>
            </a:extLst>
          </p:cNvPr>
          <p:cNvSpPr txBox="1"/>
          <p:nvPr/>
        </p:nvSpPr>
        <p:spPr>
          <a:xfrm>
            <a:off x="5145204" y="5418162"/>
            <a:ext cx="4433033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can be “True” graduate classes from any department!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43E1C6-01A0-49FC-8929-4960243C8498}"/>
              </a:ext>
            </a:extLst>
          </p:cNvPr>
          <p:cNvSpPr/>
          <p:nvPr/>
        </p:nvSpPr>
        <p:spPr>
          <a:xfrm>
            <a:off x="9680594" y="4920023"/>
            <a:ext cx="2424969" cy="17196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09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4716" y="279779"/>
          <a:ext cx="11798490" cy="650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Course Work (minimum)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4954050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1926791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 597 nor CS 491/591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48973760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marL="4572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graduate-level 400- or 500-level course work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16 hours of CS 597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up to 8 hours of CS 491/591 combined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non-CS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ind. study or seminar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24 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2489261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4A63EC2-20D9-4170-95B4-0FF32B4CCCD4}"/>
              </a:ext>
            </a:extLst>
          </p:cNvPr>
          <p:cNvSpPr txBox="1"/>
          <p:nvPr/>
        </p:nvSpPr>
        <p:spPr>
          <a:xfrm>
            <a:off x="5192973" y="5424982"/>
            <a:ext cx="4385264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is also where the students with a graduate degrees get their credit!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C6AC6D-2C1B-48AC-87B0-F31A1C0B5536}"/>
              </a:ext>
            </a:extLst>
          </p:cNvPr>
          <p:cNvSpPr/>
          <p:nvPr/>
        </p:nvSpPr>
        <p:spPr>
          <a:xfrm>
            <a:off x="9680594" y="4920023"/>
            <a:ext cx="2424969" cy="17196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39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59167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100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852880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7813310-28A0-43AB-81DA-1253DD1C65D5}"/>
              </a:ext>
            </a:extLst>
          </p:cNvPr>
          <p:cNvSpPr txBox="1"/>
          <p:nvPr/>
        </p:nvSpPr>
        <p:spPr>
          <a:xfrm>
            <a:off x="5838929" y="3009331"/>
            <a:ext cx="5587107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/>
              <a:t>This can all be additional 599 credits!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00E0CE-24AA-406B-959F-113CB24EA3D2}"/>
              </a:ext>
            </a:extLst>
          </p:cNvPr>
          <p:cNvSpPr txBox="1"/>
          <p:nvPr/>
        </p:nvSpPr>
        <p:spPr>
          <a:xfrm>
            <a:off x="5838929" y="4831307"/>
            <a:ext cx="558710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can include “True” graduate classes from any department!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68A905-5102-4C7D-BFB2-9960A9C86A4B}"/>
              </a:ext>
            </a:extLst>
          </p:cNvPr>
          <p:cNvSpPr txBox="1"/>
          <p:nvPr/>
        </p:nvSpPr>
        <p:spPr>
          <a:xfrm>
            <a:off x="5838929" y="3705366"/>
            <a:ext cx="558710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This can be additional 597/491/591 credits not used in section 2 above!</a:t>
            </a:r>
          </a:p>
        </p:txBody>
      </p:sp>
    </p:spTree>
    <p:extLst>
      <p:ext uri="{BB962C8B-B14F-4D97-AF65-F5344CB8AC3E}">
        <p14:creationId xmlns:p14="http://schemas.microsoft.com/office/powerpoint/2010/main" val="3998830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963845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601734" y="2926080"/>
            <a:ext cx="4536603" cy="3067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45A832-0DB1-4131-818B-B2CB3DE2E39B}"/>
              </a:ext>
            </a:extLst>
          </p:cNvPr>
          <p:cNvSpPr txBox="1"/>
          <p:nvPr/>
        </p:nvSpPr>
        <p:spPr>
          <a:xfrm>
            <a:off x="5838929" y="3009331"/>
            <a:ext cx="5587107" cy="224676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This makes sure that the advisor is either core or affiliate CS!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All core or affiliate faculty have a CS 599 rubric</a:t>
            </a:r>
          </a:p>
        </p:txBody>
      </p:sp>
    </p:spTree>
    <p:extLst>
      <p:ext uri="{BB962C8B-B14F-4D97-AF65-F5344CB8AC3E}">
        <p14:creationId xmlns:p14="http://schemas.microsoft.com/office/powerpoint/2010/main" val="2602322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545182"/>
              </p:ext>
            </p:extLst>
          </p:nvPr>
        </p:nvGraphicFramePr>
        <p:xfrm>
          <a:off x="204716" y="286813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hours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870596" y="343931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80290-58D7-4FD0-BE5C-C083B649CBB1}"/>
              </a:ext>
            </a:extLst>
          </p:cNvPr>
          <p:cNvSpPr txBox="1"/>
          <p:nvPr/>
        </p:nvSpPr>
        <p:spPr>
          <a:xfrm>
            <a:off x="5838929" y="2910479"/>
            <a:ext cx="5587107" cy="267765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Max 16 hours of individual study applied towards graduation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Extra hours of individual study can be used to satisfy full registration in a given semester</a:t>
            </a:r>
          </a:p>
        </p:txBody>
      </p:sp>
    </p:spTree>
    <p:extLst>
      <p:ext uri="{BB962C8B-B14F-4D97-AF65-F5344CB8AC3E}">
        <p14:creationId xmlns:p14="http://schemas.microsoft.com/office/powerpoint/2010/main" val="1408361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25944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hours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870596" y="343931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80290-58D7-4FD0-BE5C-C083B649CBB1}"/>
              </a:ext>
            </a:extLst>
          </p:cNvPr>
          <p:cNvSpPr txBox="1"/>
          <p:nvPr/>
        </p:nvSpPr>
        <p:spPr>
          <a:xfrm>
            <a:off x="5838929" y="3009331"/>
            <a:ext cx="558710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Students can take 8 hours of 597 per semester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E5F40-BEA3-4F31-A015-F88A7732A4B7}"/>
              </a:ext>
            </a:extLst>
          </p:cNvPr>
          <p:cNvSpPr/>
          <p:nvPr/>
        </p:nvSpPr>
        <p:spPr>
          <a:xfrm>
            <a:off x="870596" y="4309832"/>
            <a:ext cx="4267741" cy="574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79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026408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hours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of CS 597 per semester</a:t>
                      </a:r>
                      <a:endParaRPr lang="en-US" sz="1800" b="0" i="0" u="none" strike="sng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870596" y="343931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E5F40-BEA3-4F31-A015-F88A7732A4B7}"/>
              </a:ext>
            </a:extLst>
          </p:cNvPr>
          <p:cNvSpPr/>
          <p:nvPr/>
        </p:nvSpPr>
        <p:spPr>
          <a:xfrm>
            <a:off x="870596" y="4302799"/>
            <a:ext cx="4267741" cy="574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70F9B5-A7A9-4B96-820B-D9498D39D091}"/>
              </a:ext>
            </a:extLst>
          </p:cNvPr>
          <p:cNvSpPr txBox="1"/>
          <p:nvPr/>
        </p:nvSpPr>
        <p:spPr>
          <a:xfrm>
            <a:off x="5838929" y="3009330"/>
            <a:ext cx="5587107" cy="267765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Oversight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If &lt;= 4 hours, standard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If &gt; 4 hours, additional faculty justification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Late add past 10th day, additional faculty justification</a:t>
            </a:r>
          </a:p>
        </p:txBody>
      </p:sp>
    </p:spTree>
    <p:extLst>
      <p:ext uri="{BB962C8B-B14F-4D97-AF65-F5344CB8AC3E}">
        <p14:creationId xmlns:p14="http://schemas.microsoft.com/office/powerpoint/2010/main" val="19799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Timeline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2050" y="5679857"/>
            <a:ext cx="11384984" cy="11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9882" y="5787339"/>
            <a:ext cx="57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26555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3229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79903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56577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833251" y="5787339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FY6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7520" y="4662939"/>
            <a:ext cx="3975990" cy="78065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Satisfy course requirements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14478" y="3787192"/>
            <a:ext cx="960120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Qual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exam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(1st)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977316" y="768404"/>
            <a:ext cx="404945" cy="28199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87043" y="3787207"/>
            <a:ext cx="1096983" cy="79107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Prelim exam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190274" y="3787207"/>
            <a:ext cx="1297855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dissertation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517326" y="3787207"/>
            <a:ext cx="913984" cy="787726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Defend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655262" y="2032668"/>
            <a:ext cx="1995284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Seek jobs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01764" y="2039444"/>
            <a:ext cx="785279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Internship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739804" y="2953003"/>
            <a:ext cx="774674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paper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83409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60083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36757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13431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766780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90105" y="578733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SY5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389683" y="2046229"/>
            <a:ext cx="749101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Internship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81561" y="2953003"/>
            <a:ext cx="731869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paper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384026" y="2953003"/>
            <a:ext cx="754758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paper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305448" y="2953003"/>
            <a:ext cx="765399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paper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10682" y="2953003"/>
            <a:ext cx="719685" cy="656071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Write paper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546323" y="3787206"/>
            <a:ext cx="960120" cy="780653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Qual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exam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(2nd)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441748" y="703284"/>
            <a:ext cx="103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Required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977316" y="380415"/>
            <a:ext cx="404945" cy="303299"/>
          </a:xfrm>
          <a:prstGeom prst="rect">
            <a:avLst/>
          </a:prstGeom>
          <a:solidFill>
            <a:srgbClr val="19C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463026" y="328088"/>
            <a:ext cx="899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Desired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668551" y="3797299"/>
            <a:ext cx="926583" cy="770074"/>
          </a:xfrm>
          <a:prstGeom prst="rect">
            <a:avLst/>
          </a:prstGeom>
          <a:solidFill>
            <a:srgbClr val="B70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Find advisor</a:t>
            </a:r>
          </a:p>
        </p:txBody>
      </p:sp>
    </p:spTree>
    <p:extLst>
      <p:ext uri="{BB962C8B-B14F-4D97-AF65-F5344CB8AC3E}">
        <p14:creationId xmlns:p14="http://schemas.microsoft.com/office/powerpoint/2010/main" val="1592296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567366"/>
              </p:ext>
            </p:extLst>
          </p:nvPr>
        </p:nvGraphicFramePr>
        <p:xfrm>
          <a:off x="187019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must be CS 597, seminar hours 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870596" y="5643079"/>
            <a:ext cx="4267741" cy="11381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B34CA6-7988-4783-B27D-9D013DD77509}"/>
              </a:ext>
            </a:extLst>
          </p:cNvPr>
          <p:cNvSpPr/>
          <p:nvPr/>
        </p:nvSpPr>
        <p:spPr>
          <a:xfrm>
            <a:off x="870596" y="343931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1A85C6-6519-4D95-8678-39FA3BAD77E3}"/>
              </a:ext>
            </a:extLst>
          </p:cNvPr>
          <p:cNvSpPr txBox="1"/>
          <p:nvPr/>
        </p:nvSpPr>
        <p:spPr>
          <a:xfrm>
            <a:off x="5838929" y="3009331"/>
            <a:ext cx="558710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8 hours includes </a:t>
            </a:r>
            <a:br>
              <a:rPr lang="en-US" sz="2800" dirty="0"/>
            </a:br>
            <a:r>
              <a:rPr lang="en-US" sz="2800" dirty="0"/>
              <a:t>CS 591 PhD and CS 591 TA</a:t>
            </a:r>
          </a:p>
        </p:txBody>
      </p:sp>
    </p:spTree>
    <p:extLst>
      <p:ext uri="{BB962C8B-B14F-4D97-AF65-F5344CB8AC3E}">
        <p14:creationId xmlns:p14="http://schemas.microsoft.com/office/powerpoint/2010/main" val="14615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D5B906-4F9A-406E-9621-A333A71CE3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805800"/>
              </p:ext>
            </p:extLst>
          </p:nvPr>
        </p:nvGraphicFramePr>
        <p:xfrm>
          <a:off x="204716" y="279779"/>
          <a:ext cx="11798490" cy="654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652">
                  <a:extLst>
                    <a:ext uri="{9D8B030D-6E8A-4147-A177-3AD203B41FA5}">
                      <a16:colId xmlns:a16="http://schemas.microsoft.com/office/drawing/2014/main" val="1480695579"/>
                    </a:ext>
                  </a:extLst>
                </a:gridCol>
                <a:gridCol w="2291215">
                  <a:extLst>
                    <a:ext uri="{9D8B030D-6E8A-4147-A177-3AD203B41FA5}">
                      <a16:colId xmlns:a16="http://schemas.microsoft.com/office/drawing/2014/main" val="1077517785"/>
                    </a:ext>
                  </a:extLst>
                </a:gridCol>
                <a:gridCol w="2459238">
                  <a:extLst>
                    <a:ext uri="{9D8B030D-6E8A-4147-A177-3AD203B41FA5}">
                      <a16:colId xmlns:a16="http://schemas.microsoft.com/office/drawing/2014/main" val="3714858219"/>
                    </a:ext>
                  </a:extLst>
                </a:gridCol>
                <a:gridCol w="2175385">
                  <a:extLst>
                    <a:ext uri="{9D8B030D-6E8A-4147-A177-3AD203B41FA5}">
                      <a16:colId xmlns:a16="http://schemas.microsoft.com/office/drawing/2014/main" val="3516751090"/>
                    </a:ext>
                  </a:extLst>
                </a:gridCol>
              </a:tblGrid>
              <a:tr h="10446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Proposed Requirements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C.S. M.S. 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approved graduate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With B.S. degree</a:t>
                      </a:r>
                      <a:endParaRPr lang="en-US" sz="40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74577998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 hours: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Hours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94277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Credit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18991425"/>
                  </a:ext>
                </a:extLst>
              </a:tr>
              <a:tr h="40462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Additional thesis research credit or graduate-level course work (400- or 500-level)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Thesis research hours must be CS 599</a:t>
                      </a:r>
                    </a:p>
                    <a:p>
                      <a:pPr marL="742950" lvl="1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597 and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16 hours of CS 597 and 8 hours of CS 491/591 combined towards degree</a:t>
                      </a:r>
                    </a:p>
                    <a:p>
                      <a:pPr marL="1143000" marR="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to exceed 8 hours of CS 597 per semester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study hours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 be CS 597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seminar hours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 be CS 491/591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PHD, taken in the first semester </a:t>
                      </a:r>
                    </a:p>
                    <a:p>
                      <a:pPr marL="1143000" lvl="2" indent="-22860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Includes CS 591 TA taken prior to/concurrently with first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11251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2686A51-7E7F-4F75-89E0-2B88AE5F7DA2}"/>
              </a:ext>
            </a:extLst>
          </p:cNvPr>
          <p:cNvSpPr/>
          <p:nvPr/>
        </p:nvSpPr>
        <p:spPr>
          <a:xfrm>
            <a:off x="870596" y="484759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9911D-C1B5-484B-AF83-A8D344389066}"/>
              </a:ext>
            </a:extLst>
          </p:cNvPr>
          <p:cNvSpPr txBox="1"/>
          <p:nvPr/>
        </p:nvSpPr>
        <p:spPr>
          <a:xfrm>
            <a:off x="5838929" y="3009331"/>
            <a:ext cx="5587107" cy="267765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This makes sure the individual study is either core or affiliate CS faculty or the seminar is CS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All core or affiliate faculty have a </a:t>
            </a:r>
            <a:br>
              <a:rPr lang="en-US" sz="2800" dirty="0"/>
            </a:br>
            <a:r>
              <a:rPr lang="en-US" sz="2800" dirty="0"/>
              <a:t>CS 597 rubric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CFF6E0-0478-496E-B8DB-AFF00CBA0F73}"/>
              </a:ext>
            </a:extLst>
          </p:cNvPr>
          <p:cNvSpPr/>
          <p:nvPr/>
        </p:nvSpPr>
        <p:spPr>
          <a:xfrm>
            <a:off x="870596" y="3439316"/>
            <a:ext cx="4267741" cy="869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64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of Study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courses you plan to take with rationale, and get three faculty to agree on the curriculum plan</a:t>
            </a:r>
          </a:p>
          <a:p>
            <a:endParaRPr lang="en-US" dirty="0"/>
          </a:p>
          <a:p>
            <a:r>
              <a:rPr lang="en-US" dirty="0"/>
              <a:t>Area choice for Program of Study due October 21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Final Program of Study form due December 2</a:t>
            </a:r>
            <a:r>
              <a:rPr lang="en-US" baseline="30000" dirty="0"/>
              <a:t>nd</a:t>
            </a:r>
            <a:r>
              <a:rPr lang="en-US" dirty="0"/>
              <a:t> to the department</a:t>
            </a:r>
          </a:p>
          <a:p>
            <a:pPr lvl="1"/>
            <a:r>
              <a:rPr lang="en-US" dirty="0"/>
              <a:t>We recommend you work on this early</a:t>
            </a:r>
          </a:p>
        </p:txBody>
      </p:sp>
    </p:spTree>
    <p:extLst>
      <p:ext uri="{BB962C8B-B14F-4D97-AF65-F5344CB8AC3E}">
        <p14:creationId xmlns:p14="http://schemas.microsoft.com/office/powerpoint/2010/main" val="930418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two to three years, as needed afterward</a:t>
            </a:r>
          </a:p>
          <a:p>
            <a:endParaRPr lang="en-US" dirty="0"/>
          </a:p>
          <a:p>
            <a:r>
              <a:rPr lang="en-US" dirty="0"/>
              <a:t>Don’t take more than needed, use independent study (CS597)</a:t>
            </a:r>
          </a:p>
          <a:p>
            <a:endParaRPr lang="en-US" dirty="0"/>
          </a:p>
          <a:p>
            <a:r>
              <a:rPr lang="en-US" dirty="0"/>
              <a:t>Take courses beneficial to your research</a:t>
            </a:r>
          </a:p>
          <a:p>
            <a:endParaRPr lang="en-US" dirty="0"/>
          </a:p>
          <a:p>
            <a:r>
              <a:rPr lang="en-US" dirty="0"/>
              <a:t>Merge research and course projects</a:t>
            </a:r>
          </a:p>
        </p:txBody>
      </p:sp>
    </p:spTree>
    <p:extLst>
      <p:ext uri="{BB962C8B-B14F-4D97-AF65-F5344CB8AC3E}">
        <p14:creationId xmlns:p14="http://schemas.microsoft.com/office/powerpoint/2010/main" val="1831481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4: Pass Qualifying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advisor agreement is </a:t>
            </a:r>
            <a:r>
              <a:rPr lang="en-US" b="1" dirty="0"/>
              <a:t>required</a:t>
            </a:r>
            <a:r>
              <a:rPr lang="en-US" dirty="0"/>
              <a:t> to take qual</a:t>
            </a:r>
          </a:p>
          <a:p>
            <a:endParaRPr lang="en-US" dirty="0"/>
          </a:p>
          <a:p>
            <a:r>
              <a:rPr lang="en-US" dirty="0"/>
              <a:t>Language requirement </a:t>
            </a:r>
            <a:r>
              <a:rPr lang="en-US" b="1" dirty="0"/>
              <a:t>must</a:t>
            </a:r>
            <a:r>
              <a:rPr lang="en-US" dirty="0"/>
              <a:t> be satisfied to take qual</a:t>
            </a:r>
          </a:p>
          <a:p>
            <a:endParaRPr lang="en-US" dirty="0"/>
          </a:p>
          <a:p>
            <a:r>
              <a:rPr lang="en-US" dirty="0"/>
              <a:t>Test breadth and depth of knowledge in area</a:t>
            </a:r>
          </a:p>
          <a:p>
            <a:endParaRPr lang="en-US" dirty="0"/>
          </a:p>
          <a:p>
            <a:r>
              <a:rPr lang="en-US" dirty="0"/>
              <a:t>Common format (but is area-specific)</a:t>
            </a:r>
          </a:p>
          <a:p>
            <a:pPr lvl="1"/>
            <a:r>
              <a:rPr lang="en-US" dirty="0"/>
              <a:t>Read 3 to 5 papers, in-person Q&amp;A</a:t>
            </a:r>
          </a:p>
          <a:p>
            <a:endParaRPr lang="en-US" dirty="0"/>
          </a:p>
          <a:p>
            <a:r>
              <a:rPr lang="en-US" dirty="0"/>
              <a:t>Two attempts, </a:t>
            </a:r>
          </a:p>
          <a:p>
            <a:pPr lvl="1"/>
            <a:r>
              <a:rPr lang="en-US" dirty="0"/>
              <a:t>First attempt must be by the </a:t>
            </a:r>
            <a:r>
              <a:rPr lang="en-US" dirty="0" err="1"/>
              <a:t>fouth</a:t>
            </a:r>
            <a:r>
              <a:rPr lang="en-US" dirty="0"/>
              <a:t> semester</a:t>
            </a:r>
          </a:p>
          <a:p>
            <a:pPr lvl="1"/>
            <a:r>
              <a:rPr lang="en-US" dirty="0"/>
              <a:t>Pass by end of third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4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the qualifying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courses in your area</a:t>
            </a:r>
          </a:p>
          <a:p>
            <a:r>
              <a:rPr lang="en-US" dirty="0"/>
              <a:t>Seek advice from students who took it</a:t>
            </a:r>
          </a:p>
          <a:p>
            <a:r>
              <a:rPr lang="en-US" dirty="0"/>
              <a:t>Take paper critiques in courses seriously</a:t>
            </a:r>
          </a:p>
          <a:p>
            <a:r>
              <a:rPr lang="en-US" dirty="0"/>
              <a:t>Write your own paper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27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5: Be a 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a TA for an entire term </a:t>
            </a:r>
          </a:p>
          <a:p>
            <a:pPr lvl="1"/>
            <a:r>
              <a:rPr lang="en-US" dirty="0"/>
              <a:t>Complete by the end of the 5th year</a:t>
            </a:r>
          </a:p>
          <a:p>
            <a:pPr lvl="1"/>
            <a:r>
              <a:rPr lang="en-US" dirty="0"/>
              <a:t>Receive a satisfactory performance evaluation from the instructor</a:t>
            </a:r>
          </a:p>
          <a:p>
            <a:pPr lvl="1"/>
            <a:r>
              <a:rPr lang="en-US" dirty="0"/>
              <a:t>The TA training seminar must also be taken prior to or concurrent with holding the teaching assistantship. </a:t>
            </a:r>
          </a:p>
          <a:p>
            <a:r>
              <a:rPr lang="en-US" dirty="0"/>
              <a:t>Meet the following criteria</a:t>
            </a:r>
          </a:p>
          <a:p>
            <a:pPr lvl="1"/>
            <a:r>
              <a:rPr lang="en-US" dirty="0"/>
              <a:t>A 50% teaching assistantship, or</a:t>
            </a:r>
          </a:p>
          <a:p>
            <a:pPr lvl="1"/>
            <a:r>
              <a:rPr lang="en-US" dirty="0"/>
              <a:t>A 25% solo teaching assistantship</a:t>
            </a:r>
          </a:p>
          <a:p>
            <a:pPr lvl="1"/>
            <a:r>
              <a:rPr lang="en-US" dirty="0" err="1"/>
              <a:t>TAships</a:t>
            </a:r>
            <a:r>
              <a:rPr lang="en-US" dirty="0"/>
              <a:t> for any CS 591 course do not count towards the TA requirement</a:t>
            </a:r>
          </a:p>
        </p:txBody>
      </p:sp>
    </p:spTree>
    <p:extLst>
      <p:ext uri="{BB962C8B-B14F-4D97-AF65-F5344CB8AC3E}">
        <p14:creationId xmlns:p14="http://schemas.microsoft.com/office/powerpoint/2010/main" val="2582504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6: Pass Prelim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Consists of a document and presentation</a:t>
            </a:r>
          </a:p>
          <a:p>
            <a:pPr lvl="1"/>
            <a:r>
              <a:rPr lang="en-US" dirty="0"/>
              <a:t>document describes the plan and status</a:t>
            </a:r>
          </a:p>
          <a:p>
            <a:pPr lvl="1"/>
            <a:r>
              <a:rPr lang="en-US" dirty="0"/>
              <a:t>About 1/2 to 2/3 of the proposed work is already complete (write as if none of the work is done, then give status)</a:t>
            </a:r>
          </a:p>
          <a:p>
            <a:endParaRPr lang="en-US" dirty="0"/>
          </a:p>
          <a:p>
            <a:r>
              <a:rPr lang="en-US" dirty="0"/>
              <a:t>Think of it as a contract</a:t>
            </a:r>
          </a:p>
          <a:p>
            <a:endParaRPr lang="en-US" dirty="0"/>
          </a:p>
          <a:p>
            <a:r>
              <a:rPr lang="en-US" dirty="0"/>
              <a:t>Required within</a:t>
            </a:r>
          </a:p>
          <a:p>
            <a:pPr lvl="1"/>
            <a:r>
              <a:rPr lang="en-US" dirty="0"/>
              <a:t>5 years without M.S. degree</a:t>
            </a:r>
          </a:p>
          <a:p>
            <a:pPr lvl="1"/>
            <a:r>
              <a:rPr lang="en-US" dirty="0"/>
              <a:t>4 years with CS M.S. degree from outside UIUC</a:t>
            </a:r>
          </a:p>
          <a:p>
            <a:pPr lvl="1"/>
            <a:r>
              <a:rPr lang="en-US" dirty="0"/>
              <a:t>3 years with M.S. degree from UIUC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03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Prelim Exam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are complex, but main rules are:</a:t>
            </a:r>
          </a:p>
          <a:p>
            <a:pPr lvl="1"/>
            <a:r>
              <a:rPr lang="en-US" dirty="0"/>
              <a:t>4 voting members</a:t>
            </a:r>
          </a:p>
          <a:p>
            <a:pPr lvl="1"/>
            <a:r>
              <a:rPr lang="en-US" dirty="0"/>
              <a:t>3 members must belong to the graduate faculty</a:t>
            </a:r>
          </a:p>
          <a:p>
            <a:pPr lvl="1"/>
            <a:r>
              <a:rPr lang="en-US" dirty="0"/>
              <a:t>2 members are tenured (Associate or Full professors)</a:t>
            </a:r>
          </a:p>
          <a:p>
            <a:pPr lvl="1"/>
            <a:r>
              <a:rPr lang="en-US" dirty="0"/>
              <a:t>3 from the extended CS faculty</a:t>
            </a:r>
          </a:p>
          <a:p>
            <a:pPr lvl="1"/>
            <a:r>
              <a:rPr lang="en-US" dirty="0"/>
              <a:t>1 member from outside the University</a:t>
            </a:r>
          </a:p>
        </p:txBody>
      </p:sp>
    </p:spTree>
    <p:extLst>
      <p:ext uri="{BB962C8B-B14F-4D97-AF65-F5344CB8AC3E}">
        <p14:creationId xmlns:p14="http://schemas.microsoft.com/office/powerpoint/2010/main" val="33727311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 Associate / Full professors from CS</a:t>
            </a:r>
          </a:p>
          <a:p>
            <a:pPr marL="0" indent="0">
              <a:buNone/>
            </a:pPr>
            <a:r>
              <a:rPr lang="en-US" dirty="0"/>
              <a:t>1 Assistant Professor from CS or is an affiliate</a:t>
            </a:r>
          </a:p>
          <a:p>
            <a:pPr marL="0" indent="0">
              <a:buNone/>
            </a:pPr>
            <a:r>
              <a:rPr lang="en-US" dirty="0"/>
              <a:t>1 member from an industry research lab</a:t>
            </a:r>
          </a:p>
        </p:txBody>
      </p:sp>
    </p:spTree>
    <p:extLst>
      <p:ext uri="{BB962C8B-B14F-4D97-AF65-F5344CB8AC3E}">
        <p14:creationId xmlns:p14="http://schemas.microsoft.com/office/powerpoint/2010/main" val="159932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Milestones are not easily bounded in time</a:t>
            </a:r>
          </a:p>
          <a:p>
            <a:pPr lvl="1"/>
            <a:r>
              <a:rPr lang="en-US" dirty="0"/>
              <a:t>Example: writing a paper may require multiple revisions / submissions, preparing a talk, and travelling to present the work.</a:t>
            </a:r>
          </a:p>
          <a:p>
            <a:pPr lvl="1"/>
            <a:endParaRPr lang="en-US" dirty="0"/>
          </a:p>
          <a:p>
            <a:r>
              <a:rPr lang="en-US" dirty="0"/>
              <a:t>Milestones are not always mutually exclusive</a:t>
            </a:r>
          </a:p>
          <a:p>
            <a:pPr lvl="1"/>
            <a:r>
              <a:rPr lang="en-US" dirty="0"/>
              <a:t>Example: each paper may become a chapter in the dissertation.</a:t>
            </a:r>
          </a:p>
          <a:p>
            <a:pPr lvl="1"/>
            <a:endParaRPr lang="en-US" dirty="0"/>
          </a:p>
          <a:p>
            <a:r>
              <a:rPr lang="en-US" dirty="0"/>
              <a:t>Must also satisfy the TA requirement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43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7: Write Dissertation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100+ pages of content</a:t>
            </a:r>
          </a:p>
          <a:p>
            <a:r>
              <a:rPr lang="en-US" dirty="0"/>
              <a:t>Plan 4+ months for writing, including revisions </a:t>
            </a:r>
          </a:p>
          <a:p>
            <a:pPr lvl="1"/>
            <a:endParaRPr lang="en-US" dirty="0"/>
          </a:p>
          <a:p>
            <a:r>
              <a:rPr lang="en-US" dirty="0"/>
              <a:t>Schedule defense once a near final draft is complete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539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8: Pass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hour presentation to the committee; open to the public</a:t>
            </a:r>
          </a:p>
          <a:p>
            <a:pPr lvl="1"/>
            <a:r>
              <a:rPr lang="en-US" dirty="0"/>
              <a:t>committee can remain the same as for the prelim</a:t>
            </a:r>
          </a:p>
          <a:p>
            <a:endParaRPr lang="en-US" dirty="0"/>
          </a:p>
          <a:p>
            <a:r>
              <a:rPr lang="en-US" dirty="0"/>
              <a:t>Followed by 30 minutes of Q&amp;A</a:t>
            </a:r>
          </a:p>
          <a:p>
            <a:endParaRPr lang="en-US" dirty="0"/>
          </a:p>
          <a:p>
            <a:r>
              <a:rPr lang="en-US" dirty="0"/>
              <a:t>Followed by deliberation and a committee vote (P / F)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82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Milestone: Employment!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 research and teaching statements</a:t>
            </a:r>
          </a:p>
          <a:p>
            <a:r>
              <a:rPr lang="en-US" dirty="0"/>
              <a:t>Prepare polished job talk</a:t>
            </a:r>
          </a:p>
          <a:p>
            <a:endParaRPr lang="en-US" dirty="0"/>
          </a:p>
          <a:p>
            <a:r>
              <a:rPr lang="en-US" dirty="0"/>
              <a:t>Discuss career options and preparations next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045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be doing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Searching for advisor</a:t>
            </a:r>
          </a:p>
          <a:p>
            <a:r>
              <a:rPr lang="en-US" dirty="0"/>
              <a:t>Independent study</a:t>
            </a:r>
          </a:p>
          <a:p>
            <a:r>
              <a:rPr lang="en-US" dirty="0"/>
              <a:t>Exploring research groups</a:t>
            </a:r>
          </a:p>
          <a:p>
            <a:r>
              <a:rPr lang="en-US" dirty="0"/>
              <a:t>Attending seminars in areas of interest</a:t>
            </a:r>
          </a:p>
          <a:p>
            <a:r>
              <a:rPr lang="en-US" dirty="0"/>
              <a:t>Satisfying course requirements</a:t>
            </a:r>
          </a:p>
          <a:p>
            <a:r>
              <a:rPr lang="en-US" dirty="0"/>
              <a:t>Reading research papers</a:t>
            </a:r>
          </a:p>
        </p:txBody>
      </p:sp>
    </p:spTree>
    <p:extLst>
      <p:ext uri="{BB962C8B-B14F-4D97-AF65-F5344CB8AC3E}">
        <p14:creationId xmlns:p14="http://schemas.microsoft.com/office/powerpoint/2010/main" val="28343142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Y1 milestones (lower bound)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an advisor</a:t>
            </a:r>
          </a:p>
          <a:p>
            <a:r>
              <a:rPr lang="en-US" dirty="0"/>
              <a:t>Have a research direction of interest</a:t>
            </a:r>
          </a:p>
          <a:p>
            <a:r>
              <a:rPr lang="en-US" dirty="0"/>
              <a:t>Be an apprentice on an existing research project</a:t>
            </a:r>
          </a:p>
          <a:p>
            <a:r>
              <a:rPr lang="en-US" dirty="0"/>
              <a:t>Get name on paper as non-primary author</a:t>
            </a:r>
          </a:p>
          <a:p>
            <a:r>
              <a:rPr lang="en-US" dirty="0"/>
              <a:t>Satisfy your language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357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PhD program has many milestones to keep you on track</a:t>
            </a:r>
          </a:p>
          <a:p>
            <a:endParaRPr lang="en-US" dirty="0"/>
          </a:p>
          <a:p>
            <a:r>
              <a:rPr lang="en-US" dirty="0"/>
              <a:t>Review and increase focus as they approach</a:t>
            </a:r>
          </a:p>
          <a:p>
            <a:endParaRPr lang="en-US" dirty="0"/>
          </a:p>
          <a:p>
            <a:r>
              <a:rPr lang="en-US" dirty="0"/>
              <a:t>Some flexibility in individual cases, but don’t assume</a:t>
            </a:r>
          </a:p>
          <a:p>
            <a:endParaRPr lang="en-US" dirty="0"/>
          </a:p>
          <a:p>
            <a:r>
              <a:rPr lang="en-US" dirty="0"/>
              <a:t>Satisfy Y1 milestones</a:t>
            </a:r>
          </a:p>
        </p:txBody>
      </p:sp>
    </p:spTree>
    <p:extLst>
      <p:ext uri="{BB962C8B-B14F-4D97-AF65-F5344CB8AC3E}">
        <p14:creationId xmlns:p14="http://schemas.microsoft.com/office/powerpoint/2010/main" val="265370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Prelim</a:t>
            </a:r>
          </a:p>
          <a:p>
            <a:pPr lvl="1"/>
            <a:r>
              <a:rPr lang="en-US" dirty="0"/>
              <a:t>5 years without M.S. degree</a:t>
            </a:r>
          </a:p>
          <a:p>
            <a:pPr lvl="1"/>
            <a:r>
              <a:rPr lang="en-US" dirty="0"/>
              <a:t>4 years with CS M.S. degree from outside UIUC</a:t>
            </a:r>
          </a:p>
          <a:p>
            <a:pPr lvl="1"/>
            <a:r>
              <a:rPr lang="en-US" dirty="0"/>
              <a:t>3 years with M.S. degree from UIUC</a:t>
            </a:r>
          </a:p>
          <a:p>
            <a:endParaRPr lang="en-US" dirty="0"/>
          </a:p>
          <a:p>
            <a:r>
              <a:rPr lang="en-US" dirty="0"/>
              <a:t>Defense</a:t>
            </a:r>
          </a:p>
          <a:p>
            <a:pPr lvl="1"/>
            <a:r>
              <a:rPr lang="en-US" dirty="0"/>
              <a:t>7 years without M.S. degree</a:t>
            </a:r>
          </a:p>
          <a:p>
            <a:pPr lvl="1"/>
            <a:r>
              <a:rPr lang="en-US" dirty="0"/>
              <a:t>6 years with CS M.S. degree from outside UIUC</a:t>
            </a:r>
          </a:p>
          <a:p>
            <a:pPr lvl="1"/>
            <a:r>
              <a:rPr lang="en-US" dirty="0"/>
              <a:t>5 years with M.S. degree from UIUC</a:t>
            </a:r>
          </a:p>
          <a:p>
            <a:endParaRPr lang="en-US" dirty="0"/>
          </a:p>
          <a:p>
            <a:r>
              <a:rPr lang="en-US" dirty="0"/>
              <a:t>Annual evaluations of progress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0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on investment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topics aligned with peers in your research group</a:t>
            </a:r>
          </a:p>
          <a:p>
            <a:endParaRPr lang="en-US" dirty="0"/>
          </a:p>
          <a:p>
            <a:r>
              <a:rPr lang="en-US" dirty="0"/>
              <a:t>Synergies between research and course projects </a:t>
            </a:r>
          </a:p>
          <a:p>
            <a:endParaRPr lang="en-US" dirty="0"/>
          </a:p>
          <a:p>
            <a:r>
              <a:rPr lang="en-US" dirty="0"/>
              <a:t>Only accept research-oriented internships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0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0"/>
          </a:xfrm>
        </p:spPr>
        <p:txBody>
          <a:bodyPr/>
          <a:lstStyle/>
          <a:p>
            <a:pPr algn="ctr"/>
            <a:r>
              <a:rPr lang="en-US" dirty="0"/>
              <a:t>Milestones and Strategies</a:t>
            </a:r>
          </a:p>
        </p:txBody>
      </p:sp>
    </p:spTree>
    <p:extLst>
      <p:ext uri="{BB962C8B-B14F-4D97-AF65-F5344CB8AC3E}">
        <p14:creationId xmlns:p14="http://schemas.microsoft.com/office/powerpoint/2010/main" val="214632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1: Find </a:t>
            </a:r>
            <a:r>
              <a:rPr lang="en-US"/>
              <a:t>an Advisor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courses, do independent studies (CS 597), ask peers, attend group meetings and seminars</a:t>
            </a:r>
          </a:p>
          <a:p>
            <a:pPr lvl="1"/>
            <a:r>
              <a:rPr lang="en-US" dirty="0"/>
              <a:t>prepare and make positive first impression</a:t>
            </a:r>
          </a:p>
          <a:p>
            <a:endParaRPr lang="en-US" dirty="0"/>
          </a:p>
          <a:p>
            <a:r>
              <a:rPr lang="en-US" dirty="0"/>
              <a:t>Required prior to taking the qualifying exam, but expected by the end of the first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6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2: Satisfy Language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Academic Requirements</a:t>
            </a:r>
          </a:p>
          <a:p>
            <a:pPr lvl="1"/>
            <a:r>
              <a:rPr lang="en-US" dirty="0"/>
              <a:t>By the end of the first year</a:t>
            </a:r>
          </a:p>
          <a:p>
            <a:pPr lvl="1"/>
            <a:r>
              <a:rPr lang="en-US" dirty="0"/>
              <a:t>Prior to taking the qualifying exam</a:t>
            </a:r>
          </a:p>
          <a:p>
            <a:endParaRPr lang="en-US" b="0" i="0" dirty="0">
              <a:solidFill>
                <a:srgbClr val="121B21"/>
              </a:solidFill>
              <a:effectLst/>
            </a:endParaRPr>
          </a:p>
          <a:p>
            <a:r>
              <a:rPr lang="en-US" dirty="0">
                <a:solidFill>
                  <a:srgbClr val="121B21"/>
                </a:solidFill>
              </a:rPr>
              <a:t>Work Requirements</a:t>
            </a:r>
          </a:p>
          <a:p>
            <a:pPr lvl="1"/>
            <a:r>
              <a:rPr lang="en-US" b="0" i="0" dirty="0">
                <a:solidFill>
                  <a:srgbClr val="121B21"/>
                </a:solidFill>
                <a:effectLst/>
              </a:rPr>
              <a:t>Prior to being a TA</a:t>
            </a:r>
          </a:p>
          <a:p>
            <a:pPr lvl="1"/>
            <a:endParaRPr lang="en-US" dirty="0">
              <a:solidFill>
                <a:srgbClr val="121B21"/>
              </a:solidFill>
            </a:endParaRPr>
          </a:p>
          <a:p>
            <a:pPr lvl="1"/>
            <a:endParaRPr lang="en-US" b="0" i="0" dirty="0">
              <a:solidFill>
                <a:srgbClr val="121B21"/>
              </a:solidFill>
              <a:effectLst/>
            </a:endParaRPr>
          </a:p>
          <a:p>
            <a:pPr lvl="1"/>
            <a:endParaRPr lang="en-US" dirty="0">
              <a:solidFill>
                <a:srgbClr val="121B21"/>
              </a:solidFill>
            </a:endParaRPr>
          </a:p>
          <a:p>
            <a:r>
              <a:rPr lang="en-US" b="0" i="0" dirty="0">
                <a:solidFill>
                  <a:srgbClr val="121B21"/>
                </a:solidFill>
                <a:effectLst/>
              </a:rPr>
              <a:t>Get this done asap!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09673-777B-A332-313D-14C5A7CCF6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121B21"/>
                </a:solidFill>
                <a:effectLst/>
              </a:rPr>
              <a:t>Who?</a:t>
            </a:r>
          </a:p>
          <a:p>
            <a:pPr lvl="1"/>
            <a:r>
              <a:rPr lang="en-US" b="0" i="0" dirty="0">
                <a:solidFill>
                  <a:srgbClr val="121B21"/>
                </a:solidFill>
                <a:effectLst/>
              </a:rPr>
              <a:t>All students whose native language is not English, including permanent residents and some US citizens.</a:t>
            </a:r>
          </a:p>
          <a:p>
            <a:r>
              <a:rPr lang="en-US" dirty="0"/>
              <a:t>Exemptions Beginning in Fall of 2023: graduate students are exempt from demonstrating oral English proficiency if:</a:t>
            </a:r>
          </a:p>
          <a:p>
            <a:pPr lvl="1"/>
            <a:r>
              <a:rPr lang="en-US" dirty="0"/>
              <a:t>They originate from, or have attended English-medium schools continuously since age 13 (or younger) in, any of the following countries:</a:t>
            </a:r>
          </a:p>
          <a:p>
            <a:pPr lvl="2"/>
            <a:r>
              <a:rPr lang="en-US" dirty="0"/>
              <a:t>Australia, Bahamas, Barbados, Belize, Bermuda, Canada, Dominica, Fiji, Gambia, Ghana, Grenada, Guyana, Ireland, Jamaica, Kenya, Lesotho, Malawi, New Zealand, Nigeria, Philippines, Scotland, Sierra Leone, Singapore, South Africa, St. Kitts, Trinidad &amp; Tobago, Uganda, United Kingdom, United States, and Zimbabwe.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6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10060</TotalTime>
  <Words>3976</Words>
  <Application>Microsoft Office PowerPoint</Application>
  <PresentationFormat>Widescreen</PresentationFormat>
  <Paragraphs>866</Paragraphs>
  <Slides>45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Segoe UI</vt:lpstr>
      <vt:lpstr>Source Sans Pro</vt:lpstr>
      <vt:lpstr>Office Theme</vt:lpstr>
      <vt:lpstr>PhD Requirements, Milestones, and Strategies</vt:lpstr>
      <vt:lpstr>Model Timeline</vt:lpstr>
      <vt:lpstr>Model Timeline</vt:lpstr>
      <vt:lpstr>Milestones</vt:lpstr>
      <vt:lpstr>Time limits</vt:lpstr>
      <vt:lpstr>Return on investment strategies</vt:lpstr>
      <vt:lpstr>Milestones and Strategies</vt:lpstr>
      <vt:lpstr>Milestone 1: Find an Advisor</vt:lpstr>
      <vt:lpstr>Milestone 2: Satisfy Language Requirements</vt:lpstr>
      <vt:lpstr>Milestone 2: Satisfy Language Requirements</vt:lpstr>
      <vt:lpstr>Milestone 3: Satisfy Course Requirements</vt:lpstr>
      <vt:lpstr>Ph.D. Coursework Requirements</vt:lpstr>
      <vt:lpstr>Proposed Ph.D. Coursework Requirements</vt:lpstr>
      <vt:lpstr>Proposed Ph.D. Coursework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of Study Form</vt:lpstr>
      <vt:lpstr>Course Strategies</vt:lpstr>
      <vt:lpstr>Milestone 4: Pass Qualifying Exam</vt:lpstr>
      <vt:lpstr>Prepare for the qualifying exam</vt:lpstr>
      <vt:lpstr>Milestone 5: Be a TA</vt:lpstr>
      <vt:lpstr>Milestone 6: Pass Prelim Exam</vt:lpstr>
      <vt:lpstr>Form Prelim Exam Committee</vt:lpstr>
      <vt:lpstr>Example Committee</vt:lpstr>
      <vt:lpstr>Milestone 7: Write Dissertation</vt:lpstr>
      <vt:lpstr>Milestone 8: Pass Defense</vt:lpstr>
      <vt:lpstr>Final Milestone: Employment!</vt:lpstr>
      <vt:lpstr>What you should be doing NOW</vt:lpstr>
      <vt:lpstr>End of Y1 milestones (lower bound)</vt:lpstr>
      <vt:lpstr>In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Kravets, Robin Hillary</cp:lastModifiedBy>
  <cp:revision>104</cp:revision>
  <dcterms:created xsi:type="dcterms:W3CDTF">2017-05-16T19:19:03Z</dcterms:created>
  <dcterms:modified xsi:type="dcterms:W3CDTF">2024-09-09T03:31:36Z</dcterms:modified>
</cp:coreProperties>
</file>