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74" r:id="rId3"/>
    <p:sldId id="318" r:id="rId4"/>
    <p:sldId id="320" r:id="rId5"/>
    <p:sldId id="275" r:id="rId6"/>
    <p:sldId id="301" r:id="rId7"/>
    <p:sldId id="299" r:id="rId8"/>
    <p:sldId id="292" r:id="rId9"/>
    <p:sldId id="298" r:id="rId10"/>
    <p:sldId id="262" r:id="rId11"/>
    <p:sldId id="304" r:id="rId12"/>
    <p:sldId id="269" r:id="rId13"/>
    <p:sldId id="314" r:id="rId14"/>
    <p:sldId id="315" r:id="rId15"/>
    <p:sldId id="305" r:id="rId16"/>
    <p:sldId id="321" r:id="rId17"/>
    <p:sldId id="322" r:id="rId18"/>
    <p:sldId id="308" r:id="rId19"/>
    <p:sldId id="317" r:id="rId20"/>
    <p:sldId id="316" r:id="rId21"/>
    <p:sldId id="277" r:id="rId22"/>
    <p:sldId id="283" r:id="rId23"/>
    <p:sldId id="307" r:id="rId24"/>
    <p:sldId id="278" r:id="rId25"/>
    <p:sldId id="287" r:id="rId2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31" autoAdjust="0"/>
  </p:normalViewPr>
  <p:slideViewPr>
    <p:cSldViewPr snapToGrid="0">
      <p:cViewPr>
        <p:scale>
          <a:sx n="70" d="100"/>
          <a:sy n="70" d="100"/>
        </p:scale>
        <p:origin x="750" y="303"/>
      </p:cViewPr>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03DF5-B46C-4714-9503-FCEF6D14642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04B4785-1053-4244-BC4D-8214C4DF5C8C}">
      <dgm:prSet/>
      <dgm:spPr/>
      <dgm:t>
        <a:bodyPr/>
        <a:lstStyle/>
        <a:p>
          <a:pPr>
            <a:defRPr cap="all"/>
          </a:pPr>
          <a:r>
            <a:rPr lang="en-US" b="1" i="1" dirty="0">
              <a:solidFill>
                <a:schemeClr val="tx1"/>
              </a:solidFill>
            </a:rPr>
            <a:t>Standout</a:t>
          </a:r>
          <a:r>
            <a:rPr lang="en-US" dirty="0"/>
            <a:t> in a course of interest</a:t>
          </a:r>
        </a:p>
      </dgm:t>
    </dgm:pt>
    <dgm:pt modelId="{31DEE69B-14F7-4E24-9C31-20B2E83821FC}" type="parTrans" cxnId="{782873A5-4178-4EBF-A71A-66B46FECC4F4}">
      <dgm:prSet/>
      <dgm:spPr/>
      <dgm:t>
        <a:bodyPr/>
        <a:lstStyle/>
        <a:p>
          <a:endParaRPr lang="en-US"/>
        </a:p>
      </dgm:t>
    </dgm:pt>
    <dgm:pt modelId="{658F8CA6-1A41-46CD-BE7B-F823C4E5F04C}" type="sibTrans" cxnId="{782873A5-4178-4EBF-A71A-66B46FECC4F4}">
      <dgm:prSet/>
      <dgm:spPr/>
      <dgm:t>
        <a:bodyPr/>
        <a:lstStyle/>
        <a:p>
          <a:endParaRPr lang="en-US"/>
        </a:p>
      </dgm:t>
    </dgm:pt>
    <dgm:pt modelId="{1CB6D87E-4B28-4366-ABAF-752062F9977E}">
      <dgm:prSet/>
      <dgm:spPr/>
      <dgm:t>
        <a:bodyPr/>
        <a:lstStyle/>
        <a:p>
          <a:pPr>
            <a:defRPr cap="all"/>
          </a:pPr>
          <a:r>
            <a:rPr lang="en-US" b="1" i="1" dirty="0">
              <a:solidFill>
                <a:schemeClr val="tx1"/>
              </a:solidFill>
            </a:rPr>
            <a:t>Attend</a:t>
          </a:r>
          <a:r>
            <a:rPr lang="en-US" dirty="0"/>
            <a:t> seminars and research group meetings</a:t>
          </a:r>
        </a:p>
      </dgm:t>
    </dgm:pt>
    <dgm:pt modelId="{887E1203-908A-42BD-BCF7-493CC9F572C2}" type="parTrans" cxnId="{692D9D94-E365-47BF-8FBA-710006651FBD}">
      <dgm:prSet/>
      <dgm:spPr/>
      <dgm:t>
        <a:bodyPr/>
        <a:lstStyle/>
        <a:p>
          <a:endParaRPr lang="en-US"/>
        </a:p>
      </dgm:t>
    </dgm:pt>
    <dgm:pt modelId="{71BDE61E-2246-4CCB-AC50-07ACDC7708D7}" type="sibTrans" cxnId="{692D9D94-E365-47BF-8FBA-710006651FBD}">
      <dgm:prSet/>
      <dgm:spPr/>
      <dgm:t>
        <a:bodyPr/>
        <a:lstStyle/>
        <a:p>
          <a:endParaRPr lang="en-US"/>
        </a:p>
      </dgm:t>
    </dgm:pt>
    <dgm:pt modelId="{0FD614A3-2DDB-4EDE-A22F-36958B5AD0A5}">
      <dgm:prSet/>
      <dgm:spPr/>
      <dgm:t>
        <a:bodyPr/>
        <a:lstStyle/>
        <a:p>
          <a:pPr>
            <a:defRPr cap="all"/>
          </a:pPr>
          <a:r>
            <a:rPr lang="en-US" b="1" i="1" dirty="0">
              <a:solidFill>
                <a:schemeClr val="tx1"/>
              </a:solidFill>
            </a:rPr>
            <a:t>Perform</a:t>
          </a:r>
          <a:r>
            <a:rPr lang="en-US" dirty="0"/>
            <a:t> independent study</a:t>
          </a:r>
        </a:p>
      </dgm:t>
    </dgm:pt>
    <dgm:pt modelId="{DD6A2A13-18FB-4BE9-9AEE-DB1EFBE87C41}" type="parTrans" cxnId="{89613E65-327E-417A-BBD1-A4576D03C09B}">
      <dgm:prSet/>
      <dgm:spPr/>
      <dgm:t>
        <a:bodyPr/>
        <a:lstStyle/>
        <a:p>
          <a:endParaRPr lang="en-US"/>
        </a:p>
      </dgm:t>
    </dgm:pt>
    <dgm:pt modelId="{4FEBD623-4E32-45A0-AAFF-347B0DFBBBC9}" type="sibTrans" cxnId="{89613E65-327E-417A-BBD1-A4576D03C09B}">
      <dgm:prSet/>
      <dgm:spPr/>
      <dgm:t>
        <a:bodyPr/>
        <a:lstStyle/>
        <a:p>
          <a:endParaRPr lang="en-US"/>
        </a:p>
      </dgm:t>
    </dgm:pt>
    <dgm:pt modelId="{7E986147-CE22-4FAA-88CD-02585526E252}">
      <dgm:prSet/>
      <dgm:spPr/>
      <dgm:t>
        <a:bodyPr/>
        <a:lstStyle/>
        <a:p>
          <a:pPr>
            <a:defRPr cap="all"/>
          </a:pPr>
          <a:r>
            <a:rPr lang="en-US" b="1" i="1" dirty="0">
              <a:solidFill>
                <a:schemeClr val="tx1"/>
              </a:solidFill>
            </a:rPr>
            <a:t>Schedule</a:t>
          </a:r>
          <a:r>
            <a:rPr lang="en-US" dirty="0"/>
            <a:t> meetings with potential advisors</a:t>
          </a:r>
        </a:p>
      </dgm:t>
    </dgm:pt>
    <dgm:pt modelId="{624E7438-3277-437E-9F0D-2381959309FC}" type="parTrans" cxnId="{B7F1D9EF-84C8-4A45-BCE9-C5C702B42983}">
      <dgm:prSet/>
      <dgm:spPr/>
      <dgm:t>
        <a:bodyPr/>
        <a:lstStyle/>
        <a:p>
          <a:endParaRPr lang="en-US"/>
        </a:p>
      </dgm:t>
    </dgm:pt>
    <dgm:pt modelId="{122F0F3D-1FE5-4AA1-8972-D8B9CB9A7CE5}" type="sibTrans" cxnId="{B7F1D9EF-84C8-4A45-BCE9-C5C702B42983}">
      <dgm:prSet/>
      <dgm:spPr/>
      <dgm:t>
        <a:bodyPr/>
        <a:lstStyle/>
        <a:p>
          <a:endParaRPr lang="en-US"/>
        </a:p>
      </dgm:t>
    </dgm:pt>
    <dgm:pt modelId="{1631AE47-A7A5-404D-8B26-E59ABBFA4B8E}" type="pres">
      <dgm:prSet presAssocID="{EBD03DF5-B46C-4714-9503-FCEF6D14642D}" presName="root" presStyleCnt="0">
        <dgm:presLayoutVars>
          <dgm:dir/>
          <dgm:resizeHandles val="exact"/>
        </dgm:presLayoutVars>
      </dgm:prSet>
      <dgm:spPr/>
    </dgm:pt>
    <dgm:pt modelId="{1406887B-7E82-43F5-91B1-B9FE1E5789C5}" type="pres">
      <dgm:prSet presAssocID="{F04B4785-1053-4244-BC4D-8214C4DF5C8C}" presName="compNode" presStyleCnt="0"/>
      <dgm:spPr/>
    </dgm:pt>
    <dgm:pt modelId="{6DA803BB-D1A2-4D4C-B8DF-6C04C49D149A}" type="pres">
      <dgm:prSet presAssocID="{F04B4785-1053-4244-BC4D-8214C4DF5C8C}" presName="iconBgRect" presStyleLbl="bgShp" presStyleIdx="0" presStyleCnt="4"/>
      <dgm:spPr/>
    </dgm:pt>
    <dgm:pt modelId="{E7F0555B-8094-4E35-9489-F78BB325E77B}" type="pres">
      <dgm:prSet presAssocID="{F04B4785-1053-4244-BC4D-8214C4DF5C8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7EBB97F-2324-466F-B177-C01BAB847372}" type="pres">
      <dgm:prSet presAssocID="{F04B4785-1053-4244-BC4D-8214C4DF5C8C}" presName="spaceRect" presStyleCnt="0"/>
      <dgm:spPr/>
    </dgm:pt>
    <dgm:pt modelId="{A4288620-4BD3-48F7-B397-0C1AD08FCC56}" type="pres">
      <dgm:prSet presAssocID="{F04B4785-1053-4244-BC4D-8214C4DF5C8C}" presName="textRect" presStyleLbl="revTx" presStyleIdx="0" presStyleCnt="4">
        <dgm:presLayoutVars>
          <dgm:chMax val="1"/>
          <dgm:chPref val="1"/>
        </dgm:presLayoutVars>
      </dgm:prSet>
      <dgm:spPr/>
    </dgm:pt>
    <dgm:pt modelId="{8FE36AA1-BD85-47CF-AEF3-B52B1497CBBD}" type="pres">
      <dgm:prSet presAssocID="{658F8CA6-1A41-46CD-BE7B-F823C4E5F04C}" presName="sibTrans" presStyleCnt="0"/>
      <dgm:spPr/>
    </dgm:pt>
    <dgm:pt modelId="{58D03863-95A8-4F20-9CBA-548F6FB3EF0C}" type="pres">
      <dgm:prSet presAssocID="{1CB6D87E-4B28-4366-ABAF-752062F9977E}" presName="compNode" presStyleCnt="0"/>
      <dgm:spPr/>
    </dgm:pt>
    <dgm:pt modelId="{3F31B3E9-CEAD-4BE4-AEF1-D192C05CC76A}" type="pres">
      <dgm:prSet presAssocID="{1CB6D87E-4B28-4366-ABAF-752062F9977E}" presName="iconBgRect" presStyleLbl="bgShp" presStyleIdx="1" presStyleCnt="4"/>
      <dgm:spPr/>
    </dgm:pt>
    <dgm:pt modelId="{1FEEA2FD-5703-4F35-8442-4D45BCE0F958}" type="pres">
      <dgm:prSet presAssocID="{1CB6D87E-4B28-4366-ABAF-752062F9977E}"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2DAAE36-67D4-4FF3-A291-819BC45F53B6}" type="pres">
      <dgm:prSet presAssocID="{1CB6D87E-4B28-4366-ABAF-752062F9977E}" presName="spaceRect" presStyleCnt="0"/>
      <dgm:spPr/>
    </dgm:pt>
    <dgm:pt modelId="{089E9AA6-1B71-4C4A-8E3D-2FB96A0C7738}" type="pres">
      <dgm:prSet presAssocID="{1CB6D87E-4B28-4366-ABAF-752062F9977E}" presName="textRect" presStyleLbl="revTx" presStyleIdx="1" presStyleCnt="4">
        <dgm:presLayoutVars>
          <dgm:chMax val="1"/>
          <dgm:chPref val="1"/>
        </dgm:presLayoutVars>
      </dgm:prSet>
      <dgm:spPr/>
    </dgm:pt>
    <dgm:pt modelId="{9FF658D6-1722-4D3D-B0B6-660535439FAE}" type="pres">
      <dgm:prSet presAssocID="{71BDE61E-2246-4CCB-AC50-07ACDC7708D7}" presName="sibTrans" presStyleCnt="0"/>
      <dgm:spPr/>
    </dgm:pt>
    <dgm:pt modelId="{BDD38432-DFFA-4039-882F-D9F380E56307}" type="pres">
      <dgm:prSet presAssocID="{0FD614A3-2DDB-4EDE-A22F-36958B5AD0A5}" presName="compNode" presStyleCnt="0"/>
      <dgm:spPr/>
    </dgm:pt>
    <dgm:pt modelId="{A35F41CF-334E-4369-B2BD-F4D896848AE3}" type="pres">
      <dgm:prSet presAssocID="{0FD614A3-2DDB-4EDE-A22F-36958B5AD0A5}" presName="iconBgRect" presStyleLbl="bgShp" presStyleIdx="2" presStyleCnt="4"/>
      <dgm:spPr/>
    </dgm:pt>
    <dgm:pt modelId="{434630D3-7088-4764-989C-B94A73630219}" type="pres">
      <dgm:prSet presAssocID="{0FD614A3-2DDB-4EDE-A22F-36958B5AD0A5}"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0727E825-E931-4AEE-AA80-C4C4D5305F45}" type="pres">
      <dgm:prSet presAssocID="{0FD614A3-2DDB-4EDE-A22F-36958B5AD0A5}" presName="spaceRect" presStyleCnt="0"/>
      <dgm:spPr/>
    </dgm:pt>
    <dgm:pt modelId="{918DD96A-C595-485A-8115-15F310BFD068}" type="pres">
      <dgm:prSet presAssocID="{0FD614A3-2DDB-4EDE-A22F-36958B5AD0A5}" presName="textRect" presStyleLbl="revTx" presStyleIdx="2" presStyleCnt="4">
        <dgm:presLayoutVars>
          <dgm:chMax val="1"/>
          <dgm:chPref val="1"/>
        </dgm:presLayoutVars>
      </dgm:prSet>
      <dgm:spPr/>
    </dgm:pt>
    <dgm:pt modelId="{C2DD1817-6079-46E7-8420-4239CB5E8F40}" type="pres">
      <dgm:prSet presAssocID="{4FEBD623-4E32-45A0-AAFF-347B0DFBBBC9}" presName="sibTrans" presStyleCnt="0"/>
      <dgm:spPr/>
    </dgm:pt>
    <dgm:pt modelId="{FCE0FD76-10C6-4191-8237-18D7BFD5EE01}" type="pres">
      <dgm:prSet presAssocID="{7E986147-CE22-4FAA-88CD-02585526E252}" presName="compNode" presStyleCnt="0"/>
      <dgm:spPr/>
    </dgm:pt>
    <dgm:pt modelId="{393F0AAE-474A-4F89-9A46-A718A831F08D}" type="pres">
      <dgm:prSet presAssocID="{7E986147-CE22-4FAA-88CD-02585526E252}" presName="iconBgRect" presStyleLbl="bgShp" presStyleIdx="3" presStyleCnt="4"/>
      <dgm:spPr/>
    </dgm:pt>
    <dgm:pt modelId="{C2BBB28F-52B7-46D2-BB20-CB17C6BD0CC3}" type="pres">
      <dgm:prSet presAssocID="{7E986147-CE22-4FAA-88CD-02585526E25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95D9A450-0DE1-44EA-910A-A9CB3907046F}" type="pres">
      <dgm:prSet presAssocID="{7E986147-CE22-4FAA-88CD-02585526E252}" presName="spaceRect" presStyleCnt="0"/>
      <dgm:spPr/>
    </dgm:pt>
    <dgm:pt modelId="{EA4AEE58-91ED-438E-BCAA-B9E0223E926B}" type="pres">
      <dgm:prSet presAssocID="{7E986147-CE22-4FAA-88CD-02585526E252}" presName="textRect" presStyleLbl="revTx" presStyleIdx="3" presStyleCnt="4">
        <dgm:presLayoutVars>
          <dgm:chMax val="1"/>
          <dgm:chPref val="1"/>
        </dgm:presLayoutVars>
      </dgm:prSet>
      <dgm:spPr/>
    </dgm:pt>
  </dgm:ptLst>
  <dgm:cxnLst>
    <dgm:cxn modelId="{22B33C1C-12C9-449B-85C4-BC7D73F47620}" type="presOf" srcId="{F04B4785-1053-4244-BC4D-8214C4DF5C8C}" destId="{A4288620-4BD3-48F7-B397-0C1AD08FCC56}" srcOrd="0" destOrd="0" presId="urn:microsoft.com/office/officeart/2018/5/layout/IconCircleLabelList"/>
    <dgm:cxn modelId="{89613E65-327E-417A-BBD1-A4576D03C09B}" srcId="{EBD03DF5-B46C-4714-9503-FCEF6D14642D}" destId="{0FD614A3-2DDB-4EDE-A22F-36958B5AD0A5}" srcOrd="2" destOrd="0" parTransId="{DD6A2A13-18FB-4BE9-9AEE-DB1EFBE87C41}" sibTransId="{4FEBD623-4E32-45A0-AAFF-347B0DFBBBC9}"/>
    <dgm:cxn modelId="{A2E64254-13F7-44A1-AAF8-6490D7DB89CA}" type="presOf" srcId="{EBD03DF5-B46C-4714-9503-FCEF6D14642D}" destId="{1631AE47-A7A5-404D-8B26-E59ABBFA4B8E}" srcOrd="0" destOrd="0" presId="urn:microsoft.com/office/officeart/2018/5/layout/IconCircleLabelList"/>
    <dgm:cxn modelId="{692D9D94-E365-47BF-8FBA-710006651FBD}" srcId="{EBD03DF5-B46C-4714-9503-FCEF6D14642D}" destId="{1CB6D87E-4B28-4366-ABAF-752062F9977E}" srcOrd="1" destOrd="0" parTransId="{887E1203-908A-42BD-BCF7-493CC9F572C2}" sibTransId="{71BDE61E-2246-4CCB-AC50-07ACDC7708D7}"/>
    <dgm:cxn modelId="{0BA6F09F-27FE-4CF2-A112-A27806293EA7}" type="presOf" srcId="{1CB6D87E-4B28-4366-ABAF-752062F9977E}" destId="{089E9AA6-1B71-4C4A-8E3D-2FB96A0C7738}" srcOrd="0" destOrd="0" presId="urn:microsoft.com/office/officeart/2018/5/layout/IconCircleLabelList"/>
    <dgm:cxn modelId="{782873A5-4178-4EBF-A71A-66B46FECC4F4}" srcId="{EBD03DF5-B46C-4714-9503-FCEF6D14642D}" destId="{F04B4785-1053-4244-BC4D-8214C4DF5C8C}" srcOrd="0" destOrd="0" parTransId="{31DEE69B-14F7-4E24-9C31-20B2E83821FC}" sibTransId="{658F8CA6-1A41-46CD-BE7B-F823C4E5F04C}"/>
    <dgm:cxn modelId="{6CE750B1-6D82-4CE2-A034-B1F938F1EC37}" type="presOf" srcId="{0FD614A3-2DDB-4EDE-A22F-36958B5AD0A5}" destId="{918DD96A-C595-485A-8115-15F310BFD068}" srcOrd="0" destOrd="0" presId="urn:microsoft.com/office/officeart/2018/5/layout/IconCircleLabelList"/>
    <dgm:cxn modelId="{B7F1D9EF-84C8-4A45-BCE9-C5C702B42983}" srcId="{EBD03DF5-B46C-4714-9503-FCEF6D14642D}" destId="{7E986147-CE22-4FAA-88CD-02585526E252}" srcOrd="3" destOrd="0" parTransId="{624E7438-3277-437E-9F0D-2381959309FC}" sibTransId="{122F0F3D-1FE5-4AA1-8972-D8B9CB9A7CE5}"/>
    <dgm:cxn modelId="{A10355F9-8086-417A-9411-03E6350D8E8A}" type="presOf" srcId="{7E986147-CE22-4FAA-88CD-02585526E252}" destId="{EA4AEE58-91ED-438E-BCAA-B9E0223E926B}" srcOrd="0" destOrd="0" presId="urn:microsoft.com/office/officeart/2018/5/layout/IconCircleLabelList"/>
    <dgm:cxn modelId="{AA3F6334-240B-4194-863E-CDBA0988DA6E}" type="presParOf" srcId="{1631AE47-A7A5-404D-8B26-E59ABBFA4B8E}" destId="{1406887B-7E82-43F5-91B1-B9FE1E5789C5}" srcOrd="0" destOrd="0" presId="urn:microsoft.com/office/officeart/2018/5/layout/IconCircleLabelList"/>
    <dgm:cxn modelId="{77EB85C6-19C6-4B3F-AF2F-C45ABF3EDAAB}" type="presParOf" srcId="{1406887B-7E82-43F5-91B1-B9FE1E5789C5}" destId="{6DA803BB-D1A2-4D4C-B8DF-6C04C49D149A}" srcOrd="0" destOrd="0" presId="urn:microsoft.com/office/officeart/2018/5/layout/IconCircleLabelList"/>
    <dgm:cxn modelId="{956EBF1E-0C9B-4CDF-A577-C70C5400264B}" type="presParOf" srcId="{1406887B-7E82-43F5-91B1-B9FE1E5789C5}" destId="{E7F0555B-8094-4E35-9489-F78BB325E77B}" srcOrd="1" destOrd="0" presId="urn:microsoft.com/office/officeart/2018/5/layout/IconCircleLabelList"/>
    <dgm:cxn modelId="{823EF7EE-710D-45B1-A150-B7C1E48F4D4D}" type="presParOf" srcId="{1406887B-7E82-43F5-91B1-B9FE1E5789C5}" destId="{E7EBB97F-2324-466F-B177-C01BAB847372}" srcOrd="2" destOrd="0" presId="urn:microsoft.com/office/officeart/2018/5/layout/IconCircleLabelList"/>
    <dgm:cxn modelId="{BBBD71DC-4176-4D68-B45B-D4713D344EEE}" type="presParOf" srcId="{1406887B-7E82-43F5-91B1-B9FE1E5789C5}" destId="{A4288620-4BD3-48F7-B397-0C1AD08FCC56}" srcOrd="3" destOrd="0" presId="urn:microsoft.com/office/officeart/2018/5/layout/IconCircleLabelList"/>
    <dgm:cxn modelId="{15CE9EC1-CABB-41D9-AABF-3F5AFB3593BC}" type="presParOf" srcId="{1631AE47-A7A5-404D-8B26-E59ABBFA4B8E}" destId="{8FE36AA1-BD85-47CF-AEF3-B52B1497CBBD}" srcOrd="1" destOrd="0" presId="urn:microsoft.com/office/officeart/2018/5/layout/IconCircleLabelList"/>
    <dgm:cxn modelId="{5E268D7D-8601-4286-A3C8-927F9CDF76B7}" type="presParOf" srcId="{1631AE47-A7A5-404D-8B26-E59ABBFA4B8E}" destId="{58D03863-95A8-4F20-9CBA-548F6FB3EF0C}" srcOrd="2" destOrd="0" presId="urn:microsoft.com/office/officeart/2018/5/layout/IconCircleLabelList"/>
    <dgm:cxn modelId="{FE4AAF7D-EE5E-42F7-A568-6FD5D01E8A84}" type="presParOf" srcId="{58D03863-95A8-4F20-9CBA-548F6FB3EF0C}" destId="{3F31B3E9-CEAD-4BE4-AEF1-D192C05CC76A}" srcOrd="0" destOrd="0" presId="urn:microsoft.com/office/officeart/2018/5/layout/IconCircleLabelList"/>
    <dgm:cxn modelId="{723AE326-9BA3-48C7-884C-C7F6934E3B2A}" type="presParOf" srcId="{58D03863-95A8-4F20-9CBA-548F6FB3EF0C}" destId="{1FEEA2FD-5703-4F35-8442-4D45BCE0F958}" srcOrd="1" destOrd="0" presId="urn:microsoft.com/office/officeart/2018/5/layout/IconCircleLabelList"/>
    <dgm:cxn modelId="{E462C87B-FC30-4455-BF9A-AB70DB024FE0}" type="presParOf" srcId="{58D03863-95A8-4F20-9CBA-548F6FB3EF0C}" destId="{82DAAE36-67D4-4FF3-A291-819BC45F53B6}" srcOrd="2" destOrd="0" presId="urn:microsoft.com/office/officeart/2018/5/layout/IconCircleLabelList"/>
    <dgm:cxn modelId="{F0DD7AD0-B618-4B49-BA89-E4025EB81479}" type="presParOf" srcId="{58D03863-95A8-4F20-9CBA-548F6FB3EF0C}" destId="{089E9AA6-1B71-4C4A-8E3D-2FB96A0C7738}" srcOrd="3" destOrd="0" presId="urn:microsoft.com/office/officeart/2018/5/layout/IconCircleLabelList"/>
    <dgm:cxn modelId="{7A4E5BE7-AD5C-4315-AFCE-4DA5CEFBAE45}" type="presParOf" srcId="{1631AE47-A7A5-404D-8B26-E59ABBFA4B8E}" destId="{9FF658D6-1722-4D3D-B0B6-660535439FAE}" srcOrd="3" destOrd="0" presId="urn:microsoft.com/office/officeart/2018/5/layout/IconCircleLabelList"/>
    <dgm:cxn modelId="{FEC234D6-6DE6-4F37-89A3-94F30269F987}" type="presParOf" srcId="{1631AE47-A7A5-404D-8B26-E59ABBFA4B8E}" destId="{BDD38432-DFFA-4039-882F-D9F380E56307}" srcOrd="4" destOrd="0" presId="urn:microsoft.com/office/officeart/2018/5/layout/IconCircleLabelList"/>
    <dgm:cxn modelId="{11C65885-AC37-4AE7-9DEA-3A7119C8A29D}" type="presParOf" srcId="{BDD38432-DFFA-4039-882F-D9F380E56307}" destId="{A35F41CF-334E-4369-B2BD-F4D896848AE3}" srcOrd="0" destOrd="0" presId="urn:microsoft.com/office/officeart/2018/5/layout/IconCircleLabelList"/>
    <dgm:cxn modelId="{F940B091-0175-4390-AF2E-0D30BFF1D63A}" type="presParOf" srcId="{BDD38432-DFFA-4039-882F-D9F380E56307}" destId="{434630D3-7088-4764-989C-B94A73630219}" srcOrd="1" destOrd="0" presId="urn:microsoft.com/office/officeart/2018/5/layout/IconCircleLabelList"/>
    <dgm:cxn modelId="{C8C78D0B-D797-4F82-ADC5-AAA112D3AEED}" type="presParOf" srcId="{BDD38432-DFFA-4039-882F-D9F380E56307}" destId="{0727E825-E931-4AEE-AA80-C4C4D5305F45}" srcOrd="2" destOrd="0" presId="urn:microsoft.com/office/officeart/2018/5/layout/IconCircleLabelList"/>
    <dgm:cxn modelId="{2D9CE124-232D-4BF9-82B7-25E7A1A40510}" type="presParOf" srcId="{BDD38432-DFFA-4039-882F-D9F380E56307}" destId="{918DD96A-C595-485A-8115-15F310BFD068}" srcOrd="3" destOrd="0" presId="urn:microsoft.com/office/officeart/2018/5/layout/IconCircleLabelList"/>
    <dgm:cxn modelId="{3B64A670-3468-41FC-874B-07AD214FF390}" type="presParOf" srcId="{1631AE47-A7A5-404D-8B26-E59ABBFA4B8E}" destId="{C2DD1817-6079-46E7-8420-4239CB5E8F40}" srcOrd="5" destOrd="0" presId="urn:microsoft.com/office/officeart/2018/5/layout/IconCircleLabelList"/>
    <dgm:cxn modelId="{743545E1-9140-43BA-A9B0-52105200CDE9}" type="presParOf" srcId="{1631AE47-A7A5-404D-8B26-E59ABBFA4B8E}" destId="{FCE0FD76-10C6-4191-8237-18D7BFD5EE01}" srcOrd="6" destOrd="0" presId="urn:microsoft.com/office/officeart/2018/5/layout/IconCircleLabelList"/>
    <dgm:cxn modelId="{BB3A0E7B-89FD-4C0D-9741-E63AC68D7639}" type="presParOf" srcId="{FCE0FD76-10C6-4191-8237-18D7BFD5EE01}" destId="{393F0AAE-474A-4F89-9A46-A718A831F08D}" srcOrd="0" destOrd="0" presId="urn:microsoft.com/office/officeart/2018/5/layout/IconCircleLabelList"/>
    <dgm:cxn modelId="{1748C91A-7B1D-46D5-BFFF-A41D7B9602F5}" type="presParOf" srcId="{FCE0FD76-10C6-4191-8237-18D7BFD5EE01}" destId="{C2BBB28F-52B7-46D2-BB20-CB17C6BD0CC3}" srcOrd="1" destOrd="0" presId="urn:microsoft.com/office/officeart/2018/5/layout/IconCircleLabelList"/>
    <dgm:cxn modelId="{6C21E9E4-6EEA-4B1D-8096-044EC51723B9}" type="presParOf" srcId="{FCE0FD76-10C6-4191-8237-18D7BFD5EE01}" destId="{95D9A450-0DE1-44EA-910A-A9CB3907046F}" srcOrd="2" destOrd="0" presId="urn:microsoft.com/office/officeart/2018/5/layout/IconCircleLabelList"/>
    <dgm:cxn modelId="{11A17E97-EA37-4FFE-A547-AA2D1B5EA9D6}" type="presParOf" srcId="{FCE0FD76-10C6-4191-8237-18D7BFD5EE01}" destId="{EA4AEE58-91ED-438E-BCAA-B9E0223E926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803BB-D1A2-4D4C-B8DF-6C04C49D149A}">
      <dsp:nvSpPr>
        <dsp:cNvPr id="0" name=""/>
        <dsp:cNvSpPr/>
      </dsp:nvSpPr>
      <dsp:spPr>
        <a:xfrm>
          <a:off x="332438" y="796422"/>
          <a:ext cx="1029375" cy="10293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0555B-8094-4E35-9489-F78BB325E77B}">
      <dsp:nvSpPr>
        <dsp:cNvPr id="0" name=""/>
        <dsp:cNvSpPr/>
      </dsp:nvSpPr>
      <dsp:spPr>
        <a:xfrm>
          <a:off x="551813" y="1015797"/>
          <a:ext cx="590625" cy="5906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288620-4BD3-48F7-B397-0C1AD08FCC56}">
      <dsp:nvSpPr>
        <dsp:cNvPr id="0" name=""/>
        <dsp:cNvSpPr/>
      </dsp:nvSpPr>
      <dsp:spPr>
        <a:xfrm>
          <a:off x="3375" y="214642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1" kern="1200" dirty="0">
              <a:solidFill>
                <a:schemeClr val="tx1"/>
              </a:solidFill>
            </a:rPr>
            <a:t>Standout</a:t>
          </a:r>
          <a:r>
            <a:rPr lang="en-US" sz="1500" kern="1200" dirty="0"/>
            <a:t> in a course of interest</a:t>
          </a:r>
        </a:p>
      </dsp:txBody>
      <dsp:txXfrm>
        <a:off x="3375" y="2146422"/>
        <a:ext cx="1687500" cy="675000"/>
      </dsp:txXfrm>
    </dsp:sp>
    <dsp:sp modelId="{3F31B3E9-CEAD-4BE4-AEF1-D192C05CC76A}">
      <dsp:nvSpPr>
        <dsp:cNvPr id="0" name=""/>
        <dsp:cNvSpPr/>
      </dsp:nvSpPr>
      <dsp:spPr>
        <a:xfrm>
          <a:off x="2315250" y="796422"/>
          <a:ext cx="1029375" cy="10293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EA2FD-5703-4F35-8442-4D45BCE0F958}">
      <dsp:nvSpPr>
        <dsp:cNvPr id="0" name=""/>
        <dsp:cNvSpPr/>
      </dsp:nvSpPr>
      <dsp:spPr>
        <a:xfrm>
          <a:off x="2534625" y="1015797"/>
          <a:ext cx="590625" cy="59062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9E9AA6-1B71-4C4A-8E3D-2FB96A0C7738}">
      <dsp:nvSpPr>
        <dsp:cNvPr id="0" name=""/>
        <dsp:cNvSpPr/>
      </dsp:nvSpPr>
      <dsp:spPr>
        <a:xfrm>
          <a:off x="1986188" y="214642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1" kern="1200" dirty="0">
              <a:solidFill>
                <a:schemeClr val="tx1"/>
              </a:solidFill>
            </a:rPr>
            <a:t>Attend</a:t>
          </a:r>
          <a:r>
            <a:rPr lang="en-US" sz="1500" kern="1200" dirty="0"/>
            <a:t> seminars and research group meetings</a:t>
          </a:r>
        </a:p>
      </dsp:txBody>
      <dsp:txXfrm>
        <a:off x="1986188" y="2146422"/>
        <a:ext cx="1687500" cy="675000"/>
      </dsp:txXfrm>
    </dsp:sp>
    <dsp:sp modelId="{A35F41CF-334E-4369-B2BD-F4D896848AE3}">
      <dsp:nvSpPr>
        <dsp:cNvPr id="0" name=""/>
        <dsp:cNvSpPr/>
      </dsp:nvSpPr>
      <dsp:spPr>
        <a:xfrm>
          <a:off x="4298063" y="796422"/>
          <a:ext cx="1029375" cy="10293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630D3-7088-4764-989C-B94A73630219}">
      <dsp:nvSpPr>
        <dsp:cNvPr id="0" name=""/>
        <dsp:cNvSpPr/>
      </dsp:nvSpPr>
      <dsp:spPr>
        <a:xfrm>
          <a:off x="4517438" y="1015797"/>
          <a:ext cx="590625" cy="59062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DD96A-C595-485A-8115-15F310BFD068}">
      <dsp:nvSpPr>
        <dsp:cNvPr id="0" name=""/>
        <dsp:cNvSpPr/>
      </dsp:nvSpPr>
      <dsp:spPr>
        <a:xfrm>
          <a:off x="3969000" y="214642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1" kern="1200" dirty="0">
              <a:solidFill>
                <a:schemeClr val="tx1"/>
              </a:solidFill>
            </a:rPr>
            <a:t>Perform</a:t>
          </a:r>
          <a:r>
            <a:rPr lang="en-US" sz="1500" kern="1200" dirty="0"/>
            <a:t> independent study</a:t>
          </a:r>
        </a:p>
      </dsp:txBody>
      <dsp:txXfrm>
        <a:off x="3969000" y="2146422"/>
        <a:ext cx="1687500" cy="675000"/>
      </dsp:txXfrm>
    </dsp:sp>
    <dsp:sp modelId="{393F0AAE-474A-4F89-9A46-A718A831F08D}">
      <dsp:nvSpPr>
        <dsp:cNvPr id="0" name=""/>
        <dsp:cNvSpPr/>
      </dsp:nvSpPr>
      <dsp:spPr>
        <a:xfrm>
          <a:off x="6280875" y="796422"/>
          <a:ext cx="1029375" cy="10293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BB28F-52B7-46D2-BB20-CB17C6BD0CC3}">
      <dsp:nvSpPr>
        <dsp:cNvPr id="0" name=""/>
        <dsp:cNvSpPr/>
      </dsp:nvSpPr>
      <dsp:spPr>
        <a:xfrm>
          <a:off x="6500250" y="1015797"/>
          <a:ext cx="590625" cy="59062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4AEE58-91ED-438E-BCAA-B9E0223E926B}">
      <dsp:nvSpPr>
        <dsp:cNvPr id="0" name=""/>
        <dsp:cNvSpPr/>
      </dsp:nvSpPr>
      <dsp:spPr>
        <a:xfrm>
          <a:off x="5951813" y="2146422"/>
          <a:ext cx="1687500" cy="6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i="1" kern="1200" dirty="0">
              <a:solidFill>
                <a:schemeClr val="tx1"/>
              </a:solidFill>
            </a:rPr>
            <a:t>Schedule</a:t>
          </a:r>
          <a:r>
            <a:rPr lang="en-US" sz="1500" kern="1200" dirty="0"/>
            <a:t> meetings with potential advisors</a:t>
          </a:r>
        </a:p>
      </dsp:txBody>
      <dsp:txXfrm>
        <a:off x="5951813" y="2146422"/>
        <a:ext cx="1687500" cy="675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25D4B82-6D19-42BA-B849-982779B81963}" type="datetimeFigureOut">
              <a:rPr lang="en-US" smtClean="0"/>
              <a:t>8/25/2024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DD4F9C2-C5AE-4323-9E94-ADC0D12C660F}" type="slidenum">
              <a:rPr lang="en-US" smtClean="0"/>
              <a:t>‹#›</a:t>
            </a:fld>
            <a:endParaRPr lang="en-US"/>
          </a:p>
        </p:txBody>
      </p:sp>
    </p:spTree>
    <p:extLst>
      <p:ext uri="{BB962C8B-B14F-4D97-AF65-F5344CB8AC3E}">
        <p14:creationId xmlns:p14="http://schemas.microsoft.com/office/powerpoint/2010/main" val="112107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1</a:t>
            </a:fld>
            <a:endParaRPr lang="en-US"/>
          </a:p>
        </p:txBody>
      </p:sp>
    </p:spTree>
    <p:extLst>
      <p:ext uri="{BB962C8B-B14F-4D97-AF65-F5344CB8AC3E}">
        <p14:creationId xmlns:p14="http://schemas.microsoft.com/office/powerpoint/2010/main" val="35390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70 courses each semester. There</a:t>
            </a:r>
            <a:r>
              <a:rPr lang="en-US" baseline="0" dirty="0"/>
              <a:t> is something for everybody. You can choose the curriculum path you want and we will help you do that through the program of study process. We will have some sessions to talk about program requirements and get the program of study completed.</a:t>
            </a:r>
          </a:p>
        </p:txBody>
      </p:sp>
      <p:sp>
        <p:nvSpPr>
          <p:cNvPr id="4" name="Slide Number Placeholder 3"/>
          <p:cNvSpPr>
            <a:spLocks noGrp="1"/>
          </p:cNvSpPr>
          <p:nvPr>
            <p:ph type="sldNum" sz="quarter" idx="10"/>
          </p:nvPr>
        </p:nvSpPr>
        <p:spPr/>
        <p:txBody>
          <a:bodyPr/>
          <a:lstStyle/>
          <a:p>
            <a:fld id="{EDD4F9C2-C5AE-4323-9E94-ADC0D12C660F}" type="slidenum">
              <a:rPr lang="en-US" smtClean="0"/>
              <a:t>12</a:t>
            </a:fld>
            <a:endParaRPr lang="en-US"/>
          </a:p>
        </p:txBody>
      </p:sp>
    </p:spTree>
    <p:extLst>
      <p:ext uri="{BB962C8B-B14F-4D97-AF65-F5344CB8AC3E}">
        <p14:creationId xmlns:p14="http://schemas.microsoft.com/office/powerpoint/2010/main" val="386976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anticipate anyone graduating before the end of the semester.</a:t>
            </a:r>
          </a:p>
        </p:txBody>
      </p:sp>
      <p:sp>
        <p:nvSpPr>
          <p:cNvPr id="4" name="Slide Number Placeholder 3"/>
          <p:cNvSpPr>
            <a:spLocks noGrp="1"/>
          </p:cNvSpPr>
          <p:nvPr>
            <p:ph type="sldNum" sz="quarter" idx="10"/>
          </p:nvPr>
        </p:nvSpPr>
        <p:spPr/>
        <p:txBody>
          <a:bodyPr/>
          <a:lstStyle/>
          <a:p>
            <a:fld id="{EDD4F9C2-C5AE-4323-9E94-ADC0D12C660F}" type="slidenum">
              <a:rPr lang="en-US" smtClean="0"/>
              <a:t>15</a:t>
            </a:fld>
            <a:endParaRPr lang="en-US"/>
          </a:p>
        </p:txBody>
      </p:sp>
    </p:spTree>
    <p:extLst>
      <p:ext uri="{BB962C8B-B14F-4D97-AF65-F5344CB8AC3E}">
        <p14:creationId xmlns:p14="http://schemas.microsoft.com/office/powerpoint/2010/main" val="310671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put together by thinking about what you need to be successful</a:t>
            </a:r>
          </a:p>
        </p:txBody>
      </p:sp>
      <p:sp>
        <p:nvSpPr>
          <p:cNvPr id="4" name="Slide Number Placeholder 3"/>
          <p:cNvSpPr>
            <a:spLocks noGrp="1"/>
          </p:cNvSpPr>
          <p:nvPr>
            <p:ph type="sldNum" sz="quarter" idx="10"/>
          </p:nvPr>
        </p:nvSpPr>
        <p:spPr/>
        <p:txBody>
          <a:bodyPr/>
          <a:lstStyle/>
          <a:p>
            <a:fld id="{EDD4F9C2-C5AE-4323-9E94-ADC0D12C660F}" type="slidenum">
              <a:rPr lang="en-US" smtClean="0"/>
              <a:t>21</a:t>
            </a:fld>
            <a:endParaRPr lang="en-US"/>
          </a:p>
        </p:txBody>
      </p:sp>
    </p:spTree>
    <p:extLst>
      <p:ext uri="{BB962C8B-B14F-4D97-AF65-F5344CB8AC3E}">
        <p14:creationId xmlns:p14="http://schemas.microsoft.com/office/powerpoint/2010/main" val="22317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4F9C2-C5AE-4323-9E94-ADC0D12C660F}" type="slidenum">
              <a:rPr lang="en-US" smtClean="0"/>
              <a:t>22</a:t>
            </a:fld>
            <a:endParaRPr lang="en-US"/>
          </a:p>
        </p:txBody>
      </p:sp>
    </p:spTree>
    <p:extLst>
      <p:ext uri="{BB962C8B-B14F-4D97-AF65-F5344CB8AC3E}">
        <p14:creationId xmlns:p14="http://schemas.microsoft.com/office/powerpoint/2010/main" val="196701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4F9C2-C5AE-4323-9E94-ADC0D12C660F}" type="slidenum">
              <a:rPr lang="en-US" smtClean="0"/>
              <a:t>24</a:t>
            </a:fld>
            <a:endParaRPr lang="en-US"/>
          </a:p>
        </p:txBody>
      </p:sp>
    </p:spTree>
    <p:extLst>
      <p:ext uri="{BB962C8B-B14F-4D97-AF65-F5344CB8AC3E}">
        <p14:creationId xmlns:p14="http://schemas.microsoft.com/office/powerpoint/2010/main" val="27183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4F9C2-C5AE-4323-9E94-ADC0D12C660F}" type="slidenum">
              <a:rPr lang="en-US" smtClean="0"/>
              <a:t>25</a:t>
            </a:fld>
            <a:endParaRPr lang="en-US"/>
          </a:p>
        </p:txBody>
      </p:sp>
    </p:spTree>
    <p:extLst>
      <p:ext uri="{BB962C8B-B14F-4D97-AF65-F5344CB8AC3E}">
        <p14:creationId xmlns:p14="http://schemas.microsoft.com/office/powerpoint/2010/main" val="166367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Viveka makes</a:t>
            </a:r>
            <a:r>
              <a:rPr lang="en-US" baseline="0" dirty="0"/>
              <a:t> the entire program run smoothly. She coordinates admissions, orientation events, annual evaluations, and advising</a:t>
            </a:r>
          </a:p>
          <a:p>
            <a:r>
              <a:rPr lang="en-US" baseline="0" dirty="0"/>
              <a:t>Kara will advise students on course requirements. She also does the TA assignments.</a:t>
            </a:r>
          </a:p>
          <a:p>
            <a:r>
              <a:rPr lang="en-US" baseline="0" dirty="0"/>
              <a:t>Maggie facilitates communications between students and staff, and helps with many of the orientation and other department events</a:t>
            </a:r>
          </a:p>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2</a:t>
            </a:fld>
            <a:endParaRPr lang="en-US"/>
          </a:p>
        </p:txBody>
      </p:sp>
    </p:spTree>
    <p:extLst>
      <p:ext uri="{BB962C8B-B14F-4D97-AF65-F5344CB8AC3E}">
        <p14:creationId xmlns:p14="http://schemas.microsoft.com/office/powerpoint/2010/main" val="164285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you</a:t>
            </a:r>
            <a:r>
              <a:rPr lang="en-US" baseline="0" dirty="0"/>
              <a:t> start at the same time, but will proceed at a pace that works for you.</a:t>
            </a:r>
          </a:p>
          <a:p>
            <a:r>
              <a:rPr lang="en-US" baseline="0" dirty="0"/>
              <a:t>There will be periods when you are performing well, and periods when you struggle.</a:t>
            </a:r>
          </a:p>
          <a:p>
            <a:r>
              <a:rPr lang="en-US" baseline="0" dirty="0"/>
              <a:t>And what matters most is that you finish. </a:t>
            </a:r>
          </a:p>
          <a:p>
            <a:r>
              <a:rPr lang="en-US" baseline="0" dirty="0"/>
              <a:t>The purpose of the CS graduate office is to keep you on pace, and maybe to cheer you on when you need it</a:t>
            </a:r>
          </a:p>
        </p:txBody>
      </p:sp>
      <p:sp>
        <p:nvSpPr>
          <p:cNvPr id="4" name="Slide Number Placeholder 3"/>
          <p:cNvSpPr>
            <a:spLocks noGrp="1"/>
          </p:cNvSpPr>
          <p:nvPr>
            <p:ph type="sldNum" sz="quarter" idx="10"/>
          </p:nvPr>
        </p:nvSpPr>
        <p:spPr/>
        <p:txBody>
          <a:bodyPr/>
          <a:lstStyle/>
          <a:p>
            <a:fld id="{EDD4F9C2-C5AE-4323-9E94-ADC0D12C660F}" type="slidenum">
              <a:rPr lang="en-US" smtClean="0"/>
              <a:t>5</a:t>
            </a:fld>
            <a:endParaRPr lang="en-US"/>
          </a:p>
        </p:txBody>
      </p:sp>
    </p:spTree>
    <p:extLst>
      <p:ext uri="{BB962C8B-B14F-4D97-AF65-F5344CB8AC3E}">
        <p14:creationId xmlns:p14="http://schemas.microsoft.com/office/powerpoint/2010/main" val="16200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That investment also comes with challenges. It requires more then putting in the work. </a:t>
            </a:r>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6</a:t>
            </a:fld>
            <a:endParaRPr lang="en-US"/>
          </a:p>
        </p:txBody>
      </p:sp>
    </p:spTree>
    <p:extLst>
      <p:ext uri="{BB962C8B-B14F-4D97-AF65-F5344CB8AC3E}">
        <p14:creationId xmlns:p14="http://schemas.microsoft.com/office/powerpoint/2010/main" val="294119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here because each of you would like to earn a PhD</a:t>
            </a:r>
            <a:r>
              <a:rPr lang="en-US" baseline="0" dirty="0"/>
              <a:t>. </a:t>
            </a:r>
            <a:r>
              <a:rPr lang="en-US" dirty="0"/>
              <a:t>I admire you</a:t>
            </a:r>
            <a:r>
              <a:rPr lang="en-US" baseline="0" dirty="0"/>
              <a:t> because this is a </a:t>
            </a:r>
            <a:r>
              <a:rPr lang="en-US" dirty="0"/>
              <a:t>big investment in your career. Most of you will</a:t>
            </a:r>
            <a:r>
              <a:rPr lang="en-US" baseline="0" dirty="0"/>
              <a:t> spend 5 to 7 years working toward your degree, and these years come during a precious time in your life. Many of your friends will get married, grow in their professional career; all while you are pursuing a doctoral degree.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7</a:t>
            </a:fld>
            <a:endParaRPr lang="en-US"/>
          </a:p>
        </p:txBody>
      </p:sp>
    </p:spTree>
    <p:extLst>
      <p:ext uri="{BB962C8B-B14F-4D97-AF65-F5344CB8AC3E}">
        <p14:creationId xmlns:p14="http://schemas.microsoft.com/office/powerpoint/2010/main" val="174101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Earning the degree is worth the investment</a:t>
            </a:r>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8</a:t>
            </a:fld>
            <a:endParaRPr lang="en-US"/>
          </a:p>
        </p:txBody>
      </p:sp>
    </p:spTree>
    <p:extLst>
      <p:ext uri="{BB962C8B-B14F-4D97-AF65-F5344CB8AC3E}">
        <p14:creationId xmlns:p14="http://schemas.microsoft.com/office/powerpoint/2010/main" val="44070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its all done, you will deserve a hug!</a:t>
            </a:r>
          </a:p>
        </p:txBody>
      </p:sp>
      <p:sp>
        <p:nvSpPr>
          <p:cNvPr id="4" name="Slide Number Placeholder 3"/>
          <p:cNvSpPr>
            <a:spLocks noGrp="1"/>
          </p:cNvSpPr>
          <p:nvPr>
            <p:ph type="sldNum" sz="quarter" idx="10"/>
          </p:nvPr>
        </p:nvSpPr>
        <p:spPr/>
        <p:txBody>
          <a:bodyPr/>
          <a:lstStyle/>
          <a:p>
            <a:fld id="{EDD4F9C2-C5AE-4323-9E94-ADC0D12C660F}" type="slidenum">
              <a:rPr lang="en-US" smtClean="0"/>
              <a:t>9</a:t>
            </a:fld>
            <a:endParaRPr lang="en-US"/>
          </a:p>
        </p:txBody>
      </p:sp>
    </p:spTree>
    <p:extLst>
      <p:ext uri="{BB962C8B-B14F-4D97-AF65-F5344CB8AC3E}">
        <p14:creationId xmlns:p14="http://schemas.microsoft.com/office/powerpoint/2010/main" val="186039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be a successful student (career paths and expectations, communication skills, ethics,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Skills (speaking, writing, people skills), need money (grant writing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10</a:t>
            </a:fld>
            <a:endParaRPr lang="en-US"/>
          </a:p>
        </p:txBody>
      </p:sp>
    </p:spTree>
    <p:extLst>
      <p:ext uri="{BB962C8B-B14F-4D97-AF65-F5344CB8AC3E}">
        <p14:creationId xmlns:p14="http://schemas.microsoft.com/office/powerpoint/2010/main" val="48672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11</a:t>
            </a:fld>
            <a:endParaRPr lang="en-US"/>
          </a:p>
        </p:txBody>
      </p:sp>
    </p:spTree>
    <p:extLst>
      <p:ext uri="{BB962C8B-B14F-4D97-AF65-F5344CB8AC3E}">
        <p14:creationId xmlns:p14="http://schemas.microsoft.com/office/powerpoint/2010/main" val="38561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1395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423987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339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0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83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55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79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07814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61925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03274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68009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410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5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engr.illinois.edu/cs591phd/fa202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rad.illinois.edu/gradhandboo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gora.cs.illinois.edu/display/grad/Graduate+Program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grad.illinois.edu/gradhandbook/" TargetMode="External"/><Relationship Id="rId5" Type="http://schemas.openxmlformats.org/officeDocument/2006/relationships/hyperlink" Target="http://www.grad.illinois.edu/" TargetMode="External"/><Relationship Id="rId4" Type="http://schemas.openxmlformats.org/officeDocument/2006/relationships/hyperlink" Target="http://my.cs.illinoi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queue.illinois.edu/q/cs-grad-advis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219092"/>
            <a:ext cx="12192000" cy="228600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ctrTitle"/>
          </p:nvPr>
        </p:nvSpPr>
        <p:spPr/>
        <p:txBody>
          <a:bodyPr/>
          <a:lstStyle/>
          <a:p>
            <a:r>
              <a:rPr lang="en-US" dirty="0">
                <a:solidFill>
                  <a:schemeClr val="bg1"/>
                </a:solidFill>
              </a:rPr>
              <a:t>CS 591 PHD Seminar</a:t>
            </a:r>
            <a:endParaRPr lang="en-US" dirty="0"/>
          </a:p>
        </p:txBody>
      </p:sp>
      <p:sp>
        <p:nvSpPr>
          <p:cNvPr id="11" name="Subtitle 10"/>
          <p:cNvSpPr>
            <a:spLocks noGrp="1"/>
          </p:cNvSpPr>
          <p:nvPr>
            <p:ph type="subTitle" idx="1"/>
          </p:nvPr>
        </p:nvSpPr>
        <p:spPr/>
        <p:txBody>
          <a:bodyPr/>
          <a:lstStyle/>
          <a:p>
            <a:r>
              <a:rPr lang="en-US" b="1" dirty="0">
                <a:solidFill>
                  <a:schemeClr val="bg1"/>
                </a:solidFill>
              </a:rPr>
              <a:t>Beginning the journey toward earning a PhD</a:t>
            </a:r>
          </a:p>
          <a:p>
            <a:endParaRPr lang="en-US" dirty="0"/>
          </a:p>
        </p:txBody>
      </p:sp>
    </p:spTree>
    <p:extLst>
      <p:ext uri="{BB962C8B-B14F-4D97-AF65-F5344CB8AC3E}">
        <p14:creationId xmlns:p14="http://schemas.microsoft.com/office/powerpoint/2010/main" val="363338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and Other Goals</a:t>
            </a:r>
          </a:p>
        </p:txBody>
      </p:sp>
      <p:sp>
        <p:nvSpPr>
          <p:cNvPr id="3" name="Content Placeholder 2"/>
          <p:cNvSpPr>
            <a:spLocks noGrp="1"/>
          </p:cNvSpPr>
          <p:nvPr>
            <p:ph idx="1"/>
          </p:nvPr>
        </p:nvSpPr>
        <p:spPr/>
        <p:txBody>
          <a:bodyPr>
            <a:normAutofit/>
          </a:bodyPr>
          <a:lstStyle/>
          <a:p>
            <a:pPr marL="0" indent="0">
              <a:buNone/>
            </a:pPr>
            <a:r>
              <a:rPr lang="en-US" dirty="0"/>
              <a:t>How to be a successful graduate student and researcher</a:t>
            </a:r>
          </a:p>
          <a:p>
            <a:pPr marL="0" indent="0">
              <a:buNone/>
            </a:pPr>
            <a:r>
              <a:rPr lang="en-US" dirty="0"/>
              <a:t>Develop professional skills needed for research</a:t>
            </a:r>
          </a:p>
          <a:p>
            <a:pPr marL="0" indent="0">
              <a:buNone/>
            </a:pPr>
            <a:r>
              <a:rPr lang="en-US" dirty="0"/>
              <a:t>Campus resources for research </a:t>
            </a:r>
          </a:p>
          <a:p>
            <a:pPr marL="0" indent="0">
              <a:buNone/>
            </a:pPr>
            <a:r>
              <a:rPr lang="en-US" dirty="0"/>
              <a:t>Program requirements and strategies</a:t>
            </a:r>
          </a:p>
          <a:p>
            <a:pPr marL="0" indent="0">
              <a:buNone/>
            </a:pPr>
            <a:r>
              <a:rPr lang="en-US" dirty="0"/>
              <a:t>Build student and faculty community</a:t>
            </a:r>
          </a:p>
          <a:p>
            <a:pPr marL="0" indent="0">
              <a:buNone/>
            </a:pPr>
            <a:endParaRPr lang="en-US" dirty="0"/>
          </a:p>
          <a:p>
            <a:pPr marL="0" indent="0">
              <a:buNone/>
            </a:pPr>
            <a:r>
              <a:rPr lang="en-US" dirty="0"/>
              <a:t>Get exposure to all of the areas in the department</a:t>
            </a:r>
          </a:p>
          <a:p>
            <a:endParaRPr lang="en-US" dirty="0"/>
          </a:p>
          <a:p>
            <a:endParaRPr lang="en-US" dirty="0"/>
          </a:p>
        </p:txBody>
      </p:sp>
    </p:spTree>
    <p:extLst>
      <p:ext uri="{BB962C8B-B14F-4D97-AF65-F5344CB8AC3E}">
        <p14:creationId xmlns:p14="http://schemas.microsoft.com/office/powerpoint/2010/main" val="28286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PhD Timeline</a:t>
            </a:r>
          </a:p>
        </p:txBody>
      </p:sp>
      <p:cxnSp>
        <p:nvCxnSpPr>
          <p:cNvPr id="8" name="Straight Arrow Connector 7"/>
          <p:cNvCxnSpPr/>
          <p:nvPr/>
        </p:nvCxnSpPr>
        <p:spPr>
          <a:xfrm>
            <a:off x="512050" y="5679857"/>
            <a:ext cx="11384984" cy="11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882" y="5787339"/>
            <a:ext cx="577401"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FY1</a:t>
            </a:r>
          </a:p>
        </p:txBody>
      </p:sp>
      <p:sp>
        <p:nvSpPr>
          <p:cNvPr id="24" name="TextBox 23"/>
          <p:cNvSpPr txBox="1"/>
          <p:nvPr/>
        </p:nvSpPr>
        <p:spPr>
          <a:xfrm>
            <a:off x="2326555"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FY2</a:t>
            </a:r>
          </a:p>
        </p:txBody>
      </p:sp>
      <p:sp>
        <p:nvSpPr>
          <p:cNvPr id="25" name="TextBox 24"/>
          <p:cNvSpPr txBox="1"/>
          <p:nvPr/>
        </p:nvSpPr>
        <p:spPr>
          <a:xfrm>
            <a:off x="4203229"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FY3</a:t>
            </a:r>
          </a:p>
        </p:txBody>
      </p:sp>
      <p:sp>
        <p:nvSpPr>
          <p:cNvPr id="26" name="TextBox 25"/>
          <p:cNvSpPr txBox="1"/>
          <p:nvPr/>
        </p:nvSpPr>
        <p:spPr>
          <a:xfrm>
            <a:off x="6079903"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FY4</a:t>
            </a:r>
          </a:p>
        </p:txBody>
      </p:sp>
      <p:sp>
        <p:nvSpPr>
          <p:cNvPr id="27" name="TextBox 26"/>
          <p:cNvSpPr txBox="1"/>
          <p:nvPr/>
        </p:nvSpPr>
        <p:spPr>
          <a:xfrm>
            <a:off x="7956577"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FY5</a:t>
            </a:r>
          </a:p>
        </p:txBody>
      </p:sp>
      <p:sp>
        <p:nvSpPr>
          <p:cNvPr id="28" name="TextBox 27"/>
          <p:cNvSpPr txBox="1"/>
          <p:nvPr/>
        </p:nvSpPr>
        <p:spPr>
          <a:xfrm>
            <a:off x="9833251" y="5787339"/>
            <a:ext cx="577402"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FY6</a:t>
            </a:r>
          </a:p>
        </p:txBody>
      </p:sp>
      <p:sp>
        <p:nvSpPr>
          <p:cNvPr id="34" name="Rectangle 33"/>
          <p:cNvSpPr/>
          <p:nvPr/>
        </p:nvSpPr>
        <p:spPr>
          <a:xfrm>
            <a:off x="507520" y="4662939"/>
            <a:ext cx="3975990" cy="780654"/>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Satisfy course requirements</a:t>
            </a:r>
          </a:p>
        </p:txBody>
      </p:sp>
      <p:sp>
        <p:nvSpPr>
          <p:cNvPr id="40" name="Rectangle 39"/>
          <p:cNvSpPr/>
          <p:nvPr/>
        </p:nvSpPr>
        <p:spPr>
          <a:xfrm>
            <a:off x="3514478" y="3787192"/>
            <a:ext cx="960120" cy="780653"/>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Segoe UI" panose="020B0502040204020203" pitchFamily="34" charset="0"/>
                <a:cs typeface="Segoe UI" panose="020B0502040204020203" pitchFamily="34" charset="0"/>
              </a:rPr>
              <a:t>Qual</a:t>
            </a:r>
            <a:r>
              <a:rPr lang="en-US" sz="1600" dirty="0">
                <a:latin typeface="Segoe UI" panose="020B0502040204020203" pitchFamily="34" charset="0"/>
                <a:cs typeface="Segoe UI" panose="020B0502040204020203" pitchFamily="34" charset="0"/>
              </a:rPr>
              <a:t> exam</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(1st)</a:t>
            </a:r>
          </a:p>
        </p:txBody>
      </p:sp>
      <p:sp>
        <p:nvSpPr>
          <p:cNvPr id="41" name="Rectangle 40"/>
          <p:cNvSpPr/>
          <p:nvPr/>
        </p:nvSpPr>
        <p:spPr>
          <a:xfrm>
            <a:off x="9977316" y="768404"/>
            <a:ext cx="404945" cy="281994"/>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endParaRPr>
          </a:p>
        </p:txBody>
      </p:sp>
      <p:sp>
        <p:nvSpPr>
          <p:cNvPr id="42" name="Rectangle 41"/>
          <p:cNvSpPr/>
          <p:nvPr/>
        </p:nvSpPr>
        <p:spPr>
          <a:xfrm>
            <a:off x="6287043" y="3787207"/>
            <a:ext cx="1096983" cy="791073"/>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Prelim exam</a:t>
            </a:r>
          </a:p>
        </p:txBody>
      </p:sp>
      <p:sp>
        <p:nvSpPr>
          <p:cNvPr id="43" name="Rectangle 42"/>
          <p:cNvSpPr/>
          <p:nvPr/>
        </p:nvSpPr>
        <p:spPr>
          <a:xfrm>
            <a:off x="8190274" y="3787207"/>
            <a:ext cx="1297855" cy="780653"/>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dissertation</a:t>
            </a:r>
          </a:p>
        </p:txBody>
      </p:sp>
      <p:sp>
        <p:nvSpPr>
          <p:cNvPr id="44" name="Rectangle 43"/>
          <p:cNvSpPr/>
          <p:nvPr/>
        </p:nvSpPr>
        <p:spPr>
          <a:xfrm>
            <a:off x="9517326" y="3787207"/>
            <a:ext cx="913984" cy="787726"/>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Defend</a:t>
            </a:r>
          </a:p>
        </p:txBody>
      </p:sp>
      <p:sp>
        <p:nvSpPr>
          <p:cNvPr id="45" name="Rectangle 44"/>
          <p:cNvSpPr/>
          <p:nvPr/>
        </p:nvSpPr>
        <p:spPr>
          <a:xfrm>
            <a:off x="8655262" y="2032668"/>
            <a:ext cx="1995284"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Seek jobs</a:t>
            </a:r>
          </a:p>
        </p:txBody>
      </p:sp>
      <p:sp>
        <p:nvSpPr>
          <p:cNvPr id="46" name="Rectangle 45"/>
          <p:cNvSpPr/>
          <p:nvPr/>
        </p:nvSpPr>
        <p:spPr>
          <a:xfrm>
            <a:off x="5501764" y="2039444"/>
            <a:ext cx="785279"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Internship</a:t>
            </a:r>
          </a:p>
        </p:txBody>
      </p:sp>
      <p:sp>
        <p:nvSpPr>
          <p:cNvPr id="47" name="Rectangle 46"/>
          <p:cNvSpPr/>
          <p:nvPr/>
        </p:nvSpPr>
        <p:spPr>
          <a:xfrm>
            <a:off x="2739804" y="2953003"/>
            <a:ext cx="774674"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48" name="TextBox 47"/>
          <p:cNvSpPr txBox="1"/>
          <p:nvPr/>
        </p:nvSpPr>
        <p:spPr>
          <a:xfrm>
            <a:off x="1383409"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SY1</a:t>
            </a:r>
          </a:p>
        </p:txBody>
      </p:sp>
      <p:sp>
        <p:nvSpPr>
          <p:cNvPr id="49" name="TextBox 48"/>
          <p:cNvSpPr txBox="1"/>
          <p:nvPr/>
        </p:nvSpPr>
        <p:spPr>
          <a:xfrm>
            <a:off x="3260083"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SY2</a:t>
            </a:r>
          </a:p>
        </p:txBody>
      </p:sp>
      <p:sp>
        <p:nvSpPr>
          <p:cNvPr id="50" name="TextBox 49"/>
          <p:cNvSpPr txBox="1"/>
          <p:nvPr/>
        </p:nvSpPr>
        <p:spPr>
          <a:xfrm>
            <a:off x="5136757"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SY3</a:t>
            </a:r>
          </a:p>
        </p:txBody>
      </p:sp>
      <p:sp>
        <p:nvSpPr>
          <p:cNvPr id="51" name="TextBox 50"/>
          <p:cNvSpPr txBox="1"/>
          <p:nvPr/>
        </p:nvSpPr>
        <p:spPr>
          <a:xfrm>
            <a:off x="7013431"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SY4</a:t>
            </a:r>
          </a:p>
        </p:txBody>
      </p:sp>
      <p:sp>
        <p:nvSpPr>
          <p:cNvPr id="52" name="TextBox 51"/>
          <p:cNvSpPr txBox="1"/>
          <p:nvPr/>
        </p:nvSpPr>
        <p:spPr>
          <a:xfrm>
            <a:off x="10766780"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SY6</a:t>
            </a:r>
          </a:p>
        </p:txBody>
      </p:sp>
      <p:sp>
        <p:nvSpPr>
          <p:cNvPr id="53" name="TextBox 52"/>
          <p:cNvSpPr txBox="1"/>
          <p:nvPr/>
        </p:nvSpPr>
        <p:spPr>
          <a:xfrm>
            <a:off x="8890105" y="5787339"/>
            <a:ext cx="587020" cy="369332"/>
          </a:xfrm>
          <a:prstGeom prst="rect">
            <a:avLst/>
          </a:prstGeom>
          <a:noFill/>
        </p:spPr>
        <p:txBody>
          <a:bodyPr wrap="none" rtlCol="0">
            <a:spAutoFit/>
          </a:bodyPr>
          <a:lstStyle/>
          <a:p>
            <a:pPr algn="ctr"/>
            <a:r>
              <a:rPr lang="en-US" b="1" dirty="0">
                <a:latin typeface="Segoe UI" panose="020B0502040204020203" pitchFamily="34" charset="0"/>
                <a:cs typeface="Segoe UI" panose="020B0502040204020203" pitchFamily="34" charset="0"/>
              </a:rPr>
              <a:t>SY5</a:t>
            </a:r>
          </a:p>
        </p:txBody>
      </p:sp>
      <p:sp>
        <p:nvSpPr>
          <p:cNvPr id="54" name="Rectangle 53"/>
          <p:cNvSpPr/>
          <p:nvPr/>
        </p:nvSpPr>
        <p:spPr>
          <a:xfrm>
            <a:off x="7389683" y="2046229"/>
            <a:ext cx="749101"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Internship</a:t>
            </a:r>
          </a:p>
        </p:txBody>
      </p:sp>
      <p:sp>
        <p:nvSpPr>
          <p:cNvPr id="55" name="Rectangle 54"/>
          <p:cNvSpPr/>
          <p:nvPr/>
        </p:nvSpPr>
        <p:spPr>
          <a:xfrm>
            <a:off x="6281561" y="2953003"/>
            <a:ext cx="731869"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56" name="Rectangle 55"/>
          <p:cNvSpPr/>
          <p:nvPr/>
        </p:nvSpPr>
        <p:spPr>
          <a:xfrm>
            <a:off x="7384026" y="2953003"/>
            <a:ext cx="754758"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57" name="Rectangle 56"/>
          <p:cNvSpPr/>
          <p:nvPr/>
        </p:nvSpPr>
        <p:spPr>
          <a:xfrm>
            <a:off x="8305448" y="2953003"/>
            <a:ext cx="765399"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58" name="Rectangle 57"/>
          <p:cNvSpPr/>
          <p:nvPr/>
        </p:nvSpPr>
        <p:spPr>
          <a:xfrm>
            <a:off x="4510682" y="2953003"/>
            <a:ext cx="719685" cy="656071"/>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Write paper</a:t>
            </a:r>
          </a:p>
        </p:txBody>
      </p:sp>
      <p:sp>
        <p:nvSpPr>
          <p:cNvPr id="61" name="Rectangle 60"/>
          <p:cNvSpPr/>
          <p:nvPr/>
        </p:nvSpPr>
        <p:spPr>
          <a:xfrm>
            <a:off x="4546323" y="3787206"/>
            <a:ext cx="960120" cy="780653"/>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Segoe UI" panose="020B0502040204020203" pitchFamily="34" charset="0"/>
                <a:cs typeface="Segoe UI" panose="020B0502040204020203" pitchFamily="34" charset="0"/>
              </a:rPr>
              <a:t>Qual</a:t>
            </a:r>
            <a:r>
              <a:rPr lang="en-US" sz="1600" dirty="0">
                <a:latin typeface="Segoe UI" panose="020B0502040204020203" pitchFamily="34" charset="0"/>
                <a:cs typeface="Segoe UI" panose="020B0502040204020203" pitchFamily="34" charset="0"/>
              </a:rPr>
              <a:t> exam</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(2nd)</a:t>
            </a:r>
          </a:p>
        </p:txBody>
      </p:sp>
      <p:sp>
        <p:nvSpPr>
          <p:cNvPr id="62" name="TextBox 61"/>
          <p:cNvSpPr txBox="1"/>
          <p:nvPr/>
        </p:nvSpPr>
        <p:spPr>
          <a:xfrm>
            <a:off x="10441748" y="703284"/>
            <a:ext cx="1032014" cy="369332"/>
          </a:xfrm>
          <a:prstGeom prst="rect">
            <a:avLst/>
          </a:prstGeom>
          <a:noFill/>
        </p:spPr>
        <p:txBody>
          <a:bodyPr wrap="none" rtlCol="0">
            <a:spAutoFit/>
          </a:bodyPr>
          <a:lstStyle/>
          <a:p>
            <a:r>
              <a:rPr lang="en-US" dirty="0"/>
              <a:t>Required</a:t>
            </a:r>
          </a:p>
        </p:txBody>
      </p:sp>
      <p:sp>
        <p:nvSpPr>
          <p:cNvPr id="63" name="Rectangle 62"/>
          <p:cNvSpPr/>
          <p:nvPr/>
        </p:nvSpPr>
        <p:spPr>
          <a:xfrm>
            <a:off x="9977316" y="380415"/>
            <a:ext cx="404945" cy="303299"/>
          </a:xfrm>
          <a:prstGeom prst="rect">
            <a:avLst/>
          </a:prstGeom>
          <a:solidFill>
            <a:srgbClr val="19C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endParaRPr>
          </a:p>
        </p:txBody>
      </p:sp>
      <p:sp>
        <p:nvSpPr>
          <p:cNvPr id="64" name="TextBox 63"/>
          <p:cNvSpPr txBox="1"/>
          <p:nvPr/>
        </p:nvSpPr>
        <p:spPr>
          <a:xfrm>
            <a:off x="10463026" y="328088"/>
            <a:ext cx="899798" cy="369332"/>
          </a:xfrm>
          <a:prstGeom prst="rect">
            <a:avLst/>
          </a:prstGeom>
          <a:noFill/>
        </p:spPr>
        <p:txBody>
          <a:bodyPr wrap="none" rtlCol="0">
            <a:spAutoFit/>
          </a:bodyPr>
          <a:lstStyle/>
          <a:p>
            <a:r>
              <a:rPr lang="en-US" dirty="0"/>
              <a:t>Desired</a:t>
            </a:r>
          </a:p>
        </p:txBody>
      </p:sp>
      <p:sp>
        <p:nvSpPr>
          <p:cNvPr id="65" name="Rectangle 64"/>
          <p:cNvSpPr/>
          <p:nvPr/>
        </p:nvSpPr>
        <p:spPr>
          <a:xfrm>
            <a:off x="535441" y="3797299"/>
            <a:ext cx="2059694" cy="770074"/>
          </a:xfrm>
          <a:prstGeom prst="rect">
            <a:avLst/>
          </a:prstGeom>
          <a:solidFill>
            <a:srgbClr val="B70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Find advisor + topic</a:t>
            </a:r>
          </a:p>
        </p:txBody>
      </p:sp>
    </p:spTree>
    <p:extLst>
      <p:ext uri="{BB962C8B-B14F-4D97-AF65-F5344CB8AC3E}">
        <p14:creationId xmlns:p14="http://schemas.microsoft.com/office/powerpoint/2010/main" val="159229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3560" y="2635033"/>
            <a:ext cx="6407373" cy="819038"/>
          </a:xfrm>
          <a:prstGeom prst="rect">
            <a:avLst/>
          </a:prstGeom>
          <a:noFill/>
        </p:spPr>
        <p:txBody>
          <a:bodyPr wrap="square" rtlCol="0" anchor="ctr">
            <a:noAutofit/>
          </a:bodyPr>
          <a:lstStyle/>
          <a:p>
            <a:pPr algn="ctr"/>
            <a:r>
              <a:rPr lang="en-US" sz="4000" dirty="0">
                <a:latin typeface="Segoe UI" panose="020B0502040204020203" pitchFamily="34" charset="0"/>
                <a:ea typeface="Segoe UI" panose="020B0502040204020203" pitchFamily="34" charset="0"/>
                <a:cs typeface="Segoe UI" panose="020B0502040204020203" pitchFamily="34" charset="0"/>
              </a:rPr>
              <a:t> Plan coursework</a:t>
            </a:r>
            <a:br>
              <a:rPr lang="en-US" sz="4000" dirty="0">
                <a:latin typeface="Segoe UI" panose="020B0502040204020203" pitchFamily="34" charset="0"/>
                <a:ea typeface="Segoe UI" panose="020B0502040204020203" pitchFamily="34" charset="0"/>
                <a:cs typeface="Segoe UI" panose="020B0502040204020203" pitchFamily="34" charset="0"/>
              </a:rPr>
            </a:br>
            <a:r>
              <a:rPr lang="en-US" sz="4000" dirty="0">
                <a:latin typeface="Segoe UI" panose="020B0502040204020203" pitchFamily="34" charset="0"/>
                <a:ea typeface="Segoe UI" panose="020B0502040204020203" pitchFamily="34" charset="0"/>
                <a:cs typeface="Segoe UI" panose="020B0502040204020203" pitchFamily="34" charset="0"/>
              </a:rPr>
              <a:t>(many options per semester)</a:t>
            </a:r>
          </a:p>
        </p:txBody>
      </p:sp>
      <p:pic>
        <p:nvPicPr>
          <p:cNvPr id="2" name="Picture 1">
            <a:extLst>
              <a:ext uri="{FF2B5EF4-FFF2-40B4-BE49-F238E27FC236}">
                <a16:creationId xmlns:a16="http://schemas.microsoft.com/office/drawing/2014/main" id="{4E8072C7-7C46-49A6-878E-536A122D2593}"/>
              </a:ext>
            </a:extLst>
          </p:cNvPr>
          <p:cNvPicPr>
            <a:picLocks noChangeAspect="1"/>
          </p:cNvPicPr>
          <p:nvPr/>
        </p:nvPicPr>
        <p:blipFill rotWithShape="1">
          <a:blip r:embed="rId3"/>
          <a:srcRect l="3897" t="11944" r="15423" b="6111"/>
          <a:stretch/>
        </p:blipFill>
        <p:spPr>
          <a:xfrm>
            <a:off x="342677" y="407848"/>
            <a:ext cx="3128656" cy="6278595"/>
          </a:xfrm>
          <a:prstGeom prst="rect">
            <a:avLst/>
          </a:prstGeom>
        </p:spPr>
      </p:pic>
    </p:spTree>
    <p:extLst>
      <p:ext uri="{BB962C8B-B14F-4D97-AF65-F5344CB8AC3E}">
        <p14:creationId xmlns:p14="http://schemas.microsoft.com/office/powerpoint/2010/main" val="92022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9D98-BFF8-42BC-9459-6FF2DDEAFFF8}"/>
              </a:ext>
            </a:extLst>
          </p:cNvPr>
          <p:cNvSpPr>
            <a:spLocks noGrp="1"/>
          </p:cNvSpPr>
          <p:nvPr>
            <p:ph type="title"/>
          </p:nvPr>
        </p:nvSpPr>
        <p:spPr/>
        <p:txBody>
          <a:bodyPr/>
          <a:lstStyle/>
          <a:p>
            <a:r>
              <a:rPr lang="en-US" dirty="0"/>
              <a:t>Find an Advisor</a:t>
            </a:r>
          </a:p>
        </p:txBody>
      </p:sp>
      <p:graphicFrame>
        <p:nvGraphicFramePr>
          <p:cNvPr id="5" name="Content Placeholder 2">
            <a:extLst>
              <a:ext uri="{FF2B5EF4-FFF2-40B4-BE49-F238E27FC236}">
                <a16:creationId xmlns:a16="http://schemas.microsoft.com/office/drawing/2014/main" id="{7F4FA0CC-9E6B-4AB3-B299-C38C1278C0F2}"/>
              </a:ext>
            </a:extLst>
          </p:cNvPr>
          <p:cNvGraphicFramePr>
            <a:graphicFrameLocks noGrp="1"/>
          </p:cNvGraphicFramePr>
          <p:nvPr>
            <p:ph idx="1"/>
          </p:nvPr>
        </p:nvGraphicFramePr>
        <p:xfrm>
          <a:off x="2274656" y="2385391"/>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77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F6F4-869C-4315-BAD5-A6275829E8DD}"/>
              </a:ext>
            </a:extLst>
          </p:cNvPr>
          <p:cNvSpPr>
            <a:spLocks noGrp="1"/>
          </p:cNvSpPr>
          <p:nvPr>
            <p:ph type="title"/>
          </p:nvPr>
        </p:nvSpPr>
        <p:spPr/>
        <p:txBody>
          <a:bodyPr/>
          <a:lstStyle/>
          <a:p>
            <a:r>
              <a:rPr lang="en-US" dirty="0"/>
              <a:t>Find a Thesis Topic</a:t>
            </a:r>
            <a:endParaRPr lang="en-US" b="0" dirty="0"/>
          </a:p>
        </p:txBody>
      </p:sp>
      <p:sp>
        <p:nvSpPr>
          <p:cNvPr id="3" name="Content Placeholder 2">
            <a:extLst>
              <a:ext uri="{FF2B5EF4-FFF2-40B4-BE49-F238E27FC236}">
                <a16:creationId xmlns:a16="http://schemas.microsoft.com/office/drawing/2014/main" id="{A7B2AAC4-0C1D-4EB2-9D10-9034D346358F}"/>
              </a:ext>
            </a:extLst>
          </p:cNvPr>
          <p:cNvSpPr>
            <a:spLocks noGrp="1"/>
          </p:cNvSpPr>
          <p:nvPr>
            <p:ph idx="1"/>
          </p:nvPr>
        </p:nvSpPr>
        <p:spPr/>
        <p:txBody>
          <a:bodyPr vert="horz" lIns="91440" tIns="45720" rIns="91440" bIns="45720" rtlCol="0" anchor="t">
            <a:normAutofit/>
          </a:bodyPr>
          <a:lstStyle/>
          <a:p>
            <a:r>
              <a:rPr lang="en-US" dirty="0">
                <a:latin typeface="Segoe UI"/>
                <a:cs typeface="Segoe UI"/>
              </a:rPr>
              <a:t>Discuss ideas with your advisor and peers</a:t>
            </a:r>
          </a:p>
          <a:p>
            <a:r>
              <a:rPr lang="en-US" dirty="0">
                <a:latin typeface="Segoe UI"/>
                <a:cs typeface="Segoe UI"/>
              </a:rPr>
              <a:t>Learn about peer research projects </a:t>
            </a:r>
          </a:p>
          <a:p>
            <a:r>
              <a:rPr lang="en-US" dirty="0">
                <a:latin typeface="Segoe UI"/>
                <a:cs typeface="Segoe UI"/>
              </a:rPr>
              <a:t>Attend seminars</a:t>
            </a:r>
          </a:p>
          <a:p>
            <a:r>
              <a:rPr lang="en-US" dirty="0">
                <a:latin typeface="Segoe UI"/>
                <a:cs typeface="Segoe UI"/>
              </a:rPr>
              <a:t>Perform independent study </a:t>
            </a:r>
          </a:p>
          <a:p>
            <a:r>
              <a:rPr lang="en-US" dirty="0">
                <a:latin typeface="Segoe UI"/>
                <a:cs typeface="Segoe UI"/>
              </a:rPr>
              <a:t>Extend course projects</a:t>
            </a:r>
          </a:p>
          <a:p>
            <a:r>
              <a:rPr lang="en-US" dirty="0">
                <a:latin typeface="Segoe UI"/>
                <a:cs typeface="Segoe UI"/>
              </a:rPr>
              <a:t>Read papers</a:t>
            </a:r>
          </a:p>
          <a:p>
            <a:pPr marL="0" indent="0">
              <a:buNone/>
            </a:pPr>
            <a:endParaRPr lang="en-US" dirty="0"/>
          </a:p>
        </p:txBody>
      </p:sp>
    </p:spTree>
    <p:extLst>
      <p:ext uri="{BB962C8B-B14F-4D97-AF65-F5344CB8AC3E}">
        <p14:creationId xmlns:p14="http://schemas.microsoft.com/office/powerpoint/2010/main" val="332474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C3EA7A-E9B0-4730-96B3-7317A31D9EA5}"/>
              </a:ext>
            </a:extLst>
          </p:cNvPr>
          <p:cNvSpPr txBox="1"/>
          <p:nvPr/>
        </p:nvSpPr>
        <p:spPr>
          <a:xfrm>
            <a:off x="4552950" y="2705174"/>
            <a:ext cx="3218060" cy="1200329"/>
          </a:xfrm>
          <a:prstGeom prst="rect">
            <a:avLst/>
          </a:prstGeom>
          <a:noFill/>
        </p:spPr>
        <p:txBody>
          <a:bodyPr wrap="none" rtlCol="0">
            <a:spAutoFit/>
          </a:bodyPr>
          <a:lstStyle/>
          <a:p>
            <a:pPr algn="ctr"/>
            <a:r>
              <a:rPr lang="en-US" sz="7200" dirty="0">
                <a:solidFill>
                  <a:srgbClr val="C00000"/>
                </a:solidFill>
                <a:latin typeface="Segoe UI" panose="020B0502040204020203" pitchFamily="34" charset="0"/>
                <a:ea typeface="Segoe UI" panose="020B0502040204020203" pitchFamily="34" charset="0"/>
                <a:cs typeface="Segoe UI" panose="020B0502040204020203" pitchFamily="34" charset="0"/>
              </a:rPr>
              <a:t>Careers</a:t>
            </a:r>
          </a:p>
        </p:txBody>
      </p:sp>
      <p:sp>
        <p:nvSpPr>
          <p:cNvPr id="17" name="TextBox 16">
            <a:extLst>
              <a:ext uri="{FF2B5EF4-FFF2-40B4-BE49-F238E27FC236}">
                <a16:creationId xmlns:a16="http://schemas.microsoft.com/office/drawing/2014/main" id="{02343CE5-AE10-4728-8937-545C3F540AAB}"/>
              </a:ext>
            </a:extLst>
          </p:cNvPr>
          <p:cNvSpPr txBox="1"/>
          <p:nvPr/>
        </p:nvSpPr>
        <p:spPr>
          <a:xfrm>
            <a:off x="491373" y="1081296"/>
            <a:ext cx="4434099"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University research</a:t>
            </a:r>
          </a:p>
        </p:txBody>
      </p:sp>
      <p:sp>
        <p:nvSpPr>
          <p:cNvPr id="18" name="TextBox 17">
            <a:extLst>
              <a:ext uri="{FF2B5EF4-FFF2-40B4-BE49-F238E27FC236}">
                <a16:creationId xmlns:a16="http://schemas.microsoft.com/office/drawing/2014/main" id="{2DC6D307-E9CB-4749-9C76-1C8A7D69B290}"/>
              </a:ext>
            </a:extLst>
          </p:cNvPr>
          <p:cNvSpPr txBox="1"/>
          <p:nvPr/>
        </p:nvSpPr>
        <p:spPr>
          <a:xfrm>
            <a:off x="7497560" y="1081296"/>
            <a:ext cx="4066178"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Industry research</a:t>
            </a:r>
          </a:p>
        </p:txBody>
      </p:sp>
      <p:sp>
        <p:nvSpPr>
          <p:cNvPr id="19" name="TextBox 18">
            <a:extLst>
              <a:ext uri="{FF2B5EF4-FFF2-40B4-BE49-F238E27FC236}">
                <a16:creationId xmlns:a16="http://schemas.microsoft.com/office/drawing/2014/main" id="{77EA5DD0-F3D9-4CBB-BA5C-48BF86EED1A3}"/>
              </a:ext>
            </a:extLst>
          </p:cNvPr>
          <p:cNvSpPr txBox="1"/>
          <p:nvPr/>
        </p:nvSpPr>
        <p:spPr>
          <a:xfrm>
            <a:off x="491373" y="4916745"/>
            <a:ext cx="4491614"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University teaching</a:t>
            </a:r>
          </a:p>
        </p:txBody>
      </p:sp>
      <p:sp>
        <p:nvSpPr>
          <p:cNvPr id="20" name="TextBox 19">
            <a:extLst>
              <a:ext uri="{FF2B5EF4-FFF2-40B4-BE49-F238E27FC236}">
                <a16:creationId xmlns:a16="http://schemas.microsoft.com/office/drawing/2014/main" id="{21D715DD-8828-4491-8D9D-84EF90E3B294}"/>
              </a:ext>
            </a:extLst>
          </p:cNvPr>
          <p:cNvSpPr txBox="1"/>
          <p:nvPr/>
        </p:nvSpPr>
        <p:spPr>
          <a:xfrm>
            <a:off x="7512949" y="4916745"/>
            <a:ext cx="4050789" cy="707886"/>
          </a:xfrm>
          <a:prstGeom prst="rect">
            <a:avLst/>
          </a:prstGeom>
          <a:noFill/>
        </p:spPr>
        <p:txBody>
          <a:bodyPr wrap="none" rtlCol="0">
            <a:spAutoFit/>
          </a:bodyPr>
          <a:lstStyle/>
          <a:p>
            <a:r>
              <a:rPr lang="en-US" sz="4000" dirty="0">
                <a:latin typeface="Segoe UI" panose="020B0502040204020203" pitchFamily="34" charset="0"/>
                <a:ea typeface="Segoe UI" panose="020B0502040204020203" pitchFamily="34" charset="0"/>
                <a:cs typeface="Segoe UI" panose="020B0502040204020203" pitchFamily="34" charset="0"/>
              </a:rPr>
              <a:t>Entrepreneurship</a:t>
            </a:r>
          </a:p>
        </p:txBody>
      </p:sp>
    </p:spTree>
    <p:extLst>
      <p:ext uri="{BB962C8B-B14F-4D97-AF65-F5344CB8AC3E}">
        <p14:creationId xmlns:p14="http://schemas.microsoft.com/office/powerpoint/2010/main" val="388072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Schedule and Funding</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Department RA</a:t>
            </a:r>
            <a:endParaRPr lang="en-US" dirty="0">
              <a:cs typeface="Calibri" panose="020F0502020204030204"/>
            </a:endParaRPr>
          </a:p>
          <a:p>
            <a:pPr lvl="1"/>
            <a:r>
              <a:rPr lang="en-US" dirty="0">
                <a:ea typeface="+mn-lt"/>
                <a:cs typeface="+mn-lt"/>
              </a:rPr>
              <a:t>Minimum of 4 hours of CS 597 for Fall and Spring semester</a:t>
            </a:r>
          </a:p>
          <a:p>
            <a:pPr lvl="2"/>
            <a:r>
              <a:rPr lang="en-US" dirty="0">
                <a:ea typeface="+mn-lt"/>
                <a:cs typeface="+mn-lt"/>
              </a:rPr>
              <a:t>Can be with the same or different faculty</a:t>
            </a:r>
          </a:p>
          <a:p>
            <a:pPr lvl="2"/>
            <a:r>
              <a:rPr lang="en-US" dirty="0">
                <a:ea typeface="+mn-lt"/>
                <a:cs typeface="+mn-lt"/>
              </a:rPr>
              <a:t>Use these independent study hours to find an advisor</a:t>
            </a:r>
          </a:p>
          <a:p>
            <a:pPr marL="914400" lvl="2" indent="0">
              <a:buNone/>
            </a:pPr>
            <a:endParaRPr lang="en-US" dirty="0">
              <a:ea typeface="+mn-lt"/>
              <a:cs typeface="+mn-lt"/>
            </a:endParaRPr>
          </a:p>
          <a:p>
            <a:pPr lvl="1"/>
            <a:r>
              <a:rPr lang="en-US" dirty="0">
                <a:ea typeface="+mn-lt"/>
                <a:cs typeface="+mn-lt"/>
              </a:rPr>
              <a:t>Minimum 12 credit hours for Fall and Spring semester</a:t>
            </a:r>
          </a:p>
          <a:p>
            <a:pPr lvl="2"/>
            <a:r>
              <a:rPr lang="en-US" dirty="0">
                <a:ea typeface="+mn-lt"/>
                <a:cs typeface="+mn-lt"/>
              </a:rPr>
              <a:t>Recommended: 1 or 2 “true” course plus 4 or 8 hours of CS 597</a:t>
            </a:r>
          </a:p>
          <a:p>
            <a:pPr marL="914400" lvl="2" indent="0">
              <a:buNone/>
            </a:pPr>
            <a:endParaRPr lang="en-US" dirty="0">
              <a:ea typeface="+mn-lt"/>
              <a:cs typeface="+mn-lt"/>
            </a:endParaRPr>
          </a:p>
        </p:txBody>
      </p:sp>
    </p:spTree>
    <p:extLst>
      <p:ext uri="{BB962C8B-B14F-4D97-AF65-F5344CB8AC3E}">
        <p14:creationId xmlns:p14="http://schemas.microsoft.com/office/powerpoint/2010/main" val="58257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Travel/Equipment Budget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Department Grant</a:t>
            </a:r>
            <a:endParaRPr lang="en-US" dirty="0">
              <a:cs typeface="Calibri" panose="020F0502020204030204"/>
            </a:endParaRPr>
          </a:p>
          <a:p>
            <a:pPr lvl="1"/>
            <a:r>
              <a:rPr lang="en-US" dirty="0">
                <a:ea typeface="+mn-lt"/>
                <a:cs typeface="+mn-lt"/>
              </a:rPr>
              <a:t>$2500</a:t>
            </a:r>
          </a:p>
          <a:p>
            <a:pPr lvl="2"/>
            <a:r>
              <a:rPr lang="en-US" dirty="0">
                <a:ea typeface="+mn-lt"/>
                <a:cs typeface="+mn-lt"/>
              </a:rPr>
              <a:t>Meant for research travel or research equipment</a:t>
            </a:r>
          </a:p>
          <a:p>
            <a:pPr lvl="2"/>
            <a:r>
              <a:rPr lang="en-US" dirty="0">
                <a:ea typeface="+mn-lt"/>
                <a:cs typeface="+mn-lt"/>
              </a:rPr>
              <a:t>Meant to replace any support from RA funding sources</a:t>
            </a:r>
          </a:p>
          <a:p>
            <a:pPr lvl="1"/>
            <a:r>
              <a:rPr lang="en-US" dirty="0">
                <a:ea typeface="+mn-lt"/>
                <a:cs typeface="+mn-lt"/>
              </a:rPr>
              <a:t>Using it</a:t>
            </a:r>
          </a:p>
          <a:p>
            <a:pPr lvl="2"/>
            <a:r>
              <a:rPr lang="en-US" dirty="0">
                <a:ea typeface="+mn-lt"/>
                <a:cs typeface="+mn-lt"/>
              </a:rPr>
              <a:t>Must go through your assigned admin (coming soon)</a:t>
            </a:r>
          </a:p>
          <a:p>
            <a:pPr lvl="2"/>
            <a:r>
              <a:rPr lang="en-US" dirty="0">
                <a:ea typeface="+mn-lt"/>
                <a:cs typeface="+mn-lt"/>
              </a:rPr>
              <a:t>Subject to all university restrictions</a:t>
            </a:r>
          </a:p>
          <a:p>
            <a:pPr lvl="2"/>
            <a:r>
              <a:rPr lang="en-US" dirty="0">
                <a:ea typeface="+mn-lt"/>
                <a:cs typeface="+mn-lt"/>
              </a:rPr>
              <a:t>Any equipment purchase is the property of the department</a:t>
            </a:r>
          </a:p>
          <a:p>
            <a:pPr lvl="2"/>
            <a:r>
              <a:rPr lang="en-US" dirty="0">
                <a:ea typeface="+mn-lt"/>
                <a:cs typeface="+mn-lt"/>
              </a:rPr>
              <a:t>Not for use for personal property or travel</a:t>
            </a:r>
          </a:p>
          <a:p>
            <a:pPr lvl="2"/>
            <a:r>
              <a:rPr lang="en-US" dirty="0">
                <a:ea typeface="+mn-lt"/>
                <a:cs typeface="+mn-lt"/>
              </a:rPr>
              <a:t>Must be used in your first year, by June 30, 2025. Deadline to submit requests is May 31, 2025.</a:t>
            </a:r>
          </a:p>
        </p:txBody>
      </p:sp>
    </p:spTree>
    <p:extLst>
      <p:ext uri="{BB962C8B-B14F-4D97-AF65-F5344CB8AC3E}">
        <p14:creationId xmlns:p14="http://schemas.microsoft.com/office/powerpoint/2010/main" val="127357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EB87-8AD8-4BFA-BD23-87CC6E150A95}"/>
              </a:ext>
            </a:extLst>
          </p:cNvPr>
          <p:cNvSpPr>
            <a:spLocks noGrp="1"/>
          </p:cNvSpPr>
          <p:nvPr>
            <p:ph type="title"/>
          </p:nvPr>
        </p:nvSpPr>
        <p:spPr/>
        <p:txBody>
          <a:bodyPr/>
          <a:lstStyle/>
          <a:p>
            <a:r>
              <a:rPr lang="en-US" dirty="0"/>
              <a:t>By the end of the semester</a:t>
            </a:r>
          </a:p>
        </p:txBody>
      </p:sp>
      <p:sp>
        <p:nvSpPr>
          <p:cNvPr id="3" name="Content Placeholder 2">
            <a:extLst>
              <a:ext uri="{FF2B5EF4-FFF2-40B4-BE49-F238E27FC236}">
                <a16:creationId xmlns:a16="http://schemas.microsoft.com/office/drawing/2014/main" id="{2EDA84E3-726C-4878-AE51-AF17B929AA56}"/>
              </a:ext>
            </a:extLst>
          </p:cNvPr>
          <p:cNvSpPr>
            <a:spLocks noGrp="1"/>
          </p:cNvSpPr>
          <p:nvPr>
            <p:ph idx="1"/>
          </p:nvPr>
        </p:nvSpPr>
        <p:spPr/>
        <p:txBody>
          <a:bodyPr/>
          <a:lstStyle/>
          <a:p>
            <a:r>
              <a:rPr lang="en-US" dirty="0"/>
              <a:t>Familiarize your self with required coursework for the PhD program</a:t>
            </a:r>
          </a:p>
          <a:p>
            <a:r>
              <a:rPr lang="en-US" dirty="0"/>
              <a:t>Pick a primary area (plus potential secondary areas)</a:t>
            </a:r>
          </a:p>
          <a:p>
            <a:endParaRPr lang="en-US" dirty="0"/>
          </a:p>
          <a:p>
            <a:r>
              <a:rPr lang="en-US" dirty="0"/>
              <a:t>Make new friends!</a:t>
            </a:r>
          </a:p>
        </p:txBody>
      </p:sp>
    </p:spTree>
    <p:extLst>
      <p:ext uri="{BB962C8B-B14F-4D97-AF65-F5344CB8AC3E}">
        <p14:creationId xmlns:p14="http://schemas.microsoft.com/office/powerpoint/2010/main" val="49307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C749-E17A-4996-984F-F402ABB2E90F}"/>
              </a:ext>
            </a:extLst>
          </p:cNvPr>
          <p:cNvSpPr>
            <a:spLocks noGrp="1"/>
          </p:cNvSpPr>
          <p:nvPr>
            <p:ph type="title"/>
          </p:nvPr>
        </p:nvSpPr>
        <p:spPr/>
        <p:txBody>
          <a:bodyPr/>
          <a:lstStyle/>
          <a:p>
            <a:r>
              <a:rPr lang="en-US"/>
              <a:t>Expectations of Conduct</a:t>
            </a:r>
            <a:endParaRPr lang="en-US" dirty="0"/>
          </a:p>
        </p:txBody>
      </p:sp>
      <p:sp>
        <p:nvSpPr>
          <p:cNvPr id="3" name="Content Placeholder 2">
            <a:extLst>
              <a:ext uri="{FF2B5EF4-FFF2-40B4-BE49-F238E27FC236}">
                <a16:creationId xmlns:a16="http://schemas.microsoft.com/office/drawing/2014/main" id="{668F5B30-98C8-46F0-BAB3-409CB94C8A2A}"/>
              </a:ext>
            </a:extLst>
          </p:cNvPr>
          <p:cNvSpPr>
            <a:spLocks noGrp="1"/>
          </p:cNvSpPr>
          <p:nvPr>
            <p:ph idx="1"/>
          </p:nvPr>
        </p:nvSpPr>
        <p:spPr/>
        <p:txBody>
          <a:bodyPr vert="horz" lIns="91440" tIns="45720" rIns="91440" bIns="45720" rtlCol="0" anchor="t">
            <a:noAutofit/>
          </a:bodyPr>
          <a:lstStyle/>
          <a:p>
            <a:pPr marL="0" indent="0" algn="ctr">
              <a:lnSpc>
                <a:spcPct val="100000"/>
              </a:lnSpc>
              <a:spcBef>
                <a:spcPts val="0"/>
              </a:spcBef>
              <a:buNone/>
            </a:pPr>
            <a:r>
              <a:rPr lang="en-US" sz="2400" dirty="0">
                <a:latin typeface="Segoe UI"/>
                <a:cs typeface="Segoe UI"/>
              </a:rPr>
              <a:t>We are committed to the creation of an anti-racist, inclusive community that welcomes diversity along a number of dimensions, including, but not limited to, race, ethnicity and national origins, gender and gender identity, sexuality, disability status, class, and religion. </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latin typeface="Segoe UI"/>
                <a:cs typeface="Segoe UI"/>
              </a:rPr>
              <a:t>We support a safe and encouraging learning and work environment that</a:t>
            </a:r>
            <a:br>
              <a:rPr lang="en-US" sz="2400" dirty="0">
                <a:latin typeface="Segoe UI"/>
                <a:cs typeface="Segoe UI"/>
              </a:rPr>
            </a:br>
            <a:r>
              <a:rPr lang="en-US" sz="2400" dirty="0">
                <a:latin typeface="Segoe UI"/>
                <a:cs typeface="Segoe UI"/>
              </a:rPr>
              <a:t>allows all students, staff and faculty equitable opportunities and respect.</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latin typeface="Segoe UI"/>
                <a:cs typeface="Segoe UI"/>
              </a:rPr>
              <a:t>We expect professional and respectful interaction and communication from all students, staff, and faculty.</a:t>
            </a:r>
            <a:endParaRPr lang="en-US" sz="2400" dirty="0"/>
          </a:p>
        </p:txBody>
      </p:sp>
    </p:spTree>
    <p:extLst>
      <p:ext uri="{BB962C8B-B14F-4D97-AF65-F5344CB8AC3E}">
        <p14:creationId xmlns:p14="http://schemas.microsoft.com/office/powerpoint/2010/main" val="10495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rson with braids smiling&#10;&#10;Description automatically generated">
            <a:extLst>
              <a:ext uri="{FF2B5EF4-FFF2-40B4-BE49-F238E27FC236}">
                <a16:creationId xmlns:a16="http://schemas.microsoft.com/office/drawing/2014/main" id="{0463876B-FF25-4F6A-C5E1-6F780C6B5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019" y="4067443"/>
            <a:ext cx="1372212" cy="1829616"/>
          </a:xfrm>
          <a:prstGeom prst="rect">
            <a:avLst/>
          </a:prstGeom>
        </p:spPr>
      </p:pic>
      <p:pic>
        <p:nvPicPr>
          <p:cNvPr id="20" name="Picture 19" descr="A person with dark hair and a blue shirt&#10;&#10;Description automatically generated">
            <a:extLst>
              <a:ext uri="{FF2B5EF4-FFF2-40B4-BE49-F238E27FC236}">
                <a16:creationId xmlns:a16="http://schemas.microsoft.com/office/drawing/2014/main" id="{F39ED0FE-C4B9-F0E3-D5F4-AABA6EE807AD}"/>
              </a:ext>
            </a:extLst>
          </p:cNvPr>
          <p:cNvPicPr>
            <a:picLocks noChangeAspect="1"/>
          </p:cNvPicPr>
          <p:nvPr/>
        </p:nvPicPr>
        <p:blipFill rotWithShape="1">
          <a:blip r:embed="rId4">
            <a:extLst>
              <a:ext uri="{28A0092B-C50C-407E-A947-70E740481C1C}">
                <a14:useLocalDpi xmlns:a14="http://schemas.microsoft.com/office/drawing/2010/main" val="0"/>
              </a:ext>
            </a:extLst>
          </a:blip>
          <a:srcRect l="6435" t="-266" r="6558" b="266"/>
          <a:stretch/>
        </p:blipFill>
        <p:spPr>
          <a:xfrm>
            <a:off x="10089269" y="4098982"/>
            <a:ext cx="1358599" cy="1812897"/>
          </a:xfrm>
          <a:prstGeom prst="rect">
            <a:avLst/>
          </a:prstGeom>
        </p:spPr>
      </p:pic>
      <p:sp>
        <p:nvSpPr>
          <p:cNvPr id="2" name="Title 1"/>
          <p:cNvSpPr>
            <a:spLocks noGrp="1"/>
          </p:cNvSpPr>
          <p:nvPr>
            <p:ph type="title"/>
          </p:nvPr>
        </p:nvSpPr>
        <p:spPr>
          <a:xfrm>
            <a:off x="838200" y="12805"/>
            <a:ext cx="10515600" cy="1325563"/>
          </a:xfrm>
        </p:spPr>
        <p:txBody>
          <a:bodyPr/>
          <a:lstStyle/>
          <a:p>
            <a:r>
              <a:rPr lang="en-US" dirty="0"/>
              <a:t>CS Graduate Office</a:t>
            </a:r>
          </a:p>
        </p:txBody>
      </p:sp>
      <p:sp>
        <p:nvSpPr>
          <p:cNvPr id="8" name="Title 1"/>
          <p:cNvSpPr txBox="1">
            <a:spLocks/>
          </p:cNvSpPr>
          <p:nvPr/>
        </p:nvSpPr>
        <p:spPr>
          <a:xfrm>
            <a:off x="1650733" y="3126912"/>
            <a:ext cx="3106486" cy="621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Viveka Kudaligama</a:t>
            </a:r>
            <a:br>
              <a:rPr lang="en-US" sz="2000" b="0" dirty="0"/>
            </a:br>
            <a:r>
              <a:rPr lang="en-US" sz="2000" b="0" dirty="0"/>
              <a:t>Senior Assistant DGS</a:t>
            </a:r>
          </a:p>
        </p:txBody>
      </p:sp>
      <p:sp>
        <p:nvSpPr>
          <p:cNvPr id="10" name="Title 1"/>
          <p:cNvSpPr txBox="1">
            <a:spLocks/>
          </p:cNvSpPr>
          <p:nvPr/>
        </p:nvSpPr>
        <p:spPr>
          <a:xfrm>
            <a:off x="4178004" y="3145874"/>
            <a:ext cx="3720295" cy="5836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Kara McGregor</a:t>
            </a:r>
            <a:br>
              <a:rPr lang="en-US" sz="2000" b="0" dirty="0"/>
            </a:br>
            <a:r>
              <a:rPr lang="en-US" sz="2000" b="0" dirty="0"/>
              <a:t>Grad Program Coordinator</a:t>
            </a:r>
          </a:p>
        </p:txBody>
      </p:sp>
      <p:sp>
        <p:nvSpPr>
          <p:cNvPr id="13" name="Title 1"/>
          <p:cNvSpPr txBox="1">
            <a:spLocks/>
          </p:cNvSpPr>
          <p:nvPr/>
        </p:nvSpPr>
        <p:spPr>
          <a:xfrm>
            <a:off x="176737" y="5978466"/>
            <a:ext cx="2026095"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Nancy Amato</a:t>
            </a:r>
            <a:br>
              <a:rPr lang="en-US" sz="2000" b="0" dirty="0"/>
            </a:br>
            <a:r>
              <a:rPr lang="en-US" sz="2000" b="0" dirty="0"/>
              <a:t>Head of CS</a:t>
            </a:r>
          </a:p>
        </p:txBody>
      </p:sp>
      <p:sp>
        <p:nvSpPr>
          <p:cNvPr id="15" name="Title 1"/>
          <p:cNvSpPr txBox="1">
            <a:spLocks/>
          </p:cNvSpPr>
          <p:nvPr/>
        </p:nvSpPr>
        <p:spPr>
          <a:xfrm>
            <a:off x="6363418" y="5978466"/>
            <a:ext cx="2471639" cy="6837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Robin Kravets</a:t>
            </a:r>
            <a:br>
              <a:rPr lang="en-US" sz="2000" b="0" dirty="0"/>
            </a:br>
            <a:r>
              <a:rPr lang="en-US" sz="2000" b="0" dirty="0"/>
              <a:t>Dir. Grad Studies</a:t>
            </a:r>
          </a:p>
        </p:txBody>
      </p:sp>
      <p:sp>
        <p:nvSpPr>
          <p:cNvPr id="14" name="Title 1">
            <a:extLst>
              <a:ext uri="{FF2B5EF4-FFF2-40B4-BE49-F238E27FC236}">
                <a16:creationId xmlns:a16="http://schemas.microsoft.com/office/drawing/2014/main" id="{9580881D-EBBC-4E9F-9AAB-60BF1354DEC2}"/>
              </a:ext>
            </a:extLst>
          </p:cNvPr>
          <p:cNvSpPr txBox="1">
            <a:spLocks/>
          </p:cNvSpPr>
          <p:nvPr/>
        </p:nvSpPr>
        <p:spPr>
          <a:xfrm>
            <a:off x="7267345" y="3197478"/>
            <a:ext cx="3414053"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Jennifer Comstock</a:t>
            </a:r>
            <a:br>
              <a:rPr lang="en-US" sz="2000" b="0" dirty="0"/>
            </a:br>
            <a:r>
              <a:rPr lang="en-US" sz="2000" b="0" dirty="0"/>
              <a:t>Grad Advisor - PhD</a:t>
            </a:r>
          </a:p>
        </p:txBody>
      </p:sp>
      <p:pic>
        <p:nvPicPr>
          <p:cNvPr id="4" name="Picture 2" descr=" Nancy M. Amato">
            <a:extLst>
              <a:ext uri="{FF2B5EF4-FFF2-40B4-BE49-F238E27FC236}">
                <a16:creationId xmlns:a16="http://schemas.microsoft.com/office/drawing/2014/main" id="{FB9679A2-B280-4A84-845B-45279D6B6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06" y="4087909"/>
            <a:ext cx="137479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obin Hillary Kravets">
            <a:extLst>
              <a:ext uri="{FF2B5EF4-FFF2-40B4-BE49-F238E27FC236}">
                <a16:creationId xmlns:a16="http://schemas.microsoft.com/office/drawing/2014/main" id="{3DAC0A59-4F56-45A4-8D86-D6A069DA0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9247" y="4087909"/>
            <a:ext cx="1370007" cy="18288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FEF46B24-2649-4EEF-8214-48F456E7F55B}"/>
              </a:ext>
            </a:extLst>
          </p:cNvPr>
          <p:cNvSpPr txBox="1">
            <a:spLocks/>
          </p:cNvSpPr>
          <p:nvPr/>
        </p:nvSpPr>
        <p:spPr>
          <a:xfrm>
            <a:off x="3151094" y="5992447"/>
            <a:ext cx="2471639" cy="66278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0" dirty="0">
                <a:latin typeface="Segoe UI"/>
                <a:cs typeface="Segoe UI"/>
              </a:rPr>
              <a:t>Elsa Gunter</a:t>
            </a:r>
            <a:br>
              <a:rPr lang="en-US" sz="2000" b="0" dirty="0"/>
            </a:br>
            <a:r>
              <a:rPr lang="en-US" sz="2000" b="0" dirty="0">
                <a:latin typeface="Segoe UI"/>
                <a:cs typeface="Segoe UI"/>
              </a:rPr>
              <a:t>Assoc Head of CS</a:t>
            </a:r>
            <a:endParaRPr lang="en-US" dirty="0"/>
          </a:p>
        </p:txBody>
      </p:sp>
      <p:pic>
        <p:nvPicPr>
          <p:cNvPr id="12" name="Picture 2">
            <a:extLst>
              <a:ext uri="{FF2B5EF4-FFF2-40B4-BE49-F238E27FC236}">
                <a16:creationId xmlns:a16="http://schemas.microsoft.com/office/drawing/2014/main" id="{F868B4AF-67AF-E2DF-670B-012F4C45E1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9040" y="1303852"/>
            <a:ext cx="1378185" cy="18393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96DA260B-E66F-0A3A-FC0A-A072C8CC0E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8069" y="1336391"/>
            <a:ext cx="1374797" cy="18401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58A24E8-336D-67CC-96BD-1E3EA74CF9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6707" y="1362417"/>
            <a:ext cx="1356667" cy="181408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a:extLst>
              <a:ext uri="{FF2B5EF4-FFF2-40B4-BE49-F238E27FC236}">
                <a16:creationId xmlns:a16="http://schemas.microsoft.com/office/drawing/2014/main" id="{16AF4669-2C44-0BC2-98A1-CB21612447CC}"/>
              </a:ext>
            </a:extLst>
          </p:cNvPr>
          <p:cNvSpPr>
            <a:spLocks noChangeAspect="1" noChangeArrowheads="1"/>
          </p:cNvSpPr>
          <p:nvPr/>
        </p:nvSpPr>
        <p:spPr bwMode="auto">
          <a:xfrm>
            <a:off x="4586288" y="1671638"/>
            <a:ext cx="3019425" cy="3514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itle 1">
            <a:extLst>
              <a:ext uri="{FF2B5EF4-FFF2-40B4-BE49-F238E27FC236}">
                <a16:creationId xmlns:a16="http://schemas.microsoft.com/office/drawing/2014/main" id="{3FF8E665-117C-392C-1C12-5700F7D75787}"/>
              </a:ext>
            </a:extLst>
          </p:cNvPr>
          <p:cNvSpPr txBox="1">
            <a:spLocks/>
          </p:cNvSpPr>
          <p:nvPr/>
        </p:nvSpPr>
        <p:spPr>
          <a:xfrm>
            <a:off x="9555354" y="5984870"/>
            <a:ext cx="2471639" cy="6837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2000" b="0" dirty="0"/>
              <a:t>Svetlana Lazebnik</a:t>
            </a:r>
            <a:br>
              <a:rPr lang="en-US" sz="2000" b="0" dirty="0"/>
            </a:br>
            <a:r>
              <a:rPr lang="en-US" sz="2000" b="0" dirty="0"/>
              <a:t>Associate DGS</a:t>
            </a:r>
          </a:p>
        </p:txBody>
      </p:sp>
    </p:spTree>
    <p:extLst>
      <p:ext uri="{BB962C8B-B14F-4D97-AF65-F5344CB8AC3E}">
        <p14:creationId xmlns:p14="http://schemas.microsoft.com/office/powerpoint/2010/main" val="162928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78E3-12BB-47F9-8514-F1F0CC7794BC}"/>
              </a:ext>
            </a:extLst>
          </p:cNvPr>
          <p:cNvSpPr>
            <a:spLocks noGrp="1"/>
          </p:cNvSpPr>
          <p:nvPr>
            <p:ph type="title"/>
          </p:nvPr>
        </p:nvSpPr>
        <p:spPr/>
        <p:txBody>
          <a:bodyPr/>
          <a:lstStyle/>
          <a:p>
            <a:r>
              <a:rPr lang="en-US" dirty="0">
                <a:latin typeface="Segoe UI"/>
                <a:cs typeface="Segoe UI"/>
              </a:rPr>
              <a:t>Student Employment (Non-Fellowship)</a:t>
            </a:r>
            <a:endParaRPr lang="en-US" b="0" dirty="0">
              <a:latin typeface="Segoe UI"/>
              <a:cs typeface="Segoe UI"/>
            </a:endParaRPr>
          </a:p>
        </p:txBody>
      </p:sp>
      <p:sp>
        <p:nvSpPr>
          <p:cNvPr id="3" name="Content Placeholder 2">
            <a:extLst>
              <a:ext uri="{FF2B5EF4-FFF2-40B4-BE49-F238E27FC236}">
                <a16:creationId xmlns:a16="http://schemas.microsoft.com/office/drawing/2014/main" id="{6944D026-4221-4B84-835E-24BFDB2A4DD8}"/>
              </a:ext>
            </a:extLst>
          </p:cNvPr>
          <p:cNvSpPr>
            <a:spLocks noGrp="1"/>
          </p:cNvSpPr>
          <p:nvPr>
            <p:ph idx="1"/>
          </p:nvPr>
        </p:nvSpPr>
        <p:spPr/>
        <p:txBody>
          <a:bodyPr vert="horz" lIns="91440" tIns="45720" rIns="91440" bIns="45720" rtlCol="0" anchor="t">
            <a:normAutofit/>
          </a:bodyPr>
          <a:lstStyle/>
          <a:p>
            <a:r>
              <a:rPr lang="en-US" dirty="0">
                <a:latin typeface="Arial"/>
                <a:cs typeface="Arial"/>
              </a:rPr>
              <a:t>If you’re a new employee at the university</a:t>
            </a:r>
            <a:endParaRPr lang="en-US" dirty="0"/>
          </a:p>
          <a:p>
            <a:pPr marL="0" indent="0"/>
            <a:r>
              <a:rPr lang="en-US" dirty="0">
                <a:latin typeface="Arial"/>
                <a:cs typeface="Arial"/>
              </a:rPr>
              <a:t> You need to update work authorization (I-9 employment form or a W-8BEN form)</a:t>
            </a:r>
            <a:endParaRPr lang="en-US" dirty="0"/>
          </a:p>
          <a:p>
            <a:pPr marL="0" indent="0"/>
            <a:r>
              <a:rPr lang="en-US" dirty="0">
                <a:latin typeface="Arial"/>
                <a:cs typeface="Arial"/>
              </a:rPr>
              <a:t> You have paycheck or tuition waiver questions</a:t>
            </a:r>
            <a:endParaRPr lang="en-US" dirty="0"/>
          </a:p>
          <a:p>
            <a:pPr marL="0" indent="0"/>
            <a:r>
              <a:rPr lang="en-US" dirty="0">
                <a:latin typeface="Arial"/>
                <a:cs typeface="Arial"/>
              </a:rPr>
              <a:t> You have any employment related questions</a:t>
            </a:r>
            <a:endParaRPr lang="en-US" dirty="0"/>
          </a:p>
          <a:p>
            <a:endParaRPr lang="en-US" dirty="0"/>
          </a:p>
          <a:p>
            <a:pPr algn="ctr"/>
            <a:r>
              <a:rPr lang="en-US" dirty="0">
                <a:solidFill>
                  <a:srgbClr val="000090"/>
                </a:solidFill>
                <a:latin typeface="Arial"/>
                <a:cs typeface="Arial"/>
              </a:rPr>
              <a:t>Please contact CS HR at cs-hr@cs.illinois.edu</a:t>
            </a:r>
            <a:endParaRPr lang="en-US" dirty="0"/>
          </a:p>
          <a:p>
            <a:endParaRPr lang="en-US" dirty="0"/>
          </a:p>
        </p:txBody>
      </p:sp>
    </p:spTree>
    <p:extLst>
      <p:ext uri="{BB962C8B-B14F-4D97-AF65-F5344CB8AC3E}">
        <p14:creationId xmlns:p14="http://schemas.microsoft.com/office/powerpoint/2010/main" val="141659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Organization</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Meet on Mondays, 11:00-11:50 AM</a:t>
            </a:r>
          </a:p>
          <a:p>
            <a:r>
              <a:rPr lang="en-US" dirty="0">
                <a:latin typeface="Segoe UI"/>
                <a:cs typeface="Segoe UI"/>
              </a:rPr>
              <a:t>Schedule posted on the web site (</a:t>
            </a:r>
            <a:r>
              <a:rPr lang="en-US" dirty="0">
                <a:latin typeface="Segoe UI"/>
                <a:cs typeface="Segoe UI"/>
                <a:hlinkClick r:id="rId3"/>
              </a:rPr>
              <a:t>https://courses.engr.illinois.edu/cs591phd/fa2024/</a:t>
            </a:r>
            <a:r>
              <a:rPr lang="en-US" dirty="0">
                <a:latin typeface="Segoe UI"/>
                <a:cs typeface="Segoe UI"/>
              </a:rPr>
              <a:t>)</a:t>
            </a:r>
          </a:p>
          <a:p>
            <a:r>
              <a:rPr lang="en-US" dirty="0"/>
              <a:t>Lecture and discussion format</a:t>
            </a:r>
          </a:p>
          <a:p>
            <a:endParaRPr lang="en-US" dirty="0"/>
          </a:p>
          <a:p>
            <a:r>
              <a:rPr lang="en-US" dirty="0"/>
              <a:t>Must receive a Satisfactory (“S”) grade</a:t>
            </a:r>
          </a:p>
          <a:p>
            <a:pPr lvl="1"/>
            <a:r>
              <a:rPr lang="en-US" dirty="0"/>
              <a:t>receive credit for all assignments</a:t>
            </a:r>
          </a:p>
          <a:p>
            <a:pPr lvl="1"/>
            <a:r>
              <a:rPr lang="en-US" dirty="0">
                <a:latin typeface="Segoe UI"/>
                <a:cs typeface="Segoe UI"/>
              </a:rPr>
              <a:t>have at most one unexcused absence, one excused absence</a:t>
            </a:r>
          </a:p>
          <a:p>
            <a:endParaRPr lang="en-US" dirty="0"/>
          </a:p>
        </p:txBody>
      </p:sp>
    </p:spTree>
    <p:extLst>
      <p:ext uri="{BB962C8B-B14F-4D97-AF65-F5344CB8AC3E}">
        <p14:creationId xmlns:p14="http://schemas.microsoft.com/office/powerpoint/2010/main" val="74189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Next Time</a:t>
            </a:r>
          </a:p>
        </p:txBody>
      </p:sp>
      <p:sp>
        <p:nvSpPr>
          <p:cNvPr id="5" name="Content Placeholder 4"/>
          <p:cNvSpPr>
            <a:spLocks noGrp="1"/>
          </p:cNvSpPr>
          <p:nvPr>
            <p:ph idx="1"/>
          </p:nvPr>
        </p:nvSpPr>
        <p:spPr/>
        <p:txBody>
          <a:bodyPr/>
          <a:lstStyle/>
          <a:p>
            <a:pPr marL="338138" indent="-338138">
              <a:buNone/>
            </a:pPr>
            <a:r>
              <a:rPr lang="en-US" dirty="0"/>
              <a:t>1. Introduce yourself on slack</a:t>
            </a:r>
          </a:p>
          <a:p>
            <a:endParaRPr lang="en-US" dirty="0"/>
          </a:p>
          <a:p>
            <a:pPr marL="338138" indent="-338138">
              <a:buNone/>
            </a:pPr>
            <a:r>
              <a:rPr lang="en-US" altLang="en-US" dirty="0"/>
              <a:t>2. Skim the Graduate College Handbook </a:t>
            </a:r>
            <a:r>
              <a:rPr lang="en-US" altLang="en-US" dirty="0">
                <a:hlinkClick r:id="rId3"/>
              </a:rPr>
              <a:t>http://www.grad.illinois.edu/gradhandbook</a:t>
            </a:r>
            <a:endParaRPr lang="en-US" altLang="en-US" dirty="0"/>
          </a:p>
          <a:p>
            <a:endParaRPr lang="en-US" altLang="en-US" dirty="0"/>
          </a:p>
          <a:p>
            <a:pPr marL="338138" indent="-338138">
              <a:buNone/>
            </a:pPr>
            <a:r>
              <a:rPr lang="en-US" altLang="en-US" dirty="0"/>
              <a:t>3. Come to class with questions</a:t>
            </a:r>
          </a:p>
          <a:p>
            <a:endParaRPr lang="en-US" dirty="0">
              <a:solidFill>
                <a:srgbClr val="C00000"/>
              </a:solidFill>
            </a:endParaRPr>
          </a:p>
          <a:p>
            <a:endParaRPr lang="en-US" dirty="0"/>
          </a:p>
        </p:txBody>
      </p:sp>
    </p:spTree>
    <p:extLst>
      <p:ext uri="{BB962C8B-B14F-4D97-AF65-F5344CB8AC3E}">
        <p14:creationId xmlns:p14="http://schemas.microsoft.com/office/powerpoint/2010/main" val="153636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41CD-5296-4D1C-A832-67C7204F4242}"/>
              </a:ext>
            </a:extLst>
          </p:cNvPr>
          <p:cNvSpPr>
            <a:spLocks noGrp="1"/>
          </p:cNvSpPr>
          <p:nvPr>
            <p:ph type="title"/>
          </p:nvPr>
        </p:nvSpPr>
        <p:spPr/>
        <p:txBody>
          <a:bodyPr/>
          <a:lstStyle/>
          <a:p>
            <a:r>
              <a:rPr lang="en-US" dirty="0"/>
              <a:t>Assignment Policy</a:t>
            </a:r>
          </a:p>
        </p:txBody>
      </p:sp>
      <p:sp>
        <p:nvSpPr>
          <p:cNvPr id="3" name="Content Placeholder 2">
            <a:extLst>
              <a:ext uri="{FF2B5EF4-FFF2-40B4-BE49-F238E27FC236}">
                <a16:creationId xmlns:a16="http://schemas.microsoft.com/office/drawing/2014/main" id="{5A924633-5BEF-457F-9566-B52454E6B3C4}"/>
              </a:ext>
            </a:extLst>
          </p:cNvPr>
          <p:cNvSpPr>
            <a:spLocks noGrp="1"/>
          </p:cNvSpPr>
          <p:nvPr>
            <p:ph idx="1"/>
          </p:nvPr>
        </p:nvSpPr>
        <p:spPr/>
        <p:txBody>
          <a:bodyPr/>
          <a:lstStyle/>
          <a:p>
            <a:pPr marL="0" indent="0">
              <a:buNone/>
            </a:pPr>
            <a:r>
              <a:rPr lang="en-US" dirty="0"/>
              <a:t>The seminar has several assignments. You must receive credit for all assignments to pass (receive “S” grade) the seminar.</a:t>
            </a:r>
          </a:p>
        </p:txBody>
      </p:sp>
    </p:spTree>
    <p:extLst>
      <p:ext uri="{BB962C8B-B14F-4D97-AF65-F5344CB8AC3E}">
        <p14:creationId xmlns:p14="http://schemas.microsoft.com/office/powerpoint/2010/main" val="112676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Attendance Policy</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Segoe UI"/>
                <a:cs typeface="Segoe UI"/>
              </a:rPr>
              <a:t>We will be taking attendance in class (and monitoring attendance on zoom for approved students only)</a:t>
            </a:r>
          </a:p>
          <a:p>
            <a:endParaRPr lang="en-US" dirty="0"/>
          </a:p>
          <a:p>
            <a:r>
              <a:rPr lang="en-US" dirty="0"/>
              <a:t>Can have at most </a:t>
            </a:r>
            <a:r>
              <a:rPr lang="en-US" b="1" dirty="0"/>
              <a:t>one</a:t>
            </a:r>
            <a:r>
              <a:rPr lang="en-US" dirty="0"/>
              <a:t> unexcused absences and </a:t>
            </a:r>
            <a:r>
              <a:rPr lang="en-US" b="1" dirty="0"/>
              <a:t>one</a:t>
            </a:r>
            <a:r>
              <a:rPr lang="en-US" dirty="0"/>
              <a:t> excused absences. </a:t>
            </a:r>
          </a:p>
          <a:p>
            <a:pPr lvl="1"/>
            <a:r>
              <a:rPr lang="en-US" dirty="0"/>
              <a:t>Excused absences include personal illness and university travel</a:t>
            </a:r>
          </a:p>
          <a:p>
            <a:pPr lvl="1"/>
            <a:r>
              <a:rPr lang="en-US" dirty="0">
                <a:latin typeface="Segoe UI"/>
                <a:cs typeface="Segoe UI"/>
              </a:rPr>
              <a:t>Notify the course staff before the absence (for travel) or as soon as possible (for illnesses) </a:t>
            </a:r>
            <a:endParaRPr lang="en-US" dirty="0"/>
          </a:p>
        </p:txBody>
      </p:sp>
    </p:spTree>
    <p:extLst>
      <p:ext uri="{BB962C8B-B14F-4D97-AF65-F5344CB8AC3E}">
        <p14:creationId xmlns:p14="http://schemas.microsoft.com/office/powerpoint/2010/main" val="363299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Online Resources</a:t>
            </a:r>
          </a:p>
        </p:txBody>
      </p:sp>
      <p:sp>
        <p:nvSpPr>
          <p:cNvPr id="4" name="Content Placeholder 2"/>
          <p:cNvSpPr>
            <a:spLocks noGrp="1"/>
          </p:cNvSpPr>
          <p:nvPr>
            <p:ph idx="1"/>
          </p:nvPr>
        </p:nvSpPr>
        <p:spPr/>
        <p:txBody>
          <a:bodyPr>
            <a:normAutofit/>
          </a:bodyPr>
          <a:lstStyle/>
          <a:p>
            <a:pPr marL="0" indent="0">
              <a:buNone/>
            </a:pPr>
            <a:r>
              <a:rPr lang="en-US" altLang="en-US" dirty="0"/>
              <a:t>CS Grad Program: </a:t>
            </a:r>
            <a:r>
              <a:rPr lang="en-US" altLang="en-US" dirty="0">
                <a:hlinkClick r:id="rId3"/>
              </a:rPr>
              <a:t>http://cs.illinois.edu/current-students/graduate-students</a:t>
            </a:r>
          </a:p>
          <a:p>
            <a:pPr marL="0" indent="0">
              <a:buNone/>
            </a:pPr>
            <a:endParaRPr lang="en-US" altLang="en-US" dirty="0"/>
          </a:p>
          <a:p>
            <a:pPr marL="0" indent="0">
              <a:buNone/>
            </a:pPr>
            <a:r>
              <a:rPr lang="en-US" altLang="en-US" dirty="0" err="1"/>
              <a:t>My.CS</a:t>
            </a:r>
            <a:r>
              <a:rPr lang="en-US" altLang="en-US" dirty="0"/>
              <a:t> portal: </a:t>
            </a:r>
            <a:r>
              <a:rPr lang="en-US" altLang="en-US" dirty="0">
                <a:hlinkClick r:id="rId4"/>
              </a:rPr>
              <a:t>http://my.cs.illinois.edu</a:t>
            </a:r>
            <a:endParaRPr lang="en-US" altLang="en-US" dirty="0"/>
          </a:p>
          <a:p>
            <a:pPr marL="0" indent="0">
              <a:buNone/>
            </a:pPr>
            <a:endParaRPr lang="en-US" altLang="en-US" dirty="0"/>
          </a:p>
          <a:p>
            <a:pPr marL="0" indent="0">
              <a:buNone/>
            </a:pPr>
            <a:r>
              <a:rPr lang="en-US" altLang="en-US" dirty="0"/>
              <a:t>Grad College Website: </a:t>
            </a:r>
            <a:r>
              <a:rPr lang="en-US" altLang="en-US" dirty="0">
                <a:hlinkClick r:id="rId5"/>
              </a:rPr>
              <a:t>http://www.grad.illinois.edu</a:t>
            </a:r>
            <a:r>
              <a:rPr lang="en-US" altLang="en-US" dirty="0"/>
              <a:t> </a:t>
            </a:r>
          </a:p>
          <a:p>
            <a:pPr marL="0" indent="0">
              <a:buNone/>
            </a:pPr>
            <a:endParaRPr lang="en-US" altLang="en-US" dirty="0"/>
          </a:p>
          <a:p>
            <a:pPr marL="0" indent="0">
              <a:buNone/>
            </a:pPr>
            <a:r>
              <a:rPr lang="en-US" altLang="en-US" dirty="0"/>
              <a:t>Grad Handbook: </a:t>
            </a:r>
            <a:r>
              <a:rPr lang="en-US" altLang="en-US" dirty="0">
                <a:hlinkClick r:id="rId6"/>
              </a:rPr>
              <a:t>http://www.grad.illinois.edu/gradhandbook</a:t>
            </a:r>
            <a:endParaRPr lang="en-US" altLang="en-US" dirty="0"/>
          </a:p>
        </p:txBody>
      </p:sp>
    </p:spTree>
    <p:extLst>
      <p:ext uri="{BB962C8B-B14F-4D97-AF65-F5344CB8AC3E}">
        <p14:creationId xmlns:p14="http://schemas.microsoft.com/office/powerpoint/2010/main" val="252433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A52B-6351-4AF3-88B9-C9C2FE8334C3}"/>
              </a:ext>
            </a:extLst>
          </p:cNvPr>
          <p:cNvSpPr>
            <a:spLocks noGrp="1"/>
          </p:cNvSpPr>
          <p:nvPr>
            <p:ph type="title"/>
          </p:nvPr>
        </p:nvSpPr>
        <p:spPr/>
        <p:txBody>
          <a:bodyPr/>
          <a:lstStyle/>
          <a:p>
            <a:r>
              <a:rPr lang="en-US" dirty="0"/>
              <a:t>Virtual Queue for Walk-in Advising</a:t>
            </a:r>
          </a:p>
        </p:txBody>
      </p:sp>
      <p:sp>
        <p:nvSpPr>
          <p:cNvPr id="3" name="Content Placeholder 2">
            <a:extLst>
              <a:ext uri="{FF2B5EF4-FFF2-40B4-BE49-F238E27FC236}">
                <a16:creationId xmlns:a16="http://schemas.microsoft.com/office/drawing/2014/main" id="{1BFD3278-B78A-4F1E-BA15-204AB6882700}"/>
              </a:ext>
            </a:extLst>
          </p:cNvPr>
          <p:cNvSpPr>
            <a:spLocks noGrp="1"/>
          </p:cNvSpPr>
          <p:nvPr>
            <p:ph idx="1"/>
          </p:nvPr>
        </p:nvSpPr>
        <p:spPr>
          <a:xfrm>
            <a:off x="838200" y="1513487"/>
            <a:ext cx="10515600" cy="4351338"/>
          </a:xfrm>
        </p:spPr>
        <p:txBody>
          <a:bodyPr vert="horz" lIns="91440" tIns="45720" rIns="91440" bIns="45720" rtlCol="0" anchor="t">
            <a:normAutofit/>
          </a:bodyPr>
          <a:lstStyle/>
          <a:p>
            <a:r>
              <a:rPr lang="en-US" dirty="0">
                <a:latin typeface="Segoe UI"/>
                <a:cs typeface="Segoe UI"/>
              </a:rPr>
              <a:t>Online graduate advising hours</a:t>
            </a:r>
          </a:p>
          <a:p>
            <a:r>
              <a:rPr lang="en-US" dirty="0">
                <a:latin typeface="Segoe UI"/>
                <a:cs typeface="Segoe UI"/>
              </a:rPr>
              <a:t>Monday, Wednesday: 10:00-11:30 AM &amp; 1:00-4:00 PM CST</a:t>
            </a:r>
          </a:p>
          <a:p>
            <a:r>
              <a:rPr lang="en-US" dirty="0">
                <a:latin typeface="Segoe UI"/>
                <a:cs typeface="Segoe UI"/>
              </a:rPr>
              <a:t>Tuesday: 10:00-11:30 AM &amp; 1:00-4:00 PM CST</a:t>
            </a:r>
          </a:p>
          <a:p>
            <a:r>
              <a:rPr lang="en-US" dirty="0">
                <a:latin typeface="Segoe UI"/>
                <a:cs typeface="Segoe UI"/>
              </a:rPr>
              <a:t>Thursday: 10:00-11:30 AM &amp; 2:00-4:00 PM CST</a:t>
            </a:r>
          </a:p>
          <a:p>
            <a:r>
              <a:rPr lang="en-US" dirty="0">
                <a:latin typeface="Segoe UI"/>
                <a:cs typeface="Segoe UI"/>
              </a:rPr>
              <a:t>Friday 10:00 - 11:30 AM CST</a:t>
            </a:r>
          </a:p>
          <a:p>
            <a:endParaRPr lang="en-US" dirty="0">
              <a:latin typeface="Segoe UI"/>
              <a:cs typeface="Segoe UI"/>
            </a:endParaRPr>
          </a:p>
          <a:p>
            <a:r>
              <a:rPr lang="en-US" u="sng" dirty="0">
                <a:latin typeface="Segoe UI"/>
                <a:cs typeface="Segoe UI"/>
                <a:hlinkClick r:id="rId2"/>
              </a:rPr>
              <a:t>https://queue.illinois.edu/q/cs-grad-advising/</a:t>
            </a:r>
            <a:r>
              <a:rPr lang="en-US" dirty="0">
                <a:latin typeface="Segoe UI"/>
                <a:cs typeface="Segoe UI"/>
              </a:rPr>
              <a:t> </a:t>
            </a:r>
          </a:p>
          <a:p>
            <a:endParaRPr lang="en-US" dirty="0"/>
          </a:p>
          <a:p>
            <a:endParaRPr lang="en-US" dirty="0"/>
          </a:p>
        </p:txBody>
      </p:sp>
      <p:pic>
        <p:nvPicPr>
          <p:cNvPr id="5" name="Picture 4" descr="Qr code&#10;&#10;Description automatically generated">
            <a:extLst>
              <a:ext uri="{FF2B5EF4-FFF2-40B4-BE49-F238E27FC236}">
                <a16:creationId xmlns:a16="http://schemas.microsoft.com/office/drawing/2014/main" id="{35906F23-F71A-40A6-A8D4-BC4EDB33F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966" y="4160055"/>
            <a:ext cx="1797051" cy="1797051"/>
          </a:xfrm>
          <a:prstGeom prst="rect">
            <a:avLst/>
          </a:prstGeom>
        </p:spPr>
      </p:pic>
    </p:spTree>
    <p:extLst>
      <p:ext uri="{BB962C8B-B14F-4D97-AF65-F5344CB8AC3E}">
        <p14:creationId xmlns:p14="http://schemas.microsoft.com/office/powerpoint/2010/main" val="125184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coffee in a white cup and saucer">
            <a:extLst>
              <a:ext uri="{FF2B5EF4-FFF2-40B4-BE49-F238E27FC236}">
                <a16:creationId xmlns:a16="http://schemas.microsoft.com/office/drawing/2014/main" id="{1B6A70B8-0513-0045-7E27-1C8FC098E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118" y="3145615"/>
            <a:ext cx="4013712" cy="2675155"/>
          </a:xfrm>
          <a:prstGeom prst="rect">
            <a:avLst/>
          </a:prstGeom>
        </p:spPr>
      </p:pic>
      <p:sp>
        <p:nvSpPr>
          <p:cNvPr id="4" name="Content Placeholder 3">
            <a:extLst>
              <a:ext uri="{FF2B5EF4-FFF2-40B4-BE49-F238E27FC236}">
                <a16:creationId xmlns:a16="http://schemas.microsoft.com/office/drawing/2014/main" id="{E48FF07A-CE3D-5E29-E80C-76B68D2B492C}"/>
              </a:ext>
            </a:extLst>
          </p:cNvPr>
          <p:cNvSpPr>
            <a:spLocks noGrp="1"/>
          </p:cNvSpPr>
          <p:nvPr>
            <p:ph idx="1"/>
          </p:nvPr>
        </p:nvSpPr>
        <p:spPr/>
        <p:txBody>
          <a:bodyPr/>
          <a:lstStyle/>
          <a:p>
            <a:r>
              <a:rPr lang="en-US" dirty="0"/>
              <a:t>Office hours </a:t>
            </a:r>
          </a:p>
          <a:p>
            <a:pPr lvl="1"/>
            <a:r>
              <a:rPr lang="en-US" dirty="0"/>
              <a:t>Wednesday 3:00pm</a:t>
            </a:r>
          </a:p>
          <a:p>
            <a:pPr lvl="1"/>
            <a:r>
              <a:rPr lang="en-US" dirty="0"/>
              <a:t>In 1218 B Siebel Center</a:t>
            </a:r>
          </a:p>
          <a:p>
            <a:pPr marL="914400" lvl="2" indent="0">
              <a:buNone/>
            </a:pPr>
            <a:r>
              <a:rPr lang="en-US" dirty="0"/>
              <a:t>(West end of in south hallway)</a:t>
            </a:r>
          </a:p>
          <a:p>
            <a:pPr marL="914400" lvl="2" indent="0">
              <a:buNone/>
            </a:pPr>
            <a:endParaRPr lang="en-US" dirty="0"/>
          </a:p>
          <a:p>
            <a:r>
              <a:rPr lang="en-US" dirty="0"/>
              <a:t>Coffee hour</a:t>
            </a:r>
          </a:p>
          <a:p>
            <a:pPr lvl="1"/>
            <a:r>
              <a:rPr lang="en-US" dirty="0"/>
              <a:t>Wednesday 4:00pm</a:t>
            </a:r>
          </a:p>
          <a:p>
            <a:pPr lvl="1"/>
            <a:r>
              <a:rPr lang="en-US" dirty="0"/>
              <a:t>In 1218 B Siebel Center</a:t>
            </a:r>
          </a:p>
          <a:p>
            <a:pPr marL="914400" lvl="2" indent="0">
              <a:buNone/>
            </a:pPr>
            <a:r>
              <a:rPr lang="en-US" dirty="0"/>
              <a:t>(West end of in south hallway)</a:t>
            </a:r>
          </a:p>
          <a:p>
            <a:pPr marL="914400" lvl="2" indent="0">
              <a:buNone/>
            </a:pPr>
            <a:endParaRPr lang="en-US" dirty="0"/>
          </a:p>
        </p:txBody>
      </p:sp>
      <p:sp>
        <p:nvSpPr>
          <p:cNvPr id="2" name="Title 1">
            <a:extLst>
              <a:ext uri="{FF2B5EF4-FFF2-40B4-BE49-F238E27FC236}">
                <a16:creationId xmlns:a16="http://schemas.microsoft.com/office/drawing/2014/main" id="{6CF2BB87-4740-4D76-B4D7-5D341FCEE9B7}"/>
              </a:ext>
            </a:extLst>
          </p:cNvPr>
          <p:cNvSpPr>
            <a:spLocks noGrp="1"/>
          </p:cNvSpPr>
          <p:nvPr>
            <p:ph type="title"/>
          </p:nvPr>
        </p:nvSpPr>
        <p:spPr/>
        <p:txBody>
          <a:bodyPr/>
          <a:lstStyle/>
          <a:p>
            <a:r>
              <a:rPr lang="en-US" dirty="0">
                <a:latin typeface="Segoe UI"/>
                <a:cs typeface="Segoe UI"/>
              </a:rPr>
              <a:t>Meet with the DGS</a:t>
            </a:r>
            <a:endParaRPr lang="en-US" b="0" dirty="0">
              <a:latin typeface="Segoe UI"/>
              <a:cs typeface="Segoe UI"/>
            </a:endParaRPr>
          </a:p>
        </p:txBody>
      </p:sp>
      <p:pic>
        <p:nvPicPr>
          <p:cNvPr id="2050" name="Picture 2" descr="Office hours on door sign Stock Vector | Adobe Stock">
            <a:extLst>
              <a:ext uri="{FF2B5EF4-FFF2-40B4-BE49-F238E27FC236}">
                <a16:creationId xmlns:a16="http://schemas.microsoft.com/office/drawing/2014/main" id="{10523692-18D5-3414-9D6C-1B716A8C5F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54"/>
          <a:stretch/>
        </p:blipFill>
        <p:spPr bwMode="auto">
          <a:xfrm>
            <a:off x="6371551" y="1361535"/>
            <a:ext cx="2545306" cy="267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news-gazette.com/sites/all/files/imagecache/photogallery_full/images/2013/04/27/0428_spor_marathon220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3" y="-401055"/>
            <a:ext cx="12192000" cy="72542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41" y="5374105"/>
            <a:ext cx="12192001" cy="1464029"/>
          </a:xfrm>
          <a:solidFill>
            <a:schemeClr val="tx1">
              <a:alpha val="38000"/>
            </a:schemeClr>
          </a:solidFill>
        </p:spPr>
        <p:txBody>
          <a:bodyPr>
            <a:normAutofit/>
          </a:bodyPr>
          <a:lstStyle/>
          <a:p>
            <a:pPr algn="ctr"/>
            <a:r>
              <a:rPr lang="en-US" dirty="0">
                <a:solidFill>
                  <a:schemeClr val="bg1"/>
                </a:solidFill>
              </a:rPr>
              <a:t>The path to a PhD is like a marathon.</a:t>
            </a:r>
          </a:p>
        </p:txBody>
      </p:sp>
    </p:spTree>
    <p:extLst>
      <p:ext uri="{BB962C8B-B14F-4D97-AF65-F5344CB8AC3E}">
        <p14:creationId xmlns:p14="http://schemas.microsoft.com/office/powerpoint/2010/main" val="17678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of the Challenges</a:t>
            </a:r>
          </a:p>
        </p:txBody>
      </p:sp>
      <p:sp>
        <p:nvSpPr>
          <p:cNvPr id="6" name="Content Placeholder 5"/>
          <p:cNvSpPr>
            <a:spLocks noGrp="1"/>
          </p:cNvSpPr>
          <p:nvPr>
            <p:ph idx="1"/>
          </p:nvPr>
        </p:nvSpPr>
        <p:spPr/>
        <p:txBody>
          <a:bodyPr/>
          <a:lstStyle/>
          <a:p>
            <a:r>
              <a:rPr lang="en-US" dirty="0"/>
              <a:t>Transition from consuming to </a:t>
            </a:r>
            <a:r>
              <a:rPr lang="en-US" i="1" dirty="0"/>
              <a:t>producing</a:t>
            </a:r>
            <a:r>
              <a:rPr lang="en-US" dirty="0"/>
              <a:t> knowledge</a:t>
            </a:r>
          </a:p>
          <a:p>
            <a:r>
              <a:rPr lang="en-US" dirty="0"/>
              <a:t>Develop professional communication skills</a:t>
            </a:r>
          </a:p>
          <a:p>
            <a:r>
              <a:rPr lang="en-US" dirty="0"/>
              <a:t>Manage time and stress</a:t>
            </a:r>
          </a:p>
          <a:p>
            <a:r>
              <a:rPr lang="en-US" dirty="0"/>
              <a:t>Deal with rejections</a:t>
            </a:r>
          </a:p>
          <a:p>
            <a:r>
              <a:rPr lang="en-US" dirty="0"/>
              <a:t>Develop people skills</a:t>
            </a:r>
          </a:p>
        </p:txBody>
      </p:sp>
    </p:spTree>
    <p:extLst>
      <p:ext uri="{BB962C8B-B14F-4D97-AF65-F5344CB8AC3E}">
        <p14:creationId xmlns:p14="http://schemas.microsoft.com/office/powerpoint/2010/main" val="281657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hD"/>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619632" y="1639547"/>
            <a:ext cx="7081486" cy="4658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581001"/>
            <a:ext cx="12192000" cy="276999"/>
          </a:xfrm>
          <a:prstGeom prst="rect">
            <a:avLst/>
          </a:prstGeom>
        </p:spPr>
        <p:txBody>
          <a:bodyPr wrap="square">
            <a:spAutoFit/>
          </a:bodyPr>
          <a:lstStyle/>
          <a:p>
            <a:pPr algn="ctr"/>
            <a:r>
              <a:rPr lang="en-US" sz="1200" dirty="0"/>
              <a:t>Image from: http://nursinglink.monster.com/nfs/nursinglink/attachment_images/0017/5576/PhD_crop380w.jpg?1299173897</a:t>
            </a:r>
          </a:p>
        </p:txBody>
      </p:sp>
      <p:sp>
        <p:nvSpPr>
          <p:cNvPr id="6" name="Title 1"/>
          <p:cNvSpPr txBox="1">
            <a:spLocks/>
          </p:cNvSpPr>
          <p:nvPr/>
        </p:nvSpPr>
        <p:spPr>
          <a:xfrm>
            <a:off x="838200" y="2668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dirty="0"/>
              <a:t>You are investing BIG in your career</a:t>
            </a:r>
          </a:p>
        </p:txBody>
      </p:sp>
    </p:spTree>
    <p:extLst>
      <p:ext uri="{BB962C8B-B14F-4D97-AF65-F5344CB8AC3E}">
        <p14:creationId xmlns:p14="http://schemas.microsoft.com/office/powerpoint/2010/main" val="413517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PhD is worth the investment</a:t>
            </a:r>
          </a:p>
        </p:txBody>
      </p:sp>
      <p:sp>
        <p:nvSpPr>
          <p:cNvPr id="6" name="Content Placeholder 5"/>
          <p:cNvSpPr>
            <a:spLocks noGrp="1"/>
          </p:cNvSpPr>
          <p:nvPr>
            <p:ph idx="1"/>
          </p:nvPr>
        </p:nvSpPr>
        <p:spPr/>
        <p:txBody>
          <a:bodyPr/>
          <a:lstStyle/>
          <a:p>
            <a:r>
              <a:rPr lang="en-US" dirty="0"/>
              <a:t>Achievement (only about 2% of U.S. population has a PhD)</a:t>
            </a:r>
          </a:p>
          <a:p>
            <a:r>
              <a:rPr lang="en-US" dirty="0"/>
              <a:t>Knowledge and discovery</a:t>
            </a:r>
          </a:p>
          <a:p>
            <a:r>
              <a:rPr lang="en-US" dirty="0"/>
              <a:t>New career pathways</a:t>
            </a:r>
          </a:p>
          <a:p>
            <a:r>
              <a:rPr lang="en-US" dirty="0"/>
              <a:t>Entrepreneurship</a:t>
            </a:r>
          </a:p>
          <a:p>
            <a:endParaRPr lang="en-US" dirty="0"/>
          </a:p>
        </p:txBody>
      </p:sp>
    </p:spTree>
    <p:extLst>
      <p:ext uri="{BB962C8B-B14F-4D97-AF65-F5344CB8AC3E}">
        <p14:creationId xmlns:p14="http://schemas.microsoft.com/office/powerpoint/2010/main" val="28118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d-degree-2"/>
          <p:cNvPicPr>
            <a:picLocks noChangeAspect="1" noChangeArrowheads="1"/>
          </p:cNvPicPr>
          <p:nvPr/>
        </p:nvPicPr>
        <p:blipFill rotWithShape="1">
          <a:blip r:embed="rId3">
            <a:extLst>
              <a:ext uri="{28A0092B-C50C-407E-A947-70E740481C1C}">
                <a14:useLocalDpi xmlns:a14="http://schemas.microsoft.com/office/drawing/2010/main" val="0"/>
              </a:ext>
            </a:extLst>
          </a:blip>
          <a:srcRect l="7566" r="28783"/>
          <a:stretch/>
        </p:blipFill>
        <p:spPr bwMode="auto">
          <a:xfrm>
            <a:off x="3746710" y="886649"/>
            <a:ext cx="4777388" cy="5006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41290"/>
            <a:ext cx="12192000" cy="276999"/>
          </a:xfrm>
          <a:prstGeom prst="rect">
            <a:avLst/>
          </a:prstGeom>
        </p:spPr>
        <p:txBody>
          <a:bodyPr wrap="square">
            <a:spAutoFit/>
          </a:bodyPr>
          <a:lstStyle/>
          <a:p>
            <a:pPr algn="ctr"/>
            <a:r>
              <a:rPr lang="en-US" sz="1200" dirty="0"/>
              <a:t>Image: https://finishyourthesis.com/worth-getting-your-phd-degree/</a:t>
            </a:r>
          </a:p>
        </p:txBody>
      </p:sp>
    </p:spTree>
    <p:extLst>
      <p:ext uri="{BB962C8B-B14F-4D97-AF65-F5344CB8AC3E}">
        <p14:creationId xmlns:p14="http://schemas.microsoft.com/office/powerpoint/2010/main" val="3909890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5635</TotalTime>
  <Words>1341</Words>
  <Application>Microsoft Office PowerPoint</Application>
  <PresentationFormat>Widescreen</PresentationFormat>
  <Paragraphs>197</Paragraphs>
  <Slides>25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Segoe UI</vt:lpstr>
      <vt:lpstr>Office Theme</vt:lpstr>
      <vt:lpstr>CS 591 PHD Seminar</vt:lpstr>
      <vt:lpstr>CS Graduate Office</vt:lpstr>
      <vt:lpstr>Virtual Queue for Walk-in Advising</vt:lpstr>
      <vt:lpstr>Meet with the DGS</vt:lpstr>
      <vt:lpstr>The path to a PhD is like a marathon.</vt:lpstr>
      <vt:lpstr>Some of the Challenges</vt:lpstr>
      <vt:lpstr>PowerPoint Presentation</vt:lpstr>
      <vt:lpstr>A PhD is worth the investment</vt:lpstr>
      <vt:lpstr>PowerPoint Presentation</vt:lpstr>
      <vt:lpstr>Learning and Other Goals</vt:lpstr>
      <vt:lpstr>PhD Timeline</vt:lpstr>
      <vt:lpstr>PowerPoint Presentation</vt:lpstr>
      <vt:lpstr>Find an Advisor</vt:lpstr>
      <vt:lpstr>Find a Thesis Topic</vt:lpstr>
      <vt:lpstr>PowerPoint Presentation</vt:lpstr>
      <vt:lpstr>First Year Schedule and Funding</vt:lpstr>
      <vt:lpstr>First Year Travel/Equipment Budget</vt:lpstr>
      <vt:lpstr>By the end of the semester</vt:lpstr>
      <vt:lpstr>Expectations of Conduct</vt:lpstr>
      <vt:lpstr>Student Employment (Non-Fellowship)</vt:lpstr>
      <vt:lpstr>Organization</vt:lpstr>
      <vt:lpstr>By Next Time</vt:lpstr>
      <vt:lpstr>Assignment Policy</vt:lpstr>
      <vt:lpstr>Attendance Policy</vt:lpstr>
      <vt:lpstr>Online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Kravets, Robin Hillary</cp:lastModifiedBy>
  <cp:revision>220</cp:revision>
  <cp:lastPrinted>2017-08-28T15:23:29Z</cp:lastPrinted>
  <dcterms:created xsi:type="dcterms:W3CDTF">2017-05-16T19:19:03Z</dcterms:created>
  <dcterms:modified xsi:type="dcterms:W3CDTF">2024-08-25T21:46:02Z</dcterms:modified>
</cp:coreProperties>
</file>