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72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C2F56-3545-4F79-A2DA-9CA133EFF972}" v="5035" dt="2022-09-07T15:48:5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8" d="100"/>
          <a:sy n="68" d="100"/>
        </p:scale>
        <p:origin x="627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CC53-180B-48EC-3030-8D447F763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E0C13-A415-E6F8-2988-DC3F04602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A43F1-7201-26E7-A56A-2967BB17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1ADEA-2254-231B-44F1-14FEAE36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A9CA2-2188-4359-BC37-973473A0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57A80-A88C-DBDF-A9D5-D6AF8110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3254B-7AF2-5AD1-99AF-C5A4659A2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FA68C-27B7-E384-1632-3EA4ABA7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4616-4D4F-8ED9-C07E-2F095D88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A2BEF-74F3-8F15-576E-9D02953A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E52D6-29A2-3FF8-3187-2F3892D37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DFB4A-2F6C-0B15-82DE-616270B81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A3A0F-798C-37FA-44CA-AA77EE6A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97A4C-6410-0415-60FC-7325B959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CE02-7002-E2CC-8015-50F3719A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3B3A-7EF6-F845-94D1-FA7A9C9B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0A5D0-D8D0-EB93-2F6C-2724304EA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AAA5-103F-3E45-D408-F6448ABF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33FF4-D716-B529-6A7B-5F0F216F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06946-2AA6-E9E5-9830-9D0CB20D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7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4CAF-D2EC-039E-0384-826C136F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FA6DE-AADD-E331-42CA-E6810693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FF75F-C43A-AD6C-D06F-2832B557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614FF-B8F8-B0B6-1778-F5FE1ED3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045FE-2CD4-A764-41A3-5F052AFB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7634-0320-A5B8-9426-09F19B86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E834-ECB1-6B3D-895B-3C5E67F7A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A8C4A-94EE-BCEB-FB72-CCBEF2AE8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B600A-192F-2498-5658-347657D18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3A1B5-DBCD-22AD-971F-D5B313E1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8845-9F10-5A11-DC3C-4F697D09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1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F730-5833-AB1E-A565-29E28DD5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69407-18FD-E605-E072-3BF1F2E74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F1089-6D9D-887A-6F07-6721EC5D1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395BF-E98E-8A6E-4E3E-E34BB3A9C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34C54-1747-73D6-2EBB-D2BCAB37E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D4DD4-ED1C-17AC-905A-C1B50D1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503DF6-8FE5-10F9-A2DF-0BF146FB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8A3F0-74FF-21AC-971B-7116971F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9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FF6E-D318-0630-9F51-DB3B5619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669B6-649E-6DAE-0759-34C7AC61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60F1E-2EA0-39C7-9421-69B970E1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C3D0D-7856-95E2-3FC6-FF652D3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D37A8-41FA-D23A-5340-D4A49AFA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4D59C-BB4D-6FD7-3BC4-7097AE5C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30EF9-57F6-D53C-B7F5-65447357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A191F-773B-CF78-9709-02B90D7A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104B0-DAF1-625E-659F-93E3B3904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CE286-0FB7-334E-92C3-E2C462978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7340-CE2A-EC67-07E7-145E3B3E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E8AE5-6DD3-ECA2-D22B-36CD876C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0FEB0-A6FA-9933-8179-2B8C30C9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8950-BC47-1A7A-67B3-A3558A99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CC75FF-A0DE-6C2C-4795-405BD0B3D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437E2-13B7-1BFA-294E-5702C45A7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E8685-39DE-59D2-6A4F-AA1EBED6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23805-8785-A5C4-DCA1-54BAC87B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06887-3100-D75B-85F3-F7B76F2E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42152-ABF6-6E6F-273A-C7ADD4FA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B392-8F5E-E313-FE9F-663880279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02176-E0B0-A963-CDC9-DB491B61A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3087-3BBD-41ED-9D76-68377385407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1A57D-E8D2-3569-0D42-3D5445CF8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AE087-00EF-040F-0A8A-D25A19867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8D1C-FD4F-4A5D-AF0F-6EEC6E41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7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C2F0-E2E6-C9A6-EBC3-A87E1CB5F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Invariants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Abstract Interpretation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A4E18-F42F-2C16-3F24-51DBB8B44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4622"/>
            <a:ext cx="9144000" cy="1655762"/>
          </a:xfrm>
        </p:spPr>
        <p:txBody>
          <a:bodyPr/>
          <a:lstStyle/>
          <a:p>
            <a:r>
              <a:rPr lang="en-US" dirty="0"/>
              <a:t>CS521 Fall 2022</a:t>
            </a:r>
          </a:p>
          <a:p>
            <a:r>
              <a:rPr lang="en-US" dirty="0"/>
              <a:t>Trustworthy AI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9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Interpretation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206" y="1631472"/>
                <a:ext cx="5148821" cy="295071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Concrete Semantics: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⊆,  ∪,  ∩)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r>
                  <a:rPr lang="en-US" b="0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b="0" dirty="0"/>
                </a:br>
                <a:r>
                  <a:rPr lang="en-US" dirty="0"/>
                  <a:t>   …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6" y="1631472"/>
                <a:ext cx="5148821" cy="2950710"/>
              </a:xfrm>
              <a:blipFill>
                <a:blip r:embed="rId2"/>
                <a:stretch>
                  <a:fillRect l="-2367" t="-3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07A714-32FF-EEE5-EF31-CA80C8455E7F}"/>
                  </a:ext>
                </a:extLst>
              </p:cNvPr>
              <p:cNvSpPr txBox="1"/>
              <p:nvPr/>
            </p:nvSpPr>
            <p:spPr>
              <a:xfrm>
                <a:off x="484631" y="4582182"/>
                <a:ext cx="1066970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Imagine that I just swapped the domain!  </a:t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𝐶𝑜𝑛𝑓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⊆, ∪, ∩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  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D is some set with a partial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⊑</m:t>
                    </m:r>
                  </m:oMath>
                </a14:m>
                <a:r>
                  <a:rPr lang="en-US" sz="2400" dirty="0"/>
                  <a:t>, least upper bound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⊔,</m:t>
                    </m:r>
                  </m:oMath>
                </a14:m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greatest lower bound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⊓.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But of course the f’s must change. </a:t>
                </a:r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07A714-32FF-EEE5-EF31-CA80C8455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1" y="4582182"/>
                <a:ext cx="10669703" cy="1938992"/>
              </a:xfrm>
              <a:prstGeom prst="rect">
                <a:avLst/>
              </a:prstGeom>
              <a:blipFill>
                <a:blip r:embed="rId3"/>
                <a:stretch>
                  <a:fillRect l="-857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71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Interpretation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206" y="1631472"/>
                <a:ext cx="5148821" cy="295071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Concrete Semantics: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⊆,  ∪,  ∩)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r>
                  <a:rPr lang="en-US" b="0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b="0" dirty="0"/>
                </a:br>
                <a:r>
                  <a:rPr lang="en-US" dirty="0"/>
                  <a:t>   …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6" y="1631472"/>
                <a:ext cx="5148821" cy="2950710"/>
              </a:xfrm>
              <a:blipFill>
                <a:blip r:embed="rId2"/>
                <a:stretch>
                  <a:fillRect l="-2367" t="-3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07A714-32FF-EEE5-EF31-CA80C8455E7F}"/>
                  </a:ext>
                </a:extLst>
              </p:cNvPr>
              <p:cNvSpPr txBox="1"/>
              <p:nvPr/>
            </p:nvSpPr>
            <p:spPr>
              <a:xfrm>
                <a:off x="547262" y="4976752"/>
                <a:ext cx="10669703" cy="1386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Swap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𝐶𝑜𝑛𝑓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⊆, ∪, ∩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→  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⊑, ⊔, ⊓)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 is </a:t>
                </a:r>
                <a:r>
                  <a:rPr lang="en-US" sz="2800" i="1" dirty="0"/>
                  <a:t>some</a:t>
                </a:r>
                <a:r>
                  <a:rPr lang="en-US" sz="2800" dirty="0"/>
                  <a:t> set with a partial order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⊑</m:t>
                    </m:r>
                  </m:oMath>
                </a14:m>
                <a:r>
                  <a:rPr lang="en-US" sz="2800" dirty="0"/>
                  <a:t>, </a:t>
                </a:r>
                <a:r>
                  <a:rPr lang="en-US" sz="2800" dirty="0" err="1"/>
                  <a:t>lub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⊔,</m:t>
                    </m:r>
                  </m:oMath>
                </a14:m>
                <a:r>
                  <a:rPr lang="en-US" sz="2800" dirty="0"/>
                  <a:t> glb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⊓.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are </a:t>
                </a:r>
                <a:r>
                  <a:rPr lang="en-US" sz="2800" i="1" dirty="0"/>
                  <a:t>some </a:t>
                </a:r>
                <a:r>
                  <a:rPr lang="en-US" sz="2800" dirty="0"/>
                  <a:t>monotonic functions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07A714-32FF-EEE5-EF31-CA80C8455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62" y="4976752"/>
                <a:ext cx="10669703" cy="1386405"/>
              </a:xfrm>
              <a:prstGeom prst="rect">
                <a:avLst/>
              </a:prstGeom>
              <a:blipFill>
                <a:blip r:embed="rId3"/>
                <a:stretch>
                  <a:fillRect l="-1200" t="-3947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BECB570-E4AB-E47D-1124-BA1EF23E65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58548" y="1631472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Alternate Semantics: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b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BECB570-E4AB-E47D-1124-BA1EF23E6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548" y="1631472"/>
                <a:ext cx="5148821" cy="2950710"/>
              </a:xfrm>
              <a:prstGeom prst="rect">
                <a:avLst/>
              </a:prstGeom>
              <a:blipFill>
                <a:blip r:embed="rId4"/>
                <a:stretch>
                  <a:fillRect l="-2485" t="-3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51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programs with loops/</a:t>
            </a:r>
            <a:r>
              <a:rPr lang="en-US" dirty="0" err="1"/>
              <a:t>eqns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with loops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8832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More structure is needed.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Complete Lattice: Every subset S of D (including infinite subsets) has a least-upper-bound and a greatest lower bound.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Tarski-Knaster Theorem: </a:t>
                </a:r>
                <a:r>
                  <a:rPr lang="en-US" dirty="0"/>
                  <a:t>If you have equations with monotonic functions on a complete lattice, then the </a:t>
                </a:r>
                <a:r>
                  <a:rPr lang="en-US" dirty="0" err="1"/>
                  <a:t>lfp</a:t>
                </a:r>
                <a:r>
                  <a:rPr lang="en-US" dirty="0"/>
                  <a:t> (and </a:t>
                </a:r>
                <a:r>
                  <a:rPr lang="en-US" dirty="0" err="1"/>
                  <a:t>gfp</a:t>
                </a:r>
                <a:r>
                  <a:rPr lang="en-US" dirty="0"/>
                  <a:t>) for them exist (and is unique of course).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Relaxation: we don’t need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⊓</m:t>
                    </m:r>
                  </m:oMath>
                </a14:m>
                <a:r>
                  <a:rPr lang="en-US" dirty="0"/>
                  <a:t>, existence of greatest lower-bounds, etc.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⊔</m:t>
                    </m:r>
                  </m:oMath>
                </a14:m>
                <a:r>
                  <a:rPr lang="en-US" dirty="0"/>
                  <a:t> and existence of </a:t>
                </a:r>
                <a:r>
                  <a:rPr lang="en-US" dirty="0" err="1"/>
                  <a:t>lub</a:t>
                </a:r>
                <a:r>
                  <a:rPr lang="en-US" dirty="0"/>
                  <a:t> suffices.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88326"/>
              </a:xfrm>
              <a:blipFill>
                <a:blip r:embed="rId2"/>
                <a:stretch>
                  <a:fillRect l="-1043" t="-3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21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Box/Interval Domain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3942" y="1825625"/>
                <a:ext cx="10911214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:  Intervals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: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Ordering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intervals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⊔: </m:t>
                    </m:r>
                  </m:oMath>
                </a14:m>
                <a:r>
                  <a:rPr lang="en-US" dirty="0"/>
                  <a:t>Least upper bound on intervals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US" dirty="0"/>
                  <a:t>: Abstract post on intervals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], 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 =   [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3942" y="1825625"/>
                <a:ext cx="10911214" cy="4351338"/>
              </a:xfrm>
              <a:blipFill>
                <a:blip r:embed="rId2"/>
                <a:stretch>
                  <a:fillRect l="-1006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424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>
            <a:normAutofit/>
          </a:bodyPr>
          <a:lstStyle/>
          <a:p>
            <a:r>
              <a:rPr lang="en-US" sz="3600" dirty="0"/>
              <a:t>When is an alternate interpretation an abstraction?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Concrete Semantics: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𝐶𝑜𝑛𝑓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  ⊆,  ∪,  ∩)</m:t>
                    </m:r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  <a:blipFill>
                <a:blip r:embed="rId2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Alternate Semantics: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𝑎𝑏𝑠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  <a:blipFill>
                <a:blip r:embed="rId3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203" y="4453003"/>
                <a:ext cx="11813089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Program is correct with concrete semantics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Program is correct with alternate semantics if we start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abs(I) and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Soundness: </a:t>
                </a:r>
                <a:r>
                  <a:rPr lang="en-US" dirty="0" err="1"/>
                  <a:t>pgm</a:t>
                </a:r>
                <a:r>
                  <a:rPr lang="en-US" dirty="0"/>
                  <a:t> correct with alt semantics =&gt; </a:t>
                </a:r>
                <a:r>
                  <a:rPr lang="en-US" dirty="0" err="1"/>
                  <a:t>pgm</a:t>
                </a:r>
                <a:r>
                  <a:rPr lang="en-US" dirty="0"/>
                  <a:t> correct with conc. Semantics</a:t>
                </a:r>
              </a:p>
              <a:p>
                <a:pPr marL="0" indent="0">
                  <a:buNone/>
                </a:pPr>
                <a:r>
                  <a:rPr lang="en-US" dirty="0"/>
                  <a:t>But surely we need to connect the domains in some way first!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3" y="4453003"/>
                <a:ext cx="11813089" cy="4351338"/>
              </a:xfrm>
              <a:blipFill>
                <a:blip r:embed="rId4"/>
                <a:stretch>
                  <a:fillRect l="-1032" t="-224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91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>
            <a:normAutofit/>
          </a:bodyPr>
          <a:lstStyle/>
          <a:p>
            <a:r>
              <a:rPr lang="en-US" sz="3600" dirty="0"/>
              <a:t>When is an alternate interpretation an abstraction?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Concrete Semantics: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𝐶𝑜𝑛𝑓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  ⊆,  ∪,  ∩)</m:t>
                    </m:r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  <a:blipFill>
                <a:blip r:embed="rId2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Alternate Semantics: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  <a:blipFill>
                <a:blip r:embed="rId3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203" y="4453003"/>
                <a:ext cx="11813089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Introduce </a:t>
                </a:r>
                <a:r>
                  <a:rPr lang="en-US" i="1" dirty="0"/>
                  <a:t>abstraction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      </a:t>
                </a:r>
                <a:br>
                  <a:rPr lang="en-US" dirty="0"/>
                </a:br>
                <a:r>
                  <a:rPr lang="en-US" dirty="0"/>
                  <a:t>                  </a:t>
                </a:r>
                <a:r>
                  <a:rPr lang="en-US" dirty="0" err="1"/>
                  <a:t>and</a:t>
                </a:r>
                <a:r>
                  <a:rPr lang="en-US" dirty="0"/>
                  <a:t> concretization function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𝑆𝐶𝑜𝑛𝑓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n-US" dirty="0"/>
                  <a:t>Gives ``meaning’’ to the abstraction.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3" y="4453003"/>
                <a:ext cx="11813089" cy="4351338"/>
              </a:xfrm>
              <a:blipFill>
                <a:blip r:embed="rId4"/>
                <a:stretch>
                  <a:fillRect l="-103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29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F4393AB-2DA9-D78C-6CA5-77F8A1C7C4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987686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for Interval/Box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F4393AB-2DA9-D78C-6CA5-77F8A1C7C4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987686"/>
              </a:xfrm>
              <a:blipFill>
                <a:blip r:embed="rId2"/>
                <a:stretch>
                  <a:fillRect b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64" y="1402915"/>
                <a:ext cx="11813089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Example: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lim>
                            </m:limLow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Maps R to smallest intervals that contain R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⟨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) 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each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64" y="1402915"/>
                <a:ext cx="11813089" cy="4351338"/>
              </a:xfrm>
              <a:blipFill>
                <a:blip r:embed="rId3"/>
                <a:stretch>
                  <a:fillRect l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79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40C5-1D71-DA0A-88BC-1E16181D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Overapproximation: requirement on domains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61488-E7C8-023A-8E87-E3630B266F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i="1" dirty="0"/>
                  <a:t>Galois connection: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𝐶𝑜𝑛𝑓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,  ⊆,  ∪,  ∩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⊑, ⊔, ⊓)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          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monotone      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b="0" dirty="0"/>
                  <a:t>      (in fact, this is usually =)</a:t>
                </a:r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Check these for box domain.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61488-E7C8-023A-8E87-E3630B266F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043" t="-2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4A04C14-70CC-B5B2-55DD-F3B116967D18}"/>
              </a:ext>
            </a:extLst>
          </p:cNvPr>
          <p:cNvGrpSpPr/>
          <p:nvPr/>
        </p:nvGrpSpPr>
        <p:grpSpPr>
          <a:xfrm>
            <a:off x="3753633" y="1543386"/>
            <a:ext cx="1557404" cy="1824591"/>
            <a:chOff x="4129413" y="1543386"/>
            <a:chExt cx="1557404" cy="182459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Arrow: Curved Down 3">
                  <a:extLst>
                    <a:ext uri="{FF2B5EF4-FFF2-40B4-BE49-F238E27FC236}">
                      <a16:creationId xmlns:a16="http://schemas.microsoft.com/office/drawing/2014/main" id="{A2EAD961-D9B3-77E5-6564-38350A557EC5}"/>
                    </a:ext>
                  </a:extLst>
                </p:cNvPr>
                <p:cNvSpPr/>
                <p:nvPr/>
              </p:nvSpPr>
              <p:spPr>
                <a:xfrm>
                  <a:off x="4221272" y="2041742"/>
                  <a:ext cx="1465545" cy="356993"/>
                </a:xfrm>
                <a:prstGeom prst="curvedDownArrow">
                  <a:avLst>
                    <a:gd name="adj1" fmla="val 25000"/>
                    <a:gd name="adj2" fmla="val 99516"/>
                    <a:gd name="adj3" fmla="val 25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" name="Arrow: Curved Down 3">
                  <a:extLst>
                    <a:ext uri="{FF2B5EF4-FFF2-40B4-BE49-F238E27FC236}">
                      <a16:creationId xmlns:a16="http://schemas.microsoft.com/office/drawing/2014/main" id="{A2EAD961-D9B3-77E5-6564-38350A557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1272" y="2041742"/>
                  <a:ext cx="1465545" cy="356993"/>
                </a:xfrm>
                <a:prstGeom prst="curvedDownArrow">
                  <a:avLst>
                    <a:gd name="adj1" fmla="val 25000"/>
                    <a:gd name="adj2" fmla="val 99516"/>
                    <a:gd name="adj3" fmla="val 25000"/>
                  </a:avLst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Arrow: Curved Down 5">
                  <a:extLst>
                    <a:ext uri="{FF2B5EF4-FFF2-40B4-BE49-F238E27FC236}">
                      <a16:creationId xmlns:a16="http://schemas.microsoft.com/office/drawing/2014/main" id="{0854FB89-C893-00A7-675C-B0EC138B2784}"/>
                    </a:ext>
                  </a:extLst>
                </p:cNvPr>
                <p:cNvSpPr/>
                <p:nvPr/>
              </p:nvSpPr>
              <p:spPr>
                <a:xfrm rot="10800000">
                  <a:off x="4129413" y="2582160"/>
                  <a:ext cx="1465545" cy="356993"/>
                </a:xfrm>
                <a:prstGeom prst="curvedDownArrow">
                  <a:avLst>
                    <a:gd name="adj1" fmla="val 25000"/>
                    <a:gd name="adj2" fmla="val 99516"/>
                    <a:gd name="adj3" fmla="val 25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6" name="Arrow: Curved Down 5">
                  <a:extLst>
                    <a:ext uri="{FF2B5EF4-FFF2-40B4-BE49-F238E27FC236}">
                      <a16:creationId xmlns:a16="http://schemas.microsoft.com/office/drawing/2014/main" id="{0854FB89-C893-00A7-675C-B0EC138B2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129413" y="2582160"/>
                  <a:ext cx="1465545" cy="356993"/>
                </a:xfrm>
                <a:prstGeom prst="curvedDownArrow">
                  <a:avLst>
                    <a:gd name="adj1" fmla="val 25000"/>
                    <a:gd name="adj2" fmla="val 99516"/>
                    <a:gd name="adj3" fmla="val 25000"/>
                  </a:avLst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094361A-2567-EE6C-923A-ED9AD99D80C3}"/>
                    </a:ext>
                  </a:extLst>
                </p:cNvPr>
                <p:cNvSpPr txBox="1"/>
                <p:nvPr/>
              </p:nvSpPr>
              <p:spPr>
                <a:xfrm>
                  <a:off x="4765932" y="1543386"/>
                  <a:ext cx="28854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α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094361A-2567-EE6C-923A-ED9AD99D80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5932" y="1543386"/>
                  <a:ext cx="288541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D7B4EB80-E9CD-CCE7-287F-F3130B791332}"/>
                    </a:ext>
                  </a:extLst>
                </p:cNvPr>
                <p:cNvSpPr txBox="1"/>
                <p:nvPr/>
              </p:nvSpPr>
              <p:spPr>
                <a:xfrm>
                  <a:off x="4765932" y="2937090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D7B4EB80-E9CD-CCE7-287F-F3130B791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5932" y="2937090"/>
                  <a:ext cx="280525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5422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CB95-1471-F028-C940-4C4F0798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Overapproximation: requirement on abstract transfer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D7F6F-93D7-DF59-A9E3-1992E38415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𝑜𝑛𝑓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𝑆𝐶𝑜𝑛𝑓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when does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correctly abstract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      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 particular,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⊑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Again, check this on interval domain.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D7F6F-93D7-DF59-A9E3-1992E3841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454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09CC-F097-2A90-FBEA-AD6B1EB8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7D330B-61B3-A1AA-E883-DE20D60A00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the conditions on the domain being related by Galois connection and the condition on the abstract transfer function hold, then the abstraction is correct.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prove in the abstract semantics, starting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𝐵𝑎𝑑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unreachable, then in the concrete system, starting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𝐵𝑎𝑑</m:t>
                    </m:r>
                  </m:oMath>
                </a14:m>
                <a:r>
                  <a:rPr lang="en-US" dirty="0"/>
                  <a:t> is guaranteed to be unreachable.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7D330B-61B3-A1AA-E883-DE20D60A00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77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C2F0-E2E6-C9A6-EBC3-A87E1CB5F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543837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>
            <a:normAutofit/>
          </a:bodyPr>
          <a:lstStyle/>
          <a:p>
            <a:r>
              <a:rPr lang="en-US" sz="3600" dirty="0"/>
              <a:t>Invariants, again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Concrete Semantics: </a:t>
                </a:r>
                <a:br>
                  <a:rPr lang="en-US" dirty="0"/>
                </a:b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𝐶𝑜𝑛𝑓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  ⊆,  ∪,  ∩)</m:t>
                    </m:r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2224D58-8768-6DE2-4D83-8F0013C97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90182"/>
                <a:ext cx="5148821" cy="2950710"/>
              </a:xfrm>
              <a:prstGeom prst="rect">
                <a:avLst/>
              </a:prstGeom>
              <a:blipFill>
                <a:blip r:embed="rId2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Alternate Semantics: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⊑, ⊔, ⊓)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r>
                  <a:rPr lang="en-US" i="1" dirty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br>
                  <a:rPr lang="en-US" dirty="0"/>
                </a:br>
                <a:r>
                  <a:rPr lang="en-US" dirty="0"/>
                  <a:t>   …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AA55E3F-3FB8-9C1F-8860-C16BA9AB9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4" y="1502293"/>
                <a:ext cx="5148821" cy="2950710"/>
              </a:xfrm>
              <a:prstGeom prst="rect">
                <a:avLst/>
              </a:prstGeom>
              <a:blipFill>
                <a:blip r:embed="rId3"/>
                <a:stretch>
                  <a:fillRect l="-248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0203" y="4453003"/>
                <a:ext cx="11813089" cy="21419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Take a solution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over the abs domain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that proves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</m:oMath>
                </a14:m>
                <a:r>
                  <a:rPr lang="en-US" sz="2400" dirty="0"/>
                  <a:t> is unreachable.</a:t>
                </a:r>
              </a:p>
              <a:p>
                <a:pPr marL="0" indent="0">
                  <a:buNone/>
                </a:pPr>
                <a:r>
                  <a:rPr lang="en-US" sz="2400" dirty="0"/>
                  <a:t>Consider for the concrete domain, setting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/>
              </a:p>
              <a:p>
                <a:pPr marL="0" indent="0">
                  <a:buNone/>
                </a:pPr>
                <a:r>
                  <a:rPr lang="en-US" sz="2400" dirty="0"/>
                  <a:t>Then for each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⊇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/>
                  <a:t>),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𝐵𝑎𝑑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empty.  </a:t>
                </a:r>
              </a:p>
              <a:p>
                <a:pPr marL="0" indent="0">
                  <a:buNone/>
                </a:pPr>
                <a:r>
                  <a:rPr lang="en-US" sz="2400" dirty="0"/>
                  <a:t>Which in fact means this valuation is an invariant of the system! </a:t>
                </a:r>
                <a:br>
                  <a:rPr lang="en-US" sz="2400" dirty="0"/>
                </a:br>
                <a:r>
                  <a:rPr lang="en-US" sz="2400" dirty="0"/>
                  <a:t>And the invariant proves that O is unreachable!                                                   </a:t>
                </a:r>
                <a:r>
                  <a:rPr lang="en-US" sz="2400" dirty="0">
                    <a:solidFill>
                      <a:srgbClr val="FF0000"/>
                    </a:solidFill>
                  </a:rPr>
                  <a:t>PREFIXPOINT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C01D86B-DAEA-52CF-A584-71162DFEE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203" y="4453003"/>
                <a:ext cx="11813089" cy="2141950"/>
              </a:xfrm>
              <a:blipFill>
                <a:blip r:embed="rId4"/>
                <a:stretch>
                  <a:fillRect l="-774" t="-3977" b="-5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095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AD03-8824-3683-779F-A9C97553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26"/>
            <a:ext cx="10515600" cy="1325563"/>
          </a:xfrm>
        </p:spPr>
        <p:txBody>
          <a:bodyPr/>
          <a:lstStyle/>
          <a:p>
            <a:r>
              <a:rPr lang="en-US" dirty="0"/>
              <a:t>Invariants,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796B-1DA7-6611-C5EE-B134FCD93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816"/>
            <a:ext cx="11236890" cy="56053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 abstract interpretations can compute invariants.</a:t>
            </a:r>
          </a:p>
          <a:p>
            <a:r>
              <a:rPr lang="en-US" dirty="0"/>
              <a:t>Typical pros of fixed abstractions:</a:t>
            </a:r>
          </a:p>
          <a:p>
            <a:pPr marL="457200" lvl="1" indent="0">
              <a:buNone/>
            </a:pPr>
            <a:r>
              <a:rPr lang="en-US" dirty="0"/>
              <a:t>Fast computation as the abstract post can be reasoned with using human ingenuity, mathematics, and optimized algorithmically in advance.</a:t>
            </a:r>
          </a:p>
          <a:p>
            <a:r>
              <a:rPr lang="en-US" sz="2600" dirty="0"/>
              <a:t>Typical cons of fixed abstractions: </a:t>
            </a:r>
            <a:r>
              <a:rPr lang="en-US" sz="2400" dirty="0"/>
              <a:t>Stuck if abstraction doesn’t prove property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Many other techniques in program verification</a:t>
            </a:r>
          </a:p>
          <a:p>
            <a:pPr lvl="1"/>
            <a:r>
              <a:rPr lang="en-US" dirty="0"/>
              <a:t>Counterexample guided abstraction refinement (CEGAR)</a:t>
            </a:r>
          </a:p>
          <a:p>
            <a:pPr marL="457200" lvl="1" indent="0">
              <a:buNone/>
            </a:pPr>
            <a:r>
              <a:rPr lang="en-US" dirty="0"/>
              <a:t>       Change the abstraction according to property; e.g., CEGAR for predicate </a:t>
            </a:r>
            <a:br>
              <a:rPr lang="en-US" dirty="0"/>
            </a:br>
            <a:r>
              <a:rPr lang="en-US" dirty="0"/>
              <a:t>       abstraction in proving device drivers correct (SLAM/</a:t>
            </a:r>
            <a:r>
              <a:rPr lang="en-US" dirty="0" err="1"/>
              <a:t>SDV@Microsoft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But refinements and dynamic abstractions are expensive (need SMT solvers)</a:t>
            </a:r>
          </a:p>
          <a:p>
            <a:pPr lvl="1"/>
            <a:r>
              <a:rPr lang="en-US" dirty="0"/>
              <a:t>Conjunctive invariant learning (Houdini, Sorcar): Used in SLAM/SDV </a:t>
            </a:r>
          </a:p>
          <a:p>
            <a:pPr lvl="1"/>
            <a:r>
              <a:rPr lang="en-US" dirty="0"/>
              <a:t>Interpolation and IC3  (McMillan; Bradley)</a:t>
            </a:r>
          </a:p>
          <a:p>
            <a:pPr lvl="1"/>
            <a:r>
              <a:rPr lang="en-US" dirty="0"/>
              <a:t>ICE learning (M’s group)</a:t>
            </a:r>
          </a:p>
          <a:p>
            <a:pPr lvl="1"/>
            <a:r>
              <a:rPr lang="en-US" dirty="0"/>
              <a:t>Program/expression synthesis (</a:t>
            </a:r>
            <a:r>
              <a:rPr lang="en-US" dirty="0" err="1"/>
              <a:t>SyGuS</a:t>
            </a:r>
            <a:r>
              <a:rPr lang="en-US" dirty="0"/>
              <a:t>, CEGIS)</a:t>
            </a:r>
          </a:p>
          <a:p>
            <a:pPr lvl="1"/>
            <a:r>
              <a:rPr lang="en-US" dirty="0"/>
              <a:t>Trace abstraction using automata and SMT </a:t>
            </a:r>
            <a:r>
              <a:rPr lang="en-US" dirty="0" err="1"/>
              <a:t>unsat</a:t>
            </a:r>
            <a:r>
              <a:rPr lang="en-US" dirty="0"/>
              <a:t> cores (Podelski et al)</a:t>
            </a:r>
          </a:p>
        </p:txBody>
      </p:sp>
    </p:spTree>
    <p:extLst>
      <p:ext uri="{BB962C8B-B14F-4D97-AF65-F5344CB8AC3E}">
        <p14:creationId xmlns:p14="http://schemas.microsoft.com/office/powerpoint/2010/main" val="4282628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DB4F-D9F9-5F35-1702-CD93AAA7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Salient points to remember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772A4-5D2E-51CD-3290-2E57AB3F9D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Abstract analysis is really evaluating a program with an alternate semantics over an alternate domain (think about interval domain)</a:t>
                </a:r>
              </a:p>
              <a:p>
                <a:r>
                  <a:rPr lang="en-US" dirty="0"/>
                  <a:t>Semantics is given by monotonic functions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 maps are useful ways of formalizing the meaning of the abstraction, formally</a:t>
                </a:r>
              </a:p>
              <a:p>
                <a:r>
                  <a:rPr lang="en-US" dirty="0"/>
                  <a:t>Galois connections and the condition on abstract transfer function formally tell you what you have to prove to show soundness</a:t>
                </a:r>
              </a:p>
              <a:p>
                <a:r>
                  <a:rPr lang="en-US" dirty="0"/>
                  <a:t>Abstractions eventually compute invariants. </a:t>
                </a:r>
              </a:p>
              <a:p>
                <a:r>
                  <a:rPr lang="en-US" dirty="0"/>
                  <a:t>In practice, some of the requirements for abs int we have can be relaxed a bit.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B772A4-5D2E-51CD-3290-2E57AB3F9D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99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E791-1CAD-28DA-08D5-3B09063B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57" y="393345"/>
            <a:ext cx="10587543" cy="1297343"/>
          </a:xfrm>
        </p:spPr>
        <p:txBody>
          <a:bodyPr/>
          <a:lstStyle/>
          <a:p>
            <a:r>
              <a:rPr lang="en-US" dirty="0"/>
              <a:t>Programs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97ECB6-752A-8D70-5FF4-0A3DE71957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Configurations:</a:t>
                </a:r>
              </a:p>
              <a:p>
                <a:pPr lvl="1"/>
                <a:r>
                  <a:rPr lang="en-US" dirty="0"/>
                  <a:t>Fix a finite set of variables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lit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ranging over </a:t>
                </a:r>
                <a:br>
                  <a:rPr lang="en-US" dirty="0"/>
                </a:br>
                <a:r>
                  <a:rPr lang="en-US" dirty="0"/>
                  <a:t> certain domains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={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Configuration: valuation of variables over the domains</a:t>
                </a:r>
              </a:p>
              <a:p>
                <a:pPr lvl="1"/>
                <a:r>
                  <a:rPr lang="en-US" dirty="0"/>
                  <a:t>Note: </a:t>
                </a:r>
                <a:r>
                  <a:rPr lang="en-US" i="1" dirty="0"/>
                  <a:t>pc</a:t>
                </a:r>
                <a:r>
                  <a:rPr lang="en-US" dirty="0"/>
                  <a:t>, or “program counter” can also be a variable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Concrete semantics of statements 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𝐶𝑜𝑛𝑓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Takes any configuration to the next configuration</a:t>
                </a:r>
              </a:p>
              <a:p>
                <a:pPr lvl="1"/>
                <a:r>
                  <a:rPr lang="en-US" dirty="0"/>
                  <a:t>E.g., s:``</a:t>
                </a:r>
                <a:r>
                  <a:rPr lang="en-US" i="1" dirty="0"/>
                  <a:t>x := x+1’’</a:t>
                </a:r>
                <a:r>
                  <a:rPr lang="en-US" dirty="0"/>
                  <a:t>  has the semantics as the map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maps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conf</m:t>
                    </m:r>
                  </m:oMath>
                </a14:m>
                <a:r>
                  <a:rPr lang="en-US" dirty="0"/>
                  <a:t>  to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onf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'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   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con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)=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conf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) + 1; 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conf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 ′(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conf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every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97ECB6-752A-8D70-5FF4-0A3DE71957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31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466-3388-6A95-4D44-DC00BB49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semantics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8923"/>
                <a:ext cx="10515600" cy="489395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Extend semantics to sets of configurations</a:t>
                </a:r>
              </a:p>
              <a:p>
                <a:r>
                  <a:rPr lang="en-US" dirty="0"/>
                  <a:t>For a set X of configurations,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Example: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   Input set: I      Output set: O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                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                I   </a:t>
                </a:r>
                <a:r>
                  <a:rPr lang="en-US" b="0" dirty="0">
                    <a:sym typeface="Wingdings" panose="05000000000000000000" pitchFamily="2" charset="2"/>
                  </a:rPr>
                  <a:t>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 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 </a:t>
                </a:r>
                <a:r>
                  <a:rPr lang="en-US" b="0" dirty="0">
                    <a:sym typeface="Wingdings" panose="05000000000000000000" pitchFamily="2" charset="2"/>
                  </a:rPr>
                  <a:t>   O</a:t>
                </a:r>
              </a:p>
              <a:p>
                <a:pPr marL="457200" lvl="1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Given I, O is uniquely defined by the above equations.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8923"/>
                <a:ext cx="10515600" cy="4893952"/>
              </a:xfrm>
              <a:blipFill>
                <a:blip r:embed="rId2"/>
                <a:stretch>
                  <a:fillRect l="-1043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40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466-3388-6A95-4D44-DC00BB49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semantics for programs </a:t>
            </a:r>
            <a:r>
              <a:rPr lang="en-US" dirty="0">
                <a:solidFill>
                  <a:srgbClr val="C00000"/>
                </a:solidFill>
              </a:rPr>
              <a:t>with loops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3740" y="1598923"/>
                <a:ext cx="10515600" cy="48939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𝑤h𝑖𝑙𝑒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{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} 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        Input set: I  Output set: O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                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I   </a:t>
                </a:r>
                <a:r>
                  <a:rPr lang="en-US" b="0" dirty="0">
                    <a:sym typeface="Wingdings" panose="05000000000000000000" pitchFamily="2" charset="2"/>
                  </a:rPr>
                  <a:t>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         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2  </m:t>
                        </m:r>
                      </m:sub>
                    </m:sSub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 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/>
                  <a:t>   </a:t>
                </a:r>
                <a:r>
                  <a:rPr lang="en-US" b="0" dirty="0">
                    <a:sym typeface="Wingdings" panose="05000000000000000000" pitchFamily="2" charset="2"/>
                  </a:rPr>
                  <a:t>   O</a:t>
                </a:r>
              </a:p>
              <a:p>
                <a:pPr marL="457200" lvl="1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∩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sup>
                    </m:sSubSup>
                  </m:oMath>
                </a14:m>
                <a:r>
                  <a:rPr lang="en-US" b="0" dirty="0"/>
                  <a:t> </a:t>
                </a:r>
              </a:p>
              <a:p>
                <a:pPr marL="457200" lvl="1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Given I, is O is uniquely defined by the above equations? </a:t>
                </a:r>
              </a:p>
              <a:p>
                <a:pPr marL="0" indent="0">
                  <a:buNone/>
                </a:pPr>
                <a:r>
                  <a:rPr lang="en-US" dirty="0"/>
                  <a:t>   Not quite. We need the </a:t>
                </a:r>
                <a:r>
                  <a:rPr lang="en-US" i="1" dirty="0"/>
                  <a:t>least </a:t>
                </a:r>
                <a:r>
                  <a:rPr lang="en-US" dirty="0"/>
                  <a:t>solution satisfying the above equations.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740" y="1598923"/>
                <a:ext cx="10515600" cy="4893952"/>
              </a:xfrm>
              <a:blipFill>
                <a:blip r:embed="rId2"/>
                <a:stretch>
                  <a:fillRect l="-928" t="-2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66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466-3388-6A95-4D44-DC00BB49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semantics for programs </a:t>
            </a:r>
            <a:r>
              <a:rPr lang="en-US" dirty="0">
                <a:solidFill>
                  <a:srgbClr val="FF0000"/>
                </a:solidFill>
              </a:rPr>
              <a:t>with loops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3740" y="1598923"/>
                <a:ext cx="10515600" cy="48939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𝑤h𝑖𝑙𝑒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{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} 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        Input set: I  Output set: O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                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I   </a:t>
                </a:r>
                <a:r>
                  <a:rPr lang="en-US" b="0" dirty="0">
                    <a:sym typeface="Wingdings" panose="05000000000000000000" pitchFamily="2" charset="2"/>
                  </a:rPr>
                  <a:t>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         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2  </m:t>
                        </m:r>
                      </m:sub>
                    </m:sSub>
                  </m:oMath>
                </a14:m>
                <a:r>
                  <a:rPr lang="en-US" b="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 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/>
                  <a:t>   </a:t>
                </a:r>
                <a:r>
                  <a:rPr lang="en-US" b="0" dirty="0">
                    <a:sym typeface="Wingdings" panose="05000000000000000000" pitchFamily="2" charset="2"/>
                  </a:rPr>
                  <a:t>   O</a:t>
                </a:r>
              </a:p>
              <a:p>
                <a:pPr marL="457200" lvl="1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sup>
                      </m:sSubSup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Given I, is O is uniquely defined by the above equations? </a:t>
                </a:r>
              </a:p>
              <a:p>
                <a:pPr marL="0" indent="0">
                  <a:buNone/>
                </a:pPr>
                <a:r>
                  <a:rPr lang="en-US" dirty="0"/>
                  <a:t>   Not quite…. Many solutions possible because of loop in </a:t>
                </a:r>
                <a:r>
                  <a:rPr lang="en-US" dirty="0" err="1"/>
                  <a:t>defs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          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 ..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..;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 ..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br>
                  <a:rPr lang="en-US" dirty="0"/>
                </a:br>
                <a:r>
                  <a:rPr lang="en-US" dirty="0"/>
                  <a:t>   </a:t>
                </a:r>
                <a:br>
                  <a:rPr lang="en-US" dirty="0"/>
                </a:br>
                <a:r>
                  <a:rPr lang="en-US" dirty="0"/>
                  <a:t>We need the </a:t>
                </a:r>
                <a:r>
                  <a:rPr lang="en-US" i="1" dirty="0"/>
                  <a:t>least </a:t>
                </a:r>
                <a:r>
                  <a:rPr lang="en-US" dirty="0"/>
                  <a:t>solution satisfying the above equations.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A948D2-5941-D4B9-04A3-D6D0178958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740" y="1598923"/>
                <a:ext cx="10515600" cy="4893952"/>
              </a:xfrm>
              <a:blipFill>
                <a:blip r:embed="rId2"/>
                <a:stretch>
                  <a:fillRect l="-1043" t="-2491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81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Monotonic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𝑤𝑖𝑡h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𝑝𝑎𝑟𝑡𝑖𝑎𝑙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𝑜𝑟𝑑𝑒𝑟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𝑚𝑜𝑛𝑜𝑡𝑜𝑛𝑖𝑐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“f takes larger values to larger values”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Are the functions applied in the concrete semantics monotonic?</a:t>
                </a:r>
              </a:p>
              <a:p>
                <a:pPr marL="0" indent="0">
                  <a:buNone/>
                </a:pPr>
                <a:r>
                  <a:rPr lang="en-US" dirty="0"/>
                  <a:t>   (</a:t>
                </a:r>
                <a:r>
                  <a:rPr lang="en-US" dirty="0" err="1"/>
                  <a:t>wrt</a:t>
                </a:r>
                <a:r>
                  <a:rPr lang="en-US" dirty="0"/>
                  <a:t>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𝑆𝑒𝑡𝑠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𝐶𝑜𝑛𝑓𝑠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⊆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79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93AB-2DA9-D78C-6CA5-77F8A1C7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Monotonic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9140"/>
                <a:ext cx="10515600" cy="456782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Definition of monotonic functions </a:t>
                </a:r>
                <a:r>
                  <a:rPr lang="en-US" dirty="0">
                    <a:solidFill>
                      <a:srgbClr val="FF0000"/>
                    </a:solidFill>
                  </a:rPr>
                  <a:t>does </a:t>
                </a:r>
                <a:r>
                  <a:rPr lang="en-US" i="1" dirty="0">
                    <a:solidFill>
                      <a:srgbClr val="FF0000"/>
                    </a:solidFill>
                  </a:rPr>
                  <a:t>not</a:t>
                </a:r>
                <a:r>
                  <a:rPr lang="en-US" dirty="0">
                    <a:solidFill>
                      <a:srgbClr val="FF0000"/>
                    </a:solidFill>
                  </a:rPr>
                  <a:t> say: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every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Functions need not map elements to larger elements.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E.g.,  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∖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𝑒𝑣𝑒𝑛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/>
                  <a:t>monotonic?    (over sets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⊆)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E.g.,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𝑐𝑜𝑚𝑝𝑙𝑒𝑚𝑒𝑛𝑡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𝑚𝑜𝑛𝑜𝑡𝑜𝑛𝑖𝑐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E.g., Let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be defined ``point-wise’’:</a:t>
                </a:r>
              </a:p>
              <a:p>
                <a:pPr marL="0" indent="0">
                  <a:buNone/>
                </a:pPr>
                <a:r>
                  <a:rPr lang="en-US" dirty="0"/>
                  <a:t>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     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always monotonic?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87F9DD-B1A9-5903-8020-C7B63EDB8B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9140"/>
                <a:ext cx="10515600" cy="4567823"/>
              </a:xfrm>
              <a:blipFill>
                <a:blip r:embed="rId2"/>
                <a:stretch>
                  <a:fillRect l="-754" b="-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48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7C29-22F0-5D0B-0087-CD67547D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 for semantics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D16A23-1E96-1645-4AAA-876187D51C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	…                                     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monotonic</a:t>
                </a:r>
              </a:p>
              <a:p>
                <a:pPr marL="0" indent="0">
                  <a:buNone/>
                </a:pPr>
                <a:r>
                  <a:rPr lang="en-US" dirty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In programs without loops, there are no interdependent definitions.</a:t>
                </a:r>
              </a:p>
              <a:p>
                <a:pPr marL="0" indent="0">
                  <a:buNone/>
                </a:pPr>
                <a:r>
                  <a:rPr lang="en-US" dirty="0"/>
                  <a:t> In programs with loops, there are interdependent definitions.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D16A23-1E96-1645-4AAA-876187D51C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70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B8945B0810D4DB72B7004841AB9C1" ma:contentTypeVersion="4" ma:contentTypeDescription="Create a new document." ma:contentTypeScope="" ma:versionID="d5a070d9812cd46e9ef6c4461cc5e3dc">
  <xsd:schema xmlns:xsd="http://www.w3.org/2001/XMLSchema" xmlns:xs="http://www.w3.org/2001/XMLSchema" xmlns:p="http://schemas.microsoft.com/office/2006/metadata/properties" xmlns:ns3="bce45446-4bca-4b07-8013-00eb193e5110" targetNamespace="http://schemas.microsoft.com/office/2006/metadata/properties" ma:root="true" ma:fieldsID="95035dd6376d74cb9ca9e5ce5920af13" ns3:_="">
    <xsd:import namespace="bce45446-4bca-4b07-8013-00eb193e51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45446-4bca-4b07-8013-00eb193e51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0AA61C-86A1-44DE-BEBD-AED3827996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50630-8039-4726-9902-F3651F4F00BF}">
  <ds:schemaRefs>
    <ds:schemaRef ds:uri="http://purl.org/dc/elements/1.1/"/>
    <ds:schemaRef ds:uri="http://www.w3.org/XML/1998/namespace"/>
    <ds:schemaRef ds:uri="bce45446-4bca-4b07-8013-00eb193e5110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493AFA4-9630-4550-9C9E-A0375761D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e45446-4bca-4b07-8013-00eb193e51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17284</TotalTime>
  <Words>1840</Words>
  <Application>Microsoft Office PowerPoint</Application>
  <PresentationFormat>Widescreen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Invariants  and  Abstract Interpretation</vt:lpstr>
      <vt:lpstr>Abstract Interpretation</vt:lpstr>
      <vt:lpstr>Programs</vt:lpstr>
      <vt:lpstr>Set semantics</vt:lpstr>
      <vt:lpstr>Set semantics for programs with loops</vt:lpstr>
      <vt:lpstr>Set semantics for programs with loops</vt:lpstr>
      <vt:lpstr>Monotonic functions</vt:lpstr>
      <vt:lpstr>Monotonic functions</vt:lpstr>
      <vt:lpstr>General form for semantics</vt:lpstr>
      <vt:lpstr>Abstract Interpretation</vt:lpstr>
      <vt:lpstr>Abstract Interpretation</vt:lpstr>
      <vt:lpstr>For programs with loops/eqns with loops</vt:lpstr>
      <vt:lpstr>Box/Interval Domain</vt:lpstr>
      <vt:lpstr>When is an alternate interpretation an abstraction?</vt:lpstr>
      <vt:lpstr>When is an alternate interpretation an abstraction?</vt:lpstr>
      <vt:lpstr>α and γ for Interval/Box</vt:lpstr>
      <vt:lpstr>Overapproximation: requirement on domains</vt:lpstr>
      <vt:lpstr>Overapproximation: requirement on abstract transfer functions</vt:lpstr>
      <vt:lpstr>Soundness</vt:lpstr>
      <vt:lpstr>Invariants, again</vt:lpstr>
      <vt:lpstr>Invariants, again</vt:lpstr>
      <vt:lpstr>Salient points to 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Invariants and Abstract Interpretation</dc:title>
  <dc:creator>Madhusudan Parthasarathy</dc:creator>
  <cp:lastModifiedBy>Madhusudan</cp:lastModifiedBy>
  <cp:revision>2</cp:revision>
  <dcterms:created xsi:type="dcterms:W3CDTF">2022-08-31T13:44:44Z</dcterms:created>
  <dcterms:modified xsi:type="dcterms:W3CDTF">2022-09-12T13:54:11Z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0x01010030CB8945B0810D4DB72B7004841AB9C1</vt:lpwstr>
  </property>
</Properties>
</file>