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9" r:id="rId4"/>
    <p:sldId id="259" r:id="rId5"/>
    <p:sldId id="260" r:id="rId6"/>
    <p:sldId id="261" r:id="rId7"/>
    <p:sldId id="263" r:id="rId8"/>
    <p:sldId id="269" r:id="rId9"/>
    <p:sldId id="264" r:id="rId10"/>
    <p:sldId id="265" r:id="rId11"/>
    <p:sldId id="266" r:id="rId12"/>
    <p:sldId id="267" r:id="rId13"/>
    <p:sldId id="286" r:id="rId14"/>
    <p:sldId id="283" r:id="rId15"/>
    <p:sldId id="268" r:id="rId16"/>
    <p:sldId id="270" r:id="rId17"/>
    <p:sldId id="271" r:id="rId18"/>
    <p:sldId id="272" r:id="rId19"/>
    <p:sldId id="273" r:id="rId20"/>
    <p:sldId id="281" r:id="rId21"/>
    <p:sldId id="274" r:id="rId22"/>
    <p:sldId id="275" r:id="rId23"/>
    <p:sldId id="287" r:id="rId24"/>
    <p:sldId id="292" r:id="rId25"/>
    <p:sldId id="290" r:id="rId26"/>
    <p:sldId id="276" r:id="rId27"/>
    <p:sldId id="277" r:id="rId28"/>
    <p:sldId id="278" r:id="rId29"/>
    <p:sldId id="291" r:id="rId30"/>
    <p:sldId id="279" r:id="rId31"/>
    <p:sldId id="285" r:id="rId32"/>
    <p:sldId id="284" r:id="rId33"/>
    <p:sldId id="2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2"/>
    <p:restoredTop sz="94682"/>
  </p:normalViewPr>
  <p:slideViewPr>
    <p:cSldViewPr snapToGrid="0">
      <p:cViewPr varScale="1">
        <p:scale>
          <a:sx n="104" d="100"/>
          <a:sy n="104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C932-D0E2-9EDF-7508-1EB17D0AC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31122-57CC-E46A-0C81-17119A12D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DBAEB-723E-0BEC-35A6-AD82E94D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6FB3-215F-F143-BF6C-A05F1FD3F646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ECA14-3379-AAFE-2ADA-E7E5017B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E725E-DC4C-6E5F-A661-C53CA0F5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BD1D-4713-BD4B-ADFA-0113C453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0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193A-27E9-E662-6C81-F69A3606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391F4-37E9-6CAE-8823-4A359AB7B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F963E-8E29-1593-0865-E8682D7E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6FB3-215F-F143-BF6C-A05F1FD3F646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002FC-F6AA-EBEC-A2AD-EC959DA4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FF267-19E9-2A92-6B04-196E45A3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BD1D-4713-BD4B-ADFA-0113C453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9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36B0B-9031-4A66-821F-5C2276BE3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40396-9F06-734D-903D-4916AB1D9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E5953-CD67-192B-1173-13C2D0B9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6FB3-215F-F143-BF6C-A05F1FD3F646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373AD-A157-C792-06D0-6D58F0DD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4A1AB-0B1A-A712-D20C-E3320B9D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BD1D-4713-BD4B-ADFA-0113C453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3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1D098-E97A-D17C-104E-3071108C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C3E60-E59F-AB3B-CC0B-D75425C90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472DD-849C-53A9-7D3F-D5C0A2362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6FB3-215F-F143-BF6C-A05F1FD3F646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1FF3A-445A-0089-85FB-5D1FBF07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C7D88-5B2D-3D9D-2829-E32F5759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BD1D-4713-BD4B-ADFA-0113C453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9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0F88-8183-BD83-C911-DA80E0E2F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F8BD9-D75A-7178-046C-F33AD7343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1A21-8478-EECB-2C60-6679E1206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6FB3-215F-F143-BF6C-A05F1FD3F646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FD58A-EC02-D86A-300A-B74EDFD1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C1BAE-93A6-7F85-FD7A-D2A6929D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BD1D-4713-BD4B-ADFA-0113C453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4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5715-EAAF-E44E-573E-91C32487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E4F3-04C6-B89B-C962-DB48A7D0F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B035A-137E-9492-A688-BE1D1303F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E6E6F-6863-215A-1A96-13F8765B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6FB3-215F-F143-BF6C-A05F1FD3F646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23BC6-9F9F-15C9-D890-C5805745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2AA3A-14B8-75C3-A5AD-823E7458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BD1D-4713-BD4B-ADFA-0113C453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4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E190-C468-75E8-18D3-591A0D91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B7527-65B9-FEA2-2991-692E1B724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9206F-5BBB-02A8-516B-128E32F6F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C7442-8249-71E5-19A0-A3E38BDC3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03AA0-116F-109D-78CA-A71ABF5F7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91AA15-B5A0-E844-C70E-81777C58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6FB3-215F-F143-BF6C-A05F1FD3F646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3EB2F8-4327-4A01-DB25-1767C980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BF801-B78C-FF4C-4DDC-FB5F86DB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BD1D-4713-BD4B-ADFA-0113C453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2CCF-5376-A7D9-6FFD-2F04762E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61765-9344-09D0-AB8A-6CE9D143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6FB3-215F-F143-BF6C-A05F1FD3F646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BB9E4-8CA2-3419-D01E-3F2399FB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B4EB-D145-55FE-A0B7-030AB568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BD1D-4713-BD4B-ADFA-0113C453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40E93-3A82-AB13-B8FD-0415D7FD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6FB3-215F-F143-BF6C-A05F1FD3F646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3CDE02-619C-673A-61F9-E7AEF3FF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9BD34-E1CC-3538-AF2C-534FD17C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BD1D-4713-BD4B-ADFA-0113C453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6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40D2F-F9E5-C820-D3C0-EA34C6A2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7DCD-F8FD-2FF0-681F-90552DD5B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73E21-DCDA-6623-ABF2-FEAFEAEDE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C636C-35FF-758E-E4DB-00CFAC8B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6FB3-215F-F143-BF6C-A05F1FD3F646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38D7A-52F5-C0A8-D166-862F13DC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439A2-551A-DBC9-4E94-72C50444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BD1D-4713-BD4B-ADFA-0113C453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D101-1C9C-DAF2-35FF-C100A6CF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ADC4A-8EEE-2AEE-BD71-F63008701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8AE02-0E59-E5B7-082B-5F0FD4F2D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B5A14-4B26-90E8-F849-93D2ECD0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6FB3-215F-F143-BF6C-A05F1FD3F646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FBDD0-ABA4-92F4-9025-61A3E3AD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51AD6-CE9E-676F-D56F-18B5750D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BD1D-4713-BD4B-ADFA-0113C453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1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5983C-EEE9-C29D-F5D6-6BA3A75A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A09E8-18A7-0C14-6D31-AE04E3507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00490-8F68-E753-A859-6F2A87972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BE6FB3-215F-F143-BF6C-A05F1FD3F646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6D0D7-F098-2077-C396-37C66F06E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C14C8-986C-A222-C400-EB742CA7F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13BD1D-4713-BD4B-ADFA-0113C453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27.png"/><Relationship Id="rId3" Type="http://schemas.openxmlformats.org/officeDocument/2006/relationships/image" Target="../media/image66.png"/><Relationship Id="rId21" Type="http://schemas.openxmlformats.org/officeDocument/2006/relationships/image" Target="../media/image82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5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4.png"/><Relationship Id="rId10" Type="http://schemas.openxmlformats.org/officeDocument/2006/relationships/image" Target="../media/image73.png"/><Relationship Id="rId19" Type="http://schemas.openxmlformats.org/officeDocument/2006/relationships/image" Target="../media/image81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90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6.png"/><Relationship Id="rId5" Type="http://schemas.openxmlformats.org/officeDocument/2006/relationships/image" Target="../media/image230.png"/><Relationship Id="rId15" Type="http://schemas.openxmlformats.org/officeDocument/2006/relationships/image" Target="../media/image10.png"/><Relationship Id="rId10" Type="http://schemas.openxmlformats.org/officeDocument/2006/relationships/image" Target="../media/image51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Relationship Id="rId1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97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99.png"/><Relationship Id="rId5" Type="http://schemas.openxmlformats.org/officeDocument/2006/relationships/image" Target="../media/image230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Relationship Id="rId1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9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210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7.png"/><Relationship Id="rId5" Type="http://schemas.openxmlformats.org/officeDocument/2006/relationships/image" Target="../media/image240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30.png"/><Relationship Id="rId9" Type="http://schemas.openxmlformats.org/officeDocument/2006/relationships/image" Target="../media/image510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6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1.jpe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58D7-A778-0CBB-314F-EA25ACCA3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Perfectly Secure MPC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8B7F3-1C8E-B3D5-A942-6ADAE0273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BGW Protocol</a:t>
            </a:r>
          </a:p>
        </p:txBody>
      </p:sp>
    </p:spTree>
    <p:extLst>
      <p:ext uri="{BB962C8B-B14F-4D97-AF65-F5344CB8AC3E}">
        <p14:creationId xmlns:p14="http://schemas.microsoft.com/office/powerpoint/2010/main" val="46921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AFDD9-8D9B-EBF8-2341-4999BEC17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563B-42FE-9442-D96B-BE069955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Polynomials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4F661-E4CC-057D-6358-9F9E687952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line is of the form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D4F661-E4CC-057D-6358-9F9E687952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D8B3DA-E776-BBD1-0E7E-D2550B50A9A4}"/>
              </a:ext>
            </a:extLst>
          </p:cNvPr>
          <p:cNvCxnSpPr/>
          <p:nvPr/>
        </p:nvCxnSpPr>
        <p:spPr>
          <a:xfrm>
            <a:off x="8031892" y="1235676"/>
            <a:ext cx="0" cy="2298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99C3CC-E0CB-4CA4-C7A5-EAEA53B746BD}"/>
              </a:ext>
            </a:extLst>
          </p:cNvPr>
          <p:cNvCxnSpPr>
            <a:cxnSpLocks/>
          </p:cNvCxnSpPr>
          <p:nvPr/>
        </p:nvCxnSpPr>
        <p:spPr>
          <a:xfrm>
            <a:off x="6981568" y="3002692"/>
            <a:ext cx="40530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0C7265-02D9-A567-8131-CE6E9F8FBC91}"/>
              </a:ext>
            </a:extLst>
          </p:cNvPr>
          <p:cNvCxnSpPr/>
          <p:nvPr/>
        </p:nvCxnSpPr>
        <p:spPr>
          <a:xfrm flipV="1">
            <a:off x="7092778" y="1371600"/>
            <a:ext cx="2891481" cy="1940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47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77F6A-1580-DF82-B176-92746D82A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DCAA-F947-A967-B17E-EB55D0D3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Polynomials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3C0FE0-77CE-0BE5-D250-CB3CF2880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line is of the form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points uniquely determine a line.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3C0FE0-77CE-0BE5-D250-CB3CF2880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D7D0D0-1319-660B-9EF2-9EA6D8086FA4}"/>
              </a:ext>
            </a:extLst>
          </p:cNvPr>
          <p:cNvCxnSpPr/>
          <p:nvPr/>
        </p:nvCxnSpPr>
        <p:spPr>
          <a:xfrm>
            <a:off x="8031892" y="1235676"/>
            <a:ext cx="0" cy="2298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C763C7-CD4B-D330-0070-70EA46FFC0EB}"/>
              </a:ext>
            </a:extLst>
          </p:cNvPr>
          <p:cNvCxnSpPr>
            <a:cxnSpLocks/>
          </p:cNvCxnSpPr>
          <p:nvPr/>
        </p:nvCxnSpPr>
        <p:spPr>
          <a:xfrm>
            <a:off x="6981568" y="3002692"/>
            <a:ext cx="40530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4B4CC6-2AC0-BAC5-8620-465F18008A76}"/>
              </a:ext>
            </a:extLst>
          </p:cNvPr>
          <p:cNvCxnSpPr/>
          <p:nvPr/>
        </p:nvCxnSpPr>
        <p:spPr>
          <a:xfrm flipV="1">
            <a:off x="7092778" y="1371600"/>
            <a:ext cx="2891481" cy="1940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81F051D-326C-C4F2-7580-4AA6F0268A7F}"/>
              </a:ext>
            </a:extLst>
          </p:cNvPr>
          <p:cNvSpPr/>
          <p:nvPr/>
        </p:nvSpPr>
        <p:spPr>
          <a:xfrm>
            <a:off x="8384061" y="2298357"/>
            <a:ext cx="172994" cy="172994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84FC8B-0EB4-5A2D-928C-EA4090BB6D8C}"/>
              </a:ext>
            </a:extLst>
          </p:cNvPr>
          <p:cNvSpPr/>
          <p:nvPr/>
        </p:nvSpPr>
        <p:spPr>
          <a:xfrm>
            <a:off x="9433355" y="1603204"/>
            <a:ext cx="172994" cy="172994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0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31102-A7E1-2826-8B62-E2549B958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AEB7-F7C5-F7A3-5FC3-CD6CF1D6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Polynomials (Example)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9006F-1CB4-3722-3CF4-1721798904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line is of the form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points uniquely determine a line.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point does not uniquely determine a line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9006F-1CB4-3722-3CF4-172179890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CEAFAE-758B-FD3D-FBDB-4BFFAB030611}"/>
              </a:ext>
            </a:extLst>
          </p:cNvPr>
          <p:cNvCxnSpPr/>
          <p:nvPr/>
        </p:nvCxnSpPr>
        <p:spPr>
          <a:xfrm>
            <a:off x="8031892" y="1235676"/>
            <a:ext cx="0" cy="2298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31349F-1DB7-B4C8-5FDE-3C4B184A360F}"/>
              </a:ext>
            </a:extLst>
          </p:cNvPr>
          <p:cNvCxnSpPr>
            <a:cxnSpLocks/>
          </p:cNvCxnSpPr>
          <p:nvPr/>
        </p:nvCxnSpPr>
        <p:spPr>
          <a:xfrm>
            <a:off x="6981568" y="3002692"/>
            <a:ext cx="40530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9DD3CA7-7A06-3040-5459-2A672845C6DF}"/>
              </a:ext>
            </a:extLst>
          </p:cNvPr>
          <p:cNvSpPr/>
          <p:nvPr/>
        </p:nvSpPr>
        <p:spPr>
          <a:xfrm>
            <a:off x="9433355" y="1603204"/>
            <a:ext cx="172994" cy="172994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8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15961-482C-2466-FC94-63442A62E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370B-4467-BFBB-4DCD-BE649789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71198A-74D9-8960-1679-2B98A9527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-degree polynomial is of the form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points uniquely determine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-degree polynomial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points do not uniquely determine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-degree polynomial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8520-D3B9-0F06-6CE8-C4A2C50D2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61075A-4744-2925-5353-73DE3923CA36}"/>
              </a:ext>
            </a:extLst>
          </p:cNvPr>
          <p:cNvSpPr txBox="1"/>
          <p:nvPr/>
        </p:nvSpPr>
        <p:spPr>
          <a:xfrm>
            <a:off x="9897762" y="3694670"/>
            <a:ext cx="14638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Interpolation</a:t>
            </a:r>
          </a:p>
        </p:txBody>
      </p:sp>
    </p:spTree>
    <p:extLst>
      <p:ext uri="{BB962C8B-B14F-4D97-AF65-F5344CB8AC3E}">
        <p14:creationId xmlns:p14="http://schemas.microsoft.com/office/powerpoint/2010/main" val="13253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4F87F-CAB3-8165-9AC7-F14178D01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D9082-7190-1BC7-4A14-DC76B176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Shamir Secret Sharing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F979FF2-6A3D-6B27-150E-D4BF193C774A}"/>
              </a:ext>
            </a:extLst>
          </p:cNvPr>
          <p:cNvGrpSpPr/>
          <p:nvPr/>
        </p:nvGrpSpPr>
        <p:grpSpPr>
          <a:xfrm>
            <a:off x="7800961" y="1752042"/>
            <a:ext cx="2952915" cy="3353916"/>
            <a:chOff x="7692081" y="1690688"/>
            <a:chExt cx="2965473" cy="350733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404E109-44C3-66EB-4914-09F06E231C26}"/>
                </a:ext>
              </a:extLst>
            </p:cNvPr>
            <p:cNvSpPr/>
            <p:nvPr/>
          </p:nvSpPr>
          <p:spPr>
            <a:xfrm>
              <a:off x="8328454" y="2740050"/>
              <a:ext cx="2063579" cy="123567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Share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C056D9D-6C46-F653-11E5-CF154D9BC209}"/>
                    </a:ext>
                  </a:extLst>
                </p:cNvPr>
                <p:cNvSpPr txBox="1"/>
                <p:nvPr/>
              </p:nvSpPr>
              <p:spPr>
                <a:xfrm>
                  <a:off x="9161150" y="1690688"/>
                  <a:ext cx="3981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C056D9D-6C46-F653-11E5-CF154D9BC2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1150" y="1690688"/>
                  <a:ext cx="39818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73F3EC2-09D0-E6EF-7E38-5198078DDA38}"/>
                </a:ext>
              </a:extLst>
            </p:cNvPr>
            <p:cNvCxnSpPr>
              <a:endCxn id="4" idx="0"/>
            </p:cNvCxnSpPr>
            <p:nvPr/>
          </p:nvCxnSpPr>
          <p:spPr>
            <a:xfrm>
              <a:off x="9360243" y="2258138"/>
              <a:ext cx="1" cy="4819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A613CF9-5EE9-FB93-87FD-8E7DA86CCBCB}"/>
                    </a:ext>
                  </a:extLst>
                </p:cNvPr>
                <p:cNvSpPr txBox="1"/>
                <p:nvPr/>
              </p:nvSpPr>
              <p:spPr>
                <a:xfrm>
                  <a:off x="8989500" y="2244687"/>
                  <a:ext cx="343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A613CF9-5EE9-FB93-87FD-8E7DA86CC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500" y="2244687"/>
                  <a:ext cx="34329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96DC6BF-57EA-16D4-7B14-1AF871EAF7B2}"/>
                    </a:ext>
                  </a:extLst>
                </p:cNvPr>
                <p:cNvSpPr txBox="1"/>
                <p:nvPr/>
              </p:nvSpPr>
              <p:spPr>
                <a:xfrm>
                  <a:off x="7692081" y="4921019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96DC6BF-57EA-16D4-7B14-1AF871EAF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2081" y="4921019"/>
                  <a:ext cx="26635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8182" r="-454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C236E1C-06BE-8DA3-1C16-5271B236FC50}"/>
                    </a:ext>
                  </a:extLst>
                </p:cNvPr>
                <p:cNvSpPr txBox="1"/>
                <p:nvPr/>
              </p:nvSpPr>
              <p:spPr>
                <a:xfrm>
                  <a:off x="8561172" y="4921018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C236E1C-06BE-8DA3-1C16-5271B236FC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172" y="4921018"/>
                  <a:ext cx="27167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2727" r="-9091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ECA4FA2-0AEF-E0A4-6074-66E9CDE2F09B}"/>
                    </a:ext>
                  </a:extLst>
                </p:cNvPr>
                <p:cNvSpPr txBox="1"/>
                <p:nvPr/>
              </p:nvSpPr>
              <p:spPr>
                <a:xfrm>
                  <a:off x="10392033" y="4921018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ECA4FA2-0AEF-E0A4-6074-66E9CDE2F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2033" y="4921018"/>
                  <a:ext cx="265521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3810" r="-4762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88534AD-5D6A-8C0F-E2F7-18F068CDCCD0}"/>
                    </a:ext>
                  </a:extLst>
                </p:cNvPr>
                <p:cNvSpPr txBox="1"/>
                <p:nvPr/>
              </p:nvSpPr>
              <p:spPr>
                <a:xfrm>
                  <a:off x="9559336" y="4921018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88534AD-5D6A-8C0F-E2F7-18F068CDCC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9336" y="4921018"/>
                  <a:ext cx="219611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86C2907-B400-56E6-45FD-37CCBB5B7A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8436" y="3975726"/>
              <a:ext cx="602736" cy="6800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9C91839-FEFD-4A89-6AB3-D0746894C6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7010" y="3975726"/>
              <a:ext cx="292490" cy="778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E46E35F-48D7-435F-D770-529E02FA5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47190" y="3975726"/>
              <a:ext cx="444843" cy="778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9899B1-8853-70DD-EEC9-9B39EBCC388A}"/>
                    </a:ext>
                  </a:extLst>
                </p:cNvPr>
                <p:cNvSpPr txBox="1"/>
                <p:nvPr/>
              </p:nvSpPr>
              <p:spPr>
                <a:xfrm>
                  <a:off x="7796313" y="3975726"/>
                  <a:ext cx="434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49899B1-8853-70DD-EEC9-9B39EBCC3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313" y="3975726"/>
                  <a:ext cx="434927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C44B238-E215-B438-A885-EDF2228F4AD8}"/>
                    </a:ext>
                  </a:extLst>
                </p:cNvPr>
                <p:cNvSpPr txBox="1"/>
                <p:nvPr/>
              </p:nvSpPr>
              <p:spPr>
                <a:xfrm>
                  <a:off x="8417118" y="4124690"/>
                  <a:ext cx="4402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C44B238-E215-B438-A885-EDF2228F4A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7118" y="4124690"/>
                  <a:ext cx="44024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5D39127-4619-D23C-3969-E4B0FA040588}"/>
                    </a:ext>
                  </a:extLst>
                </p:cNvPr>
                <p:cNvSpPr txBox="1"/>
                <p:nvPr/>
              </p:nvSpPr>
              <p:spPr>
                <a:xfrm>
                  <a:off x="10177806" y="4008396"/>
                  <a:ext cx="4498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5D39127-4619-D23C-3969-E4B0FA0405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7806" y="4008396"/>
                  <a:ext cx="44986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2F4DE1-EB9E-D5AB-57FC-21908114A2CB}"/>
                  </a:ext>
                </a:extLst>
              </p:cNvPr>
              <p:cNvSpPr txBox="1"/>
              <p:nvPr/>
            </p:nvSpPr>
            <p:spPr>
              <a:xfrm>
                <a:off x="979188" y="2163418"/>
                <a:ext cx="57943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/>
                  <a:t>Code for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i="1" u="sng" dirty="0"/>
                  <a:t>:</a:t>
                </a:r>
              </a:p>
              <a:p>
                <a:endParaRPr lang="en-US" sz="2800" i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Choose a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-degree polynomial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Send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2F4DE1-EB9E-D5AB-57FC-21908114A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88" y="2163418"/>
                <a:ext cx="5794354" cy="2677656"/>
              </a:xfrm>
              <a:prstGeom prst="rect">
                <a:avLst/>
              </a:prstGeom>
              <a:blipFill>
                <a:blip r:embed="rId11"/>
                <a:stretch>
                  <a:fillRect l="-2188" t="-235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1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83AB-8549-FCDA-2CBF-A9E87BC3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Shamir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9B6F89-C6CC-3B54-2167-A07286D490D8}"/>
                  </a:ext>
                </a:extLst>
              </p:cNvPr>
              <p:cNvSpPr txBox="1"/>
              <p:nvPr/>
            </p:nvSpPr>
            <p:spPr>
              <a:xfrm>
                <a:off x="733185" y="2022658"/>
                <a:ext cx="57943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/>
                  <a:t>Code for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i="1" u="sng" dirty="0"/>
                  <a:t>:</a:t>
                </a:r>
              </a:p>
              <a:p>
                <a:endParaRPr lang="en-US" sz="2800" i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Choose a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-degree polynomial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Send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A9B6F89-C6CC-3B54-2167-A07286D4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85" y="2022658"/>
                <a:ext cx="5794354" cy="2677656"/>
              </a:xfrm>
              <a:prstGeom prst="rect">
                <a:avLst/>
              </a:prstGeom>
              <a:blipFill>
                <a:blip r:embed="rId2"/>
                <a:stretch>
                  <a:fillRect l="-2183" t="-235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13B53BA-80B2-334A-937E-3A89DA7121BC}"/>
              </a:ext>
            </a:extLst>
          </p:cNvPr>
          <p:cNvGrpSpPr/>
          <p:nvPr/>
        </p:nvGrpSpPr>
        <p:grpSpPr>
          <a:xfrm>
            <a:off x="6802023" y="1967022"/>
            <a:ext cx="4967904" cy="2923955"/>
            <a:chOff x="876842" y="1473693"/>
            <a:chExt cx="7388269" cy="362209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72E39C8-243B-6F04-C3C3-AD404941DE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9103" y="1473693"/>
              <a:ext cx="0" cy="3622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E9CAFC8-8AA7-EEDF-05E5-2DDED420578B}"/>
                </a:ext>
              </a:extLst>
            </p:cNvPr>
            <p:cNvCxnSpPr/>
            <p:nvPr/>
          </p:nvCxnSpPr>
          <p:spPr>
            <a:xfrm>
              <a:off x="949911" y="4634144"/>
              <a:ext cx="7315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: Shape 12">
              <a:extLst>
                <a:ext uri="{FF2B5EF4-FFF2-40B4-BE49-F238E27FC236}">
                  <a16:creationId xmlns:a16="http://schemas.microsoft.com/office/drawing/2014/main" id="{ABABE467-D329-8F61-7B76-9E3FFB4011AA}"/>
                </a:ext>
              </a:extLst>
            </p:cNvPr>
            <p:cNvSpPr/>
            <p:nvPr/>
          </p:nvSpPr>
          <p:spPr>
            <a:xfrm>
              <a:off x="1589103" y="1961965"/>
              <a:ext cx="5193437" cy="1455938"/>
            </a:xfrm>
            <a:custGeom>
              <a:avLst/>
              <a:gdLst>
                <a:gd name="connsiteX0" fmla="*/ 0 w 5193437"/>
                <a:gd name="connsiteY0" fmla="*/ 1287262 h 1455938"/>
                <a:gd name="connsiteX1" fmla="*/ 106532 w 5193437"/>
                <a:gd name="connsiteY1" fmla="*/ 1100831 h 1455938"/>
                <a:gd name="connsiteX2" fmla="*/ 195309 w 5193437"/>
                <a:gd name="connsiteY2" fmla="*/ 976544 h 1455938"/>
                <a:gd name="connsiteX3" fmla="*/ 266330 w 5193437"/>
                <a:gd name="connsiteY3" fmla="*/ 834501 h 1455938"/>
                <a:gd name="connsiteX4" fmla="*/ 577048 w 5193437"/>
                <a:gd name="connsiteY4" fmla="*/ 399495 h 1455938"/>
                <a:gd name="connsiteX5" fmla="*/ 701336 w 5193437"/>
                <a:gd name="connsiteY5" fmla="*/ 284085 h 1455938"/>
                <a:gd name="connsiteX6" fmla="*/ 976544 w 5193437"/>
                <a:gd name="connsiteY6" fmla="*/ 88777 h 1455938"/>
                <a:gd name="connsiteX7" fmla="*/ 1269507 w 5193437"/>
                <a:gd name="connsiteY7" fmla="*/ 0 h 1455938"/>
                <a:gd name="connsiteX8" fmla="*/ 1482571 w 5193437"/>
                <a:gd name="connsiteY8" fmla="*/ 97654 h 1455938"/>
                <a:gd name="connsiteX9" fmla="*/ 1571347 w 5193437"/>
                <a:gd name="connsiteY9" fmla="*/ 177553 h 1455938"/>
                <a:gd name="connsiteX10" fmla="*/ 1819922 w 5193437"/>
                <a:gd name="connsiteY10" fmla="*/ 523783 h 1455938"/>
                <a:gd name="connsiteX11" fmla="*/ 1961965 w 5193437"/>
                <a:gd name="connsiteY11" fmla="*/ 816746 h 1455938"/>
                <a:gd name="connsiteX12" fmla="*/ 2104008 w 5193437"/>
                <a:gd name="connsiteY12" fmla="*/ 1074198 h 1455938"/>
                <a:gd name="connsiteX13" fmla="*/ 2175029 w 5193437"/>
                <a:gd name="connsiteY13" fmla="*/ 1207363 h 1455938"/>
                <a:gd name="connsiteX14" fmla="*/ 2379215 w 5193437"/>
                <a:gd name="connsiteY14" fmla="*/ 1402672 h 1455938"/>
                <a:gd name="connsiteX15" fmla="*/ 2627790 w 5193437"/>
                <a:gd name="connsiteY15" fmla="*/ 1455938 h 1455938"/>
                <a:gd name="connsiteX16" fmla="*/ 2760955 w 5193437"/>
                <a:gd name="connsiteY16" fmla="*/ 1429305 h 1455938"/>
                <a:gd name="connsiteX17" fmla="*/ 3027285 w 5193437"/>
                <a:gd name="connsiteY17" fmla="*/ 1287262 h 1455938"/>
                <a:gd name="connsiteX18" fmla="*/ 3364637 w 5193437"/>
                <a:gd name="connsiteY18" fmla="*/ 1047565 h 1455938"/>
                <a:gd name="connsiteX19" fmla="*/ 3453414 w 5193437"/>
                <a:gd name="connsiteY19" fmla="*/ 1012054 h 1455938"/>
                <a:gd name="connsiteX20" fmla="*/ 3684233 w 5193437"/>
                <a:gd name="connsiteY20" fmla="*/ 967666 h 1455938"/>
                <a:gd name="connsiteX21" fmla="*/ 3870664 w 5193437"/>
                <a:gd name="connsiteY21" fmla="*/ 958788 h 1455938"/>
                <a:gd name="connsiteX22" fmla="*/ 4421080 w 5193437"/>
                <a:gd name="connsiteY22" fmla="*/ 949911 h 1455938"/>
                <a:gd name="connsiteX23" fmla="*/ 5051394 w 5193437"/>
                <a:gd name="connsiteY23" fmla="*/ 958788 h 1455938"/>
                <a:gd name="connsiteX24" fmla="*/ 5193437 w 5193437"/>
                <a:gd name="connsiteY24" fmla="*/ 941033 h 145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93437" h="1455938">
                  <a:moveTo>
                    <a:pt x="0" y="1287262"/>
                  </a:moveTo>
                  <a:cubicBezTo>
                    <a:pt x="35511" y="1225118"/>
                    <a:pt x="68442" y="1161428"/>
                    <a:pt x="106532" y="1100831"/>
                  </a:cubicBezTo>
                  <a:cubicBezTo>
                    <a:pt x="133626" y="1057727"/>
                    <a:pt x="169115" y="1020201"/>
                    <a:pt x="195309" y="976544"/>
                  </a:cubicBezTo>
                  <a:cubicBezTo>
                    <a:pt x="222544" y="931152"/>
                    <a:pt x="238956" y="879810"/>
                    <a:pt x="266330" y="834501"/>
                  </a:cubicBezTo>
                  <a:cubicBezTo>
                    <a:pt x="355024" y="687697"/>
                    <a:pt x="457567" y="527511"/>
                    <a:pt x="577048" y="399495"/>
                  </a:cubicBezTo>
                  <a:cubicBezTo>
                    <a:pt x="615624" y="358164"/>
                    <a:pt x="658612" y="321112"/>
                    <a:pt x="701336" y="284085"/>
                  </a:cubicBezTo>
                  <a:cubicBezTo>
                    <a:pt x="791780" y="205701"/>
                    <a:pt x="868941" y="140948"/>
                    <a:pt x="976544" y="88777"/>
                  </a:cubicBezTo>
                  <a:cubicBezTo>
                    <a:pt x="1110487" y="23835"/>
                    <a:pt x="1134194" y="27063"/>
                    <a:pt x="1269507" y="0"/>
                  </a:cubicBezTo>
                  <a:cubicBezTo>
                    <a:pt x="1353458" y="30528"/>
                    <a:pt x="1405747" y="44211"/>
                    <a:pt x="1482571" y="97654"/>
                  </a:cubicBezTo>
                  <a:cubicBezTo>
                    <a:pt x="1515253" y="120389"/>
                    <a:pt x="1545131" y="147591"/>
                    <a:pt x="1571347" y="177553"/>
                  </a:cubicBezTo>
                  <a:cubicBezTo>
                    <a:pt x="1650302" y="267787"/>
                    <a:pt x="1759797" y="410471"/>
                    <a:pt x="1819922" y="523783"/>
                  </a:cubicBezTo>
                  <a:cubicBezTo>
                    <a:pt x="1870790" y="619651"/>
                    <a:pt x="1909538" y="721722"/>
                    <a:pt x="1961965" y="816746"/>
                  </a:cubicBezTo>
                  <a:cubicBezTo>
                    <a:pt x="2009313" y="902563"/>
                    <a:pt x="2057075" y="988153"/>
                    <a:pt x="2104008" y="1074198"/>
                  </a:cubicBezTo>
                  <a:cubicBezTo>
                    <a:pt x="2128097" y="1118362"/>
                    <a:pt x="2141189" y="1170139"/>
                    <a:pt x="2175029" y="1207363"/>
                  </a:cubicBezTo>
                  <a:cubicBezTo>
                    <a:pt x="2235768" y="1274176"/>
                    <a:pt x="2301172" y="1354646"/>
                    <a:pt x="2379215" y="1402672"/>
                  </a:cubicBezTo>
                  <a:cubicBezTo>
                    <a:pt x="2470146" y="1458630"/>
                    <a:pt x="2524735" y="1449067"/>
                    <a:pt x="2627790" y="1455938"/>
                  </a:cubicBezTo>
                  <a:cubicBezTo>
                    <a:pt x="2672178" y="1447060"/>
                    <a:pt x="2718011" y="1443620"/>
                    <a:pt x="2760955" y="1429305"/>
                  </a:cubicBezTo>
                  <a:cubicBezTo>
                    <a:pt x="2829263" y="1406536"/>
                    <a:pt x="2970229" y="1327619"/>
                    <a:pt x="3027285" y="1287262"/>
                  </a:cubicBezTo>
                  <a:cubicBezTo>
                    <a:pt x="3188661" y="1173118"/>
                    <a:pt x="3217470" y="1121149"/>
                    <a:pt x="3364637" y="1047565"/>
                  </a:cubicBezTo>
                  <a:cubicBezTo>
                    <a:pt x="3393144" y="1033311"/>
                    <a:pt x="3423042" y="1021718"/>
                    <a:pt x="3453414" y="1012054"/>
                  </a:cubicBezTo>
                  <a:cubicBezTo>
                    <a:pt x="3522882" y="989950"/>
                    <a:pt x="3612505" y="973814"/>
                    <a:pt x="3684233" y="967666"/>
                  </a:cubicBezTo>
                  <a:cubicBezTo>
                    <a:pt x="3746220" y="962353"/>
                    <a:pt x="3808468" y="960287"/>
                    <a:pt x="3870664" y="958788"/>
                  </a:cubicBezTo>
                  <a:lnTo>
                    <a:pt x="4421080" y="949911"/>
                  </a:lnTo>
                  <a:lnTo>
                    <a:pt x="5051394" y="958788"/>
                  </a:lnTo>
                  <a:cubicBezTo>
                    <a:pt x="5163585" y="958788"/>
                    <a:pt x="5141510" y="966996"/>
                    <a:pt x="5193437" y="9410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D4E18F9-2347-24E5-F2F3-C3219B8D53CA}"/>
                </a:ext>
              </a:extLst>
            </p:cNvPr>
            <p:cNvSpPr/>
            <p:nvPr/>
          </p:nvSpPr>
          <p:spPr>
            <a:xfrm>
              <a:off x="2015240" y="2392531"/>
              <a:ext cx="142026" cy="1509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FB2B7F2-A29C-2DCF-712D-E3228CBC13F9}"/>
                </a:ext>
              </a:extLst>
            </p:cNvPr>
            <p:cNvSpPr/>
            <p:nvPr/>
          </p:nvSpPr>
          <p:spPr>
            <a:xfrm>
              <a:off x="2718055" y="1886504"/>
              <a:ext cx="142026" cy="1509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B44D76-6A74-1242-1767-9C497E9FDE7A}"/>
                </a:ext>
              </a:extLst>
            </p:cNvPr>
            <p:cNvSpPr/>
            <p:nvPr/>
          </p:nvSpPr>
          <p:spPr>
            <a:xfrm>
              <a:off x="6542870" y="2837324"/>
              <a:ext cx="142026" cy="1509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5874DD-E5A8-9BC1-177E-F9259B0D00C1}"/>
                </a:ext>
              </a:extLst>
            </p:cNvPr>
            <p:cNvCxnSpPr>
              <a:cxnSpLocks/>
            </p:cNvCxnSpPr>
            <p:nvPr/>
          </p:nvCxnSpPr>
          <p:spPr>
            <a:xfrm>
              <a:off x="2086253" y="2521350"/>
              <a:ext cx="20799" cy="2112794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31EEC1F-F8FF-3CD5-9DD1-4B6C156BF922}"/>
                </a:ext>
              </a:extLst>
            </p:cNvPr>
            <p:cNvCxnSpPr>
              <a:cxnSpLocks/>
            </p:cNvCxnSpPr>
            <p:nvPr/>
          </p:nvCxnSpPr>
          <p:spPr>
            <a:xfrm>
              <a:off x="2793373" y="1984205"/>
              <a:ext cx="0" cy="2649939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238554-E739-E251-D9EA-9AA6806ED041}"/>
                </a:ext>
              </a:extLst>
            </p:cNvPr>
            <p:cNvCxnSpPr>
              <a:cxnSpLocks/>
            </p:cNvCxnSpPr>
            <p:nvPr/>
          </p:nvCxnSpPr>
          <p:spPr>
            <a:xfrm>
              <a:off x="6601921" y="2969627"/>
              <a:ext cx="11962" cy="1664517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57FF40B-3659-6C4A-4890-1A96DC2AADE4}"/>
                    </a:ext>
                  </a:extLst>
                </p:cNvPr>
                <p:cNvSpPr txBox="1"/>
                <p:nvPr/>
              </p:nvSpPr>
              <p:spPr>
                <a:xfrm>
                  <a:off x="1172764" y="2090589"/>
                  <a:ext cx="842475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(1))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57FF40B-3659-6C4A-4890-1A96DC2AAD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2764" y="2090589"/>
                  <a:ext cx="842475" cy="292388"/>
                </a:xfrm>
                <a:prstGeom prst="rect">
                  <a:avLst/>
                </a:prstGeom>
                <a:blipFill>
                  <a:blip r:embed="rId3"/>
                  <a:stretch>
                    <a:fillRect r="-37778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9403E7-E4AC-B999-6AB5-25AFB5BA7443}"/>
                    </a:ext>
                  </a:extLst>
                </p:cNvPr>
                <p:cNvSpPr txBox="1"/>
                <p:nvPr/>
              </p:nvSpPr>
              <p:spPr>
                <a:xfrm>
                  <a:off x="2367830" y="1569416"/>
                  <a:ext cx="842475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(2,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(2))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9403E7-E4AC-B999-6AB5-25AFB5BA74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7830" y="1569416"/>
                  <a:ext cx="842475" cy="292388"/>
                </a:xfrm>
                <a:prstGeom prst="rect">
                  <a:avLst/>
                </a:prstGeom>
                <a:blipFill>
                  <a:blip r:embed="rId4"/>
                  <a:stretch>
                    <a:fillRect r="-3695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A8B723B-81B9-4341-3282-82575D08356A}"/>
                    </a:ext>
                  </a:extLst>
                </p:cNvPr>
                <p:cNvSpPr txBox="1"/>
                <p:nvPr/>
              </p:nvSpPr>
              <p:spPr>
                <a:xfrm>
                  <a:off x="6053043" y="2444947"/>
                  <a:ext cx="1263704" cy="3622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A8B723B-81B9-4341-3282-82575D0835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043" y="2444947"/>
                  <a:ext cx="1263704" cy="362200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C27993-8DDF-20B2-B142-79159256615E}"/>
                    </a:ext>
                  </a:extLst>
                </p:cNvPr>
                <p:cNvSpPr txBox="1"/>
                <p:nvPr/>
              </p:nvSpPr>
              <p:spPr>
                <a:xfrm>
                  <a:off x="4320311" y="4673640"/>
                  <a:ext cx="4106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C27993-8DDF-20B2-B142-7915925661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311" y="4673640"/>
                  <a:ext cx="41068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73DE6CE-50F6-CB5A-11C1-00E66D110C8A}"/>
                    </a:ext>
                  </a:extLst>
                </p:cNvPr>
                <p:cNvSpPr txBox="1"/>
                <p:nvPr/>
              </p:nvSpPr>
              <p:spPr>
                <a:xfrm>
                  <a:off x="1948996" y="4718769"/>
                  <a:ext cx="31611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73DE6CE-50F6-CB5A-11C1-00E66D110C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8996" y="4718769"/>
                  <a:ext cx="316112" cy="292388"/>
                </a:xfrm>
                <a:prstGeom prst="rect">
                  <a:avLst/>
                </a:prstGeom>
                <a:blipFill>
                  <a:blip r:embed="rId7"/>
                  <a:stretch>
                    <a:fillRect r="-1111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C4BEF6F-4322-7728-F3F7-15D59E894DC0}"/>
                    </a:ext>
                  </a:extLst>
                </p:cNvPr>
                <p:cNvSpPr txBox="1"/>
                <p:nvPr/>
              </p:nvSpPr>
              <p:spPr>
                <a:xfrm>
                  <a:off x="2619152" y="4718769"/>
                  <a:ext cx="316112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C4BEF6F-4322-7728-F3F7-15D59E894D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9152" y="4718769"/>
                  <a:ext cx="316112" cy="292388"/>
                </a:xfrm>
                <a:prstGeom prst="rect">
                  <a:avLst/>
                </a:prstGeom>
                <a:blipFill>
                  <a:blip r:embed="rId8"/>
                  <a:stretch>
                    <a:fillRect r="-1666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FDF5848-3303-8061-10C6-6520ADB269C3}"/>
                    </a:ext>
                  </a:extLst>
                </p:cNvPr>
                <p:cNvSpPr txBox="1"/>
                <p:nvPr/>
              </p:nvSpPr>
              <p:spPr>
                <a:xfrm>
                  <a:off x="6376511" y="4718769"/>
                  <a:ext cx="471933" cy="3622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FDF5848-3303-8061-10C6-6520ADB26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6511" y="4718769"/>
                  <a:ext cx="471933" cy="362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7B79FD-2BAE-4AF9-F0CE-E84EDFFF432F}"/>
                </a:ext>
              </a:extLst>
            </p:cNvPr>
            <p:cNvSpPr/>
            <p:nvPr/>
          </p:nvSpPr>
          <p:spPr>
            <a:xfrm>
              <a:off x="1501017" y="3158253"/>
              <a:ext cx="142026" cy="15092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8BA56CF-987D-FFDE-49F7-6C2423968B77}"/>
                    </a:ext>
                  </a:extLst>
                </p:cNvPr>
                <p:cNvSpPr txBox="1"/>
                <p:nvPr/>
              </p:nvSpPr>
              <p:spPr>
                <a:xfrm>
                  <a:off x="876842" y="3094738"/>
                  <a:ext cx="65832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(0,</m:t>
                        </m:r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5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8BA56CF-987D-FFDE-49F7-6C2423968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842" y="3094738"/>
                  <a:ext cx="658322" cy="323165"/>
                </a:xfrm>
                <a:prstGeom prst="rect">
                  <a:avLst/>
                </a:prstGeom>
                <a:blipFill>
                  <a:blip r:embed="rId10"/>
                  <a:stretch>
                    <a:fillRect r="-36111" b="-3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BCEA6A-AE7E-BBEA-DD3E-9D4CF6939F73}"/>
                  </a:ext>
                </a:extLst>
              </p:cNvPr>
              <p:cNvSpPr txBox="1"/>
              <p:nvPr/>
            </p:nvSpPr>
            <p:spPr>
              <a:xfrm>
                <a:off x="7494044" y="5537499"/>
                <a:ext cx="266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8BCEA6A-AE7E-BBEA-DD3E-9D4CF6939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44" y="5537499"/>
                <a:ext cx="266355" cy="276999"/>
              </a:xfrm>
              <a:prstGeom prst="rect">
                <a:avLst/>
              </a:prstGeom>
              <a:blipFill>
                <a:blip r:embed="rId11"/>
                <a:stretch>
                  <a:fillRect l="-17391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5B0788-8621-D873-9105-D4DC695425BF}"/>
                  </a:ext>
                </a:extLst>
              </p:cNvPr>
              <p:cNvSpPr txBox="1"/>
              <p:nvPr/>
            </p:nvSpPr>
            <p:spPr>
              <a:xfrm>
                <a:off x="8033206" y="5537499"/>
                <a:ext cx="271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35B0788-8621-D873-9105-D4DC69542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206" y="5537499"/>
                <a:ext cx="271676" cy="276999"/>
              </a:xfrm>
              <a:prstGeom prst="rect">
                <a:avLst/>
              </a:prstGeom>
              <a:blipFill>
                <a:blip r:embed="rId12"/>
                <a:stretch>
                  <a:fillRect l="-18182" r="-909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A926AA-526D-7777-42FE-D72FB45F1916}"/>
                  </a:ext>
                </a:extLst>
              </p:cNvPr>
              <p:cNvSpPr txBox="1"/>
              <p:nvPr/>
            </p:nvSpPr>
            <p:spPr>
              <a:xfrm>
                <a:off x="10551833" y="5512078"/>
                <a:ext cx="265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FA926AA-526D-7777-42FE-D72FB45F1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833" y="5512078"/>
                <a:ext cx="265521" cy="276999"/>
              </a:xfrm>
              <a:prstGeom prst="rect">
                <a:avLst/>
              </a:prstGeom>
              <a:blipFill>
                <a:blip r:embed="rId13"/>
                <a:stretch>
                  <a:fillRect l="-1739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9B3350-55FD-389C-EA25-8D7AD0EC4DFF}"/>
                  </a:ext>
                </a:extLst>
              </p:cNvPr>
              <p:cNvSpPr txBox="1"/>
              <p:nvPr/>
            </p:nvSpPr>
            <p:spPr>
              <a:xfrm>
                <a:off x="9435860" y="5501659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C9B3350-55FD-389C-EA25-8D7AD0EC4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860" y="5501659"/>
                <a:ext cx="219611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49FF9F-C751-B10A-83B8-67FE020A9864}"/>
              </a:ext>
            </a:extLst>
          </p:cNvPr>
          <p:cNvCxnSpPr/>
          <p:nvPr/>
        </p:nvCxnSpPr>
        <p:spPr>
          <a:xfrm>
            <a:off x="7673853" y="4869112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D53CA86-F57E-6116-6177-1DF054708798}"/>
                  </a:ext>
                </a:extLst>
              </p:cNvPr>
              <p:cNvSpPr txBox="1"/>
              <p:nvPr/>
            </p:nvSpPr>
            <p:spPr>
              <a:xfrm>
                <a:off x="6851155" y="4987923"/>
                <a:ext cx="566484" cy="236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(1))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D53CA86-F57E-6116-6177-1DF054708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155" y="4987923"/>
                <a:ext cx="566484" cy="236032"/>
              </a:xfrm>
              <a:prstGeom prst="rect">
                <a:avLst/>
              </a:prstGeom>
              <a:blipFill>
                <a:blip r:embed="rId15"/>
                <a:stretch>
                  <a:fillRect r="-3478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6AB7FA2-9ED2-83C2-9F44-8373014D8827}"/>
              </a:ext>
            </a:extLst>
          </p:cNvPr>
          <p:cNvCxnSpPr/>
          <p:nvPr/>
        </p:nvCxnSpPr>
        <p:spPr>
          <a:xfrm>
            <a:off x="8135561" y="4864983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58C3BFF-16BB-2463-58B3-5FC3DE4F81D0}"/>
                  </a:ext>
                </a:extLst>
              </p:cNvPr>
              <p:cNvSpPr txBox="1"/>
              <p:nvPr/>
            </p:nvSpPr>
            <p:spPr>
              <a:xfrm>
                <a:off x="8196602" y="4975113"/>
                <a:ext cx="566484" cy="236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(2,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(2))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58C3BFF-16BB-2463-58B3-5FC3DE4F8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602" y="4975113"/>
                <a:ext cx="566484" cy="236032"/>
              </a:xfrm>
              <a:prstGeom prst="rect">
                <a:avLst/>
              </a:prstGeom>
              <a:blipFill>
                <a:blip r:embed="rId16"/>
                <a:stretch>
                  <a:fillRect r="-3695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856335-C80F-6431-BBF7-461728B8239A}"/>
              </a:ext>
            </a:extLst>
          </p:cNvPr>
          <p:cNvCxnSpPr/>
          <p:nvPr/>
        </p:nvCxnSpPr>
        <p:spPr>
          <a:xfrm>
            <a:off x="10707383" y="4861098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3DB5972-EEB7-CEC3-8486-62344D5F1568}"/>
                  </a:ext>
                </a:extLst>
              </p:cNvPr>
              <p:cNvSpPr txBox="1"/>
              <p:nvPr/>
            </p:nvSpPr>
            <p:spPr>
              <a:xfrm>
                <a:off x="10733480" y="4890975"/>
                <a:ext cx="84972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13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3DB5972-EEB7-CEC3-8486-62344D5F1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480" y="4890975"/>
                <a:ext cx="849720" cy="292388"/>
              </a:xfrm>
              <a:prstGeom prst="rect">
                <a:avLst/>
              </a:prstGeom>
              <a:blipFill>
                <a:blip r:embed="rId1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31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9E946-FC01-7B9F-ECC4-166C362C3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3A0E-C5A9-525C-6E47-C3C35B41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Shamir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A2B54A-3988-B1DE-41A8-79DECCBCB64E}"/>
                  </a:ext>
                </a:extLst>
              </p:cNvPr>
              <p:cNvSpPr txBox="1"/>
              <p:nvPr/>
            </p:nvSpPr>
            <p:spPr>
              <a:xfrm>
                <a:off x="800697" y="1747380"/>
                <a:ext cx="7308539" cy="4615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u="sng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u="sng" dirty="0"/>
                  <a:t>:</a:t>
                </a:r>
              </a:p>
              <a:p>
                <a:endParaRPr lang="en-US" sz="2800" i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Send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/>
                  <a:t>to all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𝐼𝑛𝑡𝑒𝑟𝑝𝑜𝑙𝑎𝑡𝑒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…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A2B54A-3988-B1DE-41A8-79DECCBCB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97" y="1747380"/>
                <a:ext cx="7308539" cy="4615174"/>
              </a:xfrm>
              <a:prstGeom prst="rect">
                <a:avLst/>
              </a:prstGeom>
              <a:blipFill>
                <a:blip r:embed="rId2"/>
                <a:stretch>
                  <a:fillRect l="-1733" t="-137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D92FBD6A-D2E8-2614-8E33-9058308F0EC7}"/>
              </a:ext>
            </a:extLst>
          </p:cNvPr>
          <p:cNvGrpSpPr/>
          <p:nvPr/>
        </p:nvGrpSpPr>
        <p:grpSpPr>
          <a:xfrm>
            <a:off x="7951616" y="1690689"/>
            <a:ext cx="2934687" cy="2751128"/>
            <a:chOff x="7951616" y="1690688"/>
            <a:chExt cx="3155848" cy="356221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AEAFF24-6356-DA86-6044-0E0F678BB394}"/>
                </a:ext>
              </a:extLst>
            </p:cNvPr>
            <p:cNvSpPr/>
            <p:nvPr/>
          </p:nvSpPr>
          <p:spPr>
            <a:xfrm>
              <a:off x="8530281" y="2783265"/>
              <a:ext cx="2063579" cy="123567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Reconstruct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3D5D08B-19F3-95C8-F887-BAF8F8771ED0}"/>
                    </a:ext>
                  </a:extLst>
                </p:cNvPr>
                <p:cNvSpPr txBox="1"/>
                <p:nvPr/>
              </p:nvSpPr>
              <p:spPr>
                <a:xfrm>
                  <a:off x="8005118" y="1690689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3D5D08B-19F3-95C8-F887-BAF8F8771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5118" y="1690689"/>
                  <a:ext cx="26635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0000" r="-10000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1121AA5-CB95-3B7D-3FE6-86DA28432AD7}"/>
                    </a:ext>
                  </a:extLst>
                </p:cNvPr>
                <p:cNvSpPr txBox="1"/>
                <p:nvPr/>
              </p:nvSpPr>
              <p:spPr>
                <a:xfrm>
                  <a:off x="8874209" y="1690688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1121AA5-CB95-3B7D-3FE6-86DA28432A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4209" y="1690688"/>
                  <a:ext cx="27167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3810" r="-9524" b="-44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5130BF1-5A42-79D8-2B3B-A3FBF0396D26}"/>
                    </a:ext>
                  </a:extLst>
                </p:cNvPr>
                <p:cNvSpPr txBox="1"/>
                <p:nvPr/>
              </p:nvSpPr>
              <p:spPr>
                <a:xfrm>
                  <a:off x="10705070" y="1690688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5130BF1-5A42-79D8-2B3B-A3FBF0396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5070" y="1690688"/>
                  <a:ext cx="26552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3810" r="-4762" b="-3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4AD963B-C779-B44C-91E3-3C9854014248}"/>
                    </a:ext>
                  </a:extLst>
                </p:cNvPr>
                <p:cNvSpPr txBox="1"/>
                <p:nvPr/>
              </p:nvSpPr>
              <p:spPr>
                <a:xfrm>
                  <a:off x="9872373" y="1690688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4AD963B-C779-B44C-91E3-3C9854014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2373" y="1690688"/>
                  <a:ext cx="219611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4A0B997-8F01-C6C8-1A37-2D961574F2E4}"/>
                    </a:ext>
                  </a:extLst>
                </p:cNvPr>
                <p:cNvSpPr txBox="1"/>
                <p:nvPr/>
              </p:nvSpPr>
              <p:spPr>
                <a:xfrm>
                  <a:off x="7951616" y="4975902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4A0B997-8F01-C6C8-1A37-2D961574F2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616" y="4975902"/>
                  <a:ext cx="26635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048" r="-9524" b="-470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B29FFCD-D3C2-EB9E-15A9-3942D0003B8B}"/>
                    </a:ext>
                  </a:extLst>
                </p:cNvPr>
                <p:cNvSpPr txBox="1"/>
                <p:nvPr/>
              </p:nvSpPr>
              <p:spPr>
                <a:xfrm>
                  <a:off x="8820707" y="4975901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B29FFCD-D3C2-EB9E-15A9-3942D0003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707" y="4975901"/>
                  <a:ext cx="27167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3810" r="-9524" b="-470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3B3A479-B8DA-07E8-D7C9-6FA82605EF64}"/>
                    </a:ext>
                  </a:extLst>
                </p:cNvPr>
                <p:cNvSpPr txBox="1"/>
                <p:nvPr/>
              </p:nvSpPr>
              <p:spPr>
                <a:xfrm>
                  <a:off x="10651568" y="4975901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3B3A479-B8DA-07E8-D7C9-6FA82605E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1568" y="4975901"/>
                  <a:ext cx="265521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3810" r="-4762" b="-41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D3BCDFA-3140-46B9-803C-4BF13DB632C7}"/>
                    </a:ext>
                  </a:extLst>
                </p:cNvPr>
                <p:cNvSpPr txBox="1"/>
                <p:nvPr/>
              </p:nvSpPr>
              <p:spPr>
                <a:xfrm>
                  <a:off x="9818871" y="4975901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D3BCDFA-3140-46B9-803C-4BF13DB632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8871" y="4975901"/>
                  <a:ext cx="219611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C418A3E-38F5-D5CD-97E7-59BE2D1F2F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7971" y="4030609"/>
              <a:ext cx="602736" cy="6800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F79668B-0AFC-BEC8-87D8-CB223C231A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6545" y="4030609"/>
              <a:ext cx="292490" cy="778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DC1C583-4A7E-AA72-6F79-39EDF037CC81}"/>
                </a:ext>
              </a:extLst>
            </p:cNvPr>
            <p:cNvCxnSpPr>
              <a:cxnSpLocks/>
            </p:cNvCxnSpPr>
            <p:nvPr/>
          </p:nvCxnSpPr>
          <p:spPr>
            <a:xfrm>
              <a:off x="10206725" y="4030609"/>
              <a:ext cx="444843" cy="77847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E47EB89-310E-0C7F-45D0-637973A7B589}"/>
                    </a:ext>
                  </a:extLst>
                </p:cNvPr>
                <p:cNvSpPr txBox="1"/>
                <p:nvPr/>
              </p:nvSpPr>
              <p:spPr>
                <a:xfrm>
                  <a:off x="8055848" y="4030609"/>
                  <a:ext cx="343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E47EB89-310E-0C7F-45D0-637973A7B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5848" y="4030609"/>
                  <a:ext cx="34329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F834644-7A2B-2E87-01EE-C3C6A9F67D16}"/>
                    </a:ext>
                  </a:extLst>
                </p:cNvPr>
                <p:cNvSpPr txBox="1"/>
                <p:nvPr/>
              </p:nvSpPr>
              <p:spPr>
                <a:xfrm>
                  <a:off x="8716977" y="4185756"/>
                  <a:ext cx="343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F834644-7A2B-2E87-01EE-C3C6A9F67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6977" y="4185756"/>
                  <a:ext cx="343299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897082F-46FD-A77A-BA78-1913784C03D8}"/>
                    </a:ext>
                  </a:extLst>
                </p:cNvPr>
                <p:cNvSpPr txBox="1"/>
                <p:nvPr/>
              </p:nvSpPr>
              <p:spPr>
                <a:xfrm>
                  <a:off x="10464060" y="4117578"/>
                  <a:ext cx="343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897082F-46FD-A77A-BA78-1913784C0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4060" y="4117578"/>
                  <a:ext cx="343299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CBF68D4-1106-7143-40F2-E40C0CB0D7AD}"/>
                </a:ext>
              </a:extLst>
            </p:cNvPr>
            <p:cNvCxnSpPr>
              <a:cxnSpLocks/>
            </p:cNvCxnSpPr>
            <p:nvPr/>
          </p:nvCxnSpPr>
          <p:spPr>
            <a:xfrm>
              <a:off x="8227497" y="2096091"/>
              <a:ext cx="593210" cy="6871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07FBF63-96DF-5B89-4C29-C19634D3E71D}"/>
                </a:ext>
              </a:extLst>
            </p:cNvPr>
            <p:cNvCxnSpPr>
              <a:cxnSpLocks/>
            </p:cNvCxnSpPr>
            <p:nvPr/>
          </p:nvCxnSpPr>
          <p:spPr>
            <a:xfrm>
              <a:off x="9010047" y="2102580"/>
              <a:ext cx="135838" cy="6690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581283F-516A-641E-DF8C-9DFC4E9345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17892" y="2102580"/>
              <a:ext cx="489467" cy="71288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59B76FA-4269-787D-844A-8FEADBE0EF77}"/>
                    </a:ext>
                  </a:extLst>
                </p:cNvPr>
                <p:cNvSpPr txBox="1"/>
                <p:nvPr/>
              </p:nvSpPr>
              <p:spPr>
                <a:xfrm>
                  <a:off x="7989116" y="2353869"/>
                  <a:ext cx="434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59B76FA-4269-787D-844A-8FEADBE0E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9116" y="2353869"/>
                  <a:ext cx="434927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5C51BFC-CD2C-752C-8863-9874CF079D69}"/>
                    </a:ext>
                  </a:extLst>
                </p:cNvPr>
                <p:cNvSpPr txBox="1"/>
                <p:nvPr/>
              </p:nvSpPr>
              <p:spPr>
                <a:xfrm>
                  <a:off x="9137317" y="2158323"/>
                  <a:ext cx="4402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5C51BFC-CD2C-752C-8863-9874CF079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7317" y="2158323"/>
                  <a:ext cx="440249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304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FC6271E-6F55-6DEA-AD6F-C4736B5CB080}"/>
                    </a:ext>
                  </a:extLst>
                </p:cNvPr>
                <p:cNvSpPr txBox="1"/>
                <p:nvPr/>
              </p:nvSpPr>
              <p:spPr>
                <a:xfrm>
                  <a:off x="10657597" y="2324209"/>
                  <a:ext cx="4498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FC6271E-6F55-6DEA-AD6F-C4736B5CB0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7597" y="2324209"/>
                  <a:ext cx="449867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3AA11BA-980C-34E3-C1E6-BC0C5F38E645}"/>
              </a:ext>
            </a:extLst>
          </p:cNvPr>
          <p:cNvGrpSpPr/>
          <p:nvPr/>
        </p:nvGrpSpPr>
        <p:grpSpPr>
          <a:xfrm>
            <a:off x="1926588" y="3564127"/>
            <a:ext cx="4552879" cy="990961"/>
            <a:chOff x="1527581" y="2960442"/>
            <a:chExt cx="4552879" cy="9909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2AC7C89-06F9-00E4-7842-8FAFDA6C993B}"/>
                    </a:ext>
                  </a:extLst>
                </p:cNvPr>
                <p:cNvSpPr txBox="1"/>
                <p:nvPr/>
              </p:nvSpPr>
              <p:spPr>
                <a:xfrm>
                  <a:off x="2373334" y="2960443"/>
                  <a:ext cx="2663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2AC7C89-06F9-00E4-7842-8FAFDA6C9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334" y="2960443"/>
                  <a:ext cx="266355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18182" r="-4545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2423EC3-265C-DC92-CAA7-A793ACBD0CF8}"/>
                    </a:ext>
                  </a:extLst>
                </p:cNvPr>
                <p:cNvSpPr txBox="1"/>
                <p:nvPr/>
              </p:nvSpPr>
              <p:spPr>
                <a:xfrm>
                  <a:off x="3242425" y="2960442"/>
                  <a:ext cx="271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2423EC3-265C-DC92-CAA7-A793ACBD0C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2425" y="2960442"/>
                  <a:ext cx="271676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7391" r="-4348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1823163-048C-9D77-2BA2-2062A14A62EA}"/>
                    </a:ext>
                  </a:extLst>
                </p:cNvPr>
                <p:cNvSpPr txBox="1"/>
                <p:nvPr/>
              </p:nvSpPr>
              <p:spPr>
                <a:xfrm>
                  <a:off x="5073286" y="2960442"/>
                  <a:ext cx="26552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1823163-048C-9D77-2BA2-2062A14A62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3286" y="2960442"/>
                  <a:ext cx="265521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3810" r="-4762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D8BB2C9-2946-02B3-6F82-271D2C74B448}"/>
                    </a:ext>
                  </a:extLst>
                </p:cNvPr>
                <p:cNvSpPr txBox="1"/>
                <p:nvPr/>
              </p:nvSpPr>
              <p:spPr>
                <a:xfrm>
                  <a:off x="4240589" y="2960442"/>
                  <a:ext cx="2196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D8BB2C9-2946-02B3-6F82-271D2C74B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589" y="2960442"/>
                  <a:ext cx="219611" cy="2769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📣 · OpenMoji">
              <a:extLst>
                <a:ext uri="{FF2B5EF4-FFF2-40B4-BE49-F238E27FC236}">
                  <a16:creationId xmlns:a16="http://schemas.microsoft.com/office/drawing/2014/main" id="{E87712F6-030F-0F1F-EE8F-3051E7315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581" y="3493594"/>
              <a:ext cx="457809" cy="45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F0C0469-E47D-3503-FBEE-BA8DB3029BDD}"/>
                    </a:ext>
                  </a:extLst>
                </p:cNvPr>
                <p:cNvSpPr txBox="1"/>
                <p:nvPr/>
              </p:nvSpPr>
              <p:spPr>
                <a:xfrm>
                  <a:off x="2103205" y="3545743"/>
                  <a:ext cx="545406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F0C0469-E47D-3503-FBEE-BA8DB3029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3205" y="3545743"/>
                  <a:ext cx="545406" cy="292388"/>
                </a:xfrm>
                <a:prstGeom prst="rect">
                  <a:avLst/>
                </a:prstGeom>
                <a:blipFill>
                  <a:blip r:embed="rId22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2" descr="📣 · OpenMoji">
              <a:extLst>
                <a:ext uri="{FF2B5EF4-FFF2-40B4-BE49-F238E27FC236}">
                  <a16:creationId xmlns:a16="http://schemas.microsoft.com/office/drawing/2014/main" id="{684F455C-CFF1-C184-030E-1B407A8E2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77" y="3451719"/>
              <a:ext cx="457809" cy="45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405A966-8A78-1C74-DE63-1E5E940E4FBE}"/>
                    </a:ext>
                  </a:extLst>
                </p:cNvPr>
                <p:cNvSpPr txBox="1"/>
                <p:nvPr/>
              </p:nvSpPr>
              <p:spPr>
                <a:xfrm>
                  <a:off x="3514101" y="3503868"/>
                  <a:ext cx="545406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405A966-8A78-1C74-DE63-1E5E940E4F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101" y="3503868"/>
                  <a:ext cx="545406" cy="292388"/>
                </a:xfrm>
                <a:prstGeom prst="rect">
                  <a:avLst/>
                </a:prstGeom>
                <a:blipFill>
                  <a:blip r:embed="rId23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5" name="Picture 2" descr="📣 · OpenMoji">
              <a:extLst>
                <a:ext uri="{FF2B5EF4-FFF2-40B4-BE49-F238E27FC236}">
                  <a16:creationId xmlns:a16="http://schemas.microsoft.com/office/drawing/2014/main" id="{22D51B10-AC91-F768-C87D-54BC12226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403" y="3420170"/>
              <a:ext cx="457809" cy="45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7A352AE-525E-C815-DAE6-0564ADD187CA}"/>
                    </a:ext>
                  </a:extLst>
                </p:cNvPr>
                <p:cNvSpPr txBox="1"/>
                <p:nvPr/>
              </p:nvSpPr>
              <p:spPr>
                <a:xfrm>
                  <a:off x="5529027" y="3472319"/>
                  <a:ext cx="551433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IN" sz="13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7A352AE-525E-C815-DAE6-0564ADD187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9027" y="3472319"/>
                  <a:ext cx="551433" cy="292388"/>
                </a:xfrm>
                <a:prstGeom prst="rect">
                  <a:avLst/>
                </a:prstGeom>
                <a:blipFill>
                  <a:blip r:embed="rId24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63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DE56-41E6-9567-B934-9803F349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Shamir Secret Sharing (Analysis)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ACD614-EFC4-CBE2-4794-CE12F7471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hidden during the Share phase?</a:t>
                </a:r>
              </a:p>
              <a:p>
                <a:r>
                  <a:rPr lang="en-US" dirty="0"/>
                  <a:t>How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correctly reconstructed?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ACD614-EFC4-CBE2-4794-CE12F7471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9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9AC48-C783-8034-0086-69C7049E9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C9468-18F8-2089-6222-BB8F398A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DAC18A-C0B9-D9AB-6732-24709478D3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-degree polynomial is of the form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points uniquely determine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-degree polynomial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points do not uniquely determine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-degree polynomial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DAC18A-C0B9-D9AB-6732-24709478D3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28BD446-94B8-3E4B-8FB9-3B1ABF40B292}"/>
              </a:ext>
            </a:extLst>
          </p:cNvPr>
          <p:cNvSpPr txBox="1"/>
          <p:nvPr/>
        </p:nvSpPr>
        <p:spPr>
          <a:xfrm>
            <a:off x="10174500" y="3786028"/>
            <a:ext cx="171739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Correct </a:t>
            </a:r>
          </a:p>
          <a:p>
            <a:r>
              <a:rPr lang="en-US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0F9520-543C-4CFA-8C48-18AAE8CEA999}"/>
                  </a:ext>
                </a:extLst>
              </p:cNvPr>
              <p:cNvSpPr txBox="1"/>
              <p:nvPr/>
            </p:nvSpPr>
            <p:spPr>
              <a:xfrm>
                <a:off x="9636407" y="5433595"/>
                <a:ext cx="1790939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hidden in</a:t>
                </a:r>
              </a:p>
              <a:p>
                <a:r>
                  <a:rPr lang="en-US" dirty="0"/>
                  <a:t>the Share phase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0F9520-543C-4CFA-8C48-18AAE8CEA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407" y="5433595"/>
                <a:ext cx="1790939" cy="646331"/>
              </a:xfrm>
              <a:prstGeom prst="rect">
                <a:avLst/>
              </a:prstGeom>
              <a:blipFill>
                <a:blip r:embed="rId3"/>
                <a:stretch>
                  <a:fillRect l="-2797" t="-3774" r="-1399" b="-1132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9B6642-41DE-8434-E577-F3C87C2A9724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9636407" y="4109194"/>
            <a:ext cx="53809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4F8384-4FDE-CF78-25C7-D0C39A25235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9304638" y="5276335"/>
            <a:ext cx="331769" cy="4804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ADBC62-4416-F93E-CAD4-0D660C8A7100}"/>
                  </a:ext>
                </a:extLst>
              </p:cNvPr>
              <p:cNvSpPr txBox="1"/>
              <p:nvPr/>
            </p:nvSpPr>
            <p:spPr>
              <a:xfrm>
                <a:off x="9304638" y="1445623"/>
                <a:ext cx="1208279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ADBC62-4416-F93E-CAD4-0D660C8A7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638" y="1445623"/>
                <a:ext cx="12082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830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6CFDA-2451-4F90-2F15-D05F9A462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02F3-EEE6-38A9-8B80-EE0DFD82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Shamir Secret Sharing (Analysis)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42B09-5897-A897-9048-D4E74A935D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hidden during the Share phase?</a:t>
                </a:r>
              </a:p>
              <a:p>
                <a:r>
                  <a:rPr lang="en-US" dirty="0"/>
                  <a:t>How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correctly reconstructed?</a:t>
                </a:r>
              </a:p>
              <a:p>
                <a:r>
                  <a:rPr lang="en-US" dirty="0"/>
                  <a:t>Why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342B09-5897-A897-9048-D4E74A935D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32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01AF-F2FC-5987-9351-DE33F29D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F00A0-1D69-CBAB-F3E6-2A6B1B968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Formally: </a:t>
            </a:r>
          </a:p>
          <a:p>
            <a:pPr marL="0" indent="0">
              <a:buNone/>
            </a:pPr>
            <a:r>
              <a:rPr lang="en-US" dirty="0"/>
              <a:t>	Sim(      ) is </a:t>
            </a:r>
            <a:r>
              <a:rPr lang="en-US" i="1" dirty="0"/>
              <a:t>identical</a:t>
            </a:r>
            <a:r>
              <a:rPr lang="en-US" dirty="0"/>
              <a:t> to Real(      ) even for unbounded </a:t>
            </a:r>
          </a:p>
          <a:p>
            <a:r>
              <a:rPr lang="en-US" dirty="0"/>
              <a:t>Informally: </a:t>
            </a:r>
          </a:p>
          <a:p>
            <a:pPr lvl="1"/>
            <a:r>
              <a:rPr lang="en-US" dirty="0"/>
              <a:t> </a:t>
            </a:r>
            <a:r>
              <a:rPr lang="en-US" sz="2800" dirty="0"/>
              <a:t>Is error free, </a:t>
            </a:r>
            <a:r>
              <a:rPr lang="en-US" sz="2800" dirty="0" err="1"/>
              <a:t>i.e</a:t>
            </a:r>
            <a:r>
              <a:rPr lang="en-US" sz="2800" dirty="0"/>
              <a:t>, correctness / privacy hold with probability 1</a:t>
            </a:r>
          </a:p>
          <a:p>
            <a:pPr lvl="1"/>
            <a:r>
              <a:rPr lang="en-US" sz="2800" dirty="0"/>
              <a:t> Uses no cryptography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921 X 894 6 0 - Devil Emoji Pumpkin Stencil Clipart - Full Size Clipart  (#4040390) - PinClipart">
            <a:extLst>
              <a:ext uri="{FF2B5EF4-FFF2-40B4-BE49-F238E27FC236}">
                <a16:creationId xmlns:a16="http://schemas.microsoft.com/office/drawing/2014/main" id="{D6F58B10-2720-C522-AD11-CC1170B8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62" y="2434881"/>
            <a:ext cx="360597" cy="3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921 X 894 6 0 - Devil Emoji Pumpkin Stencil Clipart - Full Size Clipart  (#4040390) - PinClipart">
            <a:extLst>
              <a:ext uri="{FF2B5EF4-FFF2-40B4-BE49-F238E27FC236}">
                <a16:creationId xmlns:a16="http://schemas.microsoft.com/office/drawing/2014/main" id="{029C6FDE-52AF-E8A8-9042-D1B86B5C4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9686"/>
            <a:ext cx="360597" cy="3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921 X 894 6 0 - Devil Emoji Pumpkin Stencil Clipart - Full Size Clipart  (#4040390) - PinClipart">
            <a:extLst>
              <a:ext uri="{FF2B5EF4-FFF2-40B4-BE49-F238E27FC236}">
                <a16:creationId xmlns:a16="http://schemas.microsoft.com/office/drawing/2014/main" id="{1C8C2BE7-75CE-9931-09D9-3504B804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60" y="2434880"/>
            <a:ext cx="360597" cy="3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A318A-5343-BF9B-DAF4-A5C84FC24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F1DCF-016A-CB74-95E7-C55B526E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Shamir Secret Sharing (Analysis)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29C98-74C9-F127-D359-A1466E82E6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hidden during the Share phase?</a:t>
                </a:r>
              </a:p>
              <a:p>
                <a:r>
                  <a:rPr lang="en-US" dirty="0"/>
                  <a:t>How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correctly reconstructed?</a:t>
                </a:r>
              </a:p>
              <a:p>
                <a:r>
                  <a:rPr lang="en-US" dirty="0"/>
                  <a:t>Why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A29C98-74C9-F127-D359-A1466E82E6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D9204C-F70F-33D9-01F8-8DFBF6071F4A}"/>
              </a:ext>
            </a:extLst>
          </p:cNvPr>
          <p:cNvSpPr txBox="1"/>
          <p:nvPr/>
        </p:nvSpPr>
        <p:spPr>
          <a:xfrm>
            <a:off x="5503646" y="4700429"/>
            <a:ext cx="185909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Prevents correct </a:t>
            </a:r>
          </a:p>
          <a:p>
            <a:r>
              <a:rPr lang="en-US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9681EB-043F-7400-CEDF-A97665599D9F}"/>
                  </a:ext>
                </a:extLst>
              </p:cNvPr>
              <p:cNvSpPr txBox="1"/>
              <p:nvPr/>
            </p:nvSpPr>
            <p:spPr>
              <a:xfrm>
                <a:off x="1756667" y="4838928"/>
                <a:ext cx="1561581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Cannot hide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9681EB-043F-7400-CEDF-A97665599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667" y="4838928"/>
                <a:ext cx="1561581" cy="369332"/>
              </a:xfrm>
              <a:prstGeom prst="rect">
                <a:avLst/>
              </a:prstGeom>
              <a:blipFill>
                <a:blip r:embed="rId3"/>
                <a:stretch>
                  <a:fillRect l="-2400" t="-6452" b="-2580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B86F31-8F37-C152-B048-C450A0E85120}"/>
              </a:ext>
            </a:extLst>
          </p:cNvPr>
          <p:cNvCxnSpPr/>
          <p:nvPr/>
        </p:nvCxnSpPr>
        <p:spPr>
          <a:xfrm flipH="1">
            <a:off x="2669059" y="3892378"/>
            <a:ext cx="247136" cy="808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87C203-DF4C-86E0-635C-E1B2476F71D8}"/>
              </a:ext>
            </a:extLst>
          </p:cNvPr>
          <p:cNvCxnSpPr/>
          <p:nvPr/>
        </p:nvCxnSpPr>
        <p:spPr>
          <a:xfrm>
            <a:off x="4534930" y="3892378"/>
            <a:ext cx="741405" cy="642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E0033-C117-43E4-7CC6-B4AFAC873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FAA2-9691-9A48-E9F4-D9718EEE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583606-688D-500B-2535-134672770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7426"/>
                <a:ext cx="10515600" cy="4351338"/>
              </a:xfrm>
            </p:spPr>
            <p:txBody>
              <a:bodyPr/>
              <a:lstStyle/>
              <a:p>
                <a:r>
                  <a:rPr lang="en-US" i="1" u="sng" dirty="0"/>
                  <a:t>Shamir</a:t>
                </a:r>
                <a:r>
                  <a:rPr lang="en-US" dirty="0"/>
                  <a:t> secret-share inputs using</a:t>
                </a:r>
              </a:p>
              <a:p>
                <a:pPr marL="0" indent="0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u="sng" dirty="0"/>
                  <a:t>-degree </a:t>
                </a:r>
                <a:r>
                  <a:rPr lang="en-US" dirty="0"/>
                  <a:t>polynomials</a:t>
                </a:r>
              </a:p>
              <a:p>
                <a:r>
                  <a:rPr lang="en-US" dirty="0"/>
                  <a:t>Evaluate an arithmetic circuit</a:t>
                </a:r>
              </a:p>
              <a:p>
                <a:r>
                  <a:rPr lang="en-US" dirty="0"/>
                  <a:t>Reconstruct output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583606-688D-500B-2535-134672770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7426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96F79C3-E6AB-E950-B13D-34E631AA9922}"/>
              </a:ext>
            </a:extLst>
          </p:cNvPr>
          <p:cNvGrpSpPr/>
          <p:nvPr/>
        </p:nvGrpSpPr>
        <p:grpSpPr>
          <a:xfrm>
            <a:off x="10245641" y="1313996"/>
            <a:ext cx="471413" cy="376692"/>
            <a:chOff x="1604021" y="2258568"/>
            <a:chExt cx="471413" cy="376692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9F317F23-364A-0066-F8AA-68C6AC60C815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A09AF2E-22A6-6DE3-1BDA-51AF0A29B6F7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4C52098-268B-3F7D-6422-C3D642AB2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A7E564D-6BE3-94CC-63C1-7C6459EF82CE}"/>
              </a:ext>
            </a:extLst>
          </p:cNvPr>
          <p:cNvGrpSpPr/>
          <p:nvPr/>
        </p:nvGrpSpPr>
        <p:grpSpPr>
          <a:xfrm>
            <a:off x="9133121" y="1317676"/>
            <a:ext cx="471413" cy="376692"/>
            <a:chOff x="1604021" y="2258568"/>
            <a:chExt cx="471413" cy="376692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802F29D5-365B-F8CE-C76C-AD53FA143D23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E559EBE-EAEF-D60F-EDC9-B05AA3560ED9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67B5C9C-3881-7A4F-4ECA-3A9E5027C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D0F958-6526-5E66-8EAA-6E8FF9682154}"/>
              </a:ext>
            </a:extLst>
          </p:cNvPr>
          <p:cNvGrpSpPr/>
          <p:nvPr/>
        </p:nvGrpSpPr>
        <p:grpSpPr>
          <a:xfrm>
            <a:off x="8020601" y="1321356"/>
            <a:ext cx="471413" cy="376692"/>
            <a:chOff x="1604021" y="2258568"/>
            <a:chExt cx="471413" cy="376692"/>
          </a:xfrm>
        </p:grpSpPr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9947EBEE-5752-74B2-7714-469E0F3D6A7E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524A73D-00C0-EF12-5940-935761F94B0E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571EEF4-7C56-5278-1B97-6A3C4E80D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018874-9700-FA6D-D8B9-451ED7F1B3DB}"/>
              </a:ext>
            </a:extLst>
          </p:cNvPr>
          <p:cNvGrpSpPr/>
          <p:nvPr/>
        </p:nvGrpSpPr>
        <p:grpSpPr>
          <a:xfrm>
            <a:off x="6908081" y="1325036"/>
            <a:ext cx="466090" cy="376692"/>
            <a:chOff x="1604021" y="2258568"/>
            <a:chExt cx="466090" cy="376692"/>
          </a:xfrm>
        </p:grpSpPr>
        <p:sp>
          <p:nvSpPr>
            <p:cNvPr id="14" name="Rectangle: Rounded Corners 12">
              <a:extLst>
                <a:ext uri="{FF2B5EF4-FFF2-40B4-BE49-F238E27FC236}">
                  <a16:creationId xmlns:a16="http://schemas.microsoft.com/office/drawing/2014/main" id="{229C6963-C424-00A8-E823-ED5201B6BF14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D12970E-17A0-3F52-0278-733127554352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1B476B1-C7A6-F2ED-5A39-950FBE3489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85AE52-9088-19A4-04E6-C8CEDBE1EAAD}"/>
              </a:ext>
            </a:extLst>
          </p:cNvPr>
          <p:cNvGrpSpPr/>
          <p:nvPr/>
        </p:nvGrpSpPr>
        <p:grpSpPr>
          <a:xfrm>
            <a:off x="7566205" y="2308656"/>
            <a:ext cx="460767" cy="460767"/>
            <a:chOff x="2178055" y="3299200"/>
            <a:chExt cx="460767" cy="46076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84BBC7-38BD-2BEC-25BB-587B9855B419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9EB8112-96DB-657A-2FA7-CBCB409B7E0F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F3F7A9-44BE-77B4-2F8E-729551101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22E644-D71F-04A9-281D-361112EB4EFF}"/>
              </a:ext>
            </a:extLst>
          </p:cNvPr>
          <p:cNvGrpSpPr/>
          <p:nvPr/>
        </p:nvGrpSpPr>
        <p:grpSpPr>
          <a:xfrm>
            <a:off x="8256307" y="3069865"/>
            <a:ext cx="460767" cy="460767"/>
            <a:chOff x="2178055" y="3299200"/>
            <a:chExt cx="460767" cy="46076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9DCF17B-604C-FE3D-F103-DEEBF04E28F4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80E4DE7-4B15-D403-5400-B5713024280C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93860A3-6DD5-64DA-BEED-D461599F1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0C2B6B-41C9-9AA3-AF51-41001FF0D0DC}"/>
              </a:ext>
            </a:extLst>
          </p:cNvPr>
          <p:cNvGrpSpPr/>
          <p:nvPr/>
        </p:nvGrpSpPr>
        <p:grpSpPr>
          <a:xfrm>
            <a:off x="8963229" y="3817256"/>
            <a:ext cx="460767" cy="460767"/>
            <a:chOff x="2178055" y="3299200"/>
            <a:chExt cx="460767" cy="46076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07E9DBA-5543-8019-CB2D-BCD5A4B2AF4E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4F70645-FB29-D3ED-CE8E-F7F820F9C22F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91FAFAB-B0FF-B049-A92E-6C4EAFC0F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2602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A59794-983F-9834-E104-782577124BA0}"/>
              </a:ext>
            </a:extLst>
          </p:cNvPr>
          <p:cNvCxnSpPr>
            <a:stCxn id="15" idx="2"/>
            <a:endCxn id="17" idx="1"/>
          </p:cNvCxnSpPr>
          <p:nvPr/>
        </p:nvCxnSpPr>
        <p:spPr>
          <a:xfrm>
            <a:off x="7143788" y="1694368"/>
            <a:ext cx="489895" cy="681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E56B5F-99E3-E3DA-E4A7-EB84458EA19D}"/>
              </a:ext>
            </a:extLst>
          </p:cNvPr>
          <p:cNvCxnSpPr>
            <a:stCxn id="11" idx="2"/>
            <a:endCxn id="17" idx="7"/>
          </p:cNvCxnSpPr>
          <p:nvPr/>
        </p:nvCxnSpPr>
        <p:spPr>
          <a:xfrm flipH="1">
            <a:off x="7959494" y="1698048"/>
            <a:ext cx="294152" cy="678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87A724-C2B1-B8F8-42CC-584DB6151820}"/>
              </a:ext>
            </a:extLst>
          </p:cNvPr>
          <p:cNvCxnSpPr>
            <a:cxnSpLocks/>
            <a:stCxn id="17" idx="5"/>
            <a:endCxn id="20" idx="1"/>
          </p:cNvCxnSpPr>
          <p:nvPr/>
        </p:nvCxnSpPr>
        <p:spPr>
          <a:xfrm>
            <a:off x="7959494" y="2701945"/>
            <a:ext cx="364291" cy="435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588C6F-C264-63D4-EC76-02764E3A0207}"/>
              </a:ext>
            </a:extLst>
          </p:cNvPr>
          <p:cNvCxnSpPr>
            <a:stCxn id="9" idx="2"/>
            <a:endCxn id="20" idx="7"/>
          </p:cNvCxnSpPr>
          <p:nvPr/>
        </p:nvCxnSpPr>
        <p:spPr>
          <a:xfrm flipH="1">
            <a:off x="8649596" y="1687008"/>
            <a:ext cx="721893" cy="1450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0AB2EC-C2DE-6234-6F3A-5074E8C41D1C}"/>
              </a:ext>
            </a:extLst>
          </p:cNvPr>
          <p:cNvCxnSpPr>
            <a:stCxn id="20" idx="5"/>
            <a:endCxn id="23" idx="1"/>
          </p:cNvCxnSpPr>
          <p:nvPr/>
        </p:nvCxnSpPr>
        <p:spPr>
          <a:xfrm>
            <a:off x="8649596" y="3463154"/>
            <a:ext cx="381111" cy="421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3E52F8-7C04-EFED-3328-7F0AFA8F036D}"/>
              </a:ext>
            </a:extLst>
          </p:cNvPr>
          <p:cNvCxnSpPr>
            <a:stCxn id="5" idx="2"/>
            <a:endCxn id="23" idx="7"/>
          </p:cNvCxnSpPr>
          <p:nvPr/>
        </p:nvCxnSpPr>
        <p:spPr>
          <a:xfrm flipH="1">
            <a:off x="9356518" y="1690688"/>
            <a:ext cx="1122168" cy="2194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60FB8DF-290A-AC5C-C6E9-C8A75B70C1CE}"/>
                  </a:ext>
                </a:extLst>
              </p:cNvPr>
              <p:cNvSpPr txBox="1"/>
              <p:nvPr/>
            </p:nvSpPr>
            <p:spPr>
              <a:xfrm>
                <a:off x="6096000" y="4047638"/>
                <a:ext cx="1672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60FB8DF-290A-AC5C-C6E9-C8A75B70C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47638"/>
                <a:ext cx="1672573" cy="276999"/>
              </a:xfrm>
              <a:prstGeom prst="rect">
                <a:avLst/>
              </a:prstGeom>
              <a:blipFill>
                <a:blip r:embed="rId10"/>
                <a:stretch>
                  <a:fillRect l="-3030" r="-75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B8EBE4-72DF-0B44-B0E9-68E8094DB863}"/>
                  </a:ext>
                </a:extLst>
              </p:cNvPr>
              <p:cNvSpPr txBox="1"/>
              <p:nvPr/>
            </p:nvSpPr>
            <p:spPr>
              <a:xfrm>
                <a:off x="9011927" y="4747670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B8EBE4-72DF-0B44-B0E9-68E8094DB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927" y="4747670"/>
                <a:ext cx="371384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0A2847-89E5-D90F-E90F-6926AF7ECBA0}"/>
              </a:ext>
            </a:extLst>
          </p:cNvPr>
          <p:cNvCxnSpPr>
            <a:stCxn id="23" idx="4"/>
            <a:endCxn id="32" idx="0"/>
          </p:cNvCxnSpPr>
          <p:nvPr/>
        </p:nvCxnSpPr>
        <p:spPr>
          <a:xfrm>
            <a:off x="9193613" y="4278023"/>
            <a:ext cx="4006" cy="469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466A5D-B959-5D7C-5BE6-6195A69A6569}"/>
                  </a:ext>
                </a:extLst>
              </p:cNvPr>
              <p:cNvSpPr txBox="1"/>
              <p:nvPr/>
            </p:nvSpPr>
            <p:spPr>
              <a:xfrm>
                <a:off x="6867771" y="1967561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466A5D-B959-5D7C-5BE6-6195A69A6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771" y="1967561"/>
                <a:ext cx="408584" cy="215444"/>
              </a:xfrm>
              <a:prstGeom prst="rect">
                <a:avLst/>
              </a:prstGeom>
              <a:blipFill>
                <a:blip r:embed="rId1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A4BC86-A6B9-B17A-39DB-E0D837A648E1}"/>
                  </a:ext>
                </a:extLst>
              </p:cNvPr>
              <p:cNvSpPr txBox="1"/>
              <p:nvPr/>
            </p:nvSpPr>
            <p:spPr>
              <a:xfrm>
                <a:off x="8159560" y="1967561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A4BC86-A6B9-B17A-39DB-E0D837A64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560" y="1967561"/>
                <a:ext cx="408584" cy="215444"/>
              </a:xfrm>
              <a:prstGeom prst="rect">
                <a:avLst/>
              </a:prstGeom>
              <a:blipFill>
                <a:blip r:embed="rId13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249731-F0CF-BE51-9A6F-3DBC71F56F2A}"/>
                  </a:ext>
                </a:extLst>
              </p:cNvPr>
              <p:cNvSpPr txBox="1"/>
              <p:nvPr/>
            </p:nvSpPr>
            <p:spPr>
              <a:xfrm>
                <a:off x="7410985" y="2907519"/>
                <a:ext cx="7329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9249731-F0CF-BE51-9A6F-3DBC71F56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985" y="2907519"/>
                <a:ext cx="732967" cy="215444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53E804-6BC2-9014-BC24-D28C44EDD972}"/>
                  </a:ext>
                </a:extLst>
              </p:cNvPr>
              <p:cNvSpPr txBox="1"/>
              <p:nvPr/>
            </p:nvSpPr>
            <p:spPr>
              <a:xfrm>
                <a:off x="9273074" y="1963253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53E804-6BC2-9014-BC24-D28C44EDD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074" y="1963253"/>
                <a:ext cx="408584" cy="215444"/>
              </a:xfrm>
              <a:prstGeom prst="rect">
                <a:avLst/>
              </a:prstGeom>
              <a:blipFill>
                <a:blip r:embed="rId1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752572-65F0-6AD9-7DDD-9BDECC70503C}"/>
                  </a:ext>
                </a:extLst>
              </p:cNvPr>
              <p:cNvSpPr txBox="1"/>
              <p:nvPr/>
            </p:nvSpPr>
            <p:spPr>
              <a:xfrm>
                <a:off x="10390917" y="1967561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752572-65F0-6AD9-7DDD-9BDECC705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7" y="1967561"/>
                <a:ext cx="408584" cy="215444"/>
              </a:xfrm>
              <a:prstGeom prst="rect">
                <a:avLst/>
              </a:prstGeom>
              <a:blipFill>
                <a:blip r:embed="rId16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7B13F1-4686-9629-0ECF-3D587907D7AC}"/>
                  </a:ext>
                </a:extLst>
              </p:cNvPr>
              <p:cNvSpPr txBox="1"/>
              <p:nvPr/>
            </p:nvSpPr>
            <p:spPr>
              <a:xfrm>
                <a:off x="8042600" y="3640774"/>
                <a:ext cx="7329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7B13F1-4686-9629-0ECF-3D587907D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600" y="3640774"/>
                <a:ext cx="732967" cy="215444"/>
              </a:xfrm>
              <a:prstGeom prst="rect">
                <a:avLst/>
              </a:prstGeom>
              <a:blipFill>
                <a:blip r:embed="rId1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A7504B-DA58-9F57-33C3-F0CCEA4B6639}"/>
                  </a:ext>
                </a:extLst>
              </p:cNvPr>
              <p:cNvSpPr txBox="1"/>
              <p:nvPr/>
            </p:nvSpPr>
            <p:spPr>
              <a:xfrm>
                <a:off x="8806250" y="4403285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A7504B-DA58-9F57-33C3-F0CCEA4B6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250" y="4403285"/>
                <a:ext cx="408584" cy="215444"/>
              </a:xfrm>
              <a:prstGeom prst="rect">
                <a:avLst/>
              </a:prstGeom>
              <a:blipFill>
                <a:blip r:embed="rId18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C3BCEAF4-E664-2CAB-338B-A2B874435954}"/>
              </a:ext>
            </a:extLst>
          </p:cNvPr>
          <p:cNvSpPr txBox="1"/>
          <p:nvPr/>
        </p:nvSpPr>
        <p:spPr>
          <a:xfrm>
            <a:off x="9356518" y="4410644"/>
            <a:ext cx="11948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Reconstruction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300132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9959-C397-2098-37B0-DE937A5C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Linear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2471A-B3FE-F4F1-96B0-B3E5B40E5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Shamir secret sharing is linear!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+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×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      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is a constant)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2471A-B3FE-F4F1-96B0-B3E5B40E5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4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36365-9801-6B2E-F7FA-003137D66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A7CC-2DFF-BF0A-7F19-5CA67BD9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Linear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CE3AD-771B-ECC7-E33A-25B7E95E7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Shamir secret sharing is linear!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7CE3AD-771B-ECC7-E33A-25B7E95E7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98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0E580-1127-4029-8D79-B82A013E2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E2B1D-568F-3652-B4CC-DBBA86F5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Linear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1BFB9-F5B6-E0F1-C818-E4DC3F31C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Shamir secret sharing is linear!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1BFB9-F5B6-E0F1-C818-E4DC3F31C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778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5401B-7CCE-A19F-520E-30C9B04C3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7A82-3A60-B0F2-4916-E5B9DC6B0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Beaver Triples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4E6BAB-308C-A239-3F66-382109A9774F}"/>
              </a:ext>
            </a:extLst>
          </p:cNvPr>
          <p:cNvSpPr/>
          <p:nvPr/>
        </p:nvSpPr>
        <p:spPr>
          <a:xfrm>
            <a:off x="8328454" y="2740050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BeaverTriple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81F407-02E8-C594-37E2-E21C63B90E28}"/>
              </a:ext>
            </a:extLst>
          </p:cNvPr>
          <p:cNvCxnSpPr/>
          <p:nvPr/>
        </p:nvCxnSpPr>
        <p:spPr>
          <a:xfrm>
            <a:off x="9360243" y="400129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80916E-2B4A-2CA0-69D8-7B35B1E01136}"/>
                  </a:ext>
                </a:extLst>
              </p:cNvPr>
              <p:cNvSpPr txBox="1"/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uniformly random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EA326-CEBB-FB20-8AE5-60E7F587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blipFill>
                <a:blip r:embed="rId2"/>
                <a:stretch>
                  <a:fillRect l="-735" t="-2703" r="-368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011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53BD-EE49-1349-9F62-6B36402F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Random Share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8CD2A-39BE-E88C-40F3-8916E273B0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u="sng" dirty="0"/>
              </a:p>
              <a:p>
                <a:pPr marL="0" indent="0">
                  <a:buNone/>
                </a:pPr>
                <a:r>
                  <a:rPr lang="en-US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Sample uniformly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Shamir secret-share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+… + [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98CD2A-39BE-E88C-40F3-8916E273B0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6805717-C93F-C93D-9F2C-40E28D4B3937}"/>
              </a:ext>
            </a:extLst>
          </p:cNvPr>
          <p:cNvSpPr/>
          <p:nvPr/>
        </p:nvSpPr>
        <p:spPr>
          <a:xfrm>
            <a:off x="8328454" y="2740050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RandShare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C1F580-96AB-76DE-FBA6-7294266C713A}"/>
              </a:ext>
            </a:extLst>
          </p:cNvPr>
          <p:cNvCxnSpPr/>
          <p:nvPr/>
        </p:nvCxnSpPr>
        <p:spPr>
          <a:xfrm>
            <a:off x="9360243" y="400129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664C60-39D6-0ED4-D6D1-DA9D559F35FD}"/>
                  </a:ext>
                </a:extLst>
              </p:cNvPr>
              <p:cNvSpPr txBox="1"/>
              <p:nvPr/>
            </p:nvSpPr>
            <p:spPr>
              <a:xfrm>
                <a:off x="9107481" y="4637938"/>
                <a:ext cx="505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664C60-39D6-0ED4-D6D1-DA9D559F3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481" y="4637938"/>
                <a:ext cx="50552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22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E258-1BB9-4F61-4F64-218F12E0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Beaver Triples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49D61C8-AF38-06CE-8822-708948EBEEF8}"/>
              </a:ext>
            </a:extLst>
          </p:cNvPr>
          <p:cNvSpPr/>
          <p:nvPr/>
        </p:nvSpPr>
        <p:spPr>
          <a:xfrm>
            <a:off x="8328454" y="2740050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BeaverTriple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735478-15A9-EC1D-A43C-42691A99642F}"/>
              </a:ext>
            </a:extLst>
          </p:cNvPr>
          <p:cNvCxnSpPr/>
          <p:nvPr/>
        </p:nvCxnSpPr>
        <p:spPr>
          <a:xfrm>
            <a:off x="9360243" y="400129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EA326-CEBB-FB20-8AE5-60E7F5879CF6}"/>
                  </a:ext>
                </a:extLst>
              </p:cNvPr>
              <p:cNvSpPr txBox="1"/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uniformly random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EA326-CEBB-FB20-8AE5-60E7F587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blipFill>
                <a:blip r:embed="rId2"/>
                <a:stretch>
                  <a:fillRect l="-735" t="-2703" r="-368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ADE71F1-671C-AF1C-EAE7-302C9635A8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36739" cy="232624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i="1" u="sng" dirty="0"/>
              </a:p>
              <a:p>
                <a:pPr marL="0" indent="0">
                  <a:buNone/>
                </a:pPr>
                <a:r>
                  <a:rPr lang="en-US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ADE71F1-671C-AF1C-EAE7-302C9635A8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36739" cy="2326245"/>
              </a:xfrm>
              <a:blipFill>
                <a:blip r:embed="rId3"/>
                <a:stretch>
                  <a:fillRect l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1AD57DA-E88E-5B64-6ADF-44EE7C63E7E6}"/>
              </a:ext>
            </a:extLst>
          </p:cNvPr>
          <p:cNvSpPr txBox="1"/>
          <p:nvPr/>
        </p:nvSpPr>
        <p:spPr>
          <a:xfrm>
            <a:off x="1037133" y="4483206"/>
            <a:ext cx="201337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Issues with this?</a:t>
            </a:r>
          </a:p>
        </p:txBody>
      </p:sp>
    </p:spTree>
    <p:extLst>
      <p:ext uri="{BB962C8B-B14F-4D97-AF65-F5344CB8AC3E}">
        <p14:creationId xmlns:p14="http://schemas.microsoft.com/office/powerpoint/2010/main" val="31502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DB30C-45DB-7BC6-69E1-DB00A4F2B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4C2A0-D5FC-4150-586C-19B2B7A0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Beaver Triples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6B57C2-6C9E-35E0-CEE6-0AAF1DDB526C}"/>
              </a:ext>
            </a:extLst>
          </p:cNvPr>
          <p:cNvSpPr/>
          <p:nvPr/>
        </p:nvSpPr>
        <p:spPr>
          <a:xfrm>
            <a:off x="8328454" y="2740050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BeaverTriple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5326AC-C733-D54A-7E21-C7987EB637EF}"/>
              </a:ext>
            </a:extLst>
          </p:cNvPr>
          <p:cNvCxnSpPr/>
          <p:nvPr/>
        </p:nvCxnSpPr>
        <p:spPr>
          <a:xfrm>
            <a:off x="9360243" y="400129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112EFE-A52B-7670-A67C-FC3970603F08}"/>
                  </a:ext>
                </a:extLst>
              </p:cNvPr>
              <p:cNvSpPr txBox="1"/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uniformly random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112EFE-A52B-7670-A67C-FC3970603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blipFill>
                <a:blip r:embed="rId2"/>
                <a:stretch>
                  <a:fillRect l="-735" t="-2703" r="-368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D9149AC-98F4-9EC6-F5A2-8311E2EA9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36739" cy="232624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i="1" u="sng" dirty="0"/>
              </a:p>
              <a:p>
                <a:pPr marL="0" indent="0">
                  <a:buNone/>
                </a:pPr>
                <a:r>
                  <a:rPr lang="en-US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D9149AC-98F4-9EC6-F5A2-8311E2EA9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36739" cy="2326245"/>
              </a:xfrm>
              <a:blipFill>
                <a:blip r:embed="rId3"/>
                <a:stretch>
                  <a:fillRect l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98465E-455F-3D4D-BCD3-3271D6327FF9}"/>
                  </a:ext>
                </a:extLst>
              </p:cNvPr>
              <p:cNvSpPr txBox="1"/>
              <p:nvPr/>
            </p:nvSpPr>
            <p:spPr>
              <a:xfrm>
                <a:off x="1037133" y="4483206"/>
                <a:ext cx="4462312" cy="132343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Issues with this?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2000" dirty="0"/>
                  <a:t>is a share of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i="1" dirty="0"/>
                  <a:t>-degree </a:t>
                </a:r>
                <a:r>
                  <a:rPr lang="en-US" sz="2000" dirty="0"/>
                  <a:t>polynomial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/>
                  <a:t> that is </a:t>
                </a:r>
                <a:r>
                  <a:rPr lang="en-US" sz="2000" i="1" dirty="0"/>
                  <a:t>not random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98465E-455F-3D4D-BCD3-3271D6327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33" y="4483206"/>
                <a:ext cx="4462312" cy="1323439"/>
              </a:xfrm>
              <a:prstGeom prst="rect">
                <a:avLst/>
              </a:prstGeom>
              <a:blipFill>
                <a:blip r:embed="rId4"/>
                <a:stretch>
                  <a:fillRect l="-1416" t="-1887" r="-850" b="-84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639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F454C4E-C071-2E5D-8A22-6A742778A7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Issue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-degree sharing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F454C4E-C071-2E5D-8A22-6A742778A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9CED2EC-0B25-7C66-637D-B563AEF51718}"/>
              </a:ext>
            </a:extLst>
          </p:cNvPr>
          <p:cNvGrpSpPr/>
          <p:nvPr/>
        </p:nvGrpSpPr>
        <p:grpSpPr>
          <a:xfrm>
            <a:off x="7687792" y="2055402"/>
            <a:ext cx="471413" cy="376692"/>
            <a:chOff x="1604021" y="2258568"/>
            <a:chExt cx="471413" cy="376692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220611DA-5B3D-A010-9626-B6382BB8D23A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B88846C-E718-B196-D817-136946B3329D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4C52098-268B-3F7D-6422-C3D642AB2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95F81F7-EDF0-101E-64C7-4883C1EAAB8E}"/>
              </a:ext>
            </a:extLst>
          </p:cNvPr>
          <p:cNvGrpSpPr/>
          <p:nvPr/>
        </p:nvGrpSpPr>
        <p:grpSpPr>
          <a:xfrm>
            <a:off x="6575272" y="2059082"/>
            <a:ext cx="471413" cy="376692"/>
            <a:chOff x="1604021" y="2258568"/>
            <a:chExt cx="471413" cy="376692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A0E6A817-F1B0-54E8-F493-7C884D2E0300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9ED584-A857-9B9D-4DB8-B7DE8E8A0EC3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67B5C9C-3881-7A4F-4ECA-3A9E5027C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C22BC0-0489-A115-B9D9-5B27F153B9AD}"/>
              </a:ext>
            </a:extLst>
          </p:cNvPr>
          <p:cNvGrpSpPr/>
          <p:nvPr/>
        </p:nvGrpSpPr>
        <p:grpSpPr>
          <a:xfrm>
            <a:off x="5462752" y="2062762"/>
            <a:ext cx="471413" cy="376692"/>
            <a:chOff x="1604021" y="2258568"/>
            <a:chExt cx="471413" cy="376692"/>
          </a:xfrm>
        </p:grpSpPr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EE1CE776-0391-81C7-0303-635E6D21760D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307F99A-7F6C-316A-F9A5-63BC7C4CA3FA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571EEF4-7C56-5278-1B97-6A3C4E80D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508663-316D-155B-F75D-EE8EE8F03C07}"/>
              </a:ext>
            </a:extLst>
          </p:cNvPr>
          <p:cNvGrpSpPr/>
          <p:nvPr/>
        </p:nvGrpSpPr>
        <p:grpSpPr>
          <a:xfrm>
            <a:off x="4350232" y="2066442"/>
            <a:ext cx="466090" cy="376692"/>
            <a:chOff x="1604021" y="2258568"/>
            <a:chExt cx="466090" cy="376692"/>
          </a:xfrm>
        </p:grpSpPr>
        <p:sp>
          <p:nvSpPr>
            <p:cNvPr id="14" name="Rectangle: Rounded Corners 12">
              <a:extLst>
                <a:ext uri="{FF2B5EF4-FFF2-40B4-BE49-F238E27FC236}">
                  <a16:creationId xmlns:a16="http://schemas.microsoft.com/office/drawing/2014/main" id="{34D22E64-EB73-3495-0DB6-4C96303E9829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F2FE7D3-3947-513E-3E76-C740B482CC3C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1B476B1-C7A6-F2ED-5A39-950FBE3489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3C7D96-2D37-3932-C620-AC0C3FD4BED7}"/>
              </a:ext>
            </a:extLst>
          </p:cNvPr>
          <p:cNvGrpSpPr/>
          <p:nvPr/>
        </p:nvGrpSpPr>
        <p:grpSpPr>
          <a:xfrm>
            <a:off x="5008356" y="3050062"/>
            <a:ext cx="460767" cy="460767"/>
            <a:chOff x="2178055" y="3299200"/>
            <a:chExt cx="460767" cy="46076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1068604-805B-DF27-D437-57FC28AEB2AF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48E2321-6FF4-A249-D1D4-DB9FB1277C27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F3F7A9-44BE-77B4-2F8E-729551101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662023-84CE-D101-48D5-E29FFB54CD32}"/>
              </a:ext>
            </a:extLst>
          </p:cNvPr>
          <p:cNvGrpSpPr/>
          <p:nvPr/>
        </p:nvGrpSpPr>
        <p:grpSpPr>
          <a:xfrm>
            <a:off x="5698458" y="3811271"/>
            <a:ext cx="460767" cy="460767"/>
            <a:chOff x="2178055" y="3299200"/>
            <a:chExt cx="460767" cy="46076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5B245F-69B5-D642-1A86-F3161FC3B4BF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59B0793-562C-4736-C652-F9B3651875A0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93860A3-6DD5-64DA-BEED-D461599F1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97A41F-4F1D-4D95-8754-7007798B0C49}"/>
              </a:ext>
            </a:extLst>
          </p:cNvPr>
          <p:cNvGrpSpPr/>
          <p:nvPr/>
        </p:nvGrpSpPr>
        <p:grpSpPr>
          <a:xfrm>
            <a:off x="6405380" y="4558662"/>
            <a:ext cx="460767" cy="460767"/>
            <a:chOff x="2178055" y="3299200"/>
            <a:chExt cx="460767" cy="46076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789763D-E605-4AD3-D150-67D52D72D007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110D0BB-4EBE-F495-FFB4-C61782B7F3D1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91FAFAB-B0FF-B049-A92E-6C4EAFC0F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2602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F54159-26B6-8ECD-A923-DF495A32BD27}"/>
              </a:ext>
            </a:extLst>
          </p:cNvPr>
          <p:cNvCxnSpPr>
            <a:stCxn id="15" idx="2"/>
            <a:endCxn id="17" idx="1"/>
          </p:cNvCxnSpPr>
          <p:nvPr/>
        </p:nvCxnSpPr>
        <p:spPr>
          <a:xfrm>
            <a:off x="4585939" y="2435774"/>
            <a:ext cx="489895" cy="681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E4C6B08-DF04-6EB4-5D91-6DE4A7966289}"/>
              </a:ext>
            </a:extLst>
          </p:cNvPr>
          <p:cNvCxnSpPr>
            <a:stCxn id="11" idx="2"/>
            <a:endCxn id="17" idx="7"/>
          </p:cNvCxnSpPr>
          <p:nvPr/>
        </p:nvCxnSpPr>
        <p:spPr>
          <a:xfrm flipH="1">
            <a:off x="5401645" y="2439454"/>
            <a:ext cx="294152" cy="678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BFF6BD-4730-88B7-70CE-01137B242518}"/>
              </a:ext>
            </a:extLst>
          </p:cNvPr>
          <p:cNvCxnSpPr>
            <a:cxnSpLocks/>
            <a:stCxn id="17" idx="5"/>
            <a:endCxn id="20" idx="1"/>
          </p:cNvCxnSpPr>
          <p:nvPr/>
        </p:nvCxnSpPr>
        <p:spPr>
          <a:xfrm>
            <a:off x="5401645" y="3443351"/>
            <a:ext cx="364291" cy="435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3C714F-0253-DF34-2554-E36A89185911}"/>
              </a:ext>
            </a:extLst>
          </p:cNvPr>
          <p:cNvCxnSpPr>
            <a:stCxn id="9" idx="2"/>
            <a:endCxn id="20" idx="7"/>
          </p:cNvCxnSpPr>
          <p:nvPr/>
        </p:nvCxnSpPr>
        <p:spPr>
          <a:xfrm flipH="1">
            <a:off x="6091747" y="2428414"/>
            <a:ext cx="721893" cy="1450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E8357D-44D2-8283-5A7F-2F3D2DE5E5A8}"/>
              </a:ext>
            </a:extLst>
          </p:cNvPr>
          <p:cNvCxnSpPr>
            <a:stCxn id="20" idx="5"/>
            <a:endCxn id="23" idx="1"/>
          </p:cNvCxnSpPr>
          <p:nvPr/>
        </p:nvCxnSpPr>
        <p:spPr>
          <a:xfrm>
            <a:off x="6091747" y="4204560"/>
            <a:ext cx="381111" cy="421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A4DB65-63EE-EAB3-0845-6999174AF5FC}"/>
              </a:ext>
            </a:extLst>
          </p:cNvPr>
          <p:cNvCxnSpPr>
            <a:stCxn id="5" idx="2"/>
            <a:endCxn id="23" idx="7"/>
          </p:cNvCxnSpPr>
          <p:nvPr/>
        </p:nvCxnSpPr>
        <p:spPr>
          <a:xfrm flipH="1">
            <a:off x="6798669" y="2432094"/>
            <a:ext cx="1122168" cy="2194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55378F-FB21-EA21-0BD1-FB0257C76997}"/>
                  </a:ext>
                </a:extLst>
              </p:cNvPr>
              <p:cNvSpPr txBox="1"/>
              <p:nvPr/>
            </p:nvSpPr>
            <p:spPr>
              <a:xfrm>
                <a:off x="3538151" y="4789044"/>
                <a:ext cx="1672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55378F-FB21-EA21-0BD1-FB0257C76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151" y="4789044"/>
                <a:ext cx="1672573" cy="276999"/>
              </a:xfrm>
              <a:prstGeom prst="rect">
                <a:avLst/>
              </a:prstGeom>
              <a:blipFill>
                <a:blip r:embed="rId10"/>
                <a:stretch>
                  <a:fillRect l="-300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7B221E-D023-069B-96ED-7D8C87150054}"/>
                  </a:ext>
                </a:extLst>
              </p:cNvPr>
              <p:cNvSpPr txBox="1"/>
              <p:nvPr/>
            </p:nvSpPr>
            <p:spPr>
              <a:xfrm>
                <a:off x="6454078" y="5489076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7B221E-D023-069B-96ED-7D8C87150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078" y="5489076"/>
                <a:ext cx="371384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988DB9-6479-AC55-536F-BA4455FBF126}"/>
              </a:ext>
            </a:extLst>
          </p:cNvPr>
          <p:cNvCxnSpPr>
            <a:stCxn id="23" idx="4"/>
            <a:endCxn id="32" idx="0"/>
          </p:cNvCxnSpPr>
          <p:nvPr/>
        </p:nvCxnSpPr>
        <p:spPr>
          <a:xfrm>
            <a:off x="6635764" y="5019429"/>
            <a:ext cx="4006" cy="469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CA1E43-5529-C011-09AC-ACE87D2BFB83}"/>
                  </a:ext>
                </a:extLst>
              </p:cNvPr>
              <p:cNvSpPr txBox="1"/>
              <p:nvPr/>
            </p:nvSpPr>
            <p:spPr>
              <a:xfrm>
                <a:off x="4309922" y="2708967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CA1E43-5529-C011-09AC-ACE87D2B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22" y="2708967"/>
                <a:ext cx="408584" cy="215444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9ED754-5827-D8BF-A5D2-7EBB729B70FE}"/>
                  </a:ext>
                </a:extLst>
              </p:cNvPr>
              <p:cNvSpPr txBox="1"/>
              <p:nvPr/>
            </p:nvSpPr>
            <p:spPr>
              <a:xfrm>
                <a:off x="5601711" y="2708967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9ED754-5827-D8BF-A5D2-7EBB729B7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711" y="2708967"/>
                <a:ext cx="408584" cy="215444"/>
              </a:xfrm>
              <a:prstGeom prst="rect">
                <a:avLst/>
              </a:prstGeom>
              <a:blipFill>
                <a:blip r:embed="rId13"/>
                <a:stretch>
                  <a:fillRect r="-303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7C25D16-1932-47FC-FAF1-C17AA8D8B851}"/>
                  </a:ext>
                </a:extLst>
              </p:cNvPr>
              <p:cNvSpPr txBox="1"/>
              <p:nvPr/>
            </p:nvSpPr>
            <p:spPr>
              <a:xfrm>
                <a:off x="4853136" y="3648925"/>
                <a:ext cx="7329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7C25D16-1932-47FC-FAF1-C17AA8D8B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36" y="3648925"/>
                <a:ext cx="732967" cy="215444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9CFA91-32FB-150B-EFF6-66C82ED2FA78}"/>
                  </a:ext>
                </a:extLst>
              </p:cNvPr>
              <p:cNvSpPr txBox="1"/>
              <p:nvPr/>
            </p:nvSpPr>
            <p:spPr>
              <a:xfrm>
                <a:off x="6715225" y="2704659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9CFA91-32FB-150B-EFF6-66C82ED2F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225" y="2704659"/>
                <a:ext cx="408584" cy="215444"/>
              </a:xfrm>
              <a:prstGeom prst="rect">
                <a:avLst/>
              </a:prstGeom>
              <a:blipFill>
                <a:blip r:embed="rId15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768A87-ECDF-3BAF-C954-353DE8B6ADD1}"/>
                  </a:ext>
                </a:extLst>
              </p:cNvPr>
              <p:cNvSpPr txBox="1"/>
              <p:nvPr/>
            </p:nvSpPr>
            <p:spPr>
              <a:xfrm>
                <a:off x="7833068" y="2708967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768A87-ECDF-3BAF-C954-353DE8B6A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068" y="2708967"/>
                <a:ext cx="408584" cy="215444"/>
              </a:xfrm>
              <a:prstGeom prst="rect">
                <a:avLst/>
              </a:prstGeom>
              <a:blipFill>
                <a:blip r:embed="rId16"/>
                <a:stretch>
                  <a:fillRect r="-303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4ACFDF-91C9-6ADD-0E5E-B36F45412259}"/>
                  </a:ext>
                </a:extLst>
              </p:cNvPr>
              <p:cNvSpPr txBox="1"/>
              <p:nvPr/>
            </p:nvSpPr>
            <p:spPr>
              <a:xfrm>
                <a:off x="5484751" y="4382180"/>
                <a:ext cx="7329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4ACFDF-91C9-6ADD-0E5E-B36F45412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751" y="4382180"/>
                <a:ext cx="732967" cy="215444"/>
              </a:xfrm>
              <a:prstGeom prst="rect">
                <a:avLst/>
              </a:prstGeom>
              <a:blipFill>
                <a:blip r:embed="rId17"/>
                <a:stretch>
                  <a:fillRect r="-1206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D29DB80-019B-5D15-F1E3-85EAD5496A88}"/>
                  </a:ext>
                </a:extLst>
              </p:cNvPr>
              <p:cNvSpPr txBox="1"/>
              <p:nvPr/>
            </p:nvSpPr>
            <p:spPr>
              <a:xfrm>
                <a:off x="6248401" y="5144691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D29DB80-019B-5D15-F1E3-85EAD5496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5144691"/>
                <a:ext cx="408584" cy="215444"/>
              </a:xfrm>
              <a:prstGeom prst="rect">
                <a:avLst/>
              </a:prstGeom>
              <a:blipFill>
                <a:blip r:embed="rId18"/>
                <a:stretch>
                  <a:fillRect r="-3030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EFAE1852-81C7-BB7F-A44D-33221A6A2D18}"/>
              </a:ext>
            </a:extLst>
          </p:cNvPr>
          <p:cNvSpPr txBox="1"/>
          <p:nvPr/>
        </p:nvSpPr>
        <p:spPr>
          <a:xfrm>
            <a:off x="6798669" y="5152050"/>
            <a:ext cx="11948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Reconstruction</a:t>
            </a:r>
            <a:endParaRPr lang="en-IN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E7CD494-7010-AC17-B1C9-AFF55D051034}"/>
                  </a:ext>
                </a:extLst>
              </p:cNvPr>
              <p:cNvSpPr txBox="1"/>
              <p:nvPr/>
            </p:nvSpPr>
            <p:spPr>
              <a:xfrm>
                <a:off x="8381708" y="5251841"/>
                <a:ext cx="2399824" cy="7078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Cannot reconstruct </a:t>
                </a:r>
              </a:p>
              <a:p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E7CD494-7010-AC17-B1C9-AFF55D051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708" y="5251841"/>
                <a:ext cx="2399824" cy="707886"/>
              </a:xfrm>
              <a:prstGeom prst="rect">
                <a:avLst/>
              </a:prstGeom>
              <a:blipFill>
                <a:blip r:embed="rId19"/>
                <a:stretch>
                  <a:fillRect l="-2618" t="-5263" r="-1571" b="-1578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3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D0B78-6BD1-390E-EEA3-F2982A7C7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24E6-6D09-62AA-A70A-E0922EF2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0DA95-A30E-84EF-658C-BB8A62007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Formally: </a:t>
            </a:r>
          </a:p>
          <a:p>
            <a:pPr marL="0" indent="0">
              <a:buNone/>
            </a:pPr>
            <a:r>
              <a:rPr lang="en-US" dirty="0"/>
              <a:t>	Sim(      ) is </a:t>
            </a:r>
            <a:r>
              <a:rPr lang="en-US" i="1" dirty="0"/>
              <a:t>identical</a:t>
            </a:r>
            <a:r>
              <a:rPr lang="en-US" dirty="0"/>
              <a:t> to Real(      ) even for unbounded </a:t>
            </a:r>
          </a:p>
          <a:p>
            <a:r>
              <a:rPr lang="en-US" dirty="0"/>
              <a:t>Informally: </a:t>
            </a:r>
          </a:p>
          <a:p>
            <a:pPr lvl="1"/>
            <a:r>
              <a:rPr lang="en-US" dirty="0"/>
              <a:t> </a:t>
            </a:r>
            <a:r>
              <a:rPr lang="en-US" sz="2800" dirty="0"/>
              <a:t>Is error free, </a:t>
            </a:r>
            <a:r>
              <a:rPr lang="en-US" sz="2800" dirty="0" err="1"/>
              <a:t>i.e</a:t>
            </a:r>
            <a:r>
              <a:rPr lang="en-US" sz="2800" dirty="0"/>
              <a:t>, correctness / privacy hold with probability 1</a:t>
            </a:r>
          </a:p>
          <a:p>
            <a:pPr lvl="1"/>
            <a:r>
              <a:rPr lang="en-US" sz="2800" dirty="0"/>
              <a:t> Uses no cryptography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921 X 894 6 0 - Devil Emoji Pumpkin Stencil Clipart - Full Size Clipart  (#4040390) - PinClipart">
            <a:extLst>
              <a:ext uri="{FF2B5EF4-FFF2-40B4-BE49-F238E27FC236}">
                <a16:creationId xmlns:a16="http://schemas.microsoft.com/office/drawing/2014/main" id="{CBDFB660-8E94-DAE7-C2D9-1A1DB4D0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62" y="2434881"/>
            <a:ext cx="360597" cy="3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921 X 894 6 0 - Devil Emoji Pumpkin Stencil Clipart - Full Size Clipart  (#4040390) - PinClipart">
            <a:extLst>
              <a:ext uri="{FF2B5EF4-FFF2-40B4-BE49-F238E27FC236}">
                <a16:creationId xmlns:a16="http://schemas.microsoft.com/office/drawing/2014/main" id="{FA6EED21-C993-2C58-6E1F-DF85F2AF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9686"/>
            <a:ext cx="360597" cy="3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921 X 894 6 0 - Devil Emoji Pumpkin Stencil Clipart - Full Size Clipart  (#4040390) - PinClipart">
            <a:extLst>
              <a:ext uri="{FF2B5EF4-FFF2-40B4-BE49-F238E27FC236}">
                <a16:creationId xmlns:a16="http://schemas.microsoft.com/office/drawing/2014/main" id="{E4A4B8AD-33F5-C735-7B07-B7E096B7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860" y="2434880"/>
            <a:ext cx="360597" cy="32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7BBAE1-AEA7-6A03-B026-D828AC3AD0A4}"/>
              </a:ext>
            </a:extLst>
          </p:cNvPr>
          <p:cNvSpPr txBox="1"/>
          <p:nvPr/>
        </p:nvSpPr>
        <p:spPr>
          <a:xfrm>
            <a:off x="8127034" y="4894844"/>
            <a:ext cx="248536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Post Quantum </a:t>
            </a:r>
          </a:p>
          <a:p>
            <a:r>
              <a:rPr lang="en-US" sz="2800" dirty="0"/>
              <a:t>Secure!</a:t>
            </a:r>
          </a:p>
        </p:txBody>
      </p:sp>
    </p:spTree>
    <p:extLst>
      <p:ext uri="{BB962C8B-B14F-4D97-AF65-F5344CB8AC3E}">
        <p14:creationId xmlns:p14="http://schemas.microsoft.com/office/powerpoint/2010/main" val="4020713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3FA3D-21D8-012E-65B2-A7897BC13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2851-B397-E90A-5213-5D88A2C6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Random </a:t>
            </a:r>
            <a:r>
              <a:rPr lang="en-US" i="1" dirty="0"/>
              <a:t>Double</a:t>
            </a:r>
            <a:r>
              <a:rPr lang="en-US" dirty="0"/>
              <a:t>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2445C3-89A4-9C6E-3A35-7A80D71588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u="sng" dirty="0"/>
              </a:p>
              <a:p>
                <a:pPr marL="0" indent="0">
                  <a:buNone/>
                </a:pPr>
                <a:r>
                  <a:rPr lang="en-US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Sample uniformly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Shamir secret-share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Output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+… 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+… +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2445C3-89A4-9C6E-3A35-7A80D71588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43AFAFC-4564-213C-98D8-042421BEE1E4}"/>
              </a:ext>
            </a:extLst>
          </p:cNvPr>
          <p:cNvSpPr/>
          <p:nvPr/>
        </p:nvSpPr>
        <p:spPr>
          <a:xfrm>
            <a:off x="8328454" y="2740050"/>
            <a:ext cx="2347782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RandDoubleShare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F9D73C-9A44-659B-E238-68A454FFC166}"/>
              </a:ext>
            </a:extLst>
          </p:cNvPr>
          <p:cNvCxnSpPr/>
          <p:nvPr/>
        </p:nvCxnSpPr>
        <p:spPr>
          <a:xfrm>
            <a:off x="9502345" y="4005176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F68155-02B8-E0DB-A29C-6E5B837BDEA8}"/>
                  </a:ext>
                </a:extLst>
              </p:cNvPr>
              <p:cNvSpPr txBox="1"/>
              <p:nvPr/>
            </p:nvSpPr>
            <p:spPr>
              <a:xfrm>
                <a:off x="8931163" y="4618143"/>
                <a:ext cx="1142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F68155-02B8-E0DB-A29C-6E5B837BD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163" y="4618143"/>
                <a:ext cx="114236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A1A81D-B4A3-A265-550C-0A006F637729}"/>
                  </a:ext>
                </a:extLst>
              </p:cNvPr>
              <p:cNvSpPr txBox="1"/>
              <p:nvPr/>
            </p:nvSpPr>
            <p:spPr>
              <a:xfrm>
                <a:off x="6252519" y="3429000"/>
                <a:ext cx="1293175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A1A81D-B4A3-A265-550C-0A006F637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519" y="3429000"/>
                <a:ext cx="12931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1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E7079-1542-605E-8EAF-3EBA815D3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F946-639C-958B-10F7-FEE66F39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Beaver Triples (Degree Reduction)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32DCC6-9C38-7978-D571-18987FB77BF8}"/>
              </a:ext>
            </a:extLst>
          </p:cNvPr>
          <p:cNvSpPr/>
          <p:nvPr/>
        </p:nvSpPr>
        <p:spPr>
          <a:xfrm>
            <a:off x="8328454" y="2740050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BeaverTriple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91DDD6-7A18-8558-A7F3-9FB4C7159E5A}"/>
              </a:ext>
            </a:extLst>
          </p:cNvPr>
          <p:cNvCxnSpPr/>
          <p:nvPr/>
        </p:nvCxnSpPr>
        <p:spPr>
          <a:xfrm>
            <a:off x="9360243" y="4001294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5D0679-8B88-DAAD-D0BA-647FBE4EEA37}"/>
                  </a:ext>
                </a:extLst>
              </p:cNvPr>
              <p:cNvSpPr txBox="1"/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uniformly random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CEA326-CEBB-FB20-8AE5-60E7F5879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076" y="4563423"/>
                <a:ext cx="3439724" cy="923330"/>
              </a:xfrm>
              <a:prstGeom prst="rect">
                <a:avLst/>
              </a:prstGeom>
              <a:blipFill>
                <a:blip r:embed="rId2"/>
                <a:stretch>
                  <a:fillRect l="-735" t="-2703" r="-368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537684A-17DB-5674-11E3-807DB83659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u="sng" dirty="0"/>
                  <a:t>Code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u="sng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𝑅𝑎𝑛𝑑𝐷𝑜𝑢𝑏𝑙𝑒𝑆h𝑎𝑟𝑒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𝑅𝑒𝑐𝑜𝑛𝑠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537684A-17DB-5674-11E3-807DB83659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636739" cy="4933521"/>
              </a:xfrm>
              <a:blipFill>
                <a:blip r:embed="rId3"/>
                <a:stretch>
                  <a:fillRect l="-2252" t="-2051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0453-B009-549D-F510-3A969807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Beaver Triples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D5C81-EAB6-B0F1-6416-AFFD1F89A3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 we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?</a:t>
                </a:r>
              </a:p>
              <a:p>
                <a:r>
                  <a:rPr lang="en-US" dirty="0"/>
                  <a:t>To reconstruct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degree polynomial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7D5C81-EAB6-B0F1-6416-AFFD1F89A3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0F24-2D95-8ABA-1F16-8D4B48A5A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273E-410B-9FD4-E0E3-D79A55F38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BGW for </a:t>
            </a:r>
            <a:r>
              <a:rPr lang="en-US" i="1" dirty="0"/>
              <a:t>malicious</a:t>
            </a:r>
            <a:r>
              <a:rPr lang="en-US" dirty="0"/>
              <a:t> adversaries</a:t>
            </a:r>
          </a:p>
          <a:p>
            <a:r>
              <a:rPr lang="en-US" dirty="0"/>
              <a:t>Guaranteed output delivery (no abort)!</a:t>
            </a:r>
          </a:p>
        </p:txBody>
      </p:sp>
    </p:spTree>
    <p:extLst>
      <p:ext uri="{BB962C8B-B14F-4D97-AF65-F5344CB8AC3E}">
        <p14:creationId xmlns:p14="http://schemas.microsoft.com/office/powerpoint/2010/main" val="1911935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E859-8A61-B059-A034-E467EB54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E4320-BA19-B5BB-693B-CBDD6340C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Linear GMW</a:t>
            </a:r>
          </a:p>
          <a:p>
            <a:endParaRPr lang="en-US" dirty="0"/>
          </a:p>
          <a:p>
            <a:r>
              <a:rPr lang="en-US" dirty="0"/>
              <a:t>GMW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GMW with a Trusted Beaver Triple Dealer?</a:t>
            </a:r>
          </a:p>
        </p:txBody>
      </p:sp>
      <p:pic>
        <p:nvPicPr>
          <p:cNvPr id="3074" name="Picture 2" descr="👎 Thumbs Down Emoji: Meaning &amp; Usage">
            <a:extLst>
              <a:ext uri="{FF2B5EF4-FFF2-40B4-BE49-F238E27FC236}">
                <a16:creationId xmlns:a16="http://schemas.microsoft.com/office/drawing/2014/main" id="{31274D87-01B8-A0DA-766B-96FCC8120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96" y="3115059"/>
            <a:ext cx="173904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👍 Thumbs Up Emoji: Meaning &amp; Usage">
            <a:extLst>
              <a:ext uri="{FF2B5EF4-FFF2-40B4-BE49-F238E27FC236}">
                <a16:creationId xmlns:a16="http://schemas.microsoft.com/office/drawing/2014/main" id="{77648F8C-3A17-9A12-9206-F26C8B31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34" y="4030232"/>
            <a:ext cx="1734678" cy="9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3E459D-D2A4-EB23-DDFD-57FCEDA7A7B4}"/>
              </a:ext>
            </a:extLst>
          </p:cNvPr>
          <p:cNvSpPr txBox="1"/>
          <p:nvPr/>
        </p:nvSpPr>
        <p:spPr>
          <a:xfrm>
            <a:off x="4334524" y="3309501"/>
            <a:ext cx="352295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OT uses cryptography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55D0B-299C-7C26-A78F-D01A63775873}"/>
              </a:ext>
            </a:extLst>
          </p:cNvPr>
          <p:cNvSpPr txBox="1"/>
          <p:nvPr/>
        </p:nvSpPr>
        <p:spPr>
          <a:xfrm>
            <a:off x="5601450" y="5298040"/>
            <a:ext cx="6003246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What if we don’t have such a dealer?</a:t>
            </a:r>
          </a:p>
        </p:txBody>
      </p:sp>
      <p:pic>
        <p:nvPicPr>
          <p:cNvPr id="6" name="Picture 4" descr="👍 Thumbs Up Emoji: Meaning &amp; Usage">
            <a:extLst>
              <a:ext uri="{FF2B5EF4-FFF2-40B4-BE49-F238E27FC236}">
                <a16:creationId xmlns:a16="http://schemas.microsoft.com/office/drawing/2014/main" id="{A2D58778-ACAE-2AC4-5BBA-52232CEB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18" y="1950703"/>
            <a:ext cx="1734678" cy="9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BB88-5C9C-BE7F-C781-C19557D64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BGW MPC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549E0-879C-9DBC-311B-FFE209C8F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Perfectly Secure</a:t>
                </a:r>
              </a:p>
              <a:p>
                <a:r>
                  <a:rPr lang="en-US" dirty="0"/>
                  <a:t>Semi-honest adversary</a:t>
                </a:r>
              </a:p>
              <a:p>
                <a:r>
                  <a:rPr lang="en-US" dirty="0"/>
                  <a:t>Works among multiple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Tolerates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corruptions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6549E0-879C-9DBC-311B-FFE209C8F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BF4DF-5A78-0AB9-EF09-9F6740772C27}"/>
                  </a:ext>
                </a:extLst>
              </p:cNvPr>
              <p:cNvSpPr txBox="1"/>
              <p:nvPr/>
            </p:nvSpPr>
            <p:spPr>
              <a:xfrm>
                <a:off x="6549081" y="3429000"/>
                <a:ext cx="3187668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Less than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corruption</a:t>
                </a:r>
              </a:p>
              <a:p>
                <a:r>
                  <a:rPr lang="en-US" dirty="0"/>
                  <a:t>tolerance of GMW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BF4DF-5A78-0AB9-EF09-9F6740772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081" y="3429000"/>
                <a:ext cx="3187668" cy="646331"/>
              </a:xfrm>
              <a:prstGeom prst="rect">
                <a:avLst/>
              </a:prstGeom>
              <a:blipFill>
                <a:blip r:embed="rId3"/>
                <a:stretch>
                  <a:fillRect l="-1581" t="-3774" r="-395" b="-1132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9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6D4E-684E-973E-F06E-0793083F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5E9A-A92A-C2A2-883B-BF8C1832A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Secret-share inputs</a:t>
            </a:r>
          </a:p>
          <a:p>
            <a:r>
              <a:rPr lang="en-US" dirty="0"/>
              <a:t>Evaluate an arithmetic circuit</a:t>
            </a:r>
          </a:p>
          <a:p>
            <a:r>
              <a:rPr lang="en-US" dirty="0"/>
              <a:t>Reconstruct output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9AB53E-EC59-16E5-5528-5BC58828EF60}"/>
              </a:ext>
            </a:extLst>
          </p:cNvPr>
          <p:cNvGrpSpPr/>
          <p:nvPr/>
        </p:nvGrpSpPr>
        <p:grpSpPr>
          <a:xfrm>
            <a:off x="10245641" y="1313996"/>
            <a:ext cx="471413" cy="376692"/>
            <a:chOff x="1604021" y="2258568"/>
            <a:chExt cx="471413" cy="376692"/>
          </a:xfrm>
        </p:grpSpPr>
        <p:sp>
          <p:nvSpPr>
            <p:cNvPr id="5" name="Rectangle: Rounded Corners 3">
              <a:extLst>
                <a:ext uri="{FF2B5EF4-FFF2-40B4-BE49-F238E27FC236}">
                  <a16:creationId xmlns:a16="http://schemas.microsoft.com/office/drawing/2014/main" id="{17D0CB0C-8A0E-B1FB-9019-AE5D627662CD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1575A12-8E08-8560-D1C7-C653821E8295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4C52098-268B-3F7D-6422-C3D642AB2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474D9A-8CBC-3AB9-DB8D-A7C2A7D975F0}"/>
              </a:ext>
            </a:extLst>
          </p:cNvPr>
          <p:cNvGrpSpPr/>
          <p:nvPr/>
        </p:nvGrpSpPr>
        <p:grpSpPr>
          <a:xfrm>
            <a:off x="9133121" y="1317676"/>
            <a:ext cx="471413" cy="376692"/>
            <a:chOff x="1604021" y="2258568"/>
            <a:chExt cx="471413" cy="376692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D8604CB3-DABD-F303-FDC6-5117BCAF7647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761129-973D-4E0A-ED7D-7A8E8374AA5A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67B5C9C-3881-7A4F-4ECA-3A9E5027C9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59ED2C-6900-4397-BC17-BFFDFA319F30}"/>
              </a:ext>
            </a:extLst>
          </p:cNvPr>
          <p:cNvGrpSpPr/>
          <p:nvPr/>
        </p:nvGrpSpPr>
        <p:grpSpPr>
          <a:xfrm>
            <a:off x="8020601" y="1321356"/>
            <a:ext cx="471413" cy="376692"/>
            <a:chOff x="1604021" y="2258568"/>
            <a:chExt cx="471413" cy="376692"/>
          </a:xfrm>
        </p:grpSpPr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AA259FB0-8E7C-BA4A-EC75-2100BDC765C8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EB7A719-953A-ECB1-66B4-D4EFFAF88F53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571EEF4-7C56-5278-1B97-6A3C4E80D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60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5E88CC-51E9-5921-CA73-649A2AC443CF}"/>
              </a:ext>
            </a:extLst>
          </p:cNvPr>
          <p:cNvGrpSpPr/>
          <p:nvPr/>
        </p:nvGrpSpPr>
        <p:grpSpPr>
          <a:xfrm>
            <a:off x="6908081" y="1325036"/>
            <a:ext cx="466090" cy="376692"/>
            <a:chOff x="1604021" y="2258568"/>
            <a:chExt cx="466090" cy="376692"/>
          </a:xfrm>
        </p:grpSpPr>
        <p:sp>
          <p:nvSpPr>
            <p:cNvPr id="14" name="Rectangle: Rounded Corners 12">
              <a:extLst>
                <a:ext uri="{FF2B5EF4-FFF2-40B4-BE49-F238E27FC236}">
                  <a16:creationId xmlns:a16="http://schemas.microsoft.com/office/drawing/2014/main" id="{978EDAEF-CB36-EF11-E850-8D4C56FD5E26}"/>
                </a:ext>
              </a:extLst>
            </p:cNvPr>
            <p:cNvSpPr/>
            <p:nvPr/>
          </p:nvSpPr>
          <p:spPr>
            <a:xfrm>
              <a:off x="1604021" y="2265928"/>
              <a:ext cx="466090" cy="36933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5C448D3-2FD9-9CFE-7502-233450FF2E15}"/>
                    </a:ext>
                  </a:extLst>
                </p:cNvPr>
                <p:cNvSpPr txBox="1"/>
                <p:nvPr/>
              </p:nvSpPr>
              <p:spPr>
                <a:xfrm>
                  <a:off x="1609344" y="2258568"/>
                  <a:ext cx="4607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1B476B1-C7A6-F2ED-5A39-950FBE3489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344" y="2258568"/>
                  <a:ext cx="46076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36C789-4BDD-DE84-C635-EF509C54418A}"/>
              </a:ext>
            </a:extLst>
          </p:cNvPr>
          <p:cNvGrpSpPr/>
          <p:nvPr/>
        </p:nvGrpSpPr>
        <p:grpSpPr>
          <a:xfrm>
            <a:off x="7566205" y="2308656"/>
            <a:ext cx="460767" cy="460767"/>
            <a:chOff x="2178055" y="3299200"/>
            <a:chExt cx="460767" cy="46076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614ED8-45CB-F831-5CB6-C8C9843E9B9D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52747A7-28A8-CAC5-EE64-BB9F5C5C468A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F3F7A9-44BE-77B4-2F8E-729551101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B76A9C-3CB9-C200-70A4-54378CB691EF}"/>
              </a:ext>
            </a:extLst>
          </p:cNvPr>
          <p:cNvGrpSpPr/>
          <p:nvPr/>
        </p:nvGrpSpPr>
        <p:grpSpPr>
          <a:xfrm>
            <a:off x="8256307" y="3069865"/>
            <a:ext cx="460767" cy="460767"/>
            <a:chOff x="2178055" y="3299200"/>
            <a:chExt cx="460767" cy="46076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045CAED-EDDC-130A-6C66-30DBFC99F436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A355D07-1113-7AEB-151E-091B3DA1AD8E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93860A3-6DD5-64DA-BEED-D461599F1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1800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9444" r="-16667" b="-22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7DF3E-9407-20DE-9601-3B040C960F67}"/>
              </a:ext>
            </a:extLst>
          </p:cNvPr>
          <p:cNvGrpSpPr/>
          <p:nvPr/>
        </p:nvGrpSpPr>
        <p:grpSpPr>
          <a:xfrm>
            <a:off x="8963229" y="3817256"/>
            <a:ext cx="460767" cy="460767"/>
            <a:chOff x="2178055" y="3299200"/>
            <a:chExt cx="460767" cy="46076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37BAE6-A836-0AA3-A989-CE971357A841}"/>
                </a:ext>
              </a:extLst>
            </p:cNvPr>
            <p:cNvSpPr/>
            <p:nvPr/>
          </p:nvSpPr>
          <p:spPr>
            <a:xfrm>
              <a:off x="2178055" y="3299200"/>
              <a:ext cx="460767" cy="46076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/>
            </a:p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4D25B9-5969-56D8-8EDF-E4BCF679ED11}"/>
                    </a:ext>
                  </a:extLst>
                </p:cNvPr>
                <p:cNvSpPr txBox="1"/>
                <p:nvPr/>
              </p:nvSpPr>
              <p:spPr>
                <a:xfrm>
                  <a:off x="2299434" y="339108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91FAFAB-B0FF-B049-A92E-6C4EAFC0F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434" y="3391083"/>
                  <a:ext cx="22602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1622" r="-21622" b="-6522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9DA865-D55C-0DBA-E305-3593F339FAEB}"/>
              </a:ext>
            </a:extLst>
          </p:cNvPr>
          <p:cNvCxnSpPr>
            <a:stCxn id="15" idx="2"/>
            <a:endCxn id="17" idx="1"/>
          </p:cNvCxnSpPr>
          <p:nvPr/>
        </p:nvCxnSpPr>
        <p:spPr>
          <a:xfrm>
            <a:off x="7143788" y="1694368"/>
            <a:ext cx="489895" cy="681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009053-A5CB-A360-E558-81A510913763}"/>
              </a:ext>
            </a:extLst>
          </p:cNvPr>
          <p:cNvCxnSpPr>
            <a:stCxn id="11" idx="2"/>
            <a:endCxn id="17" idx="7"/>
          </p:cNvCxnSpPr>
          <p:nvPr/>
        </p:nvCxnSpPr>
        <p:spPr>
          <a:xfrm flipH="1">
            <a:off x="7959494" y="1698048"/>
            <a:ext cx="294152" cy="678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0753F83-E56A-8314-34FB-33B90E12A2F0}"/>
              </a:ext>
            </a:extLst>
          </p:cNvPr>
          <p:cNvCxnSpPr>
            <a:cxnSpLocks/>
            <a:stCxn id="17" idx="5"/>
            <a:endCxn id="20" idx="1"/>
          </p:cNvCxnSpPr>
          <p:nvPr/>
        </p:nvCxnSpPr>
        <p:spPr>
          <a:xfrm>
            <a:off x="7959494" y="2701945"/>
            <a:ext cx="364291" cy="435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8DD3B2D-CFE5-BFF6-6B96-CBD55BE48ABE}"/>
              </a:ext>
            </a:extLst>
          </p:cNvPr>
          <p:cNvCxnSpPr>
            <a:stCxn id="9" idx="2"/>
            <a:endCxn id="20" idx="7"/>
          </p:cNvCxnSpPr>
          <p:nvPr/>
        </p:nvCxnSpPr>
        <p:spPr>
          <a:xfrm flipH="1">
            <a:off x="8649596" y="1687008"/>
            <a:ext cx="721893" cy="14503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BF2203-95FA-F5C2-3F85-C67E62F32599}"/>
              </a:ext>
            </a:extLst>
          </p:cNvPr>
          <p:cNvCxnSpPr>
            <a:stCxn id="20" idx="5"/>
            <a:endCxn id="23" idx="1"/>
          </p:cNvCxnSpPr>
          <p:nvPr/>
        </p:nvCxnSpPr>
        <p:spPr>
          <a:xfrm>
            <a:off x="8649596" y="3463154"/>
            <a:ext cx="381111" cy="421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04D999-AC0D-1167-56DD-09E278931850}"/>
              </a:ext>
            </a:extLst>
          </p:cNvPr>
          <p:cNvCxnSpPr>
            <a:stCxn id="5" idx="2"/>
            <a:endCxn id="23" idx="7"/>
          </p:cNvCxnSpPr>
          <p:nvPr/>
        </p:nvCxnSpPr>
        <p:spPr>
          <a:xfrm flipH="1">
            <a:off x="9356518" y="1690688"/>
            <a:ext cx="1122168" cy="2194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CB38AB-7DF7-6589-987F-F26495577B52}"/>
                  </a:ext>
                </a:extLst>
              </p:cNvPr>
              <p:cNvSpPr txBox="1"/>
              <p:nvPr/>
            </p:nvSpPr>
            <p:spPr>
              <a:xfrm>
                <a:off x="6096000" y="4047638"/>
                <a:ext cx="1672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CB38AB-7DF7-6589-987F-F26495577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47638"/>
                <a:ext cx="1672573" cy="276999"/>
              </a:xfrm>
              <a:prstGeom prst="rect">
                <a:avLst/>
              </a:prstGeom>
              <a:blipFill>
                <a:blip r:embed="rId9"/>
                <a:stretch>
                  <a:fillRect l="-3030" r="-75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0E61DA-EAC0-B5DA-A9A5-8DE6F7DC2015}"/>
                  </a:ext>
                </a:extLst>
              </p:cNvPr>
              <p:cNvSpPr txBox="1"/>
              <p:nvPr/>
            </p:nvSpPr>
            <p:spPr>
              <a:xfrm>
                <a:off x="9011927" y="4747670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20E61DA-EAC0-B5DA-A9A5-8DE6F7DC2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927" y="4747670"/>
                <a:ext cx="371384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16FC7F5-4F6B-B70D-7C9C-DB7951957E6C}"/>
              </a:ext>
            </a:extLst>
          </p:cNvPr>
          <p:cNvCxnSpPr>
            <a:stCxn id="23" idx="4"/>
            <a:endCxn id="32" idx="0"/>
          </p:cNvCxnSpPr>
          <p:nvPr/>
        </p:nvCxnSpPr>
        <p:spPr>
          <a:xfrm>
            <a:off x="9193613" y="4278023"/>
            <a:ext cx="4006" cy="469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A7EA2B-5790-A039-4CE3-6126EF5CD892}"/>
                  </a:ext>
                </a:extLst>
              </p:cNvPr>
              <p:cNvSpPr txBox="1"/>
              <p:nvPr/>
            </p:nvSpPr>
            <p:spPr>
              <a:xfrm>
                <a:off x="6867771" y="1967561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A7EA2B-5790-A039-4CE3-6126EF5CD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771" y="1967561"/>
                <a:ext cx="408584" cy="215444"/>
              </a:xfrm>
              <a:prstGeom prst="rect">
                <a:avLst/>
              </a:prstGeom>
              <a:blipFill>
                <a:blip r:embed="rId11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AE42D4-D45B-D274-A226-7861190FFA98}"/>
                  </a:ext>
                </a:extLst>
              </p:cNvPr>
              <p:cNvSpPr txBox="1"/>
              <p:nvPr/>
            </p:nvSpPr>
            <p:spPr>
              <a:xfrm>
                <a:off x="8159560" y="1967561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AE42D4-D45B-D274-A226-7861190FF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560" y="1967561"/>
                <a:ext cx="408584" cy="215444"/>
              </a:xfrm>
              <a:prstGeom prst="rect">
                <a:avLst/>
              </a:prstGeom>
              <a:blipFill>
                <a:blip r:embed="rId1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86C3F0-495D-B831-879A-54DB25EA2F8E}"/>
                  </a:ext>
                </a:extLst>
              </p:cNvPr>
              <p:cNvSpPr txBox="1"/>
              <p:nvPr/>
            </p:nvSpPr>
            <p:spPr>
              <a:xfrm>
                <a:off x="7410985" y="2907519"/>
                <a:ext cx="7329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86C3F0-495D-B831-879A-54DB25EA2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985" y="2907519"/>
                <a:ext cx="732967" cy="215444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CDB42A-81D6-0A17-E024-C80D81E654C7}"/>
                  </a:ext>
                </a:extLst>
              </p:cNvPr>
              <p:cNvSpPr txBox="1"/>
              <p:nvPr/>
            </p:nvSpPr>
            <p:spPr>
              <a:xfrm>
                <a:off x="9273074" y="1963253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CDB42A-81D6-0A17-E024-C80D81E65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074" y="1963253"/>
                <a:ext cx="408584" cy="215444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E69B52-6E93-6D09-FBE4-4DB46B9EEE34}"/>
                  </a:ext>
                </a:extLst>
              </p:cNvPr>
              <p:cNvSpPr txBox="1"/>
              <p:nvPr/>
            </p:nvSpPr>
            <p:spPr>
              <a:xfrm>
                <a:off x="10390917" y="1967561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FE69B52-6E93-6D09-FBE4-4DB46B9EE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7" y="1967561"/>
                <a:ext cx="408584" cy="215444"/>
              </a:xfrm>
              <a:prstGeom prst="rect">
                <a:avLst/>
              </a:prstGeom>
              <a:blipFill>
                <a:blip r:embed="rId15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92B14-C858-B07A-B792-4983C5A21503}"/>
                  </a:ext>
                </a:extLst>
              </p:cNvPr>
              <p:cNvSpPr txBox="1"/>
              <p:nvPr/>
            </p:nvSpPr>
            <p:spPr>
              <a:xfrm>
                <a:off x="8042600" y="3640774"/>
                <a:ext cx="73296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92B14-C858-B07A-B792-4983C5A21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600" y="3640774"/>
                <a:ext cx="732967" cy="215444"/>
              </a:xfrm>
              <a:prstGeom prst="rect">
                <a:avLst/>
              </a:prstGeom>
              <a:blipFill>
                <a:blip r:embed="rId1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EAFB0E-A5C1-91AF-D79D-09CDE7FB5E01}"/>
                  </a:ext>
                </a:extLst>
              </p:cNvPr>
              <p:cNvSpPr txBox="1"/>
              <p:nvPr/>
            </p:nvSpPr>
            <p:spPr>
              <a:xfrm>
                <a:off x="8806250" y="4403285"/>
                <a:ext cx="4085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EAFB0E-A5C1-91AF-D79D-09CDE7FB5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250" y="4403285"/>
                <a:ext cx="408584" cy="215444"/>
              </a:xfrm>
              <a:prstGeom prst="rect">
                <a:avLst/>
              </a:prstGeom>
              <a:blipFill>
                <a:blip r:embed="rId17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4DC90965-2B12-420E-BAE0-EA5505886880}"/>
              </a:ext>
            </a:extLst>
          </p:cNvPr>
          <p:cNvSpPr txBox="1"/>
          <p:nvPr/>
        </p:nvSpPr>
        <p:spPr>
          <a:xfrm>
            <a:off x="9356518" y="4410644"/>
            <a:ext cx="11948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/>
              <a:t>Reconstruction</a:t>
            </a:r>
            <a:endParaRPr lang="en-IN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3D16A9-3F17-BC28-A003-BB34675850DD}"/>
              </a:ext>
            </a:extLst>
          </p:cNvPr>
          <p:cNvSpPr txBox="1"/>
          <p:nvPr/>
        </p:nvSpPr>
        <p:spPr>
          <a:xfrm>
            <a:off x="9581375" y="3786027"/>
            <a:ext cx="8034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Linear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F5FB2E-31C5-F094-1FF8-63712EBC668B}"/>
              </a:ext>
            </a:extLst>
          </p:cNvPr>
          <p:cNvSpPr txBox="1"/>
          <p:nvPr/>
        </p:nvSpPr>
        <p:spPr>
          <a:xfrm>
            <a:off x="6467596" y="2348002"/>
            <a:ext cx="86985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Beaver</a:t>
            </a:r>
          </a:p>
          <a:p>
            <a:r>
              <a:rPr lang="en-US" dirty="0"/>
              <a:t>Triples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0783AD-3E0F-B9D6-53B1-63E7E14C6C51}"/>
              </a:ext>
            </a:extLst>
          </p:cNvPr>
          <p:cNvSpPr txBox="1"/>
          <p:nvPr/>
        </p:nvSpPr>
        <p:spPr>
          <a:xfrm>
            <a:off x="976050" y="4410644"/>
            <a:ext cx="269323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Similar to GMW!</a:t>
            </a:r>
          </a:p>
        </p:txBody>
      </p:sp>
    </p:spTree>
    <p:extLst>
      <p:ext uri="{BB962C8B-B14F-4D97-AF65-F5344CB8AC3E}">
        <p14:creationId xmlns:p14="http://schemas.microsoft.com/office/powerpoint/2010/main" val="4505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3" grpId="0" animBg="1"/>
      <p:bldP spid="44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A2E0-ADD7-0F8B-9795-B20C23985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BGW: Differences from GMW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E7BF9-4C20-7808-DF2E-FA828E025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Beaver Triple generation (without OT)</a:t>
            </a:r>
          </a:p>
          <a:p>
            <a:r>
              <a:rPr lang="en-US" dirty="0"/>
              <a:t>A different Secret Sharing scheme</a:t>
            </a:r>
          </a:p>
        </p:txBody>
      </p:sp>
    </p:spTree>
    <p:extLst>
      <p:ext uri="{BB962C8B-B14F-4D97-AF65-F5344CB8AC3E}">
        <p14:creationId xmlns:p14="http://schemas.microsoft.com/office/powerpoint/2010/main" val="1620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E623F-E5AE-F7A1-908A-780B4F4E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 Sharing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877FCAC-0B50-B81B-C3CF-70FE74624F55}"/>
              </a:ext>
            </a:extLst>
          </p:cNvPr>
          <p:cNvSpPr/>
          <p:nvPr/>
        </p:nvSpPr>
        <p:spPr>
          <a:xfrm>
            <a:off x="2199502" y="2681415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47C70D-45D3-47F8-95C9-55C172CC3037}"/>
                  </a:ext>
                </a:extLst>
              </p:cNvPr>
              <p:cNvSpPr txBox="1"/>
              <p:nvPr/>
            </p:nvSpPr>
            <p:spPr>
              <a:xfrm>
                <a:off x="3032198" y="1632053"/>
                <a:ext cx="398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47C70D-45D3-47F8-95C9-55C172CC3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98" y="1632053"/>
                <a:ext cx="39818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239543-1566-EDFC-FFEE-7959053FCB0D}"/>
              </a:ext>
            </a:extLst>
          </p:cNvPr>
          <p:cNvCxnSpPr>
            <a:endCxn id="4" idx="0"/>
          </p:cNvCxnSpPr>
          <p:nvPr/>
        </p:nvCxnSpPr>
        <p:spPr>
          <a:xfrm>
            <a:off x="3231291" y="2199503"/>
            <a:ext cx="1" cy="48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A98869-B7F7-0189-3357-72A465EA4CE5}"/>
                  </a:ext>
                </a:extLst>
              </p:cNvPr>
              <p:cNvSpPr txBox="1"/>
              <p:nvPr/>
            </p:nvSpPr>
            <p:spPr>
              <a:xfrm>
                <a:off x="2860548" y="2186052"/>
                <a:ext cx="343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A98869-B7F7-0189-3357-72A465EA4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548" y="2186052"/>
                <a:ext cx="34329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6F01B-03EF-B942-9233-EF552224E8A1}"/>
                  </a:ext>
                </a:extLst>
              </p:cNvPr>
              <p:cNvSpPr txBox="1"/>
              <p:nvPr/>
            </p:nvSpPr>
            <p:spPr>
              <a:xfrm>
                <a:off x="1563129" y="4862384"/>
                <a:ext cx="266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6F01B-03EF-B942-9233-EF552224E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29" y="4862384"/>
                <a:ext cx="266355" cy="276999"/>
              </a:xfrm>
              <a:prstGeom prst="rect">
                <a:avLst/>
              </a:prstGeom>
              <a:blipFill>
                <a:blip r:embed="rId4"/>
                <a:stretch>
                  <a:fillRect l="-18182" r="-909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896760-0FEC-D717-6976-EA5A5803DD8F}"/>
                  </a:ext>
                </a:extLst>
              </p:cNvPr>
              <p:cNvSpPr txBox="1"/>
              <p:nvPr/>
            </p:nvSpPr>
            <p:spPr>
              <a:xfrm>
                <a:off x="2432220" y="4862383"/>
                <a:ext cx="271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896760-0FEC-D717-6976-EA5A5803D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220" y="4862383"/>
                <a:ext cx="271676" cy="276999"/>
              </a:xfrm>
              <a:prstGeom prst="rect">
                <a:avLst/>
              </a:prstGeom>
              <a:blipFill>
                <a:blip r:embed="rId5"/>
                <a:stretch>
                  <a:fillRect l="-17391" r="-434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273BDB-48D9-B8FD-7C75-420014886E13}"/>
                  </a:ext>
                </a:extLst>
              </p:cNvPr>
              <p:cNvSpPr txBox="1"/>
              <p:nvPr/>
            </p:nvSpPr>
            <p:spPr>
              <a:xfrm>
                <a:off x="4263081" y="4862383"/>
                <a:ext cx="265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273BDB-48D9-B8FD-7C75-42001488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081" y="4862383"/>
                <a:ext cx="265521" cy="276999"/>
              </a:xfrm>
              <a:prstGeom prst="rect">
                <a:avLst/>
              </a:prstGeom>
              <a:blipFill>
                <a:blip r:embed="rId6"/>
                <a:stretch>
                  <a:fillRect l="-18182" r="-454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C8D22B-688E-EFCA-D98D-492CD8664042}"/>
                  </a:ext>
                </a:extLst>
              </p:cNvPr>
              <p:cNvSpPr txBox="1"/>
              <p:nvPr/>
            </p:nvSpPr>
            <p:spPr>
              <a:xfrm>
                <a:off x="3430384" y="4862383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C8D22B-688E-EFCA-D98D-492CD8664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384" y="4862383"/>
                <a:ext cx="21961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00140F-0C47-B28B-A393-5527ECEBB107}"/>
              </a:ext>
            </a:extLst>
          </p:cNvPr>
          <p:cNvCxnSpPr>
            <a:cxnSpLocks/>
          </p:cNvCxnSpPr>
          <p:nvPr/>
        </p:nvCxnSpPr>
        <p:spPr>
          <a:xfrm flipH="1">
            <a:off x="1829484" y="3917091"/>
            <a:ext cx="602736" cy="680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90D166-6A6E-2822-0043-B6107F99D549}"/>
              </a:ext>
            </a:extLst>
          </p:cNvPr>
          <p:cNvCxnSpPr>
            <a:cxnSpLocks/>
          </p:cNvCxnSpPr>
          <p:nvPr/>
        </p:nvCxnSpPr>
        <p:spPr>
          <a:xfrm flipH="1">
            <a:off x="2568058" y="3917091"/>
            <a:ext cx="292490" cy="778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B14A34-F7C4-DCE8-BD66-B857F25A11CC}"/>
              </a:ext>
            </a:extLst>
          </p:cNvPr>
          <p:cNvCxnSpPr>
            <a:cxnSpLocks/>
          </p:cNvCxnSpPr>
          <p:nvPr/>
        </p:nvCxnSpPr>
        <p:spPr>
          <a:xfrm>
            <a:off x="3818238" y="3917091"/>
            <a:ext cx="444843" cy="778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BAD1C5-9022-8A3A-0C48-A70C2A5C061C}"/>
                  </a:ext>
                </a:extLst>
              </p:cNvPr>
              <p:cNvSpPr txBox="1"/>
              <p:nvPr/>
            </p:nvSpPr>
            <p:spPr>
              <a:xfrm>
                <a:off x="1667361" y="3917091"/>
                <a:ext cx="434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BAD1C5-9022-8A3A-0C48-A70C2A5C0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361" y="3917091"/>
                <a:ext cx="4349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FBE8D7-5554-5D2B-D4EF-863921F556B3}"/>
                  </a:ext>
                </a:extLst>
              </p:cNvPr>
              <p:cNvSpPr txBox="1"/>
              <p:nvPr/>
            </p:nvSpPr>
            <p:spPr>
              <a:xfrm>
                <a:off x="2288166" y="4066055"/>
                <a:ext cx="440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FBE8D7-5554-5D2B-D4EF-863921F55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66" y="4066055"/>
                <a:ext cx="4402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6A0582-2D4A-5D42-B4DB-DC6422531320}"/>
                  </a:ext>
                </a:extLst>
              </p:cNvPr>
              <p:cNvSpPr txBox="1"/>
              <p:nvPr/>
            </p:nvSpPr>
            <p:spPr>
              <a:xfrm>
                <a:off x="4048854" y="3949761"/>
                <a:ext cx="449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6A0582-2D4A-5D42-B4DB-DC6422531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854" y="3949761"/>
                <a:ext cx="44986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5CF168B-9B1E-D02F-45EB-238CB057EDC2}"/>
              </a:ext>
            </a:extLst>
          </p:cNvPr>
          <p:cNvSpPr/>
          <p:nvPr/>
        </p:nvSpPr>
        <p:spPr>
          <a:xfrm>
            <a:off x="8085438" y="2615448"/>
            <a:ext cx="2063579" cy="1235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Reconstruct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E5D3F9-950E-39E0-D550-45EC37ED9ABC}"/>
                  </a:ext>
                </a:extLst>
              </p:cNvPr>
              <p:cNvSpPr txBox="1"/>
              <p:nvPr/>
            </p:nvSpPr>
            <p:spPr>
              <a:xfrm>
                <a:off x="7560275" y="1522872"/>
                <a:ext cx="266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1E5D3F9-950E-39E0-D550-45EC37ED9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275" y="1522872"/>
                <a:ext cx="266355" cy="276999"/>
              </a:xfrm>
              <a:prstGeom prst="rect">
                <a:avLst/>
              </a:prstGeom>
              <a:blipFill>
                <a:blip r:embed="rId11"/>
                <a:stretch>
                  <a:fillRect l="-22727" r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081ACE-6066-14DB-2F83-157A5118621A}"/>
                  </a:ext>
                </a:extLst>
              </p:cNvPr>
              <p:cNvSpPr txBox="1"/>
              <p:nvPr/>
            </p:nvSpPr>
            <p:spPr>
              <a:xfrm>
                <a:off x="8429366" y="1522871"/>
                <a:ext cx="271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D081ACE-6066-14DB-2F83-157A51186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366" y="1522871"/>
                <a:ext cx="271676" cy="276999"/>
              </a:xfrm>
              <a:prstGeom prst="rect">
                <a:avLst/>
              </a:prstGeom>
              <a:blipFill>
                <a:blip r:embed="rId12"/>
                <a:stretch>
                  <a:fillRect l="-18182" r="-909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6AC6C8-A341-9923-D87A-62058FFBD91B}"/>
                  </a:ext>
                </a:extLst>
              </p:cNvPr>
              <p:cNvSpPr txBox="1"/>
              <p:nvPr/>
            </p:nvSpPr>
            <p:spPr>
              <a:xfrm>
                <a:off x="10260227" y="1522871"/>
                <a:ext cx="265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6AC6C8-A341-9923-D87A-62058FFBD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227" y="1522871"/>
                <a:ext cx="265521" cy="276999"/>
              </a:xfrm>
              <a:prstGeom prst="rect">
                <a:avLst/>
              </a:prstGeom>
              <a:blipFill>
                <a:blip r:embed="rId13"/>
                <a:stretch>
                  <a:fillRect l="-1818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6A9B3F-0C67-FBCC-01B2-8FCA96166A19}"/>
                  </a:ext>
                </a:extLst>
              </p:cNvPr>
              <p:cNvSpPr txBox="1"/>
              <p:nvPr/>
            </p:nvSpPr>
            <p:spPr>
              <a:xfrm>
                <a:off x="9427530" y="1522871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86A9B3F-0C67-FBCC-01B2-8FCA96166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530" y="1522871"/>
                <a:ext cx="21961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6F1279-7C5F-9310-5842-25E445F79527}"/>
                  </a:ext>
                </a:extLst>
              </p:cNvPr>
              <p:cNvSpPr txBox="1"/>
              <p:nvPr/>
            </p:nvSpPr>
            <p:spPr>
              <a:xfrm>
                <a:off x="7506773" y="4808085"/>
                <a:ext cx="2663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6F1279-7C5F-9310-5842-25E445F79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773" y="4808085"/>
                <a:ext cx="266355" cy="276999"/>
              </a:xfrm>
              <a:prstGeom prst="rect">
                <a:avLst/>
              </a:prstGeom>
              <a:blipFill>
                <a:blip r:embed="rId14"/>
                <a:stretch>
                  <a:fillRect l="-18182" r="-9091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4146CE-501C-D111-F33D-B6C221600967}"/>
                  </a:ext>
                </a:extLst>
              </p:cNvPr>
              <p:cNvSpPr txBox="1"/>
              <p:nvPr/>
            </p:nvSpPr>
            <p:spPr>
              <a:xfrm>
                <a:off x="8375864" y="4808084"/>
                <a:ext cx="271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4146CE-501C-D111-F33D-B6C221600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864" y="4808084"/>
                <a:ext cx="271676" cy="276999"/>
              </a:xfrm>
              <a:prstGeom prst="rect">
                <a:avLst/>
              </a:prstGeom>
              <a:blipFill>
                <a:blip r:embed="rId15"/>
                <a:stretch>
                  <a:fillRect l="-17391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F68A59-57D9-B301-84CA-EF55AECF253F}"/>
                  </a:ext>
                </a:extLst>
              </p:cNvPr>
              <p:cNvSpPr txBox="1"/>
              <p:nvPr/>
            </p:nvSpPr>
            <p:spPr>
              <a:xfrm>
                <a:off x="10206725" y="4808084"/>
                <a:ext cx="265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F68A59-57D9-B301-84CA-EF55AECF2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725" y="4808084"/>
                <a:ext cx="265521" cy="276999"/>
              </a:xfrm>
              <a:prstGeom prst="rect">
                <a:avLst/>
              </a:prstGeom>
              <a:blipFill>
                <a:blip r:embed="rId16"/>
                <a:stretch>
                  <a:fillRect l="-18182" r="-454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2D9140-CF26-1B46-2D0D-2F455A4FDFFB}"/>
                  </a:ext>
                </a:extLst>
              </p:cNvPr>
              <p:cNvSpPr txBox="1"/>
              <p:nvPr/>
            </p:nvSpPr>
            <p:spPr>
              <a:xfrm>
                <a:off x="9374028" y="4808084"/>
                <a:ext cx="219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2D9140-CF26-1B46-2D0D-2F455A4FD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028" y="4808084"/>
                <a:ext cx="219611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27D042-09F3-C3E9-5E44-5F40AA7AB91E}"/>
              </a:ext>
            </a:extLst>
          </p:cNvPr>
          <p:cNvCxnSpPr>
            <a:cxnSpLocks/>
          </p:cNvCxnSpPr>
          <p:nvPr/>
        </p:nvCxnSpPr>
        <p:spPr>
          <a:xfrm flipH="1">
            <a:off x="7773128" y="3862792"/>
            <a:ext cx="602736" cy="680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C0E5E77-F08A-C5DB-51D8-F2ACFFF9A567}"/>
              </a:ext>
            </a:extLst>
          </p:cNvPr>
          <p:cNvCxnSpPr>
            <a:cxnSpLocks/>
          </p:cNvCxnSpPr>
          <p:nvPr/>
        </p:nvCxnSpPr>
        <p:spPr>
          <a:xfrm flipH="1">
            <a:off x="8511702" y="3862792"/>
            <a:ext cx="292490" cy="778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8C3294-AF05-5914-15FF-407183E72E8E}"/>
              </a:ext>
            </a:extLst>
          </p:cNvPr>
          <p:cNvCxnSpPr>
            <a:cxnSpLocks/>
          </p:cNvCxnSpPr>
          <p:nvPr/>
        </p:nvCxnSpPr>
        <p:spPr>
          <a:xfrm>
            <a:off x="9761882" y="3862792"/>
            <a:ext cx="444843" cy="778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40D15F-BB1A-B4D5-66C7-A9785B17F48C}"/>
                  </a:ext>
                </a:extLst>
              </p:cNvPr>
              <p:cNvSpPr txBox="1"/>
              <p:nvPr/>
            </p:nvSpPr>
            <p:spPr>
              <a:xfrm>
                <a:off x="7611005" y="3862792"/>
                <a:ext cx="343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40D15F-BB1A-B4D5-66C7-A9785B17F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005" y="3862792"/>
                <a:ext cx="34329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AE9DFE-89CD-2B0B-29FF-64D161FD16A7}"/>
                  </a:ext>
                </a:extLst>
              </p:cNvPr>
              <p:cNvSpPr txBox="1"/>
              <p:nvPr/>
            </p:nvSpPr>
            <p:spPr>
              <a:xfrm>
                <a:off x="8272134" y="4017939"/>
                <a:ext cx="343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AE9DFE-89CD-2B0B-29FF-64D161FD1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134" y="4017939"/>
                <a:ext cx="34329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D52F9FC-2C6A-3EA6-E8B3-C304DDEC4E16}"/>
                  </a:ext>
                </a:extLst>
              </p:cNvPr>
              <p:cNvSpPr txBox="1"/>
              <p:nvPr/>
            </p:nvSpPr>
            <p:spPr>
              <a:xfrm>
                <a:off x="10019217" y="3949761"/>
                <a:ext cx="343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D52F9FC-2C6A-3EA6-E8B3-C304DDEC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217" y="3949761"/>
                <a:ext cx="343299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7C30CB6-5890-D18B-7851-D332630F1E80}"/>
              </a:ext>
            </a:extLst>
          </p:cNvPr>
          <p:cNvCxnSpPr>
            <a:cxnSpLocks/>
          </p:cNvCxnSpPr>
          <p:nvPr/>
        </p:nvCxnSpPr>
        <p:spPr>
          <a:xfrm>
            <a:off x="7782654" y="1928274"/>
            <a:ext cx="593210" cy="687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830CA99-9F7B-0D7B-259C-06A083CBA682}"/>
              </a:ext>
            </a:extLst>
          </p:cNvPr>
          <p:cNvCxnSpPr>
            <a:cxnSpLocks/>
          </p:cNvCxnSpPr>
          <p:nvPr/>
        </p:nvCxnSpPr>
        <p:spPr>
          <a:xfrm>
            <a:off x="8565204" y="1934763"/>
            <a:ext cx="135838" cy="669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096A233-BC18-46C3-C087-F5D7F575F0A8}"/>
              </a:ext>
            </a:extLst>
          </p:cNvPr>
          <p:cNvCxnSpPr>
            <a:cxnSpLocks/>
          </p:cNvCxnSpPr>
          <p:nvPr/>
        </p:nvCxnSpPr>
        <p:spPr>
          <a:xfrm flipH="1">
            <a:off x="9873049" y="1934763"/>
            <a:ext cx="489467" cy="712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E3D619-500C-BEF7-3FB3-C0DD14FA3788}"/>
                  </a:ext>
                </a:extLst>
              </p:cNvPr>
              <p:cNvSpPr txBox="1"/>
              <p:nvPr/>
            </p:nvSpPr>
            <p:spPr>
              <a:xfrm>
                <a:off x="7544273" y="2186052"/>
                <a:ext cx="434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E3D619-500C-BEF7-3FB3-C0DD14FA3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273" y="2186052"/>
                <a:ext cx="43492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3915516-557B-A49A-D2DA-337EF2E13944}"/>
                  </a:ext>
                </a:extLst>
              </p:cNvPr>
              <p:cNvSpPr txBox="1"/>
              <p:nvPr/>
            </p:nvSpPr>
            <p:spPr>
              <a:xfrm>
                <a:off x="8692474" y="1990506"/>
                <a:ext cx="4402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3915516-557B-A49A-D2DA-337EF2E13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474" y="1990506"/>
                <a:ext cx="440249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644B89-7288-C351-DCD9-1DCBDE0CA0BE}"/>
                  </a:ext>
                </a:extLst>
              </p:cNvPr>
              <p:cNvSpPr txBox="1"/>
              <p:nvPr/>
            </p:nvSpPr>
            <p:spPr>
              <a:xfrm>
                <a:off x="10212754" y="2156392"/>
                <a:ext cx="449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1644B89-7288-C351-DCD9-1DCBDE0CA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754" y="2156392"/>
                <a:ext cx="449867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0C26AF0-5D3A-5104-26B5-A48FECE50862}"/>
              </a:ext>
            </a:extLst>
          </p:cNvPr>
          <p:cNvGrpSpPr/>
          <p:nvPr/>
        </p:nvGrpSpPr>
        <p:grpSpPr>
          <a:xfrm>
            <a:off x="1317176" y="5640860"/>
            <a:ext cx="3773341" cy="369332"/>
            <a:chOff x="419100" y="5702300"/>
            <a:chExt cx="377334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2DAAC72-B72E-94B8-ED9A-65B027334F89}"/>
                    </a:ext>
                  </a:extLst>
                </p:cNvPr>
                <p:cNvSpPr txBox="1"/>
                <p:nvPr/>
              </p:nvSpPr>
              <p:spPr>
                <a:xfrm>
                  <a:off x="419100" y="5702300"/>
                  <a:ext cx="37733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Privacy:            learns nothing about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2DAAC72-B72E-94B8-ED9A-65B027334F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" y="5702300"/>
                  <a:ext cx="3773341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1342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2" descr="921 X 894 6 0 - Devil Emoji Pumpkin Stencil Clipart - Full Size Clipart  (#4040390) - PinClipart">
              <a:extLst>
                <a:ext uri="{FF2B5EF4-FFF2-40B4-BE49-F238E27FC236}">
                  <a16:creationId xmlns:a16="http://schemas.microsoft.com/office/drawing/2014/main" id="{43ACE2BE-5B92-05B5-39A7-0E1491E47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857" y="5741943"/>
              <a:ext cx="360597" cy="329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C741C8-CC85-7701-6B2F-1BC337566C08}"/>
                  </a:ext>
                </a:extLst>
              </p:cNvPr>
              <p:cNvSpPr txBox="1"/>
              <p:nvPr/>
            </p:nvSpPr>
            <p:spPr>
              <a:xfrm>
                <a:off x="7125512" y="5598229"/>
                <a:ext cx="37198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Correctness:   Parties reconstruct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3C741C8-CC85-7701-6B2F-1BC337566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512" y="5598229"/>
                <a:ext cx="3719864" cy="369332"/>
              </a:xfrm>
              <a:prstGeom prst="rect">
                <a:avLst/>
              </a:prstGeom>
              <a:blipFill>
                <a:blip r:embed="rId25"/>
                <a:stretch>
                  <a:fillRect l="-170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2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  <p:bldP spid="12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7" grpId="0"/>
      <p:bldP spid="40" grpId="0"/>
      <p:bldP spid="41" grpId="0"/>
      <p:bldP spid="50" grpId="0"/>
      <p:bldP spid="51" grpId="0"/>
      <p:bldP spid="5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9E74-2105-5682-6AE7-325B3861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8520-D3B9-0F06-6CE8-C4A2C50D20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-degree polynomial is of the form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points uniquely determine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-degree polynomial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points do not uniquely determine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-degree polynomial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48520-D3B9-0F06-6CE8-C4A2C50D20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59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1276</Words>
  <Application>Microsoft Macintosh PowerPoint</Application>
  <PresentationFormat>Widescreen</PresentationFormat>
  <Paragraphs>352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Aptos Display</vt:lpstr>
      <vt:lpstr>Arial</vt:lpstr>
      <vt:lpstr>Cambria Math</vt:lpstr>
      <vt:lpstr>Office Theme</vt:lpstr>
      <vt:lpstr>Perfectly Secure MPC</vt:lpstr>
      <vt:lpstr>Perfect Security</vt:lpstr>
      <vt:lpstr>Perfect Security</vt:lpstr>
      <vt:lpstr>Prior protocols</vt:lpstr>
      <vt:lpstr>The BGW MPC protocol</vt:lpstr>
      <vt:lpstr>BGW Structure</vt:lpstr>
      <vt:lpstr>BGW: Differences from GMW</vt:lpstr>
      <vt:lpstr>Secret Sharing</vt:lpstr>
      <vt:lpstr>Properties of Polynomials</vt:lpstr>
      <vt:lpstr>Properties of Polynomials (Example)</vt:lpstr>
      <vt:lpstr>Properties of Polynomials (Example)</vt:lpstr>
      <vt:lpstr>Properties of Polynomials (Example)</vt:lpstr>
      <vt:lpstr>Properties of Polynomials</vt:lpstr>
      <vt:lpstr>Shamir Secret Sharing</vt:lpstr>
      <vt:lpstr>Shamir Secret Sharing</vt:lpstr>
      <vt:lpstr>Shamir Secret Sharing</vt:lpstr>
      <vt:lpstr>Shamir Secret Sharing (Analysis)</vt:lpstr>
      <vt:lpstr>Properties of Polynomials</vt:lpstr>
      <vt:lpstr>Shamir Secret Sharing (Analysis)</vt:lpstr>
      <vt:lpstr>Shamir Secret Sharing (Analysis)</vt:lpstr>
      <vt:lpstr>BGW Structure</vt:lpstr>
      <vt:lpstr>BGW: Linear gates</vt:lpstr>
      <vt:lpstr>BGW: Linear gates</vt:lpstr>
      <vt:lpstr>BGW: Linear gates</vt:lpstr>
      <vt:lpstr>BGW: Beaver Triples</vt:lpstr>
      <vt:lpstr>BGW: Random Share</vt:lpstr>
      <vt:lpstr>BGW: Beaver Triples</vt:lpstr>
      <vt:lpstr>BGW: Beaver Triples</vt:lpstr>
      <vt:lpstr>Issue with 2t-degree sharing</vt:lpstr>
      <vt:lpstr>BGW: Random Double shares</vt:lpstr>
      <vt:lpstr>BGW: Beaver Triples (Degree Reduction)</vt:lpstr>
      <vt:lpstr>BGW: Beaver Triples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Ananya Appan, Ananya</dc:creator>
  <cp:lastModifiedBy>Ananya Appan, Ananya</cp:lastModifiedBy>
  <cp:revision>61</cp:revision>
  <dcterms:created xsi:type="dcterms:W3CDTF">2025-11-12T19:34:58Z</dcterms:created>
  <dcterms:modified xsi:type="dcterms:W3CDTF">2025-11-19T03:18:44Z</dcterms:modified>
</cp:coreProperties>
</file>