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95" r:id="rId8"/>
    <p:sldId id="270" r:id="rId9"/>
    <p:sldId id="296" r:id="rId10"/>
    <p:sldId id="271" r:id="rId11"/>
    <p:sldId id="273" r:id="rId12"/>
    <p:sldId id="299" r:id="rId13"/>
    <p:sldId id="272" r:id="rId14"/>
    <p:sldId id="300" r:id="rId15"/>
    <p:sldId id="301" r:id="rId16"/>
    <p:sldId id="274" r:id="rId17"/>
    <p:sldId id="311" r:id="rId18"/>
    <p:sldId id="275" r:id="rId19"/>
    <p:sldId id="276" r:id="rId20"/>
    <p:sldId id="277" r:id="rId21"/>
    <p:sldId id="278" r:id="rId22"/>
    <p:sldId id="289" r:id="rId23"/>
    <p:sldId id="302" r:id="rId24"/>
    <p:sldId id="282" r:id="rId25"/>
    <p:sldId id="283" r:id="rId26"/>
    <p:sldId id="307" r:id="rId27"/>
    <p:sldId id="310" r:id="rId28"/>
    <p:sldId id="286" r:id="rId29"/>
    <p:sldId id="303" r:id="rId30"/>
    <p:sldId id="304" r:id="rId31"/>
    <p:sldId id="305" r:id="rId32"/>
    <p:sldId id="285" r:id="rId33"/>
    <p:sldId id="287" r:id="rId34"/>
    <p:sldId id="306" r:id="rId35"/>
    <p:sldId id="279" r:id="rId36"/>
    <p:sldId id="290" r:id="rId37"/>
    <p:sldId id="291" r:id="rId38"/>
    <p:sldId id="288" r:id="rId39"/>
    <p:sldId id="292" r:id="rId40"/>
    <p:sldId id="293" r:id="rId41"/>
    <p:sldId id="297" r:id="rId42"/>
    <p:sldId id="308" r:id="rId43"/>
    <p:sldId id="309" r:id="rId44"/>
    <p:sldId id="29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6"/>
    <p:restoredTop sz="94613"/>
  </p:normalViewPr>
  <p:slideViewPr>
    <p:cSldViewPr snapToGrid="0">
      <p:cViewPr varScale="1">
        <p:scale>
          <a:sx n="112" d="100"/>
          <a:sy n="112" d="100"/>
        </p:scale>
        <p:origin x="2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19:08:40.7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10489 6461 24575,'-23'0'0,"3"0"0,-14 0 0,0 0 0,5 0 0,-5 0 0,0 0 0,4 0 0,-9 0 0,4 0 0,0 0 0,1 0 0,0 0 0,5 0 0,-5 0 0,0 0 0,4 0 0,-3 0 0,4 0 0,-4 0 0,3 0 0,1 3 0,2-2 0,4 7 0,0-7 0,-4 4 0,9-2 0,-9-2 0,3 3 0,1 0 0,-4-3 0,4 3 0,0-1 0,1-2 0,0 7 0,3-7 0,-8 3 0,9 0 0,-9-3 0,9 3 0,-9 0 0,8-3 0,-3 3 0,0-4 0,4 4 0,-4-3 0,5 3 0,-5-4 0,3 0 0,-3 0 0,5 0 0,0 4 0,0-3 0,0 2 0,-1-3 0,1 0 0,0 0 0,0 0 0,0 0 0,0 0 0,-5 0 0,3 0 0,-3 4 0,0-3 0,-1 3 0,0-4 0,-4 0 0,8 0 0,-8 0 0,4 4 0,-5-3 0,0 3 0,5-4 0,-4 0 0,-9 0 0,5 0 0,-10 0 0,13 0 0,5 0 0,-4 0 0,8 0 0,-7 0 0,2 0 0,-4 0 0,0 0 0,0 0 0,-6 0 0,5 0 0,-11 0 0,11-4 0,-11-6 0,11 3 0,-11-11 0,5 11 0,0-7 0,-5-1 0,5 0 0,-6-1 0,6-3 0,-4 4 0,2-11 0,-4 4 0,4-3 0,-2 5 0,-12-19 0,5 8 0,-12-16 0,9 14 0,4 0 0,-5 0 0,6-5 0,0 3 0,0-3 0,6 6 0,-5-6 0,11 6 0,-6-11 0,1 10 0,2-10 0,-3 4 0,5-6 0,0 1 0,0 0 0,0 0 0,0-1 0,-1 1 0,2 6 0,5-3 0,-3 3 0,3 1 0,-6-6 0,7 7 0,-6-8 0,-3-13 0,6 16 0,-18-30 0,24 32 0,-17-24 0,12 14 0,-5-6 0,5 0 0,-4 0 0,3-7 0,0 5 0,-4-6 0,2-16 0,1 11 0,-2-20 0,8 9 0,6 13 0,1 14 0,2 1 0,1-6 0,-6-2 0,0-1 0,-1-12 0,5 19 0,-1-1 0,-14-35 0,4 0-442,11 40 1,0 0 441,0 0 0,0-2 0,-1-2 0,-1-2 0,1 1 0,0 0 0,-3-1 0,0 2 0,4 3 0,-1 0 0,-3-4 0,0 2 0,-13-39 0,14 42 0,0 0 0,5 0 0,0 0 0,-23-42 0,24 43 0,-1-1 0,-5 0 0,0 0 0,5-1 0,0 0 0,-2 0 0,0 1 0,-8-27 0,7 20 0,0 0 0,-8-19 0,8 21 0,0-1 0,-8-32 0,0 6 0,9 33 0,0-1 0,-11-42 0,10 37 0,1 1 0,-3-16 0,-6-23 0,7 24 0,-8-21 0,1 8 0,2 9 0,5 10-375,-3 6 375,4 8 0,-4 0 0,1 7 0,-5 5 0,4 2 867,-9 4-867,10 1 391,-9-1-391,5 6 0,-2-5 0,-1 9 0,-2-3 0,-1 8 0,-4-3 0,1 7 0,-3-3 0,1 4 0,-4 0 0,9-4 0,-9 3 0,4-3 0,-6 3 0,0 1 0,-6-1 0,4 1 0,-10-1 0,-11 0 0,11 0 0,-23 4 0,26 2 0,-12 5 0,6 0 0,1 0 0,6 0 0,-4 0 0,16 0 0,-9 0 0,16 4 0,-3 2 0,5 3 0,-1 0 0,1 1 0,-5 4 0,3-4 0,-4 5 0,6-6 0,-6 5 0,5 1 0,-5 4 0,6 0 0,0 0 0,0-1 0,-8 9 0,5-2 0,-1 2 0,4-3 0,9-2 0,-4 2 0,5 4 0,-1-5 0,1 4 0,-6-3 0,5 0 0,-4-1 0,5-1 0,1-4 0,3 4 0,-3 0 0,3-4 0,-4 9 0,4-9 0,-4 9 0,5-9 0,-5 4 0,4-5 0,-2 0 0,3 0 0,-4 0 0,0 0 0,-1 5 0,0-4 0,0 9 0,-6-2 0,4 3 0,-12 13 0,10-4 0,-5 5 0,7-8 0,-4-5 0,8-1 0,-7 1 0,8 5 0,-4-5 0,-1 5 0,1 0 0,4 1 0,-5 6 0,4-1 0,-4 1 0,4 0 0,-3 0 0,7-1 0,-7 1 0,8 0 0,-9 0 0,9-1 0,-8 1 0,7 0 0,-3 6 0,0-5 0,-2 12 0,-4-6 0,4 8 0,-4-1 0,3 0 0,-4 0 0,5 0 0,-4 0 0,-6 25 0,7-19 0,-11 25 0,13-29 0,-5 6 0,6-1 0,-4-5 0,8-2 0,-2-7 0,0-8 0,4 1 0,-4-6 0,5-1 0,1-6 0,0-5 0,-1 4 0,1-4 0,0 5 0,-1 0 0,1 6 0,-5-5 0,3 10 0,-3-4 0,4 0 0,-5 5 0,4-11 0,-3 11 0,4-11 0,-5 10 0,4-4 0,-3 6 0,3 0 0,1 0 0,-4-6 0,3 22 0,-7-23 0,7 18 0,-3-18 0,5-5 0,-2 10 0,2-9 0,-6 9 0,4-4 0,-8 6 0,7 0 0,-7-1 0,8 1 0,-8-6 0,8 4 0,-7-9 0,7 9 0,-7-9 0,7 3 0,-3 1 0,1-5 0,2 5 0,-3-11 0,2-1 0,2 0 0,-3-4 0,5 0 0,-1-2 0,1-7 0,3 3 0,-2-5 0,3 1 0,0 0 0,-3 0 0,6-1 0,-6-2 0,6 1 0,-6-5 0,3 3 0,-4-4 0,1 0 0,-1 0 0,0 0 0,-4 0 0,3 0 0,-7 0 0,7 0 0,-7 0 0,3 0 0,-4 0 0,0 0 0,0 0 0,4-4 0,-4-1 0,8-7 0,-12-2 0,6-8 0,-7 3 0,4-3 0,-5-1 0,3-1 0,-9-6 0,9 6 0,-4-4 0,1 4 0,8 0 0,-8-4 0,9 10 0,0-9 0,-3 4 0,6-1 0,-2-2 0,4 2 0,-5-4 0,4 0 0,-4 0 0,5 0 0,-1 0 0,5-1 0,-3 1 0,3 5 0,-5-4 0,5 9 0,-3-4 0,3 0 0,0 3 0,-3-3 0,7 0 0,-6 4 0,6-4 0,-7 0 0,7 3 0,-8-7 0,8 2 0,-7 1 0,7-4 0,-3 4 0,0 0 0,3-4 0,-2 8 0,-2-8 0,4 9 0,-7-4 0,3 0 0,0 4 0,-3-4 0,7 4 0,-6 1 0,6-5 0,-3 8 0,0-7 0,3 8 0,-3 0 0,0-3 0,3 7 0,-2-7 0,3 7 0,-4-3 0,3 4 0,-2 0 0,3 1 0,-4-5 0,3 3 0,-3-3 0,1 4 0,2-4 0,-3 3 0,0-7 0,3 7 0,-6-7 0,6 3 0,-7-4 0,7 4 0,-3 1 0,0 0 0,4 3 0,-4-3 0,0 4 0,3 0 0,-2 1 0,-1 2 0,4-2 0,-4 3 0,1 0 0,2-3 0,-3 3 0,1-1 0,2-1 0,-5 5 0,2-2 0,-3 3 0,-1 0 0,1 3 0,3 1 0,1 8 0,3-7 0,0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19:08:40.7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8584 4848 24575,'-18'0'0,"1"0"0,-11 0 0,1 0 0,3 0 0,-4 0 0,0 0 0,4 0 0,-8 0 0,3 0 0,0 0 0,2 0 0,-1 0 0,4 0 0,-4 0 0,0 0 0,4 0 0,-3 0 0,4 0 0,-5 0 0,4 0 0,0 3 0,2-3 0,3 6 0,0-5 0,-3 2 0,7 0 0,-7-2 0,3 2 0,0-1 0,-3-1 0,3 2 0,0 0 0,1-2 0,0 5 0,3-6 0,-7 3 0,7 0 0,-7-2 0,7 2 0,-7 0 0,6-2 0,-2 2 0,0-3 0,3 3 0,-3-3 0,4 3 0,-4-3 0,3 0 0,-3 0 0,4 0 0,0 3 0,0-2 0,0 2 0,0-3 0,0 0 0,0 0 0,0 0 0,0 0 0,0 0 0,-4 0 0,3 0 0,-3 2 0,0-1 0,-1 2 0,0-3 0,-4 0 0,8 0 0,-7 0 0,3 3 0,-4-2 0,0 2 0,4-3 0,-3 0 0,-7 0 0,3 0 0,-7 0 0,10 0 0,4 0 0,-3 0 0,7 0 0,-7 0 0,3 0 0,-4 0 0,0 0 0,0 0 0,-5 0 0,4 0 0,-8 0 0,8-3 0,-9-5 0,9 3 0,-8-8 0,3 8 0,0-6 0,-3 0 0,3-1 0,-4 0 0,4-2 0,-3 2 0,2-7 0,-4 3 0,4-3 0,-2 4 0,-10-14 0,5 5 0,-11-11 0,8 10 0,3 0 0,-3 1 0,3-5 0,1 3 0,0-2 0,5 4 0,-4-5 0,8 5 0,-4-8 0,1 7 0,2-7 0,-3 2 0,4-3 0,0 0 0,-1 0 0,1-1 0,0 1 0,0 0 0,1 4 0,4-2 0,-4 3 0,5 1 0,-6-6 0,5 6 0,-4-6 0,-3-10 0,6 13 0,-16-23 0,20 23 0,-13-17 0,9 10 0,-4-4 0,4-1 0,-3 1 0,2-6 0,1 5 0,-5-5 0,3-12 0,0 7 0,0-13 0,5 5 0,5 11 0,1 10 0,2 0 0,0-4 0,-4-1 0,-1-1 0,1-9 0,2 14 0,0 0 0,-11-27 0,3 0-442,9 31 1,0-1 441,0 0 0,-1-1 0,0-2 0,0-1 0,0 0 0,0 0 0,-2 1 0,0-1 0,2 4 0,0-1 0,-2-2 0,-1 1 0,-10-30 0,12 33 0,-1-1 0,5 0 0,0 1 0,-19-32 0,18 31 0,1 0 0,-4 1 0,-1-1 0,4 0 0,1-1 0,-2 0 0,0 2 0,-7-22 0,6 16 0,0 1 0,-6-15 0,6 15 0,0 0 0,-7-24 0,1 4 0,7 24 0,0 1 0,-9-33 0,8 29 0,1 0 0,-3-12 0,-4-17 0,5 18 0,-6-15 0,1 5 0,0 7 0,6 7-375,-4 6 375,5 4 0,-4 1 0,0 6 0,-4 3 0,4 1 867,-7 3-867,8 2 391,-8-2-391,4 5 0,-1-3 0,-1 6 0,-2-3 0,0 7 0,-4-3 0,0 6 0,0-3 0,-1 4 0,-3-1 0,7-2 0,-7 1 0,3-1 0,-4 2 0,-1 1 0,-4-1 0,3 0 0,-9 0 0,-8-1 0,9 1 0,-19 3 0,20 1 0,-9 4 0,6 0 0,0 0 0,5 0 0,-4 0 0,14 0 0,-7 0 0,12 3 0,-2 1 0,4 3 0,0 0 0,0 0 0,-5 4 0,4-3 0,-4 2 0,5-3 0,-4 4 0,2 0 0,-2 4 0,4-1 0,0 0 0,0 0 0,-7 5 0,5 1 0,-1 0 0,3-2 0,8-2 0,-4 2 0,4 3 0,0-3 0,0 2 0,-5-2 0,5 0 0,-4-1 0,4-1 0,1-2 0,2 3 0,-2-1 0,3-2 0,-4 6 0,4-6 0,-3 6 0,2-7 0,-2 4 0,3-4 0,-2-1 0,2 1 0,-3 0 0,0 0 0,-1 3 0,1-2 0,-2 6 0,-3-2 0,3 3 0,-11 11 0,10-5 0,-6 5 0,7-7 0,-3-3 0,6-1 0,-6 1 0,6 3 0,-2-3 0,-1 4 0,0-1 0,3 1 0,-3 5 0,3-1 0,-3 1 0,3-1 0,-3 1 0,7 0 0,-7-1 0,6 1 0,-5-1 0,5 1 0,-6-1 0,7 1 0,-3 4 0,0-3 0,-2 8 0,-4-3 0,4 4 0,-3 0 0,3 1 0,-4-1 0,3 0 0,-2 1 0,-5 18 0,6-15 0,-10 21 0,12-24 0,-5 5 0,5 0 0,-3-5 0,6 0 0,-1-7 0,0-4 0,2 0 0,-2-5 0,4-1 0,1-4 0,-1-3 0,1 2 0,-1-3 0,0 4 0,1 0 0,-1 4 0,-4-3 0,3 8 0,-2-4 0,3 1 0,-4 2 0,3-7 0,-3 8 0,4-8 0,-4 7 0,3-2 0,-3 3 0,3 1 0,1-1 0,-3-3 0,1 16 0,-4-18 0,5 14 0,-3-14 0,5-3 0,-2 8 0,1-8 0,-4 7 0,3-2 0,-6 3 0,5 1 0,-5-1 0,5 1 0,-5-5 0,6 4 0,-6-8 0,6 7 0,-6-6 0,7 2 0,-4 0 0,1-3 0,2 3 0,-2-7 0,1-2 0,2 1 0,-3-4 0,4 1 0,0-2 0,1-6 0,2 3 0,-2-3 0,3 0 0,-1 0 0,-2-1 0,6 1 0,-6-3 0,5 2 0,-4-4 0,1 2 0,-2-3 0,0 0 0,-1 0 0,1 0 0,-4 0 0,3 0 0,-6 0 0,5 0 0,-5 0 0,3 0 0,-5 0 0,1 0 0,0 0 0,4-3 0,-3 0 0,5-7 0,-9 0 0,4-7 0,-5 3 0,3-3 0,-4 0 0,4-1 0,-10-5 0,10 6 0,-5-4 0,1 2 0,6 2 0,-6-4 0,8 7 0,-1-6 0,-1 2 0,4 1 0,-2-3 0,4 2 0,-4-3 0,2 0 0,-2 0 0,3 0 0,0 0 0,4 0 0,-3-1 0,3 5 0,-3-3 0,3 6 0,-3-3 0,3 1 0,0 2 0,-3-2 0,6-1 0,-5 3 0,5-2 0,-5-1 0,5 3 0,-6-6 0,6 3 0,-5-1 0,5-2 0,-2 3 0,-1-1 0,4-2 0,-3 6 0,-1-6 0,3 6 0,-5-2 0,1-1 0,1 3 0,-2-2 0,5 3 0,-5 0 0,5-3 0,-2 5 0,0-5 0,2 6 0,-2 1 0,0-3 0,2 5 0,-2-5 0,3 5 0,-3-2 0,2 3 0,-2 0 0,3 1 0,-3-4 0,2 2 0,-2-2 0,0 3 0,3-3 0,-3 2 0,0-5 0,2 6 0,-5-6 0,5 2 0,-5-3 0,5 3 0,-2 1 0,-1 0 0,4 3 0,-3-3 0,0 3 0,2 0 0,-2 0 0,0 3 0,3-2 0,-3 1 0,0 1 0,2-2 0,-2 2 0,1 0 0,1-2 0,-4 4 0,1-1 0,-1 2 0,-1 0 0,0 2 0,3 1 0,0 6 0,3-5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19:40:30.0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4569 24575,'16'-8'0,"-5"1"0,13-9 0,-10 2 0,11-3 0,-4-3 0,-4 9 0,0-8 0,-1 9 0,-2-6 0,3 6 0,-4-6 0,3 3 0,-3-1 0,4-2 0,0 3 0,0-1 0,0-2 0,0 7 0,0-8 0,-4 8 0,3-7 0,-3 7 0,4-7 0,-4 6 0,3-2 0,-3 4 0,4-5 0,-4 4 0,3-3 0,-3 4 0,0-1 0,3 1 0,-8 0 0,9-1 0,-9 1 0,4 4 0,-4-3 0,0 2 0,-1-2 0,1-1 0,0 0 0,-1 0 0,1-4 0,0 7 0,1-10 0,-2 9 0,1-6 0,0 4 0,0 1 0,-4-1 0,3 0 0,-3 0 0,4-4 0,0 3 0,1-7 0,-1 3 0,0-4 0,1 0 0,-1 0 0,1-1 0,-1 1 0,1-5 0,4 4 0,1-9 0,0 4 0,3-1 0,-3-2 0,0 2 0,3-4 0,-2 0 0,0 0 0,2 0 0,-2 0 0,3 0 0,1-1 0,-1 6 0,-4-4 0,3 9 0,-4-4 0,0 5 0,3-1 0,-6 1 0,6 0 0,-3 0 0,0 4 0,-1-3 0,0 7 0,-2-8 0,6 8 0,-7-3 0,3-1 0,0 4 0,-3-3 0,4 0 0,-6 3 0,5-6 0,-4 6 0,3-2 0,-2-1 0,-2 3 0,1-3 0,0 4 0,0-4 0,0 3 0,0-3 0,0 4 0,4 0 0,-4 0 0,4 0 0,-4 0 0,0 0 0,-1 1 0,1-1 0,0 0 0,-1 0 0,1 0 0,0 0 0,0 1 0,-1-1 0,1 0 0,4-4 0,-3 3 0,2-3 0,-3 4 0,4 0 0,-3 0 0,3-4 0,-4 3 0,0-3 0,4 4 0,-4 0 0,4 0 0,0 0 0,-3-4 0,7 2 0,-6-6 0,6 6 0,-7-2 0,7 0 0,-3-1 0,4-1 0,-4-2 0,3 7 0,-2-8 0,3 4 0,0 0 0,0-4 0,0 4 0,0 0 0,0 0 0,-4 1 0,3 2 0,-7-2 0,3 4 0,0 0 0,-3 0 0,7-1 0,-8 1 0,8 0 0,-7 0 0,7-1 0,-7 2 0,10-2 0,-5 5 0,2-3 0,0 2 0,-3 1 0,4-4 0,0 7 0,0-6 0,5 6 0,-3-3 0,3 0 0,-5 3 0,4-3 0,-2 4 0,3 0 0,-5-4 0,5 3 0,-4-2 0,9 3 0,-9 0 0,4 0 0,0 0 0,-4 0 0,9 0 0,-9 0 0,9 0 0,-9 0 0,9 0 0,-9 0 0,9 0 0,-9 0 0,4 0 0,-5 0 0,0 0 0,8 3 0,-6-2 0,5 7 0,-7-7 0,-4 6 0,3-6 0,-3 6 0,4-6 0,-4 6 0,3-2 0,-3-1 0,4 4 0,0-7 0,-4 6 0,3-6 0,-3 6 0,4-6 0,0 7 0,-4-4 0,3 1 0,-3 2 0,4-2 0,5 3 0,-4 1 0,4 0 0,-5-1 0,0-3 0,0 3 0,0-4 0,0 5 0,0 0 0,0-1 0,8 4 0,-6-2 0,5 2 0,-7-3 0,1-1 0,-1 1 0,0-1 0,5 1 0,-4 0 0,4 3 0,0-2 0,-4 6 0,4-6 0,0 7 0,-4-4 0,4 1 0,0 3 0,-4-7 0,9 7 0,-4-6 0,0 2 0,4 0 0,-4-3 0,0 3 0,4-4 0,-4 0 0,5 1 0,0-1 0,6 1 0,-5-1 0,11 1 0,-11 0 0,28 4 0,-17-3 0,19 4 0,-18-5 0,6 1 0,-5-6 0,5 5 0,-6-9 0,0 3 0,-1-4 0,1 0 0,0 0 0,-6 0 0,11 0 0,-10 0 0,12 0 0,-8 0 0,1 0 0,6 0 0,-5-9 0,12 2 0,-12-12 0,12 2 0,4-18 0,-1 5 0,8-11 0,-8 2 0,-13 5 0,12-12 0,-9 6 0,12-7 0,-5-6 0,-16 20 0,1 0 0,21-31 0,-5 7 0,0-2 0,-18 16 0,-1-2-602,16-17 0,1-1 602,-15 17 0,-1 3 0,30-31-203,-32 37 1,-1 0 202,21-25 0,9-9 0,-1 2 0,0 5 0,-8 9 0,-2 3 0,-9 7 0,0 1 0,0 0 0,9-9 0,-13 13 0,11-12 1179,-4 6-1179,-1-1 0,8-12 430,-9 13-430,0-5 0,-5 7 0,2-1 0,-2 6 0,-1-4 0,-2 10 0,0-10 0,-4 11 0,3-5 0,-5 6 0,-1 1 0,1-1 0,11-3 0,-9 3 0,8 2 0,-11 0 0,-1 9 0,0-4 0,0 0 0,-1 3 0,-4-2 0,3 4 0,-9 2 0,4 3 0,-5-2 0,0 6 0,-3-6 0,2 6 0,-3-6 0,4 7 0,0-8 0,0 4 0,0-4 0,5-1 0,-4 4 0,9-3 0,-4 2 0,5-3 0,6-2 0,-5 1 0,0 0 0,-2 5 0,-4-3 0,0 7 0,7-7 0,-15 8 0,8 0 0,-14 6 0,3-1 0,-5 3 0,1-2 0,0 3 0,0 0 0,-1 0 0,1 0 0,-1 0 0,1 0 0,0 0 0,4 0 0,0 0 0,1 0 0,3 0 0,-7 0 0,3 0 0,-4 0 0,-1 3 0,1-2 0,-4 6 0,0-7 0,-4 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2035-212B-236C-BA9C-6362466FC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32943-84A9-C925-3629-A0953DAB4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6C343-87DF-074C-8BB5-A4AB8B6B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A5BD-644E-1C41-BFBF-E383B6841E78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6B716-F1E8-E206-BC4A-F2AFF605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86924-3689-3A20-684C-363AA55B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C1CA-10A1-5A4A-8DCE-76333C20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9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B191A-9B21-F7E5-309E-269DE8BE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712DC-07C4-13BB-2C07-C65525A0A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E527-7C42-FC99-8BC9-3AB90991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A5BD-644E-1C41-BFBF-E383B6841E78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DF4C1-16E8-192C-416E-9DD9EF36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4675-5CFE-5A62-7909-A6366184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C1CA-10A1-5A4A-8DCE-76333C20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3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FDD9A-7C1E-686C-BBA3-EDB5AA2C1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9DD02-F587-645A-2EB7-52E0066F5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DDB2F-9DA5-0B3B-807D-B5DF1D9C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A5BD-644E-1C41-BFBF-E383B6841E78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7972F-8B75-D1CC-D84E-3B32DBDA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3BC91-F686-B242-541F-7C335682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C1CA-10A1-5A4A-8DCE-76333C20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27C0-A67C-8040-ADD4-1893AFD7C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C8177-7148-B41C-5992-EDB3CD1E4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4D97B-BCD4-E618-3E69-7183691B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A5BD-644E-1C41-BFBF-E383B6841E78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F02D8-400A-B703-C1B3-97366FFE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FCF2F-3C1F-0B00-0B2B-D1220216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C1CA-10A1-5A4A-8DCE-76333C20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1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A0FA-9D9A-E02E-DBF2-EC00D2B2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12F0F-6AA9-5AFF-8BE1-548A76B7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E32D8-37F9-EAD4-3B36-EFCC0F16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A5BD-644E-1C41-BFBF-E383B6841E78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A750E-D35B-4009-F2EA-B33904EC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19EEE-B9AC-26EB-855D-255BB10F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C1CA-10A1-5A4A-8DCE-76333C20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7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04F8-8C1B-2BBD-1556-0748C49E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AE1AA-9E8E-0D03-EAF4-A71A3D354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ACE78-AEA6-745E-BDB6-5C4BED567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D986D-D7EC-EEAF-A175-BF4F6BBA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A5BD-644E-1C41-BFBF-E383B6841E78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2BEA1-ECB8-5983-4642-5A1DDD15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193B9-9CD0-A43F-E2AA-499BA1C8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C1CA-10A1-5A4A-8DCE-76333C20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EE57-1F4B-B961-BFF8-65A3F090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59BE1-6B20-E1AB-9501-4657C8637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DAF4B-29F6-A79E-31CD-449CD7860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50866B-0922-DB26-F8FB-CEE45F0C1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D72E2E-7550-2337-D5E3-E919F52A8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C89D26-4153-5338-DFF3-B6737C14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A5BD-644E-1C41-BFBF-E383B6841E78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5771D1-74EB-7A72-9479-EF999D46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93C3F-AF99-3A94-9384-574C7843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C1CA-10A1-5A4A-8DCE-76333C20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0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8017-1D66-15C7-2A4F-95BE636F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9CC3E-8053-06B6-3283-21B9A4FE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A5BD-644E-1C41-BFBF-E383B6841E78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637D1-EDA2-47A9-CB26-8952EAC9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A5934-BDB3-68CE-2DC4-1C925B28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C1CA-10A1-5A4A-8DCE-76333C20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4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A08AE-414F-A8D6-C9BE-ABCDD9DD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A5BD-644E-1C41-BFBF-E383B6841E78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2132B-6077-31C8-C0FF-67147EFD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1ACC1-F889-7DB0-311D-FF15FEE1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C1CA-10A1-5A4A-8DCE-76333C20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9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0184-48CE-99CE-2161-5019110B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360ED-D7D3-A50D-6176-0D2AA6D27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534E4-0438-0C9D-B22A-6FADD0485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684AC-767B-7DBE-A44C-7AB6B5186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A5BD-644E-1C41-BFBF-E383B6841E78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72A22-6ADC-F23F-06FE-AA7AB49D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255A4-29A2-458B-F6FF-7A331BDC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C1CA-10A1-5A4A-8DCE-76333C20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1DE3-4D51-A1B2-1F19-55FF7188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124D3-7A71-AFD3-6648-E1CEE8679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1C1D3-BC07-DCC0-A9DB-E4D0F0DE4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761E9-A5F0-A8A0-3175-1C8978AD7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A5BD-644E-1C41-BFBF-E383B6841E78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4EFF6-2AA9-F146-5FB8-64F1521DF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41ABF-D388-2768-326A-CD0BCB0B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C1CA-10A1-5A4A-8DCE-76333C20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9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3502C3-6B43-A4DA-DBD2-8551F754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D24AC-AF97-0524-BE2B-9E96961D7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CD7B4-81EE-3AB8-8C35-CF4B9CDE2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32A5BD-644E-1C41-BFBF-E383B6841E78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25C70-114B-A2EF-400B-984DDF896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AC959-A8F0-F901-7B90-12E06273A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FC1CA-10A1-5A4A-8DCE-76333C20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0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49.png"/><Relationship Id="rId18" Type="http://schemas.openxmlformats.org/officeDocument/2006/relationships/image" Target="../media/image62.png"/><Relationship Id="rId3" Type="http://schemas.openxmlformats.org/officeDocument/2006/relationships/image" Target="../media/image50.png"/><Relationship Id="rId21" Type="http://schemas.openxmlformats.org/officeDocument/2006/relationships/image" Target="../media/image64.png"/><Relationship Id="rId7" Type="http://schemas.openxmlformats.org/officeDocument/2006/relationships/image" Target="../media/image54.png"/><Relationship Id="rId12" Type="http://schemas.openxmlformats.org/officeDocument/2006/relationships/image" Target="../media/image48.png"/><Relationship Id="rId17" Type="http://schemas.openxmlformats.org/officeDocument/2006/relationships/image" Target="../media/image61.png"/><Relationship Id="rId16" Type="http://schemas.openxmlformats.org/officeDocument/2006/relationships/image" Target="../media/image60.png"/><Relationship Id="rId20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470.png"/><Relationship Id="rId5" Type="http://schemas.openxmlformats.org/officeDocument/2006/relationships/image" Target="../media/image52.png"/><Relationship Id="rId15" Type="http://schemas.openxmlformats.org/officeDocument/2006/relationships/image" Target="../media/image59.png"/><Relationship Id="rId10" Type="http://schemas.openxmlformats.org/officeDocument/2006/relationships/image" Target="../media/image57.png"/><Relationship Id="rId19" Type="http://schemas.openxmlformats.org/officeDocument/2006/relationships/image" Target="../media/image63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58.png"/><Relationship Id="rId22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2.png"/><Relationship Id="rId3" Type="http://schemas.openxmlformats.org/officeDocument/2006/relationships/image" Target="../media/image50.png"/><Relationship Id="rId21" Type="http://schemas.openxmlformats.org/officeDocument/2006/relationships/image" Target="../media/image64.png"/><Relationship Id="rId7" Type="http://schemas.openxmlformats.org/officeDocument/2006/relationships/image" Target="../media/image54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1.png"/><Relationship Id="rId33" Type="http://schemas.openxmlformats.org/officeDocument/2006/relationships/image" Target="../media/image98.png"/><Relationship Id="rId16" Type="http://schemas.openxmlformats.org/officeDocument/2006/relationships/image" Target="../media/image84.png"/><Relationship Id="rId20" Type="http://schemas.openxmlformats.org/officeDocument/2006/relationships/customXml" Target="../ink/ink2.xml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470.png"/><Relationship Id="rId24" Type="http://schemas.openxmlformats.org/officeDocument/2006/relationships/image" Target="../media/image90.png"/><Relationship Id="rId32" Type="http://schemas.openxmlformats.org/officeDocument/2006/relationships/customXml" Target="../ink/ink3.xml"/><Relationship Id="rId5" Type="http://schemas.openxmlformats.org/officeDocument/2006/relationships/image" Target="../media/image52.png"/><Relationship Id="rId15" Type="http://schemas.openxmlformats.org/officeDocument/2006/relationships/image" Target="../media/image83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10" Type="http://schemas.openxmlformats.org/officeDocument/2006/relationships/image" Target="../media/image57.png"/><Relationship Id="rId19" Type="http://schemas.openxmlformats.org/officeDocument/2006/relationships/image" Target="../media/image87.png"/><Relationship Id="rId31" Type="http://schemas.openxmlformats.org/officeDocument/2006/relationships/image" Target="../media/image9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82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04.png"/><Relationship Id="rId18" Type="http://schemas.openxmlformats.org/officeDocument/2006/relationships/image" Target="../media/image107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103.png"/><Relationship Id="rId17" Type="http://schemas.openxmlformats.org/officeDocument/2006/relationships/image" Target="../media/image106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102.png"/><Relationship Id="rId5" Type="http://schemas.openxmlformats.org/officeDocument/2006/relationships/image" Target="../media/image52.png"/><Relationship Id="rId15" Type="http://schemas.openxmlformats.org/officeDocument/2006/relationships/image" Target="../media/image100.png"/><Relationship Id="rId10" Type="http://schemas.openxmlformats.org/officeDocument/2006/relationships/image" Target="../media/image57.png"/><Relationship Id="rId19" Type="http://schemas.openxmlformats.org/officeDocument/2006/relationships/image" Target="../media/image108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04.png"/><Relationship Id="rId18" Type="http://schemas.openxmlformats.org/officeDocument/2006/relationships/image" Target="../media/image111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103.png"/><Relationship Id="rId17" Type="http://schemas.openxmlformats.org/officeDocument/2006/relationships/image" Target="../media/image110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102.png"/><Relationship Id="rId5" Type="http://schemas.openxmlformats.org/officeDocument/2006/relationships/image" Target="../media/image52.png"/><Relationship Id="rId15" Type="http://schemas.openxmlformats.org/officeDocument/2006/relationships/image" Target="../media/image100.png"/><Relationship Id="rId10" Type="http://schemas.openxmlformats.org/officeDocument/2006/relationships/image" Target="../media/image57.png"/><Relationship Id="rId19" Type="http://schemas.openxmlformats.org/officeDocument/2006/relationships/image" Target="../media/image108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04.png"/><Relationship Id="rId18" Type="http://schemas.openxmlformats.org/officeDocument/2006/relationships/image" Target="../media/image108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103.png"/><Relationship Id="rId17" Type="http://schemas.openxmlformats.org/officeDocument/2006/relationships/image" Target="../media/image1070.png"/><Relationship Id="rId16" Type="http://schemas.openxmlformats.org/officeDocument/2006/relationships/image" Target="../media/image10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102.png"/><Relationship Id="rId5" Type="http://schemas.openxmlformats.org/officeDocument/2006/relationships/image" Target="../media/image52.png"/><Relationship Id="rId15" Type="http://schemas.openxmlformats.org/officeDocument/2006/relationships/image" Target="../media/image100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04.png"/><Relationship Id="rId18" Type="http://schemas.openxmlformats.org/officeDocument/2006/relationships/image" Target="../media/image116.png"/><Relationship Id="rId3" Type="http://schemas.openxmlformats.org/officeDocument/2006/relationships/image" Target="../media/image50.png"/><Relationship Id="rId21" Type="http://schemas.openxmlformats.org/officeDocument/2006/relationships/image" Target="../media/image108.png"/><Relationship Id="rId7" Type="http://schemas.openxmlformats.org/officeDocument/2006/relationships/image" Target="../media/image54.png"/><Relationship Id="rId12" Type="http://schemas.openxmlformats.org/officeDocument/2006/relationships/image" Target="../media/image103.png"/><Relationship Id="rId17" Type="http://schemas.openxmlformats.org/officeDocument/2006/relationships/image" Target="../media/image1100.png"/><Relationship Id="rId16" Type="http://schemas.openxmlformats.org/officeDocument/2006/relationships/image" Target="../media/image1090.png"/><Relationship Id="rId20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102.png"/><Relationship Id="rId5" Type="http://schemas.openxmlformats.org/officeDocument/2006/relationships/image" Target="../media/image52.png"/><Relationship Id="rId15" Type="http://schemas.openxmlformats.org/officeDocument/2006/relationships/image" Target="../media/image1060.png"/><Relationship Id="rId10" Type="http://schemas.openxmlformats.org/officeDocument/2006/relationships/image" Target="../media/image57.png"/><Relationship Id="rId19" Type="http://schemas.openxmlformats.org/officeDocument/2006/relationships/image" Target="../media/image11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43.png"/><Relationship Id="rId3" Type="http://schemas.openxmlformats.org/officeDocument/2006/relationships/image" Target="../media/image1140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0.png"/><Relationship Id="rId11" Type="http://schemas.openxmlformats.org/officeDocument/2006/relationships/image" Target="../media/image122.png"/><Relationship Id="rId5" Type="http://schemas.openxmlformats.org/officeDocument/2006/relationships/image" Target="../media/image1160.png"/><Relationship Id="rId10" Type="http://schemas.openxmlformats.org/officeDocument/2006/relationships/image" Target="../media/image121.png"/><Relationship Id="rId4" Type="http://schemas.openxmlformats.org/officeDocument/2006/relationships/image" Target="../media/image1150.png"/><Relationship Id="rId9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4.png"/><Relationship Id="rId18" Type="http://schemas.openxmlformats.org/officeDocument/2006/relationships/image" Target="../media/image2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21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2.png"/><Relationship Id="rId5" Type="http://schemas.openxmlformats.org/officeDocument/2006/relationships/image" Target="../media/image240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100.png"/><Relationship Id="rId4" Type="http://schemas.openxmlformats.org/officeDocument/2006/relationships/image" Target="../media/image230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3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4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21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2.png"/><Relationship Id="rId5" Type="http://schemas.openxmlformats.org/officeDocument/2006/relationships/image" Target="../media/image240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30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9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30.png"/><Relationship Id="rId5" Type="http://schemas.openxmlformats.org/officeDocument/2006/relationships/image" Target="../media/image52.png"/><Relationship Id="rId15" Type="http://schemas.openxmlformats.org/officeDocument/2006/relationships/image" Target="../media/image34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32.png"/><Relationship Id="rId18" Type="http://schemas.openxmlformats.org/officeDocument/2006/relationships/image" Target="../media/image37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9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30.png"/><Relationship Id="rId5" Type="http://schemas.openxmlformats.org/officeDocument/2006/relationships/image" Target="../media/image52.png"/><Relationship Id="rId15" Type="http://schemas.openxmlformats.org/officeDocument/2006/relationships/image" Target="../media/image34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40.png"/><Relationship Id="rId3" Type="http://schemas.openxmlformats.org/officeDocument/2006/relationships/image" Target="../media/image66.png"/><Relationship Id="rId21" Type="http://schemas.openxmlformats.org/officeDocument/2006/relationships/image" Target="../media/image43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39.png"/><Relationship Id="rId2" Type="http://schemas.openxmlformats.org/officeDocument/2006/relationships/image" Target="../media/image38.png"/><Relationship Id="rId16" Type="http://schemas.openxmlformats.org/officeDocument/2006/relationships/image" Target="../media/image79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46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45.png"/><Relationship Id="rId10" Type="http://schemas.openxmlformats.org/officeDocument/2006/relationships/image" Target="../media/image73.png"/><Relationship Id="rId19" Type="http://schemas.openxmlformats.org/officeDocument/2006/relationships/image" Target="../media/image41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40.png"/><Relationship Id="rId3" Type="http://schemas.openxmlformats.org/officeDocument/2006/relationships/image" Target="../media/image66.png"/><Relationship Id="rId21" Type="http://schemas.openxmlformats.org/officeDocument/2006/relationships/image" Target="../media/image43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39.png"/><Relationship Id="rId2" Type="http://schemas.openxmlformats.org/officeDocument/2006/relationships/image" Target="../media/image47.png"/><Relationship Id="rId16" Type="http://schemas.openxmlformats.org/officeDocument/2006/relationships/image" Target="../media/image79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46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45.png"/><Relationship Id="rId10" Type="http://schemas.openxmlformats.org/officeDocument/2006/relationships/image" Target="../media/image73.png"/><Relationship Id="rId19" Type="http://schemas.openxmlformats.org/officeDocument/2006/relationships/image" Target="../media/image41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02AE-6227-3B88-8331-B33766F120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MPC with Guaranteed Output Delivery (GOD)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0997D-40B2-F3E4-C34A-490157B3E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extensions of BGW for malicious security</a:t>
            </a:r>
          </a:p>
        </p:txBody>
      </p:sp>
    </p:spTree>
    <p:extLst>
      <p:ext uri="{BB962C8B-B14F-4D97-AF65-F5344CB8AC3E}">
        <p14:creationId xmlns:p14="http://schemas.microsoft.com/office/powerpoint/2010/main" val="16013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121B-36B0-42FA-D0B2-2DAF2AE8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Attack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FEA4BF-173C-F140-F5E7-FC2B8A1FACF5}"/>
              </a:ext>
            </a:extLst>
          </p:cNvPr>
          <p:cNvGrpSpPr/>
          <p:nvPr/>
        </p:nvGrpSpPr>
        <p:grpSpPr>
          <a:xfrm>
            <a:off x="926146" y="2715261"/>
            <a:ext cx="4967904" cy="2923955"/>
            <a:chOff x="876842" y="1473693"/>
            <a:chExt cx="7388269" cy="362209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DDC0BF5-6541-9A61-1093-ED7D3C77C3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9103" y="1473693"/>
              <a:ext cx="0" cy="3622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6885C4D-E6BD-1CA5-C677-10A5A2F4DC90}"/>
                </a:ext>
              </a:extLst>
            </p:cNvPr>
            <p:cNvCxnSpPr/>
            <p:nvPr/>
          </p:nvCxnSpPr>
          <p:spPr>
            <a:xfrm>
              <a:off x="949911" y="4634144"/>
              <a:ext cx="7315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16678223-B801-C6B8-A84C-483B01F120BE}"/>
                </a:ext>
              </a:extLst>
            </p:cNvPr>
            <p:cNvSpPr/>
            <p:nvPr/>
          </p:nvSpPr>
          <p:spPr>
            <a:xfrm>
              <a:off x="1589103" y="1961965"/>
              <a:ext cx="5193437" cy="1455938"/>
            </a:xfrm>
            <a:custGeom>
              <a:avLst/>
              <a:gdLst>
                <a:gd name="connsiteX0" fmla="*/ 0 w 5193437"/>
                <a:gd name="connsiteY0" fmla="*/ 1287262 h 1455938"/>
                <a:gd name="connsiteX1" fmla="*/ 106532 w 5193437"/>
                <a:gd name="connsiteY1" fmla="*/ 1100831 h 1455938"/>
                <a:gd name="connsiteX2" fmla="*/ 195309 w 5193437"/>
                <a:gd name="connsiteY2" fmla="*/ 976544 h 1455938"/>
                <a:gd name="connsiteX3" fmla="*/ 266330 w 5193437"/>
                <a:gd name="connsiteY3" fmla="*/ 834501 h 1455938"/>
                <a:gd name="connsiteX4" fmla="*/ 577048 w 5193437"/>
                <a:gd name="connsiteY4" fmla="*/ 399495 h 1455938"/>
                <a:gd name="connsiteX5" fmla="*/ 701336 w 5193437"/>
                <a:gd name="connsiteY5" fmla="*/ 284085 h 1455938"/>
                <a:gd name="connsiteX6" fmla="*/ 976544 w 5193437"/>
                <a:gd name="connsiteY6" fmla="*/ 88777 h 1455938"/>
                <a:gd name="connsiteX7" fmla="*/ 1269507 w 5193437"/>
                <a:gd name="connsiteY7" fmla="*/ 0 h 1455938"/>
                <a:gd name="connsiteX8" fmla="*/ 1482571 w 5193437"/>
                <a:gd name="connsiteY8" fmla="*/ 97654 h 1455938"/>
                <a:gd name="connsiteX9" fmla="*/ 1571347 w 5193437"/>
                <a:gd name="connsiteY9" fmla="*/ 177553 h 1455938"/>
                <a:gd name="connsiteX10" fmla="*/ 1819922 w 5193437"/>
                <a:gd name="connsiteY10" fmla="*/ 523783 h 1455938"/>
                <a:gd name="connsiteX11" fmla="*/ 1961965 w 5193437"/>
                <a:gd name="connsiteY11" fmla="*/ 816746 h 1455938"/>
                <a:gd name="connsiteX12" fmla="*/ 2104008 w 5193437"/>
                <a:gd name="connsiteY12" fmla="*/ 1074198 h 1455938"/>
                <a:gd name="connsiteX13" fmla="*/ 2175029 w 5193437"/>
                <a:gd name="connsiteY13" fmla="*/ 1207363 h 1455938"/>
                <a:gd name="connsiteX14" fmla="*/ 2379215 w 5193437"/>
                <a:gd name="connsiteY14" fmla="*/ 1402672 h 1455938"/>
                <a:gd name="connsiteX15" fmla="*/ 2627790 w 5193437"/>
                <a:gd name="connsiteY15" fmla="*/ 1455938 h 1455938"/>
                <a:gd name="connsiteX16" fmla="*/ 2760955 w 5193437"/>
                <a:gd name="connsiteY16" fmla="*/ 1429305 h 1455938"/>
                <a:gd name="connsiteX17" fmla="*/ 3027285 w 5193437"/>
                <a:gd name="connsiteY17" fmla="*/ 1287262 h 1455938"/>
                <a:gd name="connsiteX18" fmla="*/ 3364637 w 5193437"/>
                <a:gd name="connsiteY18" fmla="*/ 1047565 h 1455938"/>
                <a:gd name="connsiteX19" fmla="*/ 3453414 w 5193437"/>
                <a:gd name="connsiteY19" fmla="*/ 1012054 h 1455938"/>
                <a:gd name="connsiteX20" fmla="*/ 3684233 w 5193437"/>
                <a:gd name="connsiteY20" fmla="*/ 967666 h 1455938"/>
                <a:gd name="connsiteX21" fmla="*/ 3870664 w 5193437"/>
                <a:gd name="connsiteY21" fmla="*/ 958788 h 1455938"/>
                <a:gd name="connsiteX22" fmla="*/ 4421080 w 5193437"/>
                <a:gd name="connsiteY22" fmla="*/ 949911 h 1455938"/>
                <a:gd name="connsiteX23" fmla="*/ 5051394 w 5193437"/>
                <a:gd name="connsiteY23" fmla="*/ 958788 h 1455938"/>
                <a:gd name="connsiteX24" fmla="*/ 5193437 w 5193437"/>
                <a:gd name="connsiteY24" fmla="*/ 941033 h 145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93437" h="1455938">
                  <a:moveTo>
                    <a:pt x="0" y="1287262"/>
                  </a:moveTo>
                  <a:cubicBezTo>
                    <a:pt x="35511" y="1225118"/>
                    <a:pt x="68442" y="1161428"/>
                    <a:pt x="106532" y="1100831"/>
                  </a:cubicBezTo>
                  <a:cubicBezTo>
                    <a:pt x="133626" y="1057727"/>
                    <a:pt x="169115" y="1020201"/>
                    <a:pt x="195309" y="976544"/>
                  </a:cubicBezTo>
                  <a:cubicBezTo>
                    <a:pt x="222544" y="931152"/>
                    <a:pt x="238956" y="879810"/>
                    <a:pt x="266330" y="834501"/>
                  </a:cubicBezTo>
                  <a:cubicBezTo>
                    <a:pt x="355024" y="687697"/>
                    <a:pt x="457567" y="527511"/>
                    <a:pt x="577048" y="399495"/>
                  </a:cubicBezTo>
                  <a:cubicBezTo>
                    <a:pt x="615624" y="358164"/>
                    <a:pt x="658612" y="321112"/>
                    <a:pt x="701336" y="284085"/>
                  </a:cubicBezTo>
                  <a:cubicBezTo>
                    <a:pt x="791780" y="205701"/>
                    <a:pt x="868941" y="140948"/>
                    <a:pt x="976544" y="88777"/>
                  </a:cubicBezTo>
                  <a:cubicBezTo>
                    <a:pt x="1110487" y="23835"/>
                    <a:pt x="1134194" y="27063"/>
                    <a:pt x="1269507" y="0"/>
                  </a:cubicBezTo>
                  <a:cubicBezTo>
                    <a:pt x="1353458" y="30528"/>
                    <a:pt x="1405747" y="44211"/>
                    <a:pt x="1482571" y="97654"/>
                  </a:cubicBezTo>
                  <a:cubicBezTo>
                    <a:pt x="1515253" y="120389"/>
                    <a:pt x="1545131" y="147591"/>
                    <a:pt x="1571347" y="177553"/>
                  </a:cubicBezTo>
                  <a:cubicBezTo>
                    <a:pt x="1650302" y="267787"/>
                    <a:pt x="1759797" y="410471"/>
                    <a:pt x="1819922" y="523783"/>
                  </a:cubicBezTo>
                  <a:cubicBezTo>
                    <a:pt x="1870790" y="619651"/>
                    <a:pt x="1909538" y="721722"/>
                    <a:pt x="1961965" y="816746"/>
                  </a:cubicBezTo>
                  <a:cubicBezTo>
                    <a:pt x="2009313" y="902563"/>
                    <a:pt x="2057075" y="988153"/>
                    <a:pt x="2104008" y="1074198"/>
                  </a:cubicBezTo>
                  <a:cubicBezTo>
                    <a:pt x="2128097" y="1118362"/>
                    <a:pt x="2141189" y="1170139"/>
                    <a:pt x="2175029" y="1207363"/>
                  </a:cubicBezTo>
                  <a:cubicBezTo>
                    <a:pt x="2235768" y="1274176"/>
                    <a:pt x="2301172" y="1354646"/>
                    <a:pt x="2379215" y="1402672"/>
                  </a:cubicBezTo>
                  <a:cubicBezTo>
                    <a:pt x="2470146" y="1458630"/>
                    <a:pt x="2524735" y="1449067"/>
                    <a:pt x="2627790" y="1455938"/>
                  </a:cubicBezTo>
                  <a:cubicBezTo>
                    <a:pt x="2672178" y="1447060"/>
                    <a:pt x="2718011" y="1443620"/>
                    <a:pt x="2760955" y="1429305"/>
                  </a:cubicBezTo>
                  <a:cubicBezTo>
                    <a:pt x="2829263" y="1406536"/>
                    <a:pt x="2970229" y="1327619"/>
                    <a:pt x="3027285" y="1287262"/>
                  </a:cubicBezTo>
                  <a:cubicBezTo>
                    <a:pt x="3188661" y="1173118"/>
                    <a:pt x="3217470" y="1121149"/>
                    <a:pt x="3364637" y="1047565"/>
                  </a:cubicBezTo>
                  <a:cubicBezTo>
                    <a:pt x="3393144" y="1033311"/>
                    <a:pt x="3423042" y="1021718"/>
                    <a:pt x="3453414" y="1012054"/>
                  </a:cubicBezTo>
                  <a:cubicBezTo>
                    <a:pt x="3522882" y="989950"/>
                    <a:pt x="3612505" y="973814"/>
                    <a:pt x="3684233" y="967666"/>
                  </a:cubicBezTo>
                  <a:cubicBezTo>
                    <a:pt x="3746220" y="962353"/>
                    <a:pt x="3808468" y="960287"/>
                    <a:pt x="3870664" y="958788"/>
                  </a:cubicBezTo>
                  <a:lnTo>
                    <a:pt x="4421080" y="949911"/>
                  </a:lnTo>
                  <a:lnTo>
                    <a:pt x="5051394" y="958788"/>
                  </a:lnTo>
                  <a:cubicBezTo>
                    <a:pt x="5163585" y="958788"/>
                    <a:pt x="5141510" y="966996"/>
                    <a:pt x="5193437" y="9410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82F4063-15D0-2F2F-36D1-4195FA895BEC}"/>
                </a:ext>
              </a:extLst>
            </p:cNvPr>
            <p:cNvSpPr/>
            <p:nvPr/>
          </p:nvSpPr>
          <p:spPr>
            <a:xfrm>
              <a:off x="2015240" y="2392531"/>
              <a:ext cx="142026" cy="1509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74747DD-A2EE-11B5-6080-4D9BB5D19959}"/>
                </a:ext>
              </a:extLst>
            </p:cNvPr>
            <p:cNvSpPr/>
            <p:nvPr/>
          </p:nvSpPr>
          <p:spPr>
            <a:xfrm>
              <a:off x="2718055" y="1886504"/>
              <a:ext cx="142026" cy="1509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61D56AE-F1DA-4E09-299F-0738F9CADA78}"/>
                </a:ext>
              </a:extLst>
            </p:cNvPr>
            <p:cNvSpPr/>
            <p:nvPr/>
          </p:nvSpPr>
          <p:spPr>
            <a:xfrm>
              <a:off x="6542870" y="2837324"/>
              <a:ext cx="142026" cy="1509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97E174-E126-580C-CCC6-D7EFB29DA97C}"/>
                </a:ext>
              </a:extLst>
            </p:cNvPr>
            <p:cNvCxnSpPr>
              <a:cxnSpLocks/>
            </p:cNvCxnSpPr>
            <p:nvPr/>
          </p:nvCxnSpPr>
          <p:spPr>
            <a:xfrm>
              <a:off x="2086253" y="2521350"/>
              <a:ext cx="20799" cy="2112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9CE78C5-2729-428E-65D7-87CB75326AED}"/>
                </a:ext>
              </a:extLst>
            </p:cNvPr>
            <p:cNvCxnSpPr>
              <a:cxnSpLocks/>
            </p:cNvCxnSpPr>
            <p:nvPr/>
          </p:nvCxnSpPr>
          <p:spPr>
            <a:xfrm>
              <a:off x="2793373" y="1984205"/>
              <a:ext cx="0" cy="2649939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B909CE3-852B-480B-CBBE-B5AF59FDA004}"/>
                </a:ext>
              </a:extLst>
            </p:cNvPr>
            <p:cNvCxnSpPr>
              <a:cxnSpLocks/>
            </p:cNvCxnSpPr>
            <p:nvPr/>
          </p:nvCxnSpPr>
          <p:spPr>
            <a:xfrm>
              <a:off x="6601921" y="2969627"/>
              <a:ext cx="11962" cy="166451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9C18AD5-0401-7B02-44C6-77F8A707020C}"/>
                    </a:ext>
                  </a:extLst>
                </p:cNvPr>
                <p:cNvSpPr txBox="1"/>
                <p:nvPr/>
              </p:nvSpPr>
              <p:spPr>
                <a:xfrm>
                  <a:off x="1172764" y="2090589"/>
                  <a:ext cx="842475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(1,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(1))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57FF40B-3659-6C4A-4890-1A96DC2AAD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2764" y="2090589"/>
                  <a:ext cx="842475" cy="292388"/>
                </a:xfrm>
                <a:prstGeom prst="rect">
                  <a:avLst/>
                </a:prstGeom>
                <a:blipFill>
                  <a:blip r:embed="rId3"/>
                  <a:stretch>
                    <a:fillRect r="-37778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D3F841-FBF1-6C1D-6ADF-4153044BC6A8}"/>
                    </a:ext>
                  </a:extLst>
                </p:cNvPr>
                <p:cNvSpPr txBox="1"/>
                <p:nvPr/>
              </p:nvSpPr>
              <p:spPr>
                <a:xfrm>
                  <a:off x="2367830" y="1569416"/>
                  <a:ext cx="842475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(2,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(2))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69403E7-E4AC-B999-6AB5-25AFB5BA74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7830" y="1569416"/>
                  <a:ext cx="842475" cy="292388"/>
                </a:xfrm>
                <a:prstGeom prst="rect">
                  <a:avLst/>
                </a:prstGeom>
                <a:blipFill>
                  <a:blip r:embed="rId4"/>
                  <a:stretch>
                    <a:fillRect r="-36957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1D1CB80-E8B1-B817-6802-A8E636F67062}"/>
                    </a:ext>
                  </a:extLst>
                </p:cNvPr>
                <p:cNvSpPr txBox="1"/>
                <p:nvPr/>
              </p:nvSpPr>
              <p:spPr>
                <a:xfrm>
                  <a:off x="6053043" y="2444947"/>
                  <a:ext cx="1263704" cy="3622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A8B723B-81B9-4341-3282-82575D0835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043" y="2444947"/>
                  <a:ext cx="1263704" cy="362200"/>
                </a:xfrm>
                <a:prstGeom prst="rect">
                  <a:avLst/>
                </a:prstGeom>
                <a:blipFill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C64742-BAED-103C-89D0-F767C224851E}"/>
                    </a:ext>
                  </a:extLst>
                </p:cNvPr>
                <p:cNvSpPr txBox="1"/>
                <p:nvPr/>
              </p:nvSpPr>
              <p:spPr>
                <a:xfrm>
                  <a:off x="4320311" y="4673640"/>
                  <a:ext cx="4106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C27993-8DDF-20B2-B142-7915925661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311" y="4673640"/>
                  <a:ext cx="41068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59314A4-A021-9DC4-2B48-6779B7966608}"/>
                    </a:ext>
                  </a:extLst>
                </p:cNvPr>
                <p:cNvSpPr txBox="1"/>
                <p:nvPr/>
              </p:nvSpPr>
              <p:spPr>
                <a:xfrm>
                  <a:off x="1948996" y="4718769"/>
                  <a:ext cx="316112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73DE6CE-50F6-CB5A-11C1-00E66D110C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8996" y="4718769"/>
                  <a:ext cx="316112" cy="292388"/>
                </a:xfrm>
                <a:prstGeom prst="rect">
                  <a:avLst/>
                </a:prstGeom>
                <a:blipFill>
                  <a:blip r:embed="rId7"/>
                  <a:stretch>
                    <a:fillRect r="-1111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ECC9FC9-EB7B-BFD2-B65B-EB476C060B94}"/>
                    </a:ext>
                  </a:extLst>
                </p:cNvPr>
                <p:cNvSpPr txBox="1"/>
                <p:nvPr/>
              </p:nvSpPr>
              <p:spPr>
                <a:xfrm>
                  <a:off x="2619152" y="4718769"/>
                  <a:ext cx="316112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C4BEF6F-4322-7728-F3F7-15D59E894D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9152" y="4718769"/>
                  <a:ext cx="316112" cy="292388"/>
                </a:xfrm>
                <a:prstGeom prst="rect">
                  <a:avLst/>
                </a:prstGeom>
                <a:blipFill>
                  <a:blip r:embed="rId8"/>
                  <a:stretch>
                    <a:fillRect r="-1666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452B3E-BB47-F066-6934-7F37177EE32A}"/>
                    </a:ext>
                  </a:extLst>
                </p:cNvPr>
                <p:cNvSpPr txBox="1"/>
                <p:nvPr/>
              </p:nvSpPr>
              <p:spPr>
                <a:xfrm>
                  <a:off x="6376511" y="4718769"/>
                  <a:ext cx="471933" cy="3622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FDF5848-3303-8061-10C6-6520ADB269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6511" y="4718769"/>
                  <a:ext cx="471933" cy="362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6DCAE69-DB9F-D429-3C26-6D44C549D5C1}"/>
                </a:ext>
              </a:extLst>
            </p:cNvPr>
            <p:cNvSpPr/>
            <p:nvPr/>
          </p:nvSpPr>
          <p:spPr>
            <a:xfrm>
              <a:off x="1501017" y="3158253"/>
              <a:ext cx="142026" cy="1509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7AB6CAB-8B10-20F4-502C-AE3186F5A565}"/>
                    </a:ext>
                  </a:extLst>
                </p:cNvPr>
                <p:cNvSpPr txBox="1"/>
                <p:nvPr/>
              </p:nvSpPr>
              <p:spPr>
                <a:xfrm>
                  <a:off x="876842" y="3094738"/>
                  <a:ext cx="65832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(0,</m:t>
                        </m:r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5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8BA56CF-987D-FFDE-49F7-6C2423968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842" y="3094738"/>
                  <a:ext cx="658322" cy="323165"/>
                </a:xfrm>
                <a:prstGeom prst="rect">
                  <a:avLst/>
                </a:prstGeom>
                <a:blipFill>
                  <a:blip r:embed="rId10"/>
                  <a:stretch>
                    <a:fillRect r="-36111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9047AD-FA6C-1923-F195-0EC9D02A2EE6}"/>
                  </a:ext>
                </a:extLst>
              </p:cNvPr>
              <p:cNvSpPr txBox="1"/>
              <p:nvPr/>
            </p:nvSpPr>
            <p:spPr>
              <a:xfrm>
                <a:off x="1815334" y="1661621"/>
                <a:ext cx="2671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Honest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secret shares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9047AD-FA6C-1923-F195-0EC9D02A2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334" y="1661621"/>
                <a:ext cx="2671565" cy="369332"/>
              </a:xfrm>
              <a:prstGeom prst="rect">
                <a:avLst/>
              </a:prstGeom>
              <a:blipFill>
                <a:blip r:embed="rId11"/>
                <a:stretch>
                  <a:fillRect l="-2370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51082C7-3992-EFED-4673-CD8D4E369D4E}"/>
              </a:ext>
            </a:extLst>
          </p:cNvPr>
          <p:cNvCxnSpPr>
            <a:cxnSpLocks/>
          </p:cNvCxnSpPr>
          <p:nvPr/>
        </p:nvCxnSpPr>
        <p:spPr>
          <a:xfrm flipV="1">
            <a:off x="7051550" y="2705602"/>
            <a:ext cx="0" cy="2923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771096F-54AD-A972-9E15-ABB4235540C5}"/>
              </a:ext>
            </a:extLst>
          </p:cNvPr>
          <p:cNvCxnSpPr/>
          <p:nvPr/>
        </p:nvCxnSpPr>
        <p:spPr>
          <a:xfrm>
            <a:off x="6621755" y="5256896"/>
            <a:ext cx="49187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12CA6EB8-8B97-28B9-A559-AC90FA841A83}"/>
              </a:ext>
            </a:extLst>
          </p:cNvPr>
          <p:cNvSpPr/>
          <p:nvPr/>
        </p:nvSpPr>
        <p:spPr>
          <a:xfrm>
            <a:off x="7329034" y="3833788"/>
            <a:ext cx="95499" cy="1218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65AA9AA-E9A4-B876-CB1E-9FFA19E02622}"/>
              </a:ext>
            </a:extLst>
          </p:cNvPr>
          <p:cNvSpPr/>
          <p:nvPr/>
        </p:nvSpPr>
        <p:spPr>
          <a:xfrm>
            <a:off x="7802687" y="2595336"/>
            <a:ext cx="95499" cy="1218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DFA1743-2A4F-85C7-498F-D4E5F1E79036}"/>
              </a:ext>
            </a:extLst>
          </p:cNvPr>
          <p:cNvSpPr/>
          <p:nvPr/>
        </p:nvSpPr>
        <p:spPr>
          <a:xfrm>
            <a:off x="10374441" y="4502004"/>
            <a:ext cx="95499" cy="1218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E0BABA8-57AE-529F-36A6-3350D71F7DAB}"/>
              </a:ext>
            </a:extLst>
          </p:cNvPr>
          <p:cNvCxnSpPr>
            <a:cxnSpLocks/>
            <a:stCxn id="50" idx="5"/>
          </p:cNvCxnSpPr>
          <p:nvPr/>
        </p:nvCxnSpPr>
        <p:spPr>
          <a:xfrm flipH="1">
            <a:off x="7399821" y="3937778"/>
            <a:ext cx="10726" cy="131911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364D2A8-E164-D91D-ABEF-9E13B36B406F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7850438" y="2714056"/>
            <a:ext cx="7974" cy="261115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3E32096-BE67-83B5-621E-AD99F7A15D92}"/>
              </a:ext>
            </a:extLst>
          </p:cNvPr>
          <p:cNvCxnSpPr>
            <a:cxnSpLocks/>
          </p:cNvCxnSpPr>
          <p:nvPr/>
        </p:nvCxnSpPr>
        <p:spPr>
          <a:xfrm>
            <a:off x="10422191" y="3913204"/>
            <a:ext cx="8043" cy="134369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20B561B-D317-3B65-EBDD-700C969D21F3}"/>
                  </a:ext>
                </a:extLst>
              </p:cNvPr>
              <p:cNvSpPr txBox="1"/>
              <p:nvPr/>
            </p:nvSpPr>
            <p:spPr>
              <a:xfrm>
                <a:off x="7437982" y="3942942"/>
                <a:ext cx="566484" cy="236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(1))</m:t>
                      </m:r>
                    </m:oMath>
                  </m:oMathPara>
                </a14:m>
                <a:endParaRPr lang="en-IN" sz="13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20B561B-D317-3B65-EBDD-700C969D2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982" y="3942942"/>
                <a:ext cx="566484" cy="236032"/>
              </a:xfrm>
              <a:prstGeom prst="rect">
                <a:avLst/>
              </a:prstGeom>
              <a:blipFill>
                <a:blip r:embed="rId12"/>
                <a:stretch>
                  <a:fillRect r="-3695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6C2C91-8998-1520-5458-80870BA40F88}"/>
                  </a:ext>
                </a:extLst>
              </p:cNvPr>
              <p:cNvSpPr txBox="1"/>
              <p:nvPr/>
            </p:nvSpPr>
            <p:spPr>
              <a:xfrm>
                <a:off x="7865664" y="2607647"/>
                <a:ext cx="566484" cy="236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(2,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(2))</m:t>
                      </m:r>
                    </m:oMath>
                  </m:oMathPara>
                </a14:m>
                <a:endParaRPr lang="en-IN" sz="13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6C2C91-8998-1520-5458-80870BA40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664" y="2607647"/>
                <a:ext cx="566484" cy="236032"/>
              </a:xfrm>
              <a:prstGeom prst="rect">
                <a:avLst/>
              </a:prstGeom>
              <a:blipFill>
                <a:blip r:embed="rId13"/>
                <a:stretch>
                  <a:fillRect r="-40000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5699617-B21D-C27C-2071-91702581248A}"/>
                  </a:ext>
                </a:extLst>
              </p:cNvPr>
              <p:cNvSpPr txBox="1"/>
              <p:nvPr/>
            </p:nvSpPr>
            <p:spPr>
              <a:xfrm>
                <a:off x="10053123" y="3489653"/>
                <a:ext cx="849720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13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5699617-B21D-C27C-2071-917025812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123" y="3489653"/>
                <a:ext cx="849720" cy="292388"/>
              </a:xfrm>
              <a:prstGeom prst="rect">
                <a:avLst/>
              </a:prstGeom>
              <a:blipFill>
                <a:blip r:embed="rId1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36C8E64-96CF-AA6B-6977-89AE765E99AD}"/>
                  </a:ext>
                </a:extLst>
              </p:cNvPr>
              <p:cNvSpPr txBox="1"/>
              <p:nvPr/>
            </p:nvSpPr>
            <p:spPr>
              <a:xfrm>
                <a:off x="8888026" y="5288779"/>
                <a:ext cx="276149" cy="298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36C8E64-96CF-AA6B-6977-89AE765E9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026" y="5288779"/>
                <a:ext cx="276149" cy="2981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7338642-CC95-5E12-B3B2-0F98516BDE84}"/>
                  </a:ext>
                </a:extLst>
              </p:cNvPr>
              <p:cNvSpPr txBox="1"/>
              <p:nvPr/>
            </p:nvSpPr>
            <p:spPr>
              <a:xfrm>
                <a:off x="7293544" y="5325210"/>
                <a:ext cx="212555" cy="236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13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7338642-CC95-5E12-B3B2-0F98516BD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544" y="5325210"/>
                <a:ext cx="212555" cy="236032"/>
              </a:xfrm>
              <a:prstGeom prst="rect">
                <a:avLst/>
              </a:prstGeom>
              <a:blipFill>
                <a:blip r:embed="rId16"/>
                <a:stretch>
                  <a:fillRect r="-1764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342E534-E4E5-AFF7-33AE-4177EF0F476F}"/>
                  </a:ext>
                </a:extLst>
              </p:cNvPr>
              <p:cNvSpPr txBox="1"/>
              <p:nvPr/>
            </p:nvSpPr>
            <p:spPr>
              <a:xfrm>
                <a:off x="7744160" y="5325210"/>
                <a:ext cx="212555" cy="236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13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342E534-E4E5-AFF7-33AE-4177EF0F4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160" y="5325210"/>
                <a:ext cx="212555" cy="236032"/>
              </a:xfrm>
              <a:prstGeom prst="rect">
                <a:avLst/>
              </a:prstGeom>
              <a:blipFill>
                <a:blip r:embed="rId17"/>
                <a:stretch>
                  <a:fillRect r="-1111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4C64D58-3CF7-CE3F-1856-50377A557A2B}"/>
                  </a:ext>
                </a:extLst>
              </p:cNvPr>
              <p:cNvSpPr txBox="1"/>
              <p:nvPr/>
            </p:nvSpPr>
            <p:spPr>
              <a:xfrm>
                <a:off x="10270624" y="5325210"/>
                <a:ext cx="317330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N" sz="13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4C64D58-3CF7-CE3F-1856-50377A557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624" y="5325210"/>
                <a:ext cx="317330" cy="2923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B20D5A8B-C05D-90C2-192C-B8FFD3857DBE}"/>
              </a:ext>
            </a:extLst>
          </p:cNvPr>
          <p:cNvSpPr/>
          <p:nvPr/>
        </p:nvSpPr>
        <p:spPr>
          <a:xfrm>
            <a:off x="7003800" y="3281254"/>
            <a:ext cx="95499" cy="1218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B075105-5D4C-223F-603F-CE21A8856A85}"/>
                  </a:ext>
                </a:extLst>
              </p:cNvPr>
              <p:cNvSpPr txBox="1"/>
              <p:nvPr/>
            </p:nvSpPr>
            <p:spPr>
              <a:xfrm>
                <a:off x="6417244" y="3127375"/>
                <a:ext cx="69923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(0,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5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B075105-5D4C-223F-603F-CE21A8856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244" y="3127375"/>
                <a:ext cx="699230" cy="323165"/>
              </a:xfrm>
              <a:prstGeom prst="rect">
                <a:avLst/>
              </a:prstGeom>
              <a:blipFill>
                <a:blip r:embed="rId19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75F3107-353C-8872-9814-CC189C5B8247}"/>
                  </a:ext>
                </a:extLst>
              </p14:cNvPr>
              <p14:cNvContentPartPr/>
              <p14:nvPr/>
            </p14:nvContentPartPr>
            <p14:xfrm>
              <a:off x="7088549" y="2246940"/>
              <a:ext cx="3776400" cy="2364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75F3107-353C-8872-9814-CC189C5B824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82429" y="2240820"/>
                <a:ext cx="3788640" cy="23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4385B92-D843-1F49-F87D-8A90ADE78C87}"/>
                  </a:ext>
                </a:extLst>
              </p:cNvPr>
              <p:cNvSpPr txBox="1"/>
              <p:nvPr/>
            </p:nvSpPr>
            <p:spPr>
              <a:xfrm>
                <a:off x="7367893" y="1665855"/>
                <a:ext cx="3088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A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reconstructed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4385B92-D843-1F49-F87D-8A90ADE78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893" y="1665855"/>
                <a:ext cx="3088794" cy="369332"/>
              </a:xfrm>
              <a:prstGeom prst="rect">
                <a:avLst/>
              </a:prstGeom>
              <a:blipFill>
                <a:blip r:embed="rId22"/>
                <a:stretch>
                  <a:fillRect l="-1639" t="-6667" r="-82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A7FCAE40-C98A-C3A6-41D3-B473AF083D85}"/>
              </a:ext>
            </a:extLst>
          </p:cNvPr>
          <p:cNvSpPr txBox="1"/>
          <p:nvPr/>
        </p:nvSpPr>
        <p:spPr>
          <a:xfrm>
            <a:off x="7399821" y="365125"/>
            <a:ext cx="211878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Need to </a:t>
            </a:r>
            <a:r>
              <a:rPr lang="en-US" i="1" dirty="0"/>
              <a:t>bind</a:t>
            </a:r>
            <a:r>
              <a:rPr lang="en-US" dirty="0"/>
              <a:t> to the </a:t>
            </a:r>
          </a:p>
          <a:p>
            <a:r>
              <a:rPr lang="en-US" dirty="0"/>
              <a:t>shared polynomial </a:t>
            </a:r>
          </a:p>
        </p:txBody>
      </p:sp>
    </p:spTree>
    <p:extLst>
      <p:ext uri="{BB962C8B-B14F-4D97-AF65-F5344CB8AC3E}">
        <p14:creationId xmlns:p14="http://schemas.microsoft.com/office/powerpoint/2010/main" val="101145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0" grpId="0" animBg="1"/>
      <p:bldP spid="51" grpId="0" animBg="1"/>
      <p:bldP spid="52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 animBg="1"/>
      <p:bldP spid="64" grpId="0"/>
      <p:bldP spid="71" grpId="0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172A1-8F8B-A5AC-F8BE-45E7C4D75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82DA3-0326-1FF5-A656-1716264D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Attack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38A458-987D-0700-DFC5-D803030BC849}"/>
              </a:ext>
            </a:extLst>
          </p:cNvPr>
          <p:cNvGrpSpPr/>
          <p:nvPr/>
        </p:nvGrpSpPr>
        <p:grpSpPr>
          <a:xfrm>
            <a:off x="926146" y="2715261"/>
            <a:ext cx="4967904" cy="2923955"/>
            <a:chOff x="876842" y="1473693"/>
            <a:chExt cx="7388269" cy="362209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E78F839-AF2B-88F4-27E0-2FD786CAF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9103" y="1473693"/>
              <a:ext cx="0" cy="3622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A346251-AEEE-F070-1DD9-93DCD329FEDF}"/>
                </a:ext>
              </a:extLst>
            </p:cNvPr>
            <p:cNvCxnSpPr/>
            <p:nvPr/>
          </p:nvCxnSpPr>
          <p:spPr>
            <a:xfrm>
              <a:off x="949911" y="4634144"/>
              <a:ext cx="7315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82C3E28E-A596-B6E5-A5F3-6D6880D10302}"/>
                </a:ext>
              </a:extLst>
            </p:cNvPr>
            <p:cNvSpPr/>
            <p:nvPr/>
          </p:nvSpPr>
          <p:spPr>
            <a:xfrm>
              <a:off x="1589103" y="1961965"/>
              <a:ext cx="5193437" cy="1455938"/>
            </a:xfrm>
            <a:custGeom>
              <a:avLst/>
              <a:gdLst>
                <a:gd name="connsiteX0" fmla="*/ 0 w 5193437"/>
                <a:gd name="connsiteY0" fmla="*/ 1287262 h 1455938"/>
                <a:gd name="connsiteX1" fmla="*/ 106532 w 5193437"/>
                <a:gd name="connsiteY1" fmla="*/ 1100831 h 1455938"/>
                <a:gd name="connsiteX2" fmla="*/ 195309 w 5193437"/>
                <a:gd name="connsiteY2" fmla="*/ 976544 h 1455938"/>
                <a:gd name="connsiteX3" fmla="*/ 266330 w 5193437"/>
                <a:gd name="connsiteY3" fmla="*/ 834501 h 1455938"/>
                <a:gd name="connsiteX4" fmla="*/ 577048 w 5193437"/>
                <a:gd name="connsiteY4" fmla="*/ 399495 h 1455938"/>
                <a:gd name="connsiteX5" fmla="*/ 701336 w 5193437"/>
                <a:gd name="connsiteY5" fmla="*/ 284085 h 1455938"/>
                <a:gd name="connsiteX6" fmla="*/ 976544 w 5193437"/>
                <a:gd name="connsiteY6" fmla="*/ 88777 h 1455938"/>
                <a:gd name="connsiteX7" fmla="*/ 1269507 w 5193437"/>
                <a:gd name="connsiteY7" fmla="*/ 0 h 1455938"/>
                <a:gd name="connsiteX8" fmla="*/ 1482571 w 5193437"/>
                <a:gd name="connsiteY8" fmla="*/ 97654 h 1455938"/>
                <a:gd name="connsiteX9" fmla="*/ 1571347 w 5193437"/>
                <a:gd name="connsiteY9" fmla="*/ 177553 h 1455938"/>
                <a:gd name="connsiteX10" fmla="*/ 1819922 w 5193437"/>
                <a:gd name="connsiteY10" fmla="*/ 523783 h 1455938"/>
                <a:gd name="connsiteX11" fmla="*/ 1961965 w 5193437"/>
                <a:gd name="connsiteY11" fmla="*/ 816746 h 1455938"/>
                <a:gd name="connsiteX12" fmla="*/ 2104008 w 5193437"/>
                <a:gd name="connsiteY12" fmla="*/ 1074198 h 1455938"/>
                <a:gd name="connsiteX13" fmla="*/ 2175029 w 5193437"/>
                <a:gd name="connsiteY13" fmla="*/ 1207363 h 1455938"/>
                <a:gd name="connsiteX14" fmla="*/ 2379215 w 5193437"/>
                <a:gd name="connsiteY14" fmla="*/ 1402672 h 1455938"/>
                <a:gd name="connsiteX15" fmla="*/ 2627790 w 5193437"/>
                <a:gd name="connsiteY15" fmla="*/ 1455938 h 1455938"/>
                <a:gd name="connsiteX16" fmla="*/ 2760955 w 5193437"/>
                <a:gd name="connsiteY16" fmla="*/ 1429305 h 1455938"/>
                <a:gd name="connsiteX17" fmla="*/ 3027285 w 5193437"/>
                <a:gd name="connsiteY17" fmla="*/ 1287262 h 1455938"/>
                <a:gd name="connsiteX18" fmla="*/ 3364637 w 5193437"/>
                <a:gd name="connsiteY18" fmla="*/ 1047565 h 1455938"/>
                <a:gd name="connsiteX19" fmla="*/ 3453414 w 5193437"/>
                <a:gd name="connsiteY19" fmla="*/ 1012054 h 1455938"/>
                <a:gd name="connsiteX20" fmla="*/ 3684233 w 5193437"/>
                <a:gd name="connsiteY20" fmla="*/ 967666 h 1455938"/>
                <a:gd name="connsiteX21" fmla="*/ 3870664 w 5193437"/>
                <a:gd name="connsiteY21" fmla="*/ 958788 h 1455938"/>
                <a:gd name="connsiteX22" fmla="*/ 4421080 w 5193437"/>
                <a:gd name="connsiteY22" fmla="*/ 949911 h 1455938"/>
                <a:gd name="connsiteX23" fmla="*/ 5051394 w 5193437"/>
                <a:gd name="connsiteY23" fmla="*/ 958788 h 1455938"/>
                <a:gd name="connsiteX24" fmla="*/ 5193437 w 5193437"/>
                <a:gd name="connsiteY24" fmla="*/ 941033 h 145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93437" h="1455938">
                  <a:moveTo>
                    <a:pt x="0" y="1287262"/>
                  </a:moveTo>
                  <a:cubicBezTo>
                    <a:pt x="35511" y="1225118"/>
                    <a:pt x="68442" y="1161428"/>
                    <a:pt x="106532" y="1100831"/>
                  </a:cubicBezTo>
                  <a:cubicBezTo>
                    <a:pt x="133626" y="1057727"/>
                    <a:pt x="169115" y="1020201"/>
                    <a:pt x="195309" y="976544"/>
                  </a:cubicBezTo>
                  <a:cubicBezTo>
                    <a:pt x="222544" y="931152"/>
                    <a:pt x="238956" y="879810"/>
                    <a:pt x="266330" y="834501"/>
                  </a:cubicBezTo>
                  <a:cubicBezTo>
                    <a:pt x="355024" y="687697"/>
                    <a:pt x="457567" y="527511"/>
                    <a:pt x="577048" y="399495"/>
                  </a:cubicBezTo>
                  <a:cubicBezTo>
                    <a:pt x="615624" y="358164"/>
                    <a:pt x="658612" y="321112"/>
                    <a:pt x="701336" y="284085"/>
                  </a:cubicBezTo>
                  <a:cubicBezTo>
                    <a:pt x="791780" y="205701"/>
                    <a:pt x="868941" y="140948"/>
                    <a:pt x="976544" y="88777"/>
                  </a:cubicBezTo>
                  <a:cubicBezTo>
                    <a:pt x="1110487" y="23835"/>
                    <a:pt x="1134194" y="27063"/>
                    <a:pt x="1269507" y="0"/>
                  </a:cubicBezTo>
                  <a:cubicBezTo>
                    <a:pt x="1353458" y="30528"/>
                    <a:pt x="1405747" y="44211"/>
                    <a:pt x="1482571" y="97654"/>
                  </a:cubicBezTo>
                  <a:cubicBezTo>
                    <a:pt x="1515253" y="120389"/>
                    <a:pt x="1545131" y="147591"/>
                    <a:pt x="1571347" y="177553"/>
                  </a:cubicBezTo>
                  <a:cubicBezTo>
                    <a:pt x="1650302" y="267787"/>
                    <a:pt x="1759797" y="410471"/>
                    <a:pt x="1819922" y="523783"/>
                  </a:cubicBezTo>
                  <a:cubicBezTo>
                    <a:pt x="1870790" y="619651"/>
                    <a:pt x="1909538" y="721722"/>
                    <a:pt x="1961965" y="816746"/>
                  </a:cubicBezTo>
                  <a:cubicBezTo>
                    <a:pt x="2009313" y="902563"/>
                    <a:pt x="2057075" y="988153"/>
                    <a:pt x="2104008" y="1074198"/>
                  </a:cubicBezTo>
                  <a:cubicBezTo>
                    <a:pt x="2128097" y="1118362"/>
                    <a:pt x="2141189" y="1170139"/>
                    <a:pt x="2175029" y="1207363"/>
                  </a:cubicBezTo>
                  <a:cubicBezTo>
                    <a:pt x="2235768" y="1274176"/>
                    <a:pt x="2301172" y="1354646"/>
                    <a:pt x="2379215" y="1402672"/>
                  </a:cubicBezTo>
                  <a:cubicBezTo>
                    <a:pt x="2470146" y="1458630"/>
                    <a:pt x="2524735" y="1449067"/>
                    <a:pt x="2627790" y="1455938"/>
                  </a:cubicBezTo>
                  <a:cubicBezTo>
                    <a:pt x="2672178" y="1447060"/>
                    <a:pt x="2718011" y="1443620"/>
                    <a:pt x="2760955" y="1429305"/>
                  </a:cubicBezTo>
                  <a:cubicBezTo>
                    <a:pt x="2829263" y="1406536"/>
                    <a:pt x="2970229" y="1327619"/>
                    <a:pt x="3027285" y="1287262"/>
                  </a:cubicBezTo>
                  <a:cubicBezTo>
                    <a:pt x="3188661" y="1173118"/>
                    <a:pt x="3217470" y="1121149"/>
                    <a:pt x="3364637" y="1047565"/>
                  </a:cubicBezTo>
                  <a:cubicBezTo>
                    <a:pt x="3393144" y="1033311"/>
                    <a:pt x="3423042" y="1021718"/>
                    <a:pt x="3453414" y="1012054"/>
                  </a:cubicBezTo>
                  <a:cubicBezTo>
                    <a:pt x="3522882" y="989950"/>
                    <a:pt x="3612505" y="973814"/>
                    <a:pt x="3684233" y="967666"/>
                  </a:cubicBezTo>
                  <a:cubicBezTo>
                    <a:pt x="3746220" y="962353"/>
                    <a:pt x="3808468" y="960287"/>
                    <a:pt x="3870664" y="958788"/>
                  </a:cubicBezTo>
                  <a:lnTo>
                    <a:pt x="4421080" y="949911"/>
                  </a:lnTo>
                  <a:lnTo>
                    <a:pt x="5051394" y="958788"/>
                  </a:lnTo>
                  <a:cubicBezTo>
                    <a:pt x="5163585" y="958788"/>
                    <a:pt x="5141510" y="966996"/>
                    <a:pt x="5193437" y="9410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AA5E208-3FC5-DBFE-868C-7F647C92EC01}"/>
                </a:ext>
              </a:extLst>
            </p:cNvPr>
            <p:cNvSpPr/>
            <p:nvPr/>
          </p:nvSpPr>
          <p:spPr>
            <a:xfrm>
              <a:off x="2015240" y="2392531"/>
              <a:ext cx="142026" cy="1509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EEBBBE-99F7-F10C-1526-7476386776F2}"/>
                </a:ext>
              </a:extLst>
            </p:cNvPr>
            <p:cNvSpPr/>
            <p:nvPr/>
          </p:nvSpPr>
          <p:spPr>
            <a:xfrm>
              <a:off x="2718055" y="1886504"/>
              <a:ext cx="142026" cy="1509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24F6FDC-A1D5-8266-91B0-E34325DDAEB3}"/>
                </a:ext>
              </a:extLst>
            </p:cNvPr>
            <p:cNvSpPr/>
            <p:nvPr/>
          </p:nvSpPr>
          <p:spPr>
            <a:xfrm>
              <a:off x="6542870" y="2837324"/>
              <a:ext cx="142026" cy="1509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CA735F7-7266-6254-B609-E22A3FFECD86}"/>
                </a:ext>
              </a:extLst>
            </p:cNvPr>
            <p:cNvCxnSpPr>
              <a:cxnSpLocks/>
            </p:cNvCxnSpPr>
            <p:nvPr/>
          </p:nvCxnSpPr>
          <p:spPr>
            <a:xfrm>
              <a:off x="2086253" y="2521350"/>
              <a:ext cx="20799" cy="2112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0BDEEFF-E9AE-8F7E-CDFF-EC8BD5608F2D}"/>
                </a:ext>
              </a:extLst>
            </p:cNvPr>
            <p:cNvCxnSpPr>
              <a:cxnSpLocks/>
            </p:cNvCxnSpPr>
            <p:nvPr/>
          </p:nvCxnSpPr>
          <p:spPr>
            <a:xfrm>
              <a:off x="2793373" y="1984205"/>
              <a:ext cx="0" cy="2649939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2FB3E6-0405-ECA0-16A4-295D376B4885}"/>
                </a:ext>
              </a:extLst>
            </p:cNvPr>
            <p:cNvCxnSpPr>
              <a:cxnSpLocks/>
            </p:cNvCxnSpPr>
            <p:nvPr/>
          </p:nvCxnSpPr>
          <p:spPr>
            <a:xfrm>
              <a:off x="6601921" y="2969627"/>
              <a:ext cx="11962" cy="166451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5C113D5-1032-2646-CC5C-7ECCB0B7899A}"/>
                    </a:ext>
                  </a:extLst>
                </p:cNvPr>
                <p:cNvSpPr txBox="1"/>
                <p:nvPr/>
              </p:nvSpPr>
              <p:spPr>
                <a:xfrm>
                  <a:off x="1172764" y="2090589"/>
                  <a:ext cx="842475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(1,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(1))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57FF40B-3659-6C4A-4890-1A96DC2AAD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2764" y="2090589"/>
                  <a:ext cx="842475" cy="292388"/>
                </a:xfrm>
                <a:prstGeom prst="rect">
                  <a:avLst/>
                </a:prstGeom>
                <a:blipFill>
                  <a:blip r:embed="rId3"/>
                  <a:stretch>
                    <a:fillRect r="-37778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3F2E03C-A4A0-47F5-BD06-961FE0DF0810}"/>
                    </a:ext>
                  </a:extLst>
                </p:cNvPr>
                <p:cNvSpPr txBox="1"/>
                <p:nvPr/>
              </p:nvSpPr>
              <p:spPr>
                <a:xfrm>
                  <a:off x="2367830" y="1569416"/>
                  <a:ext cx="842475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(2,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(2))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69403E7-E4AC-B999-6AB5-25AFB5BA74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7830" y="1569416"/>
                  <a:ext cx="842475" cy="292388"/>
                </a:xfrm>
                <a:prstGeom prst="rect">
                  <a:avLst/>
                </a:prstGeom>
                <a:blipFill>
                  <a:blip r:embed="rId4"/>
                  <a:stretch>
                    <a:fillRect r="-36957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E8275A8-ED09-A294-DFBF-26A0279088FB}"/>
                    </a:ext>
                  </a:extLst>
                </p:cNvPr>
                <p:cNvSpPr txBox="1"/>
                <p:nvPr/>
              </p:nvSpPr>
              <p:spPr>
                <a:xfrm>
                  <a:off x="6053043" y="2444947"/>
                  <a:ext cx="1263704" cy="3622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A8B723B-81B9-4341-3282-82575D0835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043" y="2444947"/>
                  <a:ext cx="1263704" cy="362200"/>
                </a:xfrm>
                <a:prstGeom prst="rect">
                  <a:avLst/>
                </a:prstGeom>
                <a:blipFill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90AE923-8F89-4AC5-6FC5-E4B395559239}"/>
                    </a:ext>
                  </a:extLst>
                </p:cNvPr>
                <p:cNvSpPr txBox="1"/>
                <p:nvPr/>
              </p:nvSpPr>
              <p:spPr>
                <a:xfrm>
                  <a:off x="4320311" y="4673640"/>
                  <a:ext cx="4106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C27993-8DDF-20B2-B142-7915925661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311" y="4673640"/>
                  <a:ext cx="41068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E2992A7-CC3A-F9D1-A125-5E227B3B89F3}"/>
                    </a:ext>
                  </a:extLst>
                </p:cNvPr>
                <p:cNvSpPr txBox="1"/>
                <p:nvPr/>
              </p:nvSpPr>
              <p:spPr>
                <a:xfrm>
                  <a:off x="1948996" y="4718769"/>
                  <a:ext cx="316112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73DE6CE-50F6-CB5A-11C1-00E66D110C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8996" y="4718769"/>
                  <a:ext cx="316112" cy="292388"/>
                </a:xfrm>
                <a:prstGeom prst="rect">
                  <a:avLst/>
                </a:prstGeom>
                <a:blipFill>
                  <a:blip r:embed="rId7"/>
                  <a:stretch>
                    <a:fillRect r="-1111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406407F-0E60-9C79-78DD-72D1C7959520}"/>
                    </a:ext>
                  </a:extLst>
                </p:cNvPr>
                <p:cNvSpPr txBox="1"/>
                <p:nvPr/>
              </p:nvSpPr>
              <p:spPr>
                <a:xfrm>
                  <a:off x="2619152" y="4718769"/>
                  <a:ext cx="316112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C4BEF6F-4322-7728-F3F7-15D59E894D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9152" y="4718769"/>
                  <a:ext cx="316112" cy="292388"/>
                </a:xfrm>
                <a:prstGeom prst="rect">
                  <a:avLst/>
                </a:prstGeom>
                <a:blipFill>
                  <a:blip r:embed="rId8"/>
                  <a:stretch>
                    <a:fillRect r="-1666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3204D87-4651-FE98-89A6-E2D00BD4601A}"/>
                    </a:ext>
                  </a:extLst>
                </p:cNvPr>
                <p:cNvSpPr txBox="1"/>
                <p:nvPr/>
              </p:nvSpPr>
              <p:spPr>
                <a:xfrm>
                  <a:off x="6376511" y="4718769"/>
                  <a:ext cx="471933" cy="3622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FDF5848-3303-8061-10C6-6520ADB269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6511" y="4718769"/>
                  <a:ext cx="471933" cy="362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7E9B368-A779-FF51-2F41-CF9D641373EB}"/>
                </a:ext>
              </a:extLst>
            </p:cNvPr>
            <p:cNvSpPr/>
            <p:nvPr/>
          </p:nvSpPr>
          <p:spPr>
            <a:xfrm>
              <a:off x="1501017" y="3158253"/>
              <a:ext cx="142026" cy="1509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BA8058-3895-0BD1-90F4-818636A77456}"/>
                    </a:ext>
                  </a:extLst>
                </p:cNvPr>
                <p:cNvSpPr txBox="1"/>
                <p:nvPr/>
              </p:nvSpPr>
              <p:spPr>
                <a:xfrm>
                  <a:off x="876842" y="3094738"/>
                  <a:ext cx="65832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(0,</m:t>
                        </m:r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5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8BA56CF-987D-FFDE-49F7-6C2423968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842" y="3094738"/>
                  <a:ext cx="658322" cy="323165"/>
                </a:xfrm>
                <a:prstGeom prst="rect">
                  <a:avLst/>
                </a:prstGeom>
                <a:blipFill>
                  <a:blip r:embed="rId10"/>
                  <a:stretch>
                    <a:fillRect r="-36111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B3757E6-59FB-9DAB-B357-C5E6AE8492B2}"/>
                  </a:ext>
                </a:extLst>
              </p:cNvPr>
              <p:cNvSpPr txBox="1"/>
              <p:nvPr/>
            </p:nvSpPr>
            <p:spPr>
              <a:xfrm>
                <a:off x="1815334" y="1661621"/>
                <a:ext cx="2671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Honest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secret shares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B3757E6-59FB-9DAB-B357-C5E6AE849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334" y="1661621"/>
                <a:ext cx="2671565" cy="369332"/>
              </a:xfrm>
              <a:prstGeom prst="rect">
                <a:avLst/>
              </a:prstGeom>
              <a:blipFill>
                <a:blip r:embed="rId11"/>
                <a:stretch>
                  <a:fillRect l="-2370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C6BD549-D005-51A8-F73C-F30D366487AC}"/>
                  </a:ext>
                </a:extLst>
              </p:cNvPr>
              <p:cNvSpPr txBox="1"/>
              <p:nvPr/>
            </p:nvSpPr>
            <p:spPr>
              <a:xfrm>
                <a:off x="6836741" y="1417865"/>
                <a:ext cx="69923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(0,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5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C6BD549-D005-51A8-F73C-F30D36648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741" y="1417865"/>
                <a:ext cx="699230" cy="323165"/>
              </a:xfrm>
              <a:prstGeom prst="rect">
                <a:avLst/>
              </a:prstGeom>
              <a:blipFill>
                <a:blip r:embed="rId1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C889971-43B6-3A31-3BDF-D1F916D9D85E}"/>
              </a:ext>
            </a:extLst>
          </p:cNvPr>
          <p:cNvGrpSpPr/>
          <p:nvPr/>
        </p:nvGrpSpPr>
        <p:grpSpPr>
          <a:xfrm>
            <a:off x="7294840" y="314783"/>
            <a:ext cx="4025686" cy="2974174"/>
            <a:chOff x="6665737" y="332994"/>
            <a:chExt cx="4918772" cy="3963702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D778FA3-D640-263F-035F-621EB28EC8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5532" y="1372741"/>
              <a:ext cx="0" cy="29239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240B177-53E9-96D7-6B6A-5971A971859E}"/>
                </a:ext>
              </a:extLst>
            </p:cNvPr>
            <p:cNvCxnSpPr/>
            <p:nvPr/>
          </p:nvCxnSpPr>
          <p:spPr>
            <a:xfrm>
              <a:off x="6665737" y="3924035"/>
              <a:ext cx="49187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6B10627-E2DA-69AD-B96F-9DBED08FB378}"/>
                </a:ext>
              </a:extLst>
            </p:cNvPr>
            <p:cNvSpPr/>
            <p:nvPr/>
          </p:nvSpPr>
          <p:spPr>
            <a:xfrm>
              <a:off x="7373016" y="2500927"/>
              <a:ext cx="95499" cy="12183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DB380FE-6A7F-FA26-F545-BE515539ED31}"/>
                </a:ext>
              </a:extLst>
            </p:cNvPr>
            <p:cNvSpPr/>
            <p:nvPr/>
          </p:nvSpPr>
          <p:spPr>
            <a:xfrm>
              <a:off x="7846669" y="1262475"/>
              <a:ext cx="95499" cy="12183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569F8C9-8991-579C-D0A7-AEFFF6F1996C}"/>
                </a:ext>
              </a:extLst>
            </p:cNvPr>
            <p:cNvSpPr/>
            <p:nvPr/>
          </p:nvSpPr>
          <p:spPr>
            <a:xfrm>
              <a:off x="10418423" y="3169143"/>
              <a:ext cx="95499" cy="12183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C49284C-5AB3-635C-726D-72B7282F5F63}"/>
                </a:ext>
              </a:extLst>
            </p:cNvPr>
            <p:cNvCxnSpPr>
              <a:cxnSpLocks/>
              <a:stCxn id="50" idx="5"/>
            </p:cNvCxnSpPr>
            <p:nvPr/>
          </p:nvCxnSpPr>
          <p:spPr>
            <a:xfrm flipH="1">
              <a:off x="7443803" y="2604917"/>
              <a:ext cx="10726" cy="131911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5B64B90-3AA8-7FA5-C7FE-BEE7481A51BC}"/>
                </a:ext>
              </a:extLst>
            </p:cNvPr>
            <p:cNvCxnSpPr>
              <a:cxnSpLocks/>
              <a:endCxn id="61" idx="0"/>
            </p:cNvCxnSpPr>
            <p:nvPr/>
          </p:nvCxnSpPr>
          <p:spPr>
            <a:xfrm flipH="1">
              <a:off x="7894420" y="1381195"/>
              <a:ext cx="7974" cy="261115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95D4374-8D85-46C9-D805-FC7C09033D40}"/>
                </a:ext>
              </a:extLst>
            </p:cNvPr>
            <p:cNvCxnSpPr>
              <a:cxnSpLocks/>
            </p:cNvCxnSpPr>
            <p:nvPr/>
          </p:nvCxnSpPr>
          <p:spPr>
            <a:xfrm>
              <a:off x="10466173" y="2580343"/>
              <a:ext cx="8043" cy="134369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6FF61E8-29E5-69AB-7C37-13A7FF191E39}"/>
                    </a:ext>
                  </a:extLst>
                </p:cNvPr>
                <p:cNvSpPr txBox="1"/>
                <p:nvPr/>
              </p:nvSpPr>
              <p:spPr>
                <a:xfrm>
                  <a:off x="7481964" y="2610081"/>
                  <a:ext cx="566484" cy="2360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(1,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(1))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6FF61E8-29E5-69AB-7C37-13A7FF191E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1964" y="2610081"/>
                  <a:ext cx="566484" cy="236032"/>
                </a:xfrm>
                <a:prstGeom prst="rect">
                  <a:avLst/>
                </a:prstGeom>
                <a:blipFill>
                  <a:blip r:embed="rId13"/>
                  <a:stretch>
                    <a:fillRect r="-65789" b="-7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6612167-C0E8-4C2B-4436-6B7E2EF61E43}"/>
                    </a:ext>
                  </a:extLst>
                </p:cNvPr>
                <p:cNvSpPr txBox="1"/>
                <p:nvPr/>
              </p:nvSpPr>
              <p:spPr>
                <a:xfrm>
                  <a:off x="7909646" y="1274786"/>
                  <a:ext cx="566484" cy="2360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(2,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(2))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6612167-C0E8-4C2B-4436-6B7E2EF61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9646" y="1274786"/>
                  <a:ext cx="566484" cy="236032"/>
                </a:xfrm>
                <a:prstGeom prst="rect">
                  <a:avLst/>
                </a:prstGeom>
                <a:blipFill>
                  <a:blip r:embed="rId14"/>
                  <a:stretch>
                    <a:fillRect r="-65789" b="-7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766F1CB-ABC2-15D0-B718-5E71519E8C86}"/>
                    </a:ext>
                  </a:extLst>
                </p:cNvPr>
                <p:cNvSpPr txBox="1"/>
                <p:nvPr/>
              </p:nvSpPr>
              <p:spPr>
                <a:xfrm>
                  <a:off x="10097105" y="2156792"/>
                  <a:ext cx="849720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766F1CB-ABC2-15D0-B718-5E71519E8C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7105" y="2156792"/>
                  <a:ext cx="849720" cy="292388"/>
                </a:xfrm>
                <a:prstGeom prst="rect">
                  <a:avLst/>
                </a:prstGeom>
                <a:blipFill>
                  <a:blip r:embed="rId15"/>
                  <a:stretch>
                    <a:fillRect r="-14286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76D8B13-C0D2-3C2B-1B71-A14785C583EC}"/>
                    </a:ext>
                  </a:extLst>
                </p:cNvPr>
                <p:cNvSpPr txBox="1"/>
                <p:nvPr/>
              </p:nvSpPr>
              <p:spPr>
                <a:xfrm>
                  <a:off x="8932008" y="3955918"/>
                  <a:ext cx="276149" cy="2981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76D8B13-C0D2-3C2B-1B71-A14785C583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2008" y="3955918"/>
                  <a:ext cx="276149" cy="298146"/>
                </a:xfrm>
                <a:prstGeom prst="rect">
                  <a:avLst/>
                </a:prstGeom>
                <a:blipFill>
                  <a:blip r:embed="rId16"/>
                  <a:stretch>
                    <a:fillRect r="-21053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1A814BC-C516-2AC5-1AA8-4F08C348C9C7}"/>
                    </a:ext>
                  </a:extLst>
                </p:cNvPr>
                <p:cNvSpPr txBox="1"/>
                <p:nvPr/>
              </p:nvSpPr>
              <p:spPr>
                <a:xfrm>
                  <a:off x="7337526" y="3992349"/>
                  <a:ext cx="212555" cy="2360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1A814BC-C516-2AC5-1AA8-4F08C348C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7526" y="3992349"/>
                  <a:ext cx="212555" cy="236032"/>
                </a:xfrm>
                <a:prstGeom prst="rect">
                  <a:avLst/>
                </a:prstGeom>
                <a:blipFill>
                  <a:blip r:embed="rId17"/>
                  <a:stretch>
                    <a:fillRect r="-33333" b="-4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8EC3A93-71D9-60E8-2B3B-3AFBBB7AE5FA}"/>
                    </a:ext>
                  </a:extLst>
                </p:cNvPr>
                <p:cNvSpPr txBox="1"/>
                <p:nvPr/>
              </p:nvSpPr>
              <p:spPr>
                <a:xfrm>
                  <a:off x="7788142" y="3992349"/>
                  <a:ext cx="212555" cy="2360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8EC3A93-71D9-60E8-2B3B-3AFBBB7AE5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8142" y="3992349"/>
                  <a:ext cx="212555" cy="236032"/>
                </a:xfrm>
                <a:prstGeom prst="rect">
                  <a:avLst/>
                </a:prstGeom>
                <a:blipFill>
                  <a:blip r:embed="rId18"/>
                  <a:stretch>
                    <a:fillRect r="-33333" b="-4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8F0EAAD-090A-93C5-FEA5-FD8809CD3830}"/>
                    </a:ext>
                  </a:extLst>
                </p:cNvPr>
                <p:cNvSpPr txBox="1"/>
                <p:nvPr/>
              </p:nvSpPr>
              <p:spPr>
                <a:xfrm>
                  <a:off x="10314606" y="3992349"/>
                  <a:ext cx="317330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8F0EAAD-090A-93C5-FEA5-FD8809CD38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4606" y="3992349"/>
                  <a:ext cx="317330" cy="292388"/>
                </a:xfrm>
                <a:prstGeom prst="rect">
                  <a:avLst/>
                </a:prstGeom>
                <a:blipFill>
                  <a:blip r:embed="rId19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DD38B27-C922-40C3-694D-1DD792A6E16D}"/>
                </a:ext>
              </a:extLst>
            </p:cNvPr>
            <p:cNvSpPr/>
            <p:nvPr/>
          </p:nvSpPr>
          <p:spPr>
            <a:xfrm>
              <a:off x="7047782" y="1948393"/>
              <a:ext cx="95499" cy="12183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EA3649A-A894-4B0E-5BA8-FB4D176C9C9E}"/>
                    </a:ext>
                  </a:extLst>
                </p14:cNvPr>
                <p14:cNvContentPartPr/>
                <p14:nvPr/>
              </p14:nvContentPartPr>
              <p14:xfrm>
                <a:off x="7132531" y="914079"/>
                <a:ext cx="3776400" cy="2364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EA3649A-A894-4B0E-5BA8-FB4D176C9C9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25053" y="905924"/>
                  <a:ext cx="3791356" cy="23804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A7F2FF5-1BC0-D2BF-022C-38A7A999724F}"/>
                    </a:ext>
                  </a:extLst>
                </p:cNvPr>
                <p:cNvSpPr txBox="1"/>
                <p:nvPr/>
              </p:nvSpPr>
              <p:spPr>
                <a:xfrm>
                  <a:off x="7411875" y="332994"/>
                  <a:ext cx="2364060" cy="4922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 r</a:t>
                  </a:r>
                  <a:r>
                    <a:rPr lang="en-US" b="0" dirty="0"/>
                    <a:t>econstructs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A7F2FF5-1BC0-D2BF-022C-38A7A9997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1875" y="332994"/>
                  <a:ext cx="2364060" cy="492211"/>
                </a:xfrm>
                <a:prstGeom prst="rect">
                  <a:avLst/>
                </a:prstGeom>
                <a:blipFill>
                  <a:blip r:embed="rId22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1C34E3-0BFF-EAA3-2C88-BF0C111DF627}"/>
              </a:ext>
            </a:extLst>
          </p:cNvPr>
          <p:cNvCxnSpPr>
            <a:cxnSpLocks/>
          </p:cNvCxnSpPr>
          <p:nvPr/>
        </p:nvCxnSpPr>
        <p:spPr>
          <a:xfrm flipV="1">
            <a:off x="7591926" y="4304533"/>
            <a:ext cx="0" cy="2193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FDEC80-8230-1A3C-6870-D0175C739090}"/>
              </a:ext>
            </a:extLst>
          </p:cNvPr>
          <p:cNvCxnSpPr/>
          <p:nvPr/>
        </p:nvCxnSpPr>
        <p:spPr>
          <a:xfrm>
            <a:off x="7240168" y="6218903"/>
            <a:ext cx="40256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253088E-6D9A-53D1-53C2-19B5992E5746}"/>
              </a:ext>
            </a:extLst>
          </p:cNvPr>
          <p:cNvSpPr/>
          <p:nvPr/>
        </p:nvSpPr>
        <p:spPr>
          <a:xfrm>
            <a:off x="7838392" y="5581548"/>
            <a:ext cx="78160" cy="91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51B1C5-5B70-2CF1-CD0A-22CDC6AFE600}"/>
              </a:ext>
            </a:extLst>
          </p:cNvPr>
          <p:cNvSpPr/>
          <p:nvPr/>
        </p:nvSpPr>
        <p:spPr>
          <a:xfrm>
            <a:off x="8218375" y="5188893"/>
            <a:ext cx="78160" cy="91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1404E3-79C4-D896-7171-A7E1531E61B5}"/>
              </a:ext>
            </a:extLst>
          </p:cNvPr>
          <p:cNvSpPr/>
          <p:nvPr/>
        </p:nvSpPr>
        <p:spPr>
          <a:xfrm>
            <a:off x="10356379" y="4284737"/>
            <a:ext cx="78160" cy="91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1EF70A-6E3E-A6D3-6B17-0DD815449F7D}"/>
              </a:ext>
            </a:extLst>
          </p:cNvPr>
          <p:cNvCxnSpPr>
            <a:cxnSpLocks/>
            <a:stCxn id="8" idx="4"/>
            <a:endCxn id="37" idx="0"/>
          </p:cNvCxnSpPr>
          <p:nvPr/>
        </p:nvCxnSpPr>
        <p:spPr>
          <a:xfrm flipH="1">
            <a:off x="7876963" y="5672965"/>
            <a:ext cx="509" cy="59719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F8126F-04DB-2E05-D95A-16EACE1E1469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8245762" y="5281270"/>
            <a:ext cx="25734" cy="98889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75CF9A-EC15-0DCF-49D6-30EA6E030F07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10356380" y="4417970"/>
            <a:ext cx="35787" cy="185219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7D42BA-33C2-712B-0252-2BC8DCFFD8F9}"/>
                  </a:ext>
                </a:extLst>
              </p:cNvPr>
              <p:cNvSpPr txBox="1"/>
              <p:nvPr/>
            </p:nvSpPr>
            <p:spPr>
              <a:xfrm>
                <a:off x="7865958" y="5716963"/>
                <a:ext cx="463629" cy="177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(1))</m:t>
                      </m:r>
                    </m:oMath>
                  </m:oMathPara>
                </a14:m>
                <a:endParaRPr lang="en-IN" sz="13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7D42BA-33C2-712B-0252-2BC8DCFFD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58" y="5716963"/>
                <a:ext cx="463629" cy="177107"/>
              </a:xfrm>
              <a:prstGeom prst="rect">
                <a:avLst/>
              </a:prstGeom>
              <a:blipFill>
                <a:blip r:embed="rId23"/>
                <a:stretch>
                  <a:fillRect r="-70270" b="-7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B6175A-4EC2-2A2F-F37F-0E59050E40C9}"/>
                  </a:ext>
                </a:extLst>
              </p:cNvPr>
              <p:cNvSpPr txBox="1"/>
              <p:nvPr/>
            </p:nvSpPr>
            <p:spPr>
              <a:xfrm>
                <a:off x="7931635" y="4820713"/>
                <a:ext cx="463629" cy="177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(2,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(2))</m:t>
                      </m:r>
                    </m:oMath>
                  </m:oMathPara>
                </a14:m>
                <a:endParaRPr lang="en-IN" sz="13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B6175A-4EC2-2A2F-F37F-0E59050E4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635" y="4820713"/>
                <a:ext cx="463629" cy="177107"/>
              </a:xfrm>
              <a:prstGeom prst="rect">
                <a:avLst/>
              </a:prstGeom>
              <a:blipFill>
                <a:blip r:embed="rId24"/>
                <a:stretch>
                  <a:fillRect r="-70270" b="-7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AC3E36-B67D-4B6F-7023-F942E9E8DDFE}"/>
                  </a:ext>
                </a:extLst>
              </p:cNvPr>
              <p:cNvSpPr txBox="1"/>
              <p:nvPr/>
            </p:nvSpPr>
            <p:spPr>
              <a:xfrm>
                <a:off x="10322520" y="3957844"/>
                <a:ext cx="695439" cy="21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13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AC3E36-B67D-4B6F-7023-F942E9E8D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2520" y="3957844"/>
                <a:ext cx="695439" cy="219394"/>
              </a:xfrm>
              <a:prstGeom prst="rect">
                <a:avLst/>
              </a:prstGeom>
              <a:blipFill>
                <a:blip r:embed="rId25"/>
                <a:stretch>
                  <a:fillRect r="-1428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F7BD3C2-9465-6DAF-AC10-783205F78D75}"/>
                  </a:ext>
                </a:extLst>
              </p:cNvPr>
              <p:cNvSpPr txBox="1"/>
              <p:nvPr/>
            </p:nvSpPr>
            <p:spPr>
              <a:xfrm>
                <a:off x="9094959" y="6242826"/>
                <a:ext cx="226009" cy="223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F7BD3C2-9465-6DAF-AC10-783205F78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959" y="6242826"/>
                <a:ext cx="226009" cy="223715"/>
              </a:xfrm>
              <a:prstGeom prst="rect">
                <a:avLst/>
              </a:prstGeom>
              <a:blipFill>
                <a:blip r:embed="rId26"/>
                <a:stretch>
                  <a:fillRect r="-27778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49FC6B-266A-6F2D-9BF6-2DBA3F23AB2E}"/>
                  </a:ext>
                </a:extLst>
              </p:cNvPr>
              <p:cNvSpPr txBox="1"/>
              <p:nvPr/>
            </p:nvSpPr>
            <p:spPr>
              <a:xfrm>
                <a:off x="7789982" y="6270162"/>
                <a:ext cx="173962" cy="177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13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49FC6B-266A-6F2D-9BF6-2DBA3F23A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982" y="6270162"/>
                <a:ext cx="173962" cy="177107"/>
              </a:xfrm>
              <a:prstGeom prst="rect">
                <a:avLst/>
              </a:prstGeom>
              <a:blipFill>
                <a:blip r:embed="rId27"/>
                <a:stretch>
                  <a:fillRect r="-42857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B58A40-54E1-51E8-EB8C-2A8F29E25241}"/>
                  </a:ext>
                </a:extLst>
              </p:cNvPr>
              <p:cNvSpPr txBox="1"/>
              <p:nvPr/>
            </p:nvSpPr>
            <p:spPr>
              <a:xfrm>
                <a:off x="8158781" y="6270162"/>
                <a:ext cx="173962" cy="177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13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B58A40-54E1-51E8-EB8C-2A8F29E25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781" y="6270162"/>
                <a:ext cx="173962" cy="177107"/>
              </a:xfrm>
              <a:prstGeom prst="rect">
                <a:avLst/>
              </a:prstGeom>
              <a:blipFill>
                <a:blip r:embed="rId28"/>
                <a:stretch>
                  <a:fillRect r="-33333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CA01A88-E541-3288-81AF-D3D9167C6161}"/>
                  </a:ext>
                </a:extLst>
              </p:cNvPr>
              <p:cNvSpPr txBox="1"/>
              <p:nvPr/>
            </p:nvSpPr>
            <p:spPr>
              <a:xfrm>
                <a:off x="10226523" y="6270162"/>
                <a:ext cx="259713" cy="21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N" sz="13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CA01A88-E541-3288-81AF-D3D9167C6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523" y="6270162"/>
                <a:ext cx="259713" cy="219394"/>
              </a:xfrm>
              <a:prstGeom prst="rect">
                <a:avLst/>
              </a:prstGeom>
              <a:blipFill>
                <a:blip r:embed="rId2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C7A92E99-D27D-3099-9C94-AA5E4DF05410}"/>
              </a:ext>
            </a:extLst>
          </p:cNvPr>
          <p:cNvSpPr/>
          <p:nvPr/>
        </p:nvSpPr>
        <p:spPr>
          <a:xfrm>
            <a:off x="7539805" y="5880146"/>
            <a:ext cx="78160" cy="91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B881FB-EAC9-227C-6617-A16EE6A78372}"/>
                  </a:ext>
                </a:extLst>
              </p:cNvPr>
              <p:cNvSpPr txBox="1"/>
              <p:nvPr/>
            </p:nvSpPr>
            <p:spPr>
              <a:xfrm>
                <a:off x="7905504" y="3889913"/>
                <a:ext cx="1999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</a:t>
                </a:r>
                <a:r>
                  <a:rPr lang="en-US" b="0" dirty="0"/>
                  <a:t>econstructs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B881FB-EAC9-227C-6617-A16EE6A78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504" y="3889913"/>
                <a:ext cx="1999458" cy="369332"/>
              </a:xfrm>
              <a:prstGeom prst="rect">
                <a:avLst/>
              </a:prstGeom>
              <a:blipFill>
                <a:blip r:embed="rId30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C064787-BE7F-DD74-D0E1-DEFDEF6BA9A4}"/>
                  </a:ext>
                </a:extLst>
              </p:cNvPr>
              <p:cNvSpPr txBox="1"/>
              <p:nvPr/>
            </p:nvSpPr>
            <p:spPr>
              <a:xfrm>
                <a:off x="6836741" y="5718563"/>
                <a:ext cx="74892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(0,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′′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5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C064787-BE7F-DD74-D0E1-DEFDEF6BA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741" y="5718563"/>
                <a:ext cx="748923" cy="323165"/>
              </a:xfrm>
              <a:prstGeom prst="rect">
                <a:avLst/>
              </a:prstGeom>
              <a:blipFill>
                <a:blip r:embed="rId31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3DA6ABA-2600-CFD0-041C-84CE817CAC69}"/>
                  </a:ext>
                </a:extLst>
              </p14:cNvPr>
              <p14:cNvContentPartPr/>
              <p14:nvPr/>
            </p14:nvContentPartPr>
            <p14:xfrm>
              <a:off x="7584184" y="4299014"/>
              <a:ext cx="3017880" cy="1644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3DA6ABA-2600-CFD0-041C-84CE817CAC6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78064" y="4292894"/>
                <a:ext cx="3030120" cy="1657080"/>
              </a:xfrm>
              <a:prstGeom prst="rect">
                <a:avLst/>
              </a:prstGeom>
            </p:spPr>
          </p:pic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A49F9DA0-6A6D-55DB-3586-629B9B6CFA6F}"/>
              </a:ext>
            </a:extLst>
          </p:cNvPr>
          <p:cNvSpPr txBox="1"/>
          <p:nvPr/>
        </p:nvSpPr>
        <p:spPr>
          <a:xfrm>
            <a:off x="5052680" y="2640028"/>
            <a:ext cx="224984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Parties should </a:t>
            </a:r>
            <a:r>
              <a:rPr lang="en-US" i="1" dirty="0"/>
              <a:t>agree</a:t>
            </a:r>
            <a:r>
              <a:rPr lang="en-US" dirty="0"/>
              <a:t> </a:t>
            </a:r>
          </a:p>
          <a:p>
            <a:r>
              <a:rPr lang="en-US" dirty="0"/>
              <a:t>on the outcome</a:t>
            </a:r>
          </a:p>
        </p:txBody>
      </p:sp>
    </p:spTree>
    <p:extLst>
      <p:ext uri="{BB962C8B-B14F-4D97-AF65-F5344CB8AC3E}">
        <p14:creationId xmlns:p14="http://schemas.microsoft.com/office/powerpoint/2010/main" val="359194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4" grpId="0"/>
      <p:bldP spid="8" grpId="0" animBg="1"/>
      <p:bldP spid="9" grpId="0" animBg="1"/>
      <p:bldP spid="10" grpId="0" animBg="1"/>
      <p:bldP spid="14" grpId="0"/>
      <p:bldP spid="15" grpId="0"/>
      <p:bldP spid="35" grpId="0"/>
      <p:bldP spid="36" grpId="0"/>
      <p:bldP spid="37" grpId="0"/>
      <p:bldP spid="38" grpId="0"/>
      <p:bldP spid="39" grpId="0"/>
      <p:bldP spid="40" grpId="0" animBg="1"/>
      <p:bldP spid="43" grpId="0"/>
      <p:bldP spid="67" grpId="0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14E19-CCFF-296B-4B66-3C05A442E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33CC-E679-8AAD-D840-84DD2095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Fix: binding</a:t>
            </a:r>
          </a:p>
        </p:txBody>
      </p:sp>
    </p:spTree>
    <p:extLst>
      <p:ext uri="{BB962C8B-B14F-4D97-AF65-F5344CB8AC3E}">
        <p14:creationId xmlns:p14="http://schemas.microsoft.com/office/powerpoint/2010/main" val="150228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CF447-F3AF-2F1A-FB8D-CCF51DCA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Fix: binding - A Commitment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5407DF-0303-2A81-6FD3-FC448C0A6A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𝑏𝑜𝑜𝑙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𝑉𝑒𝑟𝑖𝑓𝑦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Hiding: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</m:oMath>
                </a14:m>
                <a:r>
                  <a:rPr lang="en-US" dirty="0"/>
                  <a:t> reveals nothing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Binding: There is 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for which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𝑉𝑒𝑟𝑖𝑓𝑦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5407DF-0303-2A81-6FD3-FC448C0A6A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0E65E23-0256-A1E0-86B6-62DA0D6E8ABF}"/>
              </a:ext>
            </a:extLst>
          </p:cNvPr>
          <p:cNvSpPr txBox="1"/>
          <p:nvPr/>
        </p:nvSpPr>
        <p:spPr>
          <a:xfrm>
            <a:off x="7982174" y="2818504"/>
            <a:ext cx="21050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Is a commitment </a:t>
            </a:r>
          </a:p>
          <a:p>
            <a:r>
              <a:rPr lang="en-US" sz="2000" dirty="0"/>
              <a:t>scheme enough?</a:t>
            </a:r>
          </a:p>
        </p:txBody>
      </p:sp>
      <p:pic>
        <p:nvPicPr>
          <p:cNvPr id="4098" name="Picture 2" descr="🤔 Thinking Face emoji Meaning | Dictionary.com">
            <a:extLst>
              <a:ext uri="{FF2B5EF4-FFF2-40B4-BE49-F238E27FC236}">
                <a16:creationId xmlns:a16="http://schemas.microsoft.com/office/drawing/2014/main" id="{CFE2214C-5ED4-6957-E9B0-7D246FAC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291" y="3599772"/>
            <a:ext cx="657112" cy="6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6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52865-3CC3-1882-C826-7A4FCD2BD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39C5-04F8-ACD2-4FC9-5EE97E40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Attempt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AEF24B-D7CC-AEB2-398E-591871384AEE}"/>
              </a:ext>
            </a:extLst>
          </p:cNvPr>
          <p:cNvGrpSpPr/>
          <p:nvPr/>
        </p:nvGrpSpPr>
        <p:grpSpPr>
          <a:xfrm>
            <a:off x="3488668" y="1410989"/>
            <a:ext cx="5838212" cy="4527232"/>
            <a:chOff x="3703821" y="1690688"/>
            <a:chExt cx="4967904" cy="38474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C6EDD7-9081-1DBA-2039-762DC7630363}"/>
                </a:ext>
              </a:extLst>
            </p:cNvPr>
            <p:cNvGrpSpPr/>
            <p:nvPr/>
          </p:nvGrpSpPr>
          <p:grpSpPr>
            <a:xfrm>
              <a:off x="3703821" y="1690688"/>
              <a:ext cx="4967904" cy="2923955"/>
              <a:chOff x="876842" y="1473693"/>
              <a:chExt cx="7388269" cy="3622090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69FAFAF-4E6F-EA7B-EB4A-FC5F6159C9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9103" y="1473693"/>
                <a:ext cx="0" cy="36220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5E5BA068-F6AC-9407-A20F-6365CF082978}"/>
                  </a:ext>
                </a:extLst>
              </p:cNvPr>
              <p:cNvCxnSpPr/>
              <p:nvPr/>
            </p:nvCxnSpPr>
            <p:spPr>
              <a:xfrm>
                <a:off x="949911" y="4634144"/>
                <a:ext cx="73152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: Shape 12">
                <a:extLst>
                  <a:ext uri="{FF2B5EF4-FFF2-40B4-BE49-F238E27FC236}">
                    <a16:creationId xmlns:a16="http://schemas.microsoft.com/office/drawing/2014/main" id="{FD804223-2C9D-CDF3-B91C-8B5F5EA78C60}"/>
                  </a:ext>
                </a:extLst>
              </p:cNvPr>
              <p:cNvSpPr/>
              <p:nvPr/>
            </p:nvSpPr>
            <p:spPr>
              <a:xfrm>
                <a:off x="1589103" y="1961965"/>
                <a:ext cx="5193437" cy="1455938"/>
              </a:xfrm>
              <a:custGeom>
                <a:avLst/>
                <a:gdLst>
                  <a:gd name="connsiteX0" fmla="*/ 0 w 5193437"/>
                  <a:gd name="connsiteY0" fmla="*/ 1287262 h 1455938"/>
                  <a:gd name="connsiteX1" fmla="*/ 106532 w 5193437"/>
                  <a:gd name="connsiteY1" fmla="*/ 1100831 h 1455938"/>
                  <a:gd name="connsiteX2" fmla="*/ 195309 w 5193437"/>
                  <a:gd name="connsiteY2" fmla="*/ 976544 h 1455938"/>
                  <a:gd name="connsiteX3" fmla="*/ 266330 w 5193437"/>
                  <a:gd name="connsiteY3" fmla="*/ 834501 h 1455938"/>
                  <a:gd name="connsiteX4" fmla="*/ 577048 w 5193437"/>
                  <a:gd name="connsiteY4" fmla="*/ 399495 h 1455938"/>
                  <a:gd name="connsiteX5" fmla="*/ 701336 w 5193437"/>
                  <a:gd name="connsiteY5" fmla="*/ 284085 h 1455938"/>
                  <a:gd name="connsiteX6" fmla="*/ 976544 w 5193437"/>
                  <a:gd name="connsiteY6" fmla="*/ 88777 h 1455938"/>
                  <a:gd name="connsiteX7" fmla="*/ 1269507 w 5193437"/>
                  <a:gd name="connsiteY7" fmla="*/ 0 h 1455938"/>
                  <a:gd name="connsiteX8" fmla="*/ 1482571 w 5193437"/>
                  <a:gd name="connsiteY8" fmla="*/ 97654 h 1455938"/>
                  <a:gd name="connsiteX9" fmla="*/ 1571347 w 5193437"/>
                  <a:gd name="connsiteY9" fmla="*/ 177553 h 1455938"/>
                  <a:gd name="connsiteX10" fmla="*/ 1819922 w 5193437"/>
                  <a:gd name="connsiteY10" fmla="*/ 523783 h 1455938"/>
                  <a:gd name="connsiteX11" fmla="*/ 1961965 w 5193437"/>
                  <a:gd name="connsiteY11" fmla="*/ 816746 h 1455938"/>
                  <a:gd name="connsiteX12" fmla="*/ 2104008 w 5193437"/>
                  <a:gd name="connsiteY12" fmla="*/ 1074198 h 1455938"/>
                  <a:gd name="connsiteX13" fmla="*/ 2175029 w 5193437"/>
                  <a:gd name="connsiteY13" fmla="*/ 1207363 h 1455938"/>
                  <a:gd name="connsiteX14" fmla="*/ 2379215 w 5193437"/>
                  <a:gd name="connsiteY14" fmla="*/ 1402672 h 1455938"/>
                  <a:gd name="connsiteX15" fmla="*/ 2627790 w 5193437"/>
                  <a:gd name="connsiteY15" fmla="*/ 1455938 h 1455938"/>
                  <a:gd name="connsiteX16" fmla="*/ 2760955 w 5193437"/>
                  <a:gd name="connsiteY16" fmla="*/ 1429305 h 1455938"/>
                  <a:gd name="connsiteX17" fmla="*/ 3027285 w 5193437"/>
                  <a:gd name="connsiteY17" fmla="*/ 1287262 h 1455938"/>
                  <a:gd name="connsiteX18" fmla="*/ 3364637 w 5193437"/>
                  <a:gd name="connsiteY18" fmla="*/ 1047565 h 1455938"/>
                  <a:gd name="connsiteX19" fmla="*/ 3453414 w 5193437"/>
                  <a:gd name="connsiteY19" fmla="*/ 1012054 h 1455938"/>
                  <a:gd name="connsiteX20" fmla="*/ 3684233 w 5193437"/>
                  <a:gd name="connsiteY20" fmla="*/ 967666 h 1455938"/>
                  <a:gd name="connsiteX21" fmla="*/ 3870664 w 5193437"/>
                  <a:gd name="connsiteY21" fmla="*/ 958788 h 1455938"/>
                  <a:gd name="connsiteX22" fmla="*/ 4421080 w 5193437"/>
                  <a:gd name="connsiteY22" fmla="*/ 949911 h 1455938"/>
                  <a:gd name="connsiteX23" fmla="*/ 5051394 w 5193437"/>
                  <a:gd name="connsiteY23" fmla="*/ 958788 h 1455938"/>
                  <a:gd name="connsiteX24" fmla="*/ 5193437 w 5193437"/>
                  <a:gd name="connsiteY24" fmla="*/ 941033 h 145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93437" h="1455938">
                    <a:moveTo>
                      <a:pt x="0" y="1287262"/>
                    </a:moveTo>
                    <a:cubicBezTo>
                      <a:pt x="35511" y="1225118"/>
                      <a:pt x="68442" y="1161428"/>
                      <a:pt x="106532" y="1100831"/>
                    </a:cubicBezTo>
                    <a:cubicBezTo>
                      <a:pt x="133626" y="1057727"/>
                      <a:pt x="169115" y="1020201"/>
                      <a:pt x="195309" y="976544"/>
                    </a:cubicBezTo>
                    <a:cubicBezTo>
                      <a:pt x="222544" y="931152"/>
                      <a:pt x="238956" y="879810"/>
                      <a:pt x="266330" y="834501"/>
                    </a:cubicBezTo>
                    <a:cubicBezTo>
                      <a:pt x="355024" y="687697"/>
                      <a:pt x="457567" y="527511"/>
                      <a:pt x="577048" y="399495"/>
                    </a:cubicBezTo>
                    <a:cubicBezTo>
                      <a:pt x="615624" y="358164"/>
                      <a:pt x="658612" y="321112"/>
                      <a:pt x="701336" y="284085"/>
                    </a:cubicBezTo>
                    <a:cubicBezTo>
                      <a:pt x="791780" y="205701"/>
                      <a:pt x="868941" y="140948"/>
                      <a:pt x="976544" y="88777"/>
                    </a:cubicBezTo>
                    <a:cubicBezTo>
                      <a:pt x="1110487" y="23835"/>
                      <a:pt x="1134194" y="27063"/>
                      <a:pt x="1269507" y="0"/>
                    </a:cubicBezTo>
                    <a:cubicBezTo>
                      <a:pt x="1353458" y="30528"/>
                      <a:pt x="1405747" y="44211"/>
                      <a:pt x="1482571" y="97654"/>
                    </a:cubicBezTo>
                    <a:cubicBezTo>
                      <a:pt x="1515253" y="120389"/>
                      <a:pt x="1545131" y="147591"/>
                      <a:pt x="1571347" y="177553"/>
                    </a:cubicBezTo>
                    <a:cubicBezTo>
                      <a:pt x="1650302" y="267787"/>
                      <a:pt x="1759797" y="410471"/>
                      <a:pt x="1819922" y="523783"/>
                    </a:cubicBezTo>
                    <a:cubicBezTo>
                      <a:pt x="1870790" y="619651"/>
                      <a:pt x="1909538" y="721722"/>
                      <a:pt x="1961965" y="816746"/>
                    </a:cubicBezTo>
                    <a:cubicBezTo>
                      <a:pt x="2009313" y="902563"/>
                      <a:pt x="2057075" y="988153"/>
                      <a:pt x="2104008" y="1074198"/>
                    </a:cubicBezTo>
                    <a:cubicBezTo>
                      <a:pt x="2128097" y="1118362"/>
                      <a:pt x="2141189" y="1170139"/>
                      <a:pt x="2175029" y="1207363"/>
                    </a:cubicBezTo>
                    <a:cubicBezTo>
                      <a:pt x="2235768" y="1274176"/>
                      <a:pt x="2301172" y="1354646"/>
                      <a:pt x="2379215" y="1402672"/>
                    </a:cubicBezTo>
                    <a:cubicBezTo>
                      <a:pt x="2470146" y="1458630"/>
                      <a:pt x="2524735" y="1449067"/>
                      <a:pt x="2627790" y="1455938"/>
                    </a:cubicBezTo>
                    <a:cubicBezTo>
                      <a:pt x="2672178" y="1447060"/>
                      <a:pt x="2718011" y="1443620"/>
                      <a:pt x="2760955" y="1429305"/>
                    </a:cubicBezTo>
                    <a:cubicBezTo>
                      <a:pt x="2829263" y="1406536"/>
                      <a:pt x="2970229" y="1327619"/>
                      <a:pt x="3027285" y="1287262"/>
                    </a:cubicBezTo>
                    <a:cubicBezTo>
                      <a:pt x="3188661" y="1173118"/>
                      <a:pt x="3217470" y="1121149"/>
                      <a:pt x="3364637" y="1047565"/>
                    </a:cubicBezTo>
                    <a:cubicBezTo>
                      <a:pt x="3393144" y="1033311"/>
                      <a:pt x="3423042" y="1021718"/>
                      <a:pt x="3453414" y="1012054"/>
                    </a:cubicBezTo>
                    <a:cubicBezTo>
                      <a:pt x="3522882" y="989950"/>
                      <a:pt x="3612505" y="973814"/>
                      <a:pt x="3684233" y="967666"/>
                    </a:cubicBezTo>
                    <a:cubicBezTo>
                      <a:pt x="3746220" y="962353"/>
                      <a:pt x="3808468" y="960287"/>
                      <a:pt x="3870664" y="958788"/>
                    </a:cubicBezTo>
                    <a:lnTo>
                      <a:pt x="4421080" y="949911"/>
                    </a:lnTo>
                    <a:lnTo>
                      <a:pt x="5051394" y="958788"/>
                    </a:lnTo>
                    <a:cubicBezTo>
                      <a:pt x="5163585" y="958788"/>
                      <a:pt x="5141510" y="966996"/>
                      <a:pt x="5193437" y="94103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2AF82C5-BD4A-312D-42E2-0772F4FD6E23}"/>
                  </a:ext>
                </a:extLst>
              </p:cNvPr>
              <p:cNvSpPr/>
              <p:nvPr/>
            </p:nvSpPr>
            <p:spPr>
              <a:xfrm>
                <a:off x="2015240" y="2392531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500ADFA-89F1-A1A9-AC87-3D0408C60641}"/>
                  </a:ext>
                </a:extLst>
              </p:cNvPr>
              <p:cNvSpPr/>
              <p:nvPr/>
            </p:nvSpPr>
            <p:spPr>
              <a:xfrm>
                <a:off x="2718055" y="1886504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5E0B9ED-4495-A34B-D9A6-BA0FFF965F9B}"/>
                  </a:ext>
                </a:extLst>
              </p:cNvPr>
              <p:cNvSpPr/>
              <p:nvPr/>
            </p:nvSpPr>
            <p:spPr>
              <a:xfrm>
                <a:off x="6542870" y="2837324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AB76031-C001-3428-1255-F8EE276C7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253" y="2521350"/>
                <a:ext cx="20799" cy="211279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AE3148C-56C5-7565-6F2E-0975476F15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3373" y="1984205"/>
                <a:ext cx="0" cy="2649939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3BF0D7A-93D9-88DE-91B8-52276ADDE0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1921" y="2969627"/>
                <a:ext cx="11962" cy="1664517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9B892681-4AE0-2F4B-B2BC-F9B2AF1766A1}"/>
                      </a:ext>
                    </a:extLst>
                  </p:cNvPr>
                  <p:cNvSpPr txBox="1"/>
                  <p:nvPr/>
                </p:nvSpPr>
                <p:spPr>
                  <a:xfrm>
                    <a:off x="1172764" y="2090589"/>
                    <a:ext cx="842475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(1,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(1))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57FF40B-3659-6C4A-4890-1A96DC2AAD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2764" y="2090589"/>
                    <a:ext cx="842475" cy="29238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37778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EA88DD13-CE72-EFE7-9365-6576319772C7}"/>
                      </a:ext>
                    </a:extLst>
                  </p:cNvPr>
                  <p:cNvSpPr txBox="1"/>
                  <p:nvPr/>
                </p:nvSpPr>
                <p:spPr>
                  <a:xfrm>
                    <a:off x="2367830" y="1569416"/>
                    <a:ext cx="842475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(2,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(2))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69403E7-E4AC-B999-6AB5-25AFB5BA74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7830" y="1569416"/>
                    <a:ext cx="842475" cy="2923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6957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AEE2EFF-8C94-D44D-BD51-EFACEB8846FE}"/>
                      </a:ext>
                    </a:extLst>
                  </p:cNvPr>
                  <p:cNvSpPr txBox="1"/>
                  <p:nvPr/>
                </p:nvSpPr>
                <p:spPr>
                  <a:xfrm>
                    <a:off x="6053043" y="2444947"/>
                    <a:ext cx="1263704" cy="3622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3A8B723B-81B9-4341-3282-82575D0835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3043" y="2444947"/>
                    <a:ext cx="1263704" cy="3622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FBC4F2B2-F35F-659C-38A1-A3B9DC496017}"/>
                      </a:ext>
                    </a:extLst>
                  </p:cNvPr>
                  <p:cNvSpPr txBox="1"/>
                  <p:nvPr/>
                </p:nvSpPr>
                <p:spPr>
                  <a:xfrm>
                    <a:off x="4320311" y="4673640"/>
                    <a:ext cx="4106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IN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8C27993-8DDF-20B2-B142-7915925661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0311" y="4673640"/>
                    <a:ext cx="41068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0D11A529-8A5B-04C9-8521-81F90ED65382}"/>
                      </a:ext>
                    </a:extLst>
                  </p:cNvPr>
                  <p:cNvSpPr txBox="1"/>
                  <p:nvPr/>
                </p:nvSpPr>
                <p:spPr>
                  <a:xfrm>
                    <a:off x="1948996" y="4718769"/>
                    <a:ext cx="316112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73DE6CE-50F6-CB5A-11C1-00E66D110C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8996" y="4718769"/>
                    <a:ext cx="316112" cy="29238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1111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69CFBED-4E5F-9D29-B642-EE233EAA1F56}"/>
                      </a:ext>
                    </a:extLst>
                  </p:cNvPr>
                  <p:cNvSpPr txBox="1"/>
                  <p:nvPr/>
                </p:nvSpPr>
                <p:spPr>
                  <a:xfrm>
                    <a:off x="2619152" y="4718769"/>
                    <a:ext cx="316112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C4BEF6F-4322-7728-F3F7-15D59E894D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9152" y="4718769"/>
                    <a:ext cx="316112" cy="2923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6667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F6F0DA0-4BCB-BC03-0339-645E5CA1DB71}"/>
                      </a:ext>
                    </a:extLst>
                  </p:cNvPr>
                  <p:cNvSpPr txBox="1"/>
                  <p:nvPr/>
                </p:nvSpPr>
                <p:spPr>
                  <a:xfrm>
                    <a:off x="6376511" y="4718769"/>
                    <a:ext cx="471933" cy="3622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FDF5848-3303-8061-10C6-6520ADB269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6511" y="4718769"/>
                    <a:ext cx="471933" cy="3622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BEA170E-70AF-5D2D-32CC-5467CB631CC1}"/>
                  </a:ext>
                </a:extLst>
              </p:cNvPr>
              <p:cNvSpPr/>
              <p:nvPr/>
            </p:nvSpPr>
            <p:spPr>
              <a:xfrm>
                <a:off x="1501017" y="3158253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ACB1C3F-73EF-4E24-BFCC-80982D2ABA1B}"/>
                      </a:ext>
                    </a:extLst>
                  </p:cNvPr>
                  <p:cNvSpPr txBox="1"/>
                  <p:nvPr/>
                </p:nvSpPr>
                <p:spPr>
                  <a:xfrm>
                    <a:off x="876842" y="3094738"/>
                    <a:ext cx="658322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(0,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N" sz="150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8BA56CF-987D-FFDE-49F7-6C2423968B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6842" y="3094738"/>
                    <a:ext cx="658322" cy="3231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36111" b="-318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E5D18E-FC34-8E22-5BE1-653345AC609B}"/>
                    </a:ext>
                  </a:extLst>
                </p:cNvPr>
                <p:cNvSpPr txBox="1"/>
                <p:nvPr/>
              </p:nvSpPr>
              <p:spPr>
                <a:xfrm>
                  <a:off x="4395842" y="5261165"/>
                  <a:ext cx="26635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8FC5A41-AF98-31E5-BCFB-37E6397223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842" y="5261165"/>
                  <a:ext cx="26635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4F54866-85C6-60F0-36F9-5F92C5D21678}"/>
                    </a:ext>
                  </a:extLst>
                </p:cNvPr>
                <p:cNvSpPr txBox="1"/>
                <p:nvPr/>
              </p:nvSpPr>
              <p:spPr>
                <a:xfrm>
                  <a:off x="4935004" y="5261165"/>
                  <a:ext cx="27167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92CCC0B-BC5B-1BB0-33BC-CB2FDE3490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5004" y="5261165"/>
                  <a:ext cx="27167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DBF0CCA-7E21-3AB0-564B-BD192774641A}"/>
                    </a:ext>
                  </a:extLst>
                </p:cNvPr>
                <p:cNvSpPr txBox="1"/>
                <p:nvPr/>
              </p:nvSpPr>
              <p:spPr>
                <a:xfrm>
                  <a:off x="7453631" y="5235744"/>
                  <a:ext cx="26552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B38BAA5-E6EC-7353-6B11-D9A4A3C73E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631" y="5235744"/>
                  <a:ext cx="265521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D0B364F-8D98-A3B2-B181-B02A54954ABE}"/>
                    </a:ext>
                  </a:extLst>
                </p:cNvPr>
                <p:cNvSpPr txBox="1"/>
                <p:nvPr/>
              </p:nvSpPr>
              <p:spPr>
                <a:xfrm>
                  <a:off x="6337658" y="5225325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55DE0F4-568A-803F-7309-227D9401CB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658" y="5225325"/>
                  <a:ext cx="219611" cy="27699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0CB87C2-6454-0624-9582-7E14E51A4CEC}"/>
                </a:ext>
              </a:extLst>
            </p:cNvPr>
            <p:cNvCxnSpPr>
              <a:cxnSpLocks/>
            </p:cNvCxnSpPr>
            <p:nvPr/>
          </p:nvCxnSpPr>
          <p:spPr>
            <a:xfrm>
              <a:off x="4575651" y="4592778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2F8CDFB-B6E3-FC57-24F6-8BABFD815F27}"/>
                </a:ext>
              </a:extLst>
            </p:cNvPr>
            <p:cNvCxnSpPr>
              <a:cxnSpLocks/>
            </p:cNvCxnSpPr>
            <p:nvPr/>
          </p:nvCxnSpPr>
          <p:spPr>
            <a:xfrm>
              <a:off x="5037359" y="4588649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B2EC97B-17D6-A667-9D25-D46642D84DDB}"/>
                </a:ext>
              </a:extLst>
            </p:cNvPr>
            <p:cNvCxnSpPr>
              <a:cxnSpLocks/>
            </p:cNvCxnSpPr>
            <p:nvPr/>
          </p:nvCxnSpPr>
          <p:spPr>
            <a:xfrm>
              <a:off x="7609181" y="4584764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0BC6BB7-E646-BED2-B8D1-C7F44A937DD3}"/>
              </a:ext>
            </a:extLst>
          </p:cNvPr>
          <p:cNvSpPr txBox="1"/>
          <p:nvPr/>
        </p:nvSpPr>
        <p:spPr>
          <a:xfrm>
            <a:off x="9248737" y="1737079"/>
            <a:ext cx="194065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Does this work?</a:t>
            </a:r>
          </a:p>
        </p:txBody>
      </p:sp>
      <p:pic>
        <p:nvPicPr>
          <p:cNvPr id="51" name="Picture 2" descr="🤔 Thinking Face emoji Meaning | Dictionary.com">
            <a:extLst>
              <a:ext uri="{FF2B5EF4-FFF2-40B4-BE49-F238E27FC236}">
                <a16:creationId xmlns:a16="http://schemas.microsoft.com/office/drawing/2014/main" id="{98D5FCD2-8B04-2516-4D85-96ED9F51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649" y="2310901"/>
            <a:ext cx="657112" cy="6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F43AAD9-E646-CFBB-29FB-5A1B522BAFB4}"/>
                  </a:ext>
                </a:extLst>
              </p:cNvPr>
              <p:cNvSpPr txBox="1"/>
              <p:nvPr/>
            </p:nvSpPr>
            <p:spPr>
              <a:xfrm>
                <a:off x="3122534" y="4944005"/>
                <a:ext cx="1230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F43AAD9-E646-CFBB-29FB-5A1B522BA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34" y="4944005"/>
                <a:ext cx="1230914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48E5A9D-8BD8-E266-83AB-002225F9916F}"/>
                  </a:ext>
                </a:extLst>
              </p:cNvPr>
              <p:cNvSpPr txBox="1"/>
              <p:nvPr/>
            </p:nvSpPr>
            <p:spPr>
              <a:xfrm>
                <a:off x="5063652" y="4940324"/>
                <a:ext cx="1230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48E5A9D-8BD8-E266-83AB-002225F99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652" y="4940324"/>
                <a:ext cx="1230914" cy="369332"/>
              </a:xfrm>
              <a:prstGeom prst="rect">
                <a:avLst/>
              </a:prstGeom>
              <a:blipFill>
                <a:blip r:embed="rId1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2748E5D-C69D-0C93-F1F0-05B02162E7BD}"/>
                  </a:ext>
                </a:extLst>
              </p:cNvPr>
              <p:cNvSpPr txBox="1"/>
              <p:nvPr/>
            </p:nvSpPr>
            <p:spPr>
              <a:xfrm>
                <a:off x="8078192" y="4928904"/>
                <a:ext cx="1239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2748E5D-C69D-0C93-F1F0-05B02162E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192" y="4928904"/>
                <a:ext cx="1239698" cy="369332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B8677F-27C4-5EDF-B5B4-E511C18947C3}"/>
                  </a:ext>
                </a:extLst>
              </p:cNvPr>
              <p:cNvSpPr txBox="1"/>
              <p:nvPr/>
            </p:nvSpPr>
            <p:spPr>
              <a:xfrm>
                <a:off x="702493" y="2785142"/>
                <a:ext cx="2424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B8677F-27C4-5EDF-B5B4-E511C1894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93" y="2785142"/>
                <a:ext cx="2424703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5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AB29F-98C9-0C94-E32F-1F99F9213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76E88-0269-90B4-1B11-62253789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Attempt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EAB960D-0737-DBA9-F13D-1096A9FCC779}"/>
              </a:ext>
            </a:extLst>
          </p:cNvPr>
          <p:cNvGrpSpPr/>
          <p:nvPr/>
        </p:nvGrpSpPr>
        <p:grpSpPr>
          <a:xfrm>
            <a:off x="3488668" y="1410989"/>
            <a:ext cx="5838212" cy="4527232"/>
            <a:chOff x="3703821" y="1690688"/>
            <a:chExt cx="4967904" cy="38474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3202E5-09FF-57BE-2123-5A043471F407}"/>
                </a:ext>
              </a:extLst>
            </p:cNvPr>
            <p:cNvGrpSpPr/>
            <p:nvPr/>
          </p:nvGrpSpPr>
          <p:grpSpPr>
            <a:xfrm>
              <a:off x="3703821" y="1690688"/>
              <a:ext cx="4967904" cy="2923955"/>
              <a:chOff x="876842" y="1473693"/>
              <a:chExt cx="7388269" cy="3622090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C99F2E8D-2D7F-3042-07DA-70C7C07996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9103" y="1473693"/>
                <a:ext cx="0" cy="36220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6339972-B97F-3144-B8A7-3F95219572EB}"/>
                  </a:ext>
                </a:extLst>
              </p:cNvPr>
              <p:cNvCxnSpPr/>
              <p:nvPr/>
            </p:nvCxnSpPr>
            <p:spPr>
              <a:xfrm>
                <a:off x="949911" y="4634144"/>
                <a:ext cx="73152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: Shape 12">
                <a:extLst>
                  <a:ext uri="{FF2B5EF4-FFF2-40B4-BE49-F238E27FC236}">
                    <a16:creationId xmlns:a16="http://schemas.microsoft.com/office/drawing/2014/main" id="{6478ECBF-4076-50AC-1149-EA5D35E065E5}"/>
                  </a:ext>
                </a:extLst>
              </p:cNvPr>
              <p:cNvSpPr/>
              <p:nvPr/>
            </p:nvSpPr>
            <p:spPr>
              <a:xfrm>
                <a:off x="1589103" y="1961965"/>
                <a:ext cx="5193437" cy="1455938"/>
              </a:xfrm>
              <a:custGeom>
                <a:avLst/>
                <a:gdLst>
                  <a:gd name="connsiteX0" fmla="*/ 0 w 5193437"/>
                  <a:gd name="connsiteY0" fmla="*/ 1287262 h 1455938"/>
                  <a:gd name="connsiteX1" fmla="*/ 106532 w 5193437"/>
                  <a:gd name="connsiteY1" fmla="*/ 1100831 h 1455938"/>
                  <a:gd name="connsiteX2" fmla="*/ 195309 w 5193437"/>
                  <a:gd name="connsiteY2" fmla="*/ 976544 h 1455938"/>
                  <a:gd name="connsiteX3" fmla="*/ 266330 w 5193437"/>
                  <a:gd name="connsiteY3" fmla="*/ 834501 h 1455938"/>
                  <a:gd name="connsiteX4" fmla="*/ 577048 w 5193437"/>
                  <a:gd name="connsiteY4" fmla="*/ 399495 h 1455938"/>
                  <a:gd name="connsiteX5" fmla="*/ 701336 w 5193437"/>
                  <a:gd name="connsiteY5" fmla="*/ 284085 h 1455938"/>
                  <a:gd name="connsiteX6" fmla="*/ 976544 w 5193437"/>
                  <a:gd name="connsiteY6" fmla="*/ 88777 h 1455938"/>
                  <a:gd name="connsiteX7" fmla="*/ 1269507 w 5193437"/>
                  <a:gd name="connsiteY7" fmla="*/ 0 h 1455938"/>
                  <a:gd name="connsiteX8" fmla="*/ 1482571 w 5193437"/>
                  <a:gd name="connsiteY8" fmla="*/ 97654 h 1455938"/>
                  <a:gd name="connsiteX9" fmla="*/ 1571347 w 5193437"/>
                  <a:gd name="connsiteY9" fmla="*/ 177553 h 1455938"/>
                  <a:gd name="connsiteX10" fmla="*/ 1819922 w 5193437"/>
                  <a:gd name="connsiteY10" fmla="*/ 523783 h 1455938"/>
                  <a:gd name="connsiteX11" fmla="*/ 1961965 w 5193437"/>
                  <a:gd name="connsiteY11" fmla="*/ 816746 h 1455938"/>
                  <a:gd name="connsiteX12" fmla="*/ 2104008 w 5193437"/>
                  <a:gd name="connsiteY12" fmla="*/ 1074198 h 1455938"/>
                  <a:gd name="connsiteX13" fmla="*/ 2175029 w 5193437"/>
                  <a:gd name="connsiteY13" fmla="*/ 1207363 h 1455938"/>
                  <a:gd name="connsiteX14" fmla="*/ 2379215 w 5193437"/>
                  <a:gd name="connsiteY14" fmla="*/ 1402672 h 1455938"/>
                  <a:gd name="connsiteX15" fmla="*/ 2627790 w 5193437"/>
                  <a:gd name="connsiteY15" fmla="*/ 1455938 h 1455938"/>
                  <a:gd name="connsiteX16" fmla="*/ 2760955 w 5193437"/>
                  <a:gd name="connsiteY16" fmla="*/ 1429305 h 1455938"/>
                  <a:gd name="connsiteX17" fmla="*/ 3027285 w 5193437"/>
                  <a:gd name="connsiteY17" fmla="*/ 1287262 h 1455938"/>
                  <a:gd name="connsiteX18" fmla="*/ 3364637 w 5193437"/>
                  <a:gd name="connsiteY18" fmla="*/ 1047565 h 1455938"/>
                  <a:gd name="connsiteX19" fmla="*/ 3453414 w 5193437"/>
                  <a:gd name="connsiteY19" fmla="*/ 1012054 h 1455938"/>
                  <a:gd name="connsiteX20" fmla="*/ 3684233 w 5193437"/>
                  <a:gd name="connsiteY20" fmla="*/ 967666 h 1455938"/>
                  <a:gd name="connsiteX21" fmla="*/ 3870664 w 5193437"/>
                  <a:gd name="connsiteY21" fmla="*/ 958788 h 1455938"/>
                  <a:gd name="connsiteX22" fmla="*/ 4421080 w 5193437"/>
                  <a:gd name="connsiteY22" fmla="*/ 949911 h 1455938"/>
                  <a:gd name="connsiteX23" fmla="*/ 5051394 w 5193437"/>
                  <a:gd name="connsiteY23" fmla="*/ 958788 h 1455938"/>
                  <a:gd name="connsiteX24" fmla="*/ 5193437 w 5193437"/>
                  <a:gd name="connsiteY24" fmla="*/ 941033 h 145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93437" h="1455938">
                    <a:moveTo>
                      <a:pt x="0" y="1287262"/>
                    </a:moveTo>
                    <a:cubicBezTo>
                      <a:pt x="35511" y="1225118"/>
                      <a:pt x="68442" y="1161428"/>
                      <a:pt x="106532" y="1100831"/>
                    </a:cubicBezTo>
                    <a:cubicBezTo>
                      <a:pt x="133626" y="1057727"/>
                      <a:pt x="169115" y="1020201"/>
                      <a:pt x="195309" y="976544"/>
                    </a:cubicBezTo>
                    <a:cubicBezTo>
                      <a:pt x="222544" y="931152"/>
                      <a:pt x="238956" y="879810"/>
                      <a:pt x="266330" y="834501"/>
                    </a:cubicBezTo>
                    <a:cubicBezTo>
                      <a:pt x="355024" y="687697"/>
                      <a:pt x="457567" y="527511"/>
                      <a:pt x="577048" y="399495"/>
                    </a:cubicBezTo>
                    <a:cubicBezTo>
                      <a:pt x="615624" y="358164"/>
                      <a:pt x="658612" y="321112"/>
                      <a:pt x="701336" y="284085"/>
                    </a:cubicBezTo>
                    <a:cubicBezTo>
                      <a:pt x="791780" y="205701"/>
                      <a:pt x="868941" y="140948"/>
                      <a:pt x="976544" y="88777"/>
                    </a:cubicBezTo>
                    <a:cubicBezTo>
                      <a:pt x="1110487" y="23835"/>
                      <a:pt x="1134194" y="27063"/>
                      <a:pt x="1269507" y="0"/>
                    </a:cubicBezTo>
                    <a:cubicBezTo>
                      <a:pt x="1353458" y="30528"/>
                      <a:pt x="1405747" y="44211"/>
                      <a:pt x="1482571" y="97654"/>
                    </a:cubicBezTo>
                    <a:cubicBezTo>
                      <a:pt x="1515253" y="120389"/>
                      <a:pt x="1545131" y="147591"/>
                      <a:pt x="1571347" y="177553"/>
                    </a:cubicBezTo>
                    <a:cubicBezTo>
                      <a:pt x="1650302" y="267787"/>
                      <a:pt x="1759797" y="410471"/>
                      <a:pt x="1819922" y="523783"/>
                    </a:cubicBezTo>
                    <a:cubicBezTo>
                      <a:pt x="1870790" y="619651"/>
                      <a:pt x="1909538" y="721722"/>
                      <a:pt x="1961965" y="816746"/>
                    </a:cubicBezTo>
                    <a:cubicBezTo>
                      <a:pt x="2009313" y="902563"/>
                      <a:pt x="2057075" y="988153"/>
                      <a:pt x="2104008" y="1074198"/>
                    </a:cubicBezTo>
                    <a:cubicBezTo>
                      <a:pt x="2128097" y="1118362"/>
                      <a:pt x="2141189" y="1170139"/>
                      <a:pt x="2175029" y="1207363"/>
                    </a:cubicBezTo>
                    <a:cubicBezTo>
                      <a:pt x="2235768" y="1274176"/>
                      <a:pt x="2301172" y="1354646"/>
                      <a:pt x="2379215" y="1402672"/>
                    </a:cubicBezTo>
                    <a:cubicBezTo>
                      <a:pt x="2470146" y="1458630"/>
                      <a:pt x="2524735" y="1449067"/>
                      <a:pt x="2627790" y="1455938"/>
                    </a:cubicBezTo>
                    <a:cubicBezTo>
                      <a:pt x="2672178" y="1447060"/>
                      <a:pt x="2718011" y="1443620"/>
                      <a:pt x="2760955" y="1429305"/>
                    </a:cubicBezTo>
                    <a:cubicBezTo>
                      <a:pt x="2829263" y="1406536"/>
                      <a:pt x="2970229" y="1327619"/>
                      <a:pt x="3027285" y="1287262"/>
                    </a:cubicBezTo>
                    <a:cubicBezTo>
                      <a:pt x="3188661" y="1173118"/>
                      <a:pt x="3217470" y="1121149"/>
                      <a:pt x="3364637" y="1047565"/>
                    </a:cubicBezTo>
                    <a:cubicBezTo>
                      <a:pt x="3393144" y="1033311"/>
                      <a:pt x="3423042" y="1021718"/>
                      <a:pt x="3453414" y="1012054"/>
                    </a:cubicBezTo>
                    <a:cubicBezTo>
                      <a:pt x="3522882" y="989950"/>
                      <a:pt x="3612505" y="973814"/>
                      <a:pt x="3684233" y="967666"/>
                    </a:cubicBezTo>
                    <a:cubicBezTo>
                      <a:pt x="3746220" y="962353"/>
                      <a:pt x="3808468" y="960287"/>
                      <a:pt x="3870664" y="958788"/>
                    </a:cubicBezTo>
                    <a:lnTo>
                      <a:pt x="4421080" y="949911"/>
                    </a:lnTo>
                    <a:lnTo>
                      <a:pt x="5051394" y="958788"/>
                    </a:lnTo>
                    <a:cubicBezTo>
                      <a:pt x="5163585" y="958788"/>
                      <a:pt x="5141510" y="966996"/>
                      <a:pt x="5193437" y="94103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A1A2B68-0F45-BCC7-8438-AE040170F5F5}"/>
                  </a:ext>
                </a:extLst>
              </p:cNvPr>
              <p:cNvSpPr/>
              <p:nvPr/>
            </p:nvSpPr>
            <p:spPr>
              <a:xfrm>
                <a:off x="2015240" y="2392531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2883D7F-9EB7-34EB-8477-B5468DFEB73C}"/>
                  </a:ext>
                </a:extLst>
              </p:cNvPr>
              <p:cNvSpPr/>
              <p:nvPr/>
            </p:nvSpPr>
            <p:spPr>
              <a:xfrm>
                <a:off x="2718055" y="1886504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2C5FA45-FA99-A916-6B38-12434B4DE718}"/>
                  </a:ext>
                </a:extLst>
              </p:cNvPr>
              <p:cNvSpPr/>
              <p:nvPr/>
            </p:nvSpPr>
            <p:spPr>
              <a:xfrm>
                <a:off x="6542870" y="2837324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236A170-ABE8-CCCE-3062-4DC037C90C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253" y="2521350"/>
                <a:ext cx="20799" cy="211279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2DCC474-7778-D916-78C3-51FAA83236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3373" y="1984205"/>
                <a:ext cx="0" cy="2649939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05E6D8F-0DD9-09D0-2D4B-987321502C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1921" y="2969627"/>
                <a:ext cx="11962" cy="1664517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F2AF5FE6-5857-6D75-7F75-D00F34E38AF8}"/>
                      </a:ext>
                    </a:extLst>
                  </p:cNvPr>
                  <p:cNvSpPr txBox="1"/>
                  <p:nvPr/>
                </p:nvSpPr>
                <p:spPr>
                  <a:xfrm>
                    <a:off x="1172764" y="2090589"/>
                    <a:ext cx="842475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(1,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(1))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57FF40B-3659-6C4A-4890-1A96DC2AAD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2764" y="2090589"/>
                    <a:ext cx="842475" cy="29238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37778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E8497D5C-22CE-3B7D-AA77-18B2AE8B6C61}"/>
                      </a:ext>
                    </a:extLst>
                  </p:cNvPr>
                  <p:cNvSpPr txBox="1"/>
                  <p:nvPr/>
                </p:nvSpPr>
                <p:spPr>
                  <a:xfrm>
                    <a:off x="2367830" y="1569416"/>
                    <a:ext cx="842475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(2,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(2))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69403E7-E4AC-B999-6AB5-25AFB5BA74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7830" y="1569416"/>
                    <a:ext cx="842475" cy="2923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6957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705634A-4F6F-B017-3AE1-99CA9B346F32}"/>
                      </a:ext>
                    </a:extLst>
                  </p:cNvPr>
                  <p:cNvSpPr txBox="1"/>
                  <p:nvPr/>
                </p:nvSpPr>
                <p:spPr>
                  <a:xfrm>
                    <a:off x="6053043" y="2444947"/>
                    <a:ext cx="1263704" cy="3622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3A8B723B-81B9-4341-3282-82575D0835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3043" y="2444947"/>
                    <a:ext cx="1263704" cy="3622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FC135C11-59A7-92D9-87CD-D88650DD15DF}"/>
                      </a:ext>
                    </a:extLst>
                  </p:cNvPr>
                  <p:cNvSpPr txBox="1"/>
                  <p:nvPr/>
                </p:nvSpPr>
                <p:spPr>
                  <a:xfrm>
                    <a:off x="4320311" y="4673640"/>
                    <a:ext cx="4106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IN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8C27993-8DDF-20B2-B142-7915925661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0311" y="4673640"/>
                    <a:ext cx="41068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934AA1E-FCFC-8FDC-171C-FCF306D15C41}"/>
                      </a:ext>
                    </a:extLst>
                  </p:cNvPr>
                  <p:cNvSpPr txBox="1"/>
                  <p:nvPr/>
                </p:nvSpPr>
                <p:spPr>
                  <a:xfrm>
                    <a:off x="1948996" y="4718769"/>
                    <a:ext cx="316112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73DE6CE-50F6-CB5A-11C1-00E66D110C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8996" y="4718769"/>
                    <a:ext cx="316112" cy="29238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1111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E8C0168-8E5E-E120-72E5-8985787C9C13}"/>
                      </a:ext>
                    </a:extLst>
                  </p:cNvPr>
                  <p:cNvSpPr txBox="1"/>
                  <p:nvPr/>
                </p:nvSpPr>
                <p:spPr>
                  <a:xfrm>
                    <a:off x="2619152" y="4718769"/>
                    <a:ext cx="316112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C4BEF6F-4322-7728-F3F7-15D59E894D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9152" y="4718769"/>
                    <a:ext cx="316112" cy="2923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6667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009A5CE0-A041-92B2-749E-4FFDADC6632A}"/>
                      </a:ext>
                    </a:extLst>
                  </p:cNvPr>
                  <p:cNvSpPr txBox="1"/>
                  <p:nvPr/>
                </p:nvSpPr>
                <p:spPr>
                  <a:xfrm>
                    <a:off x="6376511" y="4718769"/>
                    <a:ext cx="471933" cy="3622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FDF5848-3303-8061-10C6-6520ADB269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6511" y="4718769"/>
                    <a:ext cx="471933" cy="3622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0A5AB5E-C413-10CF-4F74-326FC4ECBE09}"/>
                  </a:ext>
                </a:extLst>
              </p:cNvPr>
              <p:cNvSpPr/>
              <p:nvPr/>
            </p:nvSpPr>
            <p:spPr>
              <a:xfrm>
                <a:off x="1501017" y="3158253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19F3C38-C70F-3459-6EBA-EA95065CC68C}"/>
                      </a:ext>
                    </a:extLst>
                  </p:cNvPr>
                  <p:cNvSpPr txBox="1"/>
                  <p:nvPr/>
                </p:nvSpPr>
                <p:spPr>
                  <a:xfrm>
                    <a:off x="876842" y="3094738"/>
                    <a:ext cx="658322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(0,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N" sz="150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8BA56CF-987D-FFDE-49F7-6C2423968B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6842" y="3094738"/>
                    <a:ext cx="658322" cy="3231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36111" b="-318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97D57FB-3589-96E8-3439-C47B33980593}"/>
                    </a:ext>
                  </a:extLst>
                </p:cNvPr>
                <p:cNvSpPr txBox="1"/>
                <p:nvPr/>
              </p:nvSpPr>
              <p:spPr>
                <a:xfrm>
                  <a:off x="4395842" y="5261165"/>
                  <a:ext cx="26635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8FC5A41-AF98-31E5-BCFB-37E6397223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842" y="5261165"/>
                  <a:ext cx="26635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E59FB33-A449-9837-C4B6-415B1D646BE4}"/>
                    </a:ext>
                  </a:extLst>
                </p:cNvPr>
                <p:cNvSpPr txBox="1"/>
                <p:nvPr/>
              </p:nvSpPr>
              <p:spPr>
                <a:xfrm>
                  <a:off x="4935004" y="5261165"/>
                  <a:ext cx="27167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92CCC0B-BC5B-1BB0-33BC-CB2FDE3490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5004" y="5261165"/>
                  <a:ext cx="27167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FC7FD95-E06B-DA83-B902-9451785D8653}"/>
                    </a:ext>
                  </a:extLst>
                </p:cNvPr>
                <p:cNvSpPr txBox="1"/>
                <p:nvPr/>
              </p:nvSpPr>
              <p:spPr>
                <a:xfrm>
                  <a:off x="7453631" y="5235744"/>
                  <a:ext cx="26552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B38BAA5-E6EC-7353-6B11-D9A4A3C73E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631" y="5235744"/>
                  <a:ext cx="265521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BEEDD41-8D3E-BC7D-37D1-815D3D40E6FF}"/>
                    </a:ext>
                  </a:extLst>
                </p:cNvPr>
                <p:cNvSpPr txBox="1"/>
                <p:nvPr/>
              </p:nvSpPr>
              <p:spPr>
                <a:xfrm>
                  <a:off x="6337658" y="5225325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55DE0F4-568A-803F-7309-227D9401CB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658" y="5225325"/>
                  <a:ext cx="219611" cy="27699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6C1CFE8-C852-6859-9036-2D1D4E4A1AC5}"/>
                </a:ext>
              </a:extLst>
            </p:cNvPr>
            <p:cNvCxnSpPr>
              <a:cxnSpLocks/>
            </p:cNvCxnSpPr>
            <p:nvPr/>
          </p:nvCxnSpPr>
          <p:spPr>
            <a:xfrm>
              <a:off x="4575651" y="4592778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F992EE3-653E-52BE-1175-68347950609E}"/>
                </a:ext>
              </a:extLst>
            </p:cNvPr>
            <p:cNvCxnSpPr>
              <a:cxnSpLocks/>
            </p:cNvCxnSpPr>
            <p:nvPr/>
          </p:nvCxnSpPr>
          <p:spPr>
            <a:xfrm>
              <a:off x="5037359" y="4588649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9316981-3AF4-B646-FFD4-5193A3C22E03}"/>
                </a:ext>
              </a:extLst>
            </p:cNvPr>
            <p:cNvCxnSpPr>
              <a:cxnSpLocks/>
            </p:cNvCxnSpPr>
            <p:nvPr/>
          </p:nvCxnSpPr>
          <p:spPr>
            <a:xfrm>
              <a:off x="7609181" y="4584764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16B00E1-33F6-CE27-57DD-506CBDAD5C93}"/>
              </a:ext>
            </a:extLst>
          </p:cNvPr>
          <p:cNvSpPr txBox="1"/>
          <p:nvPr/>
        </p:nvSpPr>
        <p:spPr>
          <a:xfrm>
            <a:off x="9248737" y="1737079"/>
            <a:ext cx="194065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Does this work?</a:t>
            </a:r>
          </a:p>
        </p:txBody>
      </p:sp>
      <p:pic>
        <p:nvPicPr>
          <p:cNvPr id="51" name="Picture 2" descr="🤔 Thinking Face emoji Meaning | Dictionary.com">
            <a:extLst>
              <a:ext uri="{FF2B5EF4-FFF2-40B4-BE49-F238E27FC236}">
                <a16:creationId xmlns:a16="http://schemas.microsoft.com/office/drawing/2014/main" id="{4E1DF050-E5D0-4590-1530-CCF5423E0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649" y="2310901"/>
            <a:ext cx="657112" cy="6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65FD2DA-0E9D-9BC9-C83C-ECA22083C75B}"/>
                  </a:ext>
                </a:extLst>
              </p:cNvPr>
              <p:cNvSpPr txBox="1"/>
              <p:nvPr/>
            </p:nvSpPr>
            <p:spPr>
              <a:xfrm>
                <a:off x="2911797" y="4941429"/>
                <a:ext cx="1472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65FD2DA-0E9D-9BC9-C83C-ECA22083C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797" y="4941429"/>
                <a:ext cx="1472198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CE919B-50BE-6537-41F0-6A61CFCF7E53}"/>
                  </a:ext>
                </a:extLst>
              </p:cNvPr>
              <p:cNvSpPr txBox="1"/>
              <p:nvPr/>
            </p:nvSpPr>
            <p:spPr>
              <a:xfrm>
                <a:off x="5063652" y="4940324"/>
                <a:ext cx="1472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CE919B-50BE-6537-41F0-6A61CFCF7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652" y="4940324"/>
                <a:ext cx="1472198" cy="369332"/>
              </a:xfrm>
              <a:prstGeom prst="rect">
                <a:avLst/>
              </a:prstGeom>
              <a:blipFill>
                <a:blip r:embed="rId1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EE4865A-FE5A-30CF-CA93-FAF7DCB2E13D}"/>
                  </a:ext>
                </a:extLst>
              </p:cNvPr>
              <p:cNvSpPr txBox="1"/>
              <p:nvPr/>
            </p:nvSpPr>
            <p:spPr>
              <a:xfrm>
                <a:off x="8078192" y="4928904"/>
                <a:ext cx="1480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EE4865A-FE5A-30CF-CA93-FAF7DCB2E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192" y="4928904"/>
                <a:ext cx="1480982" cy="369332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1A1F3F-55E5-4D13-3A23-BDE0B5245802}"/>
                  </a:ext>
                </a:extLst>
              </p:cNvPr>
              <p:cNvSpPr txBox="1"/>
              <p:nvPr/>
            </p:nvSpPr>
            <p:spPr>
              <a:xfrm>
                <a:off x="702493" y="2785142"/>
                <a:ext cx="2424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1A1F3F-55E5-4D13-3A23-BDE0B5245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93" y="2785142"/>
                <a:ext cx="2424703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950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01A54-0950-E393-0E27-8AFBE1D56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874F-1E5F-3165-E7A3-A7876AD5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Fix: binding - A </a:t>
            </a:r>
            <a:r>
              <a:rPr lang="en-US" i="1" dirty="0"/>
              <a:t>Polynomial</a:t>
            </a:r>
            <a:r>
              <a:rPr lang="en-US" dirty="0"/>
              <a:t> Commitment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E909B-855E-4249-AAD7-AF535F776F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𝑏𝑜𝑜𝑙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𝑉𝑒𝑟𝑖𝑓𝑦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Hiding: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</m:oMath>
                </a14:m>
                <a:r>
                  <a:rPr lang="en-US" dirty="0"/>
                  <a:t> reveals nothing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Binding: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-degree polynomial</a:t>
                </a:r>
              </a:p>
              <a:p>
                <a:pPr lvl="1"/>
                <a:r>
                  <a:rPr lang="en-US" dirty="0"/>
                  <a:t>There is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for which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𝑉𝑒𝑟𝑖𝑓𝑦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E909B-855E-4249-AAD7-AF535F776F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4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D85B1-5E4E-F13B-674A-45099CC74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EFDC-8A93-86A2-5EFA-5C40443F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Fix: binding - A </a:t>
            </a:r>
            <a:r>
              <a:rPr lang="en-US" i="1" dirty="0"/>
              <a:t>Polynomial</a:t>
            </a:r>
            <a:r>
              <a:rPr lang="en-US" dirty="0"/>
              <a:t> Commitment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BB28B-EB66-3E0F-1FBB-48598C9ADA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𝑏𝑜𝑜𝑙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𝑉𝑒𝑟𝑖𝑓𝑦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Hiding: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</m:oMath>
                </a14:m>
                <a:r>
                  <a:rPr lang="en-US" dirty="0"/>
                  <a:t> reveals nothing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Binding: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-degree polynomial</a:t>
                </a:r>
              </a:p>
              <a:p>
                <a:pPr lvl="1"/>
                <a:r>
                  <a:rPr lang="en-US" dirty="0"/>
                  <a:t>There is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for which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𝑉𝑒𝑟𝑖𝑓𝑦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BB28B-EB66-3E0F-1FBB-48598C9ADA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D2FF996-C325-4D9D-AD33-68DA5835E08B}"/>
              </a:ext>
            </a:extLst>
          </p:cNvPr>
          <p:cNvSpPr/>
          <p:nvPr/>
        </p:nvSpPr>
        <p:spPr>
          <a:xfrm>
            <a:off x="8637373" y="3269156"/>
            <a:ext cx="2397211" cy="14642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Poly Commit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784A77-6ED0-C9A3-5D21-871AF1EFD0BE}"/>
              </a:ext>
            </a:extLst>
          </p:cNvPr>
          <p:cNvSpPr txBox="1"/>
          <p:nvPr/>
        </p:nvSpPr>
        <p:spPr>
          <a:xfrm>
            <a:off x="9496782" y="204312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AD0AD6-11E0-CB99-33EB-7B44D8E59164}"/>
              </a:ext>
            </a:extLst>
          </p:cNvPr>
          <p:cNvCxnSpPr>
            <a:stCxn id="5" idx="2"/>
            <a:endCxn id="4" idx="0"/>
          </p:cNvCxnSpPr>
          <p:nvPr/>
        </p:nvCxnSpPr>
        <p:spPr>
          <a:xfrm>
            <a:off x="9835978" y="2412453"/>
            <a:ext cx="1" cy="8567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F02082-C815-29A0-DEB2-452D7C6CB839}"/>
                  </a:ext>
                </a:extLst>
              </p:cNvPr>
              <p:cNvSpPr txBox="1"/>
              <p:nvPr/>
            </p:nvSpPr>
            <p:spPr>
              <a:xfrm>
                <a:off x="9932643" y="2702304"/>
                <a:ext cx="5026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F02082-C815-29A0-DEB2-452D7C6CB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643" y="2702304"/>
                <a:ext cx="502638" cy="276999"/>
              </a:xfrm>
              <a:prstGeom prst="rect">
                <a:avLst/>
              </a:prstGeom>
              <a:blipFill>
                <a:blip r:embed="rId3"/>
                <a:stretch>
                  <a:fillRect l="-14634" r="-1707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BD5A750-68D4-7CBD-1B15-B90C8443F784}"/>
              </a:ext>
            </a:extLst>
          </p:cNvPr>
          <p:cNvSpPr txBox="1"/>
          <p:nvPr/>
        </p:nvSpPr>
        <p:spPr>
          <a:xfrm>
            <a:off x="9545673" y="5405469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28C50A-4920-C617-B76D-328E94885EDD}"/>
              </a:ext>
            </a:extLst>
          </p:cNvPr>
          <p:cNvCxnSpPr>
            <a:cxnSpLocks/>
          </p:cNvCxnSpPr>
          <p:nvPr/>
        </p:nvCxnSpPr>
        <p:spPr>
          <a:xfrm flipV="1">
            <a:off x="9739314" y="4712687"/>
            <a:ext cx="0" cy="6927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814E45-B45D-C192-73F4-597F0A8833BC}"/>
                  </a:ext>
                </a:extLst>
              </p:cNvPr>
              <p:cNvSpPr txBox="1"/>
              <p:nvPr/>
            </p:nvSpPr>
            <p:spPr>
              <a:xfrm>
                <a:off x="9481905" y="4930951"/>
                <a:ext cx="1275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814E45-B45D-C192-73F4-597F0A883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905" y="4930951"/>
                <a:ext cx="127535" cy="276999"/>
              </a:xfrm>
              <a:prstGeom prst="rect">
                <a:avLst/>
              </a:prstGeom>
              <a:blipFill>
                <a:blip r:embed="rId4"/>
                <a:stretch>
                  <a:fillRect l="-36364" r="-3636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CEC6F7-4A88-86AB-C44C-70E718128A6F}"/>
              </a:ext>
            </a:extLst>
          </p:cNvPr>
          <p:cNvCxnSpPr>
            <a:cxnSpLocks/>
          </p:cNvCxnSpPr>
          <p:nvPr/>
        </p:nvCxnSpPr>
        <p:spPr>
          <a:xfrm>
            <a:off x="9942810" y="4733432"/>
            <a:ext cx="0" cy="6720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2292BD-70B6-542B-F6BD-701AEB4DF7DC}"/>
                  </a:ext>
                </a:extLst>
              </p:cNvPr>
              <p:cNvSpPr txBox="1"/>
              <p:nvPr/>
            </p:nvSpPr>
            <p:spPr>
              <a:xfrm>
                <a:off x="10063615" y="4942057"/>
                <a:ext cx="4532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2292BD-70B6-542B-F6BD-701AEB4DF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615" y="4942057"/>
                <a:ext cx="453266" cy="276999"/>
              </a:xfrm>
              <a:prstGeom prst="rect">
                <a:avLst/>
              </a:prstGeom>
              <a:blipFill>
                <a:blip r:embed="rId5"/>
                <a:stretch>
                  <a:fillRect l="-18919" t="-4545" r="-16216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63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80B1E-C62E-BD7B-F3FB-F3D419E8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Attempt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9DE825-C2A1-CFA9-B022-6B2E32BCC191}"/>
              </a:ext>
            </a:extLst>
          </p:cNvPr>
          <p:cNvGrpSpPr/>
          <p:nvPr/>
        </p:nvGrpSpPr>
        <p:grpSpPr>
          <a:xfrm>
            <a:off x="3488668" y="1410989"/>
            <a:ext cx="5838212" cy="4527232"/>
            <a:chOff x="3703821" y="1690688"/>
            <a:chExt cx="4967904" cy="38474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0CAF8F7-2BC7-FD6F-3A9A-72F60CC4EDA7}"/>
                </a:ext>
              </a:extLst>
            </p:cNvPr>
            <p:cNvGrpSpPr/>
            <p:nvPr/>
          </p:nvGrpSpPr>
          <p:grpSpPr>
            <a:xfrm>
              <a:off x="3703821" y="1690688"/>
              <a:ext cx="4967904" cy="2923955"/>
              <a:chOff x="876842" y="1473693"/>
              <a:chExt cx="7388269" cy="3622090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9D624C0-92CE-619A-0044-2C94192889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9103" y="1473693"/>
                <a:ext cx="0" cy="36220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9564ED0-B624-8750-173E-EF445B6F4F25}"/>
                  </a:ext>
                </a:extLst>
              </p:cNvPr>
              <p:cNvCxnSpPr/>
              <p:nvPr/>
            </p:nvCxnSpPr>
            <p:spPr>
              <a:xfrm>
                <a:off x="949911" y="4634144"/>
                <a:ext cx="73152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: Shape 12">
                <a:extLst>
                  <a:ext uri="{FF2B5EF4-FFF2-40B4-BE49-F238E27FC236}">
                    <a16:creationId xmlns:a16="http://schemas.microsoft.com/office/drawing/2014/main" id="{40DE56B8-6B75-4EEA-D83A-5C27B312CBB8}"/>
                  </a:ext>
                </a:extLst>
              </p:cNvPr>
              <p:cNvSpPr/>
              <p:nvPr/>
            </p:nvSpPr>
            <p:spPr>
              <a:xfrm>
                <a:off x="1589103" y="1961965"/>
                <a:ext cx="5193437" cy="1455938"/>
              </a:xfrm>
              <a:custGeom>
                <a:avLst/>
                <a:gdLst>
                  <a:gd name="connsiteX0" fmla="*/ 0 w 5193437"/>
                  <a:gd name="connsiteY0" fmla="*/ 1287262 h 1455938"/>
                  <a:gd name="connsiteX1" fmla="*/ 106532 w 5193437"/>
                  <a:gd name="connsiteY1" fmla="*/ 1100831 h 1455938"/>
                  <a:gd name="connsiteX2" fmla="*/ 195309 w 5193437"/>
                  <a:gd name="connsiteY2" fmla="*/ 976544 h 1455938"/>
                  <a:gd name="connsiteX3" fmla="*/ 266330 w 5193437"/>
                  <a:gd name="connsiteY3" fmla="*/ 834501 h 1455938"/>
                  <a:gd name="connsiteX4" fmla="*/ 577048 w 5193437"/>
                  <a:gd name="connsiteY4" fmla="*/ 399495 h 1455938"/>
                  <a:gd name="connsiteX5" fmla="*/ 701336 w 5193437"/>
                  <a:gd name="connsiteY5" fmla="*/ 284085 h 1455938"/>
                  <a:gd name="connsiteX6" fmla="*/ 976544 w 5193437"/>
                  <a:gd name="connsiteY6" fmla="*/ 88777 h 1455938"/>
                  <a:gd name="connsiteX7" fmla="*/ 1269507 w 5193437"/>
                  <a:gd name="connsiteY7" fmla="*/ 0 h 1455938"/>
                  <a:gd name="connsiteX8" fmla="*/ 1482571 w 5193437"/>
                  <a:gd name="connsiteY8" fmla="*/ 97654 h 1455938"/>
                  <a:gd name="connsiteX9" fmla="*/ 1571347 w 5193437"/>
                  <a:gd name="connsiteY9" fmla="*/ 177553 h 1455938"/>
                  <a:gd name="connsiteX10" fmla="*/ 1819922 w 5193437"/>
                  <a:gd name="connsiteY10" fmla="*/ 523783 h 1455938"/>
                  <a:gd name="connsiteX11" fmla="*/ 1961965 w 5193437"/>
                  <a:gd name="connsiteY11" fmla="*/ 816746 h 1455938"/>
                  <a:gd name="connsiteX12" fmla="*/ 2104008 w 5193437"/>
                  <a:gd name="connsiteY12" fmla="*/ 1074198 h 1455938"/>
                  <a:gd name="connsiteX13" fmla="*/ 2175029 w 5193437"/>
                  <a:gd name="connsiteY13" fmla="*/ 1207363 h 1455938"/>
                  <a:gd name="connsiteX14" fmla="*/ 2379215 w 5193437"/>
                  <a:gd name="connsiteY14" fmla="*/ 1402672 h 1455938"/>
                  <a:gd name="connsiteX15" fmla="*/ 2627790 w 5193437"/>
                  <a:gd name="connsiteY15" fmla="*/ 1455938 h 1455938"/>
                  <a:gd name="connsiteX16" fmla="*/ 2760955 w 5193437"/>
                  <a:gd name="connsiteY16" fmla="*/ 1429305 h 1455938"/>
                  <a:gd name="connsiteX17" fmla="*/ 3027285 w 5193437"/>
                  <a:gd name="connsiteY17" fmla="*/ 1287262 h 1455938"/>
                  <a:gd name="connsiteX18" fmla="*/ 3364637 w 5193437"/>
                  <a:gd name="connsiteY18" fmla="*/ 1047565 h 1455938"/>
                  <a:gd name="connsiteX19" fmla="*/ 3453414 w 5193437"/>
                  <a:gd name="connsiteY19" fmla="*/ 1012054 h 1455938"/>
                  <a:gd name="connsiteX20" fmla="*/ 3684233 w 5193437"/>
                  <a:gd name="connsiteY20" fmla="*/ 967666 h 1455938"/>
                  <a:gd name="connsiteX21" fmla="*/ 3870664 w 5193437"/>
                  <a:gd name="connsiteY21" fmla="*/ 958788 h 1455938"/>
                  <a:gd name="connsiteX22" fmla="*/ 4421080 w 5193437"/>
                  <a:gd name="connsiteY22" fmla="*/ 949911 h 1455938"/>
                  <a:gd name="connsiteX23" fmla="*/ 5051394 w 5193437"/>
                  <a:gd name="connsiteY23" fmla="*/ 958788 h 1455938"/>
                  <a:gd name="connsiteX24" fmla="*/ 5193437 w 5193437"/>
                  <a:gd name="connsiteY24" fmla="*/ 941033 h 145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93437" h="1455938">
                    <a:moveTo>
                      <a:pt x="0" y="1287262"/>
                    </a:moveTo>
                    <a:cubicBezTo>
                      <a:pt x="35511" y="1225118"/>
                      <a:pt x="68442" y="1161428"/>
                      <a:pt x="106532" y="1100831"/>
                    </a:cubicBezTo>
                    <a:cubicBezTo>
                      <a:pt x="133626" y="1057727"/>
                      <a:pt x="169115" y="1020201"/>
                      <a:pt x="195309" y="976544"/>
                    </a:cubicBezTo>
                    <a:cubicBezTo>
                      <a:pt x="222544" y="931152"/>
                      <a:pt x="238956" y="879810"/>
                      <a:pt x="266330" y="834501"/>
                    </a:cubicBezTo>
                    <a:cubicBezTo>
                      <a:pt x="355024" y="687697"/>
                      <a:pt x="457567" y="527511"/>
                      <a:pt x="577048" y="399495"/>
                    </a:cubicBezTo>
                    <a:cubicBezTo>
                      <a:pt x="615624" y="358164"/>
                      <a:pt x="658612" y="321112"/>
                      <a:pt x="701336" y="284085"/>
                    </a:cubicBezTo>
                    <a:cubicBezTo>
                      <a:pt x="791780" y="205701"/>
                      <a:pt x="868941" y="140948"/>
                      <a:pt x="976544" y="88777"/>
                    </a:cubicBezTo>
                    <a:cubicBezTo>
                      <a:pt x="1110487" y="23835"/>
                      <a:pt x="1134194" y="27063"/>
                      <a:pt x="1269507" y="0"/>
                    </a:cubicBezTo>
                    <a:cubicBezTo>
                      <a:pt x="1353458" y="30528"/>
                      <a:pt x="1405747" y="44211"/>
                      <a:pt x="1482571" y="97654"/>
                    </a:cubicBezTo>
                    <a:cubicBezTo>
                      <a:pt x="1515253" y="120389"/>
                      <a:pt x="1545131" y="147591"/>
                      <a:pt x="1571347" y="177553"/>
                    </a:cubicBezTo>
                    <a:cubicBezTo>
                      <a:pt x="1650302" y="267787"/>
                      <a:pt x="1759797" y="410471"/>
                      <a:pt x="1819922" y="523783"/>
                    </a:cubicBezTo>
                    <a:cubicBezTo>
                      <a:pt x="1870790" y="619651"/>
                      <a:pt x="1909538" y="721722"/>
                      <a:pt x="1961965" y="816746"/>
                    </a:cubicBezTo>
                    <a:cubicBezTo>
                      <a:pt x="2009313" y="902563"/>
                      <a:pt x="2057075" y="988153"/>
                      <a:pt x="2104008" y="1074198"/>
                    </a:cubicBezTo>
                    <a:cubicBezTo>
                      <a:pt x="2128097" y="1118362"/>
                      <a:pt x="2141189" y="1170139"/>
                      <a:pt x="2175029" y="1207363"/>
                    </a:cubicBezTo>
                    <a:cubicBezTo>
                      <a:pt x="2235768" y="1274176"/>
                      <a:pt x="2301172" y="1354646"/>
                      <a:pt x="2379215" y="1402672"/>
                    </a:cubicBezTo>
                    <a:cubicBezTo>
                      <a:pt x="2470146" y="1458630"/>
                      <a:pt x="2524735" y="1449067"/>
                      <a:pt x="2627790" y="1455938"/>
                    </a:cubicBezTo>
                    <a:cubicBezTo>
                      <a:pt x="2672178" y="1447060"/>
                      <a:pt x="2718011" y="1443620"/>
                      <a:pt x="2760955" y="1429305"/>
                    </a:cubicBezTo>
                    <a:cubicBezTo>
                      <a:pt x="2829263" y="1406536"/>
                      <a:pt x="2970229" y="1327619"/>
                      <a:pt x="3027285" y="1287262"/>
                    </a:cubicBezTo>
                    <a:cubicBezTo>
                      <a:pt x="3188661" y="1173118"/>
                      <a:pt x="3217470" y="1121149"/>
                      <a:pt x="3364637" y="1047565"/>
                    </a:cubicBezTo>
                    <a:cubicBezTo>
                      <a:pt x="3393144" y="1033311"/>
                      <a:pt x="3423042" y="1021718"/>
                      <a:pt x="3453414" y="1012054"/>
                    </a:cubicBezTo>
                    <a:cubicBezTo>
                      <a:pt x="3522882" y="989950"/>
                      <a:pt x="3612505" y="973814"/>
                      <a:pt x="3684233" y="967666"/>
                    </a:cubicBezTo>
                    <a:cubicBezTo>
                      <a:pt x="3746220" y="962353"/>
                      <a:pt x="3808468" y="960287"/>
                      <a:pt x="3870664" y="958788"/>
                    </a:cubicBezTo>
                    <a:lnTo>
                      <a:pt x="4421080" y="949911"/>
                    </a:lnTo>
                    <a:lnTo>
                      <a:pt x="5051394" y="958788"/>
                    </a:lnTo>
                    <a:cubicBezTo>
                      <a:pt x="5163585" y="958788"/>
                      <a:pt x="5141510" y="966996"/>
                      <a:pt x="5193437" y="94103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6C0AC9F-5508-3BD8-179D-0CC127826736}"/>
                  </a:ext>
                </a:extLst>
              </p:cNvPr>
              <p:cNvSpPr/>
              <p:nvPr/>
            </p:nvSpPr>
            <p:spPr>
              <a:xfrm>
                <a:off x="2015240" y="2392531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1D25C6B-A418-BE3F-3FB4-562DF8B6C505}"/>
                  </a:ext>
                </a:extLst>
              </p:cNvPr>
              <p:cNvSpPr/>
              <p:nvPr/>
            </p:nvSpPr>
            <p:spPr>
              <a:xfrm>
                <a:off x="2718055" y="1886504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D77697B-35C8-8A03-98E5-6CB537AF88FC}"/>
                  </a:ext>
                </a:extLst>
              </p:cNvPr>
              <p:cNvSpPr/>
              <p:nvPr/>
            </p:nvSpPr>
            <p:spPr>
              <a:xfrm>
                <a:off x="6542870" y="2837324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12B9816-5026-9111-AA2D-ECCE652566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253" y="2521350"/>
                <a:ext cx="20799" cy="211279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2C6B9B6-8A69-DAE8-EF5A-C167804A6E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3373" y="1984205"/>
                <a:ext cx="0" cy="2649939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877E73-1EDD-8C54-8FCB-5629347E05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1921" y="2969627"/>
                <a:ext cx="11962" cy="1664517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B7E532E-EDCE-C127-E4B1-750F2280AAC7}"/>
                      </a:ext>
                    </a:extLst>
                  </p:cNvPr>
                  <p:cNvSpPr txBox="1"/>
                  <p:nvPr/>
                </p:nvSpPr>
                <p:spPr>
                  <a:xfrm>
                    <a:off x="1172764" y="2090589"/>
                    <a:ext cx="842475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(1,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(1))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57FF40B-3659-6C4A-4890-1A96DC2AAD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2764" y="2090589"/>
                    <a:ext cx="842475" cy="29238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37778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B3E5B6E0-8D7F-056B-90FF-EE58C797720A}"/>
                      </a:ext>
                    </a:extLst>
                  </p:cNvPr>
                  <p:cNvSpPr txBox="1"/>
                  <p:nvPr/>
                </p:nvSpPr>
                <p:spPr>
                  <a:xfrm>
                    <a:off x="2367830" y="1569416"/>
                    <a:ext cx="842475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(2,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(2))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69403E7-E4AC-B999-6AB5-25AFB5BA74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7830" y="1569416"/>
                    <a:ext cx="842475" cy="2923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6957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DEFE757-BA04-DE8C-8713-7D78C2D48FCC}"/>
                      </a:ext>
                    </a:extLst>
                  </p:cNvPr>
                  <p:cNvSpPr txBox="1"/>
                  <p:nvPr/>
                </p:nvSpPr>
                <p:spPr>
                  <a:xfrm>
                    <a:off x="6053043" y="2444947"/>
                    <a:ext cx="1263704" cy="3622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3A8B723B-81B9-4341-3282-82575D0835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3043" y="2444947"/>
                    <a:ext cx="1263704" cy="3622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7B4AFEE-56CB-469D-4A59-A033B873EC8D}"/>
                      </a:ext>
                    </a:extLst>
                  </p:cNvPr>
                  <p:cNvSpPr txBox="1"/>
                  <p:nvPr/>
                </p:nvSpPr>
                <p:spPr>
                  <a:xfrm>
                    <a:off x="4320311" y="4673640"/>
                    <a:ext cx="4106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IN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8C27993-8DDF-20B2-B142-7915925661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0311" y="4673640"/>
                    <a:ext cx="41068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04A81C2E-1900-CF37-CD3A-EF02EC6C8D34}"/>
                      </a:ext>
                    </a:extLst>
                  </p:cNvPr>
                  <p:cNvSpPr txBox="1"/>
                  <p:nvPr/>
                </p:nvSpPr>
                <p:spPr>
                  <a:xfrm>
                    <a:off x="1948996" y="4718769"/>
                    <a:ext cx="316112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73DE6CE-50F6-CB5A-11C1-00E66D110C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8996" y="4718769"/>
                    <a:ext cx="316112" cy="29238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1111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374B6AF-C50D-C97A-0BD6-909B890F0DA8}"/>
                      </a:ext>
                    </a:extLst>
                  </p:cNvPr>
                  <p:cNvSpPr txBox="1"/>
                  <p:nvPr/>
                </p:nvSpPr>
                <p:spPr>
                  <a:xfrm>
                    <a:off x="2619152" y="4718769"/>
                    <a:ext cx="316112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C4BEF6F-4322-7728-F3F7-15D59E894D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9152" y="4718769"/>
                    <a:ext cx="316112" cy="2923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6667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23BDD62B-402D-A0ED-3FBC-6D2623FB189C}"/>
                      </a:ext>
                    </a:extLst>
                  </p:cNvPr>
                  <p:cNvSpPr txBox="1"/>
                  <p:nvPr/>
                </p:nvSpPr>
                <p:spPr>
                  <a:xfrm>
                    <a:off x="6376511" y="4718769"/>
                    <a:ext cx="471933" cy="3622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FDF5848-3303-8061-10C6-6520ADB269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6511" y="4718769"/>
                    <a:ext cx="471933" cy="3622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EC68C87-64E8-EB10-5F52-2D999E5BF740}"/>
                  </a:ext>
                </a:extLst>
              </p:cNvPr>
              <p:cNvSpPr/>
              <p:nvPr/>
            </p:nvSpPr>
            <p:spPr>
              <a:xfrm>
                <a:off x="1501017" y="3158253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C71DEE0-A05E-E085-83CA-DCE450645C7A}"/>
                      </a:ext>
                    </a:extLst>
                  </p:cNvPr>
                  <p:cNvSpPr txBox="1"/>
                  <p:nvPr/>
                </p:nvSpPr>
                <p:spPr>
                  <a:xfrm>
                    <a:off x="876842" y="3094738"/>
                    <a:ext cx="658322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(0,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N" sz="150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8BA56CF-987D-FFDE-49F7-6C2423968B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6842" y="3094738"/>
                    <a:ext cx="658322" cy="3231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36111" b="-318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8FC5A41-AF98-31E5-BCFB-37E6397223C3}"/>
                    </a:ext>
                  </a:extLst>
                </p:cNvPr>
                <p:cNvSpPr txBox="1"/>
                <p:nvPr/>
              </p:nvSpPr>
              <p:spPr>
                <a:xfrm>
                  <a:off x="4395842" y="5261165"/>
                  <a:ext cx="26635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8FC5A41-AF98-31E5-BCFB-37E6397223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842" y="5261165"/>
                  <a:ext cx="26635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92CCC0B-BC5B-1BB0-33BC-CB2FDE34900C}"/>
                    </a:ext>
                  </a:extLst>
                </p:cNvPr>
                <p:cNvSpPr txBox="1"/>
                <p:nvPr/>
              </p:nvSpPr>
              <p:spPr>
                <a:xfrm>
                  <a:off x="4935004" y="5261165"/>
                  <a:ext cx="27167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92CCC0B-BC5B-1BB0-33BC-CB2FDE3490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5004" y="5261165"/>
                  <a:ext cx="27167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B38BAA5-E6EC-7353-6B11-D9A4A3C73E40}"/>
                    </a:ext>
                  </a:extLst>
                </p:cNvPr>
                <p:cNvSpPr txBox="1"/>
                <p:nvPr/>
              </p:nvSpPr>
              <p:spPr>
                <a:xfrm>
                  <a:off x="7453631" y="5235744"/>
                  <a:ext cx="26552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B38BAA5-E6EC-7353-6B11-D9A4A3C73E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631" y="5235744"/>
                  <a:ext cx="265521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55DE0F4-568A-803F-7309-227D9401CBA6}"/>
                    </a:ext>
                  </a:extLst>
                </p:cNvPr>
                <p:cNvSpPr txBox="1"/>
                <p:nvPr/>
              </p:nvSpPr>
              <p:spPr>
                <a:xfrm>
                  <a:off x="6337658" y="5225325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55DE0F4-568A-803F-7309-227D9401CB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658" y="5225325"/>
                  <a:ext cx="219611" cy="27699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E5AE3DC-0F8B-9725-0E96-EB147BAE82B0}"/>
                </a:ext>
              </a:extLst>
            </p:cNvPr>
            <p:cNvCxnSpPr>
              <a:cxnSpLocks/>
            </p:cNvCxnSpPr>
            <p:nvPr/>
          </p:nvCxnSpPr>
          <p:spPr>
            <a:xfrm>
              <a:off x="4575651" y="4592778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BE4D941-FB58-E810-03A4-9F7FC33A27AA}"/>
                </a:ext>
              </a:extLst>
            </p:cNvPr>
            <p:cNvCxnSpPr>
              <a:cxnSpLocks/>
            </p:cNvCxnSpPr>
            <p:nvPr/>
          </p:nvCxnSpPr>
          <p:spPr>
            <a:xfrm>
              <a:off x="5037359" y="4588649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6DFF4F2-D8A4-961C-0368-5203EE84D6F7}"/>
                </a:ext>
              </a:extLst>
            </p:cNvPr>
            <p:cNvCxnSpPr>
              <a:cxnSpLocks/>
            </p:cNvCxnSpPr>
            <p:nvPr/>
          </p:nvCxnSpPr>
          <p:spPr>
            <a:xfrm>
              <a:off x="7609181" y="4584764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04DF29C-6E7C-E7C5-FCE4-D2AE45B9FE3F}"/>
              </a:ext>
            </a:extLst>
          </p:cNvPr>
          <p:cNvSpPr txBox="1"/>
          <p:nvPr/>
        </p:nvSpPr>
        <p:spPr>
          <a:xfrm>
            <a:off x="9248737" y="1737079"/>
            <a:ext cx="194065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Does this work?</a:t>
            </a:r>
          </a:p>
        </p:txBody>
      </p:sp>
      <p:pic>
        <p:nvPicPr>
          <p:cNvPr id="51" name="Picture 2" descr="🤔 Thinking Face emoji Meaning | Dictionary.com">
            <a:extLst>
              <a:ext uri="{FF2B5EF4-FFF2-40B4-BE49-F238E27FC236}">
                <a16:creationId xmlns:a16="http://schemas.microsoft.com/office/drawing/2014/main" id="{328064BD-666B-0806-1313-B47383206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649" y="2310901"/>
            <a:ext cx="657112" cy="6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4A315C5-5F9D-93A1-D6CC-44B7A6213B79}"/>
                  </a:ext>
                </a:extLst>
              </p:cNvPr>
              <p:cNvSpPr txBox="1"/>
              <p:nvPr/>
            </p:nvSpPr>
            <p:spPr>
              <a:xfrm>
                <a:off x="3122534" y="4944005"/>
                <a:ext cx="1313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4A315C5-5F9D-93A1-D6CC-44B7A6213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34" y="4944005"/>
                <a:ext cx="1313629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79A9E58-7340-6484-7CF7-13722167D88F}"/>
                  </a:ext>
                </a:extLst>
              </p:cNvPr>
              <p:cNvSpPr txBox="1"/>
              <p:nvPr/>
            </p:nvSpPr>
            <p:spPr>
              <a:xfrm>
                <a:off x="5063652" y="4940324"/>
                <a:ext cx="1324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79A9E58-7340-6484-7CF7-13722167D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652" y="4940324"/>
                <a:ext cx="1324273" cy="369332"/>
              </a:xfrm>
              <a:prstGeom prst="rect">
                <a:avLst/>
              </a:prstGeom>
              <a:blipFill>
                <a:blip r:embed="rId1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252A51A-4151-703E-4C34-E8CA3503652F}"/>
                  </a:ext>
                </a:extLst>
              </p:cNvPr>
              <p:cNvSpPr txBox="1"/>
              <p:nvPr/>
            </p:nvSpPr>
            <p:spPr>
              <a:xfrm>
                <a:off x="8078192" y="4928904"/>
                <a:ext cx="13434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252A51A-4151-703E-4C34-E8CA35036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192" y="4928904"/>
                <a:ext cx="1343445" cy="369332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5B258E-FA0C-48FB-2FA3-1B2F228F04EE}"/>
                  </a:ext>
                </a:extLst>
              </p:cNvPr>
              <p:cNvSpPr txBox="1"/>
              <p:nvPr/>
            </p:nvSpPr>
            <p:spPr>
              <a:xfrm>
                <a:off x="702493" y="2785142"/>
                <a:ext cx="2424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5B258E-FA0C-48FB-2FA3-1B2F228F0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93" y="2785142"/>
                <a:ext cx="2424703" cy="369332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4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A6A65-F117-DF85-7BE2-3364913D0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94A0-5CC4-8836-3624-5790E8FA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Attempt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51D210B-9286-88A9-84C5-FB1581CE214A}"/>
              </a:ext>
            </a:extLst>
          </p:cNvPr>
          <p:cNvGrpSpPr/>
          <p:nvPr/>
        </p:nvGrpSpPr>
        <p:grpSpPr>
          <a:xfrm>
            <a:off x="3488668" y="1410989"/>
            <a:ext cx="5838212" cy="4527232"/>
            <a:chOff x="3703821" y="1690688"/>
            <a:chExt cx="4967904" cy="38474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1E36E6C-396F-DA9C-0CAB-F6E468D1B02A}"/>
                </a:ext>
              </a:extLst>
            </p:cNvPr>
            <p:cNvGrpSpPr/>
            <p:nvPr/>
          </p:nvGrpSpPr>
          <p:grpSpPr>
            <a:xfrm>
              <a:off x="3703821" y="1690688"/>
              <a:ext cx="4967904" cy="2923955"/>
              <a:chOff x="876842" y="1473693"/>
              <a:chExt cx="7388269" cy="3622090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E5414204-1E4D-7182-37AE-EC627BD387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9103" y="1473693"/>
                <a:ext cx="0" cy="36220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6B93067-082D-9CFE-EF24-926F2473DE70}"/>
                  </a:ext>
                </a:extLst>
              </p:cNvPr>
              <p:cNvCxnSpPr/>
              <p:nvPr/>
            </p:nvCxnSpPr>
            <p:spPr>
              <a:xfrm>
                <a:off x="949911" y="4634144"/>
                <a:ext cx="73152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: Shape 12">
                <a:extLst>
                  <a:ext uri="{FF2B5EF4-FFF2-40B4-BE49-F238E27FC236}">
                    <a16:creationId xmlns:a16="http://schemas.microsoft.com/office/drawing/2014/main" id="{1C2B2DB0-6E2D-71DD-D31F-59609E4B91A1}"/>
                  </a:ext>
                </a:extLst>
              </p:cNvPr>
              <p:cNvSpPr/>
              <p:nvPr/>
            </p:nvSpPr>
            <p:spPr>
              <a:xfrm>
                <a:off x="1589103" y="1961965"/>
                <a:ext cx="5193437" cy="1455938"/>
              </a:xfrm>
              <a:custGeom>
                <a:avLst/>
                <a:gdLst>
                  <a:gd name="connsiteX0" fmla="*/ 0 w 5193437"/>
                  <a:gd name="connsiteY0" fmla="*/ 1287262 h 1455938"/>
                  <a:gd name="connsiteX1" fmla="*/ 106532 w 5193437"/>
                  <a:gd name="connsiteY1" fmla="*/ 1100831 h 1455938"/>
                  <a:gd name="connsiteX2" fmla="*/ 195309 w 5193437"/>
                  <a:gd name="connsiteY2" fmla="*/ 976544 h 1455938"/>
                  <a:gd name="connsiteX3" fmla="*/ 266330 w 5193437"/>
                  <a:gd name="connsiteY3" fmla="*/ 834501 h 1455938"/>
                  <a:gd name="connsiteX4" fmla="*/ 577048 w 5193437"/>
                  <a:gd name="connsiteY4" fmla="*/ 399495 h 1455938"/>
                  <a:gd name="connsiteX5" fmla="*/ 701336 w 5193437"/>
                  <a:gd name="connsiteY5" fmla="*/ 284085 h 1455938"/>
                  <a:gd name="connsiteX6" fmla="*/ 976544 w 5193437"/>
                  <a:gd name="connsiteY6" fmla="*/ 88777 h 1455938"/>
                  <a:gd name="connsiteX7" fmla="*/ 1269507 w 5193437"/>
                  <a:gd name="connsiteY7" fmla="*/ 0 h 1455938"/>
                  <a:gd name="connsiteX8" fmla="*/ 1482571 w 5193437"/>
                  <a:gd name="connsiteY8" fmla="*/ 97654 h 1455938"/>
                  <a:gd name="connsiteX9" fmla="*/ 1571347 w 5193437"/>
                  <a:gd name="connsiteY9" fmla="*/ 177553 h 1455938"/>
                  <a:gd name="connsiteX10" fmla="*/ 1819922 w 5193437"/>
                  <a:gd name="connsiteY10" fmla="*/ 523783 h 1455938"/>
                  <a:gd name="connsiteX11" fmla="*/ 1961965 w 5193437"/>
                  <a:gd name="connsiteY11" fmla="*/ 816746 h 1455938"/>
                  <a:gd name="connsiteX12" fmla="*/ 2104008 w 5193437"/>
                  <a:gd name="connsiteY12" fmla="*/ 1074198 h 1455938"/>
                  <a:gd name="connsiteX13" fmla="*/ 2175029 w 5193437"/>
                  <a:gd name="connsiteY13" fmla="*/ 1207363 h 1455938"/>
                  <a:gd name="connsiteX14" fmla="*/ 2379215 w 5193437"/>
                  <a:gd name="connsiteY14" fmla="*/ 1402672 h 1455938"/>
                  <a:gd name="connsiteX15" fmla="*/ 2627790 w 5193437"/>
                  <a:gd name="connsiteY15" fmla="*/ 1455938 h 1455938"/>
                  <a:gd name="connsiteX16" fmla="*/ 2760955 w 5193437"/>
                  <a:gd name="connsiteY16" fmla="*/ 1429305 h 1455938"/>
                  <a:gd name="connsiteX17" fmla="*/ 3027285 w 5193437"/>
                  <a:gd name="connsiteY17" fmla="*/ 1287262 h 1455938"/>
                  <a:gd name="connsiteX18" fmla="*/ 3364637 w 5193437"/>
                  <a:gd name="connsiteY18" fmla="*/ 1047565 h 1455938"/>
                  <a:gd name="connsiteX19" fmla="*/ 3453414 w 5193437"/>
                  <a:gd name="connsiteY19" fmla="*/ 1012054 h 1455938"/>
                  <a:gd name="connsiteX20" fmla="*/ 3684233 w 5193437"/>
                  <a:gd name="connsiteY20" fmla="*/ 967666 h 1455938"/>
                  <a:gd name="connsiteX21" fmla="*/ 3870664 w 5193437"/>
                  <a:gd name="connsiteY21" fmla="*/ 958788 h 1455938"/>
                  <a:gd name="connsiteX22" fmla="*/ 4421080 w 5193437"/>
                  <a:gd name="connsiteY22" fmla="*/ 949911 h 1455938"/>
                  <a:gd name="connsiteX23" fmla="*/ 5051394 w 5193437"/>
                  <a:gd name="connsiteY23" fmla="*/ 958788 h 1455938"/>
                  <a:gd name="connsiteX24" fmla="*/ 5193437 w 5193437"/>
                  <a:gd name="connsiteY24" fmla="*/ 941033 h 145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93437" h="1455938">
                    <a:moveTo>
                      <a:pt x="0" y="1287262"/>
                    </a:moveTo>
                    <a:cubicBezTo>
                      <a:pt x="35511" y="1225118"/>
                      <a:pt x="68442" y="1161428"/>
                      <a:pt x="106532" y="1100831"/>
                    </a:cubicBezTo>
                    <a:cubicBezTo>
                      <a:pt x="133626" y="1057727"/>
                      <a:pt x="169115" y="1020201"/>
                      <a:pt x="195309" y="976544"/>
                    </a:cubicBezTo>
                    <a:cubicBezTo>
                      <a:pt x="222544" y="931152"/>
                      <a:pt x="238956" y="879810"/>
                      <a:pt x="266330" y="834501"/>
                    </a:cubicBezTo>
                    <a:cubicBezTo>
                      <a:pt x="355024" y="687697"/>
                      <a:pt x="457567" y="527511"/>
                      <a:pt x="577048" y="399495"/>
                    </a:cubicBezTo>
                    <a:cubicBezTo>
                      <a:pt x="615624" y="358164"/>
                      <a:pt x="658612" y="321112"/>
                      <a:pt x="701336" y="284085"/>
                    </a:cubicBezTo>
                    <a:cubicBezTo>
                      <a:pt x="791780" y="205701"/>
                      <a:pt x="868941" y="140948"/>
                      <a:pt x="976544" y="88777"/>
                    </a:cubicBezTo>
                    <a:cubicBezTo>
                      <a:pt x="1110487" y="23835"/>
                      <a:pt x="1134194" y="27063"/>
                      <a:pt x="1269507" y="0"/>
                    </a:cubicBezTo>
                    <a:cubicBezTo>
                      <a:pt x="1353458" y="30528"/>
                      <a:pt x="1405747" y="44211"/>
                      <a:pt x="1482571" y="97654"/>
                    </a:cubicBezTo>
                    <a:cubicBezTo>
                      <a:pt x="1515253" y="120389"/>
                      <a:pt x="1545131" y="147591"/>
                      <a:pt x="1571347" y="177553"/>
                    </a:cubicBezTo>
                    <a:cubicBezTo>
                      <a:pt x="1650302" y="267787"/>
                      <a:pt x="1759797" y="410471"/>
                      <a:pt x="1819922" y="523783"/>
                    </a:cubicBezTo>
                    <a:cubicBezTo>
                      <a:pt x="1870790" y="619651"/>
                      <a:pt x="1909538" y="721722"/>
                      <a:pt x="1961965" y="816746"/>
                    </a:cubicBezTo>
                    <a:cubicBezTo>
                      <a:pt x="2009313" y="902563"/>
                      <a:pt x="2057075" y="988153"/>
                      <a:pt x="2104008" y="1074198"/>
                    </a:cubicBezTo>
                    <a:cubicBezTo>
                      <a:pt x="2128097" y="1118362"/>
                      <a:pt x="2141189" y="1170139"/>
                      <a:pt x="2175029" y="1207363"/>
                    </a:cubicBezTo>
                    <a:cubicBezTo>
                      <a:pt x="2235768" y="1274176"/>
                      <a:pt x="2301172" y="1354646"/>
                      <a:pt x="2379215" y="1402672"/>
                    </a:cubicBezTo>
                    <a:cubicBezTo>
                      <a:pt x="2470146" y="1458630"/>
                      <a:pt x="2524735" y="1449067"/>
                      <a:pt x="2627790" y="1455938"/>
                    </a:cubicBezTo>
                    <a:cubicBezTo>
                      <a:pt x="2672178" y="1447060"/>
                      <a:pt x="2718011" y="1443620"/>
                      <a:pt x="2760955" y="1429305"/>
                    </a:cubicBezTo>
                    <a:cubicBezTo>
                      <a:pt x="2829263" y="1406536"/>
                      <a:pt x="2970229" y="1327619"/>
                      <a:pt x="3027285" y="1287262"/>
                    </a:cubicBezTo>
                    <a:cubicBezTo>
                      <a:pt x="3188661" y="1173118"/>
                      <a:pt x="3217470" y="1121149"/>
                      <a:pt x="3364637" y="1047565"/>
                    </a:cubicBezTo>
                    <a:cubicBezTo>
                      <a:pt x="3393144" y="1033311"/>
                      <a:pt x="3423042" y="1021718"/>
                      <a:pt x="3453414" y="1012054"/>
                    </a:cubicBezTo>
                    <a:cubicBezTo>
                      <a:pt x="3522882" y="989950"/>
                      <a:pt x="3612505" y="973814"/>
                      <a:pt x="3684233" y="967666"/>
                    </a:cubicBezTo>
                    <a:cubicBezTo>
                      <a:pt x="3746220" y="962353"/>
                      <a:pt x="3808468" y="960287"/>
                      <a:pt x="3870664" y="958788"/>
                    </a:cubicBezTo>
                    <a:lnTo>
                      <a:pt x="4421080" y="949911"/>
                    </a:lnTo>
                    <a:lnTo>
                      <a:pt x="5051394" y="958788"/>
                    </a:lnTo>
                    <a:cubicBezTo>
                      <a:pt x="5163585" y="958788"/>
                      <a:pt x="5141510" y="966996"/>
                      <a:pt x="5193437" y="94103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C288892-DEF4-D53C-FAD5-053447B42027}"/>
                  </a:ext>
                </a:extLst>
              </p:cNvPr>
              <p:cNvSpPr/>
              <p:nvPr/>
            </p:nvSpPr>
            <p:spPr>
              <a:xfrm>
                <a:off x="2015240" y="2392531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133272A-5E9A-33DC-70DF-FA24F4ACB35B}"/>
                  </a:ext>
                </a:extLst>
              </p:cNvPr>
              <p:cNvSpPr/>
              <p:nvPr/>
            </p:nvSpPr>
            <p:spPr>
              <a:xfrm>
                <a:off x="2718055" y="1886504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58D164D-C4A4-6034-91E9-3ED52B2EBDBC}"/>
                  </a:ext>
                </a:extLst>
              </p:cNvPr>
              <p:cNvSpPr/>
              <p:nvPr/>
            </p:nvSpPr>
            <p:spPr>
              <a:xfrm>
                <a:off x="6542870" y="2837324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48FC402-6B27-A17C-46F6-61CD2DEE9F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253" y="2521350"/>
                <a:ext cx="20799" cy="211279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D6E23DF-8309-FEE3-828A-D7FDDAC22A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3373" y="1984205"/>
                <a:ext cx="0" cy="2649939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ABD527E-B788-3D2C-CEE2-0B7B2BA29A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1921" y="2969627"/>
                <a:ext cx="11962" cy="1664517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4DD2954E-75D2-B471-0D79-767E4D9C8017}"/>
                      </a:ext>
                    </a:extLst>
                  </p:cNvPr>
                  <p:cNvSpPr txBox="1"/>
                  <p:nvPr/>
                </p:nvSpPr>
                <p:spPr>
                  <a:xfrm>
                    <a:off x="1172764" y="2090589"/>
                    <a:ext cx="842475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(1,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(1))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57FF40B-3659-6C4A-4890-1A96DC2AAD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2764" y="2090589"/>
                    <a:ext cx="842475" cy="29238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37778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8E938890-89DE-DBCD-9CF0-386B5B5CA1BC}"/>
                      </a:ext>
                    </a:extLst>
                  </p:cNvPr>
                  <p:cNvSpPr txBox="1"/>
                  <p:nvPr/>
                </p:nvSpPr>
                <p:spPr>
                  <a:xfrm>
                    <a:off x="2367830" y="1569416"/>
                    <a:ext cx="842475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(2,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(2))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69403E7-E4AC-B999-6AB5-25AFB5BA74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7830" y="1569416"/>
                    <a:ext cx="842475" cy="2923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6957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8DCF2560-32C1-1CDC-E60E-B3F5B4CF639A}"/>
                      </a:ext>
                    </a:extLst>
                  </p:cNvPr>
                  <p:cNvSpPr txBox="1"/>
                  <p:nvPr/>
                </p:nvSpPr>
                <p:spPr>
                  <a:xfrm>
                    <a:off x="6053043" y="2444947"/>
                    <a:ext cx="1263704" cy="3622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3A8B723B-81B9-4341-3282-82575D0835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3043" y="2444947"/>
                    <a:ext cx="1263704" cy="3622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96E657F-AA56-F0B4-96D3-0BF0DEEB96D0}"/>
                      </a:ext>
                    </a:extLst>
                  </p:cNvPr>
                  <p:cNvSpPr txBox="1"/>
                  <p:nvPr/>
                </p:nvSpPr>
                <p:spPr>
                  <a:xfrm>
                    <a:off x="4320311" y="4673640"/>
                    <a:ext cx="4106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IN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8C27993-8DDF-20B2-B142-7915925661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0311" y="4673640"/>
                    <a:ext cx="41068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EA9A5B0-708F-DFBE-69AB-5AF5A6446381}"/>
                      </a:ext>
                    </a:extLst>
                  </p:cNvPr>
                  <p:cNvSpPr txBox="1"/>
                  <p:nvPr/>
                </p:nvSpPr>
                <p:spPr>
                  <a:xfrm>
                    <a:off x="1948996" y="4718769"/>
                    <a:ext cx="316112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73DE6CE-50F6-CB5A-11C1-00E66D110C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8996" y="4718769"/>
                    <a:ext cx="316112" cy="29238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1111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2A936DC2-DDE2-C9EF-09D3-924FD2780596}"/>
                      </a:ext>
                    </a:extLst>
                  </p:cNvPr>
                  <p:cNvSpPr txBox="1"/>
                  <p:nvPr/>
                </p:nvSpPr>
                <p:spPr>
                  <a:xfrm>
                    <a:off x="2619152" y="4718769"/>
                    <a:ext cx="316112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C4BEF6F-4322-7728-F3F7-15D59E894D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9152" y="4718769"/>
                    <a:ext cx="316112" cy="2923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6667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D7AA75BB-FFCD-2B40-3662-284488AD9DFE}"/>
                      </a:ext>
                    </a:extLst>
                  </p:cNvPr>
                  <p:cNvSpPr txBox="1"/>
                  <p:nvPr/>
                </p:nvSpPr>
                <p:spPr>
                  <a:xfrm>
                    <a:off x="6376511" y="4718769"/>
                    <a:ext cx="471933" cy="3622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FDF5848-3303-8061-10C6-6520ADB269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6511" y="4718769"/>
                    <a:ext cx="471933" cy="3622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BA12C1B-ADAA-86E9-804B-4214DC88DCBD}"/>
                  </a:ext>
                </a:extLst>
              </p:cNvPr>
              <p:cNvSpPr/>
              <p:nvPr/>
            </p:nvSpPr>
            <p:spPr>
              <a:xfrm>
                <a:off x="1501017" y="3158253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A834CD32-75AC-8265-B4D9-CDF6BE08E094}"/>
                      </a:ext>
                    </a:extLst>
                  </p:cNvPr>
                  <p:cNvSpPr txBox="1"/>
                  <p:nvPr/>
                </p:nvSpPr>
                <p:spPr>
                  <a:xfrm>
                    <a:off x="876842" y="3094738"/>
                    <a:ext cx="658322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(0,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N" sz="150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8BA56CF-987D-FFDE-49F7-6C2423968B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6842" y="3094738"/>
                    <a:ext cx="658322" cy="3231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36111" b="-318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A2EA0AB-68B0-8FCF-DE43-89C322195709}"/>
                    </a:ext>
                  </a:extLst>
                </p:cNvPr>
                <p:cNvSpPr txBox="1"/>
                <p:nvPr/>
              </p:nvSpPr>
              <p:spPr>
                <a:xfrm>
                  <a:off x="4395842" y="5261165"/>
                  <a:ext cx="26635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A2EA0AB-68B0-8FCF-DE43-89C3221957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842" y="5261165"/>
                  <a:ext cx="26635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6CDBBAB-2488-76FE-08C9-E47BEE252FD4}"/>
                    </a:ext>
                  </a:extLst>
                </p:cNvPr>
                <p:cNvSpPr txBox="1"/>
                <p:nvPr/>
              </p:nvSpPr>
              <p:spPr>
                <a:xfrm>
                  <a:off x="4935004" y="5261165"/>
                  <a:ext cx="27167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6CDBBAB-2488-76FE-08C9-E47BEE252F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5004" y="5261165"/>
                  <a:ext cx="27167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69CE0B4-AF7A-D857-B98B-9CE3D769A351}"/>
                    </a:ext>
                  </a:extLst>
                </p:cNvPr>
                <p:cNvSpPr txBox="1"/>
                <p:nvPr/>
              </p:nvSpPr>
              <p:spPr>
                <a:xfrm>
                  <a:off x="7453631" y="5235744"/>
                  <a:ext cx="26552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69CE0B4-AF7A-D857-B98B-9CE3D769A3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631" y="5235744"/>
                  <a:ext cx="265521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8945623-C239-F7D2-D76C-82DC5365EE30}"/>
                    </a:ext>
                  </a:extLst>
                </p:cNvPr>
                <p:cNvSpPr txBox="1"/>
                <p:nvPr/>
              </p:nvSpPr>
              <p:spPr>
                <a:xfrm>
                  <a:off x="6337658" y="5225325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8945623-C239-F7D2-D76C-82DC5365EE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658" y="5225325"/>
                  <a:ext cx="219611" cy="27699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7B466F1-EB38-7344-B052-1E38E39CE3CC}"/>
                </a:ext>
              </a:extLst>
            </p:cNvPr>
            <p:cNvCxnSpPr>
              <a:cxnSpLocks/>
            </p:cNvCxnSpPr>
            <p:nvPr/>
          </p:nvCxnSpPr>
          <p:spPr>
            <a:xfrm>
              <a:off x="4575651" y="4592778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2E50FE1-7E2F-BF7D-9927-F5C2C62A6C73}"/>
                </a:ext>
              </a:extLst>
            </p:cNvPr>
            <p:cNvCxnSpPr>
              <a:cxnSpLocks/>
            </p:cNvCxnSpPr>
            <p:nvPr/>
          </p:nvCxnSpPr>
          <p:spPr>
            <a:xfrm>
              <a:off x="5037359" y="4588649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F76EAD7-2807-894D-4F44-E05C5D7B7652}"/>
                </a:ext>
              </a:extLst>
            </p:cNvPr>
            <p:cNvCxnSpPr>
              <a:cxnSpLocks/>
            </p:cNvCxnSpPr>
            <p:nvPr/>
          </p:nvCxnSpPr>
          <p:spPr>
            <a:xfrm>
              <a:off x="7609181" y="4584764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41A8AA-9345-20F8-D413-FFB6CF2517DB}"/>
                  </a:ext>
                </a:extLst>
              </p:cNvPr>
              <p:cNvSpPr txBox="1"/>
              <p:nvPr/>
            </p:nvSpPr>
            <p:spPr>
              <a:xfrm>
                <a:off x="3122534" y="4944005"/>
                <a:ext cx="1313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41A8AA-9345-20F8-D413-FFB6CF251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34" y="4944005"/>
                <a:ext cx="1313629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AC5939C-6487-2DC7-AF5F-2241210AC802}"/>
                  </a:ext>
                </a:extLst>
              </p:cNvPr>
              <p:cNvSpPr txBox="1"/>
              <p:nvPr/>
            </p:nvSpPr>
            <p:spPr>
              <a:xfrm>
                <a:off x="5063652" y="4940324"/>
                <a:ext cx="1398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AC5939C-6487-2DC7-AF5F-2241210AC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652" y="4940324"/>
                <a:ext cx="1398203" cy="369332"/>
              </a:xfrm>
              <a:prstGeom prst="rect">
                <a:avLst/>
              </a:prstGeom>
              <a:blipFill>
                <a:blip r:embed="rId1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A7F3CA7-0761-D9BA-DD99-4A572BC0D41E}"/>
                  </a:ext>
                </a:extLst>
              </p:cNvPr>
              <p:cNvSpPr txBox="1"/>
              <p:nvPr/>
            </p:nvSpPr>
            <p:spPr>
              <a:xfrm>
                <a:off x="8078192" y="4928904"/>
                <a:ext cx="1476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A7F3CA7-0761-D9BA-DD99-4A572BC0D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192" y="4928904"/>
                <a:ext cx="1476686" cy="369332"/>
              </a:xfrm>
              <a:prstGeom prst="rect">
                <a:avLst/>
              </a:prstGeom>
              <a:blipFill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A714DD0D-1A82-B330-991E-B7A97C56F7FD}"/>
              </a:ext>
            </a:extLst>
          </p:cNvPr>
          <p:cNvSpPr txBox="1"/>
          <p:nvPr/>
        </p:nvSpPr>
        <p:spPr>
          <a:xfrm>
            <a:off x="9248737" y="1737079"/>
            <a:ext cx="194065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Does this work?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6E922-639B-F340-1FFF-895C3569D5DC}"/>
                  </a:ext>
                </a:extLst>
              </p:cNvPr>
              <p:cNvSpPr txBox="1"/>
              <p:nvPr/>
            </p:nvSpPr>
            <p:spPr>
              <a:xfrm>
                <a:off x="9294336" y="3345267"/>
                <a:ext cx="2432974" cy="7078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Parties should </a:t>
                </a:r>
                <a:r>
                  <a:rPr lang="en-US" sz="2000" i="1" dirty="0"/>
                  <a:t>agree</a:t>
                </a:r>
              </a:p>
              <a:p>
                <a:r>
                  <a:rPr lang="en-US" sz="2000" dirty="0"/>
                  <a:t>on what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𝐶𝑜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is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6E922-639B-F340-1FFF-895C3569D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336" y="3345267"/>
                <a:ext cx="2432974" cy="707886"/>
              </a:xfrm>
              <a:prstGeom prst="rect">
                <a:avLst/>
              </a:prstGeom>
              <a:blipFill>
                <a:blip r:embed="rId18"/>
                <a:stretch>
                  <a:fillRect l="-2577" t="-5263" r="-1031" b="-1578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👎 Thumbs Down Emoji: Meaning &amp; Usage">
            <a:extLst>
              <a:ext uri="{FF2B5EF4-FFF2-40B4-BE49-F238E27FC236}">
                <a16:creationId xmlns:a16="http://schemas.microsoft.com/office/drawing/2014/main" id="{9307F8BA-CD6B-936D-6628-9B4FD1296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524" y="2280649"/>
            <a:ext cx="173904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921 X 894 6 0 - Devil Emoji Pumpkin Stencil Clipart - Full Size Clipart  (#4040390) - PinClipart">
            <a:extLst>
              <a:ext uri="{FF2B5EF4-FFF2-40B4-BE49-F238E27FC236}">
                <a16:creationId xmlns:a16="http://schemas.microsoft.com/office/drawing/2014/main" id="{BB6406E8-55E4-EBC8-56B2-FFA1E92EE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57" y="3180422"/>
            <a:ext cx="360597" cy="32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B74F81-4409-A086-26A8-1B84838F18BE}"/>
                  </a:ext>
                </a:extLst>
              </p:cNvPr>
              <p:cNvSpPr txBox="1"/>
              <p:nvPr/>
            </p:nvSpPr>
            <p:spPr>
              <a:xfrm>
                <a:off x="702493" y="2785142"/>
                <a:ext cx="2424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B74F81-4409-A086-26A8-1B84838F1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93" y="2785142"/>
                <a:ext cx="2424703" cy="369332"/>
              </a:xfrm>
              <a:prstGeom prst="rect">
                <a:avLst/>
              </a:prstGeom>
              <a:blipFill>
                <a:blip r:embed="rId2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8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049FA-96B0-820B-E8ED-263CD094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with Abort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D2C3D1-AC64-13E6-66D5-6B8313F480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Tolerates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corruptions</a:t>
                </a:r>
              </a:p>
              <a:p>
                <a:r>
                  <a:rPr lang="en-US" dirty="0"/>
                  <a:t>But even if one party deviates, parties can abort</a:t>
                </a:r>
              </a:p>
              <a:p>
                <a:r>
                  <a:rPr lang="en-US" dirty="0"/>
                  <a:t>Application crashes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D2C3D1-AC64-13E6-66D5-6B8313F48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appy Smile Emoji Emoticon Icon PNG &amp; SVG Design For T-Shirts">
            <a:extLst>
              <a:ext uri="{FF2B5EF4-FFF2-40B4-BE49-F238E27FC236}">
                <a16:creationId xmlns:a16="http://schemas.microsoft.com/office/drawing/2014/main" id="{C55DEBDE-08C4-DCD1-F227-B4D7397F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1" y="1825625"/>
            <a:ext cx="427036" cy="4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d face Large size of yellow emoji smile 20558967 Vector Art at Vecteezy">
            <a:extLst>
              <a:ext uri="{FF2B5EF4-FFF2-40B4-BE49-F238E27FC236}">
                <a16:creationId xmlns:a16="http://schemas.microsoft.com/office/drawing/2014/main" id="{FD63C4CB-7174-708F-BDF0-A9FFDDF90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2328333"/>
            <a:ext cx="465667" cy="46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0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C023-0167-4AA5-FA04-665DCB52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agreement – A </a:t>
            </a:r>
            <a:r>
              <a:rPr lang="en-US" i="1" dirty="0"/>
              <a:t>broadcast</a:t>
            </a:r>
            <a:r>
              <a:rPr lang="en-US" dirty="0"/>
              <a:t>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AC2B7F-30A6-00DE-7D86-D1854EE760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607959"/>
              </a:xfrm>
            </p:spPr>
            <p:txBody>
              <a:bodyPr/>
              <a:lstStyle/>
              <a:p>
                <a:r>
                  <a:rPr lang="en-US" dirty="0"/>
                  <a:t>Ensures that a sender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sends the </a:t>
                </a:r>
                <a:r>
                  <a:rPr lang="en-US" i="1" dirty="0"/>
                  <a:t>same</a:t>
                </a:r>
                <a:r>
                  <a:rPr lang="en-US" dirty="0"/>
                  <a:t>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to all parties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AC2B7F-30A6-00DE-7D86-D1854EE760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607959"/>
              </a:xfrm>
              <a:blipFill>
                <a:blip r:embed="rId2"/>
                <a:stretch>
                  <a:fillRect l="-1086" t="-16327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521F8CC-8023-37BD-DA52-5B06C30E09DA}"/>
              </a:ext>
            </a:extLst>
          </p:cNvPr>
          <p:cNvSpPr/>
          <p:nvPr/>
        </p:nvSpPr>
        <p:spPr>
          <a:xfrm>
            <a:off x="4931944" y="3563542"/>
            <a:ext cx="2063579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Broadcast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4CEA48-90D5-72BF-2078-8169C1BAB5F3}"/>
                  </a:ext>
                </a:extLst>
              </p:cNvPr>
              <p:cNvSpPr txBox="1"/>
              <p:nvPr/>
            </p:nvSpPr>
            <p:spPr>
              <a:xfrm>
                <a:off x="5764640" y="2514180"/>
                <a:ext cx="3574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4CEA48-90D5-72BF-2078-8169C1BAB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640" y="2514180"/>
                <a:ext cx="3574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A23793-7982-8827-2928-73BC6A863262}"/>
              </a:ext>
            </a:extLst>
          </p:cNvPr>
          <p:cNvCxnSpPr>
            <a:endCxn id="4" idx="0"/>
          </p:cNvCxnSpPr>
          <p:nvPr/>
        </p:nvCxnSpPr>
        <p:spPr>
          <a:xfrm>
            <a:off x="5963733" y="3081630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CA1516-BA55-AC5B-1C19-923A32168C90}"/>
                  </a:ext>
                </a:extLst>
              </p:cNvPr>
              <p:cNvSpPr txBox="1"/>
              <p:nvPr/>
            </p:nvSpPr>
            <p:spPr>
              <a:xfrm>
                <a:off x="5592990" y="3068179"/>
                <a:ext cx="429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CA1516-BA55-AC5B-1C19-923A32168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990" y="3068179"/>
                <a:ext cx="4290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AE3C5D-F841-7E2B-DE32-8B32CCF57AA8}"/>
                  </a:ext>
                </a:extLst>
              </p:cNvPr>
              <p:cNvSpPr txBox="1"/>
              <p:nvPr/>
            </p:nvSpPr>
            <p:spPr>
              <a:xfrm>
                <a:off x="4295571" y="5744511"/>
                <a:ext cx="2663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AE3C5D-F841-7E2B-DE32-8B32CCF57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71" y="5744511"/>
                <a:ext cx="266355" cy="276999"/>
              </a:xfrm>
              <a:prstGeom prst="rect">
                <a:avLst/>
              </a:prstGeom>
              <a:blipFill>
                <a:blip r:embed="rId5"/>
                <a:stretch>
                  <a:fillRect l="-18182" r="-454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32F65D-BC32-98CC-3B5E-C8D164F368CF}"/>
                  </a:ext>
                </a:extLst>
              </p:cNvPr>
              <p:cNvSpPr txBox="1"/>
              <p:nvPr/>
            </p:nvSpPr>
            <p:spPr>
              <a:xfrm>
                <a:off x="5164662" y="5744510"/>
                <a:ext cx="271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32F65D-BC32-98CC-3B5E-C8D164F3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662" y="5744510"/>
                <a:ext cx="271676" cy="276999"/>
              </a:xfrm>
              <a:prstGeom prst="rect">
                <a:avLst/>
              </a:prstGeom>
              <a:blipFill>
                <a:blip r:embed="rId6"/>
                <a:stretch>
                  <a:fillRect l="-17391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5EEF00-06A6-B9C6-519A-E084CD6B60EE}"/>
                  </a:ext>
                </a:extLst>
              </p:cNvPr>
              <p:cNvSpPr txBox="1"/>
              <p:nvPr/>
            </p:nvSpPr>
            <p:spPr>
              <a:xfrm>
                <a:off x="6995523" y="5744510"/>
                <a:ext cx="265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5EEF00-06A6-B9C6-519A-E084CD6B6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23" y="5744510"/>
                <a:ext cx="265521" cy="276999"/>
              </a:xfrm>
              <a:prstGeom prst="rect">
                <a:avLst/>
              </a:prstGeom>
              <a:blipFill>
                <a:blip r:embed="rId7"/>
                <a:stretch>
                  <a:fillRect l="-23810" r="-476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395E20-5900-3B24-3F64-133A28391E2C}"/>
                  </a:ext>
                </a:extLst>
              </p:cNvPr>
              <p:cNvSpPr txBox="1"/>
              <p:nvPr/>
            </p:nvSpPr>
            <p:spPr>
              <a:xfrm>
                <a:off x="6162826" y="5744510"/>
                <a:ext cx="219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395E20-5900-3B24-3F64-133A28391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826" y="5744510"/>
                <a:ext cx="21961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FF23EC-1415-9AC9-AAD8-3B1553A18B83}"/>
              </a:ext>
            </a:extLst>
          </p:cNvPr>
          <p:cNvCxnSpPr>
            <a:cxnSpLocks/>
          </p:cNvCxnSpPr>
          <p:nvPr/>
        </p:nvCxnSpPr>
        <p:spPr>
          <a:xfrm flipH="1">
            <a:off x="4561926" y="4799218"/>
            <a:ext cx="602736" cy="680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E1E3B4-BFB6-B447-D6D8-D393D4EDB2DC}"/>
              </a:ext>
            </a:extLst>
          </p:cNvPr>
          <p:cNvCxnSpPr>
            <a:cxnSpLocks/>
          </p:cNvCxnSpPr>
          <p:nvPr/>
        </p:nvCxnSpPr>
        <p:spPr>
          <a:xfrm flipH="1">
            <a:off x="5300500" y="4799218"/>
            <a:ext cx="292490" cy="778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81C5DA-71E9-54F2-26A4-E3F1640296F3}"/>
              </a:ext>
            </a:extLst>
          </p:cNvPr>
          <p:cNvCxnSpPr>
            <a:cxnSpLocks/>
          </p:cNvCxnSpPr>
          <p:nvPr/>
        </p:nvCxnSpPr>
        <p:spPr>
          <a:xfrm>
            <a:off x="6550680" y="4799218"/>
            <a:ext cx="444843" cy="778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91997F-F3A4-EE2C-0695-4C77CBE2DEA3}"/>
                  </a:ext>
                </a:extLst>
              </p:cNvPr>
              <p:cNvSpPr txBox="1"/>
              <p:nvPr/>
            </p:nvSpPr>
            <p:spPr>
              <a:xfrm>
                <a:off x="4399803" y="4799218"/>
                <a:ext cx="429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91997F-F3A4-EE2C-0695-4C77CBE2D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03" y="4799218"/>
                <a:ext cx="42909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9D2DF9-73FA-3C07-6D00-3ADA4AB90AE8}"/>
                  </a:ext>
                </a:extLst>
              </p:cNvPr>
              <p:cNvSpPr txBox="1"/>
              <p:nvPr/>
            </p:nvSpPr>
            <p:spPr>
              <a:xfrm>
                <a:off x="5018035" y="4879814"/>
                <a:ext cx="429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9D2DF9-73FA-3C07-6D00-3ADA4AB90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35" y="4879814"/>
                <a:ext cx="4290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358D3F-920A-CBF6-61D7-5D9717CDD852}"/>
                  </a:ext>
                </a:extLst>
              </p:cNvPr>
              <p:cNvSpPr txBox="1"/>
              <p:nvPr/>
            </p:nvSpPr>
            <p:spPr>
              <a:xfrm>
                <a:off x="6831952" y="4879814"/>
                <a:ext cx="429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358D3F-920A-CBF6-61D7-5D9717CDD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952" y="4879814"/>
                <a:ext cx="42909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01923E-DD52-0AC8-2BFC-B78E4989986E}"/>
                  </a:ext>
                </a:extLst>
              </p:cNvPr>
              <p:cNvSpPr txBox="1"/>
              <p:nvPr/>
            </p:nvSpPr>
            <p:spPr>
              <a:xfrm>
                <a:off x="8573845" y="3858214"/>
                <a:ext cx="2391873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 can use broadcast</a:t>
                </a:r>
              </a:p>
              <a:p>
                <a:r>
                  <a:rPr lang="en-US" dirty="0"/>
                  <a:t>to agree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01923E-DD52-0AC8-2BFC-B78E49899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845" y="3858214"/>
                <a:ext cx="2391873" cy="646331"/>
              </a:xfrm>
              <a:prstGeom prst="rect">
                <a:avLst/>
              </a:prstGeom>
              <a:blipFill>
                <a:blip r:embed="rId12"/>
                <a:stretch>
                  <a:fillRect l="-1571" t="-3774" r="-524" b="-1132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 descr="📣 · OpenMoji">
            <a:extLst>
              <a:ext uri="{FF2B5EF4-FFF2-40B4-BE49-F238E27FC236}">
                <a16:creationId xmlns:a16="http://schemas.microsoft.com/office/drawing/2014/main" id="{C96AE904-79D3-681A-1057-0918BA7D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81" y="3629309"/>
            <a:ext cx="457809" cy="45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7" grpId="0"/>
      <p:bldP spid="8" grpId="0"/>
      <p:bldP spid="9" grpId="0"/>
      <p:bldP spid="10" grpId="0"/>
      <p:bldP spid="11" grpId="0"/>
      <p:bldP spid="15" grpId="0"/>
      <p:bldP spid="18" grpId="0"/>
      <p:bldP spid="19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0ED2-2E87-2166-6CAE-C0E86725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(Verifiable) Shamir Secret Sharing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30C0AC-7E86-79D2-8001-ABC350CB0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0845"/>
                <a:ext cx="10515600" cy="5032375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does the following:</a:t>
                </a:r>
              </a:p>
              <a:p>
                <a:pPr lvl="1"/>
                <a:r>
                  <a:rPr lang="en-US" dirty="0"/>
                  <a:t>broadcast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-deg poly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𝐸𝑣𝑎𝑙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receives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</m:oMath>
                </a14:m>
                <a:r>
                  <a:rPr lang="en-US" b="0" dirty="0"/>
                  <a:t> from broadcast</a:t>
                </a:r>
              </a:p>
              <a:p>
                <a:pPr lvl="1"/>
                <a:r>
                  <a:rPr lang="en-US" dirty="0"/>
                  <a:t>receives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checks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𝑉𝑒𝑟𝑖𝑓𝑦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not, broadcast a complaint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complains,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broadcasts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Parties output a default share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can’t resolve a complaint 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30C0AC-7E86-79D2-8001-ABC350CB0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0845"/>
                <a:ext cx="10515600" cy="5032375"/>
              </a:xfrm>
              <a:blipFill>
                <a:blip r:embed="rId2"/>
                <a:stretch>
                  <a:fillRect l="-965" t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1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F3700-BF2B-22FB-A7F1-6A3C3D2FC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62A0-DC3D-CD90-853F-D2797B1C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(Verifiable) Shamir Secret Sharing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5EE2DE-249C-A25F-C229-D02C6AD11A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0845"/>
                <a:ext cx="10515600" cy="5032375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does the following:</a:t>
                </a:r>
              </a:p>
              <a:p>
                <a:pPr lvl="1"/>
                <a:r>
                  <a:rPr lang="en-US" dirty="0"/>
                  <a:t>broadcast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-deg poly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𝐸𝑣𝑎𝑙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receives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</m:oMath>
                </a14:m>
                <a:r>
                  <a:rPr lang="en-US" b="0" dirty="0"/>
                  <a:t> from broadcast</a:t>
                </a:r>
              </a:p>
              <a:p>
                <a:pPr lvl="1"/>
                <a:r>
                  <a:rPr lang="en-US" dirty="0"/>
                  <a:t>receives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checks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𝑉𝑒𝑟𝑖𝑓𝑦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not, broadcast a complaint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complains,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broadcasts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Parties output a default share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can’t resolve a complaint 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5EE2DE-249C-A25F-C229-D02C6AD11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0845"/>
                <a:ext cx="10515600" cy="5032375"/>
              </a:xfrm>
              <a:blipFill>
                <a:blip r:embed="rId2"/>
                <a:stretch>
                  <a:fillRect l="-965" t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981381-FC6D-36C4-6512-69DD33A1B290}"/>
                  </a:ext>
                </a:extLst>
              </p:cNvPr>
              <p:cNvSpPr txBox="1"/>
              <p:nvPr/>
            </p:nvSpPr>
            <p:spPr>
              <a:xfrm>
                <a:off x="7326829" y="3059668"/>
                <a:ext cx="2076274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verified…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981381-FC6D-36C4-6512-69DD33A1B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829" y="3059668"/>
                <a:ext cx="2076274" cy="369332"/>
              </a:xfrm>
              <a:prstGeom prst="rect">
                <a:avLst/>
              </a:prstGeom>
              <a:blipFill>
                <a:blip r:embed="rId3"/>
                <a:stretch>
                  <a:fillRect l="-2410" t="-6452" r="-1205" b="-2258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9BD1F27-5696-D42E-1100-916E16A9C429}"/>
              </a:ext>
            </a:extLst>
          </p:cNvPr>
          <p:cNvSpPr txBox="1"/>
          <p:nvPr/>
        </p:nvSpPr>
        <p:spPr>
          <a:xfrm>
            <a:off x="6724263" y="3978057"/>
            <a:ext cx="29136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…either locally by the party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E9922-B980-950E-7E38-97670537072F}"/>
              </a:ext>
            </a:extLst>
          </p:cNvPr>
          <p:cNvSpPr txBox="1"/>
          <p:nvPr/>
        </p:nvSpPr>
        <p:spPr>
          <a:xfrm>
            <a:off x="7018132" y="5113088"/>
            <a:ext cx="144462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…or globally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687290-1F3A-B8E1-B95F-4583A85AB290}"/>
              </a:ext>
            </a:extLst>
          </p:cNvPr>
          <p:cNvCxnSpPr/>
          <p:nvPr/>
        </p:nvCxnSpPr>
        <p:spPr>
          <a:xfrm>
            <a:off x="6202905" y="4170059"/>
            <a:ext cx="5213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4364F3-2733-8127-FE72-743090125464}"/>
              </a:ext>
            </a:extLst>
          </p:cNvPr>
          <p:cNvCxnSpPr/>
          <p:nvPr/>
        </p:nvCxnSpPr>
        <p:spPr>
          <a:xfrm>
            <a:off x="6481060" y="5273929"/>
            <a:ext cx="5213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41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7E9BF-F80B-75C9-3112-D00131CDE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B195-0E08-C8F2-5DC1-DD7783E0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(Verifiable) Shamir Secret Sharing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18603-F747-9823-FCD9-6998C9F66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0845"/>
                <a:ext cx="10515600" cy="5032375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does the following:</a:t>
                </a:r>
              </a:p>
              <a:p>
                <a:pPr lvl="1"/>
                <a:r>
                  <a:rPr lang="en-US" dirty="0"/>
                  <a:t>broadcast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-deg poly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𝐸𝑣𝑎𝑙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receives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</m:oMath>
                </a14:m>
                <a:r>
                  <a:rPr lang="en-US" b="0" dirty="0"/>
                  <a:t> from broadcast</a:t>
                </a:r>
              </a:p>
              <a:p>
                <a:pPr lvl="1"/>
                <a:r>
                  <a:rPr lang="en-US" dirty="0"/>
                  <a:t>receives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checks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𝑉𝑒𝑟𝑖𝑓𝑦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not, broadcast a complaint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complains,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broadcasts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Parties output a default share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can’t resolve a complaint 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5EE2DE-249C-A25F-C229-D02C6AD11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0845"/>
                <a:ext cx="10515600" cy="5032375"/>
              </a:xfrm>
              <a:blipFill>
                <a:blip r:embed="rId2"/>
                <a:stretch>
                  <a:fillRect l="-965" t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9D26DD-CA77-6018-C331-5541921A5995}"/>
                  </a:ext>
                </a:extLst>
              </p:cNvPr>
              <p:cNvSpPr txBox="1"/>
              <p:nvPr/>
            </p:nvSpPr>
            <p:spPr>
              <a:xfrm>
                <a:off x="7326829" y="3059668"/>
                <a:ext cx="2076274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verified…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981381-FC6D-36C4-6512-69DD33A1B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829" y="3059668"/>
                <a:ext cx="2076274" cy="369332"/>
              </a:xfrm>
              <a:prstGeom prst="rect">
                <a:avLst/>
              </a:prstGeom>
              <a:blipFill>
                <a:blip r:embed="rId3"/>
                <a:stretch>
                  <a:fillRect l="-2410" t="-6452" r="-1205" b="-2258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5993917-33C1-9514-BACD-BABDA985AA76}"/>
              </a:ext>
            </a:extLst>
          </p:cNvPr>
          <p:cNvSpPr txBox="1"/>
          <p:nvPr/>
        </p:nvSpPr>
        <p:spPr>
          <a:xfrm>
            <a:off x="6724263" y="3978057"/>
            <a:ext cx="29136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…either locally by the party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70162-429F-9FA7-09C3-9F0446BB89CE}"/>
              </a:ext>
            </a:extLst>
          </p:cNvPr>
          <p:cNvSpPr txBox="1"/>
          <p:nvPr/>
        </p:nvSpPr>
        <p:spPr>
          <a:xfrm>
            <a:off x="7018132" y="5113088"/>
            <a:ext cx="144462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…or globally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B5A669-7392-538F-DC02-7C853911407D}"/>
              </a:ext>
            </a:extLst>
          </p:cNvPr>
          <p:cNvCxnSpPr/>
          <p:nvPr/>
        </p:nvCxnSpPr>
        <p:spPr>
          <a:xfrm>
            <a:off x="6202905" y="4170059"/>
            <a:ext cx="5213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32FC0A-FDE2-271C-F59C-2EDE8895E505}"/>
              </a:ext>
            </a:extLst>
          </p:cNvPr>
          <p:cNvCxnSpPr/>
          <p:nvPr/>
        </p:nvCxnSpPr>
        <p:spPr>
          <a:xfrm>
            <a:off x="6481060" y="5273929"/>
            <a:ext cx="5213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389D405-BDBD-0605-E388-2FBDBFEE80E2}"/>
              </a:ext>
            </a:extLst>
          </p:cNvPr>
          <p:cNvSpPr/>
          <p:nvPr/>
        </p:nvSpPr>
        <p:spPr>
          <a:xfrm>
            <a:off x="1075038" y="5113088"/>
            <a:ext cx="5406022" cy="472166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4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4D009-B15E-B354-481E-D2D912A7D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E248-85AF-99BE-07FF-C2BB79DD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reconstruction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96D802-1E66-4FCB-8199-0BA64F94E1A8}"/>
                  </a:ext>
                </a:extLst>
              </p:cNvPr>
              <p:cNvSpPr txBox="1"/>
              <p:nvPr/>
            </p:nvSpPr>
            <p:spPr>
              <a:xfrm>
                <a:off x="821392" y="1904618"/>
                <a:ext cx="9333581" cy="2385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sng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u="sng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i="1" u="sng" dirty="0"/>
                  <a:t>:</a:t>
                </a:r>
              </a:p>
              <a:p>
                <a:endParaRPr lang="en-US" sz="2400" i="1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to all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Wait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which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𝑉𝑒𝑟𝑖𝑓𝑦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𝐼𝑛𝑡𝑒𝑟𝑝𝑜𝑙𝑎𝑡𝑒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Output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96D802-1E66-4FCB-8199-0BA64F94E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92" y="1904618"/>
                <a:ext cx="9333581" cy="2385589"/>
              </a:xfrm>
              <a:prstGeom prst="rect">
                <a:avLst/>
              </a:prstGeom>
              <a:blipFill>
                <a:blip r:embed="rId2"/>
                <a:stretch>
                  <a:fillRect l="-951" t="-2116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ADFA30-46B8-DAD6-1A62-A90FA79AB2E6}"/>
                  </a:ext>
                </a:extLst>
              </p:cNvPr>
              <p:cNvSpPr txBox="1"/>
              <p:nvPr/>
            </p:nvSpPr>
            <p:spPr>
              <a:xfrm>
                <a:off x="6558095" y="4797320"/>
                <a:ext cx="2714397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Parties output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ADFA30-46B8-DAD6-1A62-A90FA79AB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095" y="4797320"/>
                <a:ext cx="2714397" cy="369332"/>
              </a:xfrm>
              <a:prstGeom prst="rect">
                <a:avLst/>
              </a:prstGeom>
              <a:blipFill>
                <a:blip r:embed="rId3"/>
                <a:stretch>
                  <a:fillRect l="-1860" t="-6452" b="-2258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appy Smile Emoji Emoticon Icon PNG &amp; SVG Design For T-Shirts">
            <a:extLst>
              <a:ext uri="{FF2B5EF4-FFF2-40B4-BE49-F238E27FC236}">
                <a16:creationId xmlns:a16="http://schemas.microsoft.com/office/drawing/2014/main" id="{AC98B991-1924-852E-C2B0-30D6C8E67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682" y="4822039"/>
            <a:ext cx="427036" cy="4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32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A8B3-661C-6F09-637D-A42B5214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Verifiable Secret Sharing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B021E5-857E-0D1B-A564-AC21E10E47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Privacy: </a:t>
                </a:r>
                <a:r>
                  <a:rPr lang="en-US" i="1" dirty="0"/>
                  <a:t>hiding </a:t>
                </a:r>
                <a:r>
                  <a:rPr lang="en-US" dirty="0"/>
                  <a:t>polynomial commitment</a:t>
                </a:r>
              </a:p>
              <a:p>
                <a:r>
                  <a:rPr lang="en-US" dirty="0"/>
                  <a:t>Correct Sharing: </a:t>
                </a:r>
                <a:r>
                  <a:rPr lang="en-US" i="1" dirty="0"/>
                  <a:t>binding</a:t>
                </a:r>
                <a:r>
                  <a:rPr lang="en-US" dirty="0"/>
                  <a:t> polynomial commitment</a:t>
                </a:r>
              </a:p>
              <a:p>
                <a:r>
                  <a:rPr lang="en-US" dirty="0"/>
                  <a:t>Correct Reconstruction: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honest</a:t>
                </a:r>
                <a:r>
                  <a:rPr lang="en-US" dirty="0"/>
                  <a:t> parties     					     broadcast correct shares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B021E5-857E-0D1B-A564-AC21E10E47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0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EB6D-E5F9-8D94-3F2C-92E77A29A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D82-3669-18C1-1A81-C49FC388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reconstruction: alternate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944C6F-ACB0-40F9-92FC-273AD38AE0A6}"/>
                  </a:ext>
                </a:extLst>
              </p:cNvPr>
              <p:cNvSpPr txBox="1"/>
              <p:nvPr/>
            </p:nvSpPr>
            <p:spPr>
              <a:xfrm>
                <a:off x="821392" y="1904618"/>
                <a:ext cx="9025356" cy="1986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sng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u="sng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i="1" u="sng" dirty="0"/>
                  <a:t>:</a:t>
                </a:r>
              </a:p>
              <a:p>
                <a:endParaRPr lang="en-US" sz="2400" i="1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to all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𝐼𝑛𝑡𝑒𝑟𝑝𝑜𝑙𝑎𝑡𝑒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r>
                  <a:rPr lang="en-US" sz="2400" dirty="0"/>
                  <a:t> with </a:t>
                </a:r>
                <a:r>
                  <a:rPr lang="en-US" sz="2400" i="1" dirty="0"/>
                  <a:t>error correction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Output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944C6F-ACB0-40F9-92FC-273AD38AE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92" y="1904618"/>
                <a:ext cx="9025356" cy="1986506"/>
              </a:xfrm>
              <a:prstGeom prst="rect">
                <a:avLst/>
              </a:prstGeom>
              <a:blipFill>
                <a:blip r:embed="rId2"/>
                <a:stretch>
                  <a:fillRect l="-983" t="-2532" r="-140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277B1B-0E22-C7CF-D7D5-9765A06ACCC2}"/>
                  </a:ext>
                </a:extLst>
              </p:cNvPr>
              <p:cNvSpPr txBox="1"/>
              <p:nvPr/>
            </p:nvSpPr>
            <p:spPr>
              <a:xfrm>
                <a:off x="5881816" y="4497859"/>
                <a:ext cx="479977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Can use Reed-Solomon error correction to</a:t>
                </a:r>
              </a:p>
              <a:p>
                <a:r>
                  <a:rPr lang="en-US" dirty="0"/>
                  <a:t>correct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errors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correct points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277B1B-0E22-C7CF-D7D5-9765A06AC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816" y="4497859"/>
                <a:ext cx="4799775" cy="646331"/>
              </a:xfrm>
              <a:prstGeom prst="rect">
                <a:avLst/>
              </a:prstGeom>
              <a:blipFill>
                <a:blip r:embed="rId3"/>
                <a:stretch>
                  <a:fillRect l="-1053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629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D9D3D-2CE5-5472-6FBB-5654C2930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B871E-B561-0C51-1050-5EC15D8F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reconstruction: alternate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F225D9-C138-6231-0CA6-41381DFFB103}"/>
                  </a:ext>
                </a:extLst>
              </p:cNvPr>
              <p:cNvSpPr txBox="1"/>
              <p:nvPr/>
            </p:nvSpPr>
            <p:spPr>
              <a:xfrm>
                <a:off x="821392" y="1904618"/>
                <a:ext cx="9025356" cy="1986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sng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u="sng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i="1" u="sng" dirty="0"/>
                  <a:t>:</a:t>
                </a:r>
              </a:p>
              <a:p>
                <a:endParaRPr lang="en-US" sz="2400" i="1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to all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𝐼𝑛𝑡𝑒𝑟𝑝𝑜𝑙𝑎𝑡𝑒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r>
                  <a:rPr lang="en-US" sz="2400" dirty="0"/>
                  <a:t> with </a:t>
                </a:r>
                <a:r>
                  <a:rPr lang="en-US" sz="2400" i="1" dirty="0"/>
                  <a:t>error correction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Output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F225D9-C138-6231-0CA6-41381DFFB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92" y="1904618"/>
                <a:ext cx="9025356" cy="1986506"/>
              </a:xfrm>
              <a:prstGeom prst="rect">
                <a:avLst/>
              </a:prstGeom>
              <a:blipFill>
                <a:blip r:embed="rId2"/>
                <a:stretch>
                  <a:fillRect l="-983" t="-2532" r="-140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3FF8C5-9F55-DC64-6BBA-1D14AF1F1FFD}"/>
                  </a:ext>
                </a:extLst>
              </p:cNvPr>
              <p:cNvSpPr txBox="1"/>
              <p:nvPr/>
            </p:nvSpPr>
            <p:spPr>
              <a:xfrm>
                <a:off x="5881816" y="4497859"/>
                <a:ext cx="4799775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Can use Reed-Solomon error correction to</a:t>
                </a:r>
              </a:p>
              <a:p>
                <a:r>
                  <a:rPr lang="en-US" dirty="0"/>
                  <a:t>correct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errors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correct points</a:t>
                </a:r>
              </a:p>
              <a:p>
                <a:endParaRPr lang="en-US" dirty="0"/>
              </a:p>
              <a:p>
                <a:r>
                  <a:rPr lang="en-US" dirty="0"/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3FF8C5-9F55-DC64-6BBA-1D14AF1F1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816" y="4497859"/>
                <a:ext cx="4799775" cy="1200329"/>
              </a:xfrm>
              <a:prstGeom prst="rect">
                <a:avLst/>
              </a:prstGeom>
              <a:blipFill>
                <a:blip r:embed="rId3"/>
                <a:stretch>
                  <a:fillRect l="-1053" t="-2062" b="-72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213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306A9-8DFA-110C-2B3C-B5D32241D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CA7C-D0F1-F0BF-1687-63044B73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BGW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3463D-C2A4-06E6-42B9-18D8C4B5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435" y="1792903"/>
            <a:ext cx="10515600" cy="4351338"/>
          </a:xfrm>
        </p:spPr>
        <p:txBody>
          <a:bodyPr/>
          <a:lstStyle/>
          <a:p>
            <a:r>
              <a:rPr lang="en-US" dirty="0"/>
              <a:t>Secret-share inputs</a:t>
            </a:r>
          </a:p>
          <a:p>
            <a:r>
              <a:rPr lang="en-US" dirty="0"/>
              <a:t>Evaluate an arithmetic circuit</a:t>
            </a:r>
          </a:p>
          <a:p>
            <a:r>
              <a:rPr lang="en-US" dirty="0"/>
              <a:t>Reconstruct output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397588-6681-793D-F6D6-8E9080E30404}"/>
              </a:ext>
            </a:extLst>
          </p:cNvPr>
          <p:cNvGrpSpPr/>
          <p:nvPr/>
        </p:nvGrpSpPr>
        <p:grpSpPr>
          <a:xfrm>
            <a:off x="10686705" y="2120820"/>
            <a:ext cx="471413" cy="376692"/>
            <a:chOff x="1604021" y="2258568"/>
            <a:chExt cx="471413" cy="376692"/>
          </a:xfrm>
        </p:grpSpPr>
        <p:sp>
          <p:nvSpPr>
            <p:cNvPr id="5" name="Rectangle: Rounded Corners 3">
              <a:extLst>
                <a:ext uri="{FF2B5EF4-FFF2-40B4-BE49-F238E27FC236}">
                  <a16:creationId xmlns:a16="http://schemas.microsoft.com/office/drawing/2014/main" id="{B4A752D6-A7FE-D453-3927-44B89B744F34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67C260C-F638-8F74-ED1A-88A206DCF859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4C52098-268B-3F7D-6422-C3D642AB2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063119-134A-BF31-4967-6A6213F07A4C}"/>
              </a:ext>
            </a:extLst>
          </p:cNvPr>
          <p:cNvGrpSpPr/>
          <p:nvPr/>
        </p:nvGrpSpPr>
        <p:grpSpPr>
          <a:xfrm>
            <a:off x="9574185" y="2124500"/>
            <a:ext cx="471413" cy="376692"/>
            <a:chOff x="1604021" y="2258568"/>
            <a:chExt cx="471413" cy="376692"/>
          </a:xfrm>
        </p:grpSpPr>
        <p:sp>
          <p:nvSpPr>
            <p:cNvPr id="8" name="Rectangle: Rounded Corners 6">
              <a:extLst>
                <a:ext uri="{FF2B5EF4-FFF2-40B4-BE49-F238E27FC236}">
                  <a16:creationId xmlns:a16="http://schemas.microsoft.com/office/drawing/2014/main" id="{E33EED2B-686F-7DFD-36B0-264B61CA5F0E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F89A215-0D4F-E44C-8F82-71B0242C711C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67B5C9C-3881-7A4F-4ECA-3A9E5027C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2D072A-1B95-C9EA-4936-06BF31862E32}"/>
              </a:ext>
            </a:extLst>
          </p:cNvPr>
          <p:cNvGrpSpPr/>
          <p:nvPr/>
        </p:nvGrpSpPr>
        <p:grpSpPr>
          <a:xfrm>
            <a:off x="8461665" y="2128180"/>
            <a:ext cx="471413" cy="376692"/>
            <a:chOff x="1604021" y="2258568"/>
            <a:chExt cx="471413" cy="376692"/>
          </a:xfrm>
        </p:grpSpPr>
        <p:sp>
          <p:nvSpPr>
            <p:cNvPr id="11" name="Rectangle: Rounded Corners 9">
              <a:extLst>
                <a:ext uri="{FF2B5EF4-FFF2-40B4-BE49-F238E27FC236}">
                  <a16:creationId xmlns:a16="http://schemas.microsoft.com/office/drawing/2014/main" id="{31F20BB3-DAA4-A163-86D3-C6DBEE3102C5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BC1503C-EA44-034F-74CC-9F832C8406C2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571EEF4-7C56-5278-1B97-6A3C4E80D5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6719F7-D580-48AF-C663-E1773B8F34C9}"/>
              </a:ext>
            </a:extLst>
          </p:cNvPr>
          <p:cNvGrpSpPr/>
          <p:nvPr/>
        </p:nvGrpSpPr>
        <p:grpSpPr>
          <a:xfrm>
            <a:off x="7349145" y="2131860"/>
            <a:ext cx="466090" cy="376692"/>
            <a:chOff x="1604021" y="2258568"/>
            <a:chExt cx="466090" cy="376692"/>
          </a:xfrm>
        </p:grpSpPr>
        <p:sp>
          <p:nvSpPr>
            <p:cNvPr id="14" name="Rectangle: Rounded Corners 12">
              <a:extLst>
                <a:ext uri="{FF2B5EF4-FFF2-40B4-BE49-F238E27FC236}">
                  <a16:creationId xmlns:a16="http://schemas.microsoft.com/office/drawing/2014/main" id="{2FF961FB-8546-EAB0-8F33-CA5228950D89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EF3868C-553C-CA54-86DC-DB0EF48E0562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1B476B1-C7A6-F2ED-5A39-950FBE3489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076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B94DC6-CDAE-6CAD-C99A-3B8F34A7EF38}"/>
              </a:ext>
            </a:extLst>
          </p:cNvPr>
          <p:cNvGrpSpPr/>
          <p:nvPr/>
        </p:nvGrpSpPr>
        <p:grpSpPr>
          <a:xfrm>
            <a:off x="8007269" y="3115480"/>
            <a:ext cx="460767" cy="460767"/>
            <a:chOff x="2178055" y="3299200"/>
            <a:chExt cx="460767" cy="46076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C0F180C-6BBF-44F7-B605-2AB9FADA3680}"/>
                </a:ext>
              </a:extLst>
            </p:cNvPr>
            <p:cNvSpPr/>
            <p:nvPr/>
          </p:nvSpPr>
          <p:spPr>
            <a:xfrm>
              <a:off x="2178055" y="3299200"/>
              <a:ext cx="460767" cy="46076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/>
            </a:p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D653AF9-6131-5E13-913F-73D1B4566C2D}"/>
                    </a:ext>
                  </a:extLst>
                </p:cNvPr>
                <p:cNvSpPr txBox="1"/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F3F7A9-44BE-77B4-2F8E-729551101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9444" r="-16667" b="-22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1EAF87-7BD7-E164-E644-1B51F0CA110F}"/>
              </a:ext>
            </a:extLst>
          </p:cNvPr>
          <p:cNvGrpSpPr/>
          <p:nvPr/>
        </p:nvGrpSpPr>
        <p:grpSpPr>
          <a:xfrm>
            <a:off x="8697371" y="3876689"/>
            <a:ext cx="460767" cy="460767"/>
            <a:chOff x="2178055" y="3299200"/>
            <a:chExt cx="460767" cy="46076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0FFA8ED-17AE-B1E6-525C-2F37BE0C182F}"/>
                </a:ext>
              </a:extLst>
            </p:cNvPr>
            <p:cNvSpPr/>
            <p:nvPr/>
          </p:nvSpPr>
          <p:spPr>
            <a:xfrm>
              <a:off x="2178055" y="3299200"/>
              <a:ext cx="460767" cy="46076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/>
            </a:p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EF31944-EA95-E1A0-40FC-A64860CDFFE8}"/>
                    </a:ext>
                  </a:extLst>
                </p:cNvPr>
                <p:cNvSpPr txBox="1"/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93860A3-6DD5-64DA-BEED-D461599F1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9444" r="-16667" b="-22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7FF035-A473-96E1-BD4F-535DA312DDFF}"/>
              </a:ext>
            </a:extLst>
          </p:cNvPr>
          <p:cNvGrpSpPr/>
          <p:nvPr/>
        </p:nvGrpSpPr>
        <p:grpSpPr>
          <a:xfrm>
            <a:off x="9404293" y="4624080"/>
            <a:ext cx="460767" cy="460767"/>
            <a:chOff x="2178055" y="3299200"/>
            <a:chExt cx="460767" cy="46076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2EE1DB8-09FC-924F-8996-68E78D060AA4}"/>
                </a:ext>
              </a:extLst>
            </p:cNvPr>
            <p:cNvSpPr/>
            <p:nvPr/>
          </p:nvSpPr>
          <p:spPr>
            <a:xfrm>
              <a:off x="2178055" y="3299200"/>
              <a:ext cx="460767" cy="46076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/>
            </a:p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125D4B2-8008-1F16-5C41-EA75F97A23D2}"/>
                    </a:ext>
                  </a:extLst>
                </p:cNvPr>
                <p:cNvSpPr txBox="1"/>
                <p:nvPr/>
              </p:nvSpPr>
              <p:spPr>
                <a:xfrm>
                  <a:off x="2299434" y="339108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91FAFAB-B0FF-B049-A92E-6C4EAFC0F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434" y="3391083"/>
                  <a:ext cx="22602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064D84-D81F-022F-04BF-9FA90985D95E}"/>
              </a:ext>
            </a:extLst>
          </p:cNvPr>
          <p:cNvCxnSpPr>
            <a:stCxn id="15" idx="2"/>
            <a:endCxn id="17" idx="1"/>
          </p:cNvCxnSpPr>
          <p:nvPr/>
        </p:nvCxnSpPr>
        <p:spPr>
          <a:xfrm>
            <a:off x="7584852" y="2501192"/>
            <a:ext cx="489895" cy="681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EA6B7F-5C26-58B9-A209-48BD584F5FFA}"/>
              </a:ext>
            </a:extLst>
          </p:cNvPr>
          <p:cNvCxnSpPr>
            <a:stCxn id="11" idx="2"/>
            <a:endCxn id="17" idx="7"/>
          </p:cNvCxnSpPr>
          <p:nvPr/>
        </p:nvCxnSpPr>
        <p:spPr>
          <a:xfrm flipH="1">
            <a:off x="8400558" y="2504872"/>
            <a:ext cx="294152" cy="678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773295-6278-D5C5-15DF-1A409E47EF66}"/>
              </a:ext>
            </a:extLst>
          </p:cNvPr>
          <p:cNvCxnSpPr>
            <a:cxnSpLocks/>
            <a:stCxn id="17" idx="5"/>
            <a:endCxn id="20" idx="1"/>
          </p:cNvCxnSpPr>
          <p:nvPr/>
        </p:nvCxnSpPr>
        <p:spPr>
          <a:xfrm>
            <a:off x="8400558" y="3508769"/>
            <a:ext cx="364291" cy="435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D52D76-F2D4-2805-4A5D-441029C54221}"/>
              </a:ext>
            </a:extLst>
          </p:cNvPr>
          <p:cNvCxnSpPr>
            <a:stCxn id="9" idx="2"/>
            <a:endCxn id="20" idx="7"/>
          </p:cNvCxnSpPr>
          <p:nvPr/>
        </p:nvCxnSpPr>
        <p:spPr>
          <a:xfrm flipH="1">
            <a:off x="9090660" y="2493832"/>
            <a:ext cx="721893" cy="1450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494091-7F3B-621E-06AF-2770804E2013}"/>
              </a:ext>
            </a:extLst>
          </p:cNvPr>
          <p:cNvCxnSpPr>
            <a:stCxn id="20" idx="5"/>
            <a:endCxn id="23" idx="1"/>
          </p:cNvCxnSpPr>
          <p:nvPr/>
        </p:nvCxnSpPr>
        <p:spPr>
          <a:xfrm>
            <a:off x="9090660" y="4269978"/>
            <a:ext cx="381111" cy="421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523C7A-BB13-CA2A-F21B-7AF5E05BFA92}"/>
              </a:ext>
            </a:extLst>
          </p:cNvPr>
          <p:cNvCxnSpPr>
            <a:stCxn id="5" idx="2"/>
            <a:endCxn id="23" idx="7"/>
          </p:cNvCxnSpPr>
          <p:nvPr/>
        </p:nvCxnSpPr>
        <p:spPr>
          <a:xfrm flipH="1">
            <a:off x="9797582" y="2497512"/>
            <a:ext cx="1122168" cy="2194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B9F30D-3D1E-47B4-615C-397CEED655BD}"/>
                  </a:ext>
                </a:extLst>
              </p:cNvPr>
              <p:cNvSpPr txBox="1"/>
              <p:nvPr/>
            </p:nvSpPr>
            <p:spPr>
              <a:xfrm>
                <a:off x="6537064" y="4854462"/>
                <a:ext cx="16725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CB38AB-7DF7-6589-987F-F26495577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064" y="4854462"/>
                <a:ext cx="1672573" cy="276999"/>
              </a:xfrm>
              <a:prstGeom prst="rect">
                <a:avLst/>
              </a:prstGeom>
              <a:blipFill>
                <a:blip r:embed="rId9"/>
                <a:stretch>
                  <a:fillRect l="-3008" r="-75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8F7FD1-1605-714D-4962-6A89218147A7}"/>
                  </a:ext>
                </a:extLst>
              </p:cNvPr>
              <p:cNvSpPr txBox="1"/>
              <p:nvPr/>
            </p:nvSpPr>
            <p:spPr>
              <a:xfrm>
                <a:off x="9452991" y="5554494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20E61DA-EAC0-B5DA-A9A5-8DE6F7DC2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991" y="5554494"/>
                <a:ext cx="371384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B1B6D7-CC6B-7FCD-555F-29A26ECEEDF7}"/>
              </a:ext>
            </a:extLst>
          </p:cNvPr>
          <p:cNvCxnSpPr>
            <a:stCxn id="23" idx="4"/>
            <a:endCxn id="32" idx="0"/>
          </p:cNvCxnSpPr>
          <p:nvPr/>
        </p:nvCxnSpPr>
        <p:spPr>
          <a:xfrm>
            <a:off x="9634677" y="5084847"/>
            <a:ext cx="4006" cy="4696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8EF3F00-D3C1-6C86-5070-B4BD878E80E7}"/>
                  </a:ext>
                </a:extLst>
              </p:cNvPr>
              <p:cNvSpPr txBox="1"/>
              <p:nvPr/>
            </p:nvSpPr>
            <p:spPr>
              <a:xfrm>
                <a:off x="7308835" y="2774385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A7EA2B-5790-A039-4CE3-6126EF5CD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835" y="2774385"/>
                <a:ext cx="408584" cy="215444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BDCB32-A9C0-9F3C-17AA-071686FF53BF}"/>
                  </a:ext>
                </a:extLst>
              </p:cNvPr>
              <p:cNvSpPr txBox="1"/>
              <p:nvPr/>
            </p:nvSpPr>
            <p:spPr>
              <a:xfrm>
                <a:off x="8600624" y="2774385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AE42D4-D45B-D274-A226-7861190FF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624" y="2774385"/>
                <a:ext cx="408584" cy="215444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E442D3-585C-E06C-C40D-71A32739AED4}"/>
                  </a:ext>
                </a:extLst>
              </p:cNvPr>
              <p:cNvSpPr txBox="1"/>
              <p:nvPr/>
            </p:nvSpPr>
            <p:spPr>
              <a:xfrm>
                <a:off x="7852049" y="3714343"/>
                <a:ext cx="73296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86C3F0-495D-B831-879A-54DB25EA2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049" y="3714343"/>
                <a:ext cx="732967" cy="215444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0470EAC-5112-79EE-C818-814A47CD77E6}"/>
                  </a:ext>
                </a:extLst>
              </p:cNvPr>
              <p:cNvSpPr txBox="1"/>
              <p:nvPr/>
            </p:nvSpPr>
            <p:spPr>
              <a:xfrm>
                <a:off x="9714138" y="2770077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CDB42A-81D6-0A17-E024-C80D81E65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138" y="2770077"/>
                <a:ext cx="408584" cy="215444"/>
              </a:xfrm>
              <a:prstGeom prst="rect">
                <a:avLst/>
              </a:prstGeom>
              <a:blipFill>
                <a:blip r:embed="rId1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AB6D98A-ED51-0F53-E6BC-2020472DCFFC}"/>
                  </a:ext>
                </a:extLst>
              </p:cNvPr>
              <p:cNvSpPr txBox="1"/>
              <p:nvPr/>
            </p:nvSpPr>
            <p:spPr>
              <a:xfrm>
                <a:off x="10831981" y="2774385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E69B52-6E93-6D09-FBE4-4DB46B9EE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981" y="2774385"/>
                <a:ext cx="408584" cy="215444"/>
              </a:xfrm>
              <a:prstGeom prst="rect">
                <a:avLst/>
              </a:prstGeom>
              <a:blipFill>
                <a:blip r:embed="rId1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CDAF677-4B66-12B8-7D2C-2E971FBFA4AE}"/>
                  </a:ext>
                </a:extLst>
              </p:cNvPr>
              <p:cNvSpPr txBox="1"/>
              <p:nvPr/>
            </p:nvSpPr>
            <p:spPr>
              <a:xfrm>
                <a:off x="8483664" y="4447598"/>
                <a:ext cx="73296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192B14-C858-B07A-B792-4983C5A21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64" y="4447598"/>
                <a:ext cx="732967" cy="215444"/>
              </a:xfrm>
              <a:prstGeom prst="rect">
                <a:avLst/>
              </a:prstGeom>
              <a:blipFill>
                <a:blip r:embed="rId1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B4493C-68BB-52E8-66AD-2D27474E05BC}"/>
                  </a:ext>
                </a:extLst>
              </p:cNvPr>
              <p:cNvSpPr txBox="1"/>
              <p:nvPr/>
            </p:nvSpPr>
            <p:spPr>
              <a:xfrm>
                <a:off x="9247314" y="5210109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EAFB0E-A5C1-91AF-D79D-09CDE7FB5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314" y="5210109"/>
                <a:ext cx="408584" cy="215444"/>
              </a:xfrm>
              <a:prstGeom prst="rect">
                <a:avLst/>
              </a:prstGeom>
              <a:blipFill>
                <a:blip r:embed="rId17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1D714E91-DAEC-075B-2497-E62C54C4B97C}"/>
              </a:ext>
            </a:extLst>
          </p:cNvPr>
          <p:cNvSpPr txBox="1"/>
          <p:nvPr/>
        </p:nvSpPr>
        <p:spPr>
          <a:xfrm>
            <a:off x="9797582" y="5217468"/>
            <a:ext cx="11948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Reconstruction</a:t>
            </a:r>
            <a:endParaRPr lang="en-IN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7C3359-8DEC-F0DD-CC22-28C4E94DB17D}"/>
              </a:ext>
            </a:extLst>
          </p:cNvPr>
          <p:cNvSpPr txBox="1"/>
          <p:nvPr/>
        </p:nvSpPr>
        <p:spPr>
          <a:xfrm>
            <a:off x="10022439" y="4592851"/>
            <a:ext cx="8034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Linear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99A9BF-4001-904F-F10D-0722CDD4E84F}"/>
              </a:ext>
            </a:extLst>
          </p:cNvPr>
          <p:cNvSpPr txBox="1"/>
          <p:nvPr/>
        </p:nvSpPr>
        <p:spPr>
          <a:xfrm>
            <a:off x="6908660" y="3154826"/>
            <a:ext cx="86985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Beaver</a:t>
            </a:r>
          </a:p>
          <a:p>
            <a:r>
              <a:rPr lang="en-US" dirty="0"/>
              <a:t>Triples</a:t>
            </a:r>
          </a:p>
        </p:txBody>
      </p:sp>
      <p:pic>
        <p:nvPicPr>
          <p:cNvPr id="34" name="Picture 2" descr="Happy Smile Emoji Emoticon Icon PNG &amp; SVG Design For T-Shirts">
            <a:extLst>
              <a:ext uri="{FF2B5EF4-FFF2-40B4-BE49-F238E27FC236}">
                <a16:creationId xmlns:a16="http://schemas.microsoft.com/office/drawing/2014/main" id="{3F6143E0-08AE-9BF3-1102-40915738B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85" y="1690688"/>
            <a:ext cx="427036" cy="4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appy Smile Emoji Emoticon Icon PNG &amp; SVG Design For T-Shirts">
            <a:extLst>
              <a:ext uri="{FF2B5EF4-FFF2-40B4-BE49-F238E27FC236}">
                <a16:creationId xmlns:a16="http://schemas.microsoft.com/office/drawing/2014/main" id="{361817AC-91F4-682F-985A-5444E35D1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30" y="2969440"/>
            <a:ext cx="427036" cy="4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🤔 Thinking Face emoji Meaning | Dictionary.com">
            <a:extLst>
              <a:ext uri="{FF2B5EF4-FFF2-40B4-BE49-F238E27FC236}">
                <a16:creationId xmlns:a16="http://schemas.microsoft.com/office/drawing/2014/main" id="{1471FC99-7837-1C99-52CF-31767C4B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93" y="2258581"/>
            <a:ext cx="477861" cy="4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36365-9801-6B2E-F7FA-003137D66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A7CC-2DFF-BF0A-7F19-5CA67BD9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BGW: Linear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CE3AD-771B-ECC7-E33A-25B7E95E7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Shamir secret sharing is linear!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CE3AD-771B-ECC7-E33A-25B7E95E7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98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DD97-C06A-4659-08BB-5C2C2C75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with Guaranteed Output Delivery (GOD)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F292C9-EBA8-A406-DF8E-F0EBD6D7A7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Parties are </a:t>
                </a:r>
                <a:r>
                  <a:rPr lang="en-US" i="1" dirty="0"/>
                  <a:t>guaranteed</a:t>
                </a:r>
                <a:r>
                  <a:rPr lang="en-US" dirty="0"/>
                  <a:t> to learn the output </a:t>
                </a:r>
              </a:p>
              <a:p>
                <a:r>
                  <a:rPr lang="en-US" dirty="0"/>
                  <a:t>Tolerates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corruptions</a:t>
                </a:r>
              </a:p>
              <a:p>
                <a:r>
                  <a:rPr lang="en-US" dirty="0"/>
                  <a:t>But less chance for application crash!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F292C9-EBA8-A406-DF8E-F0EBD6D7A7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8F19B6B-1260-BBF1-A0BB-3DA8987CEDEE}"/>
              </a:ext>
            </a:extLst>
          </p:cNvPr>
          <p:cNvGrpSpPr/>
          <p:nvPr/>
        </p:nvGrpSpPr>
        <p:grpSpPr>
          <a:xfrm>
            <a:off x="7228998" y="2614750"/>
            <a:ext cx="3179765" cy="3562213"/>
            <a:chOff x="7228998" y="2614750"/>
            <a:chExt cx="3179765" cy="3562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6FC21388-6761-514D-BFB8-417CD060665E}"/>
                    </a:ext>
                  </a:extLst>
                </p:cNvPr>
                <p:cNvSpPr/>
                <p:nvPr/>
              </p:nvSpPr>
              <p:spPr>
                <a:xfrm>
                  <a:off x="7807663" y="3707327"/>
                  <a:ext cx="2063579" cy="123567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MPC with GOD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6FC21388-6761-514D-BFB8-417CD06066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7663" y="3707327"/>
                  <a:ext cx="2063579" cy="1235676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9290DCF-E13C-1DCF-8C28-991014B4DB42}"/>
                    </a:ext>
                  </a:extLst>
                </p:cNvPr>
                <p:cNvSpPr txBox="1"/>
                <p:nvPr/>
              </p:nvSpPr>
              <p:spPr>
                <a:xfrm>
                  <a:off x="7282500" y="2614751"/>
                  <a:ext cx="2663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9290DCF-E13C-1DCF-8C28-991014B4D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2500" y="2614751"/>
                  <a:ext cx="26635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8182" r="-909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B1BA7FC-9688-9A36-523E-EDEC979BFBE5}"/>
                    </a:ext>
                  </a:extLst>
                </p:cNvPr>
                <p:cNvSpPr txBox="1"/>
                <p:nvPr/>
              </p:nvSpPr>
              <p:spPr>
                <a:xfrm>
                  <a:off x="8151591" y="2614750"/>
                  <a:ext cx="271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B1BA7FC-9688-9A36-523E-EDEC979BF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591" y="2614750"/>
                  <a:ext cx="27167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391" r="-4348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16015CE-4AAF-4BBE-AC54-7B256FED76D1}"/>
                    </a:ext>
                  </a:extLst>
                </p:cNvPr>
                <p:cNvSpPr txBox="1"/>
                <p:nvPr/>
              </p:nvSpPr>
              <p:spPr>
                <a:xfrm>
                  <a:off x="9982452" y="2614750"/>
                  <a:ext cx="265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16015CE-4AAF-4BBE-AC54-7B256FED76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2452" y="2614750"/>
                  <a:ext cx="265521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3810" r="-4762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D801567-68C3-97F3-D9D7-1390B8B6E825}"/>
                    </a:ext>
                  </a:extLst>
                </p:cNvPr>
                <p:cNvSpPr txBox="1"/>
                <p:nvPr/>
              </p:nvSpPr>
              <p:spPr>
                <a:xfrm>
                  <a:off x="9149755" y="2614750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D801567-68C3-97F3-D9D7-1390B8B6E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9755" y="2614750"/>
                  <a:ext cx="219611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BE69AFB-BCCB-341B-6952-F0BDCDF7FFB3}"/>
                    </a:ext>
                  </a:extLst>
                </p:cNvPr>
                <p:cNvSpPr txBox="1"/>
                <p:nvPr/>
              </p:nvSpPr>
              <p:spPr>
                <a:xfrm>
                  <a:off x="7228998" y="5899964"/>
                  <a:ext cx="2663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BE69AFB-BCCB-341B-6952-F0BDCDF7F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8998" y="5899964"/>
                  <a:ext cx="26635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2727" r="-4545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A7714DB-6CCE-03AC-DC0A-F9CA105D1930}"/>
                    </a:ext>
                  </a:extLst>
                </p:cNvPr>
                <p:cNvSpPr txBox="1"/>
                <p:nvPr/>
              </p:nvSpPr>
              <p:spPr>
                <a:xfrm>
                  <a:off x="8098089" y="5899963"/>
                  <a:ext cx="271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A7714DB-6CCE-03AC-DC0A-F9CA105D19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8089" y="5899963"/>
                  <a:ext cx="27167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7391" r="-4348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BEC58A-5C05-B268-2B2D-12E40BF7C88A}"/>
                    </a:ext>
                  </a:extLst>
                </p:cNvPr>
                <p:cNvSpPr txBox="1"/>
                <p:nvPr/>
              </p:nvSpPr>
              <p:spPr>
                <a:xfrm>
                  <a:off x="9928950" y="5899963"/>
                  <a:ext cx="265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BEC58A-5C05-B268-2B2D-12E40BF7C8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8950" y="5899963"/>
                  <a:ext cx="265521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8182" r="-4545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E466E81-31CF-B9E9-EA57-E14FCFFC95B9}"/>
                    </a:ext>
                  </a:extLst>
                </p:cNvPr>
                <p:cNvSpPr txBox="1"/>
                <p:nvPr/>
              </p:nvSpPr>
              <p:spPr>
                <a:xfrm>
                  <a:off x="9096253" y="5899963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E466E81-31CF-B9E9-EA57-E14FCFFC95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6253" y="5899963"/>
                  <a:ext cx="219611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F548FEC-A911-A7E0-DCEB-F266C3D14E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5353" y="4954671"/>
              <a:ext cx="602736" cy="6800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2E20BC8-FE1A-4CA5-4BE4-415578784E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3927" y="4954671"/>
              <a:ext cx="292490" cy="778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2BD5F5D-2649-3BDA-1F4E-7657CB726DF0}"/>
                </a:ext>
              </a:extLst>
            </p:cNvPr>
            <p:cNvCxnSpPr>
              <a:cxnSpLocks/>
            </p:cNvCxnSpPr>
            <p:nvPr/>
          </p:nvCxnSpPr>
          <p:spPr>
            <a:xfrm>
              <a:off x="9484107" y="4954671"/>
              <a:ext cx="444843" cy="778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5C17DA1-97EF-1317-42C6-4FD81B59DFED}"/>
                    </a:ext>
                  </a:extLst>
                </p:cNvPr>
                <p:cNvSpPr txBox="1"/>
                <p:nvPr/>
              </p:nvSpPr>
              <p:spPr>
                <a:xfrm>
                  <a:off x="7333230" y="4954671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5C17DA1-97EF-1317-42C6-4FD81B59DF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230" y="4954671"/>
                  <a:ext cx="364972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4490BC3-7F59-D645-08F7-F27419BE27B1}"/>
                    </a:ext>
                  </a:extLst>
                </p:cNvPr>
                <p:cNvSpPr txBox="1"/>
                <p:nvPr/>
              </p:nvSpPr>
              <p:spPr>
                <a:xfrm>
                  <a:off x="7994359" y="5109818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4490BC3-7F59-D645-08F7-F27419BE27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4359" y="5109818"/>
                  <a:ext cx="364972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4DC9BD8-9585-CAD1-F016-B7E926D90E90}"/>
                    </a:ext>
                  </a:extLst>
                </p:cNvPr>
                <p:cNvSpPr txBox="1"/>
                <p:nvPr/>
              </p:nvSpPr>
              <p:spPr>
                <a:xfrm>
                  <a:off x="9741442" y="5041640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4DC9BD8-9585-CAD1-F016-B7E926D90E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442" y="5041640"/>
                  <a:ext cx="364972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488A2F6-C2F4-E420-C0B2-554C3547E60A}"/>
                </a:ext>
              </a:extLst>
            </p:cNvPr>
            <p:cNvCxnSpPr>
              <a:cxnSpLocks/>
            </p:cNvCxnSpPr>
            <p:nvPr/>
          </p:nvCxnSpPr>
          <p:spPr>
            <a:xfrm>
              <a:off x="7504879" y="3020153"/>
              <a:ext cx="593210" cy="6871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A0039A4-FF6A-64AD-D163-E713DF6D8ED8}"/>
                </a:ext>
              </a:extLst>
            </p:cNvPr>
            <p:cNvCxnSpPr>
              <a:cxnSpLocks/>
            </p:cNvCxnSpPr>
            <p:nvPr/>
          </p:nvCxnSpPr>
          <p:spPr>
            <a:xfrm>
              <a:off x="8287429" y="3026642"/>
              <a:ext cx="135838" cy="6690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B7C7B52-FB82-721A-66A1-9ADCC28082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95274" y="3026642"/>
              <a:ext cx="489467" cy="7128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5B3D169-E919-8F9D-222D-664C7BF3FF33}"/>
                    </a:ext>
                  </a:extLst>
                </p:cNvPr>
                <p:cNvSpPr txBox="1"/>
                <p:nvPr/>
              </p:nvSpPr>
              <p:spPr>
                <a:xfrm>
                  <a:off x="7266498" y="3277931"/>
                  <a:ext cx="4543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5B3D169-E919-8F9D-222D-664C7BF3FF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6498" y="3277931"/>
                  <a:ext cx="454355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69ADC18-BCC2-15C6-1B52-22AA8FBEF07A}"/>
                    </a:ext>
                  </a:extLst>
                </p:cNvPr>
                <p:cNvSpPr txBox="1"/>
                <p:nvPr/>
              </p:nvSpPr>
              <p:spPr>
                <a:xfrm>
                  <a:off x="8414699" y="3082385"/>
                  <a:ext cx="4596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69ADC18-BCC2-15C6-1B52-22AA8FBEF0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4699" y="3082385"/>
                  <a:ext cx="45967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F3031E-FA52-0856-682C-87458907E22E}"/>
                    </a:ext>
                  </a:extLst>
                </p:cNvPr>
                <p:cNvSpPr txBox="1"/>
                <p:nvPr/>
              </p:nvSpPr>
              <p:spPr>
                <a:xfrm>
                  <a:off x="9934979" y="3248271"/>
                  <a:ext cx="4737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F3031E-FA52-0856-682C-87458907E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4979" y="3248271"/>
                  <a:ext cx="473784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2" descr="Happy Smile Emoji Emoticon Icon PNG &amp; SVG Design For T-Shirts">
            <a:extLst>
              <a:ext uri="{FF2B5EF4-FFF2-40B4-BE49-F238E27FC236}">
                <a16:creationId xmlns:a16="http://schemas.microsoft.com/office/drawing/2014/main" id="{B0169C8B-09CD-9AB6-4BB8-6B9E9BA83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853" y="1858970"/>
            <a:ext cx="427036" cy="4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ad face Large size of yellow emoji smile 20558967 Vector Art at Vecteezy">
            <a:extLst>
              <a:ext uri="{FF2B5EF4-FFF2-40B4-BE49-F238E27FC236}">
                <a16:creationId xmlns:a16="http://schemas.microsoft.com/office/drawing/2014/main" id="{6C2A6B2C-F062-65FF-660E-1451E83B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66" y="2328465"/>
            <a:ext cx="465667" cy="46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0E580-1127-4029-8D79-B82A013E2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2B1D-568F-3652-B4CC-DBBA86F5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BGW: Linear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1BFB9-F5B6-E0F1-C818-E4DC3F31C7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Shamir secret sharing is linear!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1BFB9-F5B6-E0F1-C818-E4DC3F31C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778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C7030-B033-207C-4588-9A576EBF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CA833-0549-1A5B-5071-D4968F0F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BGW: Linear gates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3EAE20-2C18-6D4E-FFA2-3E802ABBC1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Shamir secret sharing is linear!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3EAE20-2C18-6D4E-FFA2-3E802ABBC1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929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E7079-1542-605E-8EAF-3EBA815D3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F946-639C-958B-10F7-FEE66F39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Beaver Triples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E32DCC6-9C38-7978-D571-18987FB77BF8}"/>
              </a:ext>
            </a:extLst>
          </p:cNvPr>
          <p:cNvSpPr/>
          <p:nvPr/>
        </p:nvSpPr>
        <p:spPr>
          <a:xfrm>
            <a:off x="8328454" y="2740050"/>
            <a:ext cx="2063579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BeaverTriple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91DDD6-7A18-8558-A7F3-9FB4C7159E5A}"/>
              </a:ext>
            </a:extLst>
          </p:cNvPr>
          <p:cNvCxnSpPr/>
          <p:nvPr/>
        </p:nvCxnSpPr>
        <p:spPr>
          <a:xfrm>
            <a:off x="9360243" y="4001294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5D0679-8B88-DAAD-D0BA-647FBE4EEA37}"/>
                  </a:ext>
                </a:extLst>
              </p:cNvPr>
              <p:cNvSpPr txBox="1"/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uniformly random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CEA326-CEBB-FB20-8AE5-60E7F5879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blipFill>
                <a:blip r:embed="rId2"/>
                <a:stretch>
                  <a:fillRect l="-735" t="-2703" r="-368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537684A-17DB-5674-11E3-807DB83659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36739" cy="49335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𝑅𝑎𝑛𝑑𝑆h𝑎𝑟𝑒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𝑅𝑎𝑛𝑑𝐷𝑜𝑢𝑏𝑙𝑒𝑆h𝑎𝑟𝑒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𝑅𝑒𝑐𝑜𝑛𝑠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537684A-17DB-5674-11E3-807DB8365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36739" cy="4933521"/>
              </a:xfrm>
              <a:blipFill>
                <a:blip r:embed="rId3"/>
                <a:stretch>
                  <a:fillRect l="-2252" t="-2051" r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009C264-F986-335A-2F6D-5BA4E9642CBA}"/>
              </a:ext>
            </a:extLst>
          </p:cNvPr>
          <p:cNvSpPr txBox="1"/>
          <p:nvPr/>
        </p:nvSpPr>
        <p:spPr>
          <a:xfrm>
            <a:off x="1930207" y="5709175"/>
            <a:ext cx="591328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What can go wrong if parties are malicious?</a:t>
            </a:r>
          </a:p>
        </p:txBody>
      </p:sp>
    </p:spTree>
    <p:extLst>
      <p:ext uri="{BB962C8B-B14F-4D97-AF65-F5344CB8AC3E}">
        <p14:creationId xmlns:p14="http://schemas.microsoft.com/office/powerpoint/2010/main" val="9591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build="p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B446B-2655-74CB-287C-ED8B00E30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94BB-ECB8-DE8D-D955-264E3B35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Beaver Triples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06F9683-FD70-083C-597B-F28FA47EB3C2}"/>
              </a:ext>
            </a:extLst>
          </p:cNvPr>
          <p:cNvSpPr/>
          <p:nvPr/>
        </p:nvSpPr>
        <p:spPr>
          <a:xfrm>
            <a:off x="8328454" y="2740050"/>
            <a:ext cx="2063579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BeaverTriple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31E206-73BA-EB83-6D56-025D8E2E5046}"/>
              </a:ext>
            </a:extLst>
          </p:cNvPr>
          <p:cNvCxnSpPr/>
          <p:nvPr/>
        </p:nvCxnSpPr>
        <p:spPr>
          <a:xfrm>
            <a:off x="9360243" y="4001294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B8A2A2-6BE3-A6D6-6F4E-A006E14FF41B}"/>
                  </a:ext>
                </a:extLst>
              </p:cNvPr>
              <p:cNvSpPr txBox="1"/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uniformly random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CEA326-CEBB-FB20-8AE5-60E7F5879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blipFill>
                <a:blip r:embed="rId2"/>
                <a:stretch>
                  <a:fillRect l="-735" t="-2703" r="-368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4E7B1D9-286B-7C2F-22B8-15BCDED29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36739" cy="49335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𝑅𝑎𝑛𝑑𝑆h𝑎𝑟𝑒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𝑅𝑎𝑛𝑑𝐷𝑜𝑢𝑏𝑙𝑒𝑆h𝑎𝑟𝑒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𝑅𝑒𝑐𝑜𝑛𝑠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4E7B1D9-286B-7C2F-22B8-15BCDED29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36739" cy="4933521"/>
              </a:xfrm>
              <a:blipFill>
                <a:blip r:embed="rId3"/>
                <a:stretch>
                  <a:fillRect l="-2252" t="-2051" r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5D92AEB-2379-1DDF-3E99-4AD3518D3FE6}"/>
              </a:ext>
            </a:extLst>
          </p:cNvPr>
          <p:cNvSpPr txBox="1"/>
          <p:nvPr/>
        </p:nvSpPr>
        <p:spPr>
          <a:xfrm>
            <a:off x="1930207" y="5709175"/>
            <a:ext cx="591328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What can go wrong if parties are malicious?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F0905-C86E-6F24-D14F-0B40BBAE951A}"/>
              </a:ext>
            </a:extLst>
          </p:cNvPr>
          <p:cNvSpPr/>
          <p:nvPr/>
        </p:nvSpPr>
        <p:spPr>
          <a:xfrm>
            <a:off x="1099751" y="2829697"/>
            <a:ext cx="5375188" cy="494271"/>
          </a:xfrm>
          <a:prstGeom prst="rect">
            <a:avLst/>
          </a:prstGeom>
          <a:solidFill>
            <a:schemeClr val="accent2">
              <a:lumMod val="60000"/>
              <a:lumOff val="40000"/>
              <a:alpha val="27073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2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DA34A-9AC5-1787-F66D-5C7E732B0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4F58-F193-C16B-BF99-E9BF87E6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Beaver Triples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CAD76CA-B3A3-B25A-C27F-E3500698AC74}"/>
              </a:ext>
            </a:extLst>
          </p:cNvPr>
          <p:cNvSpPr/>
          <p:nvPr/>
        </p:nvSpPr>
        <p:spPr>
          <a:xfrm>
            <a:off x="8328454" y="2740050"/>
            <a:ext cx="2063579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BeaverTriple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64881B4-571F-8416-01ED-A1C66C04FC90}"/>
              </a:ext>
            </a:extLst>
          </p:cNvPr>
          <p:cNvCxnSpPr/>
          <p:nvPr/>
        </p:nvCxnSpPr>
        <p:spPr>
          <a:xfrm>
            <a:off x="9360243" y="4001294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BD802D-E634-2CAC-70D0-D6E777B10722}"/>
                  </a:ext>
                </a:extLst>
              </p:cNvPr>
              <p:cNvSpPr txBox="1"/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uniformly random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CEA326-CEBB-FB20-8AE5-60E7F5879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blipFill>
                <a:blip r:embed="rId2"/>
                <a:stretch>
                  <a:fillRect l="-735" t="-2703" r="-368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B5E8F2B-BB4F-6E37-393F-FE509A791D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36739" cy="49335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𝑅𝑎𝑛𝑑𝑆h𝑎𝑟𝑒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𝑅𝑎𝑛𝑑𝐷𝑜𝑢𝑏𝑙𝑒𝑆h𝑎𝑟𝑒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𝑅𝑒𝑐𝑜𝑛𝑠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B5E8F2B-BB4F-6E37-393F-FE509A791D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36739" cy="4933521"/>
              </a:xfrm>
              <a:blipFill>
                <a:blip r:embed="rId3"/>
                <a:stretch>
                  <a:fillRect l="-2252" t="-2051" r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6FE6465-FACF-0EA5-AA75-9EEFCA39CF49}"/>
              </a:ext>
            </a:extLst>
          </p:cNvPr>
          <p:cNvSpPr txBox="1"/>
          <p:nvPr/>
        </p:nvSpPr>
        <p:spPr>
          <a:xfrm>
            <a:off x="1930207" y="5709175"/>
            <a:ext cx="591328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What can go wrong if parties are malicious?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98BEC7-97AC-A25D-8925-30AFC1AD074D}"/>
              </a:ext>
            </a:extLst>
          </p:cNvPr>
          <p:cNvSpPr/>
          <p:nvPr/>
        </p:nvSpPr>
        <p:spPr>
          <a:xfrm>
            <a:off x="1099751" y="2829697"/>
            <a:ext cx="5375188" cy="494271"/>
          </a:xfrm>
          <a:prstGeom prst="rect">
            <a:avLst/>
          </a:prstGeom>
          <a:solidFill>
            <a:schemeClr val="accent2">
              <a:lumMod val="60000"/>
              <a:lumOff val="40000"/>
              <a:alpha val="27073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C92541-6F6B-CAAE-6ED5-DB444185B09C}"/>
              </a:ext>
            </a:extLst>
          </p:cNvPr>
          <p:cNvSpPr/>
          <p:nvPr/>
        </p:nvSpPr>
        <p:spPr>
          <a:xfrm>
            <a:off x="1099751" y="3323968"/>
            <a:ext cx="2829698" cy="494271"/>
          </a:xfrm>
          <a:prstGeom prst="rect">
            <a:avLst/>
          </a:prstGeom>
          <a:solidFill>
            <a:schemeClr val="accent2">
              <a:lumMod val="60000"/>
              <a:lumOff val="40000"/>
              <a:alpha val="27073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B33F98-ED8B-EAD3-9DAD-A94FEF32A6DF}"/>
              </a:ext>
            </a:extLst>
          </p:cNvPr>
          <p:cNvSpPr txBox="1"/>
          <p:nvPr/>
        </p:nvSpPr>
        <p:spPr>
          <a:xfrm>
            <a:off x="4631883" y="3640093"/>
            <a:ext cx="328570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Polynomial commitment </a:t>
            </a:r>
          </a:p>
          <a:p>
            <a:r>
              <a:rPr lang="en-US" dirty="0"/>
              <a:t>schemes are not multiplicative </a:t>
            </a:r>
          </a:p>
          <a:p>
            <a:r>
              <a:rPr lang="en-US" dirty="0"/>
              <a:t>homomorphic</a:t>
            </a:r>
          </a:p>
        </p:txBody>
      </p:sp>
    </p:spTree>
    <p:extLst>
      <p:ext uri="{BB962C8B-B14F-4D97-AF65-F5344CB8AC3E}">
        <p14:creationId xmlns:p14="http://schemas.microsoft.com/office/powerpoint/2010/main" val="3760471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3FA3D-21D8-012E-65B2-A7897BC13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2851-B397-E90A-5213-5D88A2C6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Random </a:t>
            </a:r>
            <a:r>
              <a:rPr lang="en-US" i="1" dirty="0"/>
              <a:t>Double</a:t>
            </a:r>
            <a:r>
              <a:rPr lang="en-US" dirty="0"/>
              <a:t> shares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2445C3-89A4-9C6E-3A35-7A80D71588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i="1" u="sng" dirty="0"/>
              </a:p>
              <a:p>
                <a:pPr marL="0" indent="0">
                  <a:buNone/>
                </a:pPr>
                <a:r>
                  <a:rPr lang="en-US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Sample uniformly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Shamir secret-share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Output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+… +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+… +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2445C3-89A4-9C6E-3A35-7A80D71588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43AFAFC-4564-213C-98D8-042421BEE1E4}"/>
              </a:ext>
            </a:extLst>
          </p:cNvPr>
          <p:cNvSpPr/>
          <p:nvPr/>
        </p:nvSpPr>
        <p:spPr>
          <a:xfrm>
            <a:off x="8328454" y="2740050"/>
            <a:ext cx="2347782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RandDoubleShare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5F9D73C-9A44-659B-E238-68A454FFC166}"/>
              </a:ext>
            </a:extLst>
          </p:cNvPr>
          <p:cNvCxnSpPr/>
          <p:nvPr/>
        </p:nvCxnSpPr>
        <p:spPr>
          <a:xfrm>
            <a:off x="9502345" y="4005176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F68155-02B8-E0DB-A29C-6E5B837BDEA8}"/>
                  </a:ext>
                </a:extLst>
              </p:cNvPr>
              <p:cNvSpPr txBox="1"/>
              <p:nvPr/>
            </p:nvSpPr>
            <p:spPr>
              <a:xfrm>
                <a:off x="8931163" y="4618143"/>
                <a:ext cx="1142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F68155-02B8-E0DB-A29C-6E5B837BD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163" y="4618143"/>
                <a:ext cx="114236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6638AB-2462-FA78-E496-DD6DF732E3DF}"/>
                  </a:ext>
                </a:extLst>
              </p:cNvPr>
              <p:cNvSpPr txBox="1"/>
              <p:nvPr/>
            </p:nvSpPr>
            <p:spPr>
              <a:xfrm>
                <a:off x="5997146" y="3322802"/>
                <a:ext cx="1770613" cy="92333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Corrupt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may </a:t>
                </a:r>
              </a:p>
              <a:p>
                <a:r>
                  <a:rPr lang="en-US" dirty="0"/>
                  <a:t>share different</a:t>
                </a:r>
              </a:p>
              <a:p>
                <a:r>
                  <a:rPr lang="en-US" dirty="0"/>
                  <a:t>random values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6638AB-2462-FA78-E496-DD6DF732E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146" y="3322802"/>
                <a:ext cx="1770613" cy="923330"/>
              </a:xfrm>
              <a:prstGeom prst="rect">
                <a:avLst/>
              </a:prstGeom>
              <a:blipFill>
                <a:blip r:embed="rId4"/>
                <a:stretch>
                  <a:fillRect l="-2128" t="-2667" b="-8000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1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77A5C-1415-960A-72A4-FF978D0B4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433B-168C-B1C1-EAB1-D528CF3C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if Equal Shares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56EF-DAF6-ACA3-77DD-C16FACD018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35346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="0" u="sng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𝑅𝑒𝑐𝑜𝑛𝑠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b="0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==0</m:t>
                    </m:r>
                  </m:oMath>
                </a14:m>
                <a:r>
                  <a:rPr lang="en-US" b="0" dirty="0"/>
                  <a:t>?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56EF-DAF6-ACA3-77DD-C16FACD018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35346" cy="4351338"/>
              </a:xfrm>
              <a:blipFill>
                <a:blip r:embed="rId2"/>
                <a:stretch>
                  <a:fillRect l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D1584B6-ED4E-0312-6712-44EAE92D3281}"/>
              </a:ext>
            </a:extLst>
          </p:cNvPr>
          <p:cNvSpPr/>
          <p:nvPr/>
        </p:nvSpPr>
        <p:spPr>
          <a:xfrm>
            <a:off x="8822724" y="2937758"/>
            <a:ext cx="2347782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EqualShares</a:t>
            </a:r>
            <a:r>
              <a:rPr lang="en-US" dirty="0"/>
              <a:t>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C49FBBB-15C4-F47F-1282-B33063BB1E4A}"/>
              </a:ext>
            </a:extLst>
          </p:cNvPr>
          <p:cNvCxnSpPr/>
          <p:nvPr/>
        </p:nvCxnSpPr>
        <p:spPr>
          <a:xfrm>
            <a:off x="9996614" y="2455846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D18DCC-6362-42DE-EA38-268688305599}"/>
                  </a:ext>
                </a:extLst>
              </p:cNvPr>
              <p:cNvSpPr txBox="1"/>
              <p:nvPr/>
            </p:nvSpPr>
            <p:spPr>
              <a:xfrm>
                <a:off x="9267856" y="2030224"/>
                <a:ext cx="1457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D18DCC-6362-42DE-EA38-268688305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856" y="2030224"/>
                <a:ext cx="1457515" cy="369332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87060B-35BD-54CB-9DE1-FB14F757F1AE}"/>
              </a:ext>
            </a:extLst>
          </p:cNvPr>
          <p:cNvCxnSpPr/>
          <p:nvPr/>
        </p:nvCxnSpPr>
        <p:spPr>
          <a:xfrm>
            <a:off x="9996612" y="4173434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1CA2F1-37AA-4792-BF8C-9C3226436457}"/>
                  </a:ext>
                </a:extLst>
              </p:cNvPr>
              <p:cNvSpPr txBox="1"/>
              <p:nvPr/>
            </p:nvSpPr>
            <p:spPr>
              <a:xfrm>
                <a:off x="9501957" y="4711636"/>
                <a:ext cx="15661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No, otherwise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1CA2F1-37AA-4792-BF8C-9C3226436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957" y="4711636"/>
                <a:ext cx="1566134" cy="646331"/>
              </a:xfrm>
              <a:prstGeom prst="rect">
                <a:avLst/>
              </a:prstGeom>
              <a:blipFill>
                <a:blip r:embed="rId4"/>
                <a:stretch>
                  <a:fillRect l="-3226" t="-5882" r="-2419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5BE482-ECEF-7C99-E973-B954CE77461B}"/>
                  </a:ext>
                </a:extLst>
              </p:cNvPr>
              <p:cNvSpPr txBox="1"/>
              <p:nvPr/>
            </p:nvSpPr>
            <p:spPr>
              <a:xfrm>
                <a:off x="5140411" y="4337222"/>
                <a:ext cx="2014654" cy="64633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Reveals info about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5BE482-ECEF-7C99-E973-B954CE774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411" y="4337222"/>
                <a:ext cx="2014654" cy="646331"/>
              </a:xfrm>
              <a:prstGeom prst="rect">
                <a:avLst/>
              </a:prstGeom>
              <a:blipFill>
                <a:blip r:embed="rId5"/>
                <a:stretch>
                  <a:fillRect l="-2500" t="-1852" r="-1250" b="-11111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72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8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612B-9078-B07A-6D4B-C57B3B043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8534-E69E-F7FB-0066-DD1FFF3B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if Equal Shares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E07F37-E421-0188-4038-E2E2F4B950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35346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="0" u="sng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𝑅𝑒𝑐𝑜𝑛𝑠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b="0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==0</m:t>
                    </m:r>
                  </m:oMath>
                </a14:m>
                <a:r>
                  <a:rPr lang="en-US" b="0" dirty="0"/>
                  <a:t>?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E07F37-E421-0188-4038-E2E2F4B950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35346" cy="4351338"/>
              </a:xfrm>
              <a:blipFill>
                <a:blip r:embed="rId2"/>
                <a:stretch>
                  <a:fillRect l="-185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C79E5C7-402D-DB5D-1317-CD911D995BDE}"/>
              </a:ext>
            </a:extLst>
          </p:cNvPr>
          <p:cNvSpPr/>
          <p:nvPr/>
        </p:nvSpPr>
        <p:spPr>
          <a:xfrm>
            <a:off x="8822724" y="2937758"/>
            <a:ext cx="2347782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EqualShares</a:t>
            </a:r>
            <a:r>
              <a:rPr lang="en-US" dirty="0"/>
              <a:t>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EA33EA-C4E4-910B-FDC4-238D73A8B2CE}"/>
              </a:ext>
            </a:extLst>
          </p:cNvPr>
          <p:cNvCxnSpPr/>
          <p:nvPr/>
        </p:nvCxnSpPr>
        <p:spPr>
          <a:xfrm>
            <a:off x="9996614" y="2455846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DF7954-09CA-5E55-EC23-F9BC5AB5987E}"/>
                  </a:ext>
                </a:extLst>
              </p:cNvPr>
              <p:cNvSpPr txBox="1"/>
              <p:nvPr/>
            </p:nvSpPr>
            <p:spPr>
              <a:xfrm>
                <a:off x="9267856" y="2030224"/>
                <a:ext cx="1457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DF7954-09CA-5E55-EC23-F9BC5AB59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856" y="2030224"/>
                <a:ext cx="1457515" cy="369332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AB8BC2-124A-9C8C-A605-45359969EA02}"/>
              </a:ext>
            </a:extLst>
          </p:cNvPr>
          <p:cNvCxnSpPr/>
          <p:nvPr/>
        </p:nvCxnSpPr>
        <p:spPr>
          <a:xfrm>
            <a:off x="9996612" y="4173434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EF38FC-9654-1221-C1A2-CBC864AF1E96}"/>
                  </a:ext>
                </a:extLst>
              </p:cNvPr>
              <p:cNvSpPr txBox="1"/>
              <p:nvPr/>
            </p:nvSpPr>
            <p:spPr>
              <a:xfrm>
                <a:off x="9501957" y="4711636"/>
                <a:ext cx="15661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No, otherwise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EF38FC-9654-1221-C1A2-CBC864AF1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957" y="4711636"/>
                <a:ext cx="1566134" cy="646331"/>
              </a:xfrm>
              <a:prstGeom prst="rect">
                <a:avLst/>
              </a:prstGeom>
              <a:blipFill>
                <a:blip r:embed="rId4"/>
                <a:stretch>
                  <a:fillRect l="-3226" t="-5882" r="-2419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B2EB05-E4A0-037F-624C-D305B9F6444D}"/>
                  </a:ext>
                </a:extLst>
              </p:cNvPr>
              <p:cNvSpPr txBox="1"/>
              <p:nvPr/>
            </p:nvSpPr>
            <p:spPr>
              <a:xfrm>
                <a:off x="5140411" y="4337222"/>
                <a:ext cx="2090509" cy="64633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Corrupt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may not </a:t>
                </a:r>
              </a:p>
              <a:p>
                <a:r>
                  <a:rPr lang="en-US" dirty="0"/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B2EB05-E4A0-037F-624C-D305B9F64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411" y="4337222"/>
                <a:ext cx="2090509" cy="646331"/>
              </a:xfrm>
              <a:prstGeom prst="rect">
                <a:avLst/>
              </a:prstGeom>
              <a:blipFill>
                <a:blip r:embed="rId5"/>
                <a:stretch>
                  <a:fillRect l="-2410" t="-1852" r="-1205" b="-11111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995A9F-9F4D-806D-5C48-D11657CAC78A}"/>
                  </a:ext>
                </a:extLst>
              </p:cNvPr>
              <p:cNvSpPr txBox="1"/>
              <p:nvPr/>
            </p:nvSpPr>
            <p:spPr>
              <a:xfrm>
                <a:off x="3662962" y="1845558"/>
                <a:ext cx="1994777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995A9F-9F4D-806D-5C48-D11657CAC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962" y="1845558"/>
                <a:ext cx="1994777" cy="369332"/>
              </a:xfrm>
              <a:prstGeom prst="rect">
                <a:avLst/>
              </a:prstGeom>
              <a:blipFill>
                <a:blip r:embed="rId6"/>
                <a:stretch>
                  <a:fillRect l="-2532" t="-3226" b="-22581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479667-40A2-B00A-CCA4-6AFCEAB7F77E}"/>
              </a:ext>
            </a:extLst>
          </p:cNvPr>
          <p:cNvCxnSpPr/>
          <p:nvPr/>
        </p:nvCxnSpPr>
        <p:spPr>
          <a:xfrm>
            <a:off x="3312854" y="2024629"/>
            <a:ext cx="3501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54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D5FF-8323-584A-594B-E6372B3B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if Equal Shares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29537-F015-956C-1255-877E7CA0D0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35346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="0" u="sng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𝑹𝒂𝒏𝒅𝑺𝒉𝒂𝒓𝒆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𝑹𝒆𝒄𝒐𝒏𝒔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𝑅𝑒𝑐𝑜𝑛𝑠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b="0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==0</m:t>
                    </m:r>
                  </m:oMath>
                </a14:m>
                <a:r>
                  <a:rPr lang="en-US" b="0" dirty="0"/>
                  <a:t>?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29537-F015-956C-1255-877E7CA0D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35346" cy="4351338"/>
              </a:xfrm>
              <a:blipFill>
                <a:blip r:embed="rId2"/>
                <a:stretch>
                  <a:fillRect l="-185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ECCE6E8-DC9A-BCDA-3C2C-3F882439E6D7}"/>
              </a:ext>
            </a:extLst>
          </p:cNvPr>
          <p:cNvSpPr/>
          <p:nvPr/>
        </p:nvSpPr>
        <p:spPr>
          <a:xfrm>
            <a:off x="8822724" y="2937758"/>
            <a:ext cx="2347782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EqualShares</a:t>
            </a:r>
            <a:r>
              <a:rPr lang="en-US" dirty="0"/>
              <a:t>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B6FE15-52C2-5181-C8FE-80259311690D}"/>
              </a:ext>
            </a:extLst>
          </p:cNvPr>
          <p:cNvCxnSpPr/>
          <p:nvPr/>
        </p:nvCxnSpPr>
        <p:spPr>
          <a:xfrm>
            <a:off x="9996614" y="2455846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091E1D-7C58-8976-4070-8A347CA5B93E}"/>
                  </a:ext>
                </a:extLst>
              </p:cNvPr>
              <p:cNvSpPr txBox="1"/>
              <p:nvPr/>
            </p:nvSpPr>
            <p:spPr>
              <a:xfrm>
                <a:off x="9267856" y="2030224"/>
                <a:ext cx="1457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091E1D-7C58-8976-4070-8A347CA5B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856" y="2030224"/>
                <a:ext cx="1457515" cy="369332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83C568-48A9-1E3E-1721-1178B0E23FF5}"/>
              </a:ext>
            </a:extLst>
          </p:cNvPr>
          <p:cNvCxnSpPr/>
          <p:nvPr/>
        </p:nvCxnSpPr>
        <p:spPr>
          <a:xfrm>
            <a:off x="9996612" y="4173434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1EADCA-AB8B-4A52-BEBE-87AD0A49459C}"/>
                  </a:ext>
                </a:extLst>
              </p:cNvPr>
              <p:cNvSpPr txBox="1"/>
              <p:nvPr/>
            </p:nvSpPr>
            <p:spPr>
              <a:xfrm>
                <a:off x="9501957" y="4711636"/>
                <a:ext cx="15661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No, otherwise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1EADCA-AB8B-4A52-BEBE-87AD0A494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957" y="4711636"/>
                <a:ext cx="1566134" cy="646331"/>
              </a:xfrm>
              <a:prstGeom prst="rect">
                <a:avLst/>
              </a:prstGeom>
              <a:blipFill>
                <a:blip r:embed="rId4"/>
                <a:stretch>
                  <a:fillRect l="-3226" t="-5882" r="-2419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9D61CC-C531-B920-6EE5-310F59534BEA}"/>
                  </a:ext>
                </a:extLst>
              </p:cNvPr>
              <p:cNvSpPr txBox="1"/>
              <p:nvPr/>
            </p:nvSpPr>
            <p:spPr>
              <a:xfrm>
                <a:off x="4293157" y="3988768"/>
                <a:ext cx="2976905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To check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9D61CC-C531-B920-6EE5-310F59534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157" y="3988768"/>
                <a:ext cx="2976905" cy="369332"/>
              </a:xfrm>
              <a:prstGeom prst="rect">
                <a:avLst/>
              </a:prstGeom>
              <a:blipFill>
                <a:blip r:embed="rId5"/>
                <a:stretch>
                  <a:fillRect l="-1266" t="-3226" b="-22581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80706E-ED9E-2F98-ED39-271B6EA5B124}"/>
              </a:ext>
            </a:extLst>
          </p:cNvPr>
          <p:cNvCxnSpPr/>
          <p:nvPr/>
        </p:nvCxnSpPr>
        <p:spPr>
          <a:xfrm>
            <a:off x="3943049" y="4167839"/>
            <a:ext cx="3501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44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CEC9D-02A3-3AC9-67A6-91FDD218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if Equal Shares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23C86-8C55-51A3-603F-EC8D6538BF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⋅0 −(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23C86-8C55-51A3-603F-EC8D6538BF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B8C92E-3922-3E16-E79C-7FC09B8F1CAA}"/>
                  </a:ext>
                </a:extLst>
              </p:cNvPr>
              <p:cNvSpPr txBox="1"/>
              <p:nvPr/>
            </p:nvSpPr>
            <p:spPr>
              <a:xfrm>
                <a:off x="8074324" y="5039093"/>
                <a:ext cx="2095445" cy="795859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Check passes only </a:t>
                </a:r>
              </a:p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B8C92E-3922-3E16-E79C-7FC09B8F1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324" y="5039093"/>
                <a:ext cx="2095445" cy="795859"/>
              </a:xfrm>
              <a:prstGeom prst="rect">
                <a:avLst/>
              </a:prstGeom>
              <a:blipFill>
                <a:blip r:embed="rId3"/>
                <a:stretch>
                  <a:fillRect l="-2395" t="-3125" r="-1198" b="-3125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9E9115-B1BC-9958-FDDE-52A838FD01BA}"/>
                  </a:ext>
                </a:extLst>
              </p:cNvPr>
              <p:cNvSpPr txBox="1"/>
              <p:nvPr/>
            </p:nvSpPr>
            <p:spPr>
              <a:xfrm>
                <a:off x="8365524" y="1321356"/>
                <a:ext cx="32034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9E9115-B1BC-9958-FDDE-52A838FD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524" y="1321356"/>
                <a:ext cx="3203488" cy="369332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8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430+ Disclaimer Stock Illustrations, Royalty-Free Vector Graphics &amp; Clip Art  - iStock | Disclaimer illustration, Email disclaimer, Disclaimer text">
            <a:extLst>
              <a:ext uri="{FF2B5EF4-FFF2-40B4-BE49-F238E27FC236}">
                <a16:creationId xmlns:a16="http://schemas.microsoft.com/office/drawing/2014/main" id="{4F2B7EDA-AE6F-F477-96F2-19B8AA05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898" y="1169490"/>
            <a:ext cx="1727886" cy="78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F32D11-275E-4CD2-3404-62EFEB3A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0486BE-53D2-D5DA-5058-323BC1B1ED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Malicious BGW: MPC with GOD 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if only linear gates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dirty="0"/>
                  <a:t> if multiplication gates</a:t>
                </a:r>
              </a:p>
              <a:p>
                <a:r>
                  <a:rPr lang="en-US" dirty="0"/>
                  <a:t>Use existing tools from distributed </a:t>
                </a:r>
              </a:p>
              <a:p>
                <a:pPr marL="0" indent="0">
                  <a:buNone/>
                </a:pPr>
                <a:r>
                  <a:rPr lang="en-US" dirty="0"/>
                  <a:t>   computing and cryptography to get GOD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0486BE-53D2-D5DA-5058-323BC1B1E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4E5527C-4B05-92C2-14E3-1D81754C998D}"/>
              </a:ext>
            </a:extLst>
          </p:cNvPr>
          <p:cNvSpPr txBox="1"/>
          <p:nvPr/>
        </p:nvSpPr>
        <p:spPr>
          <a:xfrm>
            <a:off x="8853544" y="1825625"/>
            <a:ext cx="222048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Sub-optimal </a:t>
            </a:r>
          </a:p>
          <a:p>
            <a:r>
              <a:rPr lang="en-US" dirty="0"/>
              <a:t>corruption tolerance</a:t>
            </a:r>
          </a:p>
        </p:txBody>
      </p:sp>
      <p:pic>
        <p:nvPicPr>
          <p:cNvPr id="1026" name="Picture 2" descr="430+ Disclaimer Stock Illustrations, Royalty-Free Vector Graphics &amp; Clip Art  - iStock | Disclaimer illustration, Email disclaimer, Disclaimer text">
            <a:extLst>
              <a:ext uri="{FF2B5EF4-FFF2-40B4-BE49-F238E27FC236}">
                <a16:creationId xmlns:a16="http://schemas.microsoft.com/office/drawing/2014/main" id="{A3D1D2DD-133A-FF2A-069D-76AD11DCC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281" y="4240341"/>
            <a:ext cx="1727886" cy="78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83CB4-68FA-0306-82DE-AFD1B27CC1E3}"/>
              </a:ext>
            </a:extLst>
          </p:cNvPr>
          <p:cNvSpPr txBox="1"/>
          <p:nvPr/>
        </p:nvSpPr>
        <p:spPr>
          <a:xfrm>
            <a:off x="7376984" y="4767723"/>
            <a:ext cx="270125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Won’t discuss how these </a:t>
            </a:r>
          </a:p>
          <a:p>
            <a:r>
              <a:rPr lang="en-US" dirty="0"/>
              <a:t>tools are constructed</a:t>
            </a:r>
          </a:p>
        </p:txBody>
      </p:sp>
    </p:spTree>
    <p:extLst>
      <p:ext uri="{BB962C8B-B14F-4D97-AF65-F5344CB8AC3E}">
        <p14:creationId xmlns:p14="http://schemas.microsoft.com/office/powerpoint/2010/main" val="958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B6C04-6B6E-C30E-33F8-6F71FF6B1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7021-7CCF-4CF0-0BC2-53909312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</a:t>
            </a:r>
            <a:r>
              <a:rPr lang="en-US" i="1" dirty="0"/>
              <a:t>Double</a:t>
            </a:r>
            <a:r>
              <a:rPr lang="en-US" dirty="0"/>
              <a:t> shares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051125-5BB4-EEA2-A371-363C075BA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i="1" u="sng" dirty="0"/>
              </a:p>
              <a:p>
                <a:pPr marL="0" indent="0">
                  <a:buNone/>
                </a:pPr>
                <a:r>
                  <a:rPr lang="en-US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Sample uniformly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Shamir secret-share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Output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+… +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+… +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2445C3-89A4-9C6E-3A35-7A80D71588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13F009-879F-C3E8-C637-52A2F826AB79}"/>
              </a:ext>
            </a:extLst>
          </p:cNvPr>
          <p:cNvSpPr/>
          <p:nvPr/>
        </p:nvSpPr>
        <p:spPr>
          <a:xfrm>
            <a:off x="8328454" y="2740050"/>
            <a:ext cx="2347782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RandDoubleShare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BC2257-138E-1773-69BE-DA5F4B07BE8F}"/>
              </a:ext>
            </a:extLst>
          </p:cNvPr>
          <p:cNvCxnSpPr/>
          <p:nvPr/>
        </p:nvCxnSpPr>
        <p:spPr>
          <a:xfrm>
            <a:off x="9502345" y="4005176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96B8E2-3C53-0E69-4F89-A6D26439E631}"/>
                  </a:ext>
                </a:extLst>
              </p:cNvPr>
              <p:cNvSpPr txBox="1"/>
              <p:nvPr/>
            </p:nvSpPr>
            <p:spPr>
              <a:xfrm>
                <a:off x="8931163" y="4618143"/>
                <a:ext cx="1142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F68155-02B8-E0DB-A29C-6E5B837BD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163" y="4618143"/>
                <a:ext cx="114236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11602A2-1B93-AF65-5D27-55DB3B322B9C}"/>
              </a:ext>
            </a:extLst>
          </p:cNvPr>
          <p:cNvSpPr txBox="1"/>
          <p:nvPr/>
        </p:nvSpPr>
        <p:spPr>
          <a:xfrm>
            <a:off x="5997146" y="3322802"/>
            <a:ext cx="1805366" cy="92333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 use </a:t>
            </a:r>
          </a:p>
          <a:p>
            <a:r>
              <a:rPr lang="en-US" dirty="0" err="1"/>
              <a:t>EqualShares</a:t>
            </a:r>
            <a:r>
              <a:rPr lang="en-US" dirty="0"/>
              <a:t> to</a:t>
            </a:r>
          </a:p>
          <a:p>
            <a:r>
              <a:rPr lang="en-US" dirty="0"/>
              <a:t> ensure equality </a:t>
            </a:r>
          </a:p>
        </p:txBody>
      </p:sp>
      <p:pic>
        <p:nvPicPr>
          <p:cNvPr id="7" name="Picture 2" descr="Happy Smile Emoji Emoticon Icon PNG &amp; SVG Design For T-Shirts">
            <a:extLst>
              <a:ext uri="{FF2B5EF4-FFF2-40B4-BE49-F238E27FC236}">
                <a16:creationId xmlns:a16="http://schemas.microsoft.com/office/drawing/2014/main" id="{CF722D7D-2B6E-F525-43A9-C9259C829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47" y="4191107"/>
            <a:ext cx="427036" cy="4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9C14F-EAA8-C761-07C0-E1F61020D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5CC13-328E-4E1C-6BCE-496BD403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Beaver Triples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18635BF-B231-60FA-0EFB-E8B523322EA0}"/>
              </a:ext>
            </a:extLst>
          </p:cNvPr>
          <p:cNvSpPr/>
          <p:nvPr/>
        </p:nvSpPr>
        <p:spPr>
          <a:xfrm>
            <a:off x="8328454" y="2740050"/>
            <a:ext cx="2063579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BeaverTriple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47C20F-9223-BC6F-F031-E1272C256D92}"/>
              </a:ext>
            </a:extLst>
          </p:cNvPr>
          <p:cNvCxnSpPr/>
          <p:nvPr/>
        </p:nvCxnSpPr>
        <p:spPr>
          <a:xfrm>
            <a:off x="9360243" y="4001294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58B3DA-7497-934D-52CB-8C72186584C8}"/>
                  </a:ext>
                </a:extLst>
              </p:cNvPr>
              <p:cNvSpPr txBox="1"/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uniformly random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CEA326-CEBB-FB20-8AE5-60E7F5879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blipFill>
                <a:blip r:embed="rId2"/>
                <a:stretch>
                  <a:fillRect l="-735" t="-2703" r="-368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39B2B3A-824C-611F-5515-74788E0C26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36739" cy="49335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𝑅𝑎𝑛𝑑𝑆h𝑎𝑟𝑒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𝑅𝑎𝑛𝑑𝐷𝑜𝑢𝑏𝑙𝑒𝑆h𝑎𝑟𝑒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𝑅𝑒𝑐𝑜𝑛𝑠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537684A-17DB-5674-11E3-807DB8365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36739" cy="4933521"/>
              </a:xfrm>
              <a:blipFill>
                <a:blip r:embed="rId3"/>
                <a:stretch>
                  <a:fillRect l="-2252" t="-2051" r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3570CC7-1B59-97AE-D69E-9BE57416638D}"/>
              </a:ext>
            </a:extLst>
          </p:cNvPr>
          <p:cNvSpPr/>
          <p:nvPr/>
        </p:nvSpPr>
        <p:spPr>
          <a:xfrm>
            <a:off x="1099751" y="2829697"/>
            <a:ext cx="5375188" cy="494271"/>
          </a:xfrm>
          <a:prstGeom prst="rect">
            <a:avLst/>
          </a:prstGeom>
          <a:solidFill>
            <a:schemeClr val="accent2">
              <a:lumMod val="60000"/>
              <a:lumOff val="40000"/>
              <a:alpha val="27073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appy Smile Emoji Emoticon Icon PNG &amp; SVG Design For T-Shirts">
            <a:extLst>
              <a:ext uri="{FF2B5EF4-FFF2-40B4-BE49-F238E27FC236}">
                <a16:creationId xmlns:a16="http://schemas.microsoft.com/office/drawing/2014/main" id="{09CAED9C-787D-0345-0BF4-23B9C5AB7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687" y="2873429"/>
            <a:ext cx="427036" cy="4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082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0AB11-5C4A-8B81-FB25-F56128D7D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D258-774E-128A-C93D-8879B2B9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Beaver Triples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718BF2B-D1A8-3D66-4CE1-B141408706B9}"/>
              </a:ext>
            </a:extLst>
          </p:cNvPr>
          <p:cNvSpPr/>
          <p:nvPr/>
        </p:nvSpPr>
        <p:spPr>
          <a:xfrm>
            <a:off x="8328454" y="2740050"/>
            <a:ext cx="2063579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BeaverTriple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2470B4-6CC1-88BD-08B1-0AB864B4788C}"/>
              </a:ext>
            </a:extLst>
          </p:cNvPr>
          <p:cNvCxnSpPr/>
          <p:nvPr/>
        </p:nvCxnSpPr>
        <p:spPr>
          <a:xfrm>
            <a:off x="9360243" y="4001294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B20AB5-6A61-91A8-EEDB-0C8A43F18CC8}"/>
                  </a:ext>
                </a:extLst>
              </p:cNvPr>
              <p:cNvSpPr txBox="1"/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uniformly random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CEA326-CEBB-FB20-8AE5-60E7F5879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blipFill>
                <a:blip r:embed="rId2"/>
                <a:stretch>
                  <a:fillRect l="-735" t="-2703" r="-368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8E2A82D-4DA1-1396-0D9A-E05E4D96EE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36739" cy="49335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𝑅𝑎𝑛𝑑𝑆h𝑎𝑟𝑒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𝑅𝑎𝑛𝑑𝐷𝑜𝑢𝑏𝑙𝑒𝑆h𝑎𝑟𝑒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𝑅𝑒𝑐𝑜𝑛𝑠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537684A-17DB-5674-11E3-807DB8365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36739" cy="4933521"/>
              </a:xfrm>
              <a:blipFill>
                <a:blip r:embed="rId3"/>
                <a:stretch>
                  <a:fillRect l="-2252" t="-2051" r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AFB63FB-98D5-6160-19C9-679F23D212E7}"/>
              </a:ext>
            </a:extLst>
          </p:cNvPr>
          <p:cNvSpPr/>
          <p:nvPr/>
        </p:nvSpPr>
        <p:spPr>
          <a:xfrm>
            <a:off x="1099751" y="2829697"/>
            <a:ext cx="5375188" cy="494271"/>
          </a:xfrm>
          <a:prstGeom prst="rect">
            <a:avLst/>
          </a:prstGeom>
          <a:solidFill>
            <a:schemeClr val="accent2">
              <a:lumMod val="60000"/>
              <a:lumOff val="40000"/>
              <a:alpha val="27073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appy Smile Emoji Emoticon Icon PNG &amp; SVG Design For T-Shirts">
            <a:extLst>
              <a:ext uri="{FF2B5EF4-FFF2-40B4-BE49-F238E27FC236}">
                <a16:creationId xmlns:a16="http://schemas.microsoft.com/office/drawing/2014/main" id="{E5263B84-3620-F5CE-4A07-FA9936FBA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687" y="2873429"/>
            <a:ext cx="427036" cy="4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C5B18B-B597-0FA9-28FD-A7A29D178E7B}"/>
              </a:ext>
            </a:extLst>
          </p:cNvPr>
          <p:cNvSpPr/>
          <p:nvPr/>
        </p:nvSpPr>
        <p:spPr>
          <a:xfrm>
            <a:off x="1099751" y="3323968"/>
            <a:ext cx="2829698" cy="494271"/>
          </a:xfrm>
          <a:prstGeom prst="rect">
            <a:avLst/>
          </a:prstGeom>
          <a:solidFill>
            <a:schemeClr val="accent2">
              <a:lumMod val="60000"/>
              <a:lumOff val="40000"/>
              <a:alpha val="27073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ABDBBE-71BE-6C48-5575-54A8B419C69E}"/>
                  </a:ext>
                </a:extLst>
              </p:cNvPr>
              <p:cNvSpPr txBox="1"/>
              <p:nvPr/>
            </p:nvSpPr>
            <p:spPr>
              <a:xfrm>
                <a:off x="4420573" y="3780585"/>
                <a:ext cx="3350854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honest parties &gt;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we can use Reed-Solomon error</a:t>
                </a:r>
              </a:p>
              <a:p>
                <a:r>
                  <a:rPr lang="en-US" dirty="0"/>
                  <a:t>correction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ABDBBE-71BE-6C48-5575-54A8B419C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573" y="3780585"/>
                <a:ext cx="3350854" cy="923330"/>
              </a:xfrm>
              <a:prstGeom prst="rect">
                <a:avLst/>
              </a:prstGeom>
              <a:blipFill>
                <a:blip r:embed="rId5"/>
                <a:stretch>
                  <a:fillRect l="-1128" t="-2667" r="-376" b="-8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1703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6553B-745A-1CA7-97D0-6EB773BF5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405C-D220-7115-C223-1BD83F5C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Beaver Triples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F76CEC-F7B2-361E-9C43-C2C5D2C9DAC4}"/>
              </a:ext>
            </a:extLst>
          </p:cNvPr>
          <p:cNvSpPr/>
          <p:nvPr/>
        </p:nvSpPr>
        <p:spPr>
          <a:xfrm>
            <a:off x="8328454" y="2740050"/>
            <a:ext cx="2063579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BeaverTriple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C280BB-3C12-4092-BB39-8FC3CEED0902}"/>
              </a:ext>
            </a:extLst>
          </p:cNvPr>
          <p:cNvCxnSpPr/>
          <p:nvPr/>
        </p:nvCxnSpPr>
        <p:spPr>
          <a:xfrm>
            <a:off x="9360243" y="4001294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5BD5C7-2AE0-276B-E8D5-CD0BAD9054CB}"/>
                  </a:ext>
                </a:extLst>
              </p:cNvPr>
              <p:cNvSpPr txBox="1"/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uniformly random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CEA326-CEBB-FB20-8AE5-60E7F5879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blipFill>
                <a:blip r:embed="rId2"/>
                <a:stretch>
                  <a:fillRect l="-735" t="-2703" r="-368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B51AF2D-B66D-5AF6-17E9-2174D67900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36739" cy="49335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𝑅𝑎𝑛𝑑𝑆h𝑎𝑟𝑒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𝑅𝑎𝑛𝑑𝐷𝑜𝑢𝑏𝑙𝑒𝑆h𝑎𝑟𝑒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𝑅𝑒𝑐𝑜𝑛𝑠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537684A-17DB-5674-11E3-807DB8365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36739" cy="4933521"/>
              </a:xfrm>
              <a:blipFill>
                <a:blip r:embed="rId3"/>
                <a:stretch>
                  <a:fillRect l="-2252" t="-2051" r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03F1E3F-AAE0-D769-1073-91DBE56C9C68}"/>
              </a:ext>
            </a:extLst>
          </p:cNvPr>
          <p:cNvSpPr/>
          <p:nvPr/>
        </p:nvSpPr>
        <p:spPr>
          <a:xfrm>
            <a:off x="1099751" y="2829697"/>
            <a:ext cx="5375188" cy="494271"/>
          </a:xfrm>
          <a:prstGeom prst="rect">
            <a:avLst/>
          </a:prstGeom>
          <a:solidFill>
            <a:schemeClr val="accent2">
              <a:lumMod val="60000"/>
              <a:lumOff val="40000"/>
              <a:alpha val="27073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appy Smile Emoji Emoticon Icon PNG &amp; SVG Design For T-Shirts">
            <a:extLst>
              <a:ext uri="{FF2B5EF4-FFF2-40B4-BE49-F238E27FC236}">
                <a16:creationId xmlns:a16="http://schemas.microsoft.com/office/drawing/2014/main" id="{A5234FAB-221E-70F1-9EFD-FDA0FEA9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687" y="2873429"/>
            <a:ext cx="427036" cy="4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015BEA-C6F8-D7B5-4A06-25AEE44CC506}"/>
              </a:ext>
            </a:extLst>
          </p:cNvPr>
          <p:cNvSpPr/>
          <p:nvPr/>
        </p:nvSpPr>
        <p:spPr>
          <a:xfrm>
            <a:off x="1099751" y="3323968"/>
            <a:ext cx="2829698" cy="494271"/>
          </a:xfrm>
          <a:prstGeom prst="rect">
            <a:avLst/>
          </a:prstGeom>
          <a:solidFill>
            <a:schemeClr val="accent2">
              <a:lumMod val="60000"/>
              <a:lumOff val="40000"/>
              <a:alpha val="27073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488A27-8394-9DF2-EF3A-BC9BF81AF499}"/>
                  </a:ext>
                </a:extLst>
              </p:cNvPr>
              <p:cNvSpPr txBox="1"/>
              <p:nvPr/>
            </p:nvSpPr>
            <p:spPr>
              <a:xfrm>
                <a:off x="4842918" y="4057584"/>
                <a:ext cx="170585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488A27-8394-9DF2-EF3A-BC9BF81AF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918" y="4057584"/>
                <a:ext cx="1705852" cy="369332"/>
              </a:xfrm>
              <a:prstGeom prst="rect">
                <a:avLst/>
              </a:prstGeom>
              <a:blipFill>
                <a:blip r:embed="rId5"/>
                <a:stretch>
                  <a:fillRect l="-2206" t="-6667" b="-2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Happy Smile Emoji Emoticon Icon PNG &amp; SVG Design For T-Shirts">
            <a:extLst>
              <a:ext uri="{FF2B5EF4-FFF2-40B4-BE49-F238E27FC236}">
                <a16:creationId xmlns:a16="http://schemas.microsoft.com/office/drawing/2014/main" id="{05348F48-FEF3-277B-EC0F-0F2F1676F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81" y="3429000"/>
            <a:ext cx="427036" cy="4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202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C4316-8A52-17B5-C017-553A1D37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32D48D-69B9-26D8-886C-BFF61B5A7D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MPC with Abort may not be robust enough</a:t>
                </a:r>
              </a:p>
              <a:p>
                <a:r>
                  <a:rPr lang="en-US" dirty="0"/>
                  <a:t>A malicious MPC protocol with GOD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32D48D-69B9-26D8-886C-BFF61B5A7D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04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E6D4E-684E-973E-F06E-0793083F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semi-honest BGW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E9A-A92A-C2A2-883B-BF8C1832A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435" y="1792903"/>
            <a:ext cx="10515600" cy="4351338"/>
          </a:xfrm>
        </p:spPr>
        <p:txBody>
          <a:bodyPr/>
          <a:lstStyle/>
          <a:p>
            <a:r>
              <a:rPr lang="en-US" dirty="0"/>
              <a:t>Secret-share inputs</a:t>
            </a:r>
          </a:p>
          <a:p>
            <a:r>
              <a:rPr lang="en-US" dirty="0"/>
              <a:t>Evaluate an arithmetic circuit</a:t>
            </a:r>
          </a:p>
          <a:p>
            <a:r>
              <a:rPr lang="en-US" dirty="0"/>
              <a:t>Reconstruct output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9AB53E-EC59-16E5-5528-5BC58828EF60}"/>
              </a:ext>
            </a:extLst>
          </p:cNvPr>
          <p:cNvGrpSpPr/>
          <p:nvPr/>
        </p:nvGrpSpPr>
        <p:grpSpPr>
          <a:xfrm>
            <a:off x="10686705" y="2120820"/>
            <a:ext cx="471413" cy="376692"/>
            <a:chOff x="1604021" y="2258568"/>
            <a:chExt cx="471413" cy="376692"/>
          </a:xfrm>
        </p:grpSpPr>
        <p:sp>
          <p:nvSpPr>
            <p:cNvPr id="5" name="Rectangle: Rounded Corners 3">
              <a:extLst>
                <a:ext uri="{FF2B5EF4-FFF2-40B4-BE49-F238E27FC236}">
                  <a16:creationId xmlns:a16="http://schemas.microsoft.com/office/drawing/2014/main" id="{17D0CB0C-8A0E-B1FB-9019-AE5D627662CD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1575A12-8E08-8560-D1C7-C653821E8295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4C52098-268B-3F7D-6422-C3D642AB2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474D9A-8CBC-3AB9-DB8D-A7C2A7D975F0}"/>
              </a:ext>
            </a:extLst>
          </p:cNvPr>
          <p:cNvGrpSpPr/>
          <p:nvPr/>
        </p:nvGrpSpPr>
        <p:grpSpPr>
          <a:xfrm>
            <a:off x="9574185" y="2124500"/>
            <a:ext cx="471413" cy="376692"/>
            <a:chOff x="1604021" y="2258568"/>
            <a:chExt cx="471413" cy="376692"/>
          </a:xfrm>
        </p:grpSpPr>
        <p:sp>
          <p:nvSpPr>
            <p:cNvPr id="8" name="Rectangle: Rounded Corners 6">
              <a:extLst>
                <a:ext uri="{FF2B5EF4-FFF2-40B4-BE49-F238E27FC236}">
                  <a16:creationId xmlns:a16="http://schemas.microsoft.com/office/drawing/2014/main" id="{D8604CB3-DABD-F303-FDC6-5117BCAF7647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8761129-973D-4E0A-ED7D-7A8E8374AA5A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67B5C9C-3881-7A4F-4ECA-3A9E5027C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59ED2C-6900-4397-BC17-BFFDFA319F30}"/>
              </a:ext>
            </a:extLst>
          </p:cNvPr>
          <p:cNvGrpSpPr/>
          <p:nvPr/>
        </p:nvGrpSpPr>
        <p:grpSpPr>
          <a:xfrm>
            <a:off x="8461665" y="2128180"/>
            <a:ext cx="471413" cy="376692"/>
            <a:chOff x="1604021" y="2258568"/>
            <a:chExt cx="471413" cy="376692"/>
          </a:xfrm>
        </p:grpSpPr>
        <p:sp>
          <p:nvSpPr>
            <p:cNvPr id="11" name="Rectangle: Rounded Corners 9">
              <a:extLst>
                <a:ext uri="{FF2B5EF4-FFF2-40B4-BE49-F238E27FC236}">
                  <a16:creationId xmlns:a16="http://schemas.microsoft.com/office/drawing/2014/main" id="{AA259FB0-8E7C-BA4A-EC75-2100BDC765C8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EB7A719-953A-ECB1-66B4-D4EFFAF88F53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571EEF4-7C56-5278-1B97-6A3C4E80D5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5E88CC-51E9-5921-CA73-649A2AC443CF}"/>
              </a:ext>
            </a:extLst>
          </p:cNvPr>
          <p:cNvGrpSpPr/>
          <p:nvPr/>
        </p:nvGrpSpPr>
        <p:grpSpPr>
          <a:xfrm>
            <a:off x="7349145" y="2131860"/>
            <a:ext cx="466090" cy="376692"/>
            <a:chOff x="1604021" y="2258568"/>
            <a:chExt cx="466090" cy="376692"/>
          </a:xfrm>
        </p:grpSpPr>
        <p:sp>
          <p:nvSpPr>
            <p:cNvPr id="14" name="Rectangle: Rounded Corners 12">
              <a:extLst>
                <a:ext uri="{FF2B5EF4-FFF2-40B4-BE49-F238E27FC236}">
                  <a16:creationId xmlns:a16="http://schemas.microsoft.com/office/drawing/2014/main" id="{978EDAEF-CB36-EF11-E850-8D4C56FD5E26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5C448D3-2FD9-9CFE-7502-233450FF2E15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1B476B1-C7A6-F2ED-5A39-950FBE3489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076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36C789-4BDD-DE84-C635-EF509C54418A}"/>
              </a:ext>
            </a:extLst>
          </p:cNvPr>
          <p:cNvGrpSpPr/>
          <p:nvPr/>
        </p:nvGrpSpPr>
        <p:grpSpPr>
          <a:xfrm>
            <a:off x="8007269" y="3115480"/>
            <a:ext cx="460767" cy="460767"/>
            <a:chOff x="2178055" y="3299200"/>
            <a:chExt cx="460767" cy="46076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614ED8-45CB-F831-5CB6-C8C9843E9B9D}"/>
                </a:ext>
              </a:extLst>
            </p:cNvPr>
            <p:cNvSpPr/>
            <p:nvPr/>
          </p:nvSpPr>
          <p:spPr>
            <a:xfrm>
              <a:off x="2178055" y="3299200"/>
              <a:ext cx="460767" cy="46076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/>
            </a:p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52747A7-28A8-CAC5-EE64-BB9F5C5C468A}"/>
                    </a:ext>
                  </a:extLst>
                </p:cNvPr>
                <p:cNvSpPr txBox="1"/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F3F7A9-44BE-77B4-2F8E-729551101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9444" r="-16667" b="-22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B76A9C-3CB9-C200-70A4-54378CB691EF}"/>
              </a:ext>
            </a:extLst>
          </p:cNvPr>
          <p:cNvGrpSpPr/>
          <p:nvPr/>
        </p:nvGrpSpPr>
        <p:grpSpPr>
          <a:xfrm>
            <a:off x="8697371" y="3876689"/>
            <a:ext cx="460767" cy="460767"/>
            <a:chOff x="2178055" y="3299200"/>
            <a:chExt cx="460767" cy="46076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045CAED-EDDC-130A-6C66-30DBFC99F436}"/>
                </a:ext>
              </a:extLst>
            </p:cNvPr>
            <p:cNvSpPr/>
            <p:nvPr/>
          </p:nvSpPr>
          <p:spPr>
            <a:xfrm>
              <a:off x="2178055" y="3299200"/>
              <a:ext cx="460767" cy="46076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/>
            </a:p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A355D07-1113-7AEB-151E-091B3DA1AD8E}"/>
                    </a:ext>
                  </a:extLst>
                </p:cNvPr>
                <p:cNvSpPr txBox="1"/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93860A3-6DD5-64DA-BEED-D461599F1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9444" r="-16667" b="-22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7DF3E-9407-20DE-9601-3B040C960F67}"/>
              </a:ext>
            </a:extLst>
          </p:cNvPr>
          <p:cNvGrpSpPr/>
          <p:nvPr/>
        </p:nvGrpSpPr>
        <p:grpSpPr>
          <a:xfrm>
            <a:off x="9404293" y="4624080"/>
            <a:ext cx="460767" cy="460767"/>
            <a:chOff x="2178055" y="3299200"/>
            <a:chExt cx="460767" cy="46076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37BAE6-A836-0AA3-A989-CE971357A841}"/>
                </a:ext>
              </a:extLst>
            </p:cNvPr>
            <p:cNvSpPr/>
            <p:nvPr/>
          </p:nvSpPr>
          <p:spPr>
            <a:xfrm>
              <a:off x="2178055" y="3299200"/>
              <a:ext cx="460767" cy="46076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/>
            </a:p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64D25B9-5969-56D8-8EDF-E4BCF679ED11}"/>
                    </a:ext>
                  </a:extLst>
                </p:cNvPr>
                <p:cNvSpPr txBox="1"/>
                <p:nvPr/>
              </p:nvSpPr>
              <p:spPr>
                <a:xfrm>
                  <a:off x="2299434" y="339108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91FAFAB-B0FF-B049-A92E-6C4EAFC0F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434" y="3391083"/>
                  <a:ext cx="22602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9DA865-D55C-0DBA-E305-3593F339FAEB}"/>
              </a:ext>
            </a:extLst>
          </p:cNvPr>
          <p:cNvCxnSpPr>
            <a:stCxn id="15" idx="2"/>
            <a:endCxn id="17" idx="1"/>
          </p:cNvCxnSpPr>
          <p:nvPr/>
        </p:nvCxnSpPr>
        <p:spPr>
          <a:xfrm>
            <a:off x="7584852" y="2501192"/>
            <a:ext cx="489895" cy="681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009053-A5CB-A360-E558-81A510913763}"/>
              </a:ext>
            </a:extLst>
          </p:cNvPr>
          <p:cNvCxnSpPr>
            <a:stCxn id="11" idx="2"/>
            <a:endCxn id="17" idx="7"/>
          </p:cNvCxnSpPr>
          <p:nvPr/>
        </p:nvCxnSpPr>
        <p:spPr>
          <a:xfrm flipH="1">
            <a:off x="8400558" y="2504872"/>
            <a:ext cx="294152" cy="678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0753F83-E56A-8314-34FB-33B90E12A2F0}"/>
              </a:ext>
            </a:extLst>
          </p:cNvPr>
          <p:cNvCxnSpPr>
            <a:cxnSpLocks/>
            <a:stCxn id="17" idx="5"/>
            <a:endCxn id="20" idx="1"/>
          </p:cNvCxnSpPr>
          <p:nvPr/>
        </p:nvCxnSpPr>
        <p:spPr>
          <a:xfrm>
            <a:off x="8400558" y="3508769"/>
            <a:ext cx="364291" cy="435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8DD3B2D-CFE5-BFF6-6B96-CBD55BE48ABE}"/>
              </a:ext>
            </a:extLst>
          </p:cNvPr>
          <p:cNvCxnSpPr>
            <a:stCxn id="9" idx="2"/>
            <a:endCxn id="20" idx="7"/>
          </p:cNvCxnSpPr>
          <p:nvPr/>
        </p:nvCxnSpPr>
        <p:spPr>
          <a:xfrm flipH="1">
            <a:off x="9090660" y="2493832"/>
            <a:ext cx="721893" cy="1450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BF2203-95FA-F5C2-3F85-C67E62F32599}"/>
              </a:ext>
            </a:extLst>
          </p:cNvPr>
          <p:cNvCxnSpPr>
            <a:stCxn id="20" idx="5"/>
            <a:endCxn id="23" idx="1"/>
          </p:cNvCxnSpPr>
          <p:nvPr/>
        </p:nvCxnSpPr>
        <p:spPr>
          <a:xfrm>
            <a:off x="9090660" y="4269978"/>
            <a:ext cx="381111" cy="421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C04D999-AC0D-1167-56DD-09E278931850}"/>
              </a:ext>
            </a:extLst>
          </p:cNvPr>
          <p:cNvCxnSpPr>
            <a:stCxn id="5" idx="2"/>
            <a:endCxn id="23" idx="7"/>
          </p:cNvCxnSpPr>
          <p:nvPr/>
        </p:nvCxnSpPr>
        <p:spPr>
          <a:xfrm flipH="1">
            <a:off x="9797582" y="2497512"/>
            <a:ext cx="1122168" cy="2194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CB38AB-7DF7-6589-987F-F26495577B52}"/>
                  </a:ext>
                </a:extLst>
              </p:cNvPr>
              <p:cNvSpPr txBox="1"/>
              <p:nvPr/>
            </p:nvSpPr>
            <p:spPr>
              <a:xfrm>
                <a:off x="6537064" y="4854462"/>
                <a:ext cx="16725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CB38AB-7DF7-6589-987F-F26495577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064" y="4854462"/>
                <a:ext cx="1672573" cy="276999"/>
              </a:xfrm>
              <a:prstGeom prst="rect">
                <a:avLst/>
              </a:prstGeom>
              <a:blipFill>
                <a:blip r:embed="rId9"/>
                <a:stretch>
                  <a:fillRect l="-3008" r="-75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20E61DA-EAC0-B5DA-A9A5-8DE6F7DC2015}"/>
                  </a:ext>
                </a:extLst>
              </p:cNvPr>
              <p:cNvSpPr txBox="1"/>
              <p:nvPr/>
            </p:nvSpPr>
            <p:spPr>
              <a:xfrm>
                <a:off x="9452991" y="5554494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20E61DA-EAC0-B5DA-A9A5-8DE6F7DC2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991" y="5554494"/>
                <a:ext cx="371384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16FC7F5-4F6B-B70D-7C9C-DB7951957E6C}"/>
              </a:ext>
            </a:extLst>
          </p:cNvPr>
          <p:cNvCxnSpPr>
            <a:stCxn id="23" idx="4"/>
            <a:endCxn id="32" idx="0"/>
          </p:cNvCxnSpPr>
          <p:nvPr/>
        </p:nvCxnSpPr>
        <p:spPr>
          <a:xfrm>
            <a:off x="9634677" y="5084847"/>
            <a:ext cx="4006" cy="4696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A7EA2B-5790-A039-4CE3-6126EF5CD892}"/>
                  </a:ext>
                </a:extLst>
              </p:cNvPr>
              <p:cNvSpPr txBox="1"/>
              <p:nvPr/>
            </p:nvSpPr>
            <p:spPr>
              <a:xfrm>
                <a:off x="7308835" y="2774385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A7EA2B-5790-A039-4CE3-6126EF5CD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835" y="2774385"/>
                <a:ext cx="408584" cy="215444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AE42D4-D45B-D274-A226-7861190FFA98}"/>
                  </a:ext>
                </a:extLst>
              </p:cNvPr>
              <p:cNvSpPr txBox="1"/>
              <p:nvPr/>
            </p:nvSpPr>
            <p:spPr>
              <a:xfrm>
                <a:off x="8600624" y="2774385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AE42D4-D45B-D274-A226-7861190FF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624" y="2774385"/>
                <a:ext cx="408584" cy="215444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86C3F0-495D-B831-879A-54DB25EA2F8E}"/>
                  </a:ext>
                </a:extLst>
              </p:cNvPr>
              <p:cNvSpPr txBox="1"/>
              <p:nvPr/>
            </p:nvSpPr>
            <p:spPr>
              <a:xfrm>
                <a:off x="7852049" y="3714343"/>
                <a:ext cx="73296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86C3F0-495D-B831-879A-54DB25EA2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049" y="3714343"/>
                <a:ext cx="732967" cy="215444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CDB42A-81D6-0A17-E024-C80D81E654C7}"/>
                  </a:ext>
                </a:extLst>
              </p:cNvPr>
              <p:cNvSpPr txBox="1"/>
              <p:nvPr/>
            </p:nvSpPr>
            <p:spPr>
              <a:xfrm>
                <a:off x="9714138" y="2770077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CDB42A-81D6-0A17-E024-C80D81E65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138" y="2770077"/>
                <a:ext cx="408584" cy="215444"/>
              </a:xfrm>
              <a:prstGeom prst="rect">
                <a:avLst/>
              </a:prstGeom>
              <a:blipFill>
                <a:blip r:embed="rId1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E69B52-6E93-6D09-FBE4-4DB46B9EEE34}"/>
                  </a:ext>
                </a:extLst>
              </p:cNvPr>
              <p:cNvSpPr txBox="1"/>
              <p:nvPr/>
            </p:nvSpPr>
            <p:spPr>
              <a:xfrm>
                <a:off x="10831981" y="2774385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E69B52-6E93-6D09-FBE4-4DB46B9EE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981" y="2774385"/>
                <a:ext cx="408584" cy="215444"/>
              </a:xfrm>
              <a:prstGeom prst="rect">
                <a:avLst/>
              </a:prstGeom>
              <a:blipFill>
                <a:blip r:embed="rId1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192B14-C858-B07A-B792-4983C5A21503}"/>
                  </a:ext>
                </a:extLst>
              </p:cNvPr>
              <p:cNvSpPr txBox="1"/>
              <p:nvPr/>
            </p:nvSpPr>
            <p:spPr>
              <a:xfrm>
                <a:off x="8483664" y="4447598"/>
                <a:ext cx="73296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192B14-C858-B07A-B792-4983C5A21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64" y="4447598"/>
                <a:ext cx="732967" cy="215444"/>
              </a:xfrm>
              <a:prstGeom prst="rect">
                <a:avLst/>
              </a:prstGeom>
              <a:blipFill>
                <a:blip r:embed="rId1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EAFB0E-A5C1-91AF-D79D-09CDE7FB5E01}"/>
                  </a:ext>
                </a:extLst>
              </p:cNvPr>
              <p:cNvSpPr txBox="1"/>
              <p:nvPr/>
            </p:nvSpPr>
            <p:spPr>
              <a:xfrm>
                <a:off x="9247314" y="5210109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EAFB0E-A5C1-91AF-D79D-09CDE7FB5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314" y="5210109"/>
                <a:ext cx="408584" cy="215444"/>
              </a:xfrm>
              <a:prstGeom prst="rect">
                <a:avLst/>
              </a:prstGeom>
              <a:blipFill>
                <a:blip r:embed="rId17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4DC90965-2B12-420E-BAE0-EA5505886880}"/>
              </a:ext>
            </a:extLst>
          </p:cNvPr>
          <p:cNvSpPr txBox="1"/>
          <p:nvPr/>
        </p:nvSpPr>
        <p:spPr>
          <a:xfrm>
            <a:off x="9797582" y="5217468"/>
            <a:ext cx="11948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Reconstruction</a:t>
            </a:r>
            <a:endParaRPr lang="en-IN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3D16A9-3F17-BC28-A003-BB34675850DD}"/>
              </a:ext>
            </a:extLst>
          </p:cNvPr>
          <p:cNvSpPr txBox="1"/>
          <p:nvPr/>
        </p:nvSpPr>
        <p:spPr>
          <a:xfrm>
            <a:off x="10022439" y="4592851"/>
            <a:ext cx="8034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Linear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F5FB2E-31C5-F094-1FF8-63712EBC668B}"/>
              </a:ext>
            </a:extLst>
          </p:cNvPr>
          <p:cNvSpPr txBox="1"/>
          <p:nvPr/>
        </p:nvSpPr>
        <p:spPr>
          <a:xfrm>
            <a:off x="6908660" y="3154826"/>
            <a:ext cx="86985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Beaver</a:t>
            </a:r>
          </a:p>
          <a:p>
            <a:r>
              <a:rPr lang="en-US" dirty="0"/>
              <a:t>Triples</a:t>
            </a:r>
          </a:p>
        </p:txBody>
      </p:sp>
    </p:spTree>
    <p:extLst>
      <p:ext uri="{BB962C8B-B14F-4D97-AF65-F5344CB8AC3E}">
        <p14:creationId xmlns:p14="http://schemas.microsoft.com/office/powerpoint/2010/main" val="45051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83AB-8549-FCDA-2CBF-A9E87BC3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semi-honest Shamir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9B6F89-C6CC-3B54-2167-A07286D490D8}"/>
                  </a:ext>
                </a:extLst>
              </p:cNvPr>
              <p:cNvSpPr txBox="1"/>
              <p:nvPr/>
            </p:nvSpPr>
            <p:spPr>
              <a:xfrm>
                <a:off x="733185" y="1794678"/>
                <a:ext cx="579435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u="sng" dirty="0"/>
                  <a:t>Code for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i="1" u="sng" dirty="0"/>
                  <a:t>:</a:t>
                </a:r>
              </a:p>
              <a:p>
                <a:endParaRPr lang="en-US" sz="2400" i="1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Choose a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-degree polynomial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9B6F89-C6CC-3B54-2167-A07286D49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85" y="1794678"/>
                <a:ext cx="5794354" cy="2308324"/>
              </a:xfrm>
              <a:prstGeom prst="rect">
                <a:avLst/>
              </a:prstGeom>
              <a:blipFill>
                <a:blip r:embed="rId2"/>
                <a:stretch>
                  <a:fillRect l="-1528" t="-2186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07CA79A-A2C7-AA3A-FBE8-8AD9B24B19F0}"/>
              </a:ext>
            </a:extLst>
          </p:cNvPr>
          <p:cNvGrpSpPr/>
          <p:nvPr/>
        </p:nvGrpSpPr>
        <p:grpSpPr>
          <a:xfrm>
            <a:off x="6802023" y="1967022"/>
            <a:ext cx="4967904" cy="3847476"/>
            <a:chOff x="6802023" y="1967022"/>
            <a:chExt cx="4967904" cy="384747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3B53BA-80B2-334A-937E-3A89DA7121BC}"/>
                </a:ext>
              </a:extLst>
            </p:cNvPr>
            <p:cNvGrpSpPr/>
            <p:nvPr/>
          </p:nvGrpSpPr>
          <p:grpSpPr>
            <a:xfrm>
              <a:off x="6802023" y="1967022"/>
              <a:ext cx="4967904" cy="2923955"/>
              <a:chOff x="876842" y="1473693"/>
              <a:chExt cx="7388269" cy="3622090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072E39C8-243B-6F04-C3C3-AD404941DE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9103" y="1473693"/>
                <a:ext cx="0" cy="36220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E9CAFC8-8AA7-EEDF-05E5-2DDED420578B}"/>
                  </a:ext>
                </a:extLst>
              </p:cNvPr>
              <p:cNvCxnSpPr/>
              <p:nvPr/>
            </p:nvCxnSpPr>
            <p:spPr>
              <a:xfrm>
                <a:off x="949911" y="4634144"/>
                <a:ext cx="73152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: Shape 12">
                <a:extLst>
                  <a:ext uri="{FF2B5EF4-FFF2-40B4-BE49-F238E27FC236}">
                    <a16:creationId xmlns:a16="http://schemas.microsoft.com/office/drawing/2014/main" id="{ABABE467-D329-8F61-7B76-9E3FFB4011AA}"/>
                  </a:ext>
                </a:extLst>
              </p:cNvPr>
              <p:cNvSpPr/>
              <p:nvPr/>
            </p:nvSpPr>
            <p:spPr>
              <a:xfrm>
                <a:off x="1589103" y="1961965"/>
                <a:ext cx="5193437" cy="1455938"/>
              </a:xfrm>
              <a:custGeom>
                <a:avLst/>
                <a:gdLst>
                  <a:gd name="connsiteX0" fmla="*/ 0 w 5193437"/>
                  <a:gd name="connsiteY0" fmla="*/ 1287262 h 1455938"/>
                  <a:gd name="connsiteX1" fmla="*/ 106532 w 5193437"/>
                  <a:gd name="connsiteY1" fmla="*/ 1100831 h 1455938"/>
                  <a:gd name="connsiteX2" fmla="*/ 195309 w 5193437"/>
                  <a:gd name="connsiteY2" fmla="*/ 976544 h 1455938"/>
                  <a:gd name="connsiteX3" fmla="*/ 266330 w 5193437"/>
                  <a:gd name="connsiteY3" fmla="*/ 834501 h 1455938"/>
                  <a:gd name="connsiteX4" fmla="*/ 577048 w 5193437"/>
                  <a:gd name="connsiteY4" fmla="*/ 399495 h 1455938"/>
                  <a:gd name="connsiteX5" fmla="*/ 701336 w 5193437"/>
                  <a:gd name="connsiteY5" fmla="*/ 284085 h 1455938"/>
                  <a:gd name="connsiteX6" fmla="*/ 976544 w 5193437"/>
                  <a:gd name="connsiteY6" fmla="*/ 88777 h 1455938"/>
                  <a:gd name="connsiteX7" fmla="*/ 1269507 w 5193437"/>
                  <a:gd name="connsiteY7" fmla="*/ 0 h 1455938"/>
                  <a:gd name="connsiteX8" fmla="*/ 1482571 w 5193437"/>
                  <a:gd name="connsiteY8" fmla="*/ 97654 h 1455938"/>
                  <a:gd name="connsiteX9" fmla="*/ 1571347 w 5193437"/>
                  <a:gd name="connsiteY9" fmla="*/ 177553 h 1455938"/>
                  <a:gd name="connsiteX10" fmla="*/ 1819922 w 5193437"/>
                  <a:gd name="connsiteY10" fmla="*/ 523783 h 1455938"/>
                  <a:gd name="connsiteX11" fmla="*/ 1961965 w 5193437"/>
                  <a:gd name="connsiteY11" fmla="*/ 816746 h 1455938"/>
                  <a:gd name="connsiteX12" fmla="*/ 2104008 w 5193437"/>
                  <a:gd name="connsiteY12" fmla="*/ 1074198 h 1455938"/>
                  <a:gd name="connsiteX13" fmla="*/ 2175029 w 5193437"/>
                  <a:gd name="connsiteY13" fmla="*/ 1207363 h 1455938"/>
                  <a:gd name="connsiteX14" fmla="*/ 2379215 w 5193437"/>
                  <a:gd name="connsiteY14" fmla="*/ 1402672 h 1455938"/>
                  <a:gd name="connsiteX15" fmla="*/ 2627790 w 5193437"/>
                  <a:gd name="connsiteY15" fmla="*/ 1455938 h 1455938"/>
                  <a:gd name="connsiteX16" fmla="*/ 2760955 w 5193437"/>
                  <a:gd name="connsiteY16" fmla="*/ 1429305 h 1455938"/>
                  <a:gd name="connsiteX17" fmla="*/ 3027285 w 5193437"/>
                  <a:gd name="connsiteY17" fmla="*/ 1287262 h 1455938"/>
                  <a:gd name="connsiteX18" fmla="*/ 3364637 w 5193437"/>
                  <a:gd name="connsiteY18" fmla="*/ 1047565 h 1455938"/>
                  <a:gd name="connsiteX19" fmla="*/ 3453414 w 5193437"/>
                  <a:gd name="connsiteY19" fmla="*/ 1012054 h 1455938"/>
                  <a:gd name="connsiteX20" fmla="*/ 3684233 w 5193437"/>
                  <a:gd name="connsiteY20" fmla="*/ 967666 h 1455938"/>
                  <a:gd name="connsiteX21" fmla="*/ 3870664 w 5193437"/>
                  <a:gd name="connsiteY21" fmla="*/ 958788 h 1455938"/>
                  <a:gd name="connsiteX22" fmla="*/ 4421080 w 5193437"/>
                  <a:gd name="connsiteY22" fmla="*/ 949911 h 1455938"/>
                  <a:gd name="connsiteX23" fmla="*/ 5051394 w 5193437"/>
                  <a:gd name="connsiteY23" fmla="*/ 958788 h 1455938"/>
                  <a:gd name="connsiteX24" fmla="*/ 5193437 w 5193437"/>
                  <a:gd name="connsiteY24" fmla="*/ 941033 h 145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93437" h="1455938">
                    <a:moveTo>
                      <a:pt x="0" y="1287262"/>
                    </a:moveTo>
                    <a:cubicBezTo>
                      <a:pt x="35511" y="1225118"/>
                      <a:pt x="68442" y="1161428"/>
                      <a:pt x="106532" y="1100831"/>
                    </a:cubicBezTo>
                    <a:cubicBezTo>
                      <a:pt x="133626" y="1057727"/>
                      <a:pt x="169115" y="1020201"/>
                      <a:pt x="195309" y="976544"/>
                    </a:cubicBezTo>
                    <a:cubicBezTo>
                      <a:pt x="222544" y="931152"/>
                      <a:pt x="238956" y="879810"/>
                      <a:pt x="266330" y="834501"/>
                    </a:cubicBezTo>
                    <a:cubicBezTo>
                      <a:pt x="355024" y="687697"/>
                      <a:pt x="457567" y="527511"/>
                      <a:pt x="577048" y="399495"/>
                    </a:cubicBezTo>
                    <a:cubicBezTo>
                      <a:pt x="615624" y="358164"/>
                      <a:pt x="658612" y="321112"/>
                      <a:pt x="701336" y="284085"/>
                    </a:cubicBezTo>
                    <a:cubicBezTo>
                      <a:pt x="791780" y="205701"/>
                      <a:pt x="868941" y="140948"/>
                      <a:pt x="976544" y="88777"/>
                    </a:cubicBezTo>
                    <a:cubicBezTo>
                      <a:pt x="1110487" y="23835"/>
                      <a:pt x="1134194" y="27063"/>
                      <a:pt x="1269507" y="0"/>
                    </a:cubicBezTo>
                    <a:cubicBezTo>
                      <a:pt x="1353458" y="30528"/>
                      <a:pt x="1405747" y="44211"/>
                      <a:pt x="1482571" y="97654"/>
                    </a:cubicBezTo>
                    <a:cubicBezTo>
                      <a:pt x="1515253" y="120389"/>
                      <a:pt x="1545131" y="147591"/>
                      <a:pt x="1571347" y="177553"/>
                    </a:cubicBezTo>
                    <a:cubicBezTo>
                      <a:pt x="1650302" y="267787"/>
                      <a:pt x="1759797" y="410471"/>
                      <a:pt x="1819922" y="523783"/>
                    </a:cubicBezTo>
                    <a:cubicBezTo>
                      <a:pt x="1870790" y="619651"/>
                      <a:pt x="1909538" y="721722"/>
                      <a:pt x="1961965" y="816746"/>
                    </a:cubicBezTo>
                    <a:cubicBezTo>
                      <a:pt x="2009313" y="902563"/>
                      <a:pt x="2057075" y="988153"/>
                      <a:pt x="2104008" y="1074198"/>
                    </a:cubicBezTo>
                    <a:cubicBezTo>
                      <a:pt x="2128097" y="1118362"/>
                      <a:pt x="2141189" y="1170139"/>
                      <a:pt x="2175029" y="1207363"/>
                    </a:cubicBezTo>
                    <a:cubicBezTo>
                      <a:pt x="2235768" y="1274176"/>
                      <a:pt x="2301172" y="1354646"/>
                      <a:pt x="2379215" y="1402672"/>
                    </a:cubicBezTo>
                    <a:cubicBezTo>
                      <a:pt x="2470146" y="1458630"/>
                      <a:pt x="2524735" y="1449067"/>
                      <a:pt x="2627790" y="1455938"/>
                    </a:cubicBezTo>
                    <a:cubicBezTo>
                      <a:pt x="2672178" y="1447060"/>
                      <a:pt x="2718011" y="1443620"/>
                      <a:pt x="2760955" y="1429305"/>
                    </a:cubicBezTo>
                    <a:cubicBezTo>
                      <a:pt x="2829263" y="1406536"/>
                      <a:pt x="2970229" y="1327619"/>
                      <a:pt x="3027285" y="1287262"/>
                    </a:cubicBezTo>
                    <a:cubicBezTo>
                      <a:pt x="3188661" y="1173118"/>
                      <a:pt x="3217470" y="1121149"/>
                      <a:pt x="3364637" y="1047565"/>
                    </a:cubicBezTo>
                    <a:cubicBezTo>
                      <a:pt x="3393144" y="1033311"/>
                      <a:pt x="3423042" y="1021718"/>
                      <a:pt x="3453414" y="1012054"/>
                    </a:cubicBezTo>
                    <a:cubicBezTo>
                      <a:pt x="3522882" y="989950"/>
                      <a:pt x="3612505" y="973814"/>
                      <a:pt x="3684233" y="967666"/>
                    </a:cubicBezTo>
                    <a:cubicBezTo>
                      <a:pt x="3746220" y="962353"/>
                      <a:pt x="3808468" y="960287"/>
                      <a:pt x="3870664" y="958788"/>
                    </a:cubicBezTo>
                    <a:lnTo>
                      <a:pt x="4421080" y="949911"/>
                    </a:lnTo>
                    <a:lnTo>
                      <a:pt x="5051394" y="958788"/>
                    </a:lnTo>
                    <a:cubicBezTo>
                      <a:pt x="5163585" y="958788"/>
                      <a:pt x="5141510" y="966996"/>
                      <a:pt x="5193437" y="94103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D4E18F9-2347-24E5-F2F3-C3219B8D53CA}"/>
                  </a:ext>
                </a:extLst>
              </p:cNvPr>
              <p:cNvSpPr/>
              <p:nvPr/>
            </p:nvSpPr>
            <p:spPr>
              <a:xfrm>
                <a:off x="2015240" y="2392531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FB2B7F2-A29C-2DCF-712D-E3228CBC13F9}"/>
                  </a:ext>
                </a:extLst>
              </p:cNvPr>
              <p:cNvSpPr/>
              <p:nvPr/>
            </p:nvSpPr>
            <p:spPr>
              <a:xfrm>
                <a:off x="2718055" y="1886504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CB44D76-6A74-1242-1767-9C497E9FDE7A}"/>
                  </a:ext>
                </a:extLst>
              </p:cNvPr>
              <p:cNvSpPr/>
              <p:nvPr/>
            </p:nvSpPr>
            <p:spPr>
              <a:xfrm>
                <a:off x="6542870" y="2837324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F5874DD-E5A8-9BC1-177E-F9259B0D00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253" y="2521350"/>
                <a:ext cx="20799" cy="211279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31EEC1F-F8FF-3CD5-9DD1-4B6C156BF9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3373" y="1984205"/>
                <a:ext cx="0" cy="2649939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8238554-E739-E251-D9EA-9AA6806ED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1921" y="2969627"/>
                <a:ext cx="11962" cy="1664517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57FF40B-3659-6C4A-4890-1A96DC2AADE4}"/>
                      </a:ext>
                    </a:extLst>
                  </p:cNvPr>
                  <p:cNvSpPr txBox="1"/>
                  <p:nvPr/>
                </p:nvSpPr>
                <p:spPr>
                  <a:xfrm>
                    <a:off x="1172764" y="2090589"/>
                    <a:ext cx="842475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(1,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(1))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57FF40B-3659-6C4A-4890-1A96DC2AAD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2764" y="2090589"/>
                    <a:ext cx="842475" cy="29238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37778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69403E7-E4AC-B999-6AB5-25AFB5BA7443}"/>
                      </a:ext>
                    </a:extLst>
                  </p:cNvPr>
                  <p:cNvSpPr txBox="1"/>
                  <p:nvPr/>
                </p:nvSpPr>
                <p:spPr>
                  <a:xfrm>
                    <a:off x="2367830" y="1569416"/>
                    <a:ext cx="842475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(2,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(2))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69403E7-E4AC-B999-6AB5-25AFB5BA74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7830" y="1569416"/>
                    <a:ext cx="842475" cy="2923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6957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3A8B723B-81B9-4341-3282-82575D08356A}"/>
                      </a:ext>
                    </a:extLst>
                  </p:cNvPr>
                  <p:cNvSpPr txBox="1"/>
                  <p:nvPr/>
                </p:nvSpPr>
                <p:spPr>
                  <a:xfrm>
                    <a:off x="6053043" y="2444947"/>
                    <a:ext cx="1263704" cy="3622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3A8B723B-81B9-4341-3282-82575D0835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3043" y="2444947"/>
                    <a:ext cx="1263704" cy="3622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8C27993-8DDF-20B2-B142-79159256615E}"/>
                      </a:ext>
                    </a:extLst>
                  </p:cNvPr>
                  <p:cNvSpPr txBox="1"/>
                  <p:nvPr/>
                </p:nvSpPr>
                <p:spPr>
                  <a:xfrm>
                    <a:off x="4320311" y="4673640"/>
                    <a:ext cx="4106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IN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8C27993-8DDF-20B2-B142-7915925661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0311" y="4673640"/>
                    <a:ext cx="41068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73DE6CE-50F6-CB5A-11C1-00E66D110C8A}"/>
                      </a:ext>
                    </a:extLst>
                  </p:cNvPr>
                  <p:cNvSpPr txBox="1"/>
                  <p:nvPr/>
                </p:nvSpPr>
                <p:spPr>
                  <a:xfrm>
                    <a:off x="1948996" y="4718769"/>
                    <a:ext cx="316112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73DE6CE-50F6-CB5A-11C1-00E66D110C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8996" y="4718769"/>
                    <a:ext cx="316112" cy="29238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1111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C4BEF6F-4322-7728-F3F7-15D59E894DC0}"/>
                      </a:ext>
                    </a:extLst>
                  </p:cNvPr>
                  <p:cNvSpPr txBox="1"/>
                  <p:nvPr/>
                </p:nvSpPr>
                <p:spPr>
                  <a:xfrm>
                    <a:off x="2619152" y="4718769"/>
                    <a:ext cx="316112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C4BEF6F-4322-7728-F3F7-15D59E894D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9152" y="4718769"/>
                    <a:ext cx="316112" cy="2923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6667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FDF5848-3303-8061-10C6-6520ADB269C3}"/>
                      </a:ext>
                    </a:extLst>
                  </p:cNvPr>
                  <p:cNvSpPr txBox="1"/>
                  <p:nvPr/>
                </p:nvSpPr>
                <p:spPr>
                  <a:xfrm>
                    <a:off x="6376511" y="4718769"/>
                    <a:ext cx="471933" cy="3622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FDF5848-3303-8061-10C6-6520ADB269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6511" y="4718769"/>
                    <a:ext cx="471933" cy="3622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77B79FD-2BAE-4AF9-F0CE-E84EDFFF432F}"/>
                  </a:ext>
                </a:extLst>
              </p:cNvPr>
              <p:cNvSpPr/>
              <p:nvPr/>
            </p:nvSpPr>
            <p:spPr>
              <a:xfrm>
                <a:off x="1501017" y="3158253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8BA56CF-987D-FFDE-49F7-6C2423968B77}"/>
                      </a:ext>
                    </a:extLst>
                  </p:cNvPr>
                  <p:cNvSpPr txBox="1"/>
                  <p:nvPr/>
                </p:nvSpPr>
                <p:spPr>
                  <a:xfrm>
                    <a:off x="876842" y="3094738"/>
                    <a:ext cx="658322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(0,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N" sz="150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8BA56CF-987D-FFDE-49F7-6C2423968B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6842" y="3094738"/>
                    <a:ext cx="658322" cy="3231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36111" b="-318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8BCEA6A-AE7E-BBEA-DD3E-9D4CF6939F73}"/>
                    </a:ext>
                  </a:extLst>
                </p:cNvPr>
                <p:cNvSpPr txBox="1"/>
                <p:nvPr/>
              </p:nvSpPr>
              <p:spPr>
                <a:xfrm>
                  <a:off x="7494044" y="5537499"/>
                  <a:ext cx="2663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8BCEA6A-AE7E-BBEA-DD3E-9D4CF6939F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4044" y="5537499"/>
                  <a:ext cx="26635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7391" r="-4348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35B0788-8621-D873-9105-D4DC695425BF}"/>
                    </a:ext>
                  </a:extLst>
                </p:cNvPr>
                <p:cNvSpPr txBox="1"/>
                <p:nvPr/>
              </p:nvSpPr>
              <p:spPr>
                <a:xfrm>
                  <a:off x="8033206" y="5537499"/>
                  <a:ext cx="271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35B0788-8621-D873-9105-D4DC69542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3206" y="5537499"/>
                  <a:ext cx="27167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8182" r="-909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FA926AA-526D-7777-42FE-D72FB45F1916}"/>
                    </a:ext>
                  </a:extLst>
                </p:cNvPr>
                <p:cNvSpPr txBox="1"/>
                <p:nvPr/>
              </p:nvSpPr>
              <p:spPr>
                <a:xfrm>
                  <a:off x="10551833" y="5512078"/>
                  <a:ext cx="265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FA926AA-526D-7777-42FE-D72FB45F1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1833" y="5512078"/>
                  <a:ext cx="265521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7391"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C9B3350-55FD-389C-EA25-8D7AD0EC4DFF}"/>
                    </a:ext>
                  </a:extLst>
                </p:cNvPr>
                <p:cNvSpPr txBox="1"/>
                <p:nvPr/>
              </p:nvSpPr>
              <p:spPr>
                <a:xfrm>
                  <a:off x="9435860" y="5501659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C9B3350-55FD-389C-EA25-8D7AD0EC4D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5860" y="5501659"/>
                  <a:ext cx="219611" cy="27699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749FF9F-C751-B10A-83B8-67FE020A9864}"/>
                </a:ext>
              </a:extLst>
            </p:cNvPr>
            <p:cNvCxnSpPr/>
            <p:nvPr/>
          </p:nvCxnSpPr>
          <p:spPr>
            <a:xfrm>
              <a:off x="7673853" y="4869112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D53CA86-F57E-6116-6177-1DF054708798}"/>
                    </a:ext>
                  </a:extLst>
                </p:cNvPr>
                <p:cNvSpPr txBox="1"/>
                <p:nvPr/>
              </p:nvSpPr>
              <p:spPr>
                <a:xfrm>
                  <a:off x="6851155" y="4987923"/>
                  <a:ext cx="566484" cy="2360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(1,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(1))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D53CA86-F57E-6116-6177-1DF0547087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1155" y="4987923"/>
                  <a:ext cx="566484" cy="236032"/>
                </a:xfrm>
                <a:prstGeom prst="rect">
                  <a:avLst/>
                </a:prstGeom>
                <a:blipFill>
                  <a:blip r:embed="rId15"/>
                  <a:stretch>
                    <a:fillRect r="-34783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6AB7FA2-9ED2-83C2-9F44-8373014D8827}"/>
                </a:ext>
              </a:extLst>
            </p:cNvPr>
            <p:cNvCxnSpPr/>
            <p:nvPr/>
          </p:nvCxnSpPr>
          <p:spPr>
            <a:xfrm>
              <a:off x="8135561" y="4864983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58C3BFF-16BB-2463-58B3-5FC3DE4F81D0}"/>
                    </a:ext>
                  </a:extLst>
                </p:cNvPr>
                <p:cNvSpPr txBox="1"/>
                <p:nvPr/>
              </p:nvSpPr>
              <p:spPr>
                <a:xfrm>
                  <a:off x="8196602" y="4975113"/>
                  <a:ext cx="566484" cy="2360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(2,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(2))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58C3BFF-16BB-2463-58B3-5FC3DE4F81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6602" y="4975113"/>
                  <a:ext cx="566484" cy="236032"/>
                </a:xfrm>
                <a:prstGeom prst="rect">
                  <a:avLst/>
                </a:prstGeom>
                <a:blipFill>
                  <a:blip r:embed="rId16"/>
                  <a:stretch>
                    <a:fillRect r="-36957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9856335-C80F-6431-BBF7-461728B8239A}"/>
                </a:ext>
              </a:extLst>
            </p:cNvPr>
            <p:cNvCxnSpPr/>
            <p:nvPr/>
          </p:nvCxnSpPr>
          <p:spPr>
            <a:xfrm>
              <a:off x="10707383" y="4861098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3DB5972-EEB7-CEC3-8486-62344D5F1568}"/>
                    </a:ext>
                  </a:extLst>
                </p:cNvPr>
                <p:cNvSpPr txBox="1"/>
                <p:nvPr/>
              </p:nvSpPr>
              <p:spPr>
                <a:xfrm>
                  <a:off x="10733480" y="4890975"/>
                  <a:ext cx="849720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3DB5972-EEB7-CEC3-8486-62344D5F15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3480" y="4890975"/>
                  <a:ext cx="849720" cy="292388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17EF83-49E2-7988-7DA5-29E4C2A12354}"/>
                  </a:ext>
                </a:extLst>
              </p:cNvPr>
              <p:cNvSpPr txBox="1"/>
              <p:nvPr/>
            </p:nvSpPr>
            <p:spPr>
              <a:xfrm>
                <a:off x="682175" y="4566194"/>
                <a:ext cx="5567486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can go wrong when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is malicious?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17EF83-49E2-7988-7DA5-29E4C2A12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5" y="4566194"/>
                <a:ext cx="5567486" cy="461665"/>
              </a:xfrm>
              <a:prstGeom prst="rect">
                <a:avLst/>
              </a:prstGeom>
              <a:blipFill>
                <a:blip r:embed="rId18"/>
                <a:stretch>
                  <a:fillRect l="-1591" t="-10526" r="-682" b="-2894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3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1BA26-562E-7BDC-53F2-F82FAFDC4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683F-EB9B-A333-7C17-EB9CC05D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semi-honest Shamir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CACAEB-1406-8400-64EF-7B8B05439F64}"/>
                  </a:ext>
                </a:extLst>
              </p:cNvPr>
              <p:cNvSpPr txBox="1"/>
              <p:nvPr/>
            </p:nvSpPr>
            <p:spPr>
              <a:xfrm>
                <a:off x="733185" y="1794678"/>
                <a:ext cx="579435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u="sng" dirty="0"/>
                  <a:t>Code for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i="1" u="sng" dirty="0"/>
                  <a:t>:</a:t>
                </a:r>
              </a:p>
              <a:p>
                <a:endParaRPr lang="en-US" sz="2400" i="1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Choose a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-degree polynomial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9B6F89-C6CC-3B54-2167-A07286D49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85" y="1794678"/>
                <a:ext cx="5794354" cy="2308324"/>
              </a:xfrm>
              <a:prstGeom prst="rect">
                <a:avLst/>
              </a:prstGeom>
              <a:blipFill>
                <a:blip r:embed="rId2"/>
                <a:stretch>
                  <a:fillRect l="-1528" t="-2186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B999A87-164C-E4D4-ED14-71C039F41F2A}"/>
              </a:ext>
            </a:extLst>
          </p:cNvPr>
          <p:cNvGrpSpPr/>
          <p:nvPr/>
        </p:nvGrpSpPr>
        <p:grpSpPr>
          <a:xfrm>
            <a:off x="6802023" y="1967022"/>
            <a:ext cx="4967904" cy="3847476"/>
            <a:chOff x="6802023" y="1967022"/>
            <a:chExt cx="4967904" cy="384747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99686E3-0DCA-9D2F-9515-A412C77226CD}"/>
                </a:ext>
              </a:extLst>
            </p:cNvPr>
            <p:cNvGrpSpPr/>
            <p:nvPr/>
          </p:nvGrpSpPr>
          <p:grpSpPr>
            <a:xfrm>
              <a:off x="6802023" y="1967022"/>
              <a:ext cx="4967904" cy="2923955"/>
              <a:chOff x="876842" y="1473693"/>
              <a:chExt cx="7388269" cy="3622090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EC2FAAF-BD49-0266-8A91-E38E8B4BEA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9103" y="1473693"/>
                <a:ext cx="0" cy="36220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F4B1065D-61B0-F6D3-7F4A-7A82CF1B8C5D}"/>
                  </a:ext>
                </a:extLst>
              </p:cNvPr>
              <p:cNvCxnSpPr/>
              <p:nvPr/>
            </p:nvCxnSpPr>
            <p:spPr>
              <a:xfrm>
                <a:off x="949911" y="4634144"/>
                <a:ext cx="73152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: Shape 12">
                <a:extLst>
                  <a:ext uri="{FF2B5EF4-FFF2-40B4-BE49-F238E27FC236}">
                    <a16:creationId xmlns:a16="http://schemas.microsoft.com/office/drawing/2014/main" id="{ECF87D6B-97DD-61E0-C329-598323A1A214}"/>
                  </a:ext>
                </a:extLst>
              </p:cNvPr>
              <p:cNvSpPr/>
              <p:nvPr/>
            </p:nvSpPr>
            <p:spPr>
              <a:xfrm>
                <a:off x="1589103" y="1961965"/>
                <a:ext cx="5193437" cy="1455938"/>
              </a:xfrm>
              <a:custGeom>
                <a:avLst/>
                <a:gdLst>
                  <a:gd name="connsiteX0" fmla="*/ 0 w 5193437"/>
                  <a:gd name="connsiteY0" fmla="*/ 1287262 h 1455938"/>
                  <a:gd name="connsiteX1" fmla="*/ 106532 w 5193437"/>
                  <a:gd name="connsiteY1" fmla="*/ 1100831 h 1455938"/>
                  <a:gd name="connsiteX2" fmla="*/ 195309 w 5193437"/>
                  <a:gd name="connsiteY2" fmla="*/ 976544 h 1455938"/>
                  <a:gd name="connsiteX3" fmla="*/ 266330 w 5193437"/>
                  <a:gd name="connsiteY3" fmla="*/ 834501 h 1455938"/>
                  <a:gd name="connsiteX4" fmla="*/ 577048 w 5193437"/>
                  <a:gd name="connsiteY4" fmla="*/ 399495 h 1455938"/>
                  <a:gd name="connsiteX5" fmla="*/ 701336 w 5193437"/>
                  <a:gd name="connsiteY5" fmla="*/ 284085 h 1455938"/>
                  <a:gd name="connsiteX6" fmla="*/ 976544 w 5193437"/>
                  <a:gd name="connsiteY6" fmla="*/ 88777 h 1455938"/>
                  <a:gd name="connsiteX7" fmla="*/ 1269507 w 5193437"/>
                  <a:gd name="connsiteY7" fmla="*/ 0 h 1455938"/>
                  <a:gd name="connsiteX8" fmla="*/ 1482571 w 5193437"/>
                  <a:gd name="connsiteY8" fmla="*/ 97654 h 1455938"/>
                  <a:gd name="connsiteX9" fmla="*/ 1571347 w 5193437"/>
                  <a:gd name="connsiteY9" fmla="*/ 177553 h 1455938"/>
                  <a:gd name="connsiteX10" fmla="*/ 1819922 w 5193437"/>
                  <a:gd name="connsiteY10" fmla="*/ 523783 h 1455938"/>
                  <a:gd name="connsiteX11" fmla="*/ 1961965 w 5193437"/>
                  <a:gd name="connsiteY11" fmla="*/ 816746 h 1455938"/>
                  <a:gd name="connsiteX12" fmla="*/ 2104008 w 5193437"/>
                  <a:gd name="connsiteY12" fmla="*/ 1074198 h 1455938"/>
                  <a:gd name="connsiteX13" fmla="*/ 2175029 w 5193437"/>
                  <a:gd name="connsiteY13" fmla="*/ 1207363 h 1455938"/>
                  <a:gd name="connsiteX14" fmla="*/ 2379215 w 5193437"/>
                  <a:gd name="connsiteY14" fmla="*/ 1402672 h 1455938"/>
                  <a:gd name="connsiteX15" fmla="*/ 2627790 w 5193437"/>
                  <a:gd name="connsiteY15" fmla="*/ 1455938 h 1455938"/>
                  <a:gd name="connsiteX16" fmla="*/ 2760955 w 5193437"/>
                  <a:gd name="connsiteY16" fmla="*/ 1429305 h 1455938"/>
                  <a:gd name="connsiteX17" fmla="*/ 3027285 w 5193437"/>
                  <a:gd name="connsiteY17" fmla="*/ 1287262 h 1455938"/>
                  <a:gd name="connsiteX18" fmla="*/ 3364637 w 5193437"/>
                  <a:gd name="connsiteY18" fmla="*/ 1047565 h 1455938"/>
                  <a:gd name="connsiteX19" fmla="*/ 3453414 w 5193437"/>
                  <a:gd name="connsiteY19" fmla="*/ 1012054 h 1455938"/>
                  <a:gd name="connsiteX20" fmla="*/ 3684233 w 5193437"/>
                  <a:gd name="connsiteY20" fmla="*/ 967666 h 1455938"/>
                  <a:gd name="connsiteX21" fmla="*/ 3870664 w 5193437"/>
                  <a:gd name="connsiteY21" fmla="*/ 958788 h 1455938"/>
                  <a:gd name="connsiteX22" fmla="*/ 4421080 w 5193437"/>
                  <a:gd name="connsiteY22" fmla="*/ 949911 h 1455938"/>
                  <a:gd name="connsiteX23" fmla="*/ 5051394 w 5193437"/>
                  <a:gd name="connsiteY23" fmla="*/ 958788 h 1455938"/>
                  <a:gd name="connsiteX24" fmla="*/ 5193437 w 5193437"/>
                  <a:gd name="connsiteY24" fmla="*/ 941033 h 145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93437" h="1455938">
                    <a:moveTo>
                      <a:pt x="0" y="1287262"/>
                    </a:moveTo>
                    <a:cubicBezTo>
                      <a:pt x="35511" y="1225118"/>
                      <a:pt x="68442" y="1161428"/>
                      <a:pt x="106532" y="1100831"/>
                    </a:cubicBezTo>
                    <a:cubicBezTo>
                      <a:pt x="133626" y="1057727"/>
                      <a:pt x="169115" y="1020201"/>
                      <a:pt x="195309" y="976544"/>
                    </a:cubicBezTo>
                    <a:cubicBezTo>
                      <a:pt x="222544" y="931152"/>
                      <a:pt x="238956" y="879810"/>
                      <a:pt x="266330" y="834501"/>
                    </a:cubicBezTo>
                    <a:cubicBezTo>
                      <a:pt x="355024" y="687697"/>
                      <a:pt x="457567" y="527511"/>
                      <a:pt x="577048" y="399495"/>
                    </a:cubicBezTo>
                    <a:cubicBezTo>
                      <a:pt x="615624" y="358164"/>
                      <a:pt x="658612" y="321112"/>
                      <a:pt x="701336" y="284085"/>
                    </a:cubicBezTo>
                    <a:cubicBezTo>
                      <a:pt x="791780" y="205701"/>
                      <a:pt x="868941" y="140948"/>
                      <a:pt x="976544" y="88777"/>
                    </a:cubicBezTo>
                    <a:cubicBezTo>
                      <a:pt x="1110487" y="23835"/>
                      <a:pt x="1134194" y="27063"/>
                      <a:pt x="1269507" y="0"/>
                    </a:cubicBezTo>
                    <a:cubicBezTo>
                      <a:pt x="1353458" y="30528"/>
                      <a:pt x="1405747" y="44211"/>
                      <a:pt x="1482571" y="97654"/>
                    </a:cubicBezTo>
                    <a:cubicBezTo>
                      <a:pt x="1515253" y="120389"/>
                      <a:pt x="1545131" y="147591"/>
                      <a:pt x="1571347" y="177553"/>
                    </a:cubicBezTo>
                    <a:cubicBezTo>
                      <a:pt x="1650302" y="267787"/>
                      <a:pt x="1759797" y="410471"/>
                      <a:pt x="1819922" y="523783"/>
                    </a:cubicBezTo>
                    <a:cubicBezTo>
                      <a:pt x="1870790" y="619651"/>
                      <a:pt x="1909538" y="721722"/>
                      <a:pt x="1961965" y="816746"/>
                    </a:cubicBezTo>
                    <a:cubicBezTo>
                      <a:pt x="2009313" y="902563"/>
                      <a:pt x="2057075" y="988153"/>
                      <a:pt x="2104008" y="1074198"/>
                    </a:cubicBezTo>
                    <a:cubicBezTo>
                      <a:pt x="2128097" y="1118362"/>
                      <a:pt x="2141189" y="1170139"/>
                      <a:pt x="2175029" y="1207363"/>
                    </a:cubicBezTo>
                    <a:cubicBezTo>
                      <a:pt x="2235768" y="1274176"/>
                      <a:pt x="2301172" y="1354646"/>
                      <a:pt x="2379215" y="1402672"/>
                    </a:cubicBezTo>
                    <a:cubicBezTo>
                      <a:pt x="2470146" y="1458630"/>
                      <a:pt x="2524735" y="1449067"/>
                      <a:pt x="2627790" y="1455938"/>
                    </a:cubicBezTo>
                    <a:cubicBezTo>
                      <a:pt x="2672178" y="1447060"/>
                      <a:pt x="2718011" y="1443620"/>
                      <a:pt x="2760955" y="1429305"/>
                    </a:cubicBezTo>
                    <a:cubicBezTo>
                      <a:pt x="2829263" y="1406536"/>
                      <a:pt x="2970229" y="1327619"/>
                      <a:pt x="3027285" y="1287262"/>
                    </a:cubicBezTo>
                    <a:cubicBezTo>
                      <a:pt x="3188661" y="1173118"/>
                      <a:pt x="3217470" y="1121149"/>
                      <a:pt x="3364637" y="1047565"/>
                    </a:cubicBezTo>
                    <a:cubicBezTo>
                      <a:pt x="3393144" y="1033311"/>
                      <a:pt x="3423042" y="1021718"/>
                      <a:pt x="3453414" y="1012054"/>
                    </a:cubicBezTo>
                    <a:cubicBezTo>
                      <a:pt x="3522882" y="989950"/>
                      <a:pt x="3612505" y="973814"/>
                      <a:pt x="3684233" y="967666"/>
                    </a:cubicBezTo>
                    <a:cubicBezTo>
                      <a:pt x="3746220" y="962353"/>
                      <a:pt x="3808468" y="960287"/>
                      <a:pt x="3870664" y="958788"/>
                    </a:cubicBezTo>
                    <a:lnTo>
                      <a:pt x="4421080" y="949911"/>
                    </a:lnTo>
                    <a:lnTo>
                      <a:pt x="5051394" y="958788"/>
                    </a:lnTo>
                    <a:cubicBezTo>
                      <a:pt x="5163585" y="958788"/>
                      <a:pt x="5141510" y="966996"/>
                      <a:pt x="5193437" y="94103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CDC6607-0906-FDE0-D9D7-9208E5D47EC9}"/>
                  </a:ext>
                </a:extLst>
              </p:cNvPr>
              <p:cNvSpPr/>
              <p:nvPr/>
            </p:nvSpPr>
            <p:spPr>
              <a:xfrm>
                <a:off x="2015240" y="2392531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857BFBC-A57C-77A9-1331-6A622BD00A7B}"/>
                  </a:ext>
                </a:extLst>
              </p:cNvPr>
              <p:cNvSpPr/>
              <p:nvPr/>
            </p:nvSpPr>
            <p:spPr>
              <a:xfrm>
                <a:off x="2718055" y="1886504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5945EAD-ABA0-745D-0C3F-5759B4752690}"/>
                  </a:ext>
                </a:extLst>
              </p:cNvPr>
              <p:cNvSpPr/>
              <p:nvPr/>
            </p:nvSpPr>
            <p:spPr>
              <a:xfrm>
                <a:off x="6542870" y="2837324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377D70B-8FF3-D82D-797D-1172EC350E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253" y="2521350"/>
                <a:ext cx="20799" cy="211279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0F20488-403D-4D3B-2DF6-1F9BE332F4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3373" y="1984205"/>
                <a:ext cx="0" cy="2649939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5839A22-DDF9-D64E-D142-5B57491532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1921" y="2969627"/>
                <a:ext cx="11962" cy="1664517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7FA6370E-5E49-D559-870B-F04703192DF8}"/>
                      </a:ext>
                    </a:extLst>
                  </p:cNvPr>
                  <p:cNvSpPr txBox="1"/>
                  <p:nvPr/>
                </p:nvSpPr>
                <p:spPr>
                  <a:xfrm>
                    <a:off x="1172764" y="2090589"/>
                    <a:ext cx="842475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(1,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(1))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57FF40B-3659-6C4A-4890-1A96DC2AAD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2764" y="2090589"/>
                    <a:ext cx="842475" cy="29238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37778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086EF3A3-EB24-8A32-B813-CE798FE434D0}"/>
                      </a:ext>
                    </a:extLst>
                  </p:cNvPr>
                  <p:cNvSpPr txBox="1"/>
                  <p:nvPr/>
                </p:nvSpPr>
                <p:spPr>
                  <a:xfrm>
                    <a:off x="2367830" y="1569416"/>
                    <a:ext cx="842475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(2,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(2))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69403E7-E4AC-B999-6AB5-25AFB5BA74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7830" y="1569416"/>
                    <a:ext cx="842475" cy="2923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6957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16D477D2-3534-D2AE-8AE8-FF4C0F526CEA}"/>
                      </a:ext>
                    </a:extLst>
                  </p:cNvPr>
                  <p:cNvSpPr txBox="1"/>
                  <p:nvPr/>
                </p:nvSpPr>
                <p:spPr>
                  <a:xfrm>
                    <a:off x="6053043" y="2444947"/>
                    <a:ext cx="1263704" cy="3622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3A8B723B-81B9-4341-3282-82575D0835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3043" y="2444947"/>
                    <a:ext cx="1263704" cy="3622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F95C19A-D883-738C-F20F-91B94BF3CCFE}"/>
                      </a:ext>
                    </a:extLst>
                  </p:cNvPr>
                  <p:cNvSpPr txBox="1"/>
                  <p:nvPr/>
                </p:nvSpPr>
                <p:spPr>
                  <a:xfrm>
                    <a:off x="4320311" y="4673640"/>
                    <a:ext cx="4106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IN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8C27993-8DDF-20B2-B142-7915925661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0311" y="4673640"/>
                    <a:ext cx="41068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DCC33E3C-4932-5319-7002-CD59D8BD4A75}"/>
                      </a:ext>
                    </a:extLst>
                  </p:cNvPr>
                  <p:cNvSpPr txBox="1"/>
                  <p:nvPr/>
                </p:nvSpPr>
                <p:spPr>
                  <a:xfrm>
                    <a:off x="1948996" y="4718769"/>
                    <a:ext cx="316112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73DE6CE-50F6-CB5A-11C1-00E66D110C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8996" y="4718769"/>
                    <a:ext cx="316112" cy="29238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1111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EBFA467-24D3-FCA7-BC52-9CF2922F4D13}"/>
                      </a:ext>
                    </a:extLst>
                  </p:cNvPr>
                  <p:cNvSpPr txBox="1"/>
                  <p:nvPr/>
                </p:nvSpPr>
                <p:spPr>
                  <a:xfrm>
                    <a:off x="2619152" y="4718769"/>
                    <a:ext cx="316112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C4BEF6F-4322-7728-F3F7-15D59E894D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9152" y="4718769"/>
                    <a:ext cx="316112" cy="2923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6667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2256EEF3-C932-F7FE-179A-48EB97486FAD}"/>
                      </a:ext>
                    </a:extLst>
                  </p:cNvPr>
                  <p:cNvSpPr txBox="1"/>
                  <p:nvPr/>
                </p:nvSpPr>
                <p:spPr>
                  <a:xfrm>
                    <a:off x="6376511" y="4718769"/>
                    <a:ext cx="471933" cy="3622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IN" sz="13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FDF5848-3303-8061-10C6-6520ADB269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6511" y="4718769"/>
                    <a:ext cx="471933" cy="3622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1BD7957-8787-D366-3809-9D9C59381888}"/>
                  </a:ext>
                </a:extLst>
              </p:cNvPr>
              <p:cNvSpPr/>
              <p:nvPr/>
            </p:nvSpPr>
            <p:spPr>
              <a:xfrm>
                <a:off x="1501017" y="3158253"/>
                <a:ext cx="142026" cy="150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6729002-ADE4-F69D-7A6F-D8019F28C64E}"/>
                      </a:ext>
                    </a:extLst>
                  </p:cNvPr>
                  <p:cNvSpPr txBox="1"/>
                  <p:nvPr/>
                </p:nvSpPr>
                <p:spPr>
                  <a:xfrm>
                    <a:off x="876842" y="3094738"/>
                    <a:ext cx="658322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(0,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N" sz="150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8BA56CF-987D-FFDE-49F7-6C2423968B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6842" y="3094738"/>
                    <a:ext cx="658322" cy="3231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36111" b="-318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B687051-3F45-DDAB-E147-9FBB185B8CA5}"/>
                    </a:ext>
                  </a:extLst>
                </p:cNvPr>
                <p:cNvSpPr txBox="1"/>
                <p:nvPr/>
              </p:nvSpPr>
              <p:spPr>
                <a:xfrm>
                  <a:off x="7494044" y="5537499"/>
                  <a:ext cx="2663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8BCEA6A-AE7E-BBEA-DD3E-9D4CF6939F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4044" y="5537499"/>
                  <a:ext cx="26635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7391" r="-4348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076C0F8-9ADA-DD26-C9E5-A9A81F32490B}"/>
                    </a:ext>
                  </a:extLst>
                </p:cNvPr>
                <p:cNvSpPr txBox="1"/>
                <p:nvPr/>
              </p:nvSpPr>
              <p:spPr>
                <a:xfrm>
                  <a:off x="8033206" y="5537499"/>
                  <a:ext cx="271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35B0788-8621-D873-9105-D4DC69542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3206" y="5537499"/>
                  <a:ext cx="27167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8182" r="-909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71F97DC-09B0-72D0-EBC8-BB386B17AAD5}"/>
                    </a:ext>
                  </a:extLst>
                </p:cNvPr>
                <p:cNvSpPr txBox="1"/>
                <p:nvPr/>
              </p:nvSpPr>
              <p:spPr>
                <a:xfrm>
                  <a:off x="10551833" y="5512078"/>
                  <a:ext cx="265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FA926AA-526D-7777-42FE-D72FB45F1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1833" y="5512078"/>
                  <a:ext cx="265521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7391"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D8E654D-907E-39B0-0C52-A8663FE9CEA3}"/>
                    </a:ext>
                  </a:extLst>
                </p:cNvPr>
                <p:cNvSpPr txBox="1"/>
                <p:nvPr/>
              </p:nvSpPr>
              <p:spPr>
                <a:xfrm>
                  <a:off x="9435860" y="5501659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C9B3350-55FD-389C-EA25-8D7AD0EC4D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5860" y="5501659"/>
                  <a:ext cx="219611" cy="27699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429F898-4EF0-02EB-8569-F1F1E56036C1}"/>
                </a:ext>
              </a:extLst>
            </p:cNvPr>
            <p:cNvCxnSpPr/>
            <p:nvPr/>
          </p:nvCxnSpPr>
          <p:spPr>
            <a:xfrm>
              <a:off x="7673853" y="4869112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4CED67C-9EAC-4004-6EDC-2EA433B48E79}"/>
                    </a:ext>
                  </a:extLst>
                </p:cNvPr>
                <p:cNvSpPr txBox="1"/>
                <p:nvPr/>
              </p:nvSpPr>
              <p:spPr>
                <a:xfrm>
                  <a:off x="6851155" y="4987923"/>
                  <a:ext cx="566484" cy="2360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(1,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(1))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D53CA86-F57E-6116-6177-1DF0547087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1155" y="4987923"/>
                  <a:ext cx="566484" cy="236032"/>
                </a:xfrm>
                <a:prstGeom prst="rect">
                  <a:avLst/>
                </a:prstGeom>
                <a:blipFill>
                  <a:blip r:embed="rId15"/>
                  <a:stretch>
                    <a:fillRect r="-34783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B428784-FC31-23D6-0CC9-A2B3B5DD72F4}"/>
                </a:ext>
              </a:extLst>
            </p:cNvPr>
            <p:cNvCxnSpPr/>
            <p:nvPr/>
          </p:nvCxnSpPr>
          <p:spPr>
            <a:xfrm>
              <a:off x="8135561" y="4864983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7CBF549-EEDF-FF9E-FFDB-B048ED271DDF}"/>
                    </a:ext>
                  </a:extLst>
                </p:cNvPr>
                <p:cNvSpPr txBox="1"/>
                <p:nvPr/>
              </p:nvSpPr>
              <p:spPr>
                <a:xfrm>
                  <a:off x="8196602" y="4975113"/>
                  <a:ext cx="566484" cy="2360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(2,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(2))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58C3BFF-16BB-2463-58B3-5FC3DE4F81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6602" y="4975113"/>
                  <a:ext cx="566484" cy="236032"/>
                </a:xfrm>
                <a:prstGeom prst="rect">
                  <a:avLst/>
                </a:prstGeom>
                <a:blipFill>
                  <a:blip r:embed="rId16"/>
                  <a:stretch>
                    <a:fillRect r="-36957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8FBB1E5-BB2A-C9E2-96A9-D6EFFD95D186}"/>
                </a:ext>
              </a:extLst>
            </p:cNvPr>
            <p:cNvCxnSpPr/>
            <p:nvPr/>
          </p:nvCxnSpPr>
          <p:spPr>
            <a:xfrm>
              <a:off x="10707383" y="4861098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45848FD-7EDA-A226-782E-92BE8BA31F4A}"/>
                    </a:ext>
                  </a:extLst>
                </p:cNvPr>
                <p:cNvSpPr txBox="1"/>
                <p:nvPr/>
              </p:nvSpPr>
              <p:spPr>
                <a:xfrm>
                  <a:off x="10733480" y="4890975"/>
                  <a:ext cx="849720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3DB5972-EEB7-CEC3-8486-62344D5F15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3480" y="4890975"/>
                  <a:ext cx="849720" cy="292388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639EFC-67D3-73E9-52F0-19D1D54AFEA2}"/>
                  </a:ext>
                </a:extLst>
              </p:cNvPr>
              <p:cNvSpPr txBox="1"/>
              <p:nvPr/>
            </p:nvSpPr>
            <p:spPr>
              <a:xfrm>
                <a:off x="682175" y="4566194"/>
                <a:ext cx="5567486" cy="120032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can go wrong when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is malicious?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can send arbitrary points to parties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may send nothing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17EF83-49E2-7988-7DA5-29E4C2A12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5" y="4566194"/>
                <a:ext cx="5567486" cy="1200329"/>
              </a:xfrm>
              <a:prstGeom prst="rect">
                <a:avLst/>
              </a:prstGeom>
              <a:blipFill>
                <a:blip r:embed="rId18"/>
                <a:stretch>
                  <a:fillRect l="-1591" t="-4167" r="-682" b="-1145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57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9E946-FC01-7B9F-ECC4-166C362C3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3A0E-C5A9-525C-6E47-C3C35B41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semi-honest reconstruct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A2B54A-3988-B1DE-41A8-79DECCBCB64E}"/>
                  </a:ext>
                </a:extLst>
              </p:cNvPr>
              <p:cNvSpPr txBox="1"/>
              <p:nvPr/>
            </p:nvSpPr>
            <p:spPr>
              <a:xfrm>
                <a:off x="812161" y="1634106"/>
                <a:ext cx="6267998" cy="3463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sng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u="sng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i="1" u="sng" dirty="0"/>
                  <a:t>:</a:t>
                </a:r>
              </a:p>
              <a:p>
                <a:endParaRPr lang="en-US" sz="2400" i="1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to all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𝐼𝑛𝑡𝑒𝑟𝑝𝑜𝑙𝑎𝑡𝑒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Output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A2B54A-3988-B1DE-41A8-79DECCBCB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61" y="1634106"/>
                <a:ext cx="6267998" cy="3463833"/>
              </a:xfrm>
              <a:prstGeom prst="rect">
                <a:avLst/>
              </a:prstGeom>
              <a:blipFill>
                <a:blip r:embed="rId2"/>
                <a:stretch>
                  <a:fillRect l="-1414" t="-1460" b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D92FBD6A-D2E8-2614-8E33-9058308F0EC7}"/>
              </a:ext>
            </a:extLst>
          </p:cNvPr>
          <p:cNvGrpSpPr/>
          <p:nvPr/>
        </p:nvGrpSpPr>
        <p:grpSpPr>
          <a:xfrm>
            <a:off x="7951616" y="1690689"/>
            <a:ext cx="2934687" cy="2751128"/>
            <a:chOff x="7951616" y="1690688"/>
            <a:chExt cx="3155848" cy="356221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AEAFF24-6356-DA86-6044-0E0F678BB394}"/>
                </a:ext>
              </a:extLst>
            </p:cNvPr>
            <p:cNvSpPr/>
            <p:nvPr/>
          </p:nvSpPr>
          <p:spPr>
            <a:xfrm>
              <a:off x="8530281" y="2783265"/>
              <a:ext cx="2063579" cy="123567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Reconstruct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3D5D08B-19F3-95C8-F887-BAF8F8771ED0}"/>
                    </a:ext>
                  </a:extLst>
                </p:cNvPr>
                <p:cNvSpPr txBox="1"/>
                <p:nvPr/>
              </p:nvSpPr>
              <p:spPr>
                <a:xfrm>
                  <a:off x="8005118" y="1690689"/>
                  <a:ext cx="2663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3D5D08B-19F3-95C8-F887-BAF8F8771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5118" y="1690689"/>
                  <a:ext cx="26635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0000" r="-10000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1121AA5-CB95-3B7D-3FE6-86DA28432AD7}"/>
                    </a:ext>
                  </a:extLst>
                </p:cNvPr>
                <p:cNvSpPr txBox="1"/>
                <p:nvPr/>
              </p:nvSpPr>
              <p:spPr>
                <a:xfrm>
                  <a:off x="8874209" y="1690688"/>
                  <a:ext cx="271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1121AA5-CB95-3B7D-3FE6-86DA28432A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4209" y="1690688"/>
                  <a:ext cx="27167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3810" r="-9524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5130BF1-5A42-79D8-2B3B-A3FBF0396D26}"/>
                    </a:ext>
                  </a:extLst>
                </p:cNvPr>
                <p:cNvSpPr txBox="1"/>
                <p:nvPr/>
              </p:nvSpPr>
              <p:spPr>
                <a:xfrm>
                  <a:off x="10705070" y="1690688"/>
                  <a:ext cx="265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5130BF1-5A42-79D8-2B3B-A3FBF0396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5070" y="1690688"/>
                  <a:ext cx="26552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3810" r="-4762" b="-3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4AD963B-C779-B44C-91E3-3C9854014248}"/>
                    </a:ext>
                  </a:extLst>
                </p:cNvPr>
                <p:cNvSpPr txBox="1"/>
                <p:nvPr/>
              </p:nvSpPr>
              <p:spPr>
                <a:xfrm>
                  <a:off x="9872373" y="1690688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4AD963B-C779-B44C-91E3-3C9854014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2373" y="1690688"/>
                  <a:ext cx="219611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4A0B997-8F01-C6C8-1A37-2D961574F2E4}"/>
                    </a:ext>
                  </a:extLst>
                </p:cNvPr>
                <p:cNvSpPr txBox="1"/>
                <p:nvPr/>
              </p:nvSpPr>
              <p:spPr>
                <a:xfrm>
                  <a:off x="7951616" y="4975902"/>
                  <a:ext cx="2663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4A0B997-8F01-C6C8-1A37-2D961574F2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1616" y="4975902"/>
                  <a:ext cx="26635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9048" r="-9524" b="-470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B29FFCD-D3C2-EB9E-15A9-3942D0003B8B}"/>
                    </a:ext>
                  </a:extLst>
                </p:cNvPr>
                <p:cNvSpPr txBox="1"/>
                <p:nvPr/>
              </p:nvSpPr>
              <p:spPr>
                <a:xfrm>
                  <a:off x="8820707" y="4975901"/>
                  <a:ext cx="271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B29FFCD-D3C2-EB9E-15A9-3942D0003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707" y="4975901"/>
                  <a:ext cx="27167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3810" r="-9524" b="-470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3B3A479-B8DA-07E8-D7C9-6FA82605EF64}"/>
                    </a:ext>
                  </a:extLst>
                </p:cNvPr>
                <p:cNvSpPr txBox="1"/>
                <p:nvPr/>
              </p:nvSpPr>
              <p:spPr>
                <a:xfrm>
                  <a:off x="10651568" y="4975901"/>
                  <a:ext cx="265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3B3A479-B8DA-07E8-D7C9-6FA82605E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1568" y="4975901"/>
                  <a:ext cx="26552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3810" r="-4762" b="-41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D3BCDFA-3140-46B9-803C-4BF13DB632C7}"/>
                    </a:ext>
                  </a:extLst>
                </p:cNvPr>
                <p:cNvSpPr txBox="1"/>
                <p:nvPr/>
              </p:nvSpPr>
              <p:spPr>
                <a:xfrm>
                  <a:off x="9818871" y="4975901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D3BCDFA-3140-46B9-803C-4BF13DB632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8871" y="4975901"/>
                  <a:ext cx="219611" cy="276999"/>
                </a:xfrm>
                <a:prstGeom prst="rect">
                  <a:avLst/>
                </a:prstGeom>
                <a:blipFill>
                  <a:blip r:embed="rId10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C418A3E-38F5-D5CD-97E7-59BE2D1F2F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7971" y="4030609"/>
              <a:ext cx="602736" cy="6800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F79668B-0AFC-BEC8-87D8-CB223C231A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6545" y="4030609"/>
              <a:ext cx="292490" cy="778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DC1C583-4A7E-AA72-6F79-39EDF037CC81}"/>
                </a:ext>
              </a:extLst>
            </p:cNvPr>
            <p:cNvCxnSpPr>
              <a:cxnSpLocks/>
            </p:cNvCxnSpPr>
            <p:nvPr/>
          </p:nvCxnSpPr>
          <p:spPr>
            <a:xfrm>
              <a:off x="10206725" y="4030609"/>
              <a:ext cx="444843" cy="778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E47EB89-310E-0C7F-45D0-637973A7B589}"/>
                    </a:ext>
                  </a:extLst>
                </p:cNvPr>
                <p:cNvSpPr txBox="1"/>
                <p:nvPr/>
              </p:nvSpPr>
              <p:spPr>
                <a:xfrm>
                  <a:off x="8055848" y="4030609"/>
                  <a:ext cx="343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E47EB89-310E-0C7F-45D0-637973A7B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5848" y="4030609"/>
                  <a:ext cx="343299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F834644-7A2B-2E87-01EE-C3C6A9F67D16}"/>
                    </a:ext>
                  </a:extLst>
                </p:cNvPr>
                <p:cNvSpPr txBox="1"/>
                <p:nvPr/>
              </p:nvSpPr>
              <p:spPr>
                <a:xfrm>
                  <a:off x="8716977" y="4185756"/>
                  <a:ext cx="343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F834644-7A2B-2E87-01EE-C3C6A9F67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6977" y="4185756"/>
                  <a:ext cx="343299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897082F-46FD-A77A-BA78-1913784C03D8}"/>
                    </a:ext>
                  </a:extLst>
                </p:cNvPr>
                <p:cNvSpPr txBox="1"/>
                <p:nvPr/>
              </p:nvSpPr>
              <p:spPr>
                <a:xfrm>
                  <a:off x="10464060" y="4117578"/>
                  <a:ext cx="343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897082F-46FD-A77A-BA78-1913784C0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4060" y="4117578"/>
                  <a:ext cx="343299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CBF68D4-1106-7143-40F2-E40C0CB0D7AD}"/>
                </a:ext>
              </a:extLst>
            </p:cNvPr>
            <p:cNvCxnSpPr>
              <a:cxnSpLocks/>
            </p:cNvCxnSpPr>
            <p:nvPr/>
          </p:nvCxnSpPr>
          <p:spPr>
            <a:xfrm>
              <a:off x="8227497" y="2096091"/>
              <a:ext cx="593210" cy="6871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07FBF63-96DF-5B89-4C29-C19634D3E71D}"/>
                </a:ext>
              </a:extLst>
            </p:cNvPr>
            <p:cNvCxnSpPr>
              <a:cxnSpLocks/>
            </p:cNvCxnSpPr>
            <p:nvPr/>
          </p:nvCxnSpPr>
          <p:spPr>
            <a:xfrm>
              <a:off x="9010047" y="2102580"/>
              <a:ext cx="135838" cy="6690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581283F-516A-641E-DF8C-9DFC4E9345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17892" y="2102580"/>
              <a:ext cx="489467" cy="7128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59B76FA-4269-787D-844A-8FEADBE0EF77}"/>
                    </a:ext>
                  </a:extLst>
                </p:cNvPr>
                <p:cNvSpPr txBox="1"/>
                <p:nvPr/>
              </p:nvSpPr>
              <p:spPr>
                <a:xfrm>
                  <a:off x="7989116" y="2353869"/>
                  <a:ext cx="4349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59B76FA-4269-787D-844A-8FEADBE0E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9116" y="2353869"/>
                  <a:ext cx="434927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5C51BFC-CD2C-752C-8863-9874CF079D69}"/>
                    </a:ext>
                  </a:extLst>
                </p:cNvPr>
                <p:cNvSpPr txBox="1"/>
                <p:nvPr/>
              </p:nvSpPr>
              <p:spPr>
                <a:xfrm>
                  <a:off x="9137317" y="2158323"/>
                  <a:ext cx="4402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5C51BFC-CD2C-752C-8863-9874CF079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7317" y="2158323"/>
                  <a:ext cx="440249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FC6271E-6F55-6DEA-AD6F-C4736B5CB080}"/>
                    </a:ext>
                  </a:extLst>
                </p:cNvPr>
                <p:cNvSpPr txBox="1"/>
                <p:nvPr/>
              </p:nvSpPr>
              <p:spPr>
                <a:xfrm>
                  <a:off x="10657597" y="2324209"/>
                  <a:ext cx="4498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FC6271E-6F55-6DEA-AD6F-C4736B5CB0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7597" y="2324209"/>
                  <a:ext cx="449867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3AA11BA-980C-34E3-C1E6-BC0C5F38E645}"/>
              </a:ext>
            </a:extLst>
          </p:cNvPr>
          <p:cNvGrpSpPr/>
          <p:nvPr/>
        </p:nvGrpSpPr>
        <p:grpSpPr>
          <a:xfrm>
            <a:off x="1639955" y="3002349"/>
            <a:ext cx="4751010" cy="990961"/>
            <a:chOff x="1527581" y="2960442"/>
            <a:chExt cx="4751010" cy="9909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2AC7C89-06F9-00E4-7842-8FAFDA6C993B}"/>
                    </a:ext>
                  </a:extLst>
                </p:cNvPr>
                <p:cNvSpPr txBox="1"/>
                <p:nvPr/>
              </p:nvSpPr>
              <p:spPr>
                <a:xfrm>
                  <a:off x="2373334" y="2960443"/>
                  <a:ext cx="297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2AC7C89-06F9-00E4-7842-8FAFDA6C99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334" y="2960443"/>
                  <a:ext cx="297710" cy="307777"/>
                </a:xfrm>
                <a:prstGeom prst="rect">
                  <a:avLst/>
                </a:prstGeom>
                <a:blipFill>
                  <a:blip r:embed="rId17"/>
                  <a:stretch>
                    <a:fillRect l="-16000" r="-4000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2423EC3-265C-DC92-CAA7-A793ACBD0CF8}"/>
                    </a:ext>
                  </a:extLst>
                </p:cNvPr>
                <p:cNvSpPr txBox="1"/>
                <p:nvPr/>
              </p:nvSpPr>
              <p:spPr>
                <a:xfrm>
                  <a:off x="3242425" y="2960442"/>
                  <a:ext cx="30367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2423EC3-265C-DC92-CAA7-A793ACBD0C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2425" y="2960442"/>
                  <a:ext cx="303673" cy="307777"/>
                </a:xfrm>
                <a:prstGeom prst="rect">
                  <a:avLst/>
                </a:prstGeom>
                <a:blipFill>
                  <a:blip r:embed="rId18"/>
                  <a:stretch>
                    <a:fillRect l="-20833" r="-8333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1823163-048C-9D77-2BA2-2062A14A62EA}"/>
                    </a:ext>
                  </a:extLst>
                </p:cNvPr>
                <p:cNvSpPr txBox="1"/>
                <p:nvPr/>
              </p:nvSpPr>
              <p:spPr>
                <a:xfrm>
                  <a:off x="5073286" y="2960442"/>
                  <a:ext cx="29719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1823163-048C-9D77-2BA2-2062A14A62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3286" y="2960442"/>
                  <a:ext cx="297197" cy="307777"/>
                </a:xfrm>
                <a:prstGeom prst="rect">
                  <a:avLst/>
                </a:prstGeom>
                <a:blipFill>
                  <a:blip r:embed="rId19"/>
                  <a:stretch>
                    <a:fillRect l="-20833" r="-4167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D8BB2C9-2946-02B3-6F82-271D2C74B448}"/>
                    </a:ext>
                  </a:extLst>
                </p:cNvPr>
                <p:cNvSpPr txBox="1"/>
                <p:nvPr/>
              </p:nvSpPr>
              <p:spPr>
                <a:xfrm>
                  <a:off x="4240589" y="2960442"/>
                  <a:ext cx="24525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D8BB2C9-2946-02B3-6F82-271D2C74B4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0589" y="2960442"/>
                  <a:ext cx="245259" cy="30777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 descr="📣 · OpenMoji">
              <a:extLst>
                <a:ext uri="{FF2B5EF4-FFF2-40B4-BE49-F238E27FC236}">
                  <a16:creationId xmlns:a16="http://schemas.microsoft.com/office/drawing/2014/main" id="{E87712F6-030F-0F1F-EE8F-3051E7315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581" y="3493594"/>
              <a:ext cx="457809" cy="45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F0C0469-E47D-3503-FBEE-BA8DB3029BDD}"/>
                    </a:ext>
                  </a:extLst>
                </p:cNvPr>
                <p:cNvSpPr txBox="1"/>
                <p:nvPr/>
              </p:nvSpPr>
              <p:spPr>
                <a:xfrm>
                  <a:off x="2103205" y="3545743"/>
                  <a:ext cx="7403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IN" sz="20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F0C0469-E47D-3503-FBEE-BA8DB3029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3205" y="3545743"/>
                  <a:ext cx="740395" cy="400110"/>
                </a:xfrm>
                <a:prstGeom prst="rect">
                  <a:avLst/>
                </a:prstGeom>
                <a:blipFill>
                  <a:blip r:embed="rId22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2" descr="📣 · OpenMoji">
              <a:extLst>
                <a:ext uri="{FF2B5EF4-FFF2-40B4-BE49-F238E27FC236}">
                  <a16:creationId xmlns:a16="http://schemas.microsoft.com/office/drawing/2014/main" id="{684F455C-CFF1-C184-030E-1B407A8E2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77" y="3451719"/>
              <a:ext cx="457809" cy="45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405A966-8A78-1C74-DE63-1E5E940E4FBE}"/>
                    </a:ext>
                  </a:extLst>
                </p:cNvPr>
                <p:cNvSpPr txBox="1"/>
                <p:nvPr/>
              </p:nvSpPr>
              <p:spPr>
                <a:xfrm>
                  <a:off x="3514101" y="3503868"/>
                  <a:ext cx="7403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oMath>
                    </m:oMathPara>
                  </a14:m>
                  <a:endParaRPr lang="en-IN" sz="2000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405A966-8A78-1C74-DE63-1E5E940E4F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101" y="3503868"/>
                  <a:ext cx="740395" cy="400110"/>
                </a:xfrm>
                <a:prstGeom prst="rect">
                  <a:avLst/>
                </a:prstGeom>
                <a:blipFill>
                  <a:blip r:embed="rId23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5" name="Picture 2" descr="📣 · OpenMoji">
              <a:extLst>
                <a:ext uri="{FF2B5EF4-FFF2-40B4-BE49-F238E27FC236}">
                  <a16:creationId xmlns:a16="http://schemas.microsoft.com/office/drawing/2014/main" id="{22D51B10-AC91-F768-C87D-54BC12226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403" y="3420170"/>
              <a:ext cx="457809" cy="45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7A352AE-525E-C815-DAE6-0564ADD187CA}"/>
                    </a:ext>
                  </a:extLst>
                </p:cNvPr>
                <p:cNvSpPr txBox="1"/>
                <p:nvPr/>
              </p:nvSpPr>
              <p:spPr>
                <a:xfrm>
                  <a:off x="5529027" y="3472319"/>
                  <a:ext cx="7495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20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7A352AE-525E-C815-DAE6-0564ADD187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9027" y="3472319"/>
                  <a:ext cx="749564" cy="400110"/>
                </a:xfrm>
                <a:prstGeom prst="rect">
                  <a:avLst/>
                </a:prstGeom>
                <a:blipFill>
                  <a:blip r:embed="rId24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BCCC272-14E8-380A-0026-84A2C2561A9F}"/>
              </a:ext>
            </a:extLst>
          </p:cNvPr>
          <p:cNvSpPr txBox="1"/>
          <p:nvPr/>
        </p:nvSpPr>
        <p:spPr>
          <a:xfrm>
            <a:off x="821392" y="5401725"/>
            <a:ext cx="646952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What can go wrong when parties are malicious?</a:t>
            </a:r>
          </a:p>
        </p:txBody>
      </p:sp>
    </p:spTree>
    <p:extLst>
      <p:ext uri="{BB962C8B-B14F-4D97-AF65-F5344CB8AC3E}">
        <p14:creationId xmlns:p14="http://schemas.microsoft.com/office/powerpoint/2010/main" val="27463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2CCD8-42E4-89CB-1F16-D50598158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8B08-AD8C-D3C6-DF70-DCC10A26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semi-honest reconstruct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3515F8-1A6C-7576-80F1-D2DF5C5FBD07}"/>
                  </a:ext>
                </a:extLst>
              </p:cNvPr>
              <p:cNvSpPr txBox="1"/>
              <p:nvPr/>
            </p:nvSpPr>
            <p:spPr>
              <a:xfrm>
                <a:off x="881693" y="1634106"/>
                <a:ext cx="6267998" cy="3463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sng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u="sng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i="1" u="sng" dirty="0"/>
                  <a:t>:</a:t>
                </a:r>
              </a:p>
              <a:p>
                <a:endParaRPr lang="en-US" sz="2400" i="1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to all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𝐼𝑛𝑡𝑒𝑟𝑝𝑜𝑙𝑎𝑡𝑒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…(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Output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3515F8-1A6C-7576-80F1-D2DF5C5FB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93" y="1634106"/>
                <a:ext cx="6267998" cy="3463833"/>
              </a:xfrm>
              <a:prstGeom prst="rect">
                <a:avLst/>
              </a:prstGeom>
              <a:blipFill>
                <a:blip r:embed="rId2"/>
                <a:stretch>
                  <a:fillRect l="-1616" t="-1460" b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DE857B21-75F9-1B44-15C0-26ED8962C548}"/>
              </a:ext>
            </a:extLst>
          </p:cNvPr>
          <p:cNvGrpSpPr/>
          <p:nvPr/>
        </p:nvGrpSpPr>
        <p:grpSpPr>
          <a:xfrm>
            <a:off x="7951616" y="1690689"/>
            <a:ext cx="2934687" cy="2751128"/>
            <a:chOff x="7951616" y="1690688"/>
            <a:chExt cx="3155848" cy="356221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92412E-8690-7736-4D82-584F98028353}"/>
                </a:ext>
              </a:extLst>
            </p:cNvPr>
            <p:cNvSpPr/>
            <p:nvPr/>
          </p:nvSpPr>
          <p:spPr>
            <a:xfrm>
              <a:off x="8530281" y="2783265"/>
              <a:ext cx="2063579" cy="123567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Reconstruct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94A613E-1844-A1AF-F8CF-87E112E094EE}"/>
                    </a:ext>
                  </a:extLst>
                </p:cNvPr>
                <p:cNvSpPr txBox="1"/>
                <p:nvPr/>
              </p:nvSpPr>
              <p:spPr>
                <a:xfrm>
                  <a:off x="8005118" y="1690689"/>
                  <a:ext cx="2663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3D5D08B-19F3-95C8-F887-BAF8F8771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5118" y="1690689"/>
                  <a:ext cx="26635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0000" r="-10000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25F7630-EA1F-1931-E14B-39C8FF35A3B6}"/>
                    </a:ext>
                  </a:extLst>
                </p:cNvPr>
                <p:cNvSpPr txBox="1"/>
                <p:nvPr/>
              </p:nvSpPr>
              <p:spPr>
                <a:xfrm>
                  <a:off x="8874209" y="1690688"/>
                  <a:ext cx="271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1121AA5-CB95-3B7D-3FE6-86DA28432A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4209" y="1690688"/>
                  <a:ext cx="27167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3810" r="-9524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8ADEFEE-D6DA-B8AF-F2B3-808063DCD46F}"/>
                    </a:ext>
                  </a:extLst>
                </p:cNvPr>
                <p:cNvSpPr txBox="1"/>
                <p:nvPr/>
              </p:nvSpPr>
              <p:spPr>
                <a:xfrm>
                  <a:off x="10705070" y="1690688"/>
                  <a:ext cx="265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5130BF1-5A42-79D8-2B3B-A3FBF0396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5070" y="1690688"/>
                  <a:ext cx="26552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3810" r="-4762" b="-3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982C770-0C8F-3E3D-DCB6-6072BB3F8A49}"/>
                    </a:ext>
                  </a:extLst>
                </p:cNvPr>
                <p:cNvSpPr txBox="1"/>
                <p:nvPr/>
              </p:nvSpPr>
              <p:spPr>
                <a:xfrm>
                  <a:off x="9872373" y="1690688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4AD963B-C779-B44C-91E3-3C9854014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2373" y="1690688"/>
                  <a:ext cx="219611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8BF2AB3-C4DD-DDDD-689F-56A0A5C54BFA}"/>
                    </a:ext>
                  </a:extLst>
                </p:cNvPr>
                <p:cNvSpPr txBox="1"/>
                <p:nvPr/>
              </p:nvSpPr>
              <p:spPr>
                <a:xfrm>
                  <a:off x="7951616" y="4975902"/>
                  <a:ext cx="2663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4A0B997-8F01-C6C8-1A37-2D961574F2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1616" y="4975902"/>
                  <a:ext cx="26635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9048" r="-9524" b="-470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DC8DD92-CFA9-AC55-F1D7-62DCB5EEA4EA}"/>
                    </a:ext>
                  </a:extLst>
                </p:cNvPr>
                <p:cNvSpPr txBox="1"/>
                <p:nvPr/>
              </p:nvSpPr>
              <p:spPr>
                <a:xfrm>
                  <a:off x="8820707" y="4975901"/>
                  <a:ext cx="271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B29FFCD-D3C2-EB9E-15A9-3942D0003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707" y="4975901"/>
                  <a:ext cx="27167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3810" r="-9524" b="-470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B77F0DC-AF5D-1031-9AAF-0182D8EA9071}"/>
                    </a:ext>
                  </a:extLst>
                </p:cNvPr>
                <p:cNvSpPr txBox="1"/>
                <p:nvPr/>
              </p:nvSpPr>
              <p:spPr>
                <a:xfrm>
                  <a:off x="10651568" y="4975901"/>
                  <a:ext cx="265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3B3A479-B8DA-07E8-D7C9-6FA82605E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1568" y="4975901"/>
                  <a:ext cx="26552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3810" r="-4762" b="-41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0E9FCD7-3FB1-2B1E-4ABB-22B784CB6CD4}"/>
                    </a:ext>
                  </a:extLst>
                </p:cNvPr>
                <p:cNvSpPr txBox="1"/>
                <p:nvPr/>
              </p:nvSpPr>
              <p:spPr>
                <a:xfrm>
                  <a:off x="9818871" y="4975901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D3BCDFA-3140-46B9-803C-4BF13DB632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8871" y="4975901"/>
                  <a:ext cx="219611" cy="276999"/>
                </a:xfrm>
                <a:prstGeom prst="rect">
                  <a:avLst/>
                </a:prstGeom>
                <a:blipFill>
                  <a:blip r:embed="rId10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40E6960-5238-94B3-22E3-051A62779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7971" y="4030609"/>
              <a:ext cx="602736" cy="6800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1BB532D-2B2F-02F0-3E3B-018D15970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6545" y="4030609"/>
              <a:ext cx="292490" cy="778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C383607-521F-941D-9E80-19283F95B63D}"/>
                </a:ext>
              </a:extLst>
            </p:cNvPr>
            <p:cNvCxnSpPr>
              <a:cxnSpLocks/>
            </p:cNvCxnSpPr>
            <p:nvPr/>
          </p:nvCxnSpPr>
          <p:spPr>
            <a:xfrm>
              <a:off x="10206725" y="4030609"/>
              <a:ext cx="444843" cy="778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3CE11ED-ED95-C685-74CD-8CF04C143F15}"/>
                    </a:ext>
                  </a:extLst>
                </p:cNvPr>
                <p:cNvSpPr txBox="1"/>
                <p:nvPr/>
              </p:nvSpPr>
              <p:spPr>
                <a:xfrm>
                  <a:off x="8055848" y="4030609"/>
                  <a:ext cx="343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E47EB89-310E-0C7F-45D0-637973A7B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5848" y="4030609"/>
                  <a:ext cx="343299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F606378-7740-5A0D-0BF2-13B03EFFC028}"/>
                    </a:ext>
                  </a:extLst>
                </p:cNvPr>
                <p:cNvSpPr txBox="1"/>
                <p:nvPr/>
              </p:nvSpPr>
              <p:spPr>
                <a:xfrm>
                  <a:off x="8716977" y="4185756"/>
                  <a:ext cx="343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F834644-7A2B-2E87-01EE-C3C6A9F67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6977" y="4185756"/>
                  <a:ext cx="343299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FD9F80F-E1A0-CC19-8388-9BD6D6E685D9}"/>
                    </a:ext>
                  </a:extLst>
                </p:cNvPr>
                <p:cNvSpPr txBox="1"/>
                <p:nvPr/>
              </p:nvSpPr>
              <p:spPr>
                <a:xfrm>
                  <a:off x="10464060" y="4117578"/>
                  <a:ext cx="343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897082F-46FD-A77A-BA78-1913784C0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4060" y="4117578"/>
                  <a:ext cx="343299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DEED8E0-7F47-1E48-6D12-3705512D75FC}"/>
                </a:ext>
              </a:extLst>
            </p:cNvPr>
            <p:cNvCxnSpPr>
              <a:cxnSpLocks/>
            </p:cNvCxnSpPr>
            <p:nvPr/>
          </p:nvCxnSpPr>
          <p:spPr>
            <a:xfrm>
              <a:off x="8227497" y="2096091"/>
              <a:ext cx="593210" cy="6871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FFCDD2C-BE0D-47FC-9160-C7ED3E8291B8}"/>
                </a:ext>
              </a:extLst>
            </p:cNvPr>
            <p:cNvCxnSpPr>
              <a:cxnSpLocks/>
            </p:cNvCxnSpPr>
            <p:nvPr/>
          </p:nvCxnSpPr>
          <p:spPr>
            <a:xfrm>
              <a:off x="9010047" y="2102580"/>
              <a:ext cx="135838" cy="6690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32226E0-FC18-0593-C9E9-40E7F86BF9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17892" y="2102580"/>
              <a:ext cx="489467" cy="7128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2AB5F31-CDD2-9D5D-2609-A18B9AE7BAAE}"/>
                    </a:ext>
                  </a:extLst>
                </p:cNvPr>
                <p:cNvSpPr txBox="1"/>
                <p:nvPr/>
              </p:nvSpPr>
              <p:spPr>
                <a:xfrm>
                  <a:off x="7989116" y="2353869"/>
                  <a:ext cx="4349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59B76FA-4269-787D-844A-8FEADBE0E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9116" y="2353869"/>
                  <a:ext cx="434927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5A3ABE2F-2209-027E-F9FC-15D0BAD85392}"/>
                    </a:ext>
                  </a:extLst>
                </p:cNvPr>
                <p:cNvSpPr txBox="1"/>
                <p:nvPr/>
              </p:nvSpPr>
              <p:spPr>
                <a:xfrm>
                  <a:off x="9137317" y="2158323"/>
                  <a:ext cx="4402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5C51BFC-CD2C-752C-8863-9874CF079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7317" y="2158323"/>
                  <a:ext cx="440249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0EDEE60-D186-D5DB-E9D4-B21E6BF467DF}"/>
                    </a:ext>
                  </a:extLst>
                </p:cNvPr>
                <p:cNvSpPr txBox="1"/>
                <p:nvPr/>
              </p:nvSpPr>
              <p:spPr>
                <a:xfrm>
                  <a:off x="10657597" y="2324209"/>
                  <a:ext cx="4498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FC6271E-6F55-6DEA-AD6F-C4736B5CB0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7597" y="2324209"/>
                  <a:ext cx="449867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E6D3C0-ADA8-EA70-752A-7CD1970EC751}"/>
              </a:ext>
            </a:extLst>
          </p:cNvPr>
          <p:cNvGrpSpPr/>
          <p:nvPr/>
        </p:nvGrpSpPr>
        <p:grpSpPr>
          <a:xfrm>
            <a:off x="1679509" y="2993338"/>
            <a:ext cx="4751010" cy="990961"/>
            <a:chOff x="1527581" y="2960442"/>
            <a:chExt cx="4751010" cy="9909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103B1FBD-B2E1-DF32-6B1F-00EFC92FC025}"/>
                    </a:ext>
                  </a:extLst>
                </p:cNvPr>
                <p:cNvSpPr txBox="1"/>
                <p:nvPr/>
              </p:nvSpPr>
              <p:spPr>
                <a:xfrm>
                  <a:off x="2373334" y="2960443"/>
                  <a:ext cx="297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2AC7C89-06F9-00E4-7842-8FAFDA6C99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334" y="2960443"/>
                  <a:ext cx="297710" cy="307777"/>
                </a:xfrm>
                <a:prstGeom prst="rect">
                  <a:avLst/>
                </a:prstGeom>
                <a:blipFill>
                  <a:blip r:embed="rId17"/>
                  <a:stretch>
                    <a:fillRect l="-16000" r="-4000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8128052D-1895-1A4A-29E8-E63A6DB0D2EC}"/>
                    </a:ext>
                  </a:extLst>
                </p:cNvPr>
                <p:cNvSpPr txBox="1"/>
                <p:nvPr/>
              </p:nvSpPr>
              <p:spPr>
                <a:xfrm>
                  <a:off x="3242425" y="2960442"/>
                  <a:ext cx="30367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2423EC3-265C-DC92-CAA7-A793ACBD0C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2425" y="2960442"/>
                  <a:ext cx="303673" cy="307777"/>
                </a:xfrm>
                <a:prstGeom prst="rect">
                  <a:avLst/>
                </a:prstGeom>
                <a:blipFill>
                  <a:blip r:embed="rId18"/>
                  <a:stretch>
                    <a:fillRect l="-20833" r="-8333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06B2972-0FA1-EBD1-73DD-28A111738FEC}"/>
                    </a:ext>
                  </a:extLst>
                </p:cNvPr>
                <p:cNvSpPr txBox="1"/>
                <p:nvPr/>
              </p:nvSpPr>
              <p:spPr>
                <a:xfrm>
                  <a:off x="5073286" y="2960442"/>
                  <a:ext cx="29719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1823163-048C-9D77-2BA2-2062A14A62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3286" y="2960442"/>
                  <a:ext cx="297197" cy="307777"/>
                </a:xfrm>
                <a:prstGeom prst="rect">
                  <a:avLst/>
                </a:prstGeom>
                <a:blipFill>
                  <a:blip r:embed="rId19"/>
                  <a:stretch>
                    <a:fillRect l="-20833" r="-4167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D6D389A-FB61-1EF3-1374-BE80ADA8FAF9}"/>
                    </a:ext>
                  </a:extLst>
                </p:cNvPr>
                <p:cNvSpPr txBox="1"/>
                <p:nvPr/>
              </p:nvSpPr>
              <p:spPr>
                <a:xfrm>
                  <a:off x="4240589" y="2960442"/>
                  <a:ext cx="24525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D8BB2C9-2946-02B3-6F82-271D2C74B4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0589" y="2960442"/>
                  <a:ext cx="245259" cy="30777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 descr="📣 · OpenMoji">
              <a:extLst>
                <a:ext uri="{FF2B5EF4-FFF2-40B4-BE49-F238E27FC236}">
                  <a16:creationId xmlns:a16="http://schemas.microsoft.com/office/drawing/2014/main" id="{94769CA0-ED85-2D1C-F3E6-309C64BB1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581" y="3493594"/>
              <a:ext cx="457809" cy="45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594CC3F-2711-256E-4488-7309A431DEDA}"/>
                    </a:ext>
                  </a:extLst>
                </p:cNvPr>
                <p:cNvSpPr txBox="1"/>
                <p:nvPr/>
              </p:nvSpPr>
              <p:spPr>
                <a:xfrm>
                  <a:off x="2103205" y="3545743"/>
                  <a:ext cx="7403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IN" sz="20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F0C0469-E47D-3503-FBEE-BA8DB3029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3205" y="3545743"/>
                  <a:ext cx="740395" cy="400110"/>
                </a:xfrm>
                <a:prstGeom prst="rect">
                  <a:avLst/>
                </a:prstGeom>
                <a:blipFill>
                  <a:blip r:embed="rId22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2" descr="📣 · OpenMoji">
              <a:extLst>
                <a:ext uri="{FF2B5EF4-FFF2-40B4-BE49-F238E27FC236}">
                  <a16:creationId xmlns:a16="http://schemas.microsoft.com/office/drawing/2014/main" id="{37B93EFA-506A-EA8B-DC86-F2800EF4A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77" y="3451719"/>
              <a:ext cx="457809" cy="45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5D580F1-30E0-5A11-1276-C5D68DC7F2AC}"/>
                    </a:ext>
                  </a:extLst>
                </p:cNvPr>
                <p:cNvSpPr txBox="1"/>
                <p:nvPr/>
              </p:nvSpPr>
              <p:spPr>
                <a:xfrm>
                  <a:off x="3514101" y="3503868"/>
                  <a:ext cx="7403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oMath>
                    </m:oMathPara>
                  </a14:m>
                  <a:endParaRPr lang="en-IN" sz="2000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405A966-8A78-1C74-DE63-1E5E940E4F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101" y="3503868"/>
                  <a:ext cx="740395" cy="400110"/>
                </a:xfrm>
                <a:prstGeom prst="rect">
                  <a:avLst/>
                </a:prstGeom>
                <a:blipFill>
                  <a:blip r:embed="rId23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5" name="Picture 2" descr="📣 · OpenMoji">
              <a:extLst>
                <a:ext uri="{FF2B5EF4-FFF2-40B4-BE49-F238E27FC236}">
                  <a16:creationId xmlns:a16="http://schemas.microsoft.com/office/drawing/2014/main" id="{24F22ADE-7079-2008-1D82-85CFED761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403" y="3420170"/>
              <a:ext cx="457809" cy="45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22AAC24-4CBA-84B0-C32F-6587AD4F1EB6}"/>
                    </a:ext>
                  </a:extLst>
                </p:cNvPr>
                <p:cNvSpPr txBox="1"/>
                <p:nvPr/>
              </p:nvSpPr>
              <p:spPr>
                <a:xfrm>
                  <a:off x="5529027" y="3472319"/>
                  <a:ext cx="7495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20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7A352AE-525E-C815-DAE6-0564ADD187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9027" y="3472319"/>
                  <a:ext cx="749564" cy="400110"/>
                </a:xfrm>
                <a:prstGeom prst="rect">
                  <a:avLst/>
                </a:prstGeom>
                <a:blipFill>
                  <a:blip r:embed="rId24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819EE7-27A4-2A80-D573-9F7EE253DAE0}"/>
              </a:ext>
            </a:extLst>
          </p:cNvPr>
          <p:cNvSpPr txBox="1"/>
          <p:nvPr/>
        </p:nvSpPr>
        <p:spPr>
          <a:xfrm>
            <a:off x="821392" y="5401725"/>
            <a:ext cx="685033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What can go wrong when parties are malicious?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Malicious parties may announce arbitrary points</a:t>
            </a:r>
          </a:p>
        </p:txBody>
      </p:sp>
    </p:spTree>
    <p:extLst>
      <p:ext uri="{BB962C8B-B14F-4D97-AF65-F5344CB8AC3E}">
        <p14:creationId xmlns:p14="http://schemas.microsoft.com/office/powerpoint/2010/main" val="3215648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2758</Words>
  <Application>Microsoft Macintosh PowerPoint</Application>
  <PresentationFormat>Widescreen</PresentationFormat>
  <Paragraphs>657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Aptos</vt:lpstr>
      <vt:lpstr>Aptos Display</vt:lpstr>
      <vt:lpstr>Arial</vt:lpstr>
      <vt:lpstr>Cambria Math</vt:lpstr>
      <vt:lpstr>Office Theme</vt:lpstr>
      <vt:lpstr>MPC with Guaranteed Output Delivery (GOD)</vt:lpstr>
      <vt:lpstr>MPC with Abort</vt:lpstr>
      <vt:lpstr>MPC with Guaranteed Output Delivery (GOD)</vt:lpstr>
      <vt:lpstr>Today’s Class</vt:lpstr>
      <vt:lpstr>Recap: semi-honest BGW</vt:lpstr>
      <vt:lpstr>Recap: semi-honest Shamir Secret Sharing</vt:lpstr>
      <vt:lpstr>Recap: semi-honest Shamir Secret Sharing</vt:lpstr>
      <vt:lpstr>Recap: semi-honest reconstruct</vt:lpstr>
      <vt:lpstr>Recap: semi-honest reconstruct</vt:lpstr>
      <vt:lpstr>Possible Attack 1</vt:lpstr>
      <vt:lpstr>Possible Attack 2</vt:lpstr>
      <vt:lpstr>Fix: binding</vt:lpstr>
      <vt:lpstr>Fix: binding - A Commitment Scheme</vt:lpstr>
      <vt:lpstr>An Attempt</vt:lpstr>
      <vt:lpstr>An Attempt</vt:lpstr>
      <vt:lpstr>Fix: binding - A Polynomial Commitment</vt:lpstr>
      <vt:lpstr>Fix: binding - A Polynomial Commitment</vt:lpstr>
      <vt:lpstr>An Attempt</vt:lpstr>
      <vt:lpstr>An Attempt</vt:lpstr>
      <vt:lpstr>Fix agreement – A broadcast channel</vt:lpstr>
      <vt:lpstr>(Verifiable) Shamir Secret Sharing </vt:lpstr>
      <vt:lpstr>(Verifiable) Shamir Secret Sharing </vt:lpstr>
      <vt:lpstr>(Verifiable) Shamir Secret Sharing </vt:lpstr>
      <vt:lpstr>Reliable reconstruction</vt:lpstr>
      <vt:lpstr>Verifiable Secret Sharing Analysis</vt:lpstr>
      <vt:lpstr>Reliable reconstruction: alternate method</vt:lpstr>
      <vt:lpstr>Reliable reconstruction: alternate method</vt:lpstr>
      <vt:lpstr>Recap: BGW</vt:lpstr>
      <vt:lpstr>BGW: Linear gates</vt:lpstr>
      <vt:lpstr>BGW: Linear gates</vt:lpstr>
      <vt:lpstr>BGW: Linear gates</vt:lpstr>
      <vt:lpstr>Recap: Beaver Triples</vt:lpstr>
      <vt:lpstr>Recap: Beaver Triples</vt:lpstr>
      <vt:lpstr>Recap: Beaver Triples</vt:lpstr>
      <vt:lpstr>Recap: Random Double shares</vt:lpstr>
      <vt:lpstr>Check if Equal Shares</vt:lpstr>
      <vt:lpstr>Check if Equal Shares</vt:lpstr>
      <vt:lpstr>Check if Equal Shares</vt:lpstr>
      <vt:lpstr>Check if Equal Shares Analysis</vt:lpstr>
      <vt:lpstr>Random Double shares</vt:lpstr>
      <vt:lpstr>Beaver Triples</vt:lpstr>
      <vt:lpstr>Beaver Triples</vt:lpstr>
      <vt:lpstr>Beaver Triples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Ananya Appan, Ananya</dc:creator>
  <cp:lastModifiedBy>Ananya Appan, Ananya</cp:lastModifiedBy>
  <cp:revision>107</cp:revision>
  <dcterms:created xsi:type="dcterms:W3CDTF">2025-11-13T20:03:52Z</dcterms:created>
  <dcterms:modified xsi:type="dcterms:W3CDTF">2025-11-21T22:35:16Z</dcterms:modified>
</cp:coreProperties>
</file>