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9"/>
  </p:notesMasterIdLst>
  <p:sldIdLst>
    <p:sldId id="690" r:id="rId3"/>
    <p:sldId id="542" r:id="rId4"/>
    <p:sldId id="670" r:id="rId5"/>
    <p:sldId id="671" r:id="rId6"/>
    <p:sldId id="672" r:id="rId7"/>
    <p:sldId id="631" r:id="rId8"/>
    <p:sldId id="632" r:id="rId9"/>
    <p:sldId id="633" r:id="rId10"/>
    <p:sldId id="630" r:id="rId11"/>
    <p:sldId id="546" r:id="rId12"/>
    <p:sldId id="549" r:id="rId13"/>
    <p:sldId id="552" r:id="rId14"/>
    <p:sldId id="551" r:id="rId15"/>
    <p:sldId id="553" r:id="rId16"/>
    <p:sldId id="629" r:id="rId17"/>
    <p:sldId id="554" r:id="rId18"/>
    <p:sldId id="555" r:id="rId19"/>
    <p:sldId id="557" r:id="rId20"/>
    <p:sldId id="558" r:id="rId21"/>
    <p:sldId id="560" r:id="rId22"/>
    <p:sldId id="563" r:id="rId23"/>
    <p:sldId id="571" r:id="rId24"/>
    <p:sldId id="572" r:id="rId25"/>
    <p:sldId id="573" r:id="rId26"/>
    <p:sldId id="574" r:id="rId27"/>
    <p:sldId id="575" r:id="rId28"/>
    <p:sldId id="576" r:id="rId29"/>
    <p:sldId id="577" r:id="rId30"/>
    <p:sldId id="578" r:id="rId31"/>
    <p:sldId id="579" r:id="rId32"/>
    <p:sldId id="580" r:id="rId33"/>
    <p:sldId id="581" r:id="rId34"/>
    <p:sldId id="582" r:id="rId35"/>
    <p:sldId id="583" r:id="rId36"/>
    <p:sldId id="584" r:id="rId37"/>
    <p:sldId id="585" r:id="rId38"/>
    <p:sldId id="586" r:id="rId39"/>
    <p:sldId id="587" r:id="rId40"/>
    <p:sldId id="588" r:id="rId41"/>
    <p:sldId id="589" r:id="rId42"/>
    <p:sldId id="590" r:id="rId43"/>
    <p:sldId id="591" r:id="rId44"/>
    <p:sldId id="592" r:id="rId45"/>
    <p:sldId id="593" r:id="rId46"/>
    <p:sldId id="595" r:id="rId47"/>
    <p:sldId id="594" r:id="rId48"/>
    <p:sldId id="634" r:id="rId49"/>
    <p:sldId id="635" r:id="rId50"/>
    <p:sldId id="636" r:id="rId51"/>
    <p:sldId id="637" r:id="rId52"/>
    <p:sldId id="640" r:id="rId53"/>
    <p:sldId id="605" r:id="rId54"/>
    <p:sldId id="606" r:id="rId55"/>
    <p:sldId id="607" r:id="rId56"/>
    <p:sldId id="608" r:id="rId57"/>
    <p:sldId id="609" r:id="rId58"/>
    <p:sldId id="610" r:id="rId59"/>
    <p:sldId id="653" r:id="rId60"/>
    <p:sldId id="611" r:id="rId61"/>
    <p:sldId id="612" r:id="rId62"/>
    <p:sldId id="613" r:id="rId63"/>
    <p:sldId id="614" r:id="rId64"/>
    <p:sldId id="615" r:id="rId65"/>
    <p:sldId id="616" r:id="rId66"/>
    <p:sldId id="617" r:id="rId67"/>
    <p:sldId id="618" r:id="rId68"/>
    <p:sldId id="621" r:id="rId69"/>
    <p:sldId id="641" r:id="rId70"/>
    <p:sldId id="642" r:id="rId71"/>
    <p:sldId id="643" r:id="rId72"/>
    <p:sldId id="644" r:id="rId73"/>
    <p:sldId id="645" r:id="rId74"/>
    <p:sldId id="646" r:id="rId75"/>
    <p:sldId id="647" r:id="rId76"/>
    <p:sldId id="648" r:id="rId77"/>
    <p:sldId id="649" r:id="rId78"/>
    <p:sldId id="650" r:id="rId79"/>
    <p:sldId id="651" r:id="rId80"/>
    <p:sldId id="673" r:id="rId81"/>
    <p:sldId id="674" r:id="rId82"/>
    <p:sldId id="675" r:id="rId83"/>
    <p:sldId id="681" r:id="rId84"/>
    <p:sldId id="682" r:id="rId85"/>
    <p:sldId id="683" r:id="rId86"/>
    <p:sldId id="684" r:id="rId87"/>
    <p:sldId id="685" r:id="rId88"/>
    <p:sldId id="686" r:id="rId89"/>
    <p:sldId id="687" r:id="rId90"/>
    <p:sldId id="688" r:id="rId91"/>
    <p:sldId id="689" r:id="rId92"/>
    <p:sldId id="676" r:id="rId93"/>
    <p:sldId id="677" r:id="rId94"/>
    <p:sldId id="678" r:id="rId95"/>
    <p:sldId id="660" r:id="rId96"/>
    <p:sldId id="661" r:id="rId97"/>
    <p:sldId id="679" r:id="rId98"/>
    <p:sldId id="627" r:id="rId99"/>
    <p:sldId id="659" r:id="rId100"/>
    <p:sldId id="669" r:id="rId101"/>
    <p:sldId id="662" r:id="rId102"/>
    <p:sldId id="663" r:id="rId103"/>
    <p:sldId id="664" r:id="rId104"/>
    <p:sldId id="665" r:id="rId105"/>
    <p:sldId id="666" r:id="rId106"/>
    <p:sldId id="667" r:id="rId107"/>
    <p:sldId id="668" r:id="rId10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77865" autoAdjust="0"/>
  </p:normalViewPr>
  <p:slideViewPr>
    <p:cSldViewPr>
      <p:cViewPr varScale="1">
        <p:scale>
          <a:sx n="119" d="100"/>
          <a:sy n="119" d="100"/>
        </p:scale>
        <p:origin x="1794" y="84"/>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159751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27</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27</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94660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31</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31</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234809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72857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38</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54773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39</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39</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407432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40</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40</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41</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8358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47</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extLst>
      <p:ext uri="{BB962C8B-B14F-4D97-AF65-F5344CB8AC3E}">
        <p14:creationId xmlns:p14="http://schemas.microsoft.com/office/powerpoint/2010/main" val="244407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48</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49</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4536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50</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50</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71</a:t>
            </a:fld>
            <a:endParaRPr lang="en-US" smtClean="0"/>
          </a:p>
        </p:txBody>
      </p:sp>
      <p:sp>
        <p:nvSpPr>
          <p:cNvPr id="223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72</a:t>
            </a:fld>
            <a:endParaRPr lang="en-US" smtClean="0"/>
          </a:p>
        </p:txBody>
      </p:sp>
      <p:sp>
        <p:nvSpPr>
          <p:cNvPr id="224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873259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73</a:t>
            </a:fld>
            <a:endParaRPr lang="en-US" smtClean="0"/>
          </a:p>
        </p:txBody>
      </p:sp>
      <p:sp>
        <p:nvSpPr>
          <p:cNvPr id="225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extLst>
      <p:ext uri="{BB962C8B-B14F-4D97-AF65-F5344CB8AC3E}">
        <p14:creationId xmlns:p14="http://schemas.microsoft.com/office/powerpoint/2010/main" val="175820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74</a:t>
            </a:fld>
            <a:endParaRPr lang="en-US" smtClean="0"/>
          </a:p>
        </p:txBody>
      </p:sp>
      <p:sp>
        <p:nvSpPr>
          <p:cNvPr id="227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7555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75</a:t>
            </a:fld>
            <a:endParaRPr lang="en-US" smtClean="0"/>
          </a:p>
        </p:txBody>
      </p:sp>
      <p:sp>
        <p:nvSpPr>
          <p:cNvPr id="228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11581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76</a:t>
            </a:fld>
            <a:endParaRPr lang="en-US" smtClean="0"/>
          </a:p>
        </p:txBody>
      </p:sp>
      <p:sp>
        <p:nvSpPr>
          <p:cNvPr id="229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49052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100</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extLst>
      <p:ext uri="{BB962C8B-B14F-4D97-AF65-F5344CB8AC3E}">
        <p14:creationId xmlns:p14="http://schemas.microsoft.com/office/powerpoint/2010/main" val="4107534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101</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2683483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104</a:t>
            </a:fld>
            <a:endParaRPr lang="en-US" smtClean="0"/>
          </a:p>
        </p:txBody>
      </p:sp>
      <p:sp>
        <p:nvSpPr>
          <p:cNvPr id="2478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09151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105</a:t>
            </a:fld>
            <a:endParaRPr lang="en-US" smtClean="0"/>
          </a:p>
        </p:txBody>
      </p:sp>
      <p:sp>
        <p:nvSpPr>
          <p:cNvPr id="252931" name="Rectangle 2"/>
          <p:cNvSpPr>
            <a:spLocks noGrp="1" noRot="1" noChangeAspect="1" noChangeArrowheads="1" noTextEdit="1"/>
          </p:cNvSpPr>
          <p:nvPr>
            <p:ph type="sldImg"/>
          </p:nvPr>
        </p:nvSpPr>
        <p:spPr bwMode="auto">
          <a:xfrm>
            <a:off x="382588" y="684213"/>
            <a:ext cx="6097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extLst>
      <p:ext uri="{BB962C8B-B14F-4D97-AF65-F5344CB8AC3E}">
        <p14:creationId xmlns:p14="http://schemas.microsoft.com/office/powerpoint/2010/main" val="16735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10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10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extLst>
      <p:ext uri="{BB962C8B-B14F-4D97-AF65-F5344CB8AC3E}">
        <p14:creationId xmlns:p14="http://schemas.microsoft.com/office/powerpoint/2010/main" val="124137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12</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12</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18</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18</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403695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extLst>
      <p:ext uri="{BB962C8B-B14F-4D97-AF65-F5344CB8AC3E}">
        <p14:creationId xmlns:p14="http://schemas.microsoft.com/office/powerpoint/2010/main" val="339171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22</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22</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95707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23</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23</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44058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37.xml"/><Relationship Id="rId7"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8.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8.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7.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colmap.github.io/" TargetMode="External"/><Relationship Id="rId2" Type="http://schemas.openxmlformats.org/officeDocument/2006/relationships/hyperlink" Target="https://www.cs.cornell.edu/~snavely/publications/thesis/thesis.pdf" TargetMode="External"/><Relationship Id="rId1" Type="http://schemas.openxmlformats.org/officeDocument/2006/relationships/slideLayout" Target="../slideLayouts/slideLayout2.xml"/><Relationship Id="rId4" Type="http://schemas.openxmlformats.org/officeDocument/2006/relationships/hyperlink" Target="https://github.com/openMVG/awesome_3DReconstruction_list"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34256" y="2177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886856" y="482237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7" name="TextBox 6"/>
          <p:cNvSpPr txBox="1"/>
          <p:nvPr/>
        </p:nvSpPr>
        <p:spPr>
          <a:xfrm flipH="1">
            <a:off x="-18143" y="6571994"/>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a:t>
            </a: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50" y="101237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255" y="6571994"/>
            <a:ext cx="2895600" cy="307777"/>
          </a:xfrm>
          <a:prstGeom prst="rect">
            <a:avLst/>
          </a:prstGeom>
          <a:noFill/>
        </p:spPr>
        <p:txBody>
          <a:bodyPr wrap="square" rtlCol="0">
            <a:spAutoFit/>
          </a:bodyPr>
          <a:lstStyle/>
          <a:p>
            <a:pPr algn="r"/>
            <a:r>
              <a:rPr lang="en-US" sz="1400" dirty="0">
                <a:solidFill>
                  <a:schemeClr val="bg1">
                    <a:lumMod val="50000"/>
                  </a:schemeClr>
                </a:solidFill>
              </a:rPr>
              <a:t>Graphic from Antonio Torralba</a:t>
            </a:r>
          </a:p>
        </p:txBody>
      </p:sp>
    </p:spTree>
    <p:extLst>
      <p:ext uri="{BB962C8B-B14F-4D97-AF65-F5344CB8AC3E}">
        <p14:creationId xmlns:p14="http://schemas.microsoft.com/office/powerpoint/2010/main" val="1609483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705076" y="4717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400401" y="1467984"/>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smtClean="0"/>
              <a:t>Photo Clip Art [SG’07]</a:t>
            </a:r>
          </a:p>
        </p:txBody>
      </p:sp>
      <p:sp>
        <p:nvSpPr>
          <p:cNvPr id="177156" name="Rectangle 4"/>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639888" y="2219326"/>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6819901"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2620170" y="4007645"/>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20374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3417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3417888" y="2257426"/>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1622426" y="2116139"/>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2470151" y="3990976"/>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3006726"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08379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1820864"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1738314" y="3140076"/>
            <a:ext cx="8713787" cy="2879725"/>
          </a:xfrm>
          <a:prstGeom prst="rect">
            <a:avLst/>
          </a:prstGeom>
          <a:noFill/>
          <a:ln w="9525">
            <a:noFill/>
            <a:miter lim="800000"/>
            <a:headEnd/>
            <a:tailEnd/>
          </a:ln>
        </p:spPr>
      </p:pic>
      <p:sp>
        <p:nvSpPr>
          <p:cNvPr id="181253" name="Rectangle 7"/>
          <p:cNvSpPr>
            <a:spLocks noChangeArrowheads="1"/>
          </p:cNvSpPr>
          <p:nvPr/>
        </p:nvSpPr>
        <p:spPr bwMode="auto">
          <a:xfrm>
            <a:off x="3886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extLst>
      <p:ext uri="{BB962C8B-B14F-4D97-AF65-F5344CB8AC3E}">
        <p14:creationId xmlns:p14="http://schemas.microsoft.com/office/powerpoint/2010/main" val="63670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1752600" y="179388"/>
            <a:ext cx="8763000" cy="906462"/>
          </a:xfrm>
        </p:spPr>
        <p:txBody>
          <a:bodyPr/>
          <a:lstStyle/>
          <a:p>
            <a:pPr eaLnBrk="1" hangingPunct="1"/>
            <a:r>
              <a:rPr lang="ru-RU" sz="3300"/>
              <a:t>Image Restoration using Online Photo Collections</a:t>
            </a:r>
            <a:r>
              <a:rPr lang="en-US" sz="3300"/>
              <a:t> [ICCV’09]</a:t>
            </a:r>
            <a:endParaRPr lang="ru-RU" sz="3300"/>
          </a:p>
        </p:txBody>
      </p:sp>
      <p:pic>
        <p:nvPicPr>
          <p:cNvPr id="182275" name="Picture 5"/>
          <p:cNvPicPr>
            <a:picLocks noChangeAspect="1" noChangeArrowheads="1"/>
          </p:cNvPicPr>
          <p:nvPr/>
        </p:nvPicPr>
        <p:blipFill>
          <a:blip r:embed="rId2" cstate="print"/>
          <a:srcRect/>
          <a:stretch>
            <a:fillRect/>
          </a:stretch>
        </p:blipFill>
        <p:spPr bwMode="auto">
          <a:xfrm>
            <a:off x="1733550" y="1676401"/>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4267200" y="6415089"/>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extLst>
      <p:ext uri="{BB962C8B-B14F-4D97-AF65-F5344CB8AC3E}">
        <p14:creationId xmlns:p14="http://schemas.microsoft.com/office/powerpoint/2010/main" val="287157046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0" y="95250"/>
            <a:ext cx="9144000" cy="914400"/>
          </a:xfrm>
        </p:spPr>
        <p:txBody>
          <a:bodyPr rtlCol="0">
            <a:normAutofit fontScale="90000"/>
          </a:bodyPr>
          <a:lstStyle/>
          <a:p>
            <a:pPr eaLnBrk="1" fontAlgn="auto" hangingPunct="1">
              <a:spcAft>
                <a:spcPts val="0"/>
              </a:spcAft>
              <a:defRPr/>
            </a:pPr>
            <a:r>
              <a:rPr lang="en-GB" sz="4000" dirty="0">
                <a:latin typeface="Calibri" pitchFamily="34" charset="0"/>
                <a:cs typeface="Arial" pitchFamily="34" charset="0"/>
              </a:rPr>
              <a:t>Tour from a single image</a:t>
            </a:r>
            <a:r>
              <a:rPr lang="en-US" sz="4000" dirty="0">
                <a:latin typeface="Calibri" pitchFamily="34" charset="0"/>
                <a:cs typeface="Arial" pitchFamily="34" charset="0"/>
              </a:rPr>
              <a:t/>
            </a:r>
            <a:br>
              <a:rPr lang="en-US" sz="4000" dirty="0">
                <a:latin typeface="Calibri" pitchFamily="34" charset="0"/>
                <a:cs typeface="Arial" pitchFamily="34" charset="0"/>
              </a:rPr>
            </a:br>
            <a:r>
              <a:rPr lang="en-US" sz="3100" dirty="0"/>
              <a:t>Scene 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152400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5665788" y="1476376"/>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1524000" y="3852864"/>
            <a:ext cx="9144000" cy="1673225"/>
          </a:xfrm>
          <a:prstGeom prst="rect">
            <a:avLst/>
          </a:prstGeom>
          <a:noFill/>
          <a:ln w="9525">
            <a:noFill/>
            <a:miter lim="800000"/>
            <a:headEnd/>
            <a:tailEnd/>
          </a:ln>
        </p:spPr>
      </p:pic>
    </p:spTree>
    <p:extLst>
      <p:ext uri="{BB962C8B-B14F-4D97-AF65-F5344CB8AC3E}">
        <p14:creationId xmlns:p14="http://schemas.microsoft.com/office/powerpoint/2010/main" val="117708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1"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6410326"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8562976"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3994150" y="4170364"/>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628776"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152400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3895725" y="792164"/>
            <a:ext cx="4457700" cy="3265487"/>
          </a:xfrm>
          <a:prstGeom prst="rect">
            <a:avLst/>
          </a:prstGeom>
          <a:noFill/>
          <a:ln w="9525">
            <a:noFill/>
            <a:miter lim="800000"/>
            <a:headEnd/>
            <a:tailEnd/>
          </a:ln>
        </p:spPr>
      </p:pic>
    </p:spTree>
    <p:extLst>
      <p:ext uri="{BB962C8B-B14F-4D97-AF65-F5344CB8AC3E}">
        <p14:creationId xmlns:p14="http://schemas.microsoft.com/office/powerpoint/2010/main" val="1118938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1524000" y="2743201"/>
            <a:ext cx="8686800" cy="3382963"/>
          </a:xfrm>
        </p:spPr>
        <p:txBody>
          <a:bodyPr/>
          <a:lstStyle/>
          <a:p>
            <a:pPr eaLnBrk="1" hangingPunct="1">
              <a:buFont typeface="Arial" pitchFamily="34" charset="0"/>
              <a:buNone/>
            </a:pPr>
            <a:r>
              <a:rPr lang="en-US" dirty="0" smtClean="0"/>
              <a:t>http://www.youtube.com/watch?v=E0rboU10rPo</a:t>
            </a:r>
          </a:p>
          <a:p>
            <a:pPr eaLnBrk="1" hangingPunct="1">
              <a:buFont typeface="Arial" pitchFamily="34" charset="0"/>
              <a:buNone/>
            </a:pPr>
            <a:endParaRPr lang="en-US" dirty="0" smtClean="0"/>
          </a:p>
        </p:txBody>
      </p:sp>
    </p:spTree>
    <p:extLst>
      <p:ext uri="{BB962C8B-B14F-4D97-AF65-F5344CB8AC3E}">
        <p14:creationId xmlns:p14="http://schemas.microsoft.com/office/powerpoint/2010/main" val="306439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375001" y="1460727"/>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381351" y="14366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385887" y="1467984"/>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90600" y="1113971"/>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105400" y="2256971"/>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90601" y="4009571"/>
            <a:ext cx="3353791" cy="2514600"/>
          </a:xfrm>
          <a:prstGeom prst="rect">
            <a:avLst/>
          </a:prstGeom>
          <a:noFill/>
          <a:ln w="9525">
            <a:noFill/>
            <a:miter lim="800000"/>
            <a:headEnd/>
            <a:tailEnd/>
          </a:ln>
        </p:spPr>
      </p:pic>
      <p:sp>
        <p:nvSpPr>
          <p:cNvPr id="7" name="TextBox 6"/>
          <p:cNvSpPr txBox="1"/>
          <p:nvPr/>
        </p:nvSpPr>
        <p:spPr>
          <a:xfrm>
            <a:off x="2362200" y="3628571"/>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362200" y="6459639"/>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705600" y="4847771"/>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9944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660400" y="3505201"/>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41656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Dataset</a:t>
            </a:r>
          </a:p>
        </p:txBody>
      </p:sp>
      <p:sp>
        <p:nvSpPr>
          <p:cNvPr id="7" name="Right Arrow 6"/>
          <p:cNvSpPr/>
          <p:nvPr/>
        </p:nvSpPr>
        <p:spPr>
          <a:xfrm>
            <a:off x="55616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7328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949939"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632201"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990600" y="1066799"/>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 Image</a:t>
              </a: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Images</a:t>
              </a: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Associated Info</a:t>
              </a: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a:t>Huge Dataset</a:t>
              </a:r>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Info from Most Similar Images</a:t>
              </a: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a:latin typeface="+mn-lt"/>
                </a:rPr>
                <a:t>image</a:t>
              </a:r>
            </a:p>
            <a:p>
              <a:pPr algn="ctr"/>
              <a:r>
                <a:rPr lang="en-US" sz="2000" dirty="0">
                  <a:latin typeface="+mn-lt"/>
                </a:rPr>
                <a:t>matching</a:t>
              </a: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762000" y="5638800"/>
            <a:ext cx="8382000" cy="830997"/>
          </a:xfrm>
          <a:prstGeom prst="rect">
            <a:avLst/>
          </a:prstGeom>
          <a:noFill/>
        </p:spPr>
        <p:txBody>
          <a:bodyPr wrap="square" rtlCol="0">
            <a:spAutoFit/>
          </a:bodyPr>
          <a:lstStyle/>
          <a:p>
            <a:r>
              <a:rPr lang="en-US" sz="2400" dirty="0">
                <a:latin typeface="+mn-lt"/>
              </a:rPr>
              <a:t>Trick: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pic>
        <p:nvPicPr>
          <p:cNvPr id="4" name="Picture 12" descr="teaser_input"/>
          <p:cNvPicPr>
            <a:picLocks noChangeAspect="1" noChangeArrowheads="1"/>
          </p:cNvPicPr>
          <p:nvPr/>
        </p:nvPicPr>
        <p:blipFill>
          <a:blip r:embed="rId2" cstate="print"/>
          <a:srcRect/>
          <a:stretch>
            <a:fillRect/>
          </a:stretch>
        </p:blipFill>
        <p:spPr bwMode="auto">
          <a:xfrm>
            <a:off x="3839028"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1219201" y="3886201"/>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1143001"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3048000" y="4419601"/>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8194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462838" y="2133601"/>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5105401" y="4267201"/>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533400" y="2514601"/>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7086601" y="609601"/>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3294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795838" y="92076"/>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852864"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2095500" y="5943601"/>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713412" y="1481136"/>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97062" y="2776537"/>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724526" y="3995736"/>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89613" y="2852737"/>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132012" y="3994150"/>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79612" y="1709737"/>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960812" y="4300536"/>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424488" y="841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671888" y="1603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919288" y="490536"/>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98876" y="2090736"/>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941512" y="5875337"/>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Opportunities of scale</a:t>
            </a:r>
            <a:endParaRPr lang="en-US" dirty="0"/>
          </a:p>
        </p:txBody>
      </p:sp>
      <p:sp>
        <p:nvSpPr>
          <p:cNvPr id="3" name="Content Placeholder 2"/>
          <p:cNvSpPr>
            <a:spLocks noGrp="1"/>
          </p:cNvSpPr>
          <p:nvPr>
            <p:ph idx="1"/>
          </p:nvPr>
        </p:nvSpPr>
        <p:spPr/>
        <p:txBody>
          <a:bodyPr/>
          <a:lstStyle/>
          <a:p>
            <a:r>
              <a:rPr lang="en-US" dirty="0" smtClean="0"/>
              <a:t>3D Reconstruction</a:t>
            </a:r>
          </a:p>
          <a:p>
            <a:r>
              <a:rPr lang="en-US" dirty="0" smtClean="0"/>
              <a:t>Data-driven methods</a:t>
            </a:r>
          </a:p>
          <a:p>
            <a:pPr lvl="1"/>
            <a:r>
              <a:rPr lang="en-US" dirty="0" smtClean="0"/>
              <a:t>3D reconstruction</a:t>
            </a:r>
          </a:p>
          <a:p>
            <a:pPr lvl="1"/>
            <a:r>
              <a:rPr lang="en-US" dirty="0" smtClean="0"/>
              <a:t>Scene completion</a:t>
            </a:r>
          </a:p>
          <a:p>
            <a:pPr lvl="1"/>
            <a:r>
              <a:rPr lang="en-US" dirty="0" smtClean="0"/>
              <a:t>Im2gps</a:t>
            </a:r>
          </a:p>
          <a:p>
            <a:pPr lvl="1"/>
            <a:r>
              <a:rPr lang="en-US" dirty="0" smtClean="0"/>
              <a:t>Colorizing</a:t>
            </a:r>
          </a:p>
          <a:p>
            <a:pPr lvl="1"/>
            <a:r>
              <a:rPr lang="en-US" dirty="0" smtClean="0"/>
              <a:t>Recognition</a:t>
            </a:r>
          </a:p>
          <a:p>
            <a:pPr lvl="1"/>
            <a:r>
              <a:rPr lang="en-US" dirty="0"/>
              <a:t>a</a:t>
            </a:r>
            <a:r>
              <a:rPr lang="en-US" dirty="0" smtClean="0"/>
              <a:t>nd much more…</a:t>
            </a:r>
          </a:p>
          <a:p>
            <a:r>
              <a:rPr lang="en-US" dirty="0" smtClean="0"/>
              <a:t>Deep network representations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a:xfrm>
            <a:off x="609600" y="990600"/>
            <a:ext cx="10972800" cy="5410200"/>
          </a:xfrm>
        </p:spPr>
        <p:txBody>
          <a:bodyPr>
            <a:normAutofit fontScale="85000" lnSpcReduction="20000"/>
          </a:bodyPr>
          <a:lstStyle/>
          <a:p>
            <a:pPr eaLnBrk="1" hangingPunct="1"/>
            <a:r>
              <a:rPr lang="en-US" dirty="0" smtClean="0"/>
              <a:t>Now: nobody counts anymore</a:t>
            </a:r>
          </a:p>
          <a:p>
            <a:pPr eaLnBrk="1" hangingPunct="1"/>
            <a:r>
              <a:rPr lang="en-US" dirty="0" smtClean="0"/>
              <a:t>Facebook (2014)</a:t>
            </a:r>
          </a:p>
          <a:p>
            <a:pPr lvl="1" eaLnBrk="1" hangingPunct="1"/>
            <a:r>
              <a:rPr lang="en-US" dirty="0" smtClean="0"/>
              <a:t>250 billion total, +350 million per day</a:t>
            </a:r>
          </a:p>
          <a:p>
            <a:pPr eaLnBrk="1" hangingPunct="1"/>
            <a:r>
              <a:rPr lang="en-US" dirty="0" smtClean="0"/>
              <a:t>Facebook (2011)</a:t>
            </a:r>
          </a:p>
          <a:p>
            <a:pPr lvl="1" eaLnBrk="1" hangingPunct="1"/>
            <a:r>
              <a:rPr lang="en-US" dirty="0" smtClean="0"/>
              <a:t>6 </a:t>
            </a:r>
            <a:r>
              <a:rPr lang="en-US" dirty="0"/>
              <a:t>b</a:t>
            </a:r>
            <a:r>
              <a:rPr lang="en-US" dirty="0" smtClean="0"/>
              <a:t>illion images per month</a:t>
            </a:r>
          </a:p>
          <a:p>
            <a:pPr lvl="1" eaLnBrk="1" hangingPunct="1"/>
            <a:r>
              <a:rPr lang="en-US" dirty="0" smtClean="0"/>
              <a:t>More than 100 petabytes of images/video</a:t>
            </a:r>
          </a:p>
          <a:p>
            <a:pPr eaLnBrk="1" hangingPunct="1"/>
            <a:r>
              <a:rPr lang="en-US" dirty="0" smtClean="0"/>
              <a:t>Flickr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580571"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219200" y="1077686"/>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828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219200" y="1066800"/>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399" y="1981199"/>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6028" y="1904999"/>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8028" y="58674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5904" y="17526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1828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473324" y="2743199"/>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025524" y="2514599"/>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3962400" y="16764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454524" y="57912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3629"/>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4809"/>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334962" y="2609849"/>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5059362" y="6038849"/>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773362" y="106680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143829"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156029"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156029"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609600" y="-7257"/>
            <a:ext cx="8402638" cy="1219200"/>
          </a:xfrm>
        </p:spPr>
        <p:txBody>
          <a:bodyPr/>
          <a:lstStyle/>
          <a:p>
            <a:pPr eaLnBrk="1" hangingPunct="1"/>
            <a:r>
              <a:rPr lang="en-US" dirty="0"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2.91667E-6 -0.01504 L 0.28281 -0.11134 L 0.36432 -0.10185 L 0.28281 -0.09143 L 0.36432 -0.08125 L 0.28281 -0.07152 L 0.36432 -0.06111 L 0.28281 -0.05115 L 0.36432 -0.04074 L 0.28281 -0.03055 L 0.36432 -0.02083 L 0.28281 -0.00995 L 0.36432 -0.00046 L 0.28281 0.00996 L 0.36432 0.02014 L 0.28281 0.02987 L 0.36432 0.04075 " pathEditMode="relative" rAng="0" ptsTypes="AAAAAAAAAAAAAAAAA">
                                      <p:cBhvr>
                                        <p:cTn id="6" dur="3000" fill="hold"/>
                                        <p:tgtEl>
                                          <p:spTgt spid="649221"/>
                                        </p:tgtEl>
                                        <p:attrNameLst>
                                          <p:attrName>ppt_x</p:attrName>
                                          <p:attrName>ppt_y</p:attrName>
                                        </p:attrNameLst>
                                      </p:cBhvr>
                                      <p:rCtr x="1821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a:xfrm>
            <a:off x="609600" y="990600"/>
            <a:ext cx="8458200" cy="5135563"/>
          </a:xfrm>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05607"/>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06" y="3305606"/>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07" y="5065395"/>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368365" y="4469454"/>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32381" y="6508336"/>
            <a:ext cx="4814203" cy="369332"/>
          </a:xfrm>
          <a:prstGeom prst="rect">
            <a:avLst/>
          </a:prstGeom>
          <a:noFill/>
        </p:spPr>
        <p:txBody>
          <a:bodyPr wrap="none" rtlCol="0">
            <a:spAutoFit/>
          </a:bodyPr>
          <a:lstStyle/>
          <a:p>
            <a:r>
              <a:rPr lang="en-US" dirty="0" smtClean="0"/>
              <a:t>“Building Rome in a Day”, Agarwal et al. 2009</a:t>
            </a:r>
            <a:endParaRPr lang="en-US" dirty="0"/>
          </a:p>
        </p:txBody>
      </p:sp>
    </p:spTree>
    <p:extLst>
      <p:ext uri="{BB962C8B-B14F-4D97-AF65-F5344CB8AC3E}">
        <p14:creationId xmlns:p14="http://schemas.microsoft.com/office/powerpoint/2010/main" val="3993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3629"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8129"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8129" y="942976"/>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8129" y="946151"/>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7629"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09600" y="-3629"/>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524000" y="1488621"/>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3200400" y="2968172"/>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3200400" y="4181021"/>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984500" y="5725659"/>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838200" y="2876096"/>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933450" y="3971472"/>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990601" y="4123871"/>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939800" y="5393871"/>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466850" y="2737985"/>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295400" y="685800"/>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295400" y="671286"/>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676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4267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5867400" y="5943601"/>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4171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5659797"/>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5203"/>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381000" y="935397"/>
            <a:ext cx="7315200" cy="5410200"/>
          </a:xfrm>
        </p:spPr>
        <p:txBody>
          <a:bodyPr>
            <a:normAutofit fontScale="92500" lnSpcReduction="10000"/>
          </a:bodyPr>
          <a:lstStyle/>
          <a:p>
            <a:pPr marL="514350" indent="-514350">
              <a:buFont typeface="+mj-lt"/>
              <a:buAutoNum type="arabicPeriod"/>
            </a:pPr>
            <a:r>
              <a:rPr lang="en-US" dirty="0" smtClean="0"/>
              <a:t>Download ~10,000 images, convert to grayscale, compute SIFT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 and features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983397"/>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432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6200776" y="1524001"/>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676400" y="1524001"/>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295400" y="381000"/>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74345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220956" y="1904999"/>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295400" y="7635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295400" y="7620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295400" y="7620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286000" y="3810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307771" y="3810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318657" y="3810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526369" y="6092371"/>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a:xfrm>
            <a:off x="609600" y="990600"/>
            <a:ext cx="8534400" cy="5135563"/>
          </a:xfrm>
        </p:spPr>
        <p:txBody>
          <a:bodyPr>
            <a:normAutofit lnSpcReduction="10000"/>
          </a:bodyPr>
          <a:lstStyle/>
          <a:p>
            <a:pPr marL="0" indent="0">
              <a:buNone/>
            </a:pPr>
            <a:r>
              <a:rPr lang="en-US" dirty="0"/>
              <a:t>Useful references</a:t>
            </a:r>
          </a:p>
          <a:p>
            <a:endParaRPr lang="en-US" sz="2800" dirty="0" smtClean="0"/>
          </a:p>
          <a:p>
            <a:r>
              <a:rPr lang="en-US" sz="2800" dirty="0" err="1" smtClean="0"/>
              <a:t>Snavely</a:t>
            </a:r>
            <a:r>
              <a:rPr lang="en-US" sz="2800" dirty="0" smtClean="0"/>
              <a:t> thesis: </a:t>
            </a:r>
            <a:r>
              <a:rPr lang="en-US" sz="2800" dirty="0" smtClean="0">
                <a:hlinkClick r:id="rId2"/>
              </a:rPr>
              <a:t>“Scene Reconstruction and Visualization from Internet Photo Collections”</a:t>
            </a:r>
            <a:endParaRPr lang="en-US" sz="2800" dirty="0" smtClean="0"/>
          </a:p>
          <a:p>
            <a:endParaRPr lang="en-US" sz="2800" dirty="0" smtClean="0"/>
          </a:p>
          <a:p>
            <a:r>
              <a:rPr lang="en-US" sz="2800" dirty="0" smtClean="0"/>
              <a:t>COLMAP: package for sparse and dense reconstruction (with two related papers)  </a:t>
            </a:r>
            <a:r>
              <a:rPr lang="en-US" sz="2800" dirty="0">
                <a:hlinkClick r:id="rId3"/>
              </a:rPr>
              <a:t>https://colmap.github.io/</a:t>
            </a:r>
          </a:p>
          <a:p>
            <a:endParaRPr lang="en-US" sz="2800" dirty="0" smtClean="0"/>
          </a:p>
          <a:p>
            <a:r>
              <a:rPr lang="en-US" sz="2800" dirty="0" smtClean="0"/>
              <a:t>List of good papers and tutorials </a:t>
            </a:r>
            <a:r>
              <a:rPr lang="en-US" sz="2400" dirty="0" smtClean="0">
                <a:hlinkClick r:id="rId4"/>
              </a:rPr>
              <a:t>https</a:t>
            </a:r>
            <a:r>
              <a:rPr lang="en-US" sz="2400" dirty="0">
                <a:hlinkClick r:id="rId4"/>
              </a:rPr>
              <a:t>://github.com/openMVG/awesome_3DReconstruction_list</a:t>
            </a:r>
            <a:endParaRPr lang="en-US" sz="2400" dirty="0" smtClean="0"/>
          </a:p>
          <a:p>
            <a:pPr marL="0" indent="0">
              <a:buNone/>
            </a:pPr>
            <a:r>
              <a:rPr lang="en-US" sz="2800" dirty="0"/>
              <a:t>	</a:t>
            </a:r>
            <a:endParaRPr lang="en-US" sz="2800" dirty="0" smtClean="0">
              <a:hlinkClick r:id="rId3"/>
            </a:endParaRPr>
          </a:p>
        </p:txBody>
      </p:sp>
    </p:spTree>
    <p:extLst>
      <p:ext uri="{BB962C8B-B14F-4D97-AF65-F5344CB8AC3E}">
        <p14:creationId xmlns:p14="http://schemas.microsoft.com/office/powerpoint/2010/main" val="3018273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286000" y="381000"/>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447674" y="6246812"/>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304143" y="384629"/>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457200" y="6288315"/>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1336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6" y="59324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624114" y="260124"/>
            <a:ext cx="9144000" cy="1143000"/>
          </a:xfrm>
        </p:spPr>
        <p:txBody>
          <a:bodyPr/>
          <a:lstStyle/>
          <a:p>
            <a:pPr eaLnBrk="1" hangingPunct="1"/>
            <a:r>
              <a:rPr lang="en-US" sz="400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3175228" y="1509486"/>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9060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66800"/>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447800" y="12192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6764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76200" y="152400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95400" y="11430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Google and massive data-driven algorithms</a:t>
            </a:r>
            <a:endParaRPr lang="en-US" dirty="0"/>
          </a:p>
        </p:txBody>
      </p:sp>
      <p:sp>
        <p:nvSpPr>
          <p:cNvPr id="93186" name="Rectangle 2"/>
          <p:cNvSpPr>
            <a:spLocks noGrp="1" noChangeArrowheads="1"/>
          </p:cNvSpPr>
          <p:nvPr>
            <p:ph idx="1"/>
          </p:nvPr>
        </p:nvSpPr>
        <p:spPr>
          <a:xfrm>
            <a:off x="609600" y="990600"/>
            <a:ext cx="8551864" cy="5135563"/>
          </a:xfrm>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779463" y="3286126"/>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524000" y="3505200"/>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2954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43000"/>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30591" y="1752600"/>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vert="horz" wrap="square" lIns="91407" tIns="45704" rIns="91407" bIns="45704" numCol="1" anchor="ctr" anchorCtr="0" compatLnSpc="1">
            <a:prstTxWarp prst="textNoShape">
              <a:avLst/>
            </a:prstTxWarp>
          </a:bodyPr>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627061" y="76201"/>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990600"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322261" y="5867400"/>
            <a:ext cx="8839200" cy="609600"/>
          </a:xfrm>
          <a:prstGeom prst="rect">
            <a:avLst/>
          </a:prstGeom>
          <a:noFill/>
          <a:ln w="9525">
            <a:noFill/>
            <a:miter lim="800000"/>
            <a:headEnd/>
            <a:tailEnd/>
          </a:ln>
        </p:spPr>
        <p:txBody>
          <a:bodyPr/>
          <a:lstStyle/>
          <a:p>
            <a:pPr marL="342900">
              <a:spcBef>
                <a:spcPct val="20000"/>
              </a:spcBef>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609600" y="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686050" y="1346199"/>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611825" y="152401"/>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297625" y="2590801"/>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564825" y="19050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450025" y="55626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1069025" y="52578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955225" y="52689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640191" y="136302"/>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457200" y="2514601"/>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8862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8382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2286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276600" y="51927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4770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943600" y="52181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endParaRPr lang="en-US" dirty="0" smtClean="0"/>
          </a:p>
          <a:p>
            <a:pPr eaLnBrk="1" hangingPunct="1"/>
            <a:r>
              <a:rPr lang="en-US" dirty="0" smtClean="0"/>
              <a:t>im2gps – 10% (geo-</a:t>
            </a:r>
            <a:r>
              <a:rPr lang="en-US" dirty="0" err="1" smtClean="0"/>
              <a:t>loc</a:t>
            </a:r>
            <a:r>
              <a:rPr lang="en-US" dirty="0" smtClean="0"/>
              <a:t> within 400 km)</a:t>
            </a:r>
          </a:p>
          <a:p>
            <a:pPr eaLnBrk="1" hangingPunct="1"/>
            <a:r>
              <a:rPr lang="en-US" dirty="0" smtClean="0"/>
              <a:t>temporal im2gps – 56% </a:t>
            </a:r>
            <a:endParaRPr lang="ru-RU"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1981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4800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2667000" y="6334126"/>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2819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587829" y="16002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3816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0"/>
            <a:ext cx="8229600" cy="1143000"/>
          </a:xfrm>
        </p:spPr>
        <p:txBody>
          <a:bodyPr/>
          <a:lstStyle/>
          <a:p>
            <a:pPr eaLnBrk="1" hangingPunct="1"/>
            <a:r>
              <a:rPr lang="en-US" sz="4000"/>
              <a:t>Powers of 10</a:t>
            </a:r>
          </a:p>
        </p:txBody>
      </p:sp>
      <p:grpSp>
        <p:nvGrpSpPr>
          <p:cNvPr id="2" name="Group 29"/>
          <p:cNvGrpSpPr>
            <a:grpSpLocks/>
          </p:cNvGrpSpPr>
          <p:nvPr/>
        </p:nvGrpSpPr>
        <p:grpSpPr bwMode="auto">
          <a:xfrm>
            <a:off x="1885950" y="593726"/>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1895475" y="1422401"/>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1895475" y="2854326"/>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1925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1906589" y="5491164"/>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17512"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03726" y="976314"/>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29200"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49226" y="1055689"/>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86000" y="1295400"/>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25987" y="5002211"/>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54851" y="1277936"/>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55562" y="5002211"/>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46912" y="4983161"/>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78076" y="5002211"/>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55562" y="3074986"/>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55562" y="1292224"/>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45326" y="3138486"/>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454275" y="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609600" y="-3810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5" name="Rectangle 4"/>
          <p:cNvSpPr>
            <a:spLocks noChangeArrowheads="1"/>
          </p:cNvSpPr>
          <p:nvPr/>
        </p:nvSpPr>
        <p:spPr bwMode="auto">
          <a:xfrm>
            <a:off x="4918444" y="6542900"/>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454275" y="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609600" y="-38099"/>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6051920" y="6581001"/>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454275" y="38099"/>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609600"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762000" y="12954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762000" y="38100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276600" y="38100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715001" y="3810001"/>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715001" y="1219201"/>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276600" y="1219201"/>
            <a:ext cx="1943100" cy="1971675"/>
          </a:xfrm>
          <a:prstGeom prst="rect">
            <a:avLst/>
          </a:prstGeom>
          <a:noFill/>
          <a:ln w="9525">
            <a:noFill/>
            <a:miter lim="800000"/>
            <a:headEnd/>
            <a:tailEnd/>
          </a:ln>
        </p:spPr>
      </p:pic>
      <p:sp>
        <p:nvSpPr>
          <p:cNvPr id="14" name="TextBox 13"/>
          <p:cNvSpPr txBox="1"/>
          <p:nvPr/>
        </p:nvSpPr>
        <p:spPr>
          <a:xfrm>
            <a:off x="1295401" y="32004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762001" y="57150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188004" y="57150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715000" y="57150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429001" y="32004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5791201" y="31242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143001" y="3200399"/>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609601" y="5714999"/>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035604" y="5714999"/>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562600" y="5714999"/>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276601" y="3200399"/>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5638801" y="3124199"/>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609600" y="12192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533401" y="38100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048001" y="3809999"/>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562600" y="38100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562600" y="11430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028950" y="12192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view</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54835" y="4486275"/>
            <a:ext cx="697627" cy="369332"/>
          </a:xfrm>
          <a:prstGeom prst="rect">
            <a:avLst/>
          </a:prstGeom>
          <a:noFill/>
        </p:spPr>
        <p:txBody>
          <a:bodyPr wrap="none" rtlCol="0">
            <a:spAutoFit/>
          </a:bodyPr>
          <a:lstStyle/>
          <a:p>
            <a:r>
              <a:rPr lang="en-US" dirty="0" smtClean="0"/>
              <a:t>Input</a:t>
            </a:r>
            <a:endParaRPr lang="en-US" dirty="0"/>
          </a:p>
        </p:txBody>
      </p:sp>
      <p:sp>
        <p:nvSpPr>
          <p:cNvPr id="9" name="TextBox 8"/>
          <p:cNvSpPr txBox="1"/>
          <p:nvPr/>
        </p:nvSpPr>
        <p:spPr>
          <a:xfrm>
            <a:off x="1151965" y="5065192"/>
            <a:ext cx="2895600" cy="1754326"/>
          </a:xfrm>
          <a:prstGeom prst="rect">
            <a:avLst/>
          </a:prstGeom>
          <a:noFill/>
        </p:spPr>
        <p:txBody>
          <a:bodyPr wrap="square" rtlCol="0">
            <a:spAutoFit/>
          </a:bodyPr>
          <a:lstStyle/>
          <a:p>
            <a:r>
              <a:rPr lang="en-US" b="1" dirty="0" smtClean="0"/>
              <a:t>Encoder</a:t>
            </a:r>
            <a:r>
              <a:rPr lang="en-US" dirty="0" smtClean="0"/>
              <a:t>: maps input to a new representation  </a:t>
            </a:r>
          </a:p>
          <a:p>
            <a:endParaRPr lang="en-US" dirty="0"/>
          </a:p>
          <a:p>
            <a:r>
              <a:rPr lang="en-US" dirty="0" smtClean="0"/>
              <a:t>Images with similar encodings should have similar outputs</a:t>
            </a:r>
            <a:endParaRPr lang="en-US" dirty="0"/>
          </a:p>
        </p:txBody>
      </p:sp>
      <p:sp>
        <p:nvSpPr>
          <p:cNvPr id="10" name="TextBox 9"/>
          <p:cNvSpPr txBox="1"/>
          <p:nvPr/>
        </p:nvSpPr>
        <p:spPr>
          <a:xfrm>
            <a:off x="4932829" y="5069674"/>
            <a:ext cx="2886635" cy="646331"/>
          </a:xfrm>
          <a:prstGeom prst="rect">
            <a:avLst/>
          </a:prstGeom>
          <a:noFill/>
        </p:spPr>
        <p:txBody>
          <a:bodyPr wrap="square" rtlCol="0">
            <a:spAutoFit/>
          </a:bodyPr>
          <a:lstStyle/>
          <a:p>
            <a:r>
              <a:rPr lang="en-US" b="1" dirty="0" smtClean="0"/>
              <a:t>Decoder</a:t>
            </a:r>
            <a:r>
              <a:rPr lang="en-US" dirty="0" smtClean="0"/>
              <a:t>: maps encoded representation to output</a:t>
            </a:r>
            <a:endParaRPr lang="en-US" dirty="0"/>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6794832" y="4514290"/>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294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3" cstate="print"/>
          <a:srcRect/>
          <a:stretch>
            <a:fillRect/>
          </a:stretch>
        </p:blipFill>
        <p:spPr bwMode="auto">
          <a:xfrm>
            <a:off x="3124201" y="1981200"/>
            <a:ext cx="5298773" cy="41148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simple 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1965" y="5065192"/>
            <a:ext cx="2895600" cy="923330"/>
          </a:xfrm>
          <a:prstGeom prst="rect">
            <a:avLst/>
          </a:prstGeom>
          <a:noFill/>
        </p:spPr>
        <p:txBody>
          <a:bodyPr wrap="square" rtlCol="0">
            <a:spAutoFit/>
          </a:bodyPr>
          <a:lstStyle/>
          <a:p>
            <a:r>
              <a:rPr lang="en-US" b="1" dirty="0" smtClean="0"/>
              <a:t>Encoder</a:t>
            </a:r>
            <a:r>
              <a:rPr lang="en-US" dirty="0" smtClean="0"/>
              <a:t>: shrink image to 32x32 </a:t>
            </a:r>
            <a:r>
              <a:rPr lang="en-US" dirty="0" smtClean="0">
                <a:sym typeface="Wingdings" panose="05000000000000000000" pitchFamily="2" charset="2"/>
              </a:rPr>
              <a:t> 1024x1 intensity vector</a:t>
            </a:r>
            <a:endParaRPr lang="en-US" dirty="0"/>
          </a:p>
        </p:txBody>
      </p:sp>
      <p:sp>
        <p:nvSpPr>
          <p:cNvPr id="10" name="TextBox 9"/>
          <p:cNvSpPr txBox="1"/>
          <p:nvPr/>
        </p:nvSpPr>
        <p:spPr>
          <a:xfrm>
            <a:off x="4932829" y="5069674"/>
            <a:ext cx="2886635" cy="923330"/>
          </a:xfrm>
          <a:prstGeom prst="rect">
            <a:avLst/>
          </a:prstGeom>
          <a:noFill/>
        </p:spPr>
        <p:txBody>
          <a:bodyPr wrap="square" rtlCol="0">
            <a:spAutoFit/>
          </a:bodyPr>
          <a:lstStyle/>
          <a:p>
            <a:r>
              <a:rPr lang="en-US" b="1" dirty="0" smtClean="0"/>
              <a:t>Decoder</a:t>
            </a:r>
            <a:r>
              <a:rPr lang="en-US" dirty="0" smtClean="0"/>
              <a:t>: retrieve nearest neighbor in database and copy color channels</a:t>
            </a:r>
            <a:endParaRPr lang="en-US" dirty="0"/>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1254835" y="4486275"/>
            <a:ext cx="697627" cy="369332"/>
          </a:xfrm>
          <a:prstGeom prst="rect">
            <a:avLst/>
          </a:prstGeom>
          <a:noFill/>
        </p:spPr>
        <p:txBody>
          <a:bodyPr wrap="none" rtlCol="0">
            <a:spAutoFit/>
          </a:bodyPr>
          <a:lstStyle/>
          <a:p>
            <a:r>
              <a:rPr lang="en-US" dirty="0" smtClean="0"/>
              <a:t>Input</a:t>
            </a:r>
            <a:endParaRPr lang="en-US" dirty="0"/>
          </a:p>
        </p:txBody>
      </p:sp>
      <p:sp>
        <p:nvSpPr>
          <p:cNvPr id="14" name="TextBox 13"/>
          <p:cNvSpPr txBox="1"/>
          <p:nvPr/>
        </p:nvSpPr>
        <p:spPr>
          <a:xfrm>
            <a:off x="6794832" y="4514290"/>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15644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Encoder – Decoder: deep network</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762000" y="2958073"/>
            <a:ext cx="1943100" cy="1971675"/>
          </a:xfrm>
          <a:prstGeom prst="rect">
            <a:avLst/>
          </a:prstGeom>
          <a:noFill/>
          <a:ln w="9525">
            <a:noFill/>
            <a:miter lim="800000"/>
            <a:headEnd/>
            <a:tailEnd/>
          </a:ln>
        </p:spPr>
      </p:pic>
      <p:sp>
        <p:nvSpPr>
          <p:cNvPr id="4" name="Right Arrow 3"/>
          <p:cNvSpPr/>
          <p:nvPr/>
        </p:nvSpPr>
        <p:spPr>
          <a:xfrm>
            <a:off x="2895600" y="3796273"/>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029200" y="379151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324600" y="2967038"/>
            <a:ext cx="1981200" cy="1990725"/>
          </a:xfrm>
          <a:prstGeom prst="rect">
            <a:avLst/>
          </a:prstGeom>
          <a:noFill/>
          <a:ln w="9525">
            <a:noFill/>
            <a:miter lim="800000"/>
            <a:headEnd/>
            <a:tailEnd/>
          </a:ln>
        </p:spPr>
      </p:pic>
      <p:sp>
        <p:nvSpPr>
          <p:cNvPr id="7" name="Rectangle 6"/>
          <p:cNvSpPr/>
          <p:nvPr/>
        </p:nvSpPr>
        <p:spPr>
          <a:xfrm>
            <a:off x="4114800" y="2133600"/>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8165" y="5508665"/>
            <a:ext cx="2895600" cy="646331"/>
          </a:xfrm>
          <a:prstGeom prst="rect">
            <a:avLst/>
          </a:prstGeom>
          <a:noFill/>
        </p:spPr>
        <p:txBody>
          <a:bodyPr wrap="square" rtlCol="0">
            <a:spAutoFit/>
          </a:bodyPr>
          <a:lstStyle/>
          <a:p>
            <a:r>
              <a:rPr lang="en-US" b="1" dirty="0" smtClean="0"/>
              <a:t>Encoder</a:t>
            </a:r>
            <a:r>
              <a:rPr lang="en-US" dirty="0" smtClean="0"/>
              <a:t>: learned convolutional network</a:t>
            </a:r>
            <a:endParaRPr lang="en-US" dirty="0"/>
          </a:p>
        </p:txBody>
      </p:sp>
      <p:sp>
        <p:nvSpPr>
          <p:cNvPr id="10" name="TextBox 9"/>
          <p:cNvSpPr txBox="1"/>
          <p:nvPr/>
        </p:nvSpPr>
        <p:spPr>
          <a:xfrm>
            <a:off x="5009029" y="5513147"/>
            <a:ext cx="2886635" cy="646331"/>
          </a:xfrm>
          <a:prstGeom prst="rect">
            <a:avLst/>
          </a:prstGeom>
          <a:noFill/>
        </p:spPr>
        <p:txBody>
          <a:bodyPr wrap="square" rtlCol="0">
            <a:spAutoFit/>
          </a:bodyPr>
          <a:lstStyle/>
          <a:p>
            <a:r>
              <a:rPr lang="en-US" b="1" dirty="0" smtClean="0"/>
              <a:t>Decoder</a:t>
            </a:r>
            <a:r>
              <a:rPr lang="en-US" dirty="0" smtClean="0"/>
              <a:t>: learn convolutional network </a:t>
            </a:r>
            <a:endParaRPr lang="en-US" dirty="0"/>
          </a:p>
        </p:txBody>
      </p:sp>
      <p:sp>
        <p:nvSpPr>
          <p:cNvPr id="11" name="TextBox 10"/>
          <p:cNvSpPr txBox="1"/>
          <p:nvPr/>
        </p:nvSpPr>
        <p:spPr>
          <a:xfrm>
            <a:off x="2918524" y="4096310"/>
            <a:ext cx="1043876" cy="369332"/>
          </a:xfrm>
          <a:prstGeom prst="rect">
            <a:avLst/>
          </a:prstGeom>
          <a:noFill/>
        </p:spPr>
        <p:txBody>
          <a:bodyPr wrap="none" rtlCol="0">
            <a:spAutoFit/>
          </a:bodyPr>
          <a:lstStyle/>
          <a:p>
            <a:r>
              <a:rPr lang="en-US" dirty="0" smtClean="0"/>
              <a:t>Encoder</a:t>
            </a:r>
            <a:endParaRPr lang="en-US" dirty="0"/>
          </a:p>
        </p:txBody>
      </p:sp>
      <p:sp>
        <p:nvSpPr>
          <p:cNvPr id="12" name="TextBox 11"/>
          <p:cNvSpPr txBox="1"/>
          <p:nvPr/>
        </p:nvSpPr>
        <p:spPr>
          <a:xfrm>
            <a:off x="5078762" y="4096310"/>
            <a:ext cx="1056700" cy="369332"/>
          </a:xfrm>
          <a:prstGeom prst="rect">
            <a:avLst/>
          </a:prstGeom>
          <a:noFill/>
        </p:spPr>
        <p:txBody>
          <a:bodyPr wrap="none" rtlCol="0">
            <a:spAutoFit/>
          </a:bodyPr>
          <a:lstStyle/>
          <a:p>
            <a:r>
              <a:rPr lang="en-US" dirty="0" smtClean="0"/>
              <a:t>Decoder</a:t>
            </a:r>
            <a:endParaRPr lang="en-US" dirty="0"/>
          </a:p>
        </p:txBody>
      </p:sp>
      <p:sp>
        <p:nvSpPr>
          <p:cNvPr id="13" name="TextBox 12"/>
          <p:cNvSpPr txBox="1"/>
          <p:nvPr/>
        </p:nvSpPr>
        <p:spPr>
          <a:xfrm>
            <a:off x="1600200" y="1146618"/>
            <a:ext cx="7165041" cy="646331"/>
          </a:xfrm>
          <a:prstGeom prst="rect">
            <a:avLst/>
          </a:prstGeom>
          <a:noFill/>
        </p:spPr>
        <p:txBody>
          <a:bodyPr wrap="square" rtlCol="0">
            <a:spAutoFit/>
          </a:bodyPr>
          <a:lstStyle/>
          <a:p>
            <a:r>
              <a:rPr lang="en-US" i="1" dirty="0" smtClean="0"/>
              <a:t>Learn</a:t>
            </a:r>
            <a:r>
              <a:rPr lang="en-US" dirty="0" smtClean="0"/>
              <a:t> parameters of convolutional networks so that encoding / decoding satisfies some training objective for training samples </a:t>
            </a:r>
            <a:endParaRPr lang="en-US" dirty="0"/>
          </a:p>
        </p:txBody>
      </p:sp>
      <p:sp>
        <p:nvSpPr>
          <p:cNvPr id="14" name="TextBox 13"/>
          <p:cNvSpPr txBox="1"/>
          <p:nvPr/>
        </p:nvSpPr>
        <p:spPr>
          <a:xfrm>
            <a:off x="1254835" y="4860453"/>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6794832" y="4888468"/>
            <a:ext cx="877163" cy="369332"/>
          </a:xfrm>
          <a:prstGeom prst="rect">
            <a:avLst/>
          </a:prstGeom>
          <a:noFill/>
        </p:spPr>
        <p:txBody>
          <a:bodyPr wrap="none" rtlCol="0">
            <a:spAutoFit/>
          </a:bodyPr>
          <a:lstStyle/>
          <a:p>
            <a:r>
              <a:rPr lang="en-US" dirty="0" smtClean="0"/>
              <a:t>Output</a:t>
            </a:r>
            <a:endParaRPr lang="en-US" dirty="0"/>
          </a:p>
        </p:txBody>
      </p:sp>
    </p:spTree>
    <p:extLst>
      <p:ext uri="{BB962C8B-B14F-4D97-AF65-F5344CB8AC3E}">
        <p14:creationId xmlns:p14="http://schemas.microsoft.com/office/powerpoint/2010/main" val="25064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354507"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3887907" y="3805535"/>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486083" y="4075783"/>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58310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3887907" y="4523537"/>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250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19"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0" name="TextBox 19"/>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13" name="TextBox 12"/>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534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0"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5" name="TextBox 24"/>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9178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5030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6" name="Title 1"/>
          <p:cNvSpPr>
            <a:spLocks noGrp="1"/>
          </p:cNvSpPr>
          <p:nvPr>
            <p:ph type="title"/>
          </p:nvPr>
        </p:nvSpPr>
        <p:spPr>
          <a:xfrm>
            <a:off x="609600" y="0"/>
            <a:ext cx="9296400" cy="838200"/>
          </a:xfrm>
        </p:spPr>
        <p:txBody>
          <a:bodyPr>
            <a:normAutofit/>
          </a:bodyPr>
          <a:lstStyle/>
          <a:p>
            <a:r>
              <a:rPr lang="en-US" dirty="0" smtClean="0"/>
              <a:t>Convolutional network</a:t>
            </a:r>
            <a:endParaRPr lang="en-US" dirty="0"/>
          </a:p>
        </p:txBody>
      </p:sp>
      <p:sp>
        <p:nvSpPr>
          <p:cNvPr id="27" name="TextBox 26"/>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4851584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37761" y="1371602"/>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1" name="Title 1"/>
          <p:cNvSpPr>
            <a:spLocks noGrp="1"/>
          </p:cNvSpPr>
          <p:nvPr>
            <p:ph type="title"/>
          </p:nvPr>
        </p:nvSpPr>
        <p:spPr/>
        <p:txBody>
          <a:bodyPr/>
          <a:lstStyle/>
          <a:p>
            <a:r>
              <a:rPr lang="en-US" dirty="0" smtClean="0">
                <a:solidFill>
                  <a:schemeClr val="tx1"/>
                </a:solidFill>
                <a:latin typeface="+mn-lt"/>
              </a:rPr>
              <a:t>Convolution as feature extraction</a:t>
            </a:r>
            <a:endParaRPr lang="en-US" dirty="0">
              <a:solidFill>
                <a:schemeClr val="tx1"/>
              </a:solidFill>
              <a:latin typeface="+mn-lt"/>
            </a:endParaRP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2548" y="34290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45087" y="3429002"/>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786949" y="34290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7418" name="Rectangle 6"/>
          <p:cNvSpPr>
            <a:spLocks noChangeArrowheads="1"/>
          </p:cNvSpPr>
          <p:nvPr/>
        </p:nvSpPr>
        <p:spPr bwMode="auto">
          <a:xfrm>
            <a:off x="1661160" y="6181726"/>
            <a:ext cx="684783"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11" name="Rectangle 10"/>
          <p:cNvSpPr>
            <a:spLocks noChangeArrowheads="1"/>
          </p:cNvSpPr>
          <p:nvPr/>
        </p:nvSpPr>
        <p:spPr bwMode="auto">
          <a:xfrm>
            <a:off x="5903044" y="6172201"/>
            <a:ext cx="1384782" cy="36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a:latin typeface="+mn-lt"/>
              </a:rPr>
              <a:t>Feature Map</a:t>
            </a:r>
          </a:p>
        </p:txBody>
      </p:sp>
      <p:sp>
        <p:nvSpPr>
          <p:cNvPr id="9" name="Right Arrow 8"/>
          <p:cNvSpPr>
            <a:spLocks noChangeArrowheads="1"/>
          </p:cNvSpPr>
          <p:nvPr/>
        </p:nvSpPr>
        <p:spPr bwMode="auto">
          <a:xfrm>
            <a:off x="4253548" y="46482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45087" y="3429002"/>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ight Arrow 14"/>
          <p:cNvSpPr>
            <a:spLocks noChangeArrowheads="1"/>
          </p:cNvSpPr>
          <p:nvPr/>
        </p:nvSpPr>
        <p:spPr bwMode="auto">
          <a:xfrm rot="-1977863">
            <a:off x="4302688" y="34659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14" name="Rectangle 13"/>
          <p:cNvSpPr/>
          <p:nvPr/>
        </p:nvSpPr>
        <p:spPr>
          <a:xfrm>
            <a:off x="4404361" y="3581401"/>
            <a:ext cx="204788" cy="923320"/>
          </a:xfrm>
          <a:prstGeom prst="rect">
            <a:avLst/>
          </a:prstGeom>
        </p:spPr>
        <p:txBody>
          <a:bodyPr lIns="91430" tIns="45715" rIns="91430" bIns="45715">
            <a:spAutoFit/>
          </a:bodyPr>
          <a:lstStyle/>
          <a:p>
            <a:pPr>
              <a:defRPr/>
            </a:pPr>
            <a:r>
              <a:rPr lang="en-US" dirty="0"/>
              <a:t>...</a:t>
            </a:r>
          </a:p>
        </p:txBody>
      </p:sp>
      <p:sp>
        <p:nvSpPr>
          <p:cNvPr id="16" name="TextBox 15"/>
          <p:cNvSpPr txBox="1"/>
          <p:nvPr/>
        </p:nvSpPr>
        <p:spPr>
          <a:xfrm>
            <a:off x="7985498" y="64439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98216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83107" y="237297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1449507" y="237297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2057400" y="359664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4345107" y="237297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2590800" y="359664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88976" y="386688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86000" y="443484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90800" y="431464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953000" y="405384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54376"/>
            <a:ext cx="813043" cy="369332"/>
          </a:xfrm>
          <a:prstGeom prst="rect">
            <a:avLst/>
          </a:prstGeom>
          <a:noFill/>
        </p:spPr>
        <p:txBody>
          <a:bodyPr wrap="none" rtlCol="0">
            <a:spAutoFit/>
          </a:bodyPr>
          <a:lstStyle/>
          <a:p>
            <a:r>
              <a:rPr lang="en-US" b="0" dirty="0" smtClean="0"/>
              <a:t>image</a:t>
            </a:r>
            <a:endParaRPr lang="en-US" b="0" dirty="0"/>
          </a:p>
        </p:txBody>
      </p:sp>
      <p:sp>
        <p:nvSpPr>
          <p:cNvPr id="35" name="TextBox 34"/>
          <p:cNvSpPr txBox="1"/>
          <p:nvPr/>
        </p:nvSpPr>
        <p:spPr>
          <a:xfrm>
            <a:off x="5716708" y="1005841"/>
            <a:ext cx="1415772" cy="369332"/>
          </a:xfrm>
          <a:prstGeom prst="rect">
            <a:avLst/>
          </a:prstGeom>
          <a:noFill/>
        </p:spPr>
        <p:txBody>
          <a:bodyPr wrap="none" rtlCol="0">
            <a:spAutoFit/>
          </a:bodyPr>
          <a:lstStyle/>
          <a:p>
            <a:r>
              <a:rPr lang="en-US" b="0" dirty="0" smtClean="0"/>
              <a:t>feature map</a:t>
            </a:r>
            <a:endParaRPr lang="en-US" b="0" dirty="0"/>
          </a:p>
        </p:txBody>
      </p:sp>
      <p:cxnSp>
        <p:nvCxnSpPr>
          <p:cNvPr id="37" name="Curved Connector 36"/>
          <p:cNvCxnSpPr>
            <a:stCxn id="35" idx="2"/>
          </p:cNvCxnSpPr>
          <p:nvPr/>
        </p:nvCxnSpPr>
        <p:spPr bwMode="auto">
          <a:xfrm rot="5400000">
            <a:off x="5790936" y="153365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04800" y="2830176"/>
            <a:ext cx="1371600" cy="646331"/>
          </a:xfrm>
          <a:prstGeom prst="rect">
            <a:avLst/>
          </a:prstGeom>
          <a:noFill/>
        </p:spPr>
        <p:txBody>
          <a:bodyPr wrap="square" rtlCol="0">
            <a:spAutoFit/>
          </a:bodyPr>
          <a:lstStyle/>
          <a:p>
            <a:pPr algn="ctr"/>
            <a:r>
              <a:rPr lang="en-US" b="0" dirty="0"/>
              <a:t>l</a:t>
            </a:r>
            <a:r>
              <a:rPr lang="en-US" b="0" dirty="0" smtClean="0"/>
              <a:t>earned weights</a:t>
            </a:r>
            <a:endParaRPr lang="en-US" b="0" dirty="0"/>
          </a:p>
        </p:txBody>
      </p:sp>
      <p:cxnSp>
        <p:nvCxnSpPr>
          <p:cNvPr id="19" name="Curved Connector 18"/>
          <p:cNvCxnSpPr>
            <a:stCxn id="17" idx="2"/>
          </p:cNvCxnSpPr>
          <p:nvPr/>
        </p:nvCxnSpPr>
        <p:spPr bwMode="auto">
          <a:xfrm rot="16200000" flipH="1">
            <a:off x="1137166" y="351460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a:xfrm>
            <a:off x="1524000" y="0"/>
            <a:ext cx="9296400" cy="838200"/>
          </a:xfrm>
        </p:spPr>
        <p:txBody>
          <a:bodyPr>
            <a:normAutofit fontScale="90000"/>
          </a:bodyPr>
          <a:lstStyle/>
          <a:p>
            <a:r>
              <a:rPr lang="en-US" dirty="0" smtClean="0"/>
              <a:t>From fully connected to convolutional networks</a:t>
            </a:r>
            <a:endParaRPr lang="en-US" dirty="0"/>
          </a:p>
        </p:txBody>
      </p:sp>
      <p:sp>
        <p:nvSpPr>
          <p:cNvPr id="23" name="TextBox 22"/>
          <p:cNvSpPr txBox="1"/>
          <p:nvPr/>
        </p:nvSpPr>
        <p:spPr>
          <a:xfrm>
            <a:off x="3670406" y="5958841"/>
            <a:ext cx="2146742" cy="369332"/>
          </a:xfrm>
          <a:prstGeom prst="rect">
            <a:avLst/>
          </a:prstGeom>
          <a:noFill/>
        </p:spPr>
        <p:txBody>
          <a:bodyPr wrap="none" rtlCol="0">
            <a:spAutoFit/>
          </a:bodyPr>
          <a:lstStyle/>
          <a:p>
            <a:r>
              <a:rPr lang="en-US" b="0" dirty="0" smtClean="0"/>
              <a:t>Convolutional layer</a:t>
            </a:r>
            <a:endParaRPr lang="en-US" b="0" dirty="0"/>
          </a:p>
        </p:txBody>
      </p:sp>
      <p:sp>
        <p:nvSpPr>
          <p:cNvPr id="25" name="TextBox 24"/>
          <p:cNvSpPr txBox="1"/>
          <p:nvPr/>
        </p:nvSpPr>
        <p:spPr>
          <a:xfrm>
            <a:off x="807693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2100862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4495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5" name="Cube 4"/>
          <p:cNvSpPr/>
          <p:nvPr/>
        </p:nvSpPr>
        <p:spPr bwMode="auto">
          <a:xfrm>
            <a:off x="35831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3886200"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39136"/>
            <a:ext cx="813043" cy="369332"/>
          </a:xfrm>
          <a:prstGeom prst="rect">
            <a:avLst/>
          </a:prstGeom>
          <a:noFill/>
        </p:spPr>
        <p:txBody>
          <a:bodyPr wrap="none" rtlCol="0">
            <a:spAutoFit/>
          </a:bodyPr>
          <a:lstStyle/>
          <a:p>
            <a:r>
              <a:rPr lang="en-US" b="0" dirty="0" smtClean="0"/>
              <a:t>image</a:t>
            </a:r>
            <a:endParaRPr lang="en-US" b="0" dirty="0"/>
          </a:p>
        </p:txBody>
      </p:sp>
      <p:cxnSp>
        <p:nvCxnSpPr>
          <p:cNvPr id="16" name="Straight Connector 15"/>
          <p:cNvCxnSpPr/>
          <p:nvPr/>
        </p:nvCxnSpPr>
        <p:spPr bwMode="auto">
          <a:xfrm>
            <a:off x="6019800"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33288"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735824"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6019800" y="4528003"/>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82000"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14" name="TextBox 13"/>
          <p:cNvSpPr txBox="1"/>
          <p:nvPr/>
        </p:nvSpPr>
        <p:spPr>
          <a:xfrm>
            <a:off x="8002707" y="5715001"/>
            <a:ext cx="1219200" cy="369332"/>
          </a:xfrm>
          <a:prstGeom prst="rect">
            <a:avLst/>
          </a:prstGeom>
          <a:noFill/>
        </p:spPr>
        <p:txBody>
          <a:bodyPr wrap="square" rtlCol="0">
            <a:spAutoFit/>
          </a:bodyPr>
          <a:lstStyle/>
          <a:p>
            <a:pPr algn="ctr"/>
            <a:r>
              <a:rPr lang="en-US" b="0" dirty="0" smtClean="0"/>
              <a:t>next layer</a:t>
            </a:r>
            <a:endParaRPr lang="en-US" b="0" dirty="0"/>
          </a:p>
        </p:txBody>
      </p:sp>
      <p:sp>
        <p:nvSpPr>
          <p:cNvPr id="15" name="TextBox 14"/>
          <p:cNvSpPr txBox="1"/>
          <p:nvPr/>
        </p:nvSpPr>
        <p:spPr>
          <a:xfrm>
            <a:off x="3672113" y="5943601"/>
            <a:ext cx="2146742" cy="369332"/>
          </a:xfrm>
          <a:prstGeom prst="rect">
            <a:avLst/>
          </a:prstGeom>
          <a:noFill/>
        </p:spPr>
        <p:txBody>
          <a:bodyPr wrap="none" rtlCol="0">
            <a:spAutoFit/>
          </a:bodyPr>
          <a:lstStyle/>
          <a:p>
            <a:r>
              <a:rPr lang="en-US" b="0" dirty="0" smtClean="0"/>
              <a:t>Convolutional layer</a:t>
            </a:r>
            <a:endParaRPr lang="en-US" b="0" dirty="0"/>
          </a:p>
        </p:txBody>
      </p:sp>
      <p:sp>
        <p:nvSpPr>
          <p:cNvPr id="21" name="Title 1"/>
          <p:cNvSpPr>
            <a:spLocks noGrp="1"/>
          </p:cNvSpPr>
          <p:nvPr>
            <p:ph type="title"/>
          </p:nvPr>
        </p:nvSpPr>
        <p:spPr>
          <a:xfrm>
            <a:off x="1524000" y="0"/>
            <a:ext cx="9296400" cy="838200"/>
          </a:xfrm>
        </p:spPr>
        <p:txBody>
          <a:bodyPr>
            <a:normAutofit fontScale="90000"/>
          </a:bodyPr>
          <a:lstStyle/>
          <a:p>
            <a:r>
              <a:rPr lang="en-US" dirty="0" smtClean="0"/>
              <a:t>From fully connected to convolutional networks</a:t>
            </a:r>
            <a:endParaRPr lang="en-US" dirty="0"/>
          </a:p>
        </p:txBody>
      </p:sp>
      <p:sp>
        <p:nvSpPr>
          <p:cNvPr id="22" name="TextBox 21"/>
          <p:cNvSpPr txBox="1"/>
          <p:nvPr/>
        </p:nvSpPr>
        <p:spPr>
          <a:xfrm>
            <a:off x="8078645" y="65963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2063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grpSp>
        <p:nvGrpSpPr>
          <p:cNvPr id="8" name="Group 7"/>
          <p:cNvGrpSpPr/>
          <p:nvPr/>
        </p:nvGrpSpPr>
        <p:grpSpPr>
          <a:xfrm>
            <a:off x="3606411" y="3291840"/>
            <a:ext cx="5313363" cy="3218788"/>
            <a:chOff x="77788" y="1524001"/>
            <a:chExt cx="8969375" cy="5433568"/>
          </a:xfrm>
        </p:grpSpPr>
        <p:pic>
          <p:nvPicPr>
            <p:cNvPr id="17" name="Picture 16"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8"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descr="filter_z1.png"/>
            <p:cNvPicPr>
              <a:picLocks noChangeAspect="1"/>
            </p:cNvPicPr>
            <p:nvPr/>
          </p:nvPicPr>
          <p:blipFill>
            <a:blip r:embed="rId4">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3" name="Rectangle 6"/>
            <p:cNvSpPr>
              <a:spLocks noChangeArrowheads="1"/>
            </p:cNvSpPr>
            <p:nvPr/>
          </p:nvSpPr>
          <p:spPr bwMode="auto">
            <a:xfrm>
              <a:off x="1676400" y="6334124"/>
              <a:ext cx="1155968" cy="623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24" name="Rectangle 23"/>
            <p:cNvSpPr>
              <a:spLocks noChangeArrowheads="1"/>
            </p:cNvSpPr>
            <p:nvPr/>
          </p:nvSpPr>
          <p:spPr bwMode="auto">
            <a:xfrm>
              <a:off x="5350841" y="6324600"/>
              <a:ext cx="2337621" cy="623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b="0" dirty="0">
                  <a:latin typeface="+mn-lt"/>
                </a:rPr>
                <a:t>Feature Map</a:t>
              </a:r>
            </a:p>
          </p:txBody>
        </p:sp>
        <p:sp>
          <p:nvSpPr>
            <p:cNvPr id="25" name="Right Arrow 24"/>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6" name="Right Arrow 25"/>
            <p:cNvSpPr>
              <a:spLocks noChangeArrowheads="1"/>
            </p:cNvSpPr>
            <p:nvPr/>
          </p:nvSpPr>
          <p:spPr bwMode="auto">
            <a:xfrm rot="19622137">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7" name="Rectangle 26"/>
            <p:cNvSpPr/>
            <p:nvPr/>
          </p:nvSpPr>
          <p:spPr>
            <a:xfrm>
              <a:off x="4246475" y="3733801"/>
              <a:ext cx="204788" cy="1558637"/>
            </a:xfrm>
            <a:prstGeom prst="rect">
              <a:avLst/>
            </a:prstGeom>
          </p:spPr>
          <p:txBody>
            <a:bodyPr lIns="91430" tIns="45715" rIns="91430" bIns="45715">
              <a:spAutoFit/>
            </a:bodyPr>
            <a:lstStyle/>
            <a:p>
              <a:pPr>
                <a:defRPr/>
              </a:pPr>
              <a:r>
                <a:rPr lang="en-US" dirty="0"/>
                <a:t>...</a:t>
              </a:r>
            </a:p>
          </p:txBody>
        </p:sp>
      </p:grpSp>
      <p:sp>
        <p:nvSpPr>
          <p:cNvPr id="28"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 in a CNN</a:t>
            </a:r>
            <a:endParaRPr lang="en-US" dirty="0">
              <a:solidFill>
                <a:schemeClr val="tx1"/>
              </a:solidFill>
              <a:latin typeface="+mn-lt"/>
            </a:endParaRPr>
          </a:p>
        </p:txBody>
      </p:sp>
      <p:sp>
        <p:nvSpPr>
          <p:cNvPr id="2" name="TextBox 1"/>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30" name="TextBox 29"/>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4822787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28" name="Picture 27"/>
          <p:cNvPicPr>
            <a:picLocks noChangeAspect="1"/>
          </p:cNvPicPr>
          <p:nvPr/>
        </p:nvPicPr>
        <p:blipFill rotWithShape="1">
          <a:blip r:embed="rId2"/>
          <a:srcRect l="6366" t="5805" r="6355" b="595"/>
          <a:stretch/>
        </p:blipFill>
        <p:spPr>
          <a:xfrm>
            <a:off x="4292211" y="2910840"/>
            <a:ext cx="3838821" cy="3087614"/>
          </a:xfrm>
          <a:prstGeom prst="rect">
            <a:avLst/>
          </a:prstGeom>
        </p:spPr>
      </p:pic>
      <p:sp>
        <p:nvSpPr>
          <p:cNvPr id="29"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a:t>
            </a:r>
            <a:endParaRPr lang="en-US" dirty="0">
              <a:solidFill>
                <a:schemeClr val="tx1"/>
              </a:solidFill>
              <a:latin typeface="+mn-lt"/>
            </a:endParaRPr>
          </a:p>
        </p:txBody>
      </p:sp>
      <p:sp>
        <p:nvSpPr>
          <p:cNvPr id="16" name="TextBox 15"/>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17" name="Rectangle 16"/>
          <p:cNvSpPr>
            <a:spLocks noChangeArrowheads="1"/>
          </p:cNvSpPr>
          <p:nvPr/>
        </p:nvSpPr>
        <p:spPr bwMode="auto">
          <a:xfrm>
            <a:off x="4597010" y="2408761"/>
            <a:ext cx="3052354" cy="40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p>
            <a:r>
              <a:rPr lang="en-US" sz="2000" dirty="0">
                <a:latin typeface="+mn-lt"/>
              </a:rPr>
              <a:t>Rectified Linear Unit (</a:t>
            </a:r>
            <a:r>
              <a:rPr lang="en-US" sz="2000" dirty="0" err="1">
                <a:latin typeface="+mn-lt"/>
              </a:rPr>
              <a:t>ReLU</a:t>
            </a:r>
            <a:r>
              <a:rPr lang="en-US" sz="2000" dirty="0">
                <a:latin typeface="+mn-lt"/>
              </a:rPr>
              <a:t>)</a:t>
            </a:r>
          </a:p>
        </p:txBody>
      </p:sp>
      <p:sp>
        <p:nvSpPr>
          <p:cNvPr id="18" name="TextBox 17"/>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4137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457200" y="57912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377810" y="2338689"/>
            <a:ext cx="3581400" cy="2334791"/>
          </a:xfrm>
          <a:prstGeom prst="rect">
            <a:avLst/>
          </a:prstGeom>
        </p:spPr>
      </p:pic>
      <p:sp>
        <p:nvSpPr>
          <p:cNvPr id="27" name="Rectangle 26"/>
          <p:cNvSpPr/>
          <p:nvPr/>
        </p:nvSpPr>
        <p:spPr>
          <a:xfrm>
            <a:off x="3454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29" name="Rectangle 28"/>
          <p:cNvSpPr/>
          <p:nvPr/>
        </p:nvSpPr>
        <p:spPr>
          <a:xfrm>
            <a:off x="3835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30" name="Rectangle 29"/>
          <p:cNvSpPr/>
          <p:nvPr/>
        </p:nvSpPr>
        <p:spPr>
          <a:xfrm>
            <a:off x="3454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1" name="Rectangle 30"/>
          <p:cNvSpPr/>
          <p:nvPr/>
        </p:nvSpPr>
        <p:spPr>
          <a:xfrm>
            <a:off x="3835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3" name="Rectangle 32"/>
          <p:cNvSpPr/>
          <p:nvPr/>
        </p:nvSpPr>
        <p:spPr>
          <a:xfrm>
            <a:off x="7206971" y="2453640"/>
            <a:ext cx="1662706" cy="523220"/>
          </a:xfrm>
          <a:prstGeom prst="rect">
            <a:avLst/>
          </a:prstGeom>
        </p:spPr>
        <p:txBody>
          <a:bodyPr wrap="square" lIns="91430" tIns="45715" rIns="91430" bIns="45715">
            <a:spAutoFit/>
          </a:bodyPr>
          <a:lstStyle/>
          <a:p>
            <a:pPr lvl="1" eaLnBrk="0" hangingPunct="0">
              <a:spcBef>
                <a:spcPct val="20000"/>
              </a:spcBef>
            </a:pPr>
            <a:r>
              <a:rPr lang="en-US" sz="2800" dirty="0">
                <a:latin typeface="+mn-lt"/>
              </a:rPr>
              <a:t>Max</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11610" y="3015613"/>
            <a:ext cx="1910468" cy="1260542"/>
          </a:xfrm>
          <a:prstGeom prst="rect">
            <a:avLst/>
          </a:prstGeom>
          <a:ln>
            <a:solidFill>
              <a:schemeClr val="bg1"/>
            </a:solidFill>
          </a:ln>
        </p:spPr>
      </p:pic>
      <p:sp>
        <p:nvSpPr>
          <p:cNvPr id="36" name="Title 1"/>
          <p:cNvSpPr>
            <a:spLocks noGrp="1"/>
          </p:cNvSpPr>
          <p:nvPr>
            <p:ph type="title"/>
          </p:nvPr>
        </p:nvSpPr>
        <p:spPr>
          <a:xfrm>
            <a:off x="634610" y="15240"/>
            <a:ext cx="8686800" cy="838200"/>
          </a:xfrm>
        </p:spPr>
        <p:txBody>
          <a:bodyPr/>
          <a:lstStyle/>
          <a:p>
            <a:r>
              <a:rPr lang="en-US" dirty="0" smtClean="0">
                <a:solidFill>
                  <a:schemeClr val="tx1"/>
                </a:solidFill>
                <a:latin typeface="+mn-lt"/>
              </a:rPr>
              <a:t>Key operations</a:t>
            </a:r>
            <a:endParaRPr lang="en-US" dirty="0">
              <a:solidFill>
                <a:schemeClr val="tx1"/>
              </a:solidFill>
              <a:latin typeface="+mn-lt"/>
            </a:endParaRPr>
          </a:p>
        </p:txBody>
      </p:sp>
      <p:sp>
        <p:nvSpPr>
          <p:cNvPr id="21" name="TextBox 20"/>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22" name="TextBox 21"/>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1259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fontScale="90000"/>
          </a:bodyPr>
          <a:lstStyle/>
          <a:p>
            <a:r>
              <a:rPr lang="en-US" dirty="0" smtClean="0"/>
              <a:t>Quick summary of deep network encoders</a:t>
            </a:r>
            <a:endParaRPr lang="en-US" dirty="0"/>
          </a:p>
        </p:txBody>
      </p:sp>
      <p:sp>
        <p:nvSpPr>
          <p:cNvPr id="3" name="Content Placeholder 2"/>
          <p:cNvSpPr>
            <a:spLocks noGrp="1"/>
          </p:cNvSpPr>
          <p:nvPr>
            <p:ph idx="1"/>
          </p:nvPr>
        </p:nvSpPr>
        <p:spPr>
          <a:xfrm>
            <a:off x="609600" y="990600"/>
            <a:ext cx="8915400" cy="5135563"/>
          </a:xfrm>
        </p:spPr>
        <p:txBody>
          <a:bodyPr>
            <a:normAutofit/>
          </a:bodyPr>
          <a:lstStyle/>
          <a:p>
            <a:pPr marL="0" indent="0">
              <a:buNone/>
            </a:pPr>
            <a:r>
              <a:rPr lang="en-US" sz="2800" dirty="0" smtClean="0"/>
              <a:t>Create encoding by passing image through a series of steps</a:t>
            </a:r>
          </a:p>
          <a:p>
            <a:pPr marL="971550" lvl="1" indent="-514350">
              <a:buFont typeface="+mj-lt"/>
              <a:buAutoNum type="arabicPeriod"/>
            </a:pPr>
            <a:r>
              <a:rPr lang="en-US" sz="2400" dirty="0" smtClean="0"/>
              <a:t>Feature generation</a:t>
            </a:r>
          </a:p>
          <a:p>
            <a:pPr marL="1314450" lvl="2" indent="-457200">
              <a:buFont typeface="+mj-lt"/>
              <a:buAutoNum type="alphaLcPeriod"/>
            </a:pPr>
            <a:r>
              <a:rPr lang="en-US" sz="1800" dirty="0" smtClean="0"/>
              <a:t>Apply filters</a:t>
            </a:r>
          </a:p>
          <a:p>
            <a:pPr marL="1314450" lvl="2" indent="-457200">
              <a:buFont typeface="+mj-lt"/>
              <a:buAutoNum type="alphaLcPeriod"/>
            </a:pPr>
            <a:r>
              <a:rPr lang="en-US" sz="1800" dirty="0" err="1" smtClean="0"/>
              <a:t>ReLU</a:t>
            </a:r>
            <a:r>
              <a:rPr lang="en-US" sz="1800" dirty="0" smtClean="0"/>
              <a:t>: Zero out negative values </a:t>
            </a:r>
          </a:p>
          <a:p>
            <a:pPr marL="1314450" lvl="2" indent="-457200">
              <a:buFont typeface="+mj-lt"/>
              <a:buAutoNum type="alphaLcPeriod"/>
            </a:pPr>
            <a:r>
              <a:rPr lang="en-US" sz="1800" dirty="0" err="1" smtClean="0"/>
              <a:t>Downsample</a:t>
            </a:r>
            <a:r>
              <a:rPr lang="en-US" sz="1800" dirty="0" smtClean="0"/>
              <a:t> or “pool” by taking average or max response</a:t>
            </a:r>
            <a:endParaRPr lang="en-US" sz="1800" dirty="0"/>
          </a:p>
          <a:p>
            <a:pPr marL="914400" lvl="1" indent="-514350">
              <a:buFont typeface="+mj-lt"/>
              <a:buAutoNum type="arabicPeriod" startAt="2"/>
            </a:pPr>
            <a:r>
              <a:rPr lang="en-US" sz="2400" dirty="0" smtClean="0"/>
              <a:t>Vectorize and add dense neural network layers</a:t>
            </a:r>
          </a:p>
        </p:txBody>
      </p:sp>
      <p:pic>
        <p:nvPicPr>
          <p:cNvPr id="1030" name="Picture 6" descr="AlexNet CNN architecture lay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45" y="3558381"/>
            <a:ext cx="8096250"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165" y="6221661"/>
            <a:ext cx="8324835" cy="646331"/>
          </a:xfrm>
          <a:prstGeom prst="rect">
            <a:avLst/>
          </a:prstGeom>
          <a:noFill/>
        </p:spPr>
        <p:txBody>
          <a:bodyPr wrap="square" rtlCol="0">
            <a:spAutoFit/>
          </a:bodyPr>
          <a:lstStyle/>
          <a:p>
            <a:r>
              <a:rPr lang="en-US" dirty="0" err="1" smtClean="0"/>
              <a:t>AlexNet</a:t>
            </a:r>
            <a:r>
              <a:rPr lang="en-US" dirty="0" smtClean="0"/>
              <a:t>: achieved good results on ImageNet in 2012 to convince computer vision researchers of potential</a:t>
            </a:r>
            <a:endParaRPr lang="en-US" dirty="0"/>
          </a:p>
        </p:txBody>
      </p:sp>
      <p:sp>
        <p:nvSpPr>
          <p:cNvPr id="6" name="Curved Right Arrow 5"/>
          <p:cNvSpPr/>
          <p:nvPr/>
        </p:nvSpPr>
        <p:spPr>
          <a:xfrm flipV="1">
            <a:off x="1295400" y="2057400"/>
            <a:ext cx="152400" cy="762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49122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pPr marL="0" indent="0">
              <a:buNone/>
            </a:pPr>
            <a:r>
              <a:rPr lang="en-US" sz="3200" dirty="0"/>
              <a:t>Most popular architecture is </a:t>
            </a:r>
            <a:r>
              <a:rPr lang="en-US" sz="3200" dirty="0" err="1"/>
              <a:t>ResNet</a:t>
            </a:r>
            <a:r>
              <a:rPr lang="en-US" sz="3200" dirty="0"/>
              <a:t> which adds “skip” connections</a:t>
            </a:r>
          </a:p>
        </p:txBody>
      </p:sp>
      <p:sp>
        <p:nvSpPr>
          <p:cNvPr id="3" name="Content Placeholder 2"/>
          <p:cNvSpPr>
            <a:spLocks noGrp="1"/>
          </p:cNvSpPr>
          <p:nvPr>
            <p:ph idx="1"/>
          </p:nvPr>
        </p:nvSpPr>
        <p:spPr>
          <a:xfrm>
            <a:off x="609600" y="990600"/>
            <a:ext cx="8534400" cy="5135563"/>
          </a:xfrm>
        </p:spPr>
        <p:txBody>
          <a:bodyPr>
            <a:normAutofit/>
          </a:bodyPr>
          <a:lstStyle/>
          <a:p>
            <a:endParaRPr lang="en-US" sz="2800" dirty="0" smtClean="0"/>
          </a:p>
          <a:p>
            <a:r>
              <a:rPr lang="en-US" sz="2800" dirty="0" smtClean="0"/>
              <a:t>Layers add their response to previous layer outputs so they don’t need to re-encode it</a:t>
            </a:r>
          </a:p>
          <a:p>
            <a:r>
              <a:rPr lang="en-US" sz="2800" dirty="0" smtClean="0"/>
              <a:t>Makes network more compact and easier to train</a:t>
            </a:r>
          </a:p>
          <a:p>
            <a:endParaRPr lang="en-US" sz="2800" dirty="0" smtClean="0"/>
          </a:p>
        </p:txBody>
      </p:sp>
      <p:pic>
        <p:nvPicPr>
          <p:cNvPr id="1026" name="Picture 2" descr="https://miro.medium.com/max/1001/1*2ns4ota94je5gSVjrpFq3A.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10" r="606"/>
          <a:stretch/>
        </p:blipFill>
        <p:spPr bwMode="auto">
          <a:xfrm rot="16200000">
            <a:off x="3959038" y="233674"/>
            <a:ext cx="1371600" cy="913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600" y="5545510"/>
            <a:ext cx="2236574" cy="369332"/>
          </a:xfrm>
          <a:prstGeom prst="rect">
            <a:avLst/>
          </a:prstGeom>
          <a:noFill/>
        </p:spPr>
        <p:txBody>
          <a:bodyPr wrap="none" rtlCol="0">
            <a:spAutoFit/>
          </a:bodyPr>
          <a:lstStyle/>
          <a:p>
            <a:r>
              <a:rPr lang="en-US" dirty="0" err="1" smtClean="0"/>
              <a:t>ResNet</a:t>
            </a:r>
            <a:r>
              <a:rPr lang="en-US" dirty="0" smtClean="0"/>
              <a:t> Architecture</a:t>
            </a:r>
            <a:endParaRPr lang="en-US" dirty="0"/>
          </a:p>
        </p:txBody>
      </p:sp>
    </p:spTree>
    <p:extLst>
      <p:ext uri="{BB962C8B-B14F-4D97-AF65-F5344CB8AC3E}">
        <p14:creationId xmlns:p14="http://schemas.microsoft.com/office/powerpoint/2010/main" val="33385854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pPr marL="0" indent="0">
              <a:buNone/>
            </a:pPr>
            <a:r>
              <a:rPr lang="en-US" dirty="0"/>
              <a:t>Key factors in network performance</a:t>
            </a:r>
          </a:p>
        </p:txBody>
      </p:sp>
      <p:sp>
        <p:nvSpPr>
          <p:cNvPr id="3" name="Content Placeholder 2"/>
          <p:cNvSpPr>
            <a:spLocks noGrp="1"/>
          </p:cNvSpPr>
          <p:nvPr>
            <p:ph idx="1"/>
          </p:nvPr>
        </p:nvSpPr>
        <p:spPr>
          <a:xfrm>
            <a:off x="609600" y="990600"/>
            <a:ext cx="8534400" cy="5135563"/>
          </a:xfrm>
        </p:spPr>
        <p:txBody>
          <a:bodyPr>
            <a:normAutofit/>
          </a:bodyPr>
          <a:lstStyle/>
          <a:p>
            <a:r>
              <a:rPr lang="en-US" sz="2800" b="1" dirty="0"/>
              <a:t>Objective function</a:t>
            </a:r>
            <a:r>
              <a:rPr lang="en-US" sz="2800" dirty="0"/>
              <a:t>: defines what the network is trying to do </a:t>
            </a:r>
          </a:p>
          <a:p>
            <a:endParaRPr lang="en-US" sz="2800" dirty="0" smtClean="0"/>
          </a:p>
          <a:p>
            <a:r>
              <a:rPr lang="en-US" sz="2800" b="1" dirty="0" smtClean="0"/>
              <a:t>Architecture:</a:t>
            </a:r>
            <a:r>
              <a:rPr lang="en-US" sz="2800" dirty="0" smtClean="0"/>
              <a:t> number of filters, width of “fully connected layers”, connections between layers</a:t>
            </a:r>
          </a:p>
          <a:p>
            <a:endParaRPr lang="en-US" sz="2800" dirty="0" smtClean="0"/>
          </a:p>
          <a:p>
            <a:r>
              <a:rPr lang="en-US" sz="2800" dirty="0" smtClean="0"/>
              <a:t>Amount of </a:t>
            </a:r>
            <a:r>
              <a:rPr lang="en-US" sz="2800" b="1" dirty="0" smtClean="0"/>
              <a:t>training data</a:t>
            </a:r>
            <a:r>
              <a:rPr lang="en-US" sz="2800" dirty="0" smtClean="0"/>
              <a:t>: more is better</a:t>
            </a:r>
          </a:p>
          <a:p>
            <a:endParaRPr lang="en-US" sz="2800" dirty="0" smtClean="0"/>
          </a:p>
          <a:p>
            <a:r>
              <a:rPr lang="en-US" sz="2800" b="1" dirty="0" smtClean="0"/>
              <a:t>Optimization</a:t>
            </a:r>
            <a:r>
              <a:rPr lang="en-US" sz="2800" dirty="0" smtClean="0"/>
              <a:t>: normalization and gradient descent tools</a:t>
            </a:r>
          </a:p>
        </p:txBody>
      </p:sp>
    </p:spTree>
    <p:extLst>
      <p:ext uri="{BB962C8B-B14F-4D97-AF65-F5344CB8AC3E}">
        <p14:creationId xmlns:p14="http://schemas.microsoft.com/office/powerpoint/2010/main" val="411667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im2gps</a:t>
            </a:r>
            <a:endParaRPr lang="en-US" dirty="0"/>
          </a:p>
        </p:txBody>
      </p:sp>
      <p:sp>
        <p:nvSpPr>
          <p:cNvPr id="3" name="Content Placeholder 2"/>
          <p:cNvSpPr>
            <a:spLocks noGrp="1"/>
          </p:cNvSpPr>
          <p:nvPr>
            <p:ph idx="1"/>
          </p:nvPr>
        </p:nvSpPr>
        <p:spPr>
          <a:xfrm>
            <a:off x="609600" y="990600"/>
            <a:ext cx="8382000" cy="5135563"/>
          </a:xfrm>
        </p:spPr>
        <p:txBody>
          <a:bodyPr/>
          <a:lstStyle/>
          <a:p>
            <a:r>
              <a:rPr lang="en-US" dirty="0" smtClean="0"/>
              <a:t>Encoder: deep network that trains to classify images into one of a large number of global regions (classification layers are discarded)</a:t>
            </a:r>
          </a:p>
          <a:p>
            <a:r>
              <a:rPr lang="en-US" dirty="0" smtClean="0"/>
              <a:t>Decoder: retrieve image(s) with similar encoded representations</a:t>
            </a:r>
            <a:endParaRPr lang="en-US" dirty="0"/>
          </a:p>
        </p:txBody>
      </p:sp>
      <p:pic>
        <p:nvPicPr>
          <p:cNvPr id="5" name="Picture 4"/>
          <p:cNvPicPr>
            <a:picLocks noChangeAspect="1"/>
          </p:cNvPicPr>
          <p:nvPr/>
        </p:nvPicPr>
        <p:blipFill>
          <a:blip r:embed="rId2"/>
          <a:stretch>
            <a:fillRect/>
          </a:stretch>
        </p:blipFill>
        <p:spPr>
          <a:xfrm>
            <a:off x="0" y="3648337"/>
            <a:ext cx="8713046" cy="1316194"/>
          </a:xfrm>
          <a:prstGeom prst="rect">
            <a:avLst/>
          </a:prstGeom>
        </p:spPr>
      </p:pic>
      <p:pic>
        <p:nvPicPr>
          <p:cNvPr id="4" name="Picture 3"/>
          <p:cNvPicPr>
            <a:picLocks noChangeAspect="1"/>
          </p:cNvPicPr>
          <p:nvPr/>
        </p:nvPicPr>
        <p:blipFill>
          <a:blip r:embed="rId3"/>
          <a:stretch>
            <a:fillRect/>
          </a:stretch>
        </p:blipFill>
        <p:spPr>
          <a:xfrm>
            <a:off x="5867401" y="4894251"/>
            <a:ext cx="3164040" cy="1860511"/>
          </a:xfrm>
          <a:prstGeom prst="rect">
            <a:avLst/>
          </a:prstGeom>
        </p:spPr>
      </p:pic>
      <p:sp>
        <p:nvSpPr>
          <p:cNvPr id="6" name="TextBox 5"/>
          <p:cNvSpPr txBox="1"/>
          <p:nvPr/>
        </p:nvSpPr>
        <p:spPr>
          <a:xfrm>
            <a:off x="609600" y="5437903"/>
            <a:ext cx="5257800" cy="646331"/>
          </a:xfrm>
          <a:prstGeom prst="rect">
            <a:avLst/>
          </a:prstGeom>
          <a:noFill/>
        </p:spPr>
        <p:txBody>
          <a:bodyPr wrap="square" rtlCol="0">
            <a:spAutoFit/>
          </a:bodyPr>
          <a:lstStyle/>
          <a:p>
            <a:r>
              <a:rPr lang="en-US" dirty="0" smtClean="0"/>
              <a:t>“Revisiting Im2GPS in the Deep Learning Era”, Vo, Jacobs, Hays 2017</a:t>
            </a:r>
            <a:endParaRPr lang="en-US" dirty="0"/>
          </a:p>
        </p:txBody>
      </p:sp>
    </p:spTree>
    <p:extLst>
      <p:ext uri="{BB962C8B-B14F-4D97-AF65-F5344CB8AC3E}">
        <p14:creationId xmlns:p14="http://schemas.microsoft.com/office/powerpoint/2010/main" val="24379331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131820"/>
            <a:ext cx="7348201" cy="4437734"/>
          </a:xfrm>
          <a:prstGeom prst="rect">
            <a:avLst/>
          </a:prstGeom>
        </p:spPr>
      </p:pic>
      <p:sp>
        <p:nvSpPr>
          <p:cNvPr id="5" name="TextBox 4"/>
          <p:cNvSpPr txBox="1"/>
          <p:nvPr/>
        </p:nvSpPr>
        <p:spPr>
          <a:xfrm>
            <a:off x="7059587" y="6460780"/>
            <a:ext cx="1980029" cy="369332"/>
          </a:xfrm>
          <a:prstGeom prst="rect">
            <a:avLst/>
          </a:prstGeom>
          <a:noFill/>
        </p:spPr>
        <p:txBody>
          <a:bodyPr wrap="none" rtlCol="0">
            <a:spAutoFit/>
          </a:bodyPr>
          <a:lstStyle/>
          <a:p>
            <a:r>
              <a:rPr lang="en-US" dirty="0" smtClean="0"/>
              <a:t>SIGGRAPH 2017</a:t>
            </a:r>
            <a:endParaRPr lang="en-US" dirty="0"/>
          </a:p>
        </p:txBody>
      </p:sp>
      <p:pic>
        <p:nvPicPr>
          <p:cNvPr id="6" name="Picture 5"/>
          <p:cNvPicPr>
            <a:picLocks noChangeAspect="1"/>
          </p:cNvPicPr>
          <p:nvPr/>
        </p:nvPicPr>
        <p:blipFill>
          <a:blip r:embed="rId3"/>
          <a:stretch>
            <a:fillRect/>
          </a:stretch>
        </p:blipFill>
        <p:spPr>
          <a:xfrm>
            <a:off x="76201" y="4721955"/>
            <a:ext cx="6341985" cy="2115465"/>
          </a:xfrm>
          <a:prstGeom prst="rect">
            <a:avLst/>
          </a:prstGeom>
        </p:spPr>
      </p:pic>
    </p:spTree>
    <p:extLst>
      <p:ext uri="{BB962C8B-B14F-4D97-AF65-F5344CB8AC3E}">
        <p14:creationId xmlns:p14="http://schemas.microsoft.com/office/powerpoint/2010/main" val="29358123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dirty="0" smtClean="0"/>
              <a:t>Why deep networks work</a:t>
            </a:r>
            <a:endParaRPr lang="en-US" dirty="0"/>
          </a:p>
        </p:txBody>
      </p:sp>
      <p:sp>
        <p:nvSpPr>
          <p:cNvPr id="3" name="Content Placeholder 2"/>
          <p:cNvSpPr>
            <a:spLocks noGrp="1"/>
          </p:cNvSpPr>
          <p:nvPr>
            <p:ph idx="1"/>
          </p:nvPr>
        </p:nvSpPr>
        <p:spPr>
          <a:xfrm>
            <a:off x="609600" y="990600"/>
            <a:ext cx="8534400" cy="5135563"/>
          </a:xfrm>
        </p:spPr>
        <p:txBody>
          <a:bodyPr>
            <a:normAutofit fontScale="92500"/>
          </a:bodyPr>
          <a:lstStyle/>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a:t>
            </a:r>
            <a:r>
              <a:rPr lang="en-US" sz="2800" b="1" dirty="0" smtClean="0"/>
              <a:t>End-to-end training</a:t>
            </a:r>
            <a:r>
              <a:rPr lang="en-US" sz="2800" dirty="0" smtClean="0"/>
              <a:t>”: feature learner (encoder) and </a:t>
            </a:r>
            <a:r>
              <a:rPr lang="en-US" sz="2800" dirty="0" err="1" smtClean="0"/>
              <a:t>regressor</a:t>
            </a:r>
            <a:r>
              <a:rPr lang="en-US" sz="2800" dirty="0" smtClean="0"/>
              <a:t>/classifier (decoder) guided by same objective</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Flexible objective </a:t>
            </a:r>
            <a:r>
              <a:rPr lang="en-US" sz="2800" dirty="0" smtClean="0"/>
              <a:t>design: can use any differentiable function to guide learning</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Convolutional features </a:t>
            </a:r>
            <a:r>
              <a:rPr lang="en-US" sz="2800" dirty="0" smtClean="0"/>
              <a:t>make sense for images because they are shift invariant and have relatively few parameters</a:t>
            </a:r>
          </a:p>
          <a:p>
            <a:pPr>
              <a:buFont typeface="Arial" panose="020B0604020202020204" pitchFamily="34" charset="0"/>
              <a:buChar char="•"/>
            </a:pPr>
            <a:endParaRPr lang="en-US" sz="2800" dirty="0" smtClean="0"/>
          </a:p>
          <a:p>
            <a:pPr>
              <a:buFont typeface="Arial" panose="020B0604020202020204" pitchFamily="34" charset="0"/>
              <a:buChar char="•"/>
            </a:pPr>
            <a:r>
              <a:rPr lang="en-US" sz="2800" b="1" dirty="0" smtClean="0"/>
              <a:t>High capacity </a:t>
            </a:r>
            <a:r>
              <a:rPr lang="en-US" sz="2800" dirty="0" smtClean="0"/>
              <a:t>– can encode lots of data</a:t>
            </a:r>
          </a:p>
          <a:p>
            <a:endParaRPr lang="en-US" sz="2800" dirty="0" smtClean="0"/>
          </a:p>
        </p:txBody>
      </p:sp>
    </p:spTree>
    <p:extLst>
      <p:ext uri="{BB962C8B-B14F-4D97-AF65-F5344CB8AC3E}">
        <p14:creationId xmlns:p14="http://schemas.microsoft.com/office/powerpoint/2010/main" val="41555786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09600" y="990600"/>
            <a:ext cx="8458200" cy="5135563"/>
          </a:xfrm>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a:p>
          <a:p>
            <a:r>
              <a:rPr lang="en-US" dirty="0" smtClean="0"/>
              <a:t>Deep networks learn features that make the lookup more effective</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Generating and detecting fakes</a:t>
            </a:r>
            <a:endParaRPr lang="en-US" dirty="0"/>
          </a:p>
        </p:txBody>
      </p:sp>
    </p:spTree>
    <p:extLst>
      <p:ext uri="{BB962C8B-B14F-4D97-AF65-F5344CB8AC3E}">
        <p14:creationId xmlns:p14="http://schemas.microsoft.com/office/powerpoint/2010/main" val="17639880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Old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2488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28125</TotalTime>
  <Words>1833</Words>
  <Application>Microsoft Office PowerPoint</Application>
  <PresentationFormat>Widescreen</PresentationFormat>
  <Paragraphs>396</Paragraphs>
  <Slides>106</Slides>
  <Notes>37</Notes>
  <HiddenSlides>8</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106</vt:i4>
      </vt:variant>
    </vt:vector>
  </HeadingPairs>
  <TitlesOfParts>
    <vt:vector size="113" baseType="lpstr">
      <vt:lpstr>Arial</vt:lpstr>
      <vt:lpstr>Calibri</vt:lpstr>
      <vt:lpstr>Lucida Grande</vt:lpstr>
      <vt:lpstr>Myriad Pro</vt:lpstr>
      <vt:lpstr>Wingdings</vt:lpstr>
      <vt:lpstr>Lecture1 - Introduction - CP Fall 2010</vt:lpstr>
      <vt:lpstr>Custom Design</vt:lpstr>
      <vt:lpstr>Opportunities of Scale</vt:lpstr>
      <vt:lpstr>Today’s class: Opportunities of scale</vt:lpstr>
      <vt:lpstr>3D Reconstruction from Flickr</vt:lpstr>
      <vt:lpstr>3D Reconstruction from Flickr: How it works</vt:lpstr>
      <vt:lpstr>Large-scale 3D Reconstruction</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Encoder – Decoder view</vt:lpstr>
      <vt:lpstr>Encoder – Decoder: simple example</vt:lpstr>
      <vt:lpstr>Encoder – Decoder: deep network</vt:lpstr>
      <vt:lpstr>Convolutional network</vt:lpstr>
      <vt:lpstr>Convolutional network</vt:lpstr>
      <vt:lpstr>Convolutional network</vt:lpstr>
      <vt:lpstr>Convolution as feature extraction</vt:lpstr>
      <vt:lpstr>From fully connected to convolutional networks</vt:lpstr>
      <vt:lpstr>From fully connected to convolutional networks</vt:lpstr>
      <vt:lpstr>Key operations in a CNN</vt:lpstr>
      <vt:lpstr>Key operations</vt:lpstr>
      <vt:lpstr>Key operations</vt:lpstr>
      <vt:lpstr>Quick summary of deep network encoders</vt:lpstr>
      <vt:lpstr>Most popular architecture is ResNet which adds “skip” connections</vt:lpstr>
      <vt:lpstr>Key factors in network performance</vt:lpstr>
      <vt:lpstr>Example: im2gps</vt:lpstr>
      <vt:lpstr>PowerPoint Presentation</vt:lpstr>
      <vt:lpstr>Why deep networks work</vt:lpstr>
      <vt:lpstr>Summary</vt:lpstr>
      <vt:lpstr>Next class</vt:lpstr>
      <vt:lpstr>Old</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106</cp:revision>
  <dcterms:created xsi:type="dcterms:W3CDTF">2010-08-30T03:58:01Z</dcterms:created>
  <dcterms:modified xsi:type="dcterms:W3CDTF">2020-01-14T04:19:18Z</dcterms:modified>
</cp:coreProperties>
</file>