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60" r:id="rId2"/>
    <p:sldId id="428" r:id="rId3"/>
    <p:sldId id="459" r:id="rId4"/>
    <p:sldId id="432" r:id="rId5"/>
    <p:sldId id="416" r:id="rId6"/>
    <p:sldId id="325" r:id="rId7"/>
    <p:sldId id="326" r:id="rId8"/>
    <p:sldId id="327" r:id="rId9"/>
    <p:sldId id="439" r:id="rId10"/>
    <p:sldId id="440" r:id="rId11"/>
    <p:sldId id="441" r:id="rId12"/>
    <p:sldId id="442" r:id="rId13"/>
    <p:sldId id="443" r:id="rId14"/>
    <p:sldId id="444"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332" r:id="rId28"/>
    <p:sldId id="333" r:id="rId29"/>
    <p:sldId id="334" r:id="rId30"/>
    <p:sldId id="335" r:id="rId31"/>
    <p:sldId id="376" r:id="rId32"/>
    <p:sldId id="377" r:id="rId33"/>
    <p:sldId id="288" r:id="rId34"/>
    <p:sldId id="289" r:id="rId35"/>
    <p:sldId id="284" r:id="rId36"/>
    <p:sldId id="285" r:id="rId37"/>
    <p:sldId id="290" r:id="rId38"/>
    <p:sldId id="379" r:id="rId39"/>
    <p:sldId id="378" r:id="rId40"/>
    <p:sldId id="436" r:id="rId41"/>
    <p:sldId id="381" r:id="rId42"/>
    <p:sldId id="421" r:id="rId43"/>
    <p:sldId id="413" r:id="rId44"/>
    <p:sldId id="420" r:id="rId45"/>
    <p:sldId id="414" r:id="rId46"/>
    <p:sldId id="364" r:id="rId47"/>
    <p:sldId id="365" r:id="rId48"/>
    <p:sldId id="391" r:id="rId49"/>
    <p:sldId id="392" r:id="rId50"/>
    <p:sldId id="393" r:id="rId51"/>
    <p:sldId id="394" r:id="rId52"/>
    <p:sldId id="395" r:id="rId53"/>
    <p:sldId id="396" r:id="rId54"/>
    <p:sldId id="397" r:id="rId55"/>
    <p:sldId id="398" r:id="rId56"/>
    <p:sldId id="399" r:id="rId57"/>
    <p:sldId id="400" r:id="rId58"/>
    <p:sldId id="407" r:id="rId59"/>
    <p:sldId id="401" r:id="rId60"/>
    <p:sldId id="403" r:id="rId61"/>
    <p:sldId id="404" r:id="rId62"/>
    <p:sldId id="411" r:id="rId63"/>
    <p:sldId id="405" r:id="rId64"/>
    <p:sldId id="307" r:id="rId65"/>
    <p:sldId id="410" r:id="rId66"/>
    <p:sldId id="437" r:id="rId67"/>
    <p:sldId id="44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3" autoAdjust="0"/>
    <p:restoredTop sz="85216" autoAdjust="0"/>
  </p:normalViewPr>
  <p:slideViewPr>
    <p:cSldViewPr>
      <p:cViewPr varScale="1">
        <p:scale>
          <a:sx n="131" d="100"/>
          <a:sy n="131" d="100"/>
        </p:scale>
        <p:origin x="1272" y="114"/>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3C22-3042-421F-ACF4-15FD77195CB0}" type="datetimeFigureOut">
              <a:rPr lang="en-US" smtClean="0"/>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04AE9-24D8-40DA-9A80-07F23C3B0BC8}" type="slidenum">
              <a:rPr lang="en-US" smtClean="0"/>
              <a:pPr/>
              <a:t>‹#›</a:t>
            </a:fld>
            <a:endParaRPr lang="en-US"/>
          </a:p>
        </p:txBody>
      </p:sp>
    </p:spTree>
    <p:extLst>
      <p:ext uri="{BB962C8B-B14F-4D97-AF65-F5344CB8AC3E}">
        <p14:creationId xmlns:p14="http://schemas.microsoft.com/office/powerpoint/2010/main" val="3211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a:t>
            </a:fld>
            <a:endParaRPr lang="en-US"/>
          </a:p>
        </p:txBody>
      </p:sp>
    </p:spTree>
    <p:extLst>
      <p:ext uri="{BB962C8B-B14F-4D97-AF65-F5344CB8AC3E}">
        <p14:creationId xmlns:p14="http://schemas.microsoft.com/office/powerpoint/2010/main" val="206170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approach is to recover the</a:t>
            </a:r>
            <a:r>
              <a:rPr lang="en-US" baseline="0" dirty="0" smtClean="0"/>
              <a:t> 3D scene interactively, using a small amount of user guidance. </a:t>
            </a:r>
          </a:p>
          <a:p>
            <a:r>
              <a:rPr lang="en-US" baseline="0" dirty="0" smtClean="0"/>
              <a:t>The user gives some information about the scene by clicking in the image, and we synthesize estimates of geometry, materials, and lighting automatically.</a:t>
            </a:r>
          </a:p>
          <a:p>
            <a:r>
              <a:rPr lang="en-US" baseline="0" dirty="0" smtClean="0"/>
              <a:t>Our estimates of geometry and materials aren’t exact, and we developed an optimization that adjusts initial lighting estimates to account for imperfections in the rest of our model.</a:t>
            </a:r>
          </a:p>
          <a:p>
            <a:r>
              <a:rPr lang="en-US" baseline="0" dirty="0" smtClean="0"/>
              <a:t>This is crucial, as it allows for our method to tolerate a coarse model of geometry and inexact material estimates.</a:t>
            </a:r>
          </a:p>
          <a:p>
            <a:r>
              <a:rPr lang="en-US" baseline="0" dirty="0" smtClean="0"/>
              <a:t>We also ensure that the model produced by our system can be imported into standard 3D modeling tools, and rendered with any off the shelf physical renderer. </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14</a:t>
            </a:fld>
            <a:endParaRPr lang="en-US"/>
          </a:p>
        </p:txBody>
      </p:sp>
    </p:spTree>
    <p:extLst>
      <p:ext uri="{BB962C8B-B14F-4D97-AF65-F5344CB8AC3E}">
        <p14:creationId xmlns:p14="http://schemas.microsoft.com/office/powerpoint/2010/main" val="132219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an input image, we first estimate scene boundaries using the spatial layout method of </a:t>
            </a:r>
            <a:r>
              <a:rPr lang="en-US" baseline="0" dirty="0" err="1" smtClean="0"/>
              <a:t>Hedau</a:t>
            </a:r>
            <a:r>
              <a:rPr lang="en-US" baseline="0" dirty="0" smtClean="0"/>
              <a:t> et al. </a:t>
            </a:r>
          </a:p>
          <a:p>
            <a:r>
              <a:rPr lang="en-US" baseline="0" dirty="0" smtClean="0"/>
              <a:t>This method estimates vanishing points as well as the ceiling, floor, and walls in an image.</a:t>
            </a:r>
          </a:p>
          <a:p>
            <a:r>
              <a:rPr lang="en-US" baseline="0" dirty="0" smtClean="0"/>
              <a:t>Our interface allows these estimate to be corrected if there are any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16</a:t>
            </a:fld>
            <a:endParaRPr lang="en-US"/>
          </a:p>
        </p:txBody>
      </p:sp>
    </p:spTree>
    <p:extLst>
      <p:ext uri="{BB962C8B-B14F-4D97-AF65-F5344CB8AC3E}">
        <p14:creationId xmlns:p14="http://schemas.microsoft.com/office/powerpoint/2010/main" val="290710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user can add to this initial geometric representation by extruding what we call supporting geometry from the floor.</a:t>
            </a:r>
          </a:p>
          <a:p>
            <a:r>
              <a:rPr lang="en-US" baseline="0" dirty="0" smtClean="0"/>
              <a:t>This type of geometry generally consists of planar surfaces, and can be used to quickly model things like tables, chairs, and other common scene elements.</a:t>
            </a:r>
          </a:p>
          <a:p>
            <a:r>
              <a:rPr lang="en-US" dirty="0" smtClean="0"/>
              <a:t>To specify</a:t>
            </a:r>
            <a:r>
              <a:rPr lang="en-US" baseline="0" dirty="0" smtClean="0"/>
              <a:t> supporting geometry, the user clicks the surface boundary in the image as well as its contact point with the floor.</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17</a:t>
            </a:fld>
            <a:endParaRPr lang="en-US"/>
          </a:p>
        </p:txBody>
      </p:sp>
    </p:spTree>
    <p:extLst>
      <p:ext uri="{BB962C8B-B14F-4D97-AF65-F5344CB8AC3E}">
        <p14:creationId xmlns:p14="http://schemas.microsoft.com/office/powerpoint/2010/main" val="81021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We also allow the user to add</a:t>
            </a:r>
            <a:r>
              <a:rPr lang="en-US" baseline="0" dirty="0" smtClean="0"/>
              <a:t> more complex occluding geometry by segmenting parts of the image and modeling them as cardboard cutouts.</a:t>
            </a:r>
          </a:p>
          <a:p>
            <a:r>
              <a:rPr lang="en-US" baseline="0" dirty="0" smtClean="0"/>
              <a:t>These cutouts will occlude any objects inserted behind them.</a:t>
            </a:r>
          </a:p>
          <a:p>
            <a:r>
              <a:rPr lang="en-US" baseline="0" dirty="0" smtClean="0"/>
              <a:t>We use the interactive spectral matting approach to robustly determine the object boundaries.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18</a:t>
            </a:fld>
            <a:endParaRPr lang="en-US"/>
          </a:p>
        </p:txBody>
      </p:sp>
    </p:spTree>
    <p:extLst>
      <p:ext uri="{BB962C8B-B14F-4D97-AF65-F5344CB8AC3E}">
        <p14:creationId xmlns:p14="http://schemas.microsoft.com/office/powerpoint/2010/main" val="198891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Finally, any visible light sources in the scene are marked, and I’ll describe our</a:t>
            </a:r>
            <a:r>
              <a:rPr lang="en-US" baseline="0" dirty="0" smtClean="0"/>
              <a:t> procedure to automatically estimate intensity and other lighting parameters a little bit later in the talk.</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19</a:t>
            </a:fld>
            <a:endParaRPr lang="en-US"/>
          </a:p>
        </p:txBody>
      </p:sp>
    </p:spTree>
    <p:extLst>
      <p:ext uri="{BB962C8B-B14F-4D97-AF65-F5344CB8AC3E}">
        <p14:creationId xmlns:p14="http://schemas.microsoft.com/office/powerpoint/2010/main" val="273046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smtClean="0"/>
              <a:t>By applying some well known single-view metrology and reconstruction techniques, we can recover a rough 3D layout for this image using these annotations.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20</a:t>
            </a:fld>
            <a:endParaRPr lang="en-US"/>
          </a:p>
        </p:txBody>
      </p:sp>
    </p:spTree>
    <p:extLst>
      <p:ext uri="{BB962C8B-B14F-4D97-AF65-F5344CB8AC3E}">
        <p14:creationId xmlns:p14="http://schemas.microsoft.com/office/powerpoint/2010/main" val="102950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22</a:t>
            </a:fld>
            <a:endParaRPr lang="en-US"/>
          </a:p>
        </p:txBody>
      </p:sp>
    </p:spTree>
    <p:extLst>
      <p:ext uri="{BB962C8B-B14F-4D97-AF65-F5344CB8AC3E}">
        <p14:creationId xmlns:p14="http://schemas.microsoft.com/office/powerpoint/2010/main" val="798361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23</a:t>
            </a:fld>
            <a:endParaRPr lang="en-US"/>
          </a:p>
        </p:txBody>
      </p:sp>
    </p:spTree>
    <p:extLst>
      <p:ext uri="{BB962C8B-B14F-4D97-AF65-F5344CB8AC3E}">
        <p14:creationId xmlns:p14="http://schemas.microsoft.com/office/powerpoint/2010/main" val="297237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24</a:t>
            </a:fld>
            <a:endParaRPr lang="en-US"/>
          </a:p>
        </p:txBody>
      </p:sp>
    </p:spTree>
    <p:extLst>
      <p:ext uri="{BB962C8B-B14F-4D97-AF65-F5344CB8AC3E}">
        <p14:creationId xmlns:p14="http://schemas.microsoft.com/office/powerpoint/2010/main" val="332832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25</a:t>
            </a:fld>
            <a:endParaRPr lang="en-US"/>
          </a:p>
        </p:txBody>
      </p:sp>
    </p:spTree>
    <p:extLst>
      <p:ext uri="{BB962C8B-B14F-4D97-AF65-F5344CB8AC3E}">
        <p14:creationId xmlns:p14="http://schemas.microsoft.com/office/powerpoint/2010/main" val="74347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a:t>
            </a:fld>
            <a:endParaRPr lang="en-US"/>
          </a:p>
        </p:txBody>
      </p:sp>
    </p:spTree>
    <p:extLst>
      <p:ext uri="{BB962C8B-B14F-4D97-AF65-F5344CB8AC3E}">
        <p14:creationId xmlns:p14="http://schemas.microsoft.com/office/powerpoint/2010/main" val="73010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Getting this input is quick and</a:t>
            </a:r>
            <a:r>
              <a:rPr lang="en-US" baseline="0" dirty="0" smtClean="0"/>
              <a:t> easy, here’s a quick video showing the markup process in our interface.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 with an estimate of the bounding geometry, then the user corrects any</a:t>
            </a:r>
            <a:r>
              <a:rPr lang="en-US" baseline="0" dirty="0" smtClean="0"/>
              <a:t> errors in the estimate by adjusting scene corners and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parameterize vanishing points with a pair of line segments, and here you can see the user adjusting two of the horizontal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the light sources are marked; for this scene there’s only one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pieces of occluding geometry are indicated by scribbling.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in all, authoring this scene took about a minute, and this is the result.</a:t>
            </a:r>
            <a:endParaRPr lang="en-US" dirty="0" smtClean="0"/>
          </a:p>
        </p:txBody>
      </p:sp>
      <p:sp>
        <p:nvSpPr>
          <p:cNvPr id="4" name="Slide Number Placeholder 3"/>
          <p:cNvSpPr>
            <a:spLocks noGrp="1"/>
          </p:cNvSpPr>
          <p:nvPr>
            <p:ph type="sldNum" sz="quarter" idx="10"/>
          </p:nvPr>
        </p:nvSpPr>
        <p:spPr/>
        <p:txBody>
          <a:bodyPr/>
          <a:lstStyle/>
          <a:p>
            <a:fld id="{4994E31F-2639-684D-ADFA-C37AF6F473C0}" type="slidenum">
              <a:rPr lang="en-US" smtClean="0"/>
              <a:pPr/>
              <a:t>26</a:t>
            </a:fld>
            <a:endParaRPr lang="en-US"/>
          </a:p>
        </p:txBody>
      </p:sp>
    </p:spTree>
    <p:extLst>
      <p:ext uri="{BB962C8B-B14F-4D97-AF65-F5344CB8AC3E}">
        <p14:creationId xmlns:p14="http://schemas.microsoft.com/office/powerpoint/2010/main" val="40218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27</a:t>
            </a:fld>
            <a:endParaRPr lang="en-US"/>
          </a:p>
        </p:txBody>
      </p:sp>
    </p:spTree>
    <p:extLst>
      <p:ext uri="{BB962C8B-B14F-4D97-AF65-F5344CB8AC3E}">
        <p14:creationId xmlns:p14="http://schemas.microsoft.com/office/powerpoint/2010/main" val="3642001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28</a:t>
            </a:fld>
            <a:endParaRPr lang="en-US"/>
          </a:p>
        </p:txBody>
      </p:sp>
    </p:spTree>
    <p:extLst>
      <p:ext uri="{BB962C8B-B14F-4D97-AF65-F5344CB8AC3E}">
        <p14:creationId xmlns:p14="http://schemas.microsoft.com/office/powerpoint/2010/main" val="39717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29</a:t>
            </a:fld>
            <a:endParaRPr lang="en-US"/>
          </a:p>
        </p:txBody>
      </p:sp>
    </p:spTree>
    <p:extLst>
      <p:ext uri="{BB962C8B-B14F-4D97-AF65-F5344CB8AC3E}">
        <p14:creationId xmlns:p14="http://schemas.microsoft.com/office/powerpoint/2010/main" val="4007944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30</a:t>
            </a:fld>
            <a:endParaRPr lang="en-US"/>
          </a:p>
        </p:txBody>
      </p:sp>
    </p:spTree>
    <p:extLst>
      <p:ext uri="{BB962C8B-B14F-4D97-AF65-F5344CB8AC3E}">
        <p14:creationId xmlns:p14="http://schemas.microsoft.com/office/powerpoint/2010/main" val="313837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31</a:t>
            </a:fld>
            <a:endParaRPr lang="en-US"/>
          </a:p>
        </p:txBody>
      </p:sp>
    </p:spTree>
    <p:extLst>
      <p:ext uri="{BB962C8B-B14F-4D97-AF65-F5344CB8AC3E}">
        <p14:creationId xmlns:p14="http://schemas.microsoft.com/office/powerpoint/2010/main" val="380946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Draw ray example on board</a:t>
            </a: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32</a:t>
            </a:fld>
            <a:endParaRPr lang="en-US"/>
          </a:p>
        </p:txBody>
      </p:sp>
    </p:spTree>
    <p:extLst>
      <p:ext uri="{BB962C8B-B14F-4D97-AF65-F5344CB8AC3E}">
        <p14:creationId xmlns:p14="http://schemas.microsoft.com/office/powerpoint/2010/main" val="71438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33</a:t>
            </a:fld>
            <a:endParaRPr lang="en-US"/>
          </a:p>
        </p:txBody>
      </p:sp>
    </p:spTree>
    <p:extLst>
      <p:ext uri="{BB962C8B-B14F-4D97-AF65-F5344CB8AC3E}">
        <p14:creationId xmlns:p14="http://schemas.microsoft.com/office/powerpoint/2010/main" val="206369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34</a:t>
            </a:fld>
            <a:endParaRPr lang="en-US"/>
          </a:p>
        </p:txBody>
      </p:sp>
    </p:spTree>
    <p:extLst>
      <p:ext uri="{BB962C8B-B14F-4D97-AF65-F5344CB8AC3E}">
        <p14:creationId xmlns:p14="http://schemas.microsoft.com/office/powerpoint/2010/main" val="199799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 Explanation</a:t>
            </a:r>
            <a:r>
              <a:rPr lang="en-US" baseline="0" dirty="0" smtClean="0"/>
              <a:t> with user initialization + pixel colors</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35</a:t>
            </a:fld>
            <a:endParaRPr lang="en-US"/>
          </a:p>
        </p:txBody>
      </p:sp>
    </p:spTree>
    <p:extLst>
      <p:ext uri="{BB962C8B-B14F-4D97-AF65-F5344CB8AC3E}">
        <p14:creationId xmlns:p14="http://schemas.microsoft.com/office/powerpoint/2010/main" val="330943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7</a:t>
            </a:fld>
            <a:endParaRPr lang="en-US"/>
          </a:p>
        </p:txBody>
      </p:sp>
    </p:spTree>
    <p:extLst>
      <p:ext uri="{BB962C8B-B14F-4D97-AF65-F5344CB8AC3E}">
        <p14:creationId xmlns:p14="http://schemas.microsoft.com/office/powerpoint/2010/main" val="1360926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36</a:t>
            </a:fld>
            <a:endParaRPr lang="en-US"/>
          </a:p>
        </p:txBody>
      </p:sp>
    </p:spTree>
    <p:extLst>
      <p:ext uri="{BB962C8B-B14F-4D97-AF65-F5344CB8AC3E}">
        <p14:creationId xmlns:p14="http://schemas.microsoft.com/office/powerpoint/2010/main" val="308194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37</a:t>
            </a:fld>
            <a:endParaRPr lang="en-US"/>
          </a:p>
        </p:txBody>
      </p:sp>
    </p:spTree>
    <p:extLst>
      <p:ext uri="{BB962C8B-B14F-4D97-AF65-F5344CB8AC3E}">
        <p14:creationId xmlns:p14="http://schemas.microsoft.com/office/powerpoint/2010/main" val="1710455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46</a:t>
            </a:fld>
            <a:endParaRPr lang="en-US"/>
          </a:p>
        </p:txBody>
      </p:sp>
    </p:spTree>
    <p:extLst>
      <p:ext uri="{BB962C8B-B14F-4D97-AF65-F5344CB8AC3E}">
        <p14:creationId xmlns:p14="http://schemas.microsoft.com/office/powerpoint/2010/main" val="4037830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47</a:t>
            </a:fld>
            <a:endParaRPr lang="en-US"/>
          </a:p>
        </p:txBody>
      </p:sp>
    </p:spTree>
    <p:extLst>
      <p:ext uri="{BB962C8B-B14F-4D97-AF65-F5344CB8AC3E}">
        <p14:creationId xmlns:p14="http://schemas.microsoft.com/office/powerpoint/2010/main" val="2722323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48</a:t>
            </a:fld>
            <a:endParaRPr lang="en-US"/>
          </a:p>
        </p:txBody>
      </p:sp>
    </p:spTree>
    <p:extLst>
      <p:ext uri="{BB962C8B-B14F-4D97-AF65-F5344CB8AC3E}">
        <p14:creationId xmlns:p14="http://schemas.microsoft.com/office/powerpoint/2010/main" val="333202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52</a:t>
            </a:fld>
            <a:endParaRPr lang="en-US"/>
          </a:p>
        </p:txBody>
      </p:sp>
    </p:spTree>
    <p:extLst>
      <p:ext uri="{BB962C8B-B14F-4D97-AF65-F5344CB8AC3E}">
        <p14:creationId xmlns:p14="http://schemas.microsoft.com/office/powerpoint/2010/main" val="86302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53</a:t>
            </a:fld>
            <a:endParaRPr lang="en-US"/>
          </a:p>
        </p:txBody>
      </p:sp>
    </p:spTree>
    <p:extLst>
      <p:ext uri="{BB962C8B-B14F-4D97-AF65-F5344CB8AC3E}">
        <p14:creationId xmlns:p14="http://schemas.microsoft.com/office/powerpoint/2010/main" val="2655183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54</a:t>
            </a:fld>
            <a:endParaRPr lang="en-US"/>
          </a:p>
        </p:txBody>
      </p:sp>
    </p:spTree>
    <p:extLst>
      <p:ext uri="{BB962C8B-B14F-4D97-AF65-F5344CB8AC3E}">
        <p14:creationId xmlns:p14="http://schemas.microsoft.com/office/powerpoint/2010/main" val="137599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58</a:t>
            </a:fld>
            <a:endParaRPr lang="en-US"/>
          </a:p>
        </p:txBody>
      </p:sp>
    </p:spTree>
    <p:extLst>
      <p:ext uri="{BB962C8B-B14F-4D97-AF65-F5344CB8AC3E}">
        <p14:creationId xmlns:p14="http://schemas.microsoft.com/office/powerpoint/2010/main" val="3114559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63</a:t>
            </a:fld>
            <a:endParaRPr lang="en-US"/>
          </a:p>
        </p:txBody>
      </p:sp>
    </p:spTree>
    <p:extLst>
      <p:ext uri="{BB962C8B-B14F-4D97-AF65-F5344CB8AC3E}">
        <p14:creationId xmlns:p14="http://schemas.microsoft.com/office/powerpoint/2010/main" val="201699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8</a:t>
            </a:fld>
            <a:endParaRPr lang="en-US"/>
          </a:p>
        </p:txBody>
      </p:sp>
    </p:spTree>
    <p:extLst>
      <p:ext uri="{BB962C8B-B14F-4D97-AF65-F5344CB8AC3E}">
        <p14:creationId xmlns:p14="http://schemas.microsoft.com/office/powerpoint/2010/main" val="245428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64</a:t>
            </a:fld>
            <a:endParaRPr lang="en-US"/>
          </a:p>
        </p:txBody>
      </p:sp>
    </p:spTree>
    <p:extLst>
      <p:ext uri="{BB962C8B-B14F-4D97-AF65-F5344CB8AC3E}">
        <p14:creationId xmlns:p14="http://schemas.microsoft.com/office/powerpoint/2010/main" val="48785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Building on past techniques, the primary goal of our paper is to allow users with minimal photo editing experience to insert objects</a:t>
            </a:r>
            <a:r>
              <a:rPr lang="en-US" sz="1200" kern="1200" baseline="0" dirty="0" smtClean="0">
                <a:solidFill>
                  <a:schemeClr val="tx1"/>
                </a:solidFill>
                <a:latin typeface="+mn-lt"/>
                <a:ea typeface="+mn-ea"/>
                <a:cs typeface="+mn-cs"/>
              </a:rPr>
              <a:t> into legacy images without requiring access to the scene. </a:t>
            </a:r>
          </a:p>
          <a:p>
            <a:r>
              <a:rPr lang="en-US" sz="1200" kern="1200" baseline="0" dirty="0" smtClean="0">
                <a:solidFill>
                  <a:schemeClr val="tx1"/>
                </a:solidFill>
                <a:latin typeface="+mn-lt"/>
                <a:ea typeface="+mn-ea"/>
                <a:cs typeface="+mn-cs"/>
              </a:rPr>
              <a:t>2) Handle a host of lighting environments</a:t>
            </a:r>
          </a:p>
          <a:p>
            <a:r>
              <a:rPr lang="en-US" sz="1200" kern="1200" baseline="0" dirty="0" smtClean="0">
                <a:solidFill>
                  <a:schemeClr val="tx1"/>
                </a:solidFill>
                <a:latin typeface="+mn-lt"/>
                <a:ea typeface="+mn-ea"/>
                <a:cs typeface="+mn-cs"/>
              </a:rPr>
              <a:t>3) Quick and easy to use</a:t>
            </a:r>
          </a:p>
          <a:p>
            <a:r>
              <a:rPr lang="en-US" sz="1200" kern="1200" baseline="0" dirty="0" smtClean="0">
                <a:solidFill>
                  <a:schemeClr val="tx1"/>
                </a:solidFill>
                <a:latin typeface="+mn-lt"/>
                <a:ea typeface="+mn-ea"/>
                <a:cs typeface="+mn-cs"/>
              </a:rPr>
              <a:t>4) Create results like this one in minutes</a:t>
            </a:r>
          </a:p>
          <a:p>
            <a:r>
              <a:rPr lang="en-US" sz="1200" kern="1200" baseline="0" dirty="0" smtClean="0">
                <a:solidFill>
                  <a:schemeClr val="tx1"/>
                </a:solidFill>
                <a:latin typeface="+mn-lt"/>
                <a:ea typeface="+mn-ea"/>
                <a:cs typeface="+mn-cs"/>
              </a:rPr>
              <a:t>Ideally, our method </a:t>
            </a:r>
            <a:r>
              <a:rPr lang="en-US" sz="1200" i="1" kern="1200" baseline="0" dirty="0" smtClean="0">
                <a:solidFill>
                  <a:schemeClr val="tx1"/>
                </a:solidFill>
                <a:latin typeface="+mn-lt"/>
                <a:ea typeface="+mn-ea"/>
                <a:cs typeface="+mn-cs"/>
              </a:rPr>
              <a:t>without</a:t>
            </a:r>
            <a:r>
              <a:rPr lang="en-US" sz="1200" kern="1200" baseline="0" dirty="0" smtClean="0">
                <a:solidFill>
                  <a:schemeClr val="tx1"/>
                </a:solidFill>
                <a:latin typeface="+mn-lt"/>
                <a:ea typeface="+mn-ea"/>
                <a:cs typeface="+mn-cs"/>
              </a:rPr>
              <a:t> scene access should be as realistic as methods </a:t>
            </a:r>
            <a:r>
              <a:rPr lang="en-US" sz="1200" i="1" kern="1200" baseline="0" dirty="0" smtClean="0">
                <a:solidFill>
                  <a:schemeClr val="tx1"/>
                </a:solidFill>
                <a:latin typeface="+mn-lt"/>
                <a:ea typeface="+mn-ea"/>
                <a:cs typeface="+mn-cs"/>
              </a:rPr>
              <a:t>with</a:t>
            </a:r>
            <a:r>
              <a:rPr lang="en-US" sz="1200" kern="1200" baseline="0" dirty="0" smtClean="0">
                <a:solidFill>
                  <a:schemeClr val="tx1"/>
                </a:solidFill>
                <a:latin typeface="+mn-lt"/>
                <a:ea typeface="+mn-ea"/>
                <a:cs typeface="+mn-cs"/>
              </a:rPr>
              <a:t> scene access, in essence making this system less painstaking than others.</a:t>
            </a:r>
          </a:p>
          <a:p>
            <a:r>
              <a:rPr lang="en-US" sz="1200" kern="1200" baseline="0" dirty="0" smtClean="0">
                <a:solidFill>
                  <a:schemeClr val="tx1"/>
                </a:solidFill>
                <a:latin typeface="+mn-lt"/>
                <a:ea typeface="+mn-ea"/>
                <a:cs typeface="+mn-cs"/>
              </a:rPr>
              <a:t>This tool can bring about new applications in film and advertising, and also allow homeowners to virtually redecorate their living rooms, or users to create video game content with their own pictures.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9</a:t>
            </a:fld>
            <a:endParaRPr lang="en-US"/>
          </a:p>
        </p:txBody>
      </p:sp>
    </p:spTree>
    <p:extLst>
      <p:ext uri="{BB962C8B-B14F-4D97-AF65-F5344CB8AC3E}">
        <p14:creationId xmlns:p14="http://schemas.microsoft.com/office/powerpoint/2010/main" val="274713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we need to know the camera parameters to accurately render objects into the scene</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10</a:t>
            </a:fld>
            <a:endParaRPr lang="en-US"/>
          </a:p>
        </p:txBody>
      </p:sp>
    </p:spTree>
    <p:extLst>
      <p:ext uri="{BB962C8B-B14F-4D97-AF65-F5344CB8AC3E}">
        <p14:creationId xmlns:p14="http://schemas.microsoft.com/office/powerpoint/2010/main" val="73318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There’s currently, a few</a:t>
            </a:r>
            <a:r>
              <a:rPr lang="en-US" baseline="0" dirty="0" smtClean="0"/>
              <a:t> ways to obtain this representation.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a:t>
            </a:r>
            <a:r>
              <a:rPr lang="en-US" sz="1200" kern="1200" dirty="0" smtClean="0">
                <a:solidFill>
                  <a:schemeClr val="tx1"/>
                </a:solidFill>
                <a:latin typeface="+mn-lt"/>
                <a:ea typeface="+mn-ea"/>
                <a:cs typeface="+mn-cs"/>
              </a:rPr>
              <a:t>is to manually author or measure the scene.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can be difficult, and it</a:t>
            </a:r>
            <a:r>
              <a:rPr lang="en-US" sz="1200" kern="1200" baseline="0" dirty="0" smtClean="0">
                <a:solidFill>
                  <a:schemeClr val="tx1"/>
                </a:solidFill>
                <a:latin typeface="+mn-lt"/>
                <a:ea typeface="+mn-ea"/>
                <a:cs typeface="+mn-cs"/>
              </a:rPr>
              <a:t> takes a a great deal of time </a:t>
            </a:r>
            <a:r>
              <a:rPr lang="en-US" sz="1200" kern="1200" dirty="0" smtClean="0">
                <a:solidFill>
                  <a:schemeClr val="tx1"/>
                </a:solidFill>
                <a:latin typeface="+mn-lt"/>
                <a:ea typeface="+mn-ea"/>
                <a:cs typeface="+mn-cs"/>
              </a:rPr>
              <a:t>to get things looking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Lighting is especially hard to</a:t>
            </a:r>
            <a:r>
              <a:rPr lang="en-US" sz="1200" kern="1200" baseline="0" dirty="0" smtClean="0">
                <a:solidFill>
                  <a:schemeClr val="tx1"/>
                </a:solidFill>
                <a:latin typeface="+mn-lt"/>
                <a:ea typeface="+mn-ea"/>
                <a:cs typeface="+mn-cs"/>
              </a:rPr>
              <a:t> get right with only visual feedback, and takes a lot of trial and error.</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11</a:t>
            </a:fld>
            <a:endParaRPr lang="en-US"/>
          </a:p>
        </p:txBody>
      </p:sp>
    </p:spTree>
    <p:extLst>
      <p:ext uri="{BB962C8B-B14F-4D97-AF65-F5344CB8AC3E}">
        <p14:creationId xmlns:p14="http://schemas.microsoft.com/office/powerpoint/2010/main" val="393868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98, </a:t>
            </a:r>
            <a:r>
              <a:rPr lang="en-US" sz="1200" kern="1200" dirty="0" err="1" smtClean="0">
                <a:solidFill>
                  <a:schemeClr val="tx1"/>
                </a:solidFill>
                <a:latin typeface="+mn-lt"/>
                <a:ea typeface="+mn-ea"/>
                <a:cs typeface="+mn-cs"/>
              </a:rPr>
              <a:t>Debevec</a:t>
            </a:r>
            <a:r>
              <a:rPr lang="en-US" sz="1200" kern="1200" dirty="0" smtClean="0">
                <a:solidFill>
                  <a:schemeClr val="tx1"/>
                </a:solidFill>
                <a:latin typeface="+mn-lt"/>
                <a:ea typeface="+mn-ea"/>
                <a:cs typeface="+mn-cs"/>
              </a:rPr>
              <a:t> made a breakthrough with his idea of capturing the lighting environment using a light probe.  </a:t>
            </a:r>
          </a:p>
          <a:p>
            <a:r>
              <a:rPr lang="en-US" sz="1200" kern="1200" dirty="0" smtClean="0">
                <a:solidFill>
                  <a:schemeClr val="tx1"/>
                </a:solidFill>
                <a:latin typeface="+mn-lt"/>
                <a:ea typeface="+mn-ea"/>
                <a:cs typeface="+mn-cs"/>
              </a:rPr>
              <a:t>The light probe method simplified the authoring steps and enabled photorealistic results by capturing</a:t>
            </a:r>
            <a:r>
              <a:rPr lang="en-US" sz="1200" kern="1200" baseline="0" dirty="0" smtClean="0">
                <a:solidFill>
                  <a:schemeClr val="tx1"/>
                </a:solidFill>
                <a:latin typeface="+mn-lt"/>
                <a:ea typeface="+mn-ea"/>
                <a:cs typeface="+mn-cs"/>
              </a:rPr>
              <a:t> HDR lighting information from all angles of a scene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However, the downside is that it requires access to the scene and</a:t>
            </a:r>
            <a:r>
              <a:rPr lang="en-US" sz="1200" kern="1200" baseline="0" dirty="0" smtClean="0">
                <a:solidFill>
                  <a:schemeClr val="tx1"/>
                </a:solidFill>
                <a:latin typeface="+mn-lt"/>
                <a:ea typeface="+mn-ea"/>
                <a:cs typeface="+mn-cs"/>
              </a:rPr>
              <a:t> some knowledge of image based lighting</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Inverse global illumination also allowed for physical</a:t>
            </a:r>
            <a:r>
              <a:rPr lang="en-US" sz="1200" kern="1200" baseline="0" dirty="0" smtClean="0">
                <a:solidFill>
                  <a:schemeClr val="tx1"/>
                </a:solidFill>
                <a:latin typeface="+mn-lt"/>
                <a:ea typeface="+mn-ea"/>
                <a:cs typeface="+mn-cs"/>
              </a:rPr>
              <a:t> material acquisition, but required multiple scene photos.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12</a:t>
            </a:fld>
            <a:endParaRPr lang="en-US"/>
          </a:p>
        </p:txBody>
      </p:sp>
    </p:spTree>
    <p:extLst>
      <p:ext uri="{BB962C8B-B14F-4D97-AF65-F5344CB8AC3E}">
        <p14:creationId xmlns:p14="http://schemas.microsoft.com/office/powerpoint/2010/main" val="106991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if we have a picture</a:t>
            </a:r>
            <a:r>
              <a:rPr lang="en-US" baseline="0" dirty="0" smtClean="0"/>
              <a:t> that we want to insert objects into, but we</a:t>
            </a:r>
            <a:r>
              <a:rPr lang="en-US" dirty="0" smtClean="0"/>
              <a:t> don’t have</a:t>
            </a:r>
            <a:r>
              <a:rPr lang="en-US" baseline="0" dirty="0" smtClean="0"/>
              <a:t> access to the scene?</a:t>
            </a:r>
          </a:p>
          <a:p>
            <a:r>
              <a:rPr lang="en-US" baseline="0" dirty="0" smtClean="0"/>
              <a:t>Well, there’s been a couple approaches for handling this case, which are essentially interested in estimating one or more point lights from a picture. </a:t>
            </a:r>
          </a:p>
          <a:p>
            <a:r>
              <a:rPr lang="en-US" baseline="0" dirty="0" smtClean="0"/>
              <a:t>Still, scene geometry, surface properties, or camera parameters must be estimated manually.</a:t>
            </a:r>
          </a:p>
          <a:p>
            <a:r>
              <a:rPr lang="en-US" baseline="0" dirty="0" smtClean="0"/>
              <a:t>Also, if the lighting environment is more complex than a couple point lights, then an alternative method is required.</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13</a:t>
            </a:fld>
            <a:endParaRPr lang="en-US"/>
          </a:p>
        </p:txBody>
      </p:sp>
    </p:spTree>
    <p:extLst>
      <p:ext uri="{BB962C8B-B14F-4D97-AF65-F5344CB8AC3E}">
        <p14:creationId xmlns:p14="http://schemas.microsoft.com/office/powerpoint/2010/main" val="53061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1A065-02FB-458A-8291-A22A2A200FDB}" type="datetimeFigureOut">
              <a:rPr lang="en-US" smtClean="0"/>
              <a:pPr/>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1A065-02FB-458A-8291-A22A2A200FDB}" type="datetimeFigureOut">
              <a:rPr lang="en-US" smtClean="0"/>
              <a:pPr/>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1A065-02FB-458A-8291-A22A2A200FDB}" type="datetimeFigureOut">
              <a:rPr lang="en-US" smtClean="0"/>
              <a:pPr/>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1A065-02FB-458A-8291-A22A2A200FDB}" type="datetimeFigureOut">
              <a:rPr lang="en-US" smtClean="0"/>
              <a:pPr/>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1A065-02FB-458A-8291-A22A2A200FDB}" type="datetimeFigureOut">
              <a:rPr lang="en-US" smtClean="0"/>
              <a:pPr/>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1A065-02FB-458A-8291-A22A2A200FDB}" type="datetimeFigureOut">
              <a:rPr lang="en-US" smtClean="0"/>
              <a:pPr/>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43262-A870-42BE-8098-69CAE7CFE4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wisdom.weizmann.ac.il/mathusers/levina/papers/spectral-matting-levin-etal-pami08.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9.emf"/><Relationship Id="rId3" Type="http://schemas.openxmlformats.org/officeDocument/2006/relationships/image" Target="../media/image40.png"/><Relationship Id="rId7" Type="http://schemas.openxmlformats.org/officeDocument/2006/relationships/image" Target="../media/image44.emf"/><Relationship Id="rId12"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emf"/><Relationship Id="rId15" Type="http://schemas.openxmlformats.org/officeDocument/2006/relationships/image" Target="../media/image51.em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emf"/><Relationship Id="rId14" Type="http://schemas.openxmlformats.org/officeDocument/2006/relationships/image" Target="../media/image50.emf"/></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hyperlink" Target="http://www.vimeo.com/2896254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vimeo.com/101866891"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19" y="355601"/>
            <a:ext cx="7772400" cy="1470025"/>
          </a:xfrm>
        </p:spPr>
        <p:txBody>
          <a:bodyPr/>
          <a:lstStyle/>
          <a:p>
            <a:r>
              <a:rPr lang="en-US" dirty="0" smtClean="0"/>
              <a:t>The image as a virtual stage</a:t>
            </a:r>
            <a:endParaRPr lang="en-US" dirty="0"/>
          </a:p>
        </p:txBody>
      </p:sp>
      <p:sp>
        <p:nvSpPr>
          <p:cNvPr id="3" name="Subtitle 2"/>
          <p:cNvSpPr>
            <a:spLocks noGrp="1"/>
          </p:cNvSpPr>
          <p:nvPr>
            <p:ph type="subTitle" idx="1"/>
          </p:nvPr>
        </p:nvSpPr>
        <p:spPr>
          <a:xfrm>
            <a:off x="1316019" y="5156200"/>
            <a:ext cx="6400800" cy="1447800"/>
          </a:xfrm>
        </p:spPr>
        <p:txBody>
          <a:bodyPr>
            <a:normAutofit fontScale="85000" lnSpcReduction="10000"/>
          </a:bodyPr>
          <a:lstStyle/>
          <a:p>
            <a:r>
              <a:rPr lang="en-US" sz="2400" dirty="0">
                <a:solidFill>
                  <a:schemeClr val="tx1"/>
                </a:solidFill>
              </a:rPr>
              <a:t>Computational Photography</a:t>
            </a:r>
          </a:p>
          <a:p>
            <a:r>
              <a:rPr lang="en-US" sz="2400" dirty="0">
                <a:solidFill>
                  <a:schemeClr val="tx1"/>
                </a:solidFill>
              </a:rPr>
              <a:t>Derek Hoiem</a:t>
            </a:r>
          </a:p>
          <a:p>
            <a:endParaRPr lang="en-US" sz="2000" dirty="0">
              <a:solidFill>
                <a:schemeClr val="tx1"/>
              </a:solidFill>
            </a:endParaRPr>
          </a:p>
          <a:p>
            <a:r>
              <a:rPr lang="en-US" sz="2000" dirty="0">
                <a:solidFill>
                  <a:schemeClr val="tx1"/>
                </a:solidFill>
              </a:rPr>
              <a:t>Adapted from slides by Kevin Karsch, presented by </a:t>
            </a:r>
            <a:r>
              <a:rPr lang="en-US" sz="2000">
                <a:solidFill>
                  <a:schemeClr val="tx1"/>
                </a:solidFill>
              </a:rPr>
              <a:t>Aditya Deshpande</a:t>
            </a:r>
            <a:endParaRPr lang="en-US" sz="2000" dirty="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35119" y="1524000"/>
            <a:ext cx="5448300" cy="3632200"/>
          </a:xfrm>
          <a:prstGeom prst="rect">
            <a:avLst/>
          </a:prstGeom>
        </p:spPr>
      </p:pic>
    </p:spTree>
    <p:extLst>
      <p:ext uri="{BB962C8B-B14F-4D97-AF65-F5344CB8AC3E}">
        <p14:creationId xmlns:p14="http://schemas.microsoft.com/office/powerpoint/2010/main" val="1124774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7434" y="3530018"/>
            <a:ext cx="4079835" cy="27346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Challenges</a:t>
            </a:r>
            <a:endParaRPr lang="en-US" dirty="0"/>
          </a:p>
        </p:txBody>
      </p:sp>
      <p:sp>
        <p:nvSpPr>
          <p:cNvPr id="3" name="Content Placeholder 2"/>
          <p:cNvSpPr>
            <a:spLocks noGrp="1"/>
          </p:cNvSpPr>
          <p:nvPr>
            <p:ph idx="1"/>
          </p:nvPr>
        </p:nvSpPr>
        <p:spPr>
          <a:xfrm>
            <a:off x="692156" y="1738728"/>
            <a:ext cx="5398911" cy="4525963"/>
          </a:xfrm>
        </p:spPr>
        <p:txBody>
          <a:bodyPr/>
          <a:lstStyle/>
          <a:p>
            <a:r>
              <a:rPr lang="en-US" dirty="0"/>
              <a:t>Estimate a physical scene model </a:t>
            </a:r>
            <a:r>
              <a:rPr lang="en-US" dirty="0" smtClean="0"/>
              <a:t>including:</a:t>
            </a:r>
            <a:endParaRPr lang="en-US" dirty="0"/>
          </a:p>
          <a:p>
            <a:pPr lvl="1"/>
            <a:r>
              <a:rPr lang="en-US" dirty="0" smtClean="0"/>
              <a:t>Geometry</a:t>
            </a:r>
          </a:p>
          <a:p>
            <a:pPr lvl="1"/>
            <a:r>
              <a:rPr lang="en-US" dirty="0" smtClean="0"/>
              <a:t>Surface properties</a:t>
            </a:r>
            <a:endParaRPr lang="en-US" dirty="0"/>
          </a:p>
          <a:p>
            <a:pPr lvl="1"/>
            <a:r>
              <a:rPr lang="en-US" dirty="0" smtClean="0"/>
              <a:t>Lighting info</a:t>
            </a:r>
            <a:endParaRPr lang="en-US" dirty="0"/>
          </a:p>
          <a:p>
            <a:pPr lvl="1"/>
            <a:r>
              <a:rPr lang="en-US" dirty="0"/>
              <a:t>Camera parameters</a:t>
            </a:r>
          </a:p>
          <a:p>
            <a:pPr lvl="1"/>
            <a:endParaRPr lang="en-US" dirty="0"/>
          </a:p>
          <a:p>
            <a:endParaRPr lang="en-US" dirty="0"/>
          </a:p>
        </p:txBody>
      </p:sp>
      <p:pic>
        <p:nvPicPr>
          <p:cNvPr id="5" name="Picture 4" descr="1.png"/>
          <p:cNvPicPr>
            <a:picLocks noChangeAspect="1"/>
          </p:cNvPicPr>
          <p:nvPr/>
        </p:nvPicPr>
        <p:blipFill>
          <a:blip r:embed="rId3"/>
          <a:stretch>
            <a:fillRect/>
          </a:stretch>
        </p:blipFill>
        <p:spPr>
          <a:xfrm>
            <a:off x="6071784" y="538772"/>
            <a:ext cx="2989464" cy="1985709"/>
          </a:xfrm>
          <a:prstGeom prst="rect">
            <a:avLst/>
          </a:prstGeom>
          <a:effectLst>
            <a:outerShdw blurRad="50800" dist="38100" dir="2700000" algn="tl" rotWithShape="0">
              <a:srgbClr val="000000">
                <a:alpha val="43000"/>
              </a:srgbClr>
            </a:outerShdw>
          </a:effectLst>
        </p:spPr>
      </p:pic>
      <p:sp>
        <p:nvSpPr>
          <p:cNvPr id="10" name="Rectangle 9"/>
          <p:cNvSpPr/>
          <p:nvPr/>
        </p:nvSpPr>
        <p:spPr>
          <a:xfrm>
            <a:off x="4737434" y="3530019"/>
            <a:ext cx="4079835" cy="2734671"/>
          </a:xfrm>
          <a:prstGeom prst="rect">
            <a:avLst/>
          </a:prstGeom>
          <a:solidFill>
            <a:srgbClr val="FF0000">
              <a:alpha val="52000"/>
            </a:srgbClr>
          </a:solid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6091066" y="4911737"/>
            <a:ext cx="1360418" cy="927879"/>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7566517" y="4388604"/>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rot="16200000">
            <a:off x="6721330" y="3684029"/>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p:cNvSpPr/>
          <p:nvPr/>
        </p:nvSpPr>
        <p:spPr>
          <a:xfrm>
            <a:off x="7157094" y="2968830"/>
            <a:ext cx="196718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Walls/floor</a:t>
            </a:r>
          </a:p>
        </p:txBody>
      </p:sp>
      <p:cxnSp>
        <p:nvCxnSpPr>
          <p:cNvPr id="16" name="Straight Connector 15"/>
          <p:cNvCxnSpPr/>
          <p:nvPr/>
        </p:nvCxnSpPr>
        <p:spPr>
          <a:xfrm>
            <a:off x="8300934" y="3470558"/>
            <a:ext cx="516335"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704051" y="3470558"/>
            <a:ext cx="267160"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299286" y="5124467"/>
            <a:ext cx="986460"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Table</a:t>
            </a:r>
          </a:p>
        </p:txBody>
      </p:sp>
      <p:sp>
        <p:nvSpPr>
          <p:cNvPr id="31" name="Rectangle 30"/>
          <p:cNvSpPr/>
          <p:nvPr/>
        </p:nvSpPr>
        <p:spPr>
          <a:xfrm>
            <a:off x="5272702" y="4210542"/>
            <a:ext cx="949683"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Lights</a:t>
            </a:r>
          </a:p>
        </p:txBody>
      </p:sp>
      <p:cxnSp>
        <p:nvCxnSpPr>
          <p:cNvPr id="32" name="Straight Connector 31"/>
          <p:cNvCxnSpPr/>
          <p:nvPr/>
        </p:nvCxnSpPr>
        <p:spPr>
          <a:xfrm flipV="1">
            <a:off x="6222386" y="4088288"/>
            <a:ext cx="501635" cy="3690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3" idx="1"/>
          </p:cNvCxnSpPr>
          <p:nvPr/>
        </p:nvCxnSpPr>
        <p:spPr>
          <a:xfrm>
            <a:off x="6222386" y="4457312"/>
            <a:ext cx="1344131" cy="34277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3120185">
            <a:off x="4526303" y="5853209"/>
            <a:ext cx="822960" cy="822960"/>
          </a:xfrm>
          <a:prstGeom prst="triangle">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p:cNvSpPr/>
          <p:nvPr/>
        </p:nvSpPr>
        <p:spPr>
          <a:xfrm>
            <a:off x="3989603" y="6386752"/>
            <a:ext cx="124199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Camera</a:t>
            </a:r>
          </a:p>
        </p:txBody>
      </p:sp>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98634" y="464675"/>
            <a:ext cx="4071082"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grpSp>
        <p:nvGrpSpPr>
          <p:cNvPr id="30" name="Group 29"/>
          <p:cNvGrpSpPr/>
          <p:nvPr/>
        </p:nvGrpSpPr>
        <p:grpSpPr>
          <a:xfrm>
            <a:off x="4930382" y="256317"/>
            <a:ext cx="4212723" cy="1946706"/>
            <a:chOff x="125595" y="1445552"/>
            <a:chExt cx="8622910" cy="3984660"/>
          </a:xfrm>
        </p:grpSpPr>
        <p:pic>
          <p:nvPicPr>
            <p:cNvPr id="31" name="Picture 30" descr="orig.png"/>
            <p:cNvPicPr>
              <a:picLocks noChangeAspect="1"/>
            </p:cNvPicPr>
            <p:nvPr/>
          </p:nvPicPr>
          <p:blipFill>
            <a:blip r:embed="rId3"/>
            <a:stretch>
              <a:fillRect/>
            </a:stretch>
          </p:blipFill>
          <p:spPr>
            <a:xfrm>
              <a:off x="2749130" y="1445552"/>
              <a:ext cx="5999375" cy="3984660"/>
            </a:xfrm>
            <a:prstGeom prst="rect">
              <a:avLst/>
            </a:prstGeom>
          </p:spPr>
        </p:pic>
        <p:pic>
          <p:nvPicPr>
            <p:cNvPr id="32" name="Picture 31"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33" name="Right Arrow 32"/>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4" name="Group 33"/>
          <p:cNvGrpSpPr/>
          <p:nvPr/>
        </p:nvGrpSpPr>
        <p:grpSpPr>
          <a:xfrm>
            <a:off x="344993" y="3104062"/>
            <a:ext cx="4252168" cy="3501664"/>
            <a:chOff x="621208" y="3768901"/>
            <a:chExt cx="2949682" cy="2429067"/>
          </a:xfrm>
        </p:grpSpPr>
        <p:pic>
          <p:nvPicPr>
            <p:cNvPr id="35" name="Picture 34" descr="Fournier92.png"/>
            <p:cNvPicPr>
              <a:picLocks noChangeAspect="1"/>
            </p:cNvPicPr>
            <p:nvPr/>
          </p:nvPicPr>
          <p:blipFill>
            <a:blip r:embed="rId5"/>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36" name="TextBox 35"/>
            <p:cNvSpPr txBox="1"/>
            <p:nvPr/>
          </p:nvSpPr>
          <p:spPr>
            <a:xfrm>
              <a:off x="621208" y="5920416"/>
              <a:ext cx="2949682" cy="277552"/>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grpSp>
      <p:sp>
        <p:nvSpPr>
          <p:cNvPr id="11" name="TextBox 10"/>
          <p:cNvSpPr txBox="1"/>
          <p:nvPr/>
        </p:nvSpPr>
        <p:spPr>
          <a:xfrm>
            <a:off x="526079" y="2590800"/>
            <a:ext cx="3901178" cy="461665"/>
          </a:xfrm>
          <a:prstGeom prst="rect">
            <a:avLst/>
          </a:prstGeom>
          <a:noFill/>
        </p:spPr>
        <p:txBody>
          <a:bodyPr wrap="square" rtlCol="0">
            <a:spAutoFit/>
          </a:bodyPr>
          <a:lstStyle/>
          <a:p>
            <a:pPr algn="ctr"/>
            <a:r>
              <a:rPr lang="en-US" sz="2400" dirty="0"/>
              <a:t>Manual authoring</a:t>
            </a:r>
          </a:p>
        </p:txBody>
      </p:sp>
    </p:spTree>
    <p:extLst>
      <p:ext uri="{BB962C8B-B14F-4D97-AF65-F5344CB8AC3E}">
        <p14:creationId xmlns:p14="http://schemas.microsoft.com/office/powerpoint/2010/main" val="2406542531"/>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26974" y="2584598"/>
            <a:ext cx="3901178" cy="3614828"/>
            <a:chOff x="746825" y="3412851"/>
            <a:chExt cx="2706204" cy="2507565"/>
          </a:xfrm>
        </p:grpSpPr>
        <p:pic>
          <p:nvPicPr>
            <p:cNvPr id="14" name="Picture 13" descr="Fournier92.png"/>
            <p:cNvPicPr>
              <a:picLocks noChangeAspect="1"/>
            </p:cNvPicPr>
            <p:nvPr/>
          </p:nvPicPr>
          <p:blipFill>
            <a:blip r:embed="rId3"/>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746825" y="3412851"/>
              <a:ext cx="2706204" cy="320252"/>
            </a:xfrm>
            <a:prstGeom prst="rect">
              <a:avLst/>
            </a:prstGeom>
            <a:noFill/>
          </p:spPr>
          <p:txBody>
            <a:bodyPr wrap="square" rtlCol="0">
              <a:spAutoFit/>
            </a:bodyPr>
            <a:lstStyle/>
            <a:p>
              <a:pPr algn="ctr"/>
              <a:r>
                <a:rPr lang="en-US" sz="2400" dirty="0"/>
                <a:t>Manual authoring</a:t>
              </a:r>
            </a:p>
          </p:txBody>
        </p:sp>
      </p:grpSp>
      <p:grpSp>
        <p:nvGrpSpPr>
          <p:cNvPr id="17" name="Group 16"/>
          <p:cNvGrpSpPr/>
          <p:nvPr/>
        </p:nvGrpSpPr>
        <p:grpSpPr>
          <a:xfrm>
            <a:off x="5175175" y="2649756"/>
            <a:ext cx="3711862" cy="3924670"/>
            <a:chOff x="5569577" y="3307236"/>
            <a:chExt cx="2770964" cy="2929828"/>
          </a:xfrm>
        </p:grpSpPr>
        <p:pic>
          <p:nvPicPr>
            <p:cNvPr id="18" name="Picture 17" descr="stpeters_pro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42" y="3768901"/>
              <a:ext cx="2215621" cy="2215621"/>
            </a:xfrm>
            <a:prstGeom prst="rect">
              <a:avLst/>
            </a:prstGeom>
          </p:spPr>
        </p:pic>
        <p:sp>
          <p:nvSpPr>
            <p:cNvPr id="19" name="TextBox 18"/>
            <p:cNvSpPr txBox="1"/>
            <p:nvPr/>
          </p:nvSpPr>
          <p:spPr>
            <a:xfrm>
              <a:off x="5674670" y="5938376"/>
              <a:ext cx="2665870" cy="298688"/>
            </a:xfrm>
            <a:prstGeom prst="rect">
              <a:avLst/>
            </a:prstGeom>
            <a:noFill/>
          </p:spPr>
          <p:txBody>
            <a:bodyPr wrap="square" rtlCol="0">
              <a:spAutoFit/>
            </a:bodyPr>
            <a:lstStyle/>
            <a:p>
              <a:pPr algn="ctr"/>
              <a:r>
                <a:rPr lang="en-US" sz="2000" dirty="0"/>
                <a:t>[</a:t>
              </a:r>
              <a:r>
                <a:rPr lang="en-US" sz="2000" dirty="0" err="1"/>
                <a:t>Debevec</a:t>
              </a:r>
              <a:r>
                <a:rPr lang="en-US" sz="2000" dirty="0"/>
                <a:t> </a:t>
              </a:r>
              <a:r>
                <a:rPr lang="fr-FR" sz="2000" dirty="0"/>
                <a:t>’</a:t>
              </a:r>
              <a:r>
                <a:rPr lang="en-US" sz="2000" dirty="0"/>
                <a:t>98, Yu et al. ‘99]</a:t>
              </a:r>
            </a:p>
          </p:txBody>
        </p:sp>
        <p:sp>
          <p:nvSpPr>
            <p:cNvPr id="20" name="TextBox 19"/>
            <p:cNvSpPr txBox="1"/>
            <p:nvPr/>
          </p:nvSpPr>
          <p:spPr>
            <a:xfrm>
              <a:off x="5569577" y="3307236"/>
              <a:ext cx="2770964" cy="344640"/>
            </a:xfrm>
            <a:prstGeom prst="rect">
              <a:avLst/>
            </a:prstGeom>
            <a:noFill/>
          </p:spPr>
          <p:txBody>
            <a:bodyPr wrap="square" rtlCol="0">
              <a:spAutoFit/>
            </a:bodyPr>
            <a:lstStyle/>
            <a:p>
              <a:pPr algn="ctr"/>
              <a:r>
                <a:rPr lang="en-US" sz="2400" dirty="0"/>
                <a:t>Light probe, Inverse GI</a:t>
              </a:r>
            </a:p>
          </p:txBody>
        </p:sp>
      </p:grpSp>
      <p:grpSp>
        <p:nvGrpSpPr>
          <p:cNvPr id="21" name="Group 20"/>
          <p:cNvGrpSpPr/>
          <p:nvPr/>
        </p:nvGrpSpPr>
        <p:grpSpPr>
          <a:xfrm>
            <a:off x="4931277" y="250116"/>
            <a:ext cx="4212723" cy="1946706"/>
            <a:chOff x="125595" y="1445552"/>
            <a:chExt cx="8622910" cy="3984660"/>
          </a:xfrm>
        </p:grpSpPr>
        <p:pic>
          <p:nvPicPr>
            <p:cNvPr id="22" name="Picture 21" descr="orig.png"/>
            <p:cNvPicPr>
              <a:picLocks noChangeAspect="1"/>
            </p:cNvPicPr>
            <p:nvPr/>
          </p:nvPicPr>
          <p:blipFill>
            <a:blip r:embed="rId5"/>
            <a:stretch>
              <a:fillRect/>
            </a:stretch>
          </p:blipFill>
          <p:spPr>
            <a:xfrm>
              <a:off x="2749130" y="1445552"/>
              <a:ext cx="5999375" cy="3984660"/>
            </a:xfrm>
            <a:prstGeom prst="rect">
              <a:avLst/>
            </a:prstGeom>
          </p:spPr>
        </p:pic>
        <p:pic>
          <p:nvPicPr>
            <p:cNvPr id="23" name="Picture 22" descr="buddh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4" name="Right Arrow 23"/>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TextBox 24"/>
          <p:cNvSpPr txBox="1"/>
          <p:nvPr/>
        </p:nvSpPr>
        <p:spPr>
          <a:xfrm>
            <a:off x="345888" y="6199416"/>
            <a:ext cx="4252168" cy="400110"/>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sp>
        <p:nvSpPr>
          <p:cNvPr id="27" name="Title 1"/>
          <p:cNvSpPr>
            <a:spLocks noGrp="1"/>
          </p:cNvSpPr>
          <p:nvPr>
            <p:ph type="title"/>
          </p:nvPr>
        </p:nvSpPr>
        <p:spPr>
          <a:xfrm>
            <a:off x="526975" y="458474"/>
            <a:ext cx="4206589"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spTree>
    <p:extLst>
      <p:ext uri="{BB962C8B-B14F-4D97-AF65-F5344CB8AC3E}">
        <p14:creationId xmlns:p14="http://schemas.microsoft.com/office/powerpoint/2010/main" val="1546033833"/>
      </p:ext>
    </p:extLst>
  </p:cSld>
  <p:clrMapOvr>
    <a:masterClrMapping/>
  </p:clrMapOvr>
  <mc:AlternateContent xmlns:mc="http://schemas.openxmlformats.org/markup-compatibility/2006" xmlns:p14="http://schemas.microsoft.com/office/powerpoint/2010/main">
    <mc:Choice Requires="p14">
      <p:transition spd="slow" p14:dur="2000" advTm="64705"/>
    </mc:Choice>
    <mc:Fallback xmlns="">
      <p:transition spd="slow" advTm="6470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20519" y="246762"/>
            <a:ext cx="4212723" cy="1946706"/>
            <a:chOff x="125595" y="1445552"/>
            <a:chExt cx="8622910" cy="3984660"/>
          </a:xfrm>
        </p:grpSpPr>
        <p:pic>
          <p:nvPicPr>
            <p:cNvPr id="10" name="Picture 9" descr="orig.png"/>
            <p:cNvPicPr>
              <a:picLocks noChangeAspect="1"/>
            </p:cNvPicPr>
            <p:nvPr/>
          </p:nvPicPr>
          <p:blipFill>
            <a:blip r:embed="rId3"/>
            <a:stretch>
              <a:fillRect/>
            </a:stretch>
          </p:blipFill>
          <p:spPr>
            <a:xfrm>
              <a:off x="2749130" y="1445552"/>
              <a:ext cx="5999375" cy="3984660"/>
            </a:xfrm>
            <a:prstGeom prst="rect">
              <a:avLst/>
            </a:prstGeom>
          </p:spPr>
        </p:pic>
        <p:pic>
          <p:nvPicPr>
            <p:cNvPr id="11" name="Picture 10"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12" name="Right Arrow 11"/>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1" name="Group 20"/>
          <p:cNvGrpSpPr/>
          <p:nvPr/>
        </p:nvGrpSpPr>
        <p:grpSpPr>
          <a:xfrm>
            <a:off x="499468" y="2460113"/>
            <a:ext cx="3194178" cy="4308363"/>
            <a:chOff x="440452" y="3096182"/>
            <a:chExt cx="2781608" cy="3751881"/>
          </a:xfrm>
        </p:grpSpPr>
        <p:pic>
          <p:nvPicPr>
            <p:cNvPr id="22" name="Picture 21" descr="Screen shot 2011-10-26 at 11.35.22 PM.png"/>
            <p:cNvPicPr>
              <a:picLocks noChangeAspect="1"/>
            </p:cNvPicPr>
            <p:nvPr/>
          </p:nvPicPr>
          <p:blipFill rotWithShape="1">
            <a:blip r:embed="rId5"/>
            <a:srcRect t="4314" b="4314"/>
            <a:stretch/>
          </p:blipFill>
          <p:spPr>
            <a:xfrm>
              <a:off x="486312" y="3529984"/>
              <a:ext cx="2679928" cy="2961301"/>
            </a:xfrm>
            <a:prstGeom prst="rect">
              <a:avLst/>
            </a:prstGeom>
            <a:ln>
              <a:solidFill>
                <a:schemeClr val="bg1"/>
              </a:solidFill>
            </a:ln>
          </p:spPr>
        </p:pic>
        <p:sp>
          <p:nvSpPr>
            <p:cNvPr id="23" name="TextBox 22"/>
            <p:cNvSpPr txBox="1"/>
            <p:nvPr/>
          </p:nvSpPr>
          <p:spPr>
            <a:xfrm>
              <a:off x="486312" y="6446028"/>
              <a:ext cx="2679928" cy="402035"/>
            </a:xfrm>
            <a:prstGeom prst="rect">
              <a:avLst/>
            </a:prstGeom>
            <a:noFill/>
          </p:spPr>
          <p:txBody>
            <a:bodyPr wrap="square" rtlCol="0">
              <a:spAutoFit/>
            </a:bodyPr>
            <a:lstStyle/>
            <a:p>
              <a:pPr algn="ctr"/>
              <a:r>
                <a:rPr lang="en-US" sz="2400" dirty="0"/>
                <a:t>[</a:t>
              </a:r>
              <a:r>
                <a:rPr lang="en-US" sz="2400" dirty="0" err="1"/>
                <a:t>Lalonde</a:t>
              </a:r>
              <a:r>
                <a:rPr lang="en-US" sz="2400" dirty="0"/>
                <a:t> et al. ‘09]</a:t>
              </a:r>
            </a:p>
          </p:txBody>
        </p:sp>
        <p:sp>
          <p:nvSpPr>
            <p:cNvPr id="24" name="TextBox 23"/>
            <p:cNvSpPr txBox="1"/>
            <p:nvPr/>
          </p:nvSpPr>
          <p:spPr>
            <a:xfrm>
              <a:off x="440452" y="3096182"/>
              <a:ext cx="2781608" cy="402035"/>
            </a:xfrm>
            <a:prstGeom prst="rect">
              <a:avLst/>
            </a:prstGeom>
            <a:noFill/>
          </p:spPr>
          <p:txBody>
            <a:bodyPr wrap="square" rtlCol="0">
              <a:spAutoFit/>
            </a:bodyPr>
            <a:lstStyle/>
            <a:p>
              <a:pPr algn="ctr"/>
              <a:r>
                <a:rPr lang="en-US" sz="2400" dirty="0"/>
                <a:t>Outdoor illumination</a:t>
              </a:r>
            </a:p>
          </p:txBody>
        </p:sp>
      </p:grpSp>
      <p:grpSp>
        <p:nvGrpSpPr>
          <p:cNvPr id="25" name="Group 24"/>
          <p:cNvGrpSpPr/>
          <p:nvPr/>
        </p:nvGrpSpPr>
        <p:grpSpPr>
          <a:xfrm>
            <a:off x="4504345" y="2713342"/>
            <a:ext cx="4290364" cy="4176932"/>
            <a:chOff x="4878293" y="3150860"/>
            <a:chExt cx="3996949" cy="3891275"/>
          </a:xfrm>
        </p:grpSpPr>
        <p:pic>
          <p:nvPicPr>
            <p:cNvPr id="26" name="Picture 25" descr="Screen shot 2011-12-03 at 2.05.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52" y="3600839"/>
              <a:ext cx="3985290" cy="2695044"/>
            </a:xfrm>
            <a:prstGeom prst="rect">
              <a:avLst/>
            </a:prstGeom>
            <a:ln>
              <a:solidFill>
                <a:schemeClr val="bg1"/>
              </a:solidFill>
            </a:ln>
          </p:spPr>
        </p:pic>
        <p:sp>
          <p:nvSpPr>
            <p:cNvPr id="27" name="TextBox 26"/>
            <p:cNvSpPr txBox="1"/>
            <p:nvPr/>
          </p:nvSpPr>
          <p:spPr>
            <a:xfrm>
              <a:off x="4878293" y="6267969"/>
              <a:ext cx="3983836" cy="774166"/>
            </a:xfrm>
            <a:prstGeom prst="rect">
              <a:avLst/>
            </a:prstGeom>
            <a:noFill/>
          </p:spPr>
          <p:txBody>
            <a:bodyPr wrap="square" rtlCol="0">
              <a:spAutoFit/>
            </a:bodyPr>
            <a:lstStyle/>
            <a:p>
              <a:pPr algn="ctr"/>
              <a:r>
                <a:rPr lang="en-US" sz="2400" dirty="0"/>
                <a:t>[Wang and Samaras </a:t>
              </a:r>
              <a:r>
                <a:rPr lang="fr-FR" sz="2400" dirty="0"/>
                <a:t>’</a:t>
              </a:r>
              <a:r>
                <a:rPr lang="en-US" sz="2400" dirty="0"/>
                <a:t>03,</a:t>
              </a:r>
            </a:p>
            <a:p>
              <a:pPr algn="ctr"/>
              <a:r>
                <a:rPr lang="en-US" sz="2400" dirty="0"/>
                <a:t> Lopez-Moreno et al. ‘10]</a:t>
              </a:r>
            </a:p>
          </p:txBody>
        </p:sp>
        <p:sp>
          <p:nvSpPr>
            <p:cNvPr id="28" name="TextBox 27"/>
            <p:cNvSpPr txBox="1"/>
            <p:nvPr/>
          </p:nvSpPr>
          <p:spPr>
            <a:xfrm>
              <a:off x="4889952" y="3150860"/>
              <a:ext cx="3972177" cy="430092"/>
            </a:xfrm>
            <a:prstGeom prst="rect">
              <a:avLst/>
            </a:prstGeom>
            <a:noFill/>
          </p:spPr>
          <p:txBody>
            <a:bodyPr wrap="square" rtlCol="0">
              <a:spAutoFit/>
            </a:bodyPr>
            <a:lstStyle/>
            <a:p>
              <a:pPr algn="ctr"/>
              <a:r>
                <a:rPr lang="en-US" sz="2400" dirty="0"/>
                <a:t>Point source detection</a:t>
              </a:r>
            </a:p>
          </p:txBody>
        </p:sp>
      </p:grpSp>
      <p:sp>
        <p:nvSpPr>
          <p:cNvPr id="16" name="Title 1"/>
          <p:cNvSpPr>
            <a:spLocks noGrp="1"/>
          </p:cNvSpPr>
          <p:nvPr>
            <p:ph type="title"/>
          </p:nvPr>
        </p:nvSpPr>
        <p:spPr>
          <a:xfrm>
            <a:off x="287616" y="455120"/>
            <a:ext cx="4572000" cy="1143000"/>
          </a:xfrm>
        </p:spPr>
        <p:txBody>
          <a:bodyPr>
            <a:normAutofit fontScale="90000"/>
          </a:bodyPr>
          <a:lstStyle/>
          <a:p>
            <a:r>
              <a:rPr lang="en-US" dirty="0" smtClean="0"/>
              <a:t>Earlier approaches </a:t>
            </a:r>
            <a:r>
              <a:rPr lang="en-US" u="sng" dirty="0" smtClean="0"/>
              <a:t>without</a:t>
            </a:r>
            <a:r>
              <a:rPr lang="en-US" dirty="0" smtClean="0"/>
              <a:t> scene access</a:t>
            </a:r>
            <a:endParaRPr lang="en-US" dirty="0"/>
          </a:p>
        </p:txBody>
      </p:sp>
    </p:spTree>
    <p:extLst>
      <p:ext uri="{BB962C8B-B14F-4D97-AF65-F5344CB8AC3E}">
        <p14:creationId xmlns:p14="http://schemas.microsoft.com/office/powerpoint/2010/main" val="3135085848"/>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19" y="59766"/>
            <a:ext cx="8229600" cy="1143000"/>
          </a:xfrm>
        </p:spPr>
        <p:txBody>
          <a:bodyPr/>
          <a:lstStyle/>
          <a:p>
            <a:r>
              <a:rPr lang="en-US" dirty="0" smtClean="0"/>
              <a:t>System overview</a:t>
            </a:r>
            <a:endParaRPr lang="en-US" dirty="0"/>
          </a:p>
        </p:txBody>
      </p:sp>
      <p:pic>
        <p:nvPicPr>
          <p:cNvPr id="7" name="Picture 6" descr="1.png"/>
          <p:cNvPicPr>
            <a:picLocks noChangeAspect="1"/>
          </p:cNvPicPr>
          <p:nvPr/>
        </p:nvPicPr>
        <p:blipFill>
          <a:blip r:embed="rId3"/>
          <a:stretch>
            <a:fillRect/>
          </a:stretch>
        </p:blipFill>
        <p:spPr>
          <a:xfrm>
            <a:off x="1357975" y="1770679"/>
            <a:ext cx="2989464" cy="1985709"/>
          </a:xfrm>
          <a:prstGeom prst="rect">
            <a:avLst/>
          </a:prstGeom>
          <a:effectLst>
            <a:outerShdw blurRad="50800" dist="38100" dir="2700000" algn="tl" rotWithShape="0">
              <a:srgbClr val="000000">
                <a:alpha val="43000"/>
              </a:srgbClr>
            </a:outerShdw>
          </a:effectLst>
        </p:spPr>
      </p:pic>
      <p:pic>
        <p:nvPicPr>
          <p:cNvPr id="10" name="Picture 9" descr="2.png"/>
          <p:cNvPicPr>
            <a:picLocks noChangeAspect="1"/>
          </p:cNvPicPr>
          <p:nvPr/>
        </p:nvPicPr>
        <p:blipFill>
          <a:blip r:embed="rId4"/>
          <a:stretch>
            <a:fillRect/>
          </a:stretch>
        </p:blipFill>
        <p:spPr>
          <a:xfrm>
            <a:off x="1320113" y="4459751"/>
            <a:ext cx="3060514" cy="2043601"/>
          </a:xfrm>
          <a:prstGeom prst="rect">
            <a:avLst/>
          </a:prstGeom>
          <a:effectLst>
            <a:outerShdw blurRad="50800" dist="38100" dir="2700000" algn="tl" rotWithShape="0">
              <a:srgbClr val="000000">
                <a:alpha val="43000"/>
              </a:srgbClr>
            </a:outerShdw>
          </a:effectLst>
        </p:spPr>
      </p:pic>
      <p:pic>
        <p:nvPicPr>
          <p:cNvPr id="13" name="Picture 12" descr="4.png"/>
          <p:cNvPicPr>
            <a:picLocks noChangeAspect="1"/>
          </p:cNvPicPr>
          <p:nvPr/>
        </p:nvPicPr>
        <p:blipFill>
          <a:blip r:embed="rId5"/>
          <a:stretch>
            <a:fillRect/>
          </a:stretch>
        </p:blipFill>
        <p:spPr>
          <a:xfrm>
            <a:off x="5410200" y="4495800"/>
            <a:ext cx="2989462" cy="1985543"/>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5377011" y="3992958"/>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synthesis</a:t>
            </a:r>
          </a:p>
        </p:txBody>
      </p:sp>
      <p:pic>
        <p:nvPicPr>
          <p:cNvPr id="5" name="Picture 4" descr="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198" y="1796056"/>
            <a:ext cx="2989465" cy="1985540"/>
          </a:xfrm>
          <a:prstGeom prst="rect">
            <a:avLst/>
          </a:prstGeom>
        </p:spPr>
      </p:pic>
      <p:sp>
        <p:nvSpPr>
          <p:cNvPr id="17" name="TextBox 16"/>
          <p:cNvSpPr txBox="1"/>
          <p:nvPr/>
        </p:nvSpPr>
        <p:spPr>
          <a:xfrm>
            <a:off x="5410201" y="1301874"/>
            <a:ext cx="2989461"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Object insertion</a:t>
            </a:r>
          </a:p>
        </p:txBody>
      </p:sp>
      <p:sp>
        <p:nvSpPr>
          <p:cNvPr id="18" name="TextBox 17"/>
          <p:cNvSpPr txBox="1"/>
          <p:nvPr/>
        </p:nvSpPr>
        <p:spPr>
          <a:xfrm>
            <a:off x="1357975" y="1301874"/>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Input image</a:t>
            </a:r>
          </a:p>
        </p:txBody>
      </p:sp>
      <p:sp>
        <p:nvSpPr>
          <p:cNvPr id="19" name="TextBox 18"/>
          <p:cNvSpPr txBox="1"/>
          <p:nvPr/>
        </p:nvSpPr>
        <p:spPr>
          <a:xfrm>
            <a:off x="1326836" y="4023275"/>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authoring</a:t>
            </a:r>
          </a:p>
        </p:txBody>
      </p:sp>
      <p:sp>
        <p:nvSpPr>
          <p:cNvPr id="21" name="Curved Right Arrow 20"/>
          <p:cNvSpPr/>
          <p:nvPr/>
        </p:nvSpPr>
        <p:spPr>
          <a:xfrm>
            <a:off x="520366" y="2831646"/>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ight Arrow 21"/>
          <p:cNvSpPr/>
          <p:nvPr/>
        </p:nvSpPr>
        <p:spPr>
          <a:xfrm>
            <a:off x="4380627" y="5204292"/>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Curved Right Arrow 22"/>
          <p:cNvSpPr/>
          <p:nvPr/>
        </p:nvSpPr>
        <p:spPr>
          <a:xfrm flipH="1" flipV="1">
            <a:off x="8399662" y="2690404"/>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4716395"/>
      </p:ext>
    </p:extLst>
  </p:cSld>
  <p:clrMapOvr>
    <a:masterClrMapping/>
  </p:clrMapOvr>
  <mc:AlternateContent xmlns:mc="http://schemas.openxmlformats.org/markup-compatibility/2006" xmlns:p14="http://schemas.microsoft.com/office/powerpoint/2010/main">
    <mc:Choice Requires="p14">
      <p:transition spd="slow" p14:dur="2000" advTm="33085"/>
    </mc:Choice>
    <mc:Fallback xmlns="">
      <p:transition spd="slow" advTm="3308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normAutofit/>
          </a:bodyPr>
          <a:lstStyle/>
          <a:p>
            <a:r>
              <a:rPr lang="en-US" sz="3600" dirty="0"/>
              <a:t>Overview of getting geometry and lighting</a:t>
            </a:r>
          </a:p>
        </p:txBody>
      </p:sp>
      <p:sp>
        <p:nvSpPr>
          <p:cNvPr id="3" name="Content Placeholder 2"/>
          <p:cNvSpPr>
            <a:spLocks noGrp="1"/>
          </p:cNvSpPr>
          <p:nvPr>
            <p:ph idx="1"/>
          </p:nvPr>
        </p:nvSpPr>
        <p:spPr/>
        <p:txBody>
          <a:bodyPr/>
          <a:lstStyle/>
          <a:p>
            <a:endParaRPr lang="en-US"/>
          </a:p>
        </p:txBody>
      </p:sp>
      <p:pic>
        <p:nvPicPr>
          <p:cNvPr id="4" name="Picture 3" descr="orig.png"/>
          <p:cNvPicPr>
            <a:picLocks noChangeAspect="1"/>
          </p:cNvPicPr>
          <p:nvPr/>
        </p:nvPicPr>
        <p:blipFill>
          <a:blip r:embed="rId2"/>
          <a:stretch>
            <a:fillRect/>
          </a:stretch>
        </p:blipFill>
        <p:spPr>
          <a:xfrm>
            <a:off x="990600"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6730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381000"/>
            <a:ext cx="9135272" cy="6067456"/>
            <a:chOff x="7351" y="407357"/>
            <a:chExt cx="9135272" cy="6067456"/>
          </a:xfrm>
        </p:grpSpPr>
        <p:grpSp>
          <p:nvGrpSpPr>
            <p:cNvPr id="17" name="Group 16"/>
            <p:cNvGrpSpPr/>
            <p:nvPr/>
          </p:nvGrpSpPr>
          <p:grpSpPr>
            <a:xfrm>
              <a:off x="7351" y="407357"/>
              <a:ext cx="9135272" cy="6067456"/>
              <a:chOff x="777974" y="1291561"/>
              <a:chExt cx="7752408" cy="5148987"/>
            </a:xfrm>
          </p:grpSpPr>
          <p:pic>
            <p:nvPicPr>
              <p:cNvPr id="21"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2"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grpSp>
        <p:cxnSp>
          <p:nvCxnSpPr>
            <p:cNvPr id="18" name="Straight Connector 17"/>
            <p:cNvCxnSpPr>
              <a:stCxn id="1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2" name="TextBox 1"/>
          <p:cNvSpPr txBox="1"/>
          <p:nvPr/>
        </p:nvSpPr>
        <p:spPr>
          <a:xfrm>
            <a:off x="167643" y="2488243"/>
            <a:ext cx="4778007" cy="1569660"/>
          </a:xfrm>
          <a:prstGeom prst="rect">
            <a:avLst/>
          </a:prstGeom>
          <a:solidFill>
            <a:srgbClr val="FFFFFF">
              <a:alpha val="70000"/>
            </a:srgbClr>
          </a:solidFill>
        </p:spPr>
        <p:txBody>
          <a:bodyPr wrap="square" rtlCol="0">
            <a:spAutoFit/>
          </a:bodyPr>
          <a:lstStyle/>
          <a:p>
            <a:r>
              <a:rPr lang="en-US" sz="2400" dirty="0"/>
              <a:t>Remember Tour into the Picture?  This is also a box model, but camera doesn’t have to face the back wall</a:t>
            </a:r>
          </a:p>
          <a:p>
            <a:r>
              <a:rPr lang="en-US" sz="2400" dirty="0"/>
              <a:t>- Three vanishing points</a:t>
            </a:r>
          </a:p>
        </p:txBody>
      </p:sp>
    </p:spTree>
    <p:extLst>
      <p:ext uri="{BB962C8B-B14F-4D97-AF65-F5344CB8AC3E}">
        <p14:creationId xmlns:p14="http://schemas.microsoft.com/office/powerpoint/2010/main" val="2503519850"/>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408833"/>
            <a:ext cx="9135272" cy="6068167"/>
            <a:chOff x="7351" y="407357"/>
            <a:chExt cx="9135272" cy="6068167"/>
          </a:xfrm>
        </p:grpSpPr>
        <p:grpSp>
          <p:nvGrpSpPr>
            <p:cNvPr id="51" name="Group 50"/>
            <p:cNvGrpSpPr/>
            <p:nvPr/>
          </p:nvGrpSpPr>
          <p:grpSpPr>
            <a:xfrm>
              <a:off x="7351" y="407357"/>
              <a:ext cx="9135272" cy="6068167"/>
              <a:chOff x="777974" y="1291561"/>
              <a:chExt cx="7752408" cy="5149590"/>
            </a:xfrm>
          </p:grpSpPr>
          <p:pic>
            <p:nvPicPr>
              <p:cNvPr id="54"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5"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65"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7"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0"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76"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84"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85"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5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1796324933"/>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30" y="408833"/>
            <a:ext cx="9135272" cy="6068167"/>
            <a:chOff x="7351" y="407357"/>
            <a:chExt cx="9135272" cy="6068167"/>
          </a:xfrm>
        </p:grpSpPr>
        <p:grpSp>
          <p:nvGrpSpPr>
            <p:cNvPr id="34" name="Group 33"/>
            <p:cNvGrpSpPr/>
            <p:nvPr/>
          </p:nvGrpSpPr>
          <p:grpSpPr>
            <a:xfrm>
              <a:off x="7351" y="407357"/>
              <a:ext cx="9135272" cy="6068167"/>
              <a:chOff x="777974" y="1291561"/>
              <a:chExt cx="7752408" cy="5149590"/>
            </a:xfrm>
          </p:grpSpPr>
          <p:pic>
            <p:nvPicPr>
              <p:cNvPr id="36"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37"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4"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7"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8"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50" name="TextBox 49"/>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51"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52"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3"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5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62"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64"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30" name="Straight Connector 29"/>
            <p:cNvCxnSpPr>
              <a:stCxn id="3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1034262132"/>
      </p:ext>
    </p:extLst>
  </p:cSld>
  <p:clrMapOvr>
    <a:masterClrMapping/>
  </p:clrMapOvr>
  <mc:AlternateContent xmlns:mc="http://schemas.openxmlformats.org/markup-compatibility/2006" xmlns:p14="http://schemas.microsoft.com/office/powerpoint/2010/main">
    <mc:Choice Requires="p14">
      <p:transition spd="slow" p14:dur="2000" advTm="7066"/>
    </mc:Choice>
    <mc:Fallback xmlns="">
      <p:transition spd="slow" advTm="706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96" y="2370"/>
            <a:ext cx="9135272" cy="6475524"/>
            <a:chOff x="7351" y="0"/>
            <a:chExt cx="9135272" cy="6475524"/>
          </a:xfrm>
        </p:grpSpPr>
        <p:grpSp>
          <p:nvGrpSpPr>
            <p:cNvPr id="13" name="Group 12"/>
            <p:cNvGrpSpPr/>
            <p:nvPr/>
          </p:nvGrpSpPr>
          <p:grpSpPr>
            <a:xfrm>
              <a:off x="7351" y="0"/>
              <a:ext cx="9135272" cy="6475524"/>
              <a:chOff x="7351" y="0"/>
              <a:chExt cx="9135272" cy="6475524"/>
            </a:xfrm>
          </p:grpSpPr>
          <p:grpSp>
            <p:nvGrpSpPr>
              <p:cNvPr id="2" name="Group 1"/>
              <p:cNvGrpSpPr/>
              <p:nvPr/>
            </p:nvGrpSpPr>
            <p:grpSpPr>
              <a:xfrm>
                <a:off x="7351" y="404194"/>
                <a:ext cx="9135272" cy="6071330"/>
                <a:chOff x="777974" y="1288877"/>
                <a:chExt cx="7752408" cy="5152274"/>
              </a:xfrm>
            </p:grpSpPr>
            <p:pic>
              <p:nvPicPr>
                <p:cNvPr id="58" name="Picture 57"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9"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74"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75"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81" name="TextBox 80"/>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8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88"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89"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91" name="TextBox 90"/>
                <p:cNvSpPr txBox="1"/>
                <p:nvPr/>
              </p:nvSpPr>
              <p:spPr>
                <a:xfrm>
                  <a:off x="1813642" y="3432957"/>
                  <a:ext cx="3278386" cy="444017"/>
                </a:xfrm>
                <a:prstGeom prst="rect">
                  <a:avLst/>
                </a:prstGeom>
                <a:noFill/>
              </p:spPr>
              <p:txBody>
                <a:bodyPr wrap="square" rtlCol="0">
                  <a:spAutoFit/>
                </a:bodyPr>
                <a:lstStyle/>
                <a:p>
                  <a:r>
                    <a:rPr lang="en-US" sz="2800" dirty="0">
                      <a:solidFill>
                        <a:schemeClr val="bg1"/>
                      </a:solidFill>
                      <a:latin typeface="Times New Roman"/>
                    </a:rPr>
                    <a:t>Light sources</a:t>
                  </a:r>
                </a:p>
              </p:txBody>
            </p:sp>
            <p:sp>
              <p:nvSpPr>
                <p:cNvPr id="92"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24"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3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grpSp>
        <p:cxnSp>
          <p:nvCxnSpPr>
            <p:cNvPr id="20" name="Straight Connector 19"/>
            <p:cNvCxnSpPr>
              <a:stCxn id="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Tree>
    <p:extLst>
      <p:ext uri="{BB962C8B-B14F-4D97-AF65-F5344CB8AC3E}">
        <p14:creationId xmlns:p14="http://schemas.microsoft.com/office/powerpoint/2010/main" val="3583218977"/>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Today</a:t>
            </a:r>
            <a:endParaRPr lang="en-US" dirty="0"/>
          </a:p>
        </p:txBody>
      </p:sp>
      <p:sp>
        <p:nvSpPr>
          <p:cNvPr id="3" name="Content Placeholder 2"/>
          <p:cNvSpPr>
            <a:spLocks noGrp="1"/>
          </p:cNvSpPr>
          <p:nvPr>
            <p:ph idx="1"/>
          </p:nvPr>
        </p:nvSpPr>
        <p:spPr>
          <a:xfrm>
            <a:off x="609600" y="1600201"/>
            <a:ext cx="8534400" cy="4525963"/>
          </a:xfrm>
        </p:spPr>
        <p:txBody>
          <a:bodyPr/>
          <a:lstStyle/>
          <a:p>
            <a:endParaRPr lang="en-US" dirty="0" smtClean="0"/>
          </a:p>
          <a:p>
            <a:endParaRPr lang="en-US" dirty="0" smtClean="0"/>
          </a:p>
          <a:p>
            <a:r>
              <a:rPr lang="en-US" dirty="0"/>
              <a:t>Inserting objects into </a:t>
            </a:r>
            <a:r>
              <a:rPr lang="en-US" i="1" dirty="0"/>
              <a:t>legacy</a:t>
            </a:r>
            <a:r>
              <a:rPr lang="en-US" dirty="0"/>
              <a:t> </a:t>
            </a:r>
            <a:r>
              <a:rPr lang="en-US" dirty="0" smtClean="0"/>
              <a:t>photos</a:t>
            </a:r>
          </a:p>
          <a:p>
            <a:pPr lvl="1"/>
            <a:r>
              <a:rPr lang="en-US" dirty="0" smtClean="0"/>
              <a:t>Uses single-view geometry and image-based lighting concepts</a:t>
            </a:r>
          </a:p>
          <a:p>
            <a:endParaRPr lang="en-US" dirty="0"/>
          </a:p>
          <a:p>
            <a:r>
              <a:rPr lang="en-US" dirty="0" smtClean="0"/>
              <a:t>Demo for using Blender</a:t>
            </a:r>
          </a:p>
          <a:p>
            <a:endParaRPr lang="en-US" dirty="0" smtClean="0"/>
          </a:p>
          <a:p>
            <a:endParaRPr lang="en-US" dirty="0"/>
          </a:p>
        </p:txBody>
      </p:sp>
    </p:spTree>
    <p:extLst>
      <p:ext uri="{BB962C8B-B14F-4D97-AF65-F5344CB8AC3E}">
        <p14:creationId xmlns:p14="http://schemas.microsoft.com/office/powerpoint/2010/main" val="1589069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13274"/>
            <a:ext cx="9144000" cy="6109098"/>
            <a:chOff x="776494" y="1291561"/>
            <a:chExt cx="7753887" cy="5180365"/>
          </a:xfrm>
        </p:grpSpPr>
        <p:pic>
          <p:nvPicPr>
            <p:cNvPr id="20"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3" name="Group 2"/>
            <p:cNvGrpSpPr/>
            <p:nvPr/>
          </p:nvGrpSpPr>
          <p:grpSpPr>
            <a:xfrm>
              <a:off x="776494" y="1308527"/>
              <a:ext cx="7753887" cy="5163399"/>
              <a:chOff x="1164824" y="1585913"/>
              <a:chExt cx="6849093" cy="4560887"/>
            </a:xfrm>
          </p:grpSpPr>
          <p:sp>
            <p:nvSpPr>
              <p:cNvPr id="90"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77028" y="2844686"/>
                <a:ext cx="3134031" cy="714651"/>
              </a:xfrm>
              <a:prstGeom prst="rect">
                <a:avLst/>
              </a:prstGeom>
              <a:noFill/>
            </p:spPr>
            <p:txBody>
              <a:bodyPr wrap="square" rtlCol="0">
                <a:spAutoFit/>
              </a:bodyPr>
              <a:lstStyle/>
              <a:p>
                <a:pPr algn="ctr"/>
                <a:r>
                  <a:rPr lang="en-US" sz="2800" dirty="0">
                    <a:solidFill>
                      <a:schemeClr val="bg1"/>
                    </a:solidFill>
                    <a:latin typeface="Times New Roman"/>
                  </a:rPr>
                  <a:t>Textured billboard</a:t>
                </a:r>
              </a:p>
              <a:p>
                <a:pPr algn="ctr"/>
                <a:r>
                  <a:rPr lang="en-US" sz="2800" dirty="0">
                    <a:solidFill>
                      <a:schemeClr val="bg1"/>
                    </a:solidFill>
                    <a:latin typeface="Times New Roman"/>
                  </a:rPr>
                  <a:t>(with transparency)</a:t>
                </a:r>
              </a:p>
            </p:txBody>
          </p:sp>
          <p:sp>
            <p:nvSpPr>
              <p:cNvPr id="8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89" name="TextBox 88"/>
              <p:cNvSpPr txBox="1"/>
              <p:nvPr/>
            </p:nvSpPr>
            <p:spPr>
              <a:xfrm>
                <a:off x="1351155" y="3268917"/>
                <a:ext cx="2738246" cy="391905"/>
              </a:xfrm>
              <a:prstGeom prst="rect">
                <a:avLst/>
              </a:prstGeom>
              <a:noFill/>
            </p:spPr>
            <p:txBody>
              <a:bodyPr wrap="square" rtlCol="0">
                <a:spAutoFit/>
              </a:bodyPr>
              <a:lstStyle/>
              <a:p>
                <a:pPr algn="ctr"/>
                <a:r>
                  <a:rPr lang="en-US" sz="2800" dirty="0">
                    <a:solidFill>
                      <a:schemeClr val="bg1"/>
                    </a:solidFill>
                    <a:latin typeface="Times New Roman"/>
                  </a:rPr>
                  <a:t>Bounding </a:t>
                </a:r>
                <a:r>
                  <a:rPr lang="en-US" sz="2800" dirty="0" err="1">
                    <a:solidFill>
                      <a:schemeClr val="bg1"/>
                    </a:solidFill>
                    <a:latin typeface="Times New Roman"/>
                  </a:rPr>
                  <a:t>cuboid</a:t>
                </a:r>
                <a:endParaRPr lang="en-US" sz="2800" dirty="0">
                  <a:solidFill>
                    <a:schemeClr val="bg1"/>
                  </a:solidFill>
                  <a:latin typeface="Times New Roman"/>
                </a:endParaRPr>
              </a:p>
            </p:txBody>
          </p:sp>
          <p:cxnSp>
            <p:nvCxnSpPr>
              <p:cNvPr id="64"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95"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7" name="TextBox 86"/>
              <p:cNvSpPr txBox="1"/>
              <p:nvPr/>
            </p:nvSpPr>
            <p:spPr>
              <a:xfrm>
                <a:off x="3819911" y="4900806"/>
                <a:ext cx="3134031" cy="391905"/>
              </a:xfrm>
              <a:prstGeom prst="rect">
                <a:avLst/>
              </a:prstGeom>
              <a:noFill/>
            </p:spPr>
            <p:txBody>
              <a:bodyPr wrap="square" rtlCol="0">
                <a:spAutoFit/>
              </a:bodyPr>
              <a:lstStyle/>
              <a:p>
                <a:pPr algn="ctr"/>
                <a:r>
                  <a:rPr lang="en-US" sz="2800" dirty="0">
                    <a:solidFill>
                      <a:schemeClr val="bg1"/>
                    </a:solidFill>
                    <a:latin typeface="Times New Roman"/>
                  </a:rPr>
                  <a:t>Extruded polygon</a:t>
                </a:r>
              </a:p>
            </p:txBody>
          </p:sp>
          <p:sp>
            <p:nvSpPr>
              <p:cNvPr id="96"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2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1604" y="1620902"/>
              <a:ext cx="3099980" cy="443678"/>
            </a:xfrm>
            <a:prstGeom prst="rect">
              <a:avLst/>
            </a:prstGeom>
            <a:noFill/>
          </p:spPr>
          <p:txBody>
            <a:bodyPr wrap="square" rtlCol="0">
              <a:spAutoFit/>
            </a:bodyPr>
            <a:lstStyle/>
            <a:p>
              <a:pPr algn="ctr"/>
              <a:r>
                <a:rPr lang="en-US" sz="2800" dirty="0">
                  <a:solidFill>
                    <a:schemeClr val="bg1"/>
                  </a:solidFill>
                  <a:latin typeface="Times New Roman"/>
                </a:rPr>
                <a:t>Area lights</a:t>
              </a:r>
            </a:p>
          </p:txBody>
        </p:sp>
      </p:grpSp>
    </p:spTree>
    <p:extLst>
      <p:ext uri="{BB962C8B-B14F-4D97-AF65-F5344CB8AC3E}">
        <p14:creationId xmlns:p14="http://schemas.microsoft.com/office/powerpoint/2010/main" val="3055562145"/>
      </p:ext>
    </p:extLst>
  </p:cSld>
  <p:clrMapOvr>
    <a:masterClrMapping/>
  </p:clrMapOvr>
  <mc:AlternateContent xmlns:mc="http://schemas.openxmlformats.org/markup-compatibility/2006" xmlns:p14="http://schemas.microsoft.com/office/powerpoint/2010/main">
    <mc:Choice Requires="p14">
      <p:transition p14:dur="300" advTm="13772">
        <p:fade/>
      </p:transition>
    </mc:Choice>
    <mc:Fallback xmlns="">
      <p:transition advTm="13772">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83" y="67554"/>
            <a:ext cx="10972800" cy="1143000"/>
          </a:xfrm>
        </p:spPr>
        <p:txBody>
          <a:bodyPr/>
          <a:lstStyle/>
          <a:p>
            <a:r>
              <a:rPr lang="en-US" dirty="0" smtClean="0"/>
              <a:t>What the spatial layout provides</a:t>
            </a:r>
            <a:endParaRPr lang="en-US" dirty="0"/>
          </a:p>
        </p:txBody>
      </p:sp>
      <p:pic>
        <p:nvPicPr>
          <p:cNvPr id="4" name="Picture 3" descr="orig.png"/>
          <p:cNvPicPr>
            <a:picLocks noChangeAspect="1"/>
          </p:cNvPicPr>
          <p:nvPr/>
        </p:nvPicPr>
        <p:blipFill>
          <a:blip r:embed="rId2"/>
          <a:stretch>
            <a:fillRect/>
          </a:stretch>
        </p:blipFill>
        <p:spPr>
          <a:xfrm>
            <a:off x="925158" y="1229958"/>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9925636"/>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2775"/>
            <a:ext cx="7764796" cy="5157216"/>
          </a:xfrm>
          <a:prstGeom prst="rect">
            <a:avLst/>
          </a:prstGeom>
        </p:spPr>
      </p:pic>
      <p:cxnSp>
        <p:nvCxnSpPr>
          <p:cNvPr id="4" name="Straight Connector 3"/>
          <p:cNvCxnSpPr/>
          <p:nvPr/>
        </p:nvCxnSpPr>
        <p:spPr>
          <a:xfrm flipV="1">
            <a:off x="6889415" y="4873593"/>
            <a:ext cx="240052" cy="53709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808273" y="5384496"/>
            <a:ext cx="510496" cy="39254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995040" y="387275"/>
            <a:ext cx="7059433" cy="523220"/>
          </a:xfrm>
          <a:prstGeom prst="rect">
            <a:avLst/>
          </a:prstGeom>
          <a:noFill/>
        </p:spPr>
        <p:txBody>
          <a:bodyPr wrap="none" rtlCol="0">
            <a:spAutoFit/>
          </a:bodyPr>
          <a:lstStyle/>
          <a:p>
            <a:r>
              <a:rPr lang="en-US" sz="2800" dirty="0"/>
              <a:t>Extruded geometry, billboards enable </a:t>
            </a:r>
            <a:r>
              <a:rPr lang="en-US" sz="2800" i="1" dirty="0"/>
              <a:t>occlusion</a:t>
            </a:r>
          </a:p>
        </p:txBody>
      </p:sp>
    </p:spTree>
    <p:extLst>
      <p:ext uri="{BB962C8B-B14F-4D97-AF65-F5344CB8AC3E}">
        <p14:creationId xmlns:p14="http://schemas.microsoft.com/office/powerpoint/2010/main" val="26777541"/>
      </p:ext>
    </p:extLst>
  </p:cSld>
  <p:clrMapOvr>
    <a:masterClrMapping/>
  </p:clrMapOvr>
  <mc:AlternateContent xmlns:mc="http://schemas.openxmlformats.org/markup-compatibility/2006" xmlns:p14="http://schemas.microsoft.com/office/powerpoint/2010/main">
    <mc:Choice Requires="p14">
      <p:transition p14:dur="0" advTm="10754"/>
    </mc:Choice>
    <mc:Fallback xmlns="">
      <p:transition advTm="1075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a:off x="6231727" y="3812018"/>
            <a:ext cx="17173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650326" y="4670633"/>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7407221" cy="523220"/>
          </a:xfrm>
          <a:prstGeom prst="rect">
            <a:avLst/>
          </a:prstGeom>
          <a:noFill/>
        </p:spPr>
        <p:txBody>
          <a:bodyPr wrap="none" rtlCol="0">
            <a:spAutoFit/>
          </a:bodyPr>
          <a:lstStyle/>
          <a:p>
            <a:r>
              <a:rPr lang="en-US" sz="2800" dirty="0"/>
              <a:t>Box, supporting surfaces enable </a:t>
            </a:r>
            <a:r>
              <a:rPr lang="en-US" sz="2800" i="1" dirty="0"/>
              <a:t>object placement</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2604"/>
      </p:ext>
    </p:extLst>
  </p:cSld>
  <p:clrMapOvr>
    <a:masterClrMapping/>
  </p:clrMapOvr>
  <mc:AlternateContent xmlns:mc="http://schemas.openxmlformats.org/markup-compatibility/2006" xmlns:p14="http://schemas.microsoft.com/office/powerpoint/2010/main">
    <mc:Choice Requires="p14">
      <p:transition p14:dur="0" advTm="19004"/>
    </mc:Choice>
    <mc:Fallback xmlns="">
      <p:transition advTm="1900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flipH="1">
            <a:off x="6924566" y="4321172"/>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888326" y="5271607"/>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4" y="90007"/>
            <a:ext cx="7943200" cy="954107"/>
          </a:xfrm>
          <a:prstGeom prst="rect">
            <a:avLst/>
          </a:prstGeom>
          <a:noFill/>
        </p:spPr>
        <p:txBody>
          <a:bodyPr wrap="square" rtlCol="0">
            <a:spAutoFit/>
          </a:bodyPr>
          <a:lstStyle/>
          <a:p>
            <a:r>
              <a:rPr lang="en-US" sz="2800" dirty="0"/>
              <a:t>Box, extruded geometry, lighting enables </a:t>
            </a:r>
            <a:r>
              <a:rPr lang="en-US" sz="2800" i="1" dirty="0"/>
              <a:t>shadows, inter-reflections, caustics</a:t>
            </a:r>
          </a:p>
        </p:txBody>
      </p:sp>
      <p:cxnSp>
        <p:nvCxnSpPr>
          <p:cNvPr id="7" name="Straight Connector 6"/>
          <p:cNvCxnSpPr/>
          <p:nvPr/>
        </p:nvCxnSpPr>
        <p:spPr>
          <a:xfrm>
            <a:off x="4250526" y="4817879"/>
            <a:ext cx="240052" cy="533642"/>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185287" y="2967836"/>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914554"/>
      </p:ext>
    </p:extLst>
  </p:cSld>
  <p:clrMapOvr>
    <a:masterClrMapping/>
  </p:clrMapOvr>
  <mc:AlternateContent xmlns:mc="http://schemas.openxmlformats.org/markup-compatibility/2006" xmlns:p14="http://schemas.microsoft.com/office/powerpoint/2010/main">
    <mc:Choice Requires="p14">
      <p:transition p14:dur="0" advTm="12302"/>
    </mc:Choice>
    <mc:Fallback xmlns="">
      <p:transition advTm="1230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6" name="Straight Connector 5"/>
          <p:cNvCxnSpPr/>
          <p:nvPr/>
        </p:nvCxnSpPr>
        <p:spPr>
          <a:xfrm>
            <a:off x="2650326" y="4739645"/>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6942413" cy="523220"/>
          </a:xfrm>
          <a:prstGeom prst="rect">
            <a:avLst/>
          </a:prstGeom>
          <a:noFill/>
        </p:spPr>
        <p:txBody>
          <a:bodyPr wrap="none" rtlCol="0">
            <a:spAutoFit/>
          </a:bodyPr>
          <a:lstStyle/>
          <a:p>
            <a:r>
              <a:rPr lang="en-US" sz="2800" dirty="0"/>
              <a:t>Camera geometry ensures correct </a:t>
            </a:r>
            <a:r>
              <a:rPr lang="en-US" sz="2800" i="1" dirty="0"/>
              <a:t>perspective</a:t>
            </a:r>
            <a:r>
              <a:rPr lang="en-US" sz="2800" dirty="0"/>
              <a:t> </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561017"/>
      </p:ext>
    </p:extLst>
  </p:cSld>
  <p:clrMapOvr>
    <a:masterClrMapping/>
  </p:clrMapOvr>
  <mc:AlternateContent xmlns:mc="http://schemas.openxmlformats.org/markup-compatibility/2006" xmlns:p14="http://schemas.microsoft.com/office/powerpoint/2010/main">
    <mc:Choice Requires="p14">
      <p:transition p14:dur="0" advTm="14934"/>
    </mc:Choice>
    <mc:Fallback xmlns="">
      <p:transition advTm="1493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pu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857999"/>
          </a:xfrm>
          <a:prstGeom prst="rect">
            <a:avLst/>
          </a:prstGeom>
        </p:spPr>
      </p:pic>
    </p:spTree>
    <p:custDataLst>
      <p:tags r:id="rId1"/>
    </p:custDataLst>
    <p:extLst>
      <p:ext uri="{BB962C8B-B14F-4D97-AF65-F5344CB8AC3E}">
        <p14:creationId xmlns:p14="http://schemas.microsoft.com/office/powerpoint/2010/main" val="408750605"/>
      </p:ext>
    </p:extLst>
  </p:cSld>
  <p:clrMapOvr>
    <a:masterClrMapping/>
  </p:clrMapOvr>
  <mc:AlternateContent xmlns:mc="http://schemas.openxmlformats.org/markup-compatibility/2006" xmlns:p14="http://schemas.microsoft.com/office/powerpoint/2010/main">
    <mc:Choice Requires="p14">
      <p:transition p14:dur="300" advTm="65381">
        <p:fade thruBlk="1"/>
      </p:transition>
    </mc:Choice>
    <mc:Fallback xmlns="">
      <p:transition advTm="65381">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833" objId="2"/>
        <p14:stopEvt time="61082" objId="2"/>
        <p14:playEvt time="63889" objId="2"/>
        <p14:stopEvt time="65381"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42" y="198438"/>
            <a:ext cx="10972800" cy="1143000"/>
          </a:xfrm>
        </p:spPr>
        <p:txBody>
          <a:bodyPr/>
          <a:lstStyle/>
          <a:p>
            <a:r>
              <a:rPr lang="en-US" dirty="0" smtClean="0"/>
              <a:t>Solving for camera viewpoint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0358" y="1524000"/>
                <a:ext cx="8229600" cy="4953000"/>
              </a:xfrm>
            </p:spPr>
            <p:txBody>
              <a:bodyPr>
                <a:normAutofit/>
              </a:bodyPr>
              <a:lstStyle/>
              <a:p>
                <a:pPr marL="0" indent="0">
                  <a:buNone/>
                </a:pPr>
                <a:r>
                  <a:rPr lang="en-US" dirty="0" smtClean="0"/>
                  <a:t>Given 3 orthogonal VPs (at least two finite), can compute projection operator</a:t>
                </a:r>
              </a:p>
              <a:p>
                <a:pPr marL="0" indent="0">
                  <a:buNone/>
                </a:pPr>
                <a:endParaRPr lang="en-US" dirty="0" smtClean="0"/>
              </a:p>
              <a:p>
                <a:pPr marL="0" indent="0">
                  <a:buNone/>
                </a:pPr>
                <a:endParaRPr lang="en-US" dirty="0"/>
              </a:p>
              <a:p>
                <a:pPr marL="0" indent="0">
                  <a:buNone/>
                </a:pP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a14:m>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0358" y="1524000"/>
                <a:ext cx="8229600" cy="4953000"/>
              </a:xfrm>
              <a:blipFill>
                <a:blip r:embed="rId3"/>
                <a:stretch>
                  <a:fillRect l="-1926" t="-1599" r="-519"/>
                </a:stretch>
              </a:blipFill>
            </p:spPr>
            <p:txBody>
              <a:bodyPr/>
              <a:lstStyle/>
              <a:p>
                <a:r>
                  <a:rPr lang="en-US">
                    <a:noFill/>
                  </a:rPr>
                  <a:t> </a:t>
                </a:r>
              </a:p>
            </p:txBody>
          </p:sp>
        </mc:Fallback>
      </mc:AlternateContent>
      <p:sp>
        <p:nvSpPr>
          <p:cNvPr id="4" name="TextBox 3"/>
          <p:cNvSpPr txBox="1"/>
          <p:nvPr/>
        </p:nvSpPr>
        <p:spPr>
          <a:xfrm>
            <a:off x="848958" y="3020569"/>
            <a:ext cx="3057144" cy="1200329"/>
          </a:xfrm>
          <a:prstGeom prst="rect">
            <a:avLst/>
          </a:prstGeom>
          <a:noFill/>
        </p:spPr>
        <p:txBody>
          <a:bodyPr wrap="square" rtlCol="0">
            <a:spAutoFit/>
          </a:bodyPr>
          <a:lstStyle/>
          <a:p>
            <a:r>
              <a:rPr lang="en-US" sz="2400" dirty="0"/>
              <a:t>2D point in homogeneous coordinates</a:t>
            </a:r>
          </a:p>
        </p:txBody>
      </p:sp>
      <p:sp>
        <p:nvSpPr>
          <p:cNvPr id="9" name="TextBox 8"/>
          <p:cNvSpPr txBox="1"/>
          <p:nvPr/>
        </p:nvSpPr>
        <p:spPr>
          <a:xfrm>
            <a:off x="4975524" y="3048001"/>
            <a:ext cx="4331635" cy="461665"/>
          </a:xfrm>
          <a:prstGeom prst="rect">
            <a:avLst/>
          </a:prstGeom>
          <a:noFill/>
        </p:spPr>
        <p:txBody>
          <a:bodyPr wrap="none" rtlCol="0">
            <a:spAutoFit/>
          </a:bodyPr>
          <a:lstStyle/>
          <a:p>
            <a:r>
              <a:rPr lang="en-US" sz="2400" dirty="0"/>
              <a:t>3D point in Cartesian coordinates</a:t>
            </a:r>
          </a:p>
        </p:txBody>
      </p:sp>
      <p:cxnSp>
        <p:nvCxnSpPr>
          <p:cNvPr id="10" name="Straight Arrow Connector 9"/>
          <p:cNvCxnSpPr/>
          <p:nvPr/>
        </p:nvCxnSpPr>
        <p:spPr>
          <a:xfrm>
            <a:off x="2830158" y="3509666"/>
            <a:ext cx="609600" cy="30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20958" y="3482234"/>
            <a:ext cx="347472" cy="32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58558" y="4887284"/>
            <a:ext cx="3057144" cy="461665"/>
          </a:xfrm>
          <a:prstGeom prst="rect">
            <a:avLst/>
          </a:prstGeom>
          <a:noFill/>
        </p:spPr>
        <p:txBody>
          <a:bodyPr wrap="square" rtlCol="0">
            <a:spAutoFit/>
          </a:bodyPr>
          <a:lstStyle/>
          <a:p>
            <a:r>
              <a:rPr lang="en-US" sz="2400" dirty="0"/>
              <a:t>Intrinsic camera matrix</a:t>
            </a:r>
          </a:p>
        </p:txBody>
      </p:sp>
      <p:sp>
        <p:nvSpPr>
          <p:cNvPr id="15" name="TextBox 14"/>
          <p:cNvSpPr txBox="1"/>
          <p:nvPr/>
        </p:nvSpPr>
        <p:spPr>
          <a:xfrm>
            <a:off x="5154258" y="4883527"/>
            <a:ext cx="3057144" cy="461665"/>
          </a:xfrm>
          <a:prstGeom prst="rect">
            <a:avLst/>
          </a:prstGeom>
          <a:noFill/>
        </p:spPr>
        <p:txBody>
          <a:bodyPr wrap="square" rtlCol="0">
            <a:spAutoFit/>
          </a:bodyPr>
          <a:lstStyle/>
          <a:p>
            <a:r>
              <a:rPr lang="en-US" sz="2400" dirty="0"/>
              <a:t>Rotation matrix</a:t>
            </a:r>
          </a:p>
        </p:txBody>
      </p:sp>
      <p:cxnSp>
        <p:nvCxnSpPr>
          <p:cNvPr id="16" name="Straight Arrow Connector 15"/>
          <p:cNvCxnSpPr/>
          <p:nvPr/>
        </p:nvCxnSpPr>
        <p:spPr>
          <a:xfrm flipH="1" flipV="1">
            <a:off x="4975524" y="4244233"/>
            <a:ext cx="619171" cy="6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34719" y="4244233"/>
            <a:ext cx="259719" cy="68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348" y="-1793"/>
            <a:ext cx="10972800" cy="1143000"/>
          </a:xfrm>
        </p:spPr>
        <p:txBody>
          <a:bodyPr/>
          <a:lstStyle/>
          <a:p>
            <a:r>
              <a:rPr lang="en-US" dirty="0"/>
              <a:t>Solving for camera viewpoint</a:t>
            </a:r>
          </a:p>
        </p:txBody>
      </p:sp>
      <p:sp>
        <p:nvSpPr>
          <p:cNvPr id="3" name="Content Placeholder 2"/>
          <p:cNvSpPr>
            <a:spLocks noGrp="1"/>
          </p:cNvSpPr>
          <p:nvPr>
            <p:ph idx="1"/>
          </p:nvPr>
        </p:nvSpPr>
        <p:spPr>
          <a:xfrm>
            <a:off x="621252" y="1018969"/>
            <a:ext cx="8229600" cy="4953000"/>
          </a:xfrm>
        </p:spPr>
        <p:txBody>
          <a:bodyPr>
            <a:normAutofit/>
          </a:bodyPr>
          <a:lstStyle/>
          <a:p>
            <a:pPr marL="0" indent="0">
              <a:buNone/>
            </a:pPr>
            <a:r>
              <a:rPr lang="en-US" dirty="0" smtClean="0"/>
              <a:t>Given 3 orthogonal VPs (at least two finite), can compute projection operator: intrinsic matrix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6" name="Picture 5" descr="latex-image-1.pdf"/>
          <p:cNvPicPr>
            <a:picLocks noChangeAspect="1"/>
          </p:cNvPicPr>
          <p:nvPr/>
        </p:nvPicPr>
        <p:blipFill>
          <a:blip r:embed="rId3"/>
          <a:stretch>
            <a:fillRect/>
          </a:stretch>
        </p:blipFill>
        <p:spPr>
          <a:xfrm>
            <a:off x="621252" y="3466703"/>
            <a:ext cx="8534400" cy="3004820"/>
          </a:xfrm>
          <a:prstGeom prst="rect">
            <a:avLst/>
          </a:prstGeom>
        </p:spPr>
      </p:pic>
      <p:sp>
        <p:nvSpPr>
          <p:cNvPr id="7" name="Rectangle 6"/>
          <p:cNvSpPr/>
          <p:nvPr/>
        </p:nvSpPr>
        <p:spPr>
          <a:xfrm>
            <a:off x="2945352" y="3347323"/>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4"/>
          <a:stretch>
            <a:fillRect/>
          </a:stretch>
        </p:blipFill>
        <p:spPr>
          <a:xfrm>
            <a:off x="2996152" y="3474324"/>
            <a:ext cx="990600" cy="310035"/>
          </a:xfrm>
          <a:prstGeom prst="rect">
            <a:avLst/>
          </a:prstGeom>
        </p:spPr>
      </p:pic>
      <p:pic>
        <p:nvPicPr>
          <p:cNvPr id="9" name="Picture 5" descr="C:\Users\kevin\Desktop\Capture1.PNG"/>
          <p:cNvPicPr>
            <a:picLocks noChangeAspect="1" noChangeArrowheads="1"/>
          </p:cNvPicPr>
          <p:nvPr/>
        </p:nvPicPr>
        <p:blipFill>
          <a:blip r:embed="rId5" cstate="print"/>
          <a:srcRect/>
          <a:stretch>
            <a:fillRect/>
          </a:stretch>
        </p:blipFill>
        <p:spPr bwMode="auto">
          <a:xfrm>
            <a:off x="1764252" y="2118231"/>
            <a:ext cx="5410200" cy="122909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972800" cy="1143000"/>
          </a:xfrm>
        </p:spPr>
        <p:txBody>
          <a:bodyPr/>
          <a:lstStyle/>
          <a:p>
            <a:r>
              <a:rPr lang="en-US" dirty="0"/>
              <a:t>Solving for camera viewpoint</a:t>
            </a:r>
          </a:p>
        </p:txBody>
      </p:sp>
      <p:sp>
        <p:nvSpPr>
          <p:cNvPr id="3" name="Content Placeholder 2"/>
          <p:cNvSpPr>
            <a:spLocks noGrp="1"/>
          </p:cNvSpPr>
          <p:nvPr>
            <p:ph idx="1"/>
          </p:nvPr>
        </p:nvSpPr>
        <p:spPr>
          <a:xfrm>
            <a:off x="623944" y="1600200"/>
            <a:ext cx="8229600" cy="4953000"/>
          </a:xfrm>
        </p:spPr>
        <p:txBody>
          <a:bodyPr>
            <a:normAutofit/>
          </a:bodyPr>
          <a:lstStyle/>
          <a:p>
            <a:pPr marL="0" indent="0">
              <a:buNone/>
            </a:pPr>
            <a:r>
              <a:rPr lang="en-US" dirty="0" smtClean="0"/>
              <a:t>Given 3 orthogonal VPs (at least two finite), can compute projection operator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118786" name="Picture 2" descr="C:\Users\kevin\Desktop\Capture2.PNG"/>
          <p:cNvPicPr>
            <a:picLocks noChangeAspect="1" noChangeArrowheads="1"/>
          </p:cNvPicPr>
          <p:nvPr/>
        </p:nvPicPr>
        <p:blipFill>
          <a:blip r:embed="rId3" cstate="print"/>
          <a:srcRect/>
          <a:stretch>
            <a:fillRect/>
          </a:stretch>
        </p:blipFill>
        <p:spPr bwMode="auto">
          <a:xfrm>
            <a:off x="1309744" y="3276600"/>
            <a:ext cx="6602412" cy="2552700"/>
          </a:xfrm>
          <a:prstGeom prst="rect">
            <a:avLst/>
          </a:prstGeom>
          <a:noFill/>
        </p:spPr>
      </p:pic>
      <p:pic>
        <p:nvPicPr>
          <p:cNvPr id="6" name="Picture 5" descr="Screen shot 2011-10-12 at 12.30.51 AM.png"/>
          <p:cNvPicPr>
            <a:picLocks noChangeAspect="1"/>
          </p:cNvPicPr>
          <p:nvPr/>
        </p:nvPicPr>
        <p:blipFill>
          <a:blip r:embed="rId4"/>
          <a:stretch>
            <a:fillRect/>
          </a:stretch>
        </p:blipFill>
        <p:spPr>
          <a:xfrm>
            <a:off x="2071744" y="5207000"/>
            <a:ext cx="152400" cy="5207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169" y="1828800"/>
            <a:ext cx="9226984" cy="3297219"/>
          </a:xfrm>
          <a:prstGeom prst="rect">
            <a:avLst/>
          </a:prstGeom>
        </p:spPr>
      </p:pic>
      <p:sp>
        <p:nvSpPr>
          <p:cNvPr id="5" name="TextBox 4"/>
          <p:cNvSpPr txBox="1"/>
          <p:nvPr/>
        </p:nvSpPr>
        <p:spPr>
          <a:xfrm>
            <a:off x="3672676" y="5160085"/>
            <a:ext cx="1947969" cy="338554"/>
          </a:xfrm>
          <a:prstGeom prst="rect">
            <a:avLst/>
          </a:prstGeom>
          <a:noFill/>
        </p:spPr>
        <p:txBody>
          <a:bodyPr wrap="none" rtlCol="0">
            <a:spAutoFit/>
          </a:bodyPr>
          <a:lstStyle/>
          <a:p>
            <a:r>
              <a:rPr lang="en-US" sz="1600" dirty="0" smtClean="0"/>
              <a:t>SIGGRAPH ASIA 2011</a:t>
            </a:r>
            <a:endParaRPr lang="en-US" sz="1600" dirty="0"/>
          </a:p>
        </p:txBody>
      </p:sp>
    </p:spTree>
    <p:extLst>
      <p:ext uri="{BB962C8B-B14F-4D97-AF65-F5344CB8AC3E}">
        <p14:creationId xmlns:p14="http://schemas.microsoft.com/office/powerpoint/2010/main" val="148751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Projecting to image space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position in 3D, we can find its corresponding 2D image location:</a:t>
            </a:r>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3129366" y="3863182"/>
                <a:ext cx="3494867"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a:latin typeface="Cambria Math" panose="02040503050406030204" pitchFamily="18" charset="0"/>
                            </a:rPr>
                            <m:t>𝜆</m:t>
                          </m:r>
                          <m:r>
                            <a:rPr lang="en-US" sz="4800" i="1">
                              <a:latin typeface="Cambria Math" panose="02040503050406030204" pitchFamily="18" charset="0"/>
                            </a:rPr>
                            <m:t>𝑝</m:t>
                          </m:r>
                        </m:e>
                        <m:sub>
                          <m:r>
                            <a:rPr lang="en-US" sz="4800" i="1">
                              <a:latin typeface="Cambria Math" panose="02040503050406030204" pitchFamily="18" charset="0"/>
                            </a:rPr>
                            <m:t>2</m:t>
                          </m:r>
                        </m:sub>
                      </m:sSub>
                      <m:r>
                        <a:rPr lang="en-US" sz="4800" i="1">
                          <a:latin typeface="Cambria Math" panose="02040503050406030204" pitchFamily="18" charset="0"/>
                        </a:rPr>
                        <m:t>=</m:t>
                      </m:r>
                      <m:r>
                        <a:rPr lang="en-US" sz="4800" i="1">
                          <a:latin typeface="Cambria Math" panose="02040503050406030204" pitchFamily="18" charset="0"/>
                        </a:rPr>
                        <m:t>𝐾𝑅</m:t>
                      </m:r>
                      <m:sSub>
                        <m:sSubPr>
                          <m:ctrlPr>
                            <a:rPr lang="en-US" sz="4800" i="1">
                              <a:latin typeface="Cambria Math" panose="02040503050406030204" pitchFamily="18" charset="0"/>
                            </a:rPr>
                          </m:ctrlPr>
                        </m:sSubPr>
                        <m:e>
                          <m:r>
                            <a:rPr lang="en-US" sz="4800" i="1">
                              <a:latin typeface="Cambria Math" panose="02040503050406030204" pitchFamily="18" charset="0"/>
                            </a:rPr>
                            <m:t>𝑃</m:t>
                          </m:r>
                        </m:e>
                        <m:sub>
                          <m:r>
                            <a:rPr lang="en-US" sz="4800" i="1">
                              <a:latin typeface="Cambria Math" panose="02040503050406030204" pitchFamily="18" charset="0"/>
                            </a:rPr>
                            <m:t>3</m:t>
                          </m:r>
                        </m:sub>
                      </m:sSub>
                    </m:oMath>
                  </m:oMathPara>
                </a14:m>
                <a:endParaRPr lang="en-US" sz="4800" dirty="0"/>
              </a:p>
            </p:txBody>
          </p:sp>
        </mc:Choice>
        <mc:Fallback xmlns="">
          <p:sp>
            <p:nvSpPr>
              <p:cNvPr id="4" name="Rectangle 3"/>
              <p:cNvSpPr>
                <a:spLocks noRot="1" noChangeAspect="1" noMove="1" noResize="1" noEditPoints="1" noAdjustHandles="1" noChangeArrowheads="1" noChangeShapeType="1" noTextEdit="1"/>
              </p:cNvSpPr>
              <p:nvPr/>
            </p:nvSpPr>
            <p:spPr>
              <a:xfrm>
                <a:off x="3129366" y="3863182"/>
                <a:ext cx="3494867" cy="830997"/>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What about the reverse?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2D position on the image, what do we know about its 3D location?</a:t>
            </a:r>
          </a:p>
          <a:p>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What about the reverse?</a:t>
            </a:r>
            <a:endParaRPr lang="en-US" dirty="0"/>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smtClean="0"/>
              <a:t>Given K, R, and a 2D position on the image, what do we know about its 3D location?</a:t>
            </a:r>
          </a:p>
          <a:p>
            <a:endParaRPr lang="en-US" dirty="0" smtClean="0"/>
          </a:p>
          <a:p>
            <a:pPr>
              <a:buNone/>
            </a:pPr>
            <a:endParaRPr lang="en-US" dirty="0" smtClean="0"/>
          </a:p>
          <a:p>
            <a:endParaRPr lang="en-US" dirty="0" smtClean="0"/>
          </a:p>
          <a:p>
            <a:r>
              <a:rPr lang="en-US" dirty="0" smtClean="0"/>
              <a:t>Implies a line along which the 3D point lies</a:t>
            </a:r>
          </a:p>
          <a:p>
            <a:r>
              <a:rPr lang="en-US" dirty="0" smtClean="0"/>
              <a:t>Points on known surfaces can be localized</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2514600" y="3200400"/>
                <a:ext cx="42496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a:latin typeface="Cambria Math" panose="02040503050406030204" pitchFamily="18" charset="0"/>
                            </a:rPr>
                          </m:ctrlPr>
                        </m:sSubPr>
                        <m:e>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en-US" sz="4400" i="1">
                                      <a:latin typeface="Cambria Math" panose="02040503050406030204" pitchFamily="18" charset="0"/>
                                    </a:rPr>
                                    <m:t>𝐾𝑅</m:t>
                                  </m:r>
                                </m:e>
                              </m:d>
                            </m:e>
                            <m:sup>
                              <m:r>
                                <a:rPr lang="en-US" sz="4400" i="1">
                                  <a:latin typeface="Cambria Math" panose="02040503050406030204" pitchFamily="18" charset="0"/>
                                </a:rPr>
                                <m:t>−1</m:t>
                              </m:r>
                            </m:sup>
                          </m:sSup>
                          <m:r>
                            <a:rPr lang="en-US" sz="4400" i="1">
                              <a:latin typeface="Cambria Math" panose="02040503050406030204" pitchFamily="18" charset="0"/>
                            </a:rPr>
                            <m:t>𝑝</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𝜆</m:t>
                          </m:r>
                          <m:r>
                            <a:rPr lang="en-US" sz="4400" i="1">
                              <a:latin typeface="Cambria Math" panose="02040503050406030204" pitchFamily="18" charset="0"/>
                            </a:rPr>
                            <m:t>𝑃</m:t>
                          </m:r>
                        </m:e>
                        <m:sub>
                          <m:r>
                            <a:rPr lang="en-US" sz="4400" i="1">
                              <a:latin typeface="Cambria Math" panose="02040503050406030204" pitchFamily="18" charset="0"/>
                            </a:rPr>
                            <m:t>3</m:t>
                          </m:r>
                        </m:sub>
                      </m:sSub>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514600" y="3200400"/>
                <a:ext cx="4249625" cy="769441"/>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vin\Desktop\Screen shot 2010-10-22 at 3.17.06 AM.png"/>
          <p:cNvPicPr>
            <a:picLocks noChangeAspect="1" noChangeArrowheads="1"/>
          </p:cNvPicPr>
          <p:nvPr/>
        </p:nvPicPr>
        <p:blipFill>
          <a:blip r:embed="rId3" cstate="print"/>
          <a:srcRect/>
          <a:stretch>
            <a:fillRect/>
          </a:stretch>
        </p:blipFill>
        <p:spPr bwMode="auto">
          <a:xfrm>
            <a:off x="1371600" y="1447800"/>
            <a:ext cx="6894512" cy="4787900"/>
          </a:xfrm>
          <a:prstGeom prst="rect">
            <a:avLst/>
          </a:prstGeom>
          <a:noFill/>
        </p:spPr>
      </p:pic>
      <p:sp>
        <p:nvSpPr>
          <p:cNvPr id="6" name="Title 1"/>
          <p:cNvSpPr>
            <a:spLocks noGrp="1"/>
          </p:cNvSpPr>
          <p:nvPr>
            <p:ph type="title"/>
          </p:nvPr>
        </p:nvSpPr>
        <p:spPr>
          <a:xfrm>
            <a:off x="762000" y="274638"/>
            <a:ext cx="8229600" cy="1143000"/>
          </a:xfrm>
        </p:spPr>
        <p:txBody>
          <a:bodyPr/>
          <a:lstStyle/>
          <a:p>
            <a:r>
              <a:rPr lang="en-US" dirty="0" smtClean="0"/>
              <a:t>Modeling occlusions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10972800" cy="1143000"/>
          </a:xfrm>
        </p:spPr>
        <p:txBody>
          <a:bodyPr>
            <a:normAutofit/>
          </a:bodyPr>
          <a:lstStyle/>
          <a:p>
            <a:r>
              <a:rPr lang="en-US" dirty="0" smtClean="0"/>
              <a:t>User-defined boundary</a:t>
            </a:r>
            <a:endParaRPr lang="en-US" dirty="0"/>
          </a:p>
        </p:txBody>
      </p:sp>
      <p:pic>
        <p:nvPicPr>
          <p:cNvPr id="13314" name="Picture 2" descr="C:\Users\kevin\Desktop\Screen shot 2010-10-22 at 3.16.50 AM.png"/>
          <p:cNvPicPr>
            <a:picLocks noChangeAspect="1" noChangeArrowheads="1"/>
          </p:cNvPicPr>
          <p:nvPr/>
        </p:nvPicPr>
        <p:blipFill>
          <a:blip r:embed="rId3" cstate="print"/>
          <a:srcRect/>
          <a:stretch>
            <a:fillRect/>
          </a:stretch>
        </p:blipFill>
        <p:spPr bwMode="auto">
          <a:xfrm>
            <a:off x="1905000" y="1447800"/>
            <a:ext cx="5562600" cy="4031050"/>
          </a:xfrm>
          <a:prstGeom prst="rect">
            <a:avLst/>
          </a:prstGeom>
          <a:noFill/>
        </p:spPr>
      </p:pic>
      <p:sp>
        <p:nvSpPr>
          <p:cNvPr id="4" name="TextBox 3"/>
          <p:cNvSpPr txBox="1"/>
          <p:nvPr/>
        </p:nvSpPr>
        <p:spPr>
          <a:xfrm>
            <a:off x="2057400" y="5562601"/>
            <a:ext cx="5181600" cy="954107"/>
          </a:xfrm>
          <a:prstGeom prst="rect">
            <a:avLst/>
          </a:prstGeom>
          <a:noFill/>
        </p:spPr>
        <p:txBody>
          <a:bodyPr wrap="square" rtlCol="0">
            <a:spAutoFit/>
          </a:bodyPr>
          <a:lstStyle/>
          <a:p>
            <a:pPr>
              <a:buFont typeface="Arial" pitchFamily="34" charset="0"/>
              <a:buChar char="•"/>
            </a:pPr>
            <a:r>
              <a:rPr lang="en-US" sz="2800" dirty="0"/>
              <a:t> Tedious/inaccurate</a:t>
            </a:r>
          </a:p>
          <a:p>
            <a:pPr>
              <a:buFont typeface="Arial" pitchFamily="34" charset="0"/>
              <a:buChar char="•"/>
            </a:pPr>
            <a:r>
              <a:rPr lang="en-US" sz="2800" dirty="0"/>
              <a:t> How can we make this better?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9183"/>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6" name="Straight Connector 135"/>
          <p:cNvCxnSpPr/>
          <p:nvPr/>
        </p:nvCxnSpPr>
        <p:spPr>
          <a:xfrm rot="5400000">
            <a:off x="5029200" y="3453783"/>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162550" y="3377583"/>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048000" y="3453783"/>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4038600" y="3834783"/>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3883"/>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3383"/>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72883"/>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152900" y="3949083"/>
            <a:ext cx="16764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084" name="Title 1"/>
          <p:cNvSpPr>
            <a:spLocks noGrp="1"/>
          </p:cNvSpPr>
          <p:nvPr>
            <p:ph type="title"/>
          </p:nvPr>
        </p:nvSpPr>
        <p:spPr>
          <a:xfrm>
            <a:off x="-838200" y="-5379"/>
            <a:ext cx="10972800" cy="1143000"/>
          </a:xfrm>
        </p:spPr>
        <p:txBody>
          <a:bodyPr/>
          <a:lstStyle/>
          <a:p>
            <a:r>
              <a:rPr lang="en-US" dirty="0" smtClean="0"/>
              <a:t>Segmentation with graph cuts</a:t>
            </a:r>
          </a:p>
        </p:txBody>
      </p:sp>
      <p:grpSp>
        <p:nvGrpSpPr>
          <p:cNvPr id="2" name="Group 41"/>
          <p:cNvGrpSpPr/>
          <p:nvPr/>
        </p:nvGrpSpPr>
        <p:grpSpPr>
          <a:xfrm>
            <a:off x="2936876" y="1777383"/>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p:cNvGraphicFramePr>
            <a:graphicFrameLocks noChangeAspect="1"/>
          </p:cNvGraphicFramePr>
          <p:nvPr>
            <p:extLst>
              <p:ext uri="{D42A27DB-BD31-4B8C-83A1-F6EECF244321}">
                <p14:modId xmlns:p14="http://schemas.microsoft.com/office/powerpoint/2010/main" val="2748656054"/>
              </p:ext>
            </p:extLst>
          </p:nvPr>
        </p:nvGraphicFramePr>
        <p:xfrm>
          <a:off x="838200" y="5868371"/>
          <a:ext cx="7405688" cy="709612"/>
        </p:xfrm>
        <a:graphic>
          <a:graphicData uri="http://schemas.openxmlformats.org/presentationml/2006/ole">
            <mc:AlternateContent xmlns:mc="http://schemas.openxmlformats.org/markup-compatibility/2006">
              <mc:Choice xmlns:v="urn:schemas-microsoft-com:vml" Requires="v">
                <p:oleObj spid="_x0000_s10291"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8371"/>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7783"/>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8783"/>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4583"/>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4" idx="4"/>
          </p:cNvCxnSpPr>
          <p:nvPr/>
        </p:nvCxnSpPr>
        <p:spPr>
          <a:xfrm rot="16200000" flipH="1">
            <a:off x="5181600" y="1777383"/>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4838700" y="2120283"/>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4"/>
          </p:cNvCxnSpPr>
          <p:nvPr/>
        </p:nvCxnSpPr>
        <p:spPr>
          <a:xfrm rot="16200000" flipH="1">
            <a:off x="5715000" y="1243983"/>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8283"/>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4083"/>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44" idx="4"/>
          </p:cNvCxnSpPr>
          <p:nvPr/>
        </p:nvCxnSpPr>
        <p:spPr>
          <a:xfrm rot="16200000" flipH="1">
            <a:off x="4305300" y="2653683"/>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6483"/>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72583"/>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4" idx="4"/>
          </p:cNvCxnSpPr>
          <p:nvPr/>
        </p:nvCxnSpPr>
        <p:spPr>
          <a:xfrm rot="16200000" flipH="1">
            <a:off x="4724400" y="2234583"/>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44" idx="4"/>
          </p:cNvCxnSpPr>
          <p:nvPr/>
        </p:nvCxnSpPr>
        <p:spPr>
          <a:xfrm rot="16200000" flipH="1">
            <a:off x="5257800" y="1701183"/>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p:cNvSpPr txBox="1">
            <a:spLocks noChangeArrowheads="1"/>
          </p:cNvSpPr>
          <p:nvPr/>
        </p:nvSpPr>
        <p:spPr bwMode="auto">
          <a:xfrm>
            <a:off x="6096001" y="939183"/>
            <a:ext cx="1686487" cy="369332"/>
          </a:xfrm>
          <a:prstGeom prst="rect">
            <a:avLst/>
          </a:prstGeom>
          <a:noFill/>
          <a:ln w="9525">
            <a:noFill/>
            <a:miter lim="800000"/>
            <a:headEnd/>
            <a:tailEnd/>
          </a:ln>
        </p:spPr>
        <p:txBody>
          <a:bodyPr wrap="none">
            <a:spAutoFit/>
          </a:bodyPr>
          <a:lstStyle/>
          <a:p>
            <a:r>
              <a:rPr lang="en-US"/>
              <a:t>Source (Label 0)</a:t>
            </a:r>
          </a:p>
        </p:txBody>
      </p:sp>
      <p:sp>
        <p:nvSpPr>
          <p:cNvPr id="3100" name="TextBox 126"/>
          <p:cNvSpPr txBox="1">
            <a:spLocks noChangeArrowheads="1"/>
          </p:cNvSpPr>
          <p:nvPr/>
        </p:nvSpPr>
        <p:spPr bwMode="auto">
          <a:xfrm>
            <a:off x="5943600" y="4977783"/>
            <a:ext cx="1431802" cy="369332"/>
          </a:xfrm>
          <a:prstGeom prst="rect">
            <a:avLst/>
          </a:prstGeom>
          <a:noFill/>
          <a:ln w="9525">
            <a:noFill/>
            <a:miter lim="800000"/>
            <a:headEnd/>
            <a:tailEnd/>
          </a:ln>
        </p:spPr>
        <p:txBody>
          <a:bodyPr wrap="none">
            <a:spAutoFit/>
          </a:bodyPr>
          <a:lstStyle/>
          <a:p>
            <a:r>
              <a:rPr lang="en-US"/>
              <a:t>Sink (Label 1)</a:t>
            </a:r>
          </a:p>
        </p:txBody>
      </p:sp>
      <p:sp>
        <p:nvSpPr>
          <p:cNvPr id="3101" name="TextBox 127"/>
          <p:cNvSpPr txBox="1">
            <a:spLocks noChangeArrowheads="1"/>
          </p:cNvSpPr>
          <p:nvPr/>
        </p:nvSpPr>
        <p:spPr bwMode="auto">
          <a:xfrm>
            <a:off x="6477000" y="2005983"/>
            <a:ext cx="1889620" cy="369332"/>
          </a:xfrm>
          <a:prstGeom prst="rect">
            <a:avLst/>
          </a:prstGeom>
          <a:noFill/>
          <a:ln w="9525">
            <a:noFill/>
            <a:miter lim="800000"/>
            <a:headEnd/>
            <a:tailEnd/>
          </a:ln>
        </p:spPr>
        <p:txBody>
          <a:bodyPr wrap="none">
            <a:spAutoFit/>
          </a:bodyPr>
          <a:lstStyle/>
          <a:p>
            <a:r>
              <a:rPr lang="en-US"/>
              <a:t>Cost to assign to 0</a:t>
            </a:r>
          </a:p>
        </p:txBody>
      </p:sp>
      <p:sp>
        <p:nvSpPr>
          <p:cNvPr id="3102" name="TextBox 128"/>
          <p:cNvSpPr txBox="1">
            <a:spLocks noChangeArrowheads="1"/>
          </p:cNvSpPr>
          <p:nvPr/>
        </p:nvSpPr>
        <p:spPr bwMode="auto">
          <a:xfrm>
            <a:off x="2362200" y="4596783"/>
            <a:ext cx="1889620" cy="369332"/>
          </a:xfrm>
          <a:prstGeom prst="rect">
            <a:avLst/>
          </a:prstGeom>
          <a:noFill/>
          <a:ln w="9525">
            <a:noFill/>
            <a:miter lim="800000"/>
            <a:headEnd/>
            <a:tailEnd/>
          </a:ln>
        </p:spPr>
        <p:txBody>
          <a:bodyPr wrap="none">
            <a:spAutoFit/>
          </a:bodyPr>
          <a:lstStyle/>
          <a:p>
            <a:r>
              <a:rPr lang="en-US"/>
              <a:t>Cost to assign to 1</a:t>
            </a:r>
          </a:p>
        </p:txBody>
      </p:sp>
      <p:sp>
        <p:nvSpPr>
          <p:cNvPr id="3103" name="TextBox 129"/>
          <p:cNvSpPr txBox="1">
            <a:spLocks noChangeArrowheads="1"/>
          </p:cNvSpPr>
          <p:nvPr/>
        </p:nvSpPr>
        <p:spPr bwMode="auto">
          <a:xfrm>
            <a:off x="381001" y="3758583"/>
            <a:ext cx="1914307" cy="369332"/>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3103" idx="3"/>
          </p:cNvCxnSpPr>
          <p:nvPr/>
        </p:nvCxnSpPr>
        <p:spPr>
          <a:xfrm flipV="1">
            <a:off x="2295308" y="3606183"/>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143250" y="1777383"/>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5916"/>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rot="5400000">
            <a:off x="5029200" y="3450516"/>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V="1">
            <a:off x="5162550" y="3374316"/>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0616"/>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0116"/>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69616"/>
            <a:ext cx="14478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4105" name="Title 1"/>
          <p:cNvSpPr>
            <a:spLocks noGrp="1"/>
          </p:cNvSpPr>
          <p:nvPr>
            <p:ph type="title"/>
          </p:nvPr>
        </p:nvSpPr>
        <p:spPr>
          <a:xfrm>
            <a:off x="-838200" y="-8646"/>
            <a:ext cx="10972800" cy="1143000"/>
          </a:xfrm>
        </p:spPr>
        <p:txBody>
          <a:bodyPr/>
          <a:lstStyle/>
          <a:p>
            <a:r>
              <a:rPr lang="en-US" dirty="0" smtClean="0"/>
              <a:t>Segmentation with graph cuts</a:t>
            </a:r>
          </a:p>
        </p:txBody>
      </p:sp>
      <p:grpSp>
        <p:nvGrpSpPr>
          <p:cNvPr id="2" name="Group 41"/>
          <p:cNvGrpSpPr/>
          <p:nvPr/>
        </p:nvGrpSpPr>
        <p:grpSpPr>
          <a:xfrm>
            <a:off x="2936876" y="1774116"/>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098" name="Object 2"/>
          <p:cNvGraphicFramePr>
            <a:graphicFrameLocks noChangeAspect="1"/>
          </p:cNvGraphicFramePr>
          <p:nvPr>
            <p:extLst>
              <p:ext uri="{D42A27DB-BD31-4B8C-83A1-F6EECF244321}">
                <p14:modId xmlns:p14="http://schemas.microsoft.com/office/powerpoint/2010/main" val="3892869539"/>
              </p:ext>
            </p:extLst>
          </p:nvPr>
        </p:nvGraphicFramePr>
        <p:xfrm>
          <a:off x="838200" y="5865104"/>
          <a:ext cx="7405688" cy="709612"/>
        </p:xfrm>
        <a:graphic>
          <a:graphicData uri="http://schemas.openxmlformats.org/presentationml/2006/ole">
            <mc:AlternateContent xmlns:mc="http://schemas.openxmlformats.org/markup-compatibility/2006">
              <mc:Choice xmlns:v="urn:schemas-microsoft-com:vml" Requires="v">
                <p:oleObj spid="_x0000_s11315"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5104"/>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4516"/>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5516"/>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1316"/>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5016"/>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0816"/>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3216"/>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69316"/>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114" name="TextBox 125"/>
          <p:cNvSpPr txBox="1">
            <a:spLocks noChangeArrowheads="1"/>
          </p:cNvSpPr>
          <p:nvPr/>
        </p:nvSpPr>
        <p:spPr bwMode="auto">
          <a:xfrm>
            <a:off x="6096001" y="935916"/>
            <a:ext cx="1686487" cy="369332"/>
          </a:xfrm>
          <a:prstGeom prst="rect">
            <a:avLst/>
          </a:prstGeom>
          <a:noFill/>
          <a:ln w="9525">
            <a:noFill/>
            <a:miter lim="800000"/>
            <a:headEnd/>
            <a:tailEnd/>
          </a:ln>
        </p:spPr>
        <p:txBody>
          <a:bodyPr wrap="none">
            <a:spAutoFit/>
          </a:bodyPr>
          <a:lstStyle/>
          <a:p>
            <a:r>
              <a:rPr lang="en-US"/>
              <a:t>Source (Label 0)</a:t>
            </a:r>
          </a:p>
        </p:txBody>
      </p:sp>
      <p:sp>
        <p:nvSpPr>
          <p:cNvPr id="4115" name="TextBox 126"/>
          <p:cNvSpPr txBox="1">
            <a:spLocks noChangeArrowheads="1"/>
          </p:cNvSpPr>
          <p:nvPr/>
        </p:nvSpPr>
        <p:spPr bwMode="auto">
          <a:xfrm>
            <a:off x="5943600" y="4974516"/>
            <a:ext cx="1431802" cy="369332"/>
          </a:xfrm>
          <a:prstGeom prst="rect">
            <a:avLst/>
          </a:prstGeom>
          <a:noFill/>
          <a:ln w="9525">
            <a:noFill/>
            <a:miter lim="800000"/>
            <a:headEnd/>
            <a:tailEnd/>
          </a:ln>
        </p:spPr>
        <p:txBody>
          <a:bodyPr wrap="none">
            <a:spAutoFit/>
          </a:bodyPr>
          <a:lstStyle/>
          <a:p>
            <a:r>
              <a:rPr lang="en-US"/>
              <a:t>Sink (Label 1)</a:t>
            </a:r>
          </a:p>
        </p:txBody>
      </p:sp>
      <p:sp>
        <p:nvSpPr>
          <p:cNvPr id="4116" name="TextBox 127"/>
          <p:cNvSpPr txBox="1">
            <a:spLocks noChangeArrowheads="1"/>
          </p:cNvSpPr>
          <p:nvPr/>
        </p:nvSpPr>
        <p:spPr bwMode="auto">
          <a:xfrm>
            <a:off x="6477000" y="2002716"/>
            <a:ext cx="1889620" cy="369332"/>
          </a:xfrm>
          <a:prstGeom prst="rect">
            <a:avLst/>
          </a:prstGeom>
          <a:noFill/>
          <a:ln w="9525">
            <a:noFill/>
            <a:miter lim="800000"/>
            <a:headEnd/>
            <a:tailEnd/>
          </a:ln>
        </p:spPr>
        <p:txBody>
          <a:bodyPr wrap="none">
            <a:spAutoFit/>
          </a:bodyPr>
          <a:lstStyle/>
          <a:p>
            <a:r>
              <a:rPr lang="en-US"/>
              <a:t>Cost to assign to 0</a:t>
            </a:r>
          </a:p>
        </p:txBody>
      </p:sp>
      <p:sp>
        <p:nvSpPr>
          <p:cNvPr id="4117" name="TextBox 128"/>
          <p:cNvSpPr txBox="1">
            <a:spLocks noChangeArrowheads="1"/>
          </p:cNvSpPr>
          <p:nvPr/>
        </p:nvSpPr>
        <p:spPr bwMode="auto">
          <a:xfrm>
            <a:off x="2362200" y="4593516"/>
            <a:ext cx="1889620" cy="369332"/>
          </a:xfrm>
          <a:prstGeom prst="rect">
            <a:avLst/>
          </a:prstGeom>
          <a:noFill/>
          <a:ln w="9525">
            <a:noFill/>
            <a:miter lim="800000"/>
            <a:headEnd/>
            <a:tailEnd/>
          </a:ln>
        </p:spPr>
        <p:txBody>
          <a:bodyPr wrap="none">
            <a:spAutoFit/>
          </a:bodyPr>
          <a:lstStyle/>
          <a:p>
            <a:r>
              <a:rPr lang="en-US"/>
              <a:t>Cost to assign to 1</a:t>
            </a:r>
          </a:p>
        </p:txBody>
      </p:sp>
      <p:sp>
        <p:nvSpPr>
          <p:cNvPr id="4118" name="TextBox 129"/>
          <p:cNvSpPr txBox="1">
            <a:spLocks noChangeArrowheads="1"/>
          </p:cNvSpPr>
          <p:nvPr/>
        </p:nvSpPr>
        <p:spPr bwMode="auto">
          <a:xfrm>
            <a:off x="381001" y="3755316"/>
            <a:ext cx="1914307" cy="369332"/>
          </a:xfrm>
          <a:prstGeom prst="rect">
            <a:avLst/>
          </a:prstGeom>
          <a:noFill/>
          <a:ln w="9525">
            <a:noFill/>
            <a:miter lim="800000"/>
            <a:headEnd/>
            <a:tailEnd/>
          </a:ln>
        </p:spPr>
        <p:txBody>
          <a:bodyPr wrap="none">
            <a:spAutoFit/>
          </a:bodyPr>
          <a:lstStyle/>
          <a:p>
            <a:r>
              <a:rPr lang="en-US" dirty="0"/>
              <a:t>Cost to split nodes</a:t>
            </a:r>
          </a:p>
        </p:txBody>
      </p:sp>
      <p:cxnSp>
        <p:nvCxnSpPr>
          <p:cNvPr id="132" name="Straight Arrow Connector 131"/>
          <p:cNvCxnSpPr/>
          <p:nvPr/>
        </p:nvCxnSpPr>
        <p:spPr>
          <a:xfrm flipV="1">
            <a:off x="2295308" y="3602916"/>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715000" y="27647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5181600" y="3221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4648200" y="3602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reeform 76"/>
          <p:cNvSpPr/>
          <p:nvPr/>
        </p:nvSpPr>
        <p:spPr>
          <a:xfrm>
            <a:off x="3143250" y="1774116"/>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8438"/>
            <a:ext cx="10972800" cy="1143000"/>
          </a:xfrm>
        </p:spPr>
        <p:txBody>
          <a:bodyPr>
            <a:normAutofit/>
          </a:bodyPr>
          <a:lstStyle/>
          <a:p>
            <a:r>
              <a:rPr lang="en-US" dirty="0" smtClean="0"/>
              <a:t>Refined segmentation</a:t>
            </a:r>
            <a:endParaRPr lang="en-US" dirty="0"/>
          </a:p>
        </p:txBody>
      </p:sp>
      <p:pic>
        <p:nvPicPr>
          <p:cNvPr id="14338" name="Picture 2" descr="C:\Users\kevin\Desktop\Screen shot 2010-10-22 at 3.15.59 AM.png"/>
          <p:cNvPicPr>
            <a:picLocks noChangeAspect="1" noChangeArrowheads="1"/>
          </p:cNvPicPr>
          <p:nvPr/>
        </p:nvPicPr>
        <p:blipFill>
          <a:blip r:embed="rId3" cstate="print"/>
          <a:srcRect/>
          <a:stretch>
            <a:fillRect/>
          </a:stretch>
        </p:blipFill>
        <p:spPr bwMode="auto">
          <a:xfrm>
            <a:off x="1295400" y="1295400"/>
            <a:ext cx="7038867" cy="5105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dirty="0" smtClean="0"/>
              <a:t>Spectral Matting</a:t>
            </a:r>
            <a:endParaRPr lang="en-US" dirty="0"/>
          </a:p>
        </p:txBody>
      </p:sp>
      <p:pic>
        <p:nvPicPr>
          <p:cNvPr id="7" name="Content Placeholder 6" descr="Screen shot 2011-10-12 at 12.51.46 AM.png"/>
          <p:cNvPicPr>
            <a:picLocks noGrp="1" noChangeAspect="1"/>
          </p:cNvPicPr>
          <p:nvPr>
            <p:ph idx="1"/>
          </p:nvPr>
        </p:nvPicPr>
        <p:blipFill>
          <a:blip r:embed="rId2"/>
          <a:srcRect l="-10280" r="-10280"/>
          <a:stretch>
            <a:fillRect/>
          </a:stretch>
        </p:blipFill>
        <p:spPr>
          <a:xfrm>
            <a:off x="-914400" y="1600200"/>
            <a:ext cx="10972800" cy="52578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Spectral Matting</a:t>
            </a:r>
            <a:endParaRPr lang="en-US" dirty="0"/>
          </a:p>
        </p:txBody>
      </p:sp>
      <p:sp>
        <p:nvSpPr>
          <p:cNvPr id="3" name="Content Placeholder 2"/>
          <p:cNvSpPr>
            <a:spLocks noGrp="1"/>
          </p:cNvSpPr>
          <p:nvPr>
            <p:ph idx="1"/>
          </p:nvPr>
        </p:nvSpPr>
        <p:spPr/>
        <p:txBody>
          <a:bodyPr/>
          <a:lstStyle/>
          <a:p>
            <a:r>
              <a:rPr lang="en-US" dirty="0" smtClean="0"/>
              <a:t>Create </a:t>
            </a:r>
            <a:r>
              <a:rPr lang="en-US" dirty="0" err="1" smtClean="0"/>
              <a:t>NxN</a:t>
            </a:r>
            <a:r>
              <a:rPr lang="en-US" dirty="0" smtClean="0"/>
              <a:t> matrix describing neighboring pixel similarity (</a:t>
            </a:r>
            <a:r>
              <a:rPr lang="en-US" dirty="0" err="1" smtClean="0"/>
              <a:t>Laplacian</a:t>
            </a:r>
            <a:r>
              <a:rPr lang="en-US" dirty="0" smtClean="0"/>
              <a:t> matrix, L)</a:t>
            </a:r>
          </a:p>
          <a:p>
            <a:r>
              <a:rPr lang="en-US" dirty="0" smtClean="0"/>
              <a:t>Extract “smallest” eigenvectors of L</a:t>
            </a:r>
          </a:p>
          <a:p>
            <a:r>
              <a:rPr lang="en-US" dirty="0" smtClean="0"/>
              <a:t>Soft segmentation defined by linear combination of eigenvectors</a:t>
            </a:r>
          </a:p>
          <a:p>
            <a:pPr lvl="1"/>
            <a:r>
              <a:rPr lang="en-US" dirty="0" smtClean="0"/>
              <a:t>Scribbles provide constraints to assign to foreground</a:t>
            </a:r>
          </a:p>
          <a:p>
            <a:endParaRPr lang="en-US" dirty="0"/>
          </a:p>
        </p:txBody>
      </p:sp>
      <p:sp>
        <p:nvSpPr>
          <p:cNvPr id="4" name="TextBox 3"/>
          <p:cNvSpPr txBox="1"/>
          <p:nvPr/>
        </p:nvSpPr>
        <p:spPr>
          <a:xfrm>
            <a:off x="5668876" y="6488668"/>
            <a:ext cx="4999125" cy="369332"/>
          </a:xfrm>
          <a:prstGeom prst="rect">
            <a:avLst/>
          </a:prstGeom>
          <a:noFill/>
        </p:spPr>
        <p:txBody>
          <a:bodyPr wrap="none" rtlCol="0">
            <a:spAutoFit/>
          </a:bodyPr>
          <a:lstStyle/>
          <a:p>
            <a:r>
              <a:rPr lang="en-US" dirty="0"/>
              <a:t>[“</a:t>
            </a:r>
            <a:r>
              <a:rPr lang="en-US" dirty="0">
                <a:hlinkClick r:id="rId2"/>
              </a:rPr>
              <a:t>Spectral Matting</a:t>
            </a:r>
            <a:r>
              <a:rPr lang="en-US" dirty="0"/>
              <a:t>” Levin </a:t>
            </a:r>
            <a:r>
              <a:rPr lang="en-US" dirty="0" err="1"/>
              <a:t>Rav-Acha</a:t>
            </a:r>
            <a:r>
              <a:rPr lang="en-US" dirty="0"/>
              <a:t> </a:t>
            </a:r>
            <a:r>
              <a:rPr lang="en-US" dirty="0" err="1"/>
              <a:t>Lischinski</a:t>
            </a:r>
            <a:r>
              <a:rPr lang="en-US" dirty="0"/>
              <a:t> 2008]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r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pic>
        <p:nvPicPr>
          <p:cNvPr id="3" name="Picture 2"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spTree>
    <p:extLst>
      <p:ext uri="{BB962C8B-B14F-4D97-AF65-F5344CB8AC3E}">
        <p14:creationId xmlns:p14="http://schemas.microsoft.com/office/powerpoint/2010/main" val="240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Spectral Matting</a:t>
            </a:r>
            <a:endParaRPr lang="en-US" dirty="0"/>
          </a:p>
        </p:txBody>
      </p:sp>
      <p:pic>
        <p:nvPicPr>
          <p:cNvPr id="5" name="Picture 4"/>
          <p:cNvPicPr>
            <a:picLocks noChangeAspect="1"/>
          </p:cNvPicPr>
          <p:nvPr/>
        </p:nvPicPr>
        <p:blipFill>
          <a:blip r:embed="rId2"/>
          <a:stretch>
            <a:fillRect/>
          </a:stretch>
        </p:blipFill>
        <p:spPr>
          <a:xfrm>
            <a:off x="533400" y="2819400"/>
            <a:ext cx="2619600" cy="1969867"/>
          </a:xfrm>
          <a:prstGeom prst="rect">
            <a:avLst/>
          </a:prstGeom>
        </p:spPr>
      </p:pic>
      <p:pic>
        <p:nvPicPr>
          <p:cNvPr id="6" name="Picture 5"/>
          <p:cNvPicPr>
            <a:picLocks noChangeAspect="1"/>
          </p:cNvPicPr>
          <p:nvPr/>
        </p:nvPicPr>
        <p:blipFill>
          <a:blip r:embed="rId3"/>
          <a:stretch>
            <a:fillRect/>
          </a:stretch>
        </p:blipFill>
        <p:spPr>
          <a:xfrm>
            <a:off x="3745240" y="2786730"/>
            <a:ext cx="5322561" cy="1981200"/>
          </a:xfrm>
          <a:prstGeom prst="rect">
            <a:avLst/>
          </a:prstGeom>
        </p:spPr>
      </p:pic>
      <p:sp>
        <p:nvSpPr>
          <p:cNvPr id="7" name="Right Arrow 6"/>
          <p:cNvSpPr/>
          <p:nvPr/>
        </p:nvSpPr>
        <p:spPr>
          <a:xfrm>
            <a:off x="3276601" y="3606642"/>
            <a:ext cx="46863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65692" y="4767931"/>
            <a:ext cx="943528" cy="461665"/>
          </a:xfrm>
          <a:prstGeom prst="rect">
            <a:avLst/>
          </a:prstGeom>
          <a:noFill/>
        </p:spPr>
        <p:txBody>
          <a:bodyPr wrap="none" rtlCol="0">
            <a:spAutoFit/>
          </a:bodyPr>
          <a:lstStyle/>
          <a:p>
            <a:r>
              <a:rPr lang="en-US" sz="2400" dirty="0"/>
              <a:t>image</a:t>
            </a:r>
          </a:p>
        </p:txBody>
      </p:sp>
      <p:sp>
        <p:nvSpPr>
          <p:cNvPr id="9" name="TextBox 8"/>
          <p:cNvSpPr txBox="1"/>
          <p:nvPr/>
        </p:nvSpPr>
        <p:spPr>
          <a:xfrm>
            <a:off x="4724400" y="4767930"/>
            <a:ext cx="2797048" cy="461665"/>
          </a:xfrm>
          <a:prstGeom prst="rect">
            <a:avLst/>
          </a:prstGeom>
          <a:noFill/>
        </p:spPr>
        <p:txBody>
          <a:bodyPr wrap="none" rtlCol="0">
            <a:spAutoFit/>
          </a:bodyPr>
          <a:lstStyle/>
          <a:p>
            <a:r>
              <a:rPr lang="en-US" sz="2400" dirty="0"/>
              <a:t>spectral components</a:t>
            </a:r>
          </a:p>
        </p:txBody>
      </p:sp>
    </p:spTree>
    <p:extLst>
      <p:ext uri="{BB962C8B-B14F-4D97-AF65-F5344CB8AC3E}">
        <p14:creationId xmlns:p14="http://schemas.microsoft.com/office/powerpoint/2010/main" val="2526383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4" name="Content Placeholder 3" descr="Screen shot 2011-10-12 at 12.49.37 AM.png"/>
          <p:cNvPicPr>
            <a:picLocks noGrp="1" noChangeAspect="1"/>
          </p:cNvPicPr>
          <p:nvPr>
            <p:ph idx="1"/>
          </p:nvPr>
        </p:nvPicPr>
        <p:blipFill>
          <a:blip r:embed="rId2"/>
          <a:srcRect l="-10652" r="-10652"/>
          <a:stretch>
            <a:fillRect/>
          </a:stretch>
        </p:blipFill>
        <p:spPr>
          <a:xfrm>
            <a:off x="-914400" y="1524000"/>
            <a:ext cx="10972800" cy="53340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a:xfrm>
            <a:off x="-914400" y="1524000"/>
            <a:ext cx="10972800" cy="5334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Segmentations as “billboards”</a:t>
            </a:r>
            <a:endParaRPr lang="en-US" dirty="0"/>
          </a:p>
        </p:txBody>
      </p:sp>
      <p:pic>
        <p:nvPicPr>
          <p:cNvPr id="4" name="Picture 3" descr="orig.png"/>
          <p:cNvPicPr>
            <a:picLocks noChangeAspect="1"/>
          </p:cNvPicPr>
          <p:nvPr/>
        </p:nvPicPr>
        <p:blipFill>
          <a:blip r:embed="rId2"/>
          <a:stretch>
            <a:fillRect/>
          </a:stretch>
        </p:blipFill>
        <p:spPr>
          <a:xfrm>
            <a:off x="1371600" y="1676400"/>
            <a:ext cx="6849092"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Segmentations as “billboards”</a:t>
            </a:r>
            <a:endParaRPr lang="en-US" dirty="0"/>
          </a:p>
        </p:txBody>
      </p:sp>
      <p:pic>
        <p:nvPicPr>
          <p:cNvPr id="5" name="Picture 4" descr="6.png"/>
          <p:cNvPicPr>
            <a:picLocks noChangeAspect="1"/>
          </p:cNvPicPr>
          <p:nvPr/>
        </p:nvPicPr>
        <p:blipFill>
          <a:blip r:embed="rId2"/>
          <a:stretch>
            <a:fillRect/>
          </a:stretch>
        </p:blipFill>
        <p:spPr>
          <a:xfrm>
            <a:off x="1371600" y="1676400"/>
            <a:ext cx="6848505"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a:xfrm>
            <a:off x="609600" y="2149895"/>
            <a:ext cx="8534400" cy="4525963"/>
          </a:xfrm>
        </p:spPr>
      </p:pic>
      <p:sp>
        <p:nvSpPr>
          <p:cNvPr id="5" name="Oval 4"/>
          <p:cNvSpPr/>
          <p:nvPr/>
        </p:nvSpPr>
        <p:spPr>
          <a:xfrm>
            <a:off x="6477000" y="2149895"/>
            <a:ext cx="2133600" cy="94699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143000"/>
          </a:xfrm>
        </p:spPr>
        <p:txBody>
          <a:bodyPr/>
          <a:lstStyle/>
          <a:p>
            <a:r>
              <a:rPr lang="en-US" dirty="0" smtClean="0"/>
              <a:t>Insertion without relighting</a:t>
            </a:r>
            <a:endParaRPr lang="en-US" dirty="0"/>
          </a:p>
        </p:txBody>
      </p:sp>
      <p:pic>
        <p:nvPicPr>
          <p:cNvPr id="124930" name="Picture 2" descr="C:\Users\kevin\Desktop\cellar-lighting-constant.png"/>
          <p:cNvPicPr>
            <a:picLocks noChangeAspect="1" noChangeArrowheads="1"/>
          </p:cNvPicPr>
          <p:nvPr/>
        </p:nvPicPr>
        <p:blipFill>
          <a:blip r:embed="rId3" cstate="print"/>
          <a:srcRect/>
          <a:stretch>
            <a:fillRect/>
          </a:stretch>
        </p:blipFill>
        <p:spPr bwMode="auto">
          <a:xfrm>
            <a:off x="2133600" y="1143000"/>
            <a:ext cx="5410200" cy="5410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01"/>
            <a:ext cx="8534400" cy="1143000"/>
          </a:xfrm>
        </p:spPr>
        <p:txBody>
          <a:bodyPr/>
          <a:lstStyle/>
          <a:p>
            <a:r>
              <a:rPr lang="en-US" dirty="0" smtClean="0"/>
              <a:t>…with relighting</a:t>
            </a:r>
            <a:endParaRPr lang="en-US" dirty="0"/>
          </a:p>
        </p:txBody>
      </p:sp>
      <p:pic>
        <p:nvPicPr>
          <p:cNvPr id="124931" name="Picture 3" descr="C:\Users\kevin\Desktop\normal.png"/>
          <p:cNvPicPr>
            <a:picLocks noChangeAspect="1" noChangeArrowheads="1"/>
          </p:cNvPicPr>
          <p:nvPr/>
        </p:nvPicPr>
        <p:blipFill>
          <a:blip r:embed="rId3" cstate="print"/>
          <a:srcRect/>
          <a:stretch>
            <a:fillRect/>
          </a:stretch>
        </p:blipFill>
        <p:spPr bwMode="auto">
          <a:xfrm>
            <a:off x="2122842" y="1138517"/>
            <a:ext cx="5410199"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Estimating light</a:t>
            </a:r>
            <a:endParaRPr lang="en-US" dirty="0"/>
          </a:p>
        </p:txBody>
      </p:sp>
      <p:sp>
        <p:nvSpPr>
          <p:cNvPr id="3" name="Content Placeholder 2"/>
          <p:cNvSpPr>
            <a:spLocks noGrp="1"/>
          </p:cNvSpPr>
          <p:nvPr>
            <p:ph idx="1"/>
          </p:nvPr>
        </p:nvSpPr>
        <p:spPr>
          <a:xfrm>
            <a:off x="609600" y="1600201"/>
            <a:ext cx="8534400" cy="4525963"/>
          </a:xfrm>
        </p:spPr>
        <p:txBody>
          <a:bodyPr>
            <a:normAutofit/>
          </a:bodyPr>
          <a:lstStyle/>
          <a:p>
            <a:r>
              <a:rPr lang="en-US" dirty="0" smtClean="0"/>
              <a:t>Hypothesize physical light sources in the scene</a:t>
            </a:r>
          </a:p>
          <a:p>
            <a:pPr lvl="1"/>
            <a:r>
              <a:rPr lang="en-US" dirty="0" smtClean="0"/>
              <a:t>Physical </a:t>
            </a:r>
            <a:r>
              <a:rPr lang="en-US" dirty="0" err="1" smtClean="0">
                <a:sym typeface="Wingdings"/>
              </a:rPr>
              <a:t></a:t>
            </a:r>
            <a:r>
              <a:rPr lang="en-US" dirty="0" smtClean="0">
                <a:sym typeface="Wingdings"/>
              </a:rPr>
              <a:t> CG representations of light sources found in the real world (area lights, etc)</a:t>
            </a:r>
            <a:endParaRPr lang="en-US" dirty="0" smtClean="0"/>
          </a:p>
          <a:p>
            <a:endParaRPr lang="en-US" dirty="0" smtClean="0"/>
          </a:p>
          <a:p>
            <a:r>
              <a:rPr lang="en-US" dirty="0" smtClean="0"/>
              <a:t>Visible sources in image marked by user</a:t>
            </a:r>
          </a:p>
          <a:p>
            <a:pPr lvl="1"/>
            <a:r>
              <a:rPr lang="en-US" dirty="0" smtClean="0"/>
              <a:t>Refined to best match geometry and materials</a:t>
            </a:r>
          </a:p>
          <a:p>
            <a:r>
              <a:rPr lang="en-US" dirty="0" smtClean="0"/>
              <a:t>User annotates light shafts; direction vector</a:t>
            </a:r>
          </a:p>
          <a:p>
            <a:pPr lvl="1"/>
            <a:r>
              <a:rPr lang="en-US" dirty="0" smtClean="0"/>
              <a:t>Shafts automatically matted and refined</a:t>
            </a:r>
          </a:p>
          <a:p>
            <a:pPr>
              <a:buNone/>
            </a:pP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3243262" y="1752600"/>
            <a:ext cx="3267075" cy="43561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The polygonal mesh</a:t>
            </a:r>
            <a:endParaRPr lang="en-US" dirty="0"/>
          </a:p>
        </p:txBody>
      </p:sp>
      <p:sp>
        <p:nvSpPr>
          <p:cNvPr id="3" name="Content Placeholder 2"/>
          <p:cNvSpPr>
            <a:spLocks noGrp="1"/>
          </p:cNvSpPr>
          <p:nvPr>
            <p:ph idx="1"/>
          </p:nvPr>
        </p:nvSpPr>
        <p:spPr/>
        <p:txBody>
          <a:bodyPr/>
          <a:lstStyle/>
          <a:p>
            <a:r>
              <a:rPr lang="en-US" dirty="0" smtClean="0"/>
              <a:t>Discrete representation of a surface</a:t>
            </a:r>
          </a:p>
          <a:p>
            <a:pPr lvl="1"/>
            <a:r>
              <a:rPr lang="en-US" dirty="0" smtClean="0"/>
              <a:t>Represented by vertices -&gt; edges -&gt; polygons (faces)</a:t>
            </a:r>
            <a:endParaRPr lang="en-US" dirty="0"/>
          </a:p>
        </p:txBody>
      </p:sp>
      <p:pic>
        <p:nvPicPr>
          <p:cNvPr id="4" name="Picture 3" descr="Dolphin_triangle_mesh.png"/>
          <p:cNvPicPr>
            <a:picLocks noChangeAspect="1"/>
          </p:cNvPicPr>
          <p:nvPr/>
        </p:nvPicPr>
        <p:blipFill>
          <a:blip r:embed="rId2"/>
          <a:stretch>
            <a:fillRect/>
          </a:stretch>
        </p:blipFill>
        <p:spPr>
          <a:xfrm>
            <a:off x="1676400" y="2893829"/>
            <a:ext cx="5537200" cy="341489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2674" y="1752600"/>
            <a:ext cx="3267075" cy="4356100"/>
          </a:xfrm>
          <a:prstGeom prst="rect">
            <a:avLst/>
          </a:prstGeom>
        </p:spPr>
      </p:pic>
      <p:sp>
        <p:nvSpPr>
          <p:cNvPr id="39" name="Freeform 38"/>
          <p:cNvSpPr/>
          <p:nvPr/>
        </p:nvSpPr>
        <p:spPr>
          <a:xfrm>
            <a:off x="4344121"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567418"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4628067"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296556"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Rectangle 42"/>
          <p:cNvSpPr/>
          <p:nvPr/>
        </p:nvSpPr>
        <p:spPr>
          <a:xfrm flipV="1">
            <a:off x="3428880"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3830462"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3"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6986" y="1752600"/>
            <a:ext cx="3267075" cy="4356100"/>
          </a:xfrm>
          <a:prstGeom prst="rect">
            <a:avLst/>
          </a:prstGeom>
        </p:spPr>
      </p:pic>
      <p:sp>
        <p:nvSpPr>
          <p:cNvPr id="32" name="Freeform 31"/>
          <p:cNvSpPr/>
          <p:nvPr/>
        </p:nvSpPr>
        <p:spPr>
          <a:xfrm>
            <a:off x="4348433"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571730"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632379"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392542" y="2239657"/>
            <a:ext cx="887673" cy="118540"/>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574486" y="2752413"/>
            <a:ext cx="537566" cy="66162"/>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615838" y="2859926"/>
            <a:ext cx="454864" cy="60648"/>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300868"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TextBox 39"/>
          <p:cNvSpPr txBox="1"/>
          <p:nvPr/>
        </p:nvSpPr>
        <p:spPr>
          <a:xfrm>
            <a:off x="3863246" y="5724189"/>
            <a:ext cx="2580317" cy="293955"/>
          </a:xfrm>
          <a:prstGeom prst="rect">
            <a:avLst/>
          </a:prstGeom>
          <a:noFill/>
        </p:spPr>
        <p:txBody>
          <a:bodyPr wrap="square" rtlCol="0">
            <a:normAutofit fontScale="40000" lnSpcReduction="20000"/>
          </a:bodyPr>
          <a:lstStyle/>
          <a:p>
            <a:r>
              <a:rPr lang="en-US" sz="3800" dirty="0">
                <a:solidFill>
                  <a:schemeClr val="bg1"/>
                </a:solidFill>
                <a:latin typeface="Times New Roman"/>
              </a:rPr>
              <a:t>User-initialized light position</a:t>
            </a:r>
          </a:p>
        </p:txBody>
      </p:sp>
      <p:sp>
        <p:nvSpPr>
          <p:cNvPr id="41" name="Rectangle 40"/>
          <p:cNvSpPr/>
          <p:nvPr/>
        </p:nvSpPr>
        <p:spPr>
          <a:xfrm>
            <a:off x="3441153" y="5823431"/>
            <a:ext cx="389010" cy="1311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flipV="1">
            <a:off x="3433192"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3" name="TextBox 42"/>
          <p:cNvSpPr txBox="1"/>
          <p:nvPr/>
        </p:nvSpPr>
        <p:spPr>
          <a:xfrm>
            <a:off x="3834774"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6" name="Title 1"/>
          <p:cNvSpPr>
            <a:spLocks noGrp="1"/>
          </p:cNvSpPr>
          <p:nvPr>
            <p:ph type="title"/>
          </p:nvPr>
        </p:nvSpPr>
        <p:spPr>
          <a:xfrm>
            <a:off x="609600" y="274638"/>
            <a:ext cx="8534400" cy="1143000"/>
          </a:xfrm>
        </p:spPr>
        <p:txBody>
          <a:bodyPr/>
          <a:lstStyle/>
          <a:p>
            <a:r>
              <a:rPr lang="en-US" dirty="0" smtClean="0"/>
              <a:t>Lighting estimation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534400" cy="1143000"/>
          </a:xfrm>
        </p:spPr>
        <p:txBody>
          <a:bodyPr/>
          <a:lstStyle/>
          <a:p>
            <a:r>
              <a:rPr lang="en-US" dirty="0" smtClean="0"/>
              <a:t>Light refinement</a:t>
            </a:r>
            <a:endParaRPr lang="en-US" dirty="0"/>
          </a:p>
        </p:txBody>
      </p:sp>
      <p:grpSp>
        <p:nvGrpSpPr>
          <p:cNvPr id="69" name="Group 68"/>
          <p:cNvGrpSpPr/>
          <p:nvPr/>
        </p:nvGrpSpPr>
        <p:grpSpPr>
          <a:xfrm>
            <a:off x="1143000" y="2387254"/>
            <a:ext cx="7546974" cy="4196108"/>
            <a:chOff x="561758" y="1600201"/>
            <a:chExt cx="8128216" cy="4662548"/>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3" name="Group 57"/>
            <p:cNvGrpSpPr/>
            <p:nvPr/>
          </p:nvGrpSpPr>
          <p:grpSpPr>
            <a:xfrm>
              <a:off x="561758" y="4178299"/>
              <a:ext cx="1486117" cy="1981489"/>
              <a:chOff x="1006258" y="4178299"/>
              <a:chExt cx="1486117" cy="1981489"/>
            </a:xfrm>
          </p:grpSpPr>
          <p:pic>
            <p:nvPicPr>
              <p:cNvPr id="46" name="Picture 45" descr="orig_grid.png"/>
              <p:cNvPicPr>
                <a:picLocks noChangeAspect="1"/>
              </p:cNvPicPr>
              <p:nvPr/>
            </p:nvPicPr>
            <p:blipFill>
              <a:blip r:embed="rId4"/>
              <a:stretch>
                <a:fillRect/>
              </a:stretch>
            </p:blipFill>
            <p:spPr>
              <a:xfrm>
                <a:off x="1006258" y="4178299"/>
                <a:ext cx="1486117" cy="1981489"/>
              </a:xfrm>
              <a:prstGeom prst="rect">
                <a:avLst/>
              </a:prstGeom>
            </p:spPr>
          </p:pic>
          <p:pic>
            <p:nvPicPr>
              <p:cNvPr id="53" name="Picture 52" descr="latex-image-1.pdf"/>
              <p:cNvPicPr>
                <a:picLocks noChangeAspect="1"/>
              </p:cNvPicPr>
              <p:nvPr/>
            </p:nvPicPr>
            <p:blipFill>
              <a:blip r:embed="rId5"/>
              <a:stretch>
                <a:fillRect/>
              </a:stretch>
            </p:blipFill>
            <p:spPr>
              <a:xfrm>
                <a:off x="1085850" y="5867377"/>
                <a:ext cx="1355725" cy="292411"/>
              </a:xfrm>
              <a:prstGeom prst="rect">
                <a:avLst/>
              </a:prstGeom>
              <a:ln>
                <a:noFill/>
              </a:ln>
              <a:effectLst>
                <a:outerShdw blurRad="50800" dist="38100" dir="2700000" algn="tl" rotWithShape="0">
                  <a:srgbClr val="000000">
                    <a:alpha val="43000"/>
                  </a:srgbClr>
                </a:outerShdw>
              </a:effectLst>
            </p:spPr>
          </p:pic>
        </p:grpSp>
        <p:grpSp>
          <p:nvGrpSpPr>
            <p:cNvPr id="4" name="Group 58"/>
            <p:cNvGrpSpPr/>
            <p:nvPr/>
          </p:nvGrpSpPr>
          <p:grpSpPr>
            <a:xfrm>
              <a:off x="2179093" y="4178299"/>
              <a:ext cx="1486117" cy="1981489"/>
              <a:chOff x="6598693" y="4178299"/>
              <a:chExt cx="1486117" cy="1981489"/>
            </a:xfrm>
          </p:grpSpPr>
          <p:pic>
            <p:nvPicPr>
              <p:cNvPr id="48" name="Picture 47" descr="albedo.png"/>
              <p:cNvPicPr>
                <a:picLocks noChangeAspect="1"/>
              </p:cNvPicPr>
              <p:nvPr/>
            </p:nvPicPr>
            <p:blipFill>
              <a:blip r:embed="rId6"/>
              <a:stretch>
                <a:fillRect/>
              </a:stretch>
            </p:blipFill>
            <p:spPr>
              <a:xfrm>
                <a:off x="6598693" y="4178299"/>
                <a:ext cx="1486117" cy="1981489"/>
              </a:xfrm>
              <a:prstGeom prst="rect">
                <a:avLst/>
              </a:prstGeom>
            </p:spPr>
          </p:pic>
          <p:pic>
            <p:nvPicPr>
              <p:cNvPr id="54" name="Picture 53" descr="latex-image-1.pdf"/>
              <p:cNvPicPr>
                <a:picLocks noChangeAspect="1"/>
              </p:cNvPicPr>
              <p:nvPr/>
            </p:nvPicPr>
            <p:blipFill>
              <a:blip r:embed="rId7"/>
              <a:stretch>
                <a:fillRect/>
              </a:stretch>
            </p:blipFill>
            <p:spPr>
              <a:xfrm>
                <a:off x="6674893" y="5891980"/>
                <a:ext cx="1331788" cy="204308"/>
              </a:xfrm>
              <a:prstGeom prst="rect">
                <a:avLst/>
              </a:prstGeom>
            </p:spPr>
          </p:pic>
        </p:grpSp>
        <p:pic>
          <p:nvPicPr>
            <p:cNvPr id="45" name="Picture 44" descr="orig.png"/>
            <p:cNvPicPr>
              <a:picLocks noChangeAspect="1"/>
            </p:cNvPicPr>
            <p:nvPr/>
          </p:nvPicPr>
          <p:blipFill>
            <a:blip r:embed="rId8"/>
            <a:stretch>
              <a:fillRect/>
            </a:stretch>
          </p:blipFill>
          <p:spPr>
            <a:xfrm>
              <a:off x="561758" y="1612899"/>
              <a:ext cx="1486117" cy="1981489"/>
            </a:xfrm>
            <a:prstGeom prst="rect">
              <a:avLst/>
            </a:prstGeom>
          </p:spPr>
        </p:pic>
        <p:grpSp>
          <p:nvGrpSpPr>
            <p:cNvPr id="5"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descr="latex-image-1.pdf"/>
            <p:cNvPicPr>
              <a:picLocks noChangeAspect="1"/>
            </p:cNvPicPr>
            <p:nvPr/>
          </p:nvPicPr>
          <p:blipFill>
            <a:blip r:embed="rId9"/>
            <a:stretch>
              <a:fillRect/>
            </a:stretch>
          </p:blipFill>
          <p:spPr>
            <a:xfrm>
              <a:off x="869950" y="3287646"/>
              <a:ext cx="781050" cy="294042"/>
            </a:xfrm>
            <a:prstGeom prst="rect">
              <a:avLst/>
            </a:prstGeom>
          </p:spPr>
        </p:pic>
        <p:sp>
          <p:nvSpPr>
            <p:cNvPr id="61" name="Rounded Rectangle 60"/>
            <p:cNvSpPr/>
            <p:nvPr/>
          </p:nvSpPr>
          <p:spPr>
            <a:xfrm>
              <a:off x="4274820" y="3213100"/>
              <a:ext cx="2379980" cy="1333500"/>
            </a:xfrm>
            <a:prstGeom prst="roundRect">
              <a:avLst/>
            </a:prstGeom>
            <a:ln/>
          </p:spPr>
          <p:style>
            <a:lnRef idx="1">
              <a:schemeClr val="accent1"/>
            </a:lnRef>
            <a:fillRef idx="3">
              <a:schemeClr val="accent1"/>
            </a:fillRef>
            <a:effectRef idx="2">
              <a:schemeClr val="accent1"/>
            </a:effectRef>
            <a:fontRef idx="minor">
              <a:schemeClr val="lt1"/>
            </a:fontRef>
          </p:style>
        </p:sp>
        <p:grpSp>
          <p:nvGrpSpPr>
            <p:cNvPr id="6" name="Group 95"/>
            <p:cNvGrpSpPr/>
            <p:nvPr/>
          </p:nvGrpSpPr>
          <p:grpSpPr>
            <a:xfrm>
              <a:off x="7213600" y="2895601"/>
              <a:ext cx="1476374" cy="1968499"/>
              <a:chOff x="7935672" y="-1"/>
              <a:chExt cx="7543800" cy="10058401"/>
            </a:xfrm>
          </p:grpSpPr>
          <p:pic>
            <p:nvPicPr>
              <p:cNvPr id="97" name="Picture 96" descr="empty.png"/>
              <p:cNvPicPr>
                <a:picLocks noChangeAspect="1"/>
              </p:cNvPicPr>
              <p:nvPr/>
            </p:nvPicPr>
            <p:blipFill>
              <a:blip r:embed="rId10"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Curved Connector 112"/>
            <p:cNvCxnSpPr/>
            <p:nvPr/>
          </p:nvCxnSpPr>
          <p:spPr>
            <a:xfrm>
              <a:off x="3665210" y="2375044"/>
              <a:ext cx="609610" cy="1276206"/>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3665210" y="4108450"/>
              <a:ext cx="609610" cy="1289194"/>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61" idx="3"/>
              <a:endCxn id="97" idx="1"/>
            </p:cNvCxnSpPr>
            <p:nvPr/>
          </p:nvCxnSpPr>
          <p:spPr>
            <a:xfrm>
              <a:off x="6654800" y="3879850"/>
              <a:ext cx="558800" cy="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45" idx="2"/>
            </p:cNvCxnSpPr>
            <p:nvPr/>
          </p:nvCxnSpPr>
          <p:spPr>
            <a:xfrm rot="16200000" flipH="1">
              <a:off x="2685187" y="2214018"/>
              <a:ext cx="209262" cy="2970002"/>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46" idx="0"/>
            </p:cNvCxnSpPr>
            <p:nvPr/>
          </p:nvCxnSpPr>
          <p:spPr>
            <a:xfrm rot="5400000" flipH="1" flipV="1">
              <a:off x="2678695" y="2582175"/>
              <a:ext cx="222247" cy="2970003"/>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grpSp>
          <p:nvGrpSpPr>
            <p:cNvPr id="7" name="Group 146"/>
            <p:cNvGrpSpPr/>
            <p:nvPr/>
          </p:nvGrpSpPr>
          <p:grpSpPr>
            <a:xfrm>
              <a:off x="2381250" y="3022600"/>
              <a:ext cx="1035625" cy="495299"/>
              <a:chOff x="2254250" y="2806700"/>
              <a:chExt cx="1460500" cy="698500"/>
            </a:xfrm>
          </p:grpSpPr>
          <p:pic>
            <p:nvPicPr>
              <p:cNvPr id="144" name="Picture 143" descr="latex-image-1.pdf"/>
              <p:cNvPicPr>
                <a:picLocks noChangeAspect="1"/>
              </p:cNvPicPr>
              <p:nvPr/>
            </p:nvPicPr>
            <p:blipFill>
              <a:blip r:embed="rId11"/>
              <a:stretch>
                <a:fillRect/>
              </a:stretch>
            </p:blipFill>
            <p:spPr>
              <a:xfrm>
                <a:off x="2254250" y="3225800"/>
                <a:ext cx="1460500" cy="279400"/>
              </a:xfrm>
              <a:prstGeom prst="rect">
                <a:avLst/>
              </a:prstGeom>
            </p:spPr>
          </p:pic>
          <p:pic>
            <p:nvPicPr>
              <p:cNvPr id="146" name="Picture 145" descr="latex-image-1.pdf"/>
              <p:cNvPicPr>
                <a:picLocks noChangeAspect="1"/>
              </p:cNvPicPr>
              <p:nvPr/>
            </p:nvPicPr>
            <p:blipFill>
              <a:blip r:embed="rId12"/>
              <a:stretch>
                <a:fillRect/>
              </a:stretch>
            </p:blipFill>
            <p:spPr>
              <a:xfrm>
                <a:off x="2305050" y="2806700"/>
                <a:ext cx="1231900" cy="406400"/>
              </a:xfrm>
              <a:prstGeom prst="rect">
                <a:avLst/>
              </a:prstGeom>
            </p:spPr>
          </p:pic>
        </p:grpSp>
        <p:grpSp>
          <p:nvGrpSpPr>
            <p:cNvPr id="8" name="Group 148"/>
            <p:cNvGrpSpPr/>
            <p:nvPr/>
          </p:nvGrpSpPr>
          <p:grpSpPr>
            <a:xfrm>
              <a:off x="7378700" y="4292600"/>
              <a:ext cx="1136784" cy="507999"/>
              <a:chOff x="7302500" y="4216400"/>
              <a:chExt cx="1307302" cy="584199"/>
            </a:xfrm>
          </p:grpSpPr>
          <p:pic>
            <p:nvPicPr>
              <p:cNvPr id="143" name="Picture 142" descr="latex-image-1.pdf"/>
              <p:cNvPicPr>
                <a:picLocks noChangeAspect="1"/>
              </p:cNvPicPr>
              <p:nvPr/>
            </p:nvPicPr>
            <p:blipFill>
              <a:blip r:embed="rId13"/>
              <a:stretch>
                <a:fillRect/>
              </a:stretch>
            </p:blipFill>
            <p:spPr>
              <a:xfrm>
                <a:off x="7302500" y="4216400"/>
                <a:ext cx="1307302" cy="342899"/>
              </a:xfrm>
              <a:prstGeom prst="rect">
                <a:avLst/>
              </a:prstGeom>
            </p:spPr>
          </p:pic>
          <p:pic>
            <p:nvPicPr>
              <p:cNvPr id="148" name="Picture 147" descr="latex-image-1.pdf"/>
              <p:cNvPicPr>
                <a:picLocks noChangeAspect="1"/>
              </p:cNvPicPr>
              <p:nvPr/>
            </p:nvPicPr>
            <p:blipFill>
              <a:blip r:embed="rId11"/>
              <a:stretch>
                <a:fillRect/>
              </a:stretch>
            </p:blipFill>
            <p:spPr>
              <a:xfrm>
                <a:off x="7372350" y="4575864"/>
                <a:ext cx="1174750" cy="224735"/>
              </a:xfrm>
              <a:prstGeom prst="rect">
                <a:avLst/>
              </a:prstGeom>
            </p:spPr>
          </p:pic>
        </p:grpSp>
        <p:grpSp>
          <p:nvGrpSpPr>
            <p:cNvPr id="9" name="Group 153"/>
            <p:cNvGrpSpPr/>
            <p:nvPr/>
          </p:nvGrpSpPr>
          <p:grpSpPr>
            <a:xfrm>
              <a:off x="4330700" y="3505200"/>
              <a:ext cx="2277626" cy="762000"/>
              <a:chOff x="4356100" y="3429000"/>
              <a:chExt cx="3454400" cy="1155700"/>
            </a:xfrm>
          </p:grpSpPr>
          <p:pic>
            <p:nvPicPr>
              <p:cNvPr id="152" name="Picture 151" descr="latex-image-1.pdf"/>
              <p:cNvPicPr>
                <a:picLocks noChangeAspect="1"/>
              </p:cNvPicPr>
              <p:nvPr/>
            </p:nvPicPr>
            <p:blipFill>
              <a:blip r:embed="rId14"/>
              <a:stretch>
                <a:fillRect/>
              </a:stretch>
            </p:blipFill>
            <p:spPr>
              <a:xfrm>
                <a:off x="4356100" y="3429000"/>
                <a:ext cx="3454400" cy="736600"/>
              </a:xfrm>
              <a:prstGeom prst="rect">
                <a:avLst/>
              </a:prstGeom>
            </p:spPr>
          </p:pic>
          <p:pic>
            <p:nvPicPr>
              <p:cNvPr id="153" name="Picture 152" descr="latex-image-1.pdf"/>
              <p:cNvPicPr>
                <a:picLocks noChangeAspect="1"/>
              </p:cNvPicPr>
              <p:nvPr/>
            </p:nvPicPr>
            <p:blipFill>
              <a:blip r:embed="rId15"/>
              <a:stretch>
                <a:fillRect/>
              </a:stretch>
            </p:blipFill>
            <p:spPr>
              <a:xfrm>
                <a:off x="5492750" y="4102100"/>
                <a:ext cx="2095500" cy="482600"/>
              </a:xfrm>
              <a:prstGeom prst="rect">
                <a:avLst/>
              </a:prstGeom>
            </p:spPr>
          </p:pic>
        </p:grpSp>
        <p:sp>
          <p:nvSpPr>
            <p:cNvPr id="156" name="TextBox 155"/>
            <p:cNvSpPr txBox="1"/>
            <p:nvPr/>
          </p:nvSpPr>
          <p:spPr>
            <a:xfrm>
              <a:off x="3670301" y="5339378"/>
              <a:ext cx="2501900" cy="923371"/>
            </a:xfrm>
            <a:prstGeom prst="rect">
              <a:avLst/>
            </a:prstGeom>
            <a:noFill/>
          </p:spPr>
          <p:txBody>
            <a:bodyPr wrap="square" rtlCol="0">
              <a:spAutoFit/>
            </a:bodyPr>
            <a:lstStyle/>
            <a:p>
              <a:pPr algn="ctr"/>
              <a:r>
                <a:rPr lang="en-US" sz="2400" dirty="0">
                  <a:solidFill>
                    <a:srgbClr val="3366FF"/>
                  </a:solidFill>
                </a:rPr>
                <a:t>Match rendered image with input</a:t>
              </a:r>
            </a:p>
          </p:txBody>
        </p:sp>
        <p:cxnSp>
          <p:nvCxnSpPr>
            <p:cNvPr id="160" name="Curved Connector 159"/>
            <p:cNvCxnSpPr/>
            <p:nvPr/>
          </p:nvCxnSpPr>
          <p:spPr>
            <a:xfrm rot="16200000" flipH="1">
              <a:off x="5848349" y="4324350"/>
              <a:ext cx="1054101" cy="1041399"/>
            </a:xfrm>
            <a:prstGeom prst="curvedConnector3">
              <a:avLst>
                <a:gd name="adj1" fmla="val 50000"/>
              </a:avLst>
            </a:prstGeom>
            <a:ln>
              <a:solidFill>
                <a:srgbClr val="9CC2FF"/>
              </a:solidFill>
              <a:tailEnd type="triangle" w="lg"/>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108701" y="5326678"/>
              <a:ext cx="2501900" cy="923371"/>
            </a:xfrm>
            <a:prstGeom prst="rect">
              <a:avLst/>
            </a:prstGeom>
            <a:noFill/>
          </p:spPr>
          <p:txBody>
            <a:bodyPr wrap="square" rtlCol="0">
              <a:spAutoFit/>
            </a:bodyPr>
            <a:lstStyle/>
            <a:p>
              <a:pPr algn="ctr"/>
              <a:r>
                <a:rPr lang="en-US" sz="2400" dirty="0">
                  <a:solidFill>
                    <a:srgbClr val="3366FF"/>
                  </a:solidFill>
                </a:rPr>
                <a:t>Trust initial </a:t>
              </a:r>
            </a:p>
            <a:p>
              <a:pPr algn="ctr"/>
              <a:r>
                <a:rPr lang="en-US" sz="2400" dirty="0">
                  <a:solidFill>
                    <a:srgbClr val="3366FF"/>
                  </a:solidFill>
                </a:rPr>
                <a:t>light parameters</a:t>
              </a:r>
            </a:p>
          </p:txBody>
        </p:sp>
        <p:sp>
          <p:nvSpPr>
            <p:cNvPr id="68" name="Freeform 67"/>
            <p:cNvSpPr/>
            <p:nvPr/>
          </p:nvSpPr>
          <p:spPr>
            <a:xfrm>
              <a:off x="4562085" y="3803650"/>
              <a:ext cx="807508" cy="1593994"/>
            </a:xfrm>
            <a:custGeom>
              <a:avLst/>
              <a:gdLst>
                <a:gd name="connsiteX0" fmla="*/ 1054100 w 1054100"/>
                <a:gd name="connsiteY0" fmla="*/ 0 h 1409700"/>
                <a:gd name="connsiteX1" fmla="*/ 342900 w 1054100"/>
                <a:gd name="connsiteY1" fmla="*/ 241300 h 1409700"/>
                <a:gd name="connsiteX2" fmla="*/ 63500 w 1054100"/>
                <a:gd name="connsiteY2" fmla="*/ 927100 h 1409700"/>
                <a:gd name="connsiteX3" fmla="*/ 0 w 1054100"/>
                <a:gd name="connsiteY3" fmla="*/ 1409700 h 1409700"/>
                <a:gd name="connsiteX4" fmla="*/ 0 w 1054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185292 w 800100"/>
                <a:gd name="connsiteY1" fmla="*/ 468974 h 1409700"/>
                <a:gd name="connsiteX2" fmla="*/ 63500 w 800100"/>
                <a:gd name="connsiteY2" fmla="*/ 927100 h 1409700"/>
                <a:gd name="connsiteX3" fmla="*/ 0 w 800100"/>
                <a:gd name="connsiteY3" fmla="*/ 1409700 h 1409700"/>
                <a:gd name="connsiteX4" fmla="*/ 0 w 800100"/>
                <a:gd name="connsiteY4" fmla="*/ 1409700 h 1409700"/>
                <a:gd name="connsiteX0" fmla="*/ 869950 w 869950"/>
                <a:gd name="connsiteY0" fmla="*/ 0 h 1409700"/>
                <a:gd name="connsiteX1" fmla="*/ 133350 w 869950"/>
                <a:gd name="connsiteY1" fmla="*/ 927100 h 1409700"/>
                <a:gd name="connsiteX2" fmla="*/ 69850 w 869950"/>
                <a:gd name="connsiteY2" fmla="*/ 1409700 h 1409700"/>
                <a:gd name="connsiteX3" fmla="*/ 69850 w 86995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292100 h 1409700"/>
                <a:gd name="connsiteX2" fmla="*/ 7408 w 807508"/>
                <a:gd name="connsiteY2" fmla="*/ 1409700 h 1409700"/>
                <a:gd name="connsiteX3" fmla="*/ 7408 w 807508"/>
                <a:gd name="connsiteY3" fmla="*/ 1409700 h 1409700"/>
              </a:gdLst>
              <a:ahLst/>
              <a:cxnLst>
                <a:cxn ang="0">
                  <a:pos x="connsiteX0" y="connsiteY0"/>
                </a:cxn>
                <a:cxn ang="0">
                  <a:pos x="connsiteX1" y="connsiteY1"/>
                </a:cxn>
                <a:cxn ang="0">
                  <a:pos x="connsiteX2" y="connsiteY2"/>
                </a:cxn>
                <a:cxn ang="0">
                  <a:pos x="connsiteX3" y="connsiteY3"/>
                </a:cxn>
              </a:cxnLst>
              <a:rect l="l" t="t" r="r" b="b"/>
              <a:pathLst>
                <a:path w="807508" h="1409700">
                  <a:moveTo>
                    <a:pt x="807508" y="0"/>
                  </a:moveTo>
                  <a:cubicBezTo>
                    <a:pt x="654050" y="193146"/>
                    <a:pt x="553508" y="21216"/>
                    <a:pt x="267758" y="292100"/>
                  </a:cubicBezTo>
                  <a:cubicBezTo>
                    <a:pt x="40216" y="488950"/>
                    <a:pt x="0" y="1034905"/>
                    <a:pt x="7408" y="1409700"/>
                  </a:cubicBezTo>
                  <a:lnTo>
                    <a:pt x="7408" y="1409700"/>
                  </a:lnTo>
                </a:path>
              </a:pathLst>
            </a:custGeom>
            <a:ln>
              <a:solidFill>
                <a:srgbClr val="9CC2FF"/>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0" name="Content Placeholder 2"/>
          <p:cNvSpPr>
            <a:spLocks noGrp="1"/>
          </p:cNvSpPr>
          <p:nvPr>
            <p:ph idx="1"/>
          </p:nvPr>
        </p:nvSpPr>
        <p:spPr>
          <a:xfrm>
            <a:off x="838200" y="1706563"/>
            <a:ext cx="8229600" cy="4525963"/>
          </a:xfrm>
        </p:spPr>
        <p:txBody>
          <a:bodyPr>
            <a:normAutofit/>
          </a:bodyPr>
          <a:lstStyle/>
          <a:p>
            <a:pPr marL="0" indent="0">
              <a:buNone/>
            </a:pPr>
            <a:r>
              <a:rPr lang="en-US" dirty="0" smtClean="0"/>
              <a:t>Match original image to rendered image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5437"/>
            <a:ext cx="10972800" cy="1143000"/>
          </a:xfrm>
        </p:spPr>
        <p:txBody>
          <a:bodyPr/>
          <a:lstStyle/>
          <a:p>
            <a:r>
              <a:rPr lang="en-US" dirty="0" smtClean="0"/>
              <a:t>Initial light parameters</a:t>
            </a:r>
            <a:endParaRPr lang="en-US" dirty="0"/>
          </a:p>
        </p:txBody>
      </p:sp>
      <p:grpSp>
        <p:nvGrpSpPr>
          <p:cNvPr id="3" name="Group 71"/>
          <p:cNvGrpSpPr/>
          <p:nvPr/>
        </p:nvGrpSpPr>
        <p:grpSpPr>
          <a:xfrm>
            <a:off x="1182683" y="1905000"/>
            <a:ext cx="3162299" cy="4216399"/>
            <a:chOff x="2173283" y="1600201"/>
            <a:chExt cx="1504950" cy="2006600"/>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4"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73" name="Picture 72" descr="composite-initial.png"/>
          <p:cNvPicPr>
            <a:picLocks noChangeAspect="1"/>
          </p:cNvPicPr>
          <p:nvPr/>
        </p:nvPicPr>
        <p:blipFill>
          <a:blip r:embed="rId4"/>
          <a:stretch>
            <a:fillRect/>
          </a:stretch>
        </p:blipFill>
        <p:spPr>
          <a:xfrm>
            <a:off x="5508484" y="1905000"/>
            <a:ext cx="3162299" cy="4216399"/>
          </a:xfrm>
          <a:prstGeom prst="rect">
            <a:avLst/>
          </a:prstGeom>
        </p:spPr>
      </p:pic>
      <p:sp>
        <p:nvSpPr>
          <p:cNvPr id="74" name="Right Arrow 73"/>
          <p:cNvSpPr/>
          <p:nvPr/>
        </p:nvSpPr>
        <p:spPr>
          <a:xfrm>
            <a:off x="4528820" y="3601719"/>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omposite-final.png"/>
          <p:cNvPicPr>
            <a:picLocks noChangeAspect="1"/>
          </p:cNvPicPr>
          <p:nvPr/>
        </p:nvPicPr>
        <p:blipFill>
          <a:blip r:embed="rId3"/>
          <a:stretch>
            <a:fillRect/>
          </a:stretch>
        </p:blipFill>
        <p:spPr>
          <a:xfrm>
            <a:off x="5514687" y="1905000"/>
            <a:ext cx="3132764" cy="4177019"/>
          </a:xfrm>
          <a:prstGeom prst="rect">
            <a:avLst/>
          </a:prstGeom>
        </p:spPr>
      </p:pic>
      <p:grpSp>
        <p:nvGrpSpPr>
          <p:cNvPr id="3" name="Group 95"/>
          <p:cNvGrpSpPr/>
          <p:nvPr/>
        </p:nvGrpSpPr>
        <p:grpSpPr>
          <a:xfrm>
            <a:off x="1185236" y="1904999"/>
            <a:ext cx="3136900" cy="4182534"/>
            <a:chOff x="7935672" y="-1"/>
            <a:chExt cx="7543800" cy="10058401"/>
          </a:xfrm>
        </p:grpSpPr>
        <p:pic>
          <p:nvPicPr>
            <p:cNvPr id="97" name="Picture 96" descr="empty.png"/>
            <p:cNvPicPr>
              <a:picLocks noChangeAspect="1"/>
            </p:cNvPicPr>
            <p:nvPr/>
          </p:nvPicPr>
          <p:blipFill>
            <a:blip r:embed="rId4"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09600" y="312736"/>
            <a:ext cx="10972800" cy="1143000"/>
          </a:xfrm>
        </p:spPr>
        <p:txBody>
          <a:bodyPr/>
          <a:lstStyle/>
          <a:p>
            <a:r>
              <a:rPr lang="en-US" dirty="0" smtClean="0"/>
              <a:t>Refined light parameters</a:t>
            </a:r>
            <a:endParaRPr lang="en-US" dirty="0"/>
          </a:p>
        </p:txBody>
      </p:sp>
      <p:sp>
        <p:nvSpPr>
          <p:cNvPr id="74" name="Right Arrow 73"/>
          <p:cNvSpPr/>
          <p:nvPr/>
        </p:nvSpPr>
        <p:spPr>
          <a:xfrm>
            <a:off x="4520256" y="3589018"/>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300037"/>
            <a:ext cx="10972800" cy="1143000"/>
          </a:xfrm>
        </p:spPr>
        <p:txBody>
          <a:bodyPr/>
          <a:lstStyle/>
          <a:p>
            <a:r>
              <a:rPr lang="en-US" dirty="0" smtClean="0"/>
              <a:t>External light shafts</a:t>
            </a:r>
            <a:endParaRPr lang="en-US" dirty="0"/>
          </a:p>
        </p:txBody>
      </p:sp>
      <p:pic>
        <p:nvPicPr>
          <p:cNvPr id="44" name="Picture 43" descr="orig.png"/>
          <p:cNvPicPr>
            <a:picLocks noChangeAspect="1"/>
          </p:cNvPicPr>
          <p:nvPr/>
        </p:nvPicPr>
        <p:blipFill>
          <a:blip r:embed="rId2"/>
          <a:stretch>
            <a:fillRect/>
          </a:stretch>
        </p:blipFill>
        <p:spPr>
          <a:xfrm>
            <a:off x="2133600" y="1905000"/>
            <a:ext cx="5651500" cy="423862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orig.png"/>
          <p:cNvPicPr>
            <a:picLocks noChangeAspect="1"/>
          </p:cNvPicPr>
          <p:nvPr/>
        </p:nvPicPr>
        <p:blipFill>
          <a:blip r:embed="rId2"/>
          <a:stretch>
            <a:fillRect/>
          </a:stretch>
        </p:blipFill>
        <p:spPr>
          <a:xfrm>
            <a:off x="2135543" y="1897878"/>
            <a:ext cx="5651500" cy="4238625"/>
          </a:xfrm>
          <a:prstGeom prst="rect">
            <a:avLst/>
          </a:prstGeom>
        </p:spPr>
      </p:pic>
      <p:sp>
        <p:nvSpPr>
          <p:cNvPr id="33" name="Freeform 32"/>
          <p:cNvSpPr/>
          <p:nvPr/>
        </p:nvSpPr>
        <p:spPr>
          <a:xfrm>
            <a:off x="2154909" y="3363558"/>
            <a:ext cx="5623580" cy="2088937"/>
          </a:xfrm>
          <a:custGeom>
            <a:avLst/>
            <a:gdLst>
              <a:gd name="connsiteX0" fmla="*/ 4512117 w 9146785"/>
              <a:gd name="connsiteY0" fmla="*/ 3397669 h 3397669"/>
              <a:gd name="connsiteX1" fmla="*/ 9146785 w 9146785"/>
              <a:gd name="connsiteY1" fmla="*/ 512436 h 3397669"/>
              <a:gd name="connsiteX2" fmla="*/ 5459104 w 9146785"/>
              <a:gd name="connsiteY2" fmla="*/ 0 h 3397669"/>
              <a:gd name="connsiteX3" fmla="*/ 0 w 9146785"/>
              <a:gd name="connsiteY3" fmla="*/ 1370208 h 3397669"/>
              <a:gd name="connsiteX4" fmla="*/ 4512117 w 9146785"/>
              <a:gd name="connsiteY4" fmla="*/ 3397669 h 3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785" h="3397669">
                <a:moveTo>
                  <a:pt x="4512117" y="3397669"/>
                </a:moveTo>
                <a:lnTo>
                  <a:pt x="9146785" y="512436"/>
                </a:lnTo>
                <a:lnTo>
                  <a:pt x="5459104" y="0"/>
                </a:lnTo>
                <a:lnTo>
                  <a:pt x="0" y="1370208"/>
                </a:lnTo>
                <a:lnTo>
                  <a:pt x="4512117" y="3397669"/>
                </a:lnTo>
                <a:close/>
              </a:path>
            </a:pathLst>
          </a:custGeom>
          <a:solidFill>
            <a:schemeClr val="accent5">
              <a:lumMod val="60000"/>
              <a:lumOff val="40000"/>
              <a:alpha val="33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Freeform 33"/>
          <p:cNvSpPr/>
          <p:nvPr/>
        </p:nvSpPr>
        <p:spPr>
          <a:xfrm>
            <a:off x="2189158" y="1918425"/>
            <a:ext cx="5561933" cy="301355"/>
          </a:xfrm>
          <a:custGeom>
            <a:avLst/>
            <a:gdLst>
              <a:gd name="connsiteX0" fmla="*/ 5548233 w 9046516"/>
              <a:gd name="connsiteY0" fmla="*/ 490155 h 490155"/>
              <a:gd name="connsiteX1" fmla="*/ 9046516 w 9046516"/>
              <a:gd name="connsiteY1" fmla="*/ 412176 h 490155"/>
              <a:gd name="connsiteX2" fmla="*/ 7665028 w 9046516"/>
              <a:gd name="connsiteY2" fmla="*/ 0 h 490155"/>
              <a:gd name="connsiteX3" fmla="*/ 0 w 9046516"/>
              <a:gd name="connsiteY3" fmla="*/ 100259 h 490155"/>
              <a:gd name="connsiteX4" fmla="*/ 5548233 w 9046516"/>
              <a:gd name="connsiteY4" fmla="*/ 490155 h 49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516" h="490155">
                <a:moveTo>
                  <a:pt x="5548233" y="490155"/>
                </a:moveTo>
                <a:lnTo>
                  <a:pt x="9046516" y="412176"/>
                </a:lnTo>
                <a:lnTo>
                  <a:pt x="7665028" y="0"/>
                </a:lnTo>
                <a:lnTo>
                  <a:pt x="0" y="100259"/>
                </a:lnTo>
                <a:lnTo>
                  <a:pt x="5548233" y="490155"/>
                </a:lnTo>
                <a:close/>
              </a:path>
            </a:pathLst>
          </a:custGeom>
          <a:solidFill>
            <a:schemeClr val="accent2">
              <a:alpha val="25000"/>
            </a:schemeClr>
          </a:solid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5" name="Rectangle 34"/>
          <p:cNvSpPr/>
          <p:nvPr/>
        </p:nvSpPr>
        <p:spPr>
          <a:xfrm flipV="1">
            <a:off x="5338678" y="5317950"/>
            <a:ext cx="2428489" cy="761586"/>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sp>
      <p:sp>
        <p:nvSpPr>
          <p:cNvPr id="36" name="TextBox 35"/>
          <p:cNvSpPr txBox="1"/>
          <p:nvPr/>
        </p:nvSpPr>
        <p:spPr>
          <a:xfrm>
            <a:off x="5685717" y="5683568"/>
            <a:ext cx="2018657"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Shaft bounding box</a:t>
            </a:r>
          </a:p>
        </p:txBody>
      </p:sp>
      <p:sp>
        <p:nvSpPr>
          <p:cNvPr id="37" name="TextBox 36"/>
          <p:cNvSpPr txBox="1"/>
          <p:nvPr/>
        </p:nvSpPr>
        <p:spPr>
          <a:xfrm>
            <a:off x="5679043" y="5317950"/>
            <a:ext cx="2198850"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Source bounding box</a:t>
            </a:r>
          </a:p>
        </p:txBody>
      </p:sp>
      <p:sp>
        <p:nvSpPr>
          <p:cNvPr id="38" name="Rectangle 37"/>
          <p:cNvSpPr/>
          <p:nvPr/>
        </p:nvSpPr>
        <p:spPr>
          <a:xfrm>
            <a:off x="5398743" y="5801625"/>
            <a:ext cx="293027" cy="163092"/>
          </a:xfrm>
          <a:prstGeom prst="rect">
            <a:avLst/>
          </a:prstGeom>
          <a:solidFill>
            <a:schemeClr val="accent5">
              <a:lumMod val="75000"/>
              <a:alpha val="25000"/>
            </a:schemeClr>
          </a:solidFill>
          <a:ln w="508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39" name="Rectangle 38"/>
          <p:cNvSpPr/>
          <p:nvPr/>
        </p:nvSpPr>
        <p:spPr>
          <a:xfrm>
            <a:off x="5398743" y="5432471"/>
            <a:ext cx="293027" cy="163092"/>
          </a:xfrm>
          <a:prstGeom prst="rect">
            <a:avLst/>
          </a:prstGeom>
          <a:solidFill>
            <a:schemeClr val="accent2">
              <a:alpha val="25000"/>
            </a:schemeClr>
          </a:solidFill>
          <a:ln w="50800">
            <a:solidFill>
              <a:schemeClr val="accent2"/>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67958" y="292915"/>
            <a:ext cx="10972800" cy="1143000"/>
          </a:xfrm>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9070" y="1944248"/>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a:xfrm>
            <a:off x="-533400" y="350838"/>
            <a:ext cx="10972800" cy="1143000"/>
          </a:xfrm>
        </p:spPr>
        <p:txBody>
          <a:bodyPr/>
          <a:lstStyle/>
          <a:p>
            <a:r>
              <a:rPr lang="en-US" dirty="0" smtClean="0"/>
              <a:t>External light shafts</a:t>
            </a:r>
            <a:endParaRPr lang="en-US" dirty="0"/>
          </a:p>
        </p:txBody>
      </p:sp>
      <p:sp>
        <p:nvSpPr>
          <p:cNvPr id="39" name="TextBox 38"/>
          <p:cNvSpPr txBox="1"/>
          <p:nvPr/>
        </p:nvSpPr>
        <p:spPr>
          <a:xfrm>
            <a:off x="1893482" y="1349550"/>
            <a:ext cx="3657600" cy="369332"/>
          </a:xfrm>
          <a:prstGeom prst="rect">
            <a:avLst/>
          </a:prstGeom>
          <a:noFill/>
        </p:spPr>
        <p:txBody>
          <a:bodyPr wrap="square" rtlCol="0">
            <a:spAutoFit/>
          </a:bodyPr>
          <a:lstStyle/>
          <a:p>
            <a:r>
              <a:rPr lang="en-US" dirty="0"/>
              <a:t>Shadow matting via </a:t>
            </a:r>
            <a:r>
              <a:rPr lang="en-US" dirty="0" err="1"/>
              <a:t>Guo</a:t>
            </a:r>
            <a:r>
              <a:rPr lang="en-US" dirty="0"/>
              <a:t> et al. [2011]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rig.png"/>
          <p:cNvPicPr>
            <a:picLocks noChangeAspect="1"/>
          </p:cNvPicPr>
          <p:nvPr/>
        </p:nvPicPr>
        <p:blipFill>
          <a:blip r:embed="rId3"/>
          <a:stretch>
            <a:fillRect/>
          </a:stretch>
        </p:blipFill>
        <p:spPr>
          <a:xfrm>
            <a:off x="2133600" y="1905000"/>
            <a:ext cx="5651500" cy="4238625"/>
          </a:xfrm>
          <a:prstGeom prst="rect">
            <a:avLst/>
          </a:prstGeom>
        </p:spPr>
      </p:pic>
      <p:pic>
        <p:nvPicPr>
          <p:cNvPr id="4" name="Picture 3" descr="latex-image-1.pdf"/>
          <p:cNvPicPr>
            <a:picLocks noChangeAspect="1"/>
          </p:cNvPicPr>
          <p:nvPr/>
        </p:nvPicPr>
        <p:blipFill>
          <a:blip r:embed="rId4"/>
          <a:stretch>
            <a:fillRect/>
          </a:stretch>
        </p:blipFill>
        <p:spPr>
          <a:xfrm>
            <a:off x="5156199" y="3606799"/>
            <a:ext cx="2679700" cy="1651000"/>
          </a:xfrm>
          <a:prstGeom prst="rect">
            <a:avLst/>
          </a:prstGeom>
          <a:solidFill>
            <a:schemeClr val="bg1">
              <a:alpha val="47000"/>
            </a:schemeClr>
          </a:solidFill>
        </p:spPr>
      </p:pic>
      <p:pic>
        <p:nvPicPr>
          <p:cNvPr id="5" name="Picture 4" descr="latex-image-1.pdf"/>
          <p:cNvPicPr>
            <a:picLocks noChangeAspect="1"/>
          </p:cNvPicPr>
          <p:nvPr/>
        </p:nvPicPr>
        <p:blipFill>
          <a:blip r:embed="rId5"/>
          <a:stretch>
            <a:fillRect/>
          </a:stretch>
        </p:blipFill>
        <p:spPr>
          <a:xfrm>
            <a:off x="5168899" y="1473199"/>
            <a:ext cx="2679700" cy="1651000"/>
          </a:xfrm>
          <a:prstGeom prst="rect">
            <a:avLst/>
          </a:prstGeom>
          <a:solidFill>
            <a:schemeClr val="bg1">
              <a:alpha val="51000"/>
            </a:schemeClr>
          </a:solidFill>
        </p:spPr>
      </p:pic>
      <p:sp>
        <p:nvSpPr>
          <p:cNvPr id="6" name="Oval 5"/>
          <p:cNvSpPr/>
          <p:nvPr/>
        </p:nvSpPr>
        <p:spPr>
          <a:xfrm>
            <a:off x="4833619" y="40258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4800599" y="19430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469901" y="300037"/>
            <a:ext cx="10972800" cy="1143000"/>
          </a:xfrm>
        </p:spPr>
        <p:txBody>
          <a:bodyPr/>
          <a:lstStyle/>
          <a:p>
            <a:r>
              <a:rPr lang="en-US" dirty="0" smtClean="0"/>
              <a:t>Setting light shaft direction</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4358" y="1947834"/>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sp>
          <p:nvSpPr>
            <p:cNvPr id="42" name="Rectangle 41"/>
            <p:cNvSpPr/>
            <p:nvPr/>
          </p:nvSpPr>
          <p:spPr>
            <a:xfrm flipV="1">
              <a:off x="6225137" y="6725936"/>
              <a:ext cx="2700995" cy="553997"/>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5400000" flipH="1" flipV="1">
              <a:off x="4805012" y="4121647"/>
              <a:ext cx="1445046"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27937" y="6773183"/>
              <a:ext cx="2486346" cy="553997"/>
            </a:xfrm>
            <a:prstGeom prst="rect">
              <a:avLst/>
            </a:prstGeom>
            <a:noFill/>
          </p:spPr>
          <p:txBody>
            <a:bodyPr wrap="square" rtlCol="0">
              <a:normAutofit fontScale="70000" lnSpcReduction="20000"/>
            </a:bodyPr>
            <a:lstStyle/>
            <a:p>
              <a:r>
                <a:rPr lang="en-US" sz="3000" dirty="0">
                  <a:solidFill>
                    <a:schemeClr val="bg1"/>
                  </a:solidFill>
                  <a:latin typeface="Times New Roman"/>
                </a:rPr>
                <a:t>Shaft direction</a:t>
              </a:r>
            </a:p>
          </p:txBody>
        </p:sp>
        <p:cxnSp>
          <p:nvCxnSpPr>
            <p:cNvPr id="45" name="Straight Connector 44"/>
            <p:cNvCxnSpPr/>
            <p:nvPr/>
          </p:nvCxnSpPr>
          <p:spPr>
            <a:xfrm rot="5400000" flipH="1" flipV="1">
              <a:off x="6214853" y="7038709"/>
              <a:ext cx="375137"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12" name="Title 1"/>
          <p:cNvSpPr>
            <a:spLocks noGrp="1"/>
          </p:cNvSpPr>
          <p:nvPr>
            <p:ph type="title"/>
          </p:nvPr>
        </p:nvSpPr>
        <p:spPr>
          <a:xfrm>
            <a:off x="-533400" y="350838"/>
            <a:ext cx="10972800" cy="1143000"/>
          </a:xfrm>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Insert these…</a:t>
            </a:r>
            <a:endParaRPr lang="en-US" dirty="0"/>
          </a:p>
        </p:txBody>
      </p:sp>
      <p:pic>
        <p:nvPicPr>
          <p:cNvPr id="6" name="Picture 5" descr="Sphere-wireframe.png"/>
          <p:cNvPicPr>
            <a:picLocks noChangeAspect="1"/>
          </p:cNvPicPr>
          <p:nvPr/>
        </p:nvPicPr>
        <p:blipFill>
          <a:blip r:embed="rId3"/>
          <a:stretch>
            <a:fillRect/>
          </a:stretch>
        </p:blipFill>
        <p:spPr>
          <a:xfrm>
            <a:off x="6366809" y="2514600"/>
            <a:ext cx="2813050" cy="2813050"/>
          </a:xfrm>
          <a:prstGeom prst="rect">
            <a:avLst/>
          </a:prstGeom>
        </p:spPr>
      </p:pic>
      <p:pic>
        <p:nvPicPr>
          <p:cNvPr id="7" name="Picture 6" descr="Screen shot 2011-10-12 at 12.13.34 AM.png"/>
          <p:cNvPicPr>
            <a:picLocks noChangeAspect="1"/>
          </p:cNvPicPr>
          <p:nvPr/>
        </p:nvPicPr>
        <p:blipFill>
          <a:blip r:embed="rId4"/>
          <a:stretch>
            <a:fillRect/>
          </a:stretch>
        </p:blipFill>
        <p:spPr>
          <a:xfrm>
            <a:off x="340660" y="2673350"/>
            <a:ext cx="2760705" cy="2432050"/>
          </a:xfrm>
          <a:prstGeom prst="rect">
            <a:avLst/>
          </a:prstGeom>
        </p:spPr>
      </p:pic>
      <p:pic>
        <p:nvPicPr>
          <p:cNvPr id="8" name="Picture 7" descr="happy.jpeg"/>
          <p:cNvPicPr>
            <a:picLocks noChangeAspect="1"/>
          </p:cNvPicPr>
          <p:nvPr/>
        </p:nvPicPr>
        <p:blipFill>
          <a:blip r:embed="rId5"/>
          <a:stretch>
            <a:fillRect/>
          </a:stretch>
        </p:blipFill>
        <p:spPr>
          <a:xfrm>
            <a:off x="3323969" y="2209800"/>
            <a:ext cx="2807891" cy="35941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omposite.png"/>
          <p:cNvPicPr>
            <a:picLocks noChangeAspect="1"/>
          </p:cNvPicPr>
          <p:nvPr/>
        </p:nvPicPr>
        <p:blipFill>
          <a:blip r:embed="rId2"/>
          <a:stretch>
            <a:fillRect/>
          </a:stretch>
        </p:blipFill>
        <p:spPr>
          <a:xfrm>
            <a:off x="2120900" y="1905000"/>
            <a:ext cx="5651500" cy="4238625"/>
          </a:xfrm>
          <a:prstGeom prst="rect">
            <a:avLst/>
          </a:prstGeom>
        </p:spPr>
      </p:pic>
      <p:sp>
        <p:nvSpPr>
          <p:cNvPr id="2" name="Title 1"/>
          <p:cNvSpPr>
            <a:spLocks noGrp="1"/>
          </p:cNvSpPr>
          <p:nvPr>
            <p:ph type="title"/>
          </p:nvPr>
        </p:nvSpPr>
        <p:spPr>
          <a:xfrm>
            <a:off x="-533400" y="300038"/>
            <a:ext cx="10972800" cy="1143000"/>
          </a:xfrm>
        </p:spPr>
        <p:txBody>
          <a:bodyPr/>
          <a:lstStyle/>
          <a:p>
            <a:r>
              <a:rPr lang="en-US" dirty="0" smtClean="0"/>
              <a:t>Light shaft result</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Inserting objects</a:t>
            </a:r>
            <a:endParaRPr lang="en-US" dirty="0"/>
          </a:p>
        </p:txBody>
      </p:sp>
      <p:sp>
        <p:nvSpPr>
          <p:cNvPr id="3" name="Content Placeholder 2"/>
          <p:cNvSpPr>
            <a:spLocks noGrp="1"/>
          </p:cNvSpPr>
          <p:nvPr>
            <p:ph idx="1"/>
          </p:nvPr>
        </p:nvSpPr>
        <p:spPr>
          <a:xfrm>
            <a:off x="609600" y="1600201"/>
            <a:ext cx="8534400" cy="4525963"/>
          </a:xfrm>
        </p:spPr>
        <p:txBody>
          <a:bodyPr>
            <a:normAutofit/>
          </a:bodyPr>
          <a:lstStyle/>
          <a:p>
            <a:r>
              <a:rPr lang="en-US" dirty="0"/>
              <a:t>R</a:t>
            </a:r>
            <a:r>
              <a:rPr lang="en-US" dirty="0" smtClean="0"/>
              <a:t>epresentation of </a:t>
            </a:r>
            <a:r>
              <a:rPr lang="en-US" dirty="0"/>
              <a:t>g</a:t>
            </a:r>
            <a:r>
              <a:rPr lang="en-US" dirty="0" smtClean="0"/>
              <a:t>eometry, materials and lights is now compatible with 3D modeling software</a:t>
            </a:r>
          </a:p>
          <a:p>
            <a:r>
              <a:rPr lang="en-US" dirty="0" smtClean="0"/>
              <a:t>Two methods of insertion/interaction</a:t>
            </a:r>
          </a:p>
          <a:p>
            <a:pPr lvl="1"/>
            <a:r>
              <a:rPr lang="en-US" dirty="0" smtClean="0"/>
              <a:t>Novice: image space editing</a:t>
            </a:r>
          </a:p>
          <a:p>
            <a:pPr lvl="1"/>
            <a:r>
              <a:rPr lang="en-US" dirty="0" smtClean="0"/>
              <a:t>Professional: 3D modeling tools (e.g. Maya)</a:t>
            </a:r>
          </a:p>
          <a:p>
            <a:r>
              <a:rPr lang="en-US" dirty="0" smtClean="0"/>
              <a:t>Scene rendered with physically based renderer (e.g. </a:t>
            </a:r>
            <a:r>
              <a:rPr lang="en-US" dirty="0" err="1" smtClean="0"/>
              <a:t>LuxRender</a:t>
            </a:r>
            <a:r>
              <a:rPr lang="en-US" dirty="0" smtClean="0"/>
              <a:t>, Blender’s Cycles)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Blender demo</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0" y="4901005"/>
            <a:ext cx="2235200" cy="1676400"/>
          </a:xfrm>
          <a:prstGeom prst="rect">
            <a:avLst/>
          </a:prstGeom>
        </p:spPr>
      </p:pic>
      <p:sp>
        <p:nvSpPr>
          <p:cNvPr id="2" name="Title 1"/>
          <p:cNvSpPr>
            <a:spLocks noGrp="1"/>
          </p:cNvSpPr>
          <p:nvPr>
            <p:ph type="title"/>
          </p:nvPr>
        </p:nvSpPr>
        <p:spPr>
          <a:xfrm>
            <a:off x="838200" y="24205"/>
            <a:ext cx="8229600" cy="1143000"/>
          </a:xfrm>
        </p:spPr>
        <p:txBody>
          <a:bodyPr/>
          <a:lstStyle/>
          <a:p>
            <a:r>
              <a:rPr lang="en-US" dirty="0" smtClean="0"/>
              <a:t>Final composite</a:t>
            </a:r>
            <a:endParaRPr lang="en-US" dirty="0"/>
          </a:p>
        </p:txBody>
      </p:sp>
      <p:sp>
        <p:nvSpPr>
          <p:cNvPr id="3" name="Content Placeholder 2"/>
          <p:cNvSpPr>
            <a:spLocks noGrp="1"/>
          </p:cNvSpPr>
          <p:nvPr>
            <p:ph idx="1"/>
          </p:nvPr>
        </p:nvSpPr>
        <p:spPr>
          <a:xfrm>
            <a:off x="685800" y="1044968"/>
            <a:ext cx="8458200" cy="4525963"/>
          </a:xfrm>
        </p:spPr>
        <p:txBody>
          <a:bodyPr>
            <a:normAutofit/>
          </a:bodyPr>
          <a:lstStyle/>
          <a:p>
            <a:pPr marL="0" indent="0">
              <a:buNone/>
            </a:pPr>
            <a:r>
              <a:rPr lang="en-US" dirty="0"/>
              <a:t>A</a:t>
            </a:r>
            <a:r>
              <a:rPr lang="en-US" dirty="0" smtClean="0"/>
              <a:t>dditive differential technique [</a:t>
            </a:r>
            <a:r>
              <a:rPr lang="en-US" dirty="0" err="1" smtClean="0"/>
              <a:t>Debevec</a:t>
            </a:r>
            <a:r>
              <a:rPr lang="en-US" dirty="0" smtClean="0"/>
              <a:t> 1998]</a:t>
            </a:r>
          </a:p>
        </p:txBody>
      </p:sp>
      <p:sp>
        <p:nvSpPr>
          <p:cNvPr id="4" name="Rectangle 3"/>
          <p:cNvSpPr/>
          <p:nvPr/>
        </p:nvSpPr>
        <p:spPr>
          <a:xfrm>
            <a:off x="1371601" y="1588547"/>
            <a:ext cx="6847965" cy="523220"/>
          </a:xfrm>
          <a:prstGeom prst="rect">
            <a:avLst/>
          </a:prstGeom>
        </p:spPr>
        <p:txBody>
          <a:bodyPr wrap="none">
            <a:spAutoFit/>
          </a:bodyPr>
          <a:lstStyle/>
          <a:p>
            <a:r>
              <a:rPr lang="en-US" sz="2800" dirty="0"/>
              <a:t>composite = M.*R + (1-M).*I + (1-M).*(R-E)*c </a:t>
            </a:r>
          </a:p>
        </p:txBody>
      </p:sp>
      <p:sp>
        <p:nvSpPr>
          <p:cNvPr id="5" name="Rectangle 4"/>
          <p:cNvSpPr/>
          <p:nvPr/>
        </p:nvSpPr>
        <p:spPr>
          <a:xfrm>
            <a:off x="6096000" y="4367605"/>
            <a:ext cx="1162882" cy="369332"/>
          </a:xfrm>
          <a:prstGeom prst="rect">
            <a:avLst/>
          </a:prstGeom>
        </p:spPr>
        <p:txBody>
          <a:bodyPr wrap="none">
            <a:spAutoFit/>
          </a:bodyPr>
          <a:lstStyle/>
          <a:p>
            <a:r>
              <a:rPr lang="en-US" dirty="0"/>
              <a:t>composite</a:t>
            </a:r>
          </a:p>
        </p:txBody>
      </p:sp>
      <p:sp>
        <p:nvSpPr>
          <p:cNvPr id="13" name="Rectangle 12"/>
          <p:cNvSpPr/>
          <p:nvPr/>
        </p:nvSpPr>
        <p:spPr>
          <a:xfrm>
            <a:off x="1600200" y="6501205"/>
            <a:ext cx="1371514" cy="369332"/>
          </a:xfrm>
          <a:prstGeom prst="rect">
            <a:avLst/>
          </a:prstGeom>
        </p:spPr>
        <p:txBody>
          <a:bodyPr wrap="none">
            <a:spAutoFit/>
          </a:bodyPr>
          <a:lstStyle/>
          <a:p>
            <a:r>
              <a:rPr lang="en-US" dirty="0"/>
              <a:t>R (rendered)</a:t>
            </a:r>
          </a:p>
        </p:txBody>
      </p:sp>
      <p:sp>
        <p:nvSpPr>
          <p:cNvPr id="14" name="Rectangle 13"/>
          <p:cNvSpPr/>
          <p:nvPr/>
        </p:nvSpPr>
        <p:spPr>
          <a:xfrm>
            <a:off x="4495800" y="6501205"/>
            <a:ext cx="1091878" cy="369332"/>
          </a:xfrm>
          <a:prstGeom prst="rect">
            <a:avLst/>
          </a:prstGeom>
        </p:spPr>
        <p:txBody>
          <a:bodyPr wrap="none">
            <a:spAutoFit/>
          </a:bodyPr>
          <a:lstStyle/>
          <a:p>
            <a:r>
              <a:rPr lang="en-US" dirty="0"/>
              <a:t>E (empty)</a:t>
            </a:r>
          </a:p>
        </p:txBody>
      </p:sp>
      <p:sp>
        <p:nvSpPr>
          <p:cNvPr id="15" name="Rectangle 14"/>
          <p:cNvSpPr/>
          <p:nvPr/>
        </p:nvSpPr>
        <p:spPr>
          <a:xfrm>
            <a:off x="7315200" y="6501205"/>
            <a:ext cx="1064376" cy="369332"/>
          </a:xfrm>
          <a:prstGeom prst="rect">
            <a:avLst/>
          </a:prstGeom>
        </p:spPr>
        <p:txBody>
          <a:bodyPr wrap="none">
            <a:spAutoFit/>
          </a:bodyPr>
          <a:lstStyle/>
          <a:p>
            <a:r>
              <a:rPr lang="en-US" dirty="0"/>
              <a:t>M (mask)</a:t>
            </a:r>
          </a:p>
        </p:txBody>
      </p:sp>
      <p:sp>
        <p:nvSpPr>
          <p:cNvPr id="16" name="Rectangle 15"/>
          <p:cNvSpPr/>
          <p:nvPr/>
        </p:nvSpPr>
        <p:spPr>
          <a:xfrm>
            <a:off x="2438401" y="4367605"/>
            <a:ext cx="1544075" cy="369332"/>
          </a:xfrm>
          <a:prstGeom prst="rect">
            <a:avLst/>
          </a:prstGeom>
        </p:spPr>
        <p:txBody>
          <a:bodyPr wrap="none">
            <a:spAutoFit/>
          </a:bodyPr>
          <a:lstStyle/>
          <a:p>
            <a:r>
              <a:rPr lang="en-US" dirty="0"/>
              <a:t>I (background)</a:t>
            </a:r>
          </a:p>
        </p:txBody>
      </p:sp>
      <p:pic>
        <p:nvPicPr>
          <p:cNvPr id="6" name="Picture 5" descr="backgroun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157805"/>
            <a:ext cx="3048000" cy="2286000"/>
          </a:xfrm>
          <a:prstGeom prst="rect">
            <a:avLst/>
          </a:prstGeom>
        </p:spPr>
      </p:pic>
      <p:pic>
        <p:nvPicPr>
          <p:cNvPr id="7" name="Picture 6" descr="render_compos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157805"/>
            <a:ext cx="3048000" cy="2286000"/>
          </a:xfrm>
          <a:prstGeom prst="rect">
            <a:avLst/>
          </a:prstGeom>
        </p:spPr>
      </p:pic>
      <p:pic>
        <p:nvPicPr>
          <p:cNvPr id="8" name="Picture 7" descr="render_empt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4901005"/>
            <a:ext cx="2235200" cy="1676400"/>
          </a:xfrm>
          <a:prstGeom prst="rect">
            <a:avLst/>
          </a:prstGeom>
        </p:spPr>
      </p:pic>
      <p:pic>
        <p:nvPicPr>
          <p:cNvPr id="9" name="Picture 8" descr="render_mas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400" y="4901005"/>
            <a:ext cx="2235200" cy="1676400"/>
          </a:xfrm>
          <a:prstGeom prst="rect">
            <a:avLst/>
          </a:prstGeom>
        </p:spPr>
      </p:pic>
      <p:sp>
        <p:nvSpPr>
          <p:cNvPr id="10" name="TextBox 9"/>
          <p:cNvSpPr txBox="1"/>
          <p:nvPr/>
        </p:nvSpPr>
        <p:spPr>
          <a:xfrm>
            <a:off x="8381479" y="1929206"/>
            <a:ext cx="1179616" cy="646331"/>
          </a:xfrm>
          <a:prstGeom prst="rect">
            <a:avLst/>
          </a:prstGeom>
          <a:noFill/>
        </p:spPr>
        <p:txBody>
          <a:bodyPr wrap="square" rtlCol="0">
            <a:spAutoFit/>
          </a:bodyPr>
          <a:lstStyle/>
          <a:p>
            <a:r>
              <a:rPr lang="en-US" dirty="0"/>
              <a:t>effect multiplier</a:t>
            </a:r>
          </a:p>
        </p:txBody>
      </p:sp>
      <p:cxnSp>
        <p:nvCxnSpPr>
          <p:cNvPr id="17" name="Straight Arrow Connector 16"/>
          <p:cNvCxnSpPr>
            <a:stCxn id="10" idx="1"/>
          </p:cNvCxnSpPr>
          <p:nvPr/>
        </p:nvCxnSpPr>
        <p:spPr>
          <a:xfrm flipH="1" flipV="1">
            <a:off x="8058893" y="1929205"/>
            <a:ext cx="322587"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Putting it all together</a:t>
            </a:r>
            <a:endParaRPr lang="en-US" dirty="0"/>
          </a:p>
        </p:txBody>
      </p:sp>
      <p:sp>
        <p:nvSpPr>
          <p:cNvPr id="5" name="Title 1"/>
          <p:cNvSpPr txBox="1">
            <a:spLocks/>
          </p:cNvSpPr>
          <p:nvPr/>
        </p:nvSpPr>
        <p:spPr>
          <a:xfrm>
            <a:off x="609600" y="213360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hlinkClick r:id="rId3"/>
              </a:rPr>
              <a:t>Video</a:t>
            </a:r>
            <a:endParaRPr lang="en-US" sz="4400" dirty="0">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Research directions</a:t>
            </a:r>
            <a:endParaRPr lang="en-US" dirty="0"/>
          </a:p>
        </p:txBody>
      </p:sp>
      <p:sp>
        <p:nvSpPr>
          <p:cNvPr id="3" name="Content Placeholder 2"/>
          <p:cNvSpPr>
            <a:spLocks noGrp="1"/>
          </p:cNvSpPr>
          <p:nvPr>
            <p:ph idx="1"/>
          </p:nvPr>
        </p:nvSpPr>
        <p:spPr/>
        <p:txBody>
          <a:bodyPr/>
          <a:lstStyle/>
          <a:p>
            <a:r>
              <a:rPr lang="en-US" dirty="0" smtClean="0"/>
              <a:t>Can we do better with</a:t>
            </a:r>
          </a:p>
          <a:p>
            <a:pPr lvl="1"/>
            <a:r>
              <a:rPr lang="en-US" dirty="0" smtClean="0"/>
              <a:t>Multiple images?</a:t>
            </a:r>
          </a:p>
          <a:p>
            <a:pPr lvl="1"/>
            <a:r>
              <a:rPr lang="en-US" dirty="0" smtClean="0"/>
              <a:t>Videos?</a:t>
            </a:r>
          </a:p>
          <a:p>
            <a:pPr lvl="1"/>
            <a:r>
              <a:rPr lang="en-US" dirty="0" smtClean="0"/>
              <a:t>Depth?</a:t>
            </a:r>
          </a:p>
          <a:p>
            <a:r>
              <a:rPr lang="en-US" dirty="0" smtClean="0"/>
              <a:t>Better scene understanding?</a:t>
            </a:r>
          </a:p>
          <a:p>
            <a:r>
              <a:rPr lang="en-US" dirty="0" smtClean="0"/>
              <a:t>How to insert image fragments?</a:t>
            </a:r>
          </a:p>
          <a:p>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Fully Automated Scene Modeling</a:t>
            </a:r>
            <a:endParaRPr lang="en-US" dirty="0"/>
          </a:p>
        </p:txBody>
      </p:sp>
      <p:sp>
        <p:nvSpPr>
          <p:cNvPr id="3" name="Content Placeholder 2"/>
          <p:cNvSpPr>
            <a:spLocks noGrp="1"/>
          </p:cNvSpPr>
          <p:nvPr>
            <p:ph idx="1"/>
          </p:nvPr>
        </p:nvSpPr>
        <p:spPr>
          <a:xfrm>
            <a:off x="685800" y="3124200"/>
            <a:ext cx="8534400" cy="3001964"/>
          </a:xfrm>
        </p:spPr>
        <p:txBody>
          <a:bodyPr/>
          <a:lstStyle/>
          <a:p>
            <a:pPr marL="0" indent="0">
              <a:buNone/>
            </a:pPr>
            <a:r>
              <a:rPr lang="en-US" dirty="0" err="1" smtClean="0"/>
              <a:t>Karsch</a:t>
            </a:r>
            <a:r>
              <a:rPr lang="en-US" dirty="0" smtClean="0"/>
              <a:t> et al. </a:t>
            </a:r>
            <a:r>
              <a:rPr lang="en-US" dirty="0"/>
              <a:t>2014: </a:t>
            </a:r>
            <a:r>
              <a:rPr lang="en-US" dirty="0">
                <a:hlinkClick r:id="rId2"/>
              </a:rPr>
              <a:t>http://</a:t>
            </a:r>
            <a:r>
              <a:rPr lang="en-US" dirty="0" smtClean="0">
                <a:hlinkClick r:id="rId2"/>
              </a:rPr>
              <a:t>vimeo.com/101866891</a:t>
            </a:r>
            <a:endParaRPr lang="en-US" dirty="0" smtClean="0"/>
          </a:p>
          <a:p>
            <a:pPr marL="0" indent="0">
              <a:buNone/>
            </a:pPr>
            <a:endParaRPr lang="en-US" dirty="0"/>
          </a:p>
        </p:txBody>
      </p:sp>
    </p:spTree>
    <p:extLst>
      <p:ext uri="{BB962C8B-B14F-4D97-AF65-F5344CB8AC3E}">
        <p14:creationId xmlns:p14="http://schemas.microsoft.com/office/powerpoint/2010/main" val="3716433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Summary</a:t>
            </a:r>
            <a:endParaRPr lang="en-US" dirty="0"/>
          </a:p>
        </p:txBody>
      </p:sp>
      <p:sp>
        <p:nvSpPr>
          <p:cNvPr id="3" name="Content Placeholder 2"/>
          <p:cNvSpPr>
            <a:spLocks noGrp="1"/>
          </p:cNvSpPr>
          <p:nvPr>
            <p:ph idx="1"/>
          </p:nvPr>
        </p:nvSpPr>
        <p:spPr>
          <a:xfrm>
            <a:off x="762000" y="1600200"/>
            <a:ext cx="8229600" cy="4800600"/>
          </a:xfrm>
        </p:spPr>
        <p:txBody>
          <a:bodyPr>
            <a:normAutofit lnSpcReduction="10000"/>
          </a:bodyPr>
          <a:lstStyle/>
          <a:p>
            <a:r>
              <a:rPr lang="en-US" dirty="0" smtClean="0"/>
              <a:t>We can accurately predict how a 3D object would look in a depicted scene by recovering</a:t>
            </a:r>
          </a:p>
          <a:p>
            <a:pPr lvl="1"/>
            <a:r>
              <a:rPr lang="en-US" dirty="0" smtClean="0"/>
              <a:t>Viewpoint: camera matrix, single view geometry</a:t>
            </a:r>
          </a:p>
          <a:p>
            <a:pPr lvl="1"/>
            <a:r>
              <a:rPr lang="en-US" dirty="0" smtClean="0"/>
              <a:t>Scene geometry: single-view geometry</a:t>
            </a:r>
          </a:p>
          <a:p>
            <a:pPr lvl="1"/>
            <a:r>
              <a:rPr lang="en-US" dirty="0" smtClean="0"/>
              <a:t>Material: “intrinsic image approaches”</a:t>
            </a:r>
          </a:p>
          <a:p>
            <a:pPr lvl="1"/>
            <a:r>
              <a:rPr lang="en-US" dirty="0" smtClean="0"/>
              <a:t>Lighting: solve for lights such that rendering reproduces image</a:t>
            </a:r>
          </a:p>
          <a:p>
            <a:pPr lvl="1"/>
            <a:endParaRPr lang="en-US" dirty="0"/>
          </a:p>
          <a:p>
            <a:r>
              <a:rPr lang="en-US" dirty="0" smtClean="0"/>
              <a:t>Next classes: interest points, matching and alignment, and stitching</a:t>
            </a:r>
          </a:p>
        </p:txBody>
      </p:sp>
    </p:spTree>
    <p:extLst>
      <p:ext uri="{BB962C8B-B14F-4D97-AF65-F5344CB8AC3E}">
        <p14:creationId xmlns:p14="http://schemas.microsoft.com/office/powerpoint/2010/main" val="265718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smtClean="0"/>
              <a:t>…into this</a:t>
            </a:r>
            <a:endParaRPr lang="en-US" dirty="0"/>
          </a:p>
        </p:txBody>
      </p:sp>
      <p:pic>
        <p:nvPicPr>
          <p:cNvPr id="4" name="Picture 3" descr="orig.png"/>
          <p:cNvPicPr>
            <a:picLocks noChangeAspect="1"/>
          </p:cNvPicPr>
          <p:nvPr/>
        </p:nvPicPr>
        <p:blipFill>
          <a:blip r:embed="rId3"/>
          <a:stretch>
            <a:fillRect/>
          </a:stretch>
        </p:blipFill>
        <p:spPr>
          <a:xfrm>
            <a:off x="1257300" y="1676400"/>
            <a:ext cx="7239000" cy="480840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8534400" cy="1143000"/>
          </a:xfrm>
        </p:spPr>
        <p:txBody>
          <a:bodyPr/>
          <a:lstStyle/>
          <a:p>
            <a:r>
              <a:rPr lang="en-US" dirty="0" smtClean="0"/>
              <a:t>…into this</a:t>
            </a:r>
            <a:endParaRPr lang="en-US" dirty="0"/>
          </a:p>
        </p:txBody>
      </p:sp>
      <p:pic>
        <p:nvPicPr>
          <p:cNvPr id="4" name="Picture 3" descr="6.png"/>
          <p:cNvPicPr>
            <a:picLocks noChangeAspect="1"/>
          </p:cNvPicPr>
          <p:nvPr/>
        </p:nvPicPr>
        <p:blipFill>
          <a:blip r:embed="rId3"/>
          <a:stretch>
            <a:fillRect/>
          </a:stretch>
        </p:blipFill>
        <p:spPr>
          <a:xfrm>
            <a:off x="1257300" y="1676401"/>
            <a:ext cx="7239000" cy="48084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9576"/>
            <a:ext cx="8358805" cy="914400"/>
          </a:xfrm>
        </p:spPr>
        <p:txBody>
          <a:bodyPr>
            <a:noAutofit/>
          </a:bodyPr>
          <a:lstStyle/>
          <a:p>
            <a:pPr algn="l"/>
            <a:r>
              <a:rPr lang="en-US" sz="3600" dirty="0"/>
              <a:t>Inserting 3D objects into photographs</a:t>
            </a:r>
          </a:p>
        </p:txBody>
      </p:sp>
      <p:sp>
        <p:nvSpPr>
          <p:cNvPr id="12" name="Content Placeholder 2"/>
          <p:cNvSpPr>
            <a:spLocks noGrp="1"/>
          </p:cNvSpPr>
          <p:nvPr>
            <p:ph idx="1"/>
          </p:nvPr>
        </p:nvSpPr>
        <p:spPr>
          <a:xfrm>
            <a:off x="637132" y="1342088"/>
            <a:ext cx="4468268" cy="4377621"/>
          </a:xfrm>
        </p:spPr>
        <p:txBody>
          <a:bodyPr>
            <a:noAutofit/>
          </a:bodyPr>
          <a:lstStyle/>
          <a:p>
            <a:r>
              <a:rPr lang="en-US" sz="2800" dirty="0"/>
              <a:t>Goal: Realistic insertion using a single LDR photo</a:t>
            </a:r>
          </a:p>
          <a:p>
            <a:endParaRPr lang="en-US" sz="2800" dirty="0"/>
          </a:p>
          <a:p>
            <a:r>
              <a:rPr lang="en-US" sz="2800" dirty="0"/>
              <a:t>Arbitrary lighting environments</a:t>
            </a:r>
          </a:p>
          <a:p>
            <a:endParaRPr lang="en-US" sz="2800" dirty="0"/>
          </a:p>
          <a:p>
            <a:r>
              <a:rPr lang="en-US" sz="2800" dirty="0"/>
              <a:t>Intuitive, quick and easy   to create content</a:t>
            </a:r>
          </a:p>
          <a:p>
            <a:pPr lvl="1"/>
            <a:r>
              <a:rPr lang="en-US" sz="2400" dirty="0"/>
              <a:t>Home planning/redecoration</a:t>
            </a:r>
          </a:p>
          <a:p>
            <a:pPr lvl="1"/>
            <a:r>
              <a:rPr lang="en-US" sz="2400" dirty="0"/>
              <a:t>Movies (visual effects)</a:t>
            </a:r>
          </a:p>
          <a:p>
            <a:pPr lvl="1"/>
            <a:r>
              <a:rPr lang="en-US" sz="2400" dirty="0"/>
              <a:t>Video games</a:t>
            </a:r>
          </a:p>
          <a:p>
            <a:endParaRPr lang="en-US" sz="2800" dirty="0"/>
          </a:p>
        </p:txBody>
      </p:sp>
      <p:pic>
        <p:nvPicPr>
          <p:cNvPr id="17" name="Picture 16"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78" y="3810000"/>
            <a:ext cx="4256622" cy="2827159"/>
          </a:xfrm>
          <a:prstGeom prst="rect">
            <a:avLst/>
          </a:prstGeom>
        </p:spPr>
      </p:pic>
      <p:grpSp>
        <p:nvGrpSpPr>
          <p:cNvPr id="18" name="Group 17"/>
          <p:cNvGrpSpPr/>
          <p:nvPr/>
        </p:nvGrpSpPr>
        <p:grpSpPr>
          <a:xfrm>
            <a:off x="4883368" y="1584192"/>
            <a:ext cx="4212723" cy="1946706"/>
            <a:chOff x="125595" y="1445552"/>
            <a:chExt cx="8622910" cy="3984660"/>
          </a:xfrm>
        </p:grpSpPr>
        <p:pic>
          <p:nvPicPr>
            <p:cNvPr id="19" name="Picture 18" descr="orig.png"/>
            <p:cNvPicPr>
              <a:picLocks noChangeAspect="1"/>
            </p:cNvPicPr>
            <p:nvPr/>
          </p:nvPicPr>
          <p:blipFill>
            <a:blip r:embed="rId4"/>
            <a:stretch>
              <a:fillRect/>
            </a:stretch>
          </p:blipFill>
          <p:spPr>
            <a:xfrm>
              <a:off x="2749130" y="1445552"/>
              <a:ext cx="5999375" cy="3984660"/>
            </a:xfrm>
            <a:prstGeom prst="rect">
              <a:avLst/>
            </a:prstGeom>
          </p:spPr>
        </p:pic>
        <p:pic>
          <p:nvPicPr>
            <p:cNvPr id="20" name="Picture 19" descr="buddh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1" name="Right Arrow 20"/>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421880911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12110</TotalTime>
  <Words>1822</Words>
  <Application>Microsoft Office PowerPoint</Application>
  <PresentationFormat>Widescreen</PresentationFormat>
  <Paragraphs>312</Paragraphs>
  <Slides>67</Slides>
  <Notes>40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Calibri</vt:lpstr>
      <vt:lpstr>Cambria Math</vt:lpstr>
      <vt:lpstr>Times New Roman</vt:lpstr>
      <vt:lpstr>Wingdings</vt:lpstr>
      <vt:lpstr>Office Theme</vt:lpstr>
      <vt:lpstr>Equation</vt:lpstr>
      <vt:lpstr>The image as a virtual stage</vt:lpstr>
      <vt:lpstr>Today</vt:lpstr>
      <vt:lpstr>PowerPoint Presentation</vt:lpstr>
      <vt:lpstr>PowerPoint Presentation</vt:lpstr>
      <vt:lpstr>The polygonal mesh</vt:lpstr>
      <vt:lpstr>Insert these…</vt:lpstr>
      <vt:lpstr>…into this</vt:lpstr>
      <vt:lpstr>…into this</vt:lpstr>
      <vt:lpstr>Inserting 3D objects into photographs</vt:lpstr>
      <vt:lpstr>Challenges</vt:lpstr>
      <vt:lpstr>Earlier approaches with scene access</vt:lpstr>
      <vt:lpstr>Earlier approaches with scene access</vt:lpstr>
      <vt:lpstr>Earlier approaches without scene access</vt:lpstr>
      <vt:lpstr>System overview</vt:lpstr>
      <vt:lpstr>Overview of getting geometry and lighting</vt:lpstr>
      <vt:lpstr>PowerPoint Presentation</vt:lpstr>
      <vt:lpstr>PowerPoint Presentation</vt:lpstr>
      <vt:lpstr>PowerPoint Presentation</vt:lpstr>
      <vt:lpstr>PowerPoint Presentation</vt:lpstr>
      <vt:lpstr>PowerPoint Presentation</vt:lpstr>
      <vt:lpstr>What the spatial layout provides</vt:lpstr>
      <vt:lpstr>PowerPoint Presentation</vt:lpstr>
      <vt:lpstr>PowerPoint Presentation</vt:lpstr>
      <vt:lpstr>PowerPoint Presentation</vt:lpstr>
      <vt:lpstr>PowerPoint Presentation</vt:lpstr>
      <vt:lpstr>PowerPoint Presentation</vt:lpstr>
      <vt:lpstr>Solving for camera viewpoint</vt:lpstr>
      <vt:lpstr>Solving for camera viewpoint</vt:lpstr>
      <vt:lpstr>Solving for camera viewpoint</vt:lpstr>
      <vt:lpstr>Projecting to image space</vt:lpstr>
      <vt:lpstr>What about the reverse?</vt:lpstr>
      <vt:lpstr>What about the reverse?</vt:lpstr>
      <vt:lpstr>Modeling occlusions</vt:lpstr>
      <vt:lpstr>User-defined boundary</vt:lpstr>
      <vt:lpstr>Segmentation with graph cuts</vt:lpstr>
      <vt:lpstr>Segmentation with graph cuts</vt:lpstr>
      <vt:lpstr>Refined segmentation</vt:lpstr>
      <vt:lpstr>Spectral Matting</vt:lpstr>
      <vt:lpstr>Spectral Matting</vt:lpstr>
      <vt:lpstr>Spectral Matting</vt:lpstr>
      <vt:lpstr>Spectral matting</vt:lpstr>
      <vt:lpstr>Spectral matting</vt:lpstr>
      <vt:lpstr>Segmentations as “billboards”</vt:lpstr>
      <vt:lpstr>Segmentations as “billboards”</vt:lpstr>
      <vt:lpstr>Rendering via ray tracing</vt:lpstr>
      <vt:lpstr>Insertion without relighting</vt:lpstr>
      <vt:lpstr>…with relighting</vt:lpstr>
      <vt:lpstr>Estimating light</vt:lpstr>
      <vt:lpstr>Lighting estimation</vt:lpstr>
      <vt:lpstr>Lighting estimation</vt:lpstr>
      <vt:lpstr>Lighting estimation</vt:lpstr>
      <vt:lpstr>Light refinement</vt:lpstr>
      <vt:lpstr>Initial light parameters</vt:lpstr>
      <vt:lpstr>Refined light parameters</vt:lpstr>
      <vt:lpstr>External light shafts</vt:lpstr>
      <vt:lpstr>External light shafts</vt:lpstr>
      <vt:lpstr>External light shafts</vt:lpstr>
      <vt:lpstr>Setting light shaft direction</vt:lpstr>
      <vt:lpstr>External light shafts</vt:lpstr>
      <vt:lpstr>Light shaft result</vt:lpstr>
      <vt:lpstr>Inserting objects</vt:lpstr>
      <vt:lpstr>Blender demo</vt:lpstr>
      <vt:lpstr>Final composite</vt:lpstr>
      <vt:lpstr>Putting it all together</vt:lpstr>
      <vt:lpstr>Research directions</vt:lpstr>
      <vt:lpstr>Fully Automated Scene Modeling</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images into stages</dc:title>
  <dc:creator>kevin</dc:creator>
  <cp:lastModifiedBy>Hoiem, Derek W</cp:lastModifiedBy>
  <cp:revision>212</cp:revision>
  <dcterms:created xsi:type="dcterms:W3CDTF">2011-10-18T01:15:17Z</dcterms:created>
  <dcterms:modified xsi:type="dcterms:W3CDTF">2020-01-14T04:13:52Z</dcterms:modified>
</cp:coreProperties>
</file>