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7"/>
  </p:notesMasterIdLst>
  <p:sldIdLst>
    <p:sldId id="484" r:id="rId3"/>
    <p:sldId id="465" r:id="rId4"/>
    <p:sldId id="466" r:id="rId5"/>
    <p:sldId id="464" r:id="rId6"/>
    <p:sldId id="415" r:id="rId7"/>
    <p:sldId id="420" r:id="rId8"/>
    <p:sldId id="419" r:id="rId9"/>
    <p:sldId id="460" r:id="rId10"/>
    <p:sldId id="437" r:id="rId11"/>
    <p:sldId id="416" r:id="rId12"/>
    <p:sldId id="422" r:id="rId13"/>
    <p:sldId id="421" r:id="rId14"/>
    <p:sldId id="400" r:id="rId15"/>
    <p:sldId id="417" r:id="rId16"/>
    <p:sldId id="449" r:id="rId17"/>
    <p:sldId id="450" r:id="rId18"/>
    <p:sldId id="425" r:id="rId19"/>
    <p:sldId id="426" r:id="rId20"/>
    <p:sldId id="427" r:id="rId21"/>
    <p:sldId id="432" r:id="rId22"/>
    <p:sldId id="433" r:id="rId23"/>
    <p:sldId id="434" r:id="rId24"/>
    <p:sldId id="436" r:id="rId25"/>
    <p:sldId id="435" r:id="rId26"/>
    <p:sldId id="403" r:id="rId27"/>
    <p:sldId id="405" r:id="rId28"/>
    <p:sldId id="455" r:id="rId29"/>
    <p:sldId id="406" r:id="rId30"/>
    <p:sldId id="451" r:id="rId31"/>
    <p:sldId id="452" r:id="rId32"/>
    <p:sldId id="453" r:id="rId33"/>
    <p:sldId id="454" r:id="rId34"/>
    <p:sldId id="407" r:id="rId35"/>
    <p:sldId id="409" r:id="rId36"/>
    <p:sldId id="438" r:id="rId37"/>
    <p:sldId id="439" r:id="rId38"/>
    <p:sldId id="440" r:id="rId39"/>
    <p:sldId id="446" r:id="rId40"/>
    <p:sldId id="447" r:id="rId41"/>
    <p:sldId id="471" r:id="rId42"/>
    <p:sldId id="472" r:id="rId43"/>
    <p:sldId id="473" r:id="rId44"/>
    <p:sldId id="441" r:id="rId45"/>
    <p:sldId id="442" r:id="rId46"/>
    <p:sldId id="443" r:id="rId47"/>
    <p:sldId id="410" r:id="rId48"/>
    <p:sldId id="413" r:id="rId49"/>
    <p:sldId id="411" r:id="rId50"/>
    <p:sldId id="444" r:id="rId51"/>
    <p:sldId id="480" r:id="rId52"/>
    <p:sldId id="445" r:id="rId53"/>
    <p:sldId id="448" r:id="rId54"/>
    <p:sldId id="414" r:id="rId55"/>
    <p:sldId id="456" r:id="rId56"/>
  </p:sldIdLst>
  <p:sldSz cx="12192000" cy="6858000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" userDrawn="1">
          <p15:clr>
            <a:srgbClr val="A4A3A4"/>
          </p15:clr>
        </p15:guide>
        <p15:guide id="3" pos="5760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3" autoAdjust="0"/>
    <p:restoredTop sz="84462" autoAdjust="0"/>
  </p:normalViewPr>
  <p:slideViewPr>
    <p:cSldViewPr>
      <p:cViewPr varScale="1">
        <p:scale>
          <a:sx n="129" d="100"/>
          <a:sy n="129" d="100"/>
        </p:scale>
        <p:origin x="1386" y="168"/>
      </p:cViewPr>
      <p:guideLst>
        <p:guide pos="384"/>
        <p:guide pos="5760"/>
        <p:guide orient="horz" pos="2160"/>
      </p:guideLst>
    </p:cSldViewPr>
  </p:slideViewPr>
  <p:outlineViewPr>
    <p:cViewPr>
      <p:scale>
        <a:sx n="33" d="100"/>
        <a:sy n="33" d="100"/>
      </p:scale>
      <p:origin x="0" y="11449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5" tIns="46417" rIns="92835" bIns="4641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7" y="0"/>
            <a:ext cx="3037840" cy="461804"/>
          </a:xfrm>
          <a:prstGeom prst="rect">
            <a:avLst/>
          </a:prstGeom>
        </p:spPr>
        <p:txBody>
          <a:bodyPr vert="horz" lIns="92835" tIns="46417" rIns="92835" bIns="4641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4FBCDD-D989-4CE3-ADE9-54A81E3DAD12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692150"/>
            <a:ext cx="61563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5" tIns="46417" rIns="92835" bIns="46417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7"/>
            <a:ext cx="5608320" cy="4156234"/>
          </a:xfrm>
          <a:prstGeom prst="rect">
            <a:avLst/>
          </a:prstGeom>
        </p:spPr>
        <p:txBody>
          <a:bodyPr vert="horz" lIns="92835" tIns="46417" rIns="92835" bIns="46417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1804"/>
          </a:xfrm>
          <a:prstGeom prst="rect">
            <a:avLst/>
          </a:prstGeom>
        </p:spPr>
        <p:txBody>
          <a:bodyPr vert="horz" lIns="92835" tIns="46417" rIns="92835" bIns="4641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7" y="8772669"/>
            <a:ext cx="3037840" cy="461804"/>
          </a:xfrm>
          <a:prstGeom prst="rect">
            <a:avLst/>
          </a:prstGeom>
        </p:spPr>
        <p:txBody>
          <a:bodyPr vert="horz" lIns="92835" tIns="46417" rIns="92835" bIns="4641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A13999-41D4-4B40-AFC6-99FBFE0D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8244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Draw on board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41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36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Background pixels completely replaced, color of foreground changed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86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28856-9DEC-4F70-BAC4-A3F83621488F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0BF57-0160-4C5B-B9BD-AF25353160A6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9195-A194-4B65-A99C-A8BE0BAE2B20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3200" y="5334000"/>
            <a:ext cx="11684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4400" y="6096000"/>
            <a:ext cx="109728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254D-8B20-4C4C-8DBB-724452D461E9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534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800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A1C5E-A3A3-47F0-9854-D6BA8E3AE4F0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660B9-CB34-42C7-A624-E7D942AC8C03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164F-B89B-4408-B261-81D9BBF3AF7D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ACE7-F072-4577-8DFB-307FEB5C7225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D670D-6FA2-4662-8410-CC77271782D4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A707E-1994-4168-AE0D-61C2EB8A1E43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4515-B7D1-4DF3-91C9-897736C83C07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C39668-E5BA-457E-AD7F-4FEFDFA7E865}" type="datetimeFigureOut">
              <a:rPr lang="en-US"/>
              <a:pPr>
                <a:defRPr/>
              </a:pPr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D5E663-3A5B-4AF0-A77F-EACA1A92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BigBlueDots1600gradientWithBrite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1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eg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7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68.gi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emf"/><Relationship Id="rId2" Type="http://schemas.openxmlformats.org/officeDocument/2006/relationships/hyperlink" Target="http://www.cs.huji.ac.il/~yweiss/Colorizatio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uardian.co.uk/world/2010/sep/16/mubarak-doctored-red-carpet-pictur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8" name="Picture 4" descr="http://4.bp.blogspot.com/_7RvRi0nbMCc/S9X8B0wlKUI/AAAAAAAAAAs/FRPvL6N5Q20/s1600/magritte_mas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-820808"/>
            <a:ext cx="5571601" cy="7678808"/>
          </a:xfrm>
          <a:prstGeom prst="rect">
            <a:avLst/>
          </a:prstGeom>
          <a:noFill/>
        </p:spPr>
      </p:pic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-1" y="2057400"/>
            <a:ext cx="9144000" cy="1143000"/>
          </a:xfrm>
          <a:solidFill>
            <a:schemeClr val="bg1">
              <a:alpha val="95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Blending and Compositing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752600" y="4495800"/>
            <a:ext cx="5579853" cy="1066800"/>
          </a:xfrm>
          <a:solidFill>
            <a:schemeClr val="bg1">
              <a:alpha val="95000"/>
            </a:schemeClr>
          </a:solidFill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Computational Photography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33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1: Cut and Paste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5571" name="Picture 3"/>
          <p:cNvPicPr>
            <a:picLocks noChangeAspect="1" noChangeArrowheads="1"/>
          </p:cNvPicPr>
          <p:nvPr/>
        </p:nvPicPr>
        <p:blipFill>
          <a:blip r:embed="rId2" cstate="print"/>
          <a:srcRect l="27600" t="18133" r="26200" b="20000"/>
          <a:stretch>
            <a:fillRect/>
          </a:stretch>
        </p:blipFill>
        <p:spPr bwMode="auto">
          <a:xfrm>
            <a:off x="2438400" y="990601"/>
            <a:ext cx="7315200" cy="5510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1: Cut and Paste</a:t>
            </a:r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 l="40400" t="28667" r="14000" b="10533"/>
          <a:stretch>
            <a:fillRect/>
          </a:stretch>
        </p:blipFill>
        <p:spPr bwMode="auto">
          <a:xfrm>
            <a:off x="2495550" y="1447800"/>
            <a:ext cx="6299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724151" y="1143000"/>
            <a:ext cx="5463355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Problems: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 Small segmentation errors noticeable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 Pixels are too </a:t>
            </a:r>
            <a:r>
              <a:rPr lang="en-US" sz="2400" dirty="0" smtClean="0"/>
              <a:t>blocky</a:t>
            </a:r>
            <a:endParaRPr lang="en-US" sz="2400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" y="2438400"/>
            <a:ext cx="1600200" cy="30353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7" name="Picture 5"/>
          <p:cNvPicPr>
            <a:picLocks noChangeAspect="1" noChangeArrowheads="1"/>
          </p:cNvPicPr>
          <p:nvPr/>
        </p:nvPicPr>
        <p:blipFill>
          <a:blip r:embed="rId2" cstate="print"/>
          <a:srcRect l="40400" t="28667" r="14000" b="10533"/>
          <a:stretch>
            <a:fillRect/>
          </a:stretch>
        </p:blipFill>
        <p:spPr bwMode="auto">
          <a:xfrm>
            <a:off x="2495550" y="1447800"/>
            <a:ext cx="6299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1: Cut and Paste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24151" y="1143000"/>
            <a:ext cx="6070123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Problems: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 Small segmentation errors noticeable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 Pixels are too blocky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 Won’t work for semi-transparent materials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Feathering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Near object boundary pixel values come partly from foreground and partly from background</a:t>
            </a:r>
            <a:endParaRPr lang="en-US" dirty="0"/>
          </a:p>
        </p:txBody>
      </p:sp>
      <p:pic>
        <p:nvPicPr>
          <p:cNvPr id="3799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819400"/>
            <a:ext cx="1600200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2743200"/>
            <a:ext cx="18796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ight Arrow 7"/>
          <p:cNvSpPr/>
          <p:nvPr/>
        </p:nvSpPr>
        <p:spPr>
          <a:xfrm>
            <a:off x="4267200" y="4267200"/>
            <a:ext cx="914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Method 1: Cut and Paste (with feathering)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6594" name="Picture 2"/>
          <p:cNvPicPr>
            <a:picLocks noChangeAspect="1" noChangeArrowheads="1"/>
          </p:cNvPicPr>
          <p:nvPr/>
        </p:nvPicPr>
        <p:blipFill>
          <a:blip r:embed="rId2" cstate="print"/>
          <a:srcRect l="27600" t="18133" r="26200" b="20000"/>
          <a:stretch>
            <a:fillRect/>
          </a:stretch>
        </p:blipFill>
        <p:spPr bwMode="auto">
          <a:xfrm>
            <a:off x="619125" y="990600"/>
            <a:ext cx="7620000" cy="5739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45156" t="59200" r="46990" b="20000"/>
          <a:stretch>
            <a:fillRect/>
          </a:stretch>
        </p:blipFill>
        <p:spPr bwMode="auto">
          <a:xfrm>
            <a:off x="7075297" y="1026066"/>
            <a:ext cx="1773428" cy="264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Alpha compositing</a:t>
            </a:r>
            <a:endParaRPr lang="en-US" dirty="0"/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1762125" y="1244600"/>
            <a:ext cx="3200400" cy="4267200"/>
            <a:chOff x="1524000" y="381000"/>
            <a:chExt cx="3643798" cy="4858397"/>
          </a:xfrm>
        </p:grpSpPr>
        <p:pic>
          <p:nvPicPr>
            <p:cNvPr id="411653" name="Picture 5" descr="C:\Users\Hoiem\Documents\Classes\Computational Photography - Fall 2010\projects\cloning\illus_mask_nf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24000" y="381000"/>
              <a:ext cx="3643798" cy="4858397"/>
            </a:xfrm>
            <a:prstGeom prst="rect">
              <a:avLst/>
            </a:prstGeom>
            <a:noFill/>
          </p:spPr>
        </p:pic>
        <p:sp>
          <p:nvSpPr>
            <p:cNvPr id="10" name="Rectangle 9"/>
            <p:cNvSpPr/>
            <p:nvPr/>
          </p:nvSpPr>
          <p:spPr>
            <a:xfrm>
              <a:off x="2000843" y="3429000"/>
              <a:ext cx="1066800" cy="13716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384355" y="2844801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+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5021472" y="33782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1656" name="Picture 8" descr="C:\Users\Hoiem\Documents\Classes\Computational Photography - Fall 2010\projects\cloning\samples\im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" y="3378200"/>
            <a:ext cx="1428750" cy="1905000"/>
          </a:xfrm>
          <a:prstGeom prst="rect">
            <a:avLst/>
          </a:prstGeom>
          <a:noFill/>
        </p:spPr>
      </p:pic>
      <p:pic>
        <p:nvPicPr>
          <p:cNvPr id="411657" name="Picture 9" descr="C:\Users\Hoiem\Documents\Classes\Computational Photography - Fall 2010\projects\cloning\illus_nofeath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8325" y="1143000"/>
            <a:ext cx="3505200" cy="4673600"/>
          </a:xfrm>
          <a:prstGeom prst="rect">
            <a:avLst/>
          </a:prstGeom>
          <a:noFill/>
        </p:spPr>
      </p:pic>
      <p:pic>
        <p:nvPicPr>
          <p:cNvPr id="411655" name="Picture 7" descr="C:\Users\Hoiem\Documents\Classes\Computational Photography - Fall 2010\projects\cloning\samples\penguin-chick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125" y="1778000"/>
            <a:ext cx="990600" cy="122599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914526" y="6273800"/>
            <a:ext cx="536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 = foreground*mask + background*(1-mask)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Alpha compositing with feathering</a:t>
            </a:r>
            <a:endParaRPr lang="en-US" dirty="0"/>
          </a:p>
        </p:txBody>
      </p:sp>
      <p:pic>
        <p:nvPicPr>
          <p:cNvPr id="411652" name="Picture 4" descr="C:\Users\Hoiem\Documents\Classes\Computational Photography - Fall 2010\projects\cloning\illus_mask_f.png"/>
          <p:cNvPicPr>
            <a:picLocks noChangeAspect="1" noChangeArrowheads="1"/>
          </p:cNvPicPr>
          <p:nvPr/>
        </p:nvPicPr>
        <p:blipFill>
          <a:blip r:embed="rId2" cstate="print"/>
          <a:srcRect l="16730" t="65873" r="60267" b="12168"/>
          <a:stretch>
            <a:fillRect/>
          </a:stretch>
        </p:blipFill>
        <p:spPr bwMode="auto">
          <a:xfrm>
            <a:off x="5334001" y="914400"/>
            <a:ext cx="2035629" cy="2590800"/>
          </a:xfrm>
          <a:prstGeom prst="rect">
            <a:avLst/>
          </a:prstGeom>
          <a:noFill/>
        </p:spPr>
      </p:pic>
      <p:pic>
        <p:nvPicPr>
          <p:cNvPr id="411653" name="Picture 5" descr="C:\Users\Hoiem\Documents\Classes\Computational Photography - Fall 2010\projects\cloning\illus_mask_nf.png"/>
          <p:cNvPicPr>
            <a:picLocks noChangeAspect="1" noChangeArrowheads="1"/>
          </p:cNvPicPr>
          <p:nvPr/>
        </p:nvPicPr>
        <p:blipFill>
          <a:blip r:embed="rId3" cstate="print"/>
          <a:srcRect l="18821" t="67442" r="62358" b="12169"/>
          <a:stretch>
            <a:fillRect/>
          </a:stretch>
        </p:blipFill>
        <p:spPr bwMode="auto">
          <a:xfrm>
            <a:off x="2819400" y="990601"/>
            <a:ext cx="1752600" cy="253153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981201" y="6248400"/>
            <a:ext cx="536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 = foreground*mask + background*(1-mask)</a:t>
            </a:r>
            <a:endParaRPr lang="en-US" dirty="0"/>
          </a:p>
        </p:txBody>
      </p:sp>
      <p:pic>
        <p:nvPicPr>
          <p:cNvPr id="412674" name="Picture 2" descr="C:\Users\Hoiem\Documents\Classes\Computational Photography - Fall 2010\projects\cloning\illus_feather.jpg"/>
          <p:cNvPicPr>
            <a:picLocks noChangeAspect="1" noChangeArrowheads="1"/>
          </p:cNvPicPr>
          <p:nvPr/>
        </p:nvPicPr>
        <p:blipFill>
          <a:blip r:embed="rId4" cstate="print"/>
          <a:srcRect l="16410" t="67811" r="62604" b="12308"/>
          <a:stretch>
            <a:fillRect/>
          </a:stretch>
        </p:blipFill>
        <p:spPr bwMode="auto">
          <a:xfrm>
            <a:off x="5334000" y="3657600"/>
            <a:ext cx="1828800" cy="2310062"/>
          </a:xfrm>
          <a:prstGeom prst="rect">
            <a:avLst/>
          </a:prstGeom>
          <a:noFill/>
        </p:spPr>
      </p:pic>
      <p:sp>
        <p:nvSpPr>
          <p:cNvPr id="12" name="Right Arrow 11"/>
          <p:cNvSpPr/>
          <p:nvPr/>
        </p:nvSpPr>
        <p:spPr>
          <a:xfrm>
            <a:off x="4648200" y="2057400"/>
            <a:ext cx="4572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9" descr="C:\Users\Hoiem\Documents\Classes\Computational Photography - Fall 2010\projects\cloning\illus_nofeather.jpg"/>
          <p:cNvPicPr>
            <a:picLocks noChangeAspect="1" noChangeArrowheads="1"/>
          </p:cNvPicPr>
          <p:nvPr/>
        </p:nvPicPr>
        <p:blipFill>
          <a:blip r:embed="rId5" cstate="print"/>
          <a:srcRect l="16720" t="67097" r="61216" b="13597"/>
          <a:stretch>
            <a:fillRect/>
          </a:stretch>
        </p:blipFill>
        <p:spPr bwMode="auto">
          <a:xfrm>
            <a:off x="2819400" y="3810000"/>
            <a:ext cx="1763486" cy="2057400"/>
          </a:xfrm>
          <a:prstGeom prst="rect">
            <a:avLst/>
          </a:prstGeom>
          <a:noFill/>
        </p:spPr>
      </p:pic>
      <p:sp>
        <p:nvSpPr>
          <p:cNvPr id="14" name="Right Arrow 13"/>
          <p:cNvSpPr/>
          <p:nvPr/>
        </p:nvSpPr>
        <p:spPr>
          <a:xfrm>
            <a:off x="4724400" y="4572000"/>
            <a:ext cx="4572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example (without feathering)</a:t>
            </a:r>
            <a:endParaRPr lang="en-US" i="1" dirty="0" smtClean="0"/>
          </a:p>
        </p:txBody>
      </p:sp>
      <p:sp>
        <p:nvSpPr>
          <p:cNvPr id="470023" name="Text Box 7"/>
          <p:cNvSpPr txBox="1">
            <a:spLocks noChangeArrowheads="1"/>
          </p:cNvSpPr>
          <p:nvPr/>
        </p:nvSpPr>
        <p:spPr bwMode="auto">
          <a:xfrm>
            <a:off x="4133851" y="895350"/>
            <a:ext cx="9525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Mattes</a:t>
            </a:r>
          </a:p>
        </p:txBody>
      </p:sp>
      <p:pic>
        <p:nvPicPr>
          <p:cNvPr id="47002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" y="1290638"/>
            <a:ext cx="2381250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002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0250" y="1581150"/>
            <a:ext cx="15621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002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1290638"/>
            <a:ext cx="2381250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0027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86650" y="1562100"/>
            <a:ext cx="15621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0028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81250" y="3641726"/>
            <a:ext cx="4572000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0029" name="Text Box 13"/>
          <p:cNvSpPr txBox="1">
            <a:spLocks noChangeArrowheads="1"/>
          </p:cNvSpPr>
          <p:nvPr/>
        </p:nvSpPr>
        <p:spPr bwMode="auto">
          <a:xfrm>
            <a:off x="7029451" y="6181726"/>
            <a:ext cx="14827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Composite by </a:t>
            </a:r>
          </a:p>
          <a:p>
            <a:r>
              <a:rPr lang="en-US" sz="1600"/>
              <a:t>David Dewey</a:t>
            </a:r>
          </a:p>
        </p:txBody>
      </p:sp>
      <p:sp>
        <p:nvSpPr>
          <p:cNvPr id="470030" name="Text Box 14"/>
          <p:cNvSpPr txBox="1">
            <a:spLocks noChangeArrowheads="1"/>
          </p:cNvSpPr>
          <p:nvPr/>
        </p:nvSpPr>
        <p:spPr bwMode="auto">
          <a:xfrm>
            <a:off x="3981450" y="3257550"/>
            <a:ext cx="14109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Composite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 blending is key</a:t>
            </a:r>
          </a:p>
        </p:txBody>
      </p:sp>
      <p:pic>
        <p:nvPicPr>
          <p:cNvPr id="8195" name="Picture 3" descr="le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95400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 descr="r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295400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397" name="Picture 5" descr="ti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3505200"/>
            <a:ext cx="2925763" cy="29257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Alpha Blending / Feathering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143000" y="914400"/>
            <a:ext cx="6775450" cy="3059113"/>
            <a:chOff x="388" y="624"/>
            <a:chExt cx="4700" cy="2137"/>
          </a:xfrm>
        </p:grpSpPr>
        <p:pic>
          <p:nvPicPr>
            <p:cNvPr id="9224" name="Picture 4" descr="lfade3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72" y="624"/>
              <a:ext cx="1810" cy="1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5" descr="rfade3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71" y="624"/>
              <a:ext cx="1817" cy="1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388" y="2361"/>
              <a:ext cx="2108" cy="400"/>
              <a:chOff x="388" y="2361"/>
              <a:chExt cx="2108" cy="400"/>
            </a:xfrm>
          </p:grpSpPr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388" y="2505"/>
                <a:ext cx="236" cy="256"/>
                <a:chOff x="484" y="3273"/>
                <a:chExt cx="236" cy="256"/>
              </a:xfrm>
            </p:grpSpPr>
            <p:sp>
              <p:nvSpPr>
                <p:cNvPr id="9245" name="Line 8"/>
                <p:cNvSpPr>
                  <a:spLocks noChangeShapeType="1"/>
                </p:cNvSpPr>
                <p:nvPr/>
              </p:nvSpPr>
              <p:spPr bwMode="auto">
                <a:xfrm>
                  <a:off x="624" y="340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46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84" y="3273"/>
                  <a:ext cx="207" cy="2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>
                      <a:latin typeface="Times New Roman" pitchFamily="18" charset="0"/>
                    </a:rPr>
                    <a:t>0</a:t>
                  </a:r>
                </a:p>
              </p:txBody>
            </p:sp>
          </p:grpSp>
          <p:sp>
            <p:nvSpPr>
              <p:cNvPr id="9239" name="Line 10"/>
              <p:cNvSpPr>
                <a:spLocks noChangeShapeType="1"/>
              </p:cNvSpPr>
              <p:nvPr/>
            </p:nvSpPr>
            <p:spPr bwMode="auto">
              <a:xfrm>
                <a:off x="672" y="2496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0" name="Line 11"/>
              <p:cNvSpPr>
                <a:spLocks noChangeShapeType="1"/>
              </p:cNvSpPr>
              <p:nvPr/>
            </p:nvSpPr>
            <p:spPr bwMode="auto">
              <a:xfrm>
                <a:off x="1680" y="2640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1" name="Line 12"/>
              <p:cNvSpPr>
                <a:spLocks noChangeShapeType="1"/>
              </p:cNvSpPr>
              <p:nvPr/>
            </p:nvSpPr>
            <p:spPr bwMode="auto">
              <a:xfrm>
                <a:off x="1488" y="2496"/>
                <a:ext cx="192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" name="Group 13"/>
              <p:cNvGrpSpPr>
                <a:grpSpLocks/>
              </p:cNvGrpSpPr>
              <p:nvPr/>
            </p:nvGrpSpPr>
            <p:grpSpPr bwMode="auto">
              <a:xfrm>
                <a:off x="388" y="2361"/>
                <a:ext cx="236" cy="256"/>
                <a:chOff x="484" y="3273"/>
                <a:chExt cx="236" cy="256"/>
              </a:xfrm>
            </p:grpSpPr>
            <p:sp>
              <p:nvSpPr>
                <p:cNvPr id="9243" name="Line 14"/>
                <p:cNvSpPr>
                  <a:spLocks noChangeShapeType="1"/>
                </p:cNvSpPr>
                <p:nvPr/>
              </p:nvSpPr>
              <p:spPr bwMode="auto">
                <a:xfrm>
                  <a:off x="624" y="340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44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84" y="3273"/>
                  <a:ext cx="207" cy="2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>
                      <a:latin typeface="Times New Roman" pitchFamily="18" charset="0"/>
                    </a:rPr>
                    <a:t>1</a:t>
                  </a:r>
                </a:p>
              </p:txBody>
            </p:sp>
          </p:grpSp>
        </p:grpSp>
        <p:grpSp>
          <p:nvGrpSpPr>
            <p:cNvPr id="6" name="Group 16"/>
            <p:cNvGrpSpPr>
              <a:grpSpLocks/>
            </p:cNvGrpSpPr>
            <p:nvPr/>
          </p:nvGrpSpPr>
          <p:grpSpPr bwMode="auto">
            <a:xfrm>
              <a:off x="2980" y="2505"/>
              <a:ext cx="236" cy="256"/>
              <a:chOff x="484" y="3273"/>
              <a:chExt cx="236" cy="256"/>
            </a:xfrm>
          </p:grpSpPr>
          <p:sp>
            <p:nvSpPr>
              <p:cNvPr id="9236" name="Line 17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7" name="Text Box 18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207" cy="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7" name="Group 19"/>
            <p:cNvGrpSpPr>
              <a:grpSpLocks/>
            </p:cNvGrpSpPr>
            <p:nvPr/>
          </p:nvGrpSpPr>
          <p:grpSpPr bwMode="auto">
            <a:xfrm flipH="1">
              <a:off x="3264" y="2496"/>
              <a:ext cx="1824" cy="144"/>
              <a:chOff x="3264" y="2496"/>
              <a:chExt cx="1824" cy="144"/>
            </a:xfrm>
          </p:grpSpPr>
          <p:sp>
            <p:nvSpPr>
              <p:cNvPr id="9233" name="Line 20"/>
              <p:cNvSpPr>
                <a:spLocks noChangeShapeType="1"/>
              </p:cNvSpPr>
              <p:nvPr/>
            </p:nvSpPr>
            <p:spPr bwMode="auto">
              <a:xfrm>
                <a:off x="3264" y="2496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4" name="Line 21"/>
              <p:cNvSpPr>
                <a:spLocks noChangeShapeType="1"/>
              </p:cNvSpPr>
              <p:nvPr/>
            </p:nvSpPr>
            <p:spPr bwMode="auto">
              <a:xfrm>
                <a:off x="4272" y="2640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5" name="Line 22"/>
              <p:cNvSpPr>
                <a:spLocks noChangeShapeType="1"/>
              </p:cNvSpPr>
              <p:nvPr/>
            </p:nvSpPr>
            <p:spPr bwMode="auto">
              <a:xfrm>
                <a:off x="4080" y="2496"/>
                <a:ext cx="192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23"/>
            <p:cNvGrpSpPr>
              <a:grpSpLocks/>
            </p:cNvGrpSpPr>
            <p:nvPr/>
          </p:nvGrpSpPr>
          <p:grpSpPr bwMode="auto">
            <a:xfrm>
              <a:off x="2980" y="2360"/>
              <a:ext cx="236" cy="257"/>
              <a:chOff x="484" y="3272"/>
              <a:chExt cx="236" cy="257"/>
            </a:xfrm>
          </p:grpSpPr>
          <p:sp>
            <p:nvSpPr>
              <p:cNvPr id="9231" name="Line 24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2" name="Text Box 25"/>
              <p:cNvSpPr txBox="1">
                <a:spLocks noChangeArrowheads="1"/>
              </p:cNvSpPr>
              <p:nvPr/>
            </p:nvSpPr>
            <p:spPr bwMode="auto">
              <a:xfrm>
                <a:off x="484" y="3272"/>
                <a:ext cx="20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9230" name="Text Box 26"/>
            <p:cNvSpPr txBox="1">
              <a:spLocks noChangeArrowheads="1"/>
            </p:cNvSpPr>
            <p:nvPr/>
          </p:nvSpPr>
          <p:spPr bwMode="auto">
            <a:xfrm>
              <a:off x="2688" y="1142"/>
              <a:ext cx="430" cy="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6000" b="1">
                  <a:solidFill>
                    <a:srgbClr val="FF0000"/>
                  </a:solidFill>
                  <a:latin typeface="Times New Roman" pitchFamily="18" charset="0"/>
                </a:rPr>
                <a:t>+</a:t>
              </a:r>
            </a:p>
          </p:txBody>
        </p:sp>
      </p:grpSp>
      <p:grpSp>
        <p:nvGrpSpPr>
          <p:cNvPr id="9" name="Group 27"/>
          <p:cNvGrpSpPr>
            <a:grpSpLocks/>
          </p:cNvGrpSpPr>
          <p:nvPr/>
        </p:nvGrpSpPr>
        <p:grpSpPr bwMode="auto">
          <a:xfrm>
            <a:off x="1295401" y="4038599"/>
            <a:ext cx="3571875" cy="2514600"/>
            <a:chOff x="720" y="2592"/>
            <a:chExt cx="2250" cy="1584"/>
          </a:xfrm>
        </p:grpSpPr>
        <p:pic>
          <p:nvPicPr>
            <p:cNvPr id="9222" name="Picture 28" descr="win3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98" y="2592"/>
              <a:ext cx="1572" cy="1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3" name="Text Box 29"/>
            <p:cNvSpPr txBox="1">
              <a:spLocks noChangeArrowheads="1"/>
            </p:cNvSpPr>
            <p:nvPr/>
          </p:nvSpPr>
          <p:spPr bwMode="auto">
            <a:xfrm>
              <a:off x="720" y="3024"/>
              <a:ext cx="390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6000" b="1">
                  <a:solidFill>
                    <a:srgbClr val="FF0000"/>
                  </a:solidFill>
                  <a:latin typeface="Times New Roman" pitchFamily="18" charset="0"/>
                </a:rPr>
                <a:t>=</a:t>
              </a:r>
            </a:p>
          </p:txBody>
        </p:sp>
      </p:grpSp>
      <p:sp>
        <p:nvSpPr>
          <p:cNvPr id="444446" name="Text Box 30"/>
          <p:cNvSpPr txBox="1">
            <a:spLocks noChangeArrowheads="1"/>
          </p:cNvSpPr>
          <p:nvPr/>
        </p:nvSpPr>
        <p:spPr bwMode="auto">
          <a:xfrm>
            <a:off x="5334000" y="4114800"/>
            <a:ext cx="36576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I</a:t>
            </a:r>
            <a:r>
              <a:rPr lang="en-US" sz="2800" baseline="-25000">
                <a:latin typeface="Times New Roman" pitchFamily="18" charset="0"/>
              </a:rPr>
              <a:t>blend</a:t>
            </a:r>
            <a:r>
              <a:rPr lang="en-US" sz="2800">
                <a:latin typeface="Times New Roman" pitchFamily="18" charset="0"/>
              </a:rPr>
              <a:t> = </a:t>
            </a:r>
            <a:r>
              <a:rPr lang="en-US" sz="2800">
                <a:latin typeface="Symbol" pitchFamily="18" charset="2"/>
              </a:rPr>
              <a:t>a</a:t>
            </a:r>
            <a:r>
              <a:rPr lang="en-US" sz="2800">
                <a:latin typeface="Times New Roman" pitchFamily="18" charset="0"/>
              </a:rPr>
              <a:t>I</a:t>
            </a:r>
            <a:r>
              <a:rPr lang="en-US" sz="2800" baseline="-25000">
                <a:latin typeface="Times New Roman" pitchFamily="18" charset="0"/>
              </a:rPr>
              <a:t>left</a:t>
            </a:r>
            <a:r>
              <a:rPr lang="en-US" sz="2800">
                <a:latin typeface="Times New Roman" pitchFamily="18" charset="0"/>
              </a:rPr>
              <a:t> + (1-</a:t>
            </a:r>
            <a:r>
              <a:rPr lang="en-US" sz="2800">
                <a:latin typeface="Symbol" pitchFamily="18" charset="2"/>
              </a:rPr>
              <a:t>a</a:t>
            </a:r>
            <a:r>
              <a:rPr lang="en-US" sz="2800">
                <a:latin typeface="Times New Roman" pitchFamily="18" charset="0"/>
              </a:rPr>
              <a:t>)I</a:t>
            </a:r>
            <a:r>
              <a:rPr lang="en-US" sz="2800" baseline="-25000">
                <a:latin typeface="Times New Roman" pitchFamily="18" charset="0"/>
              </a:rPr>
              <a:t>right</a:t>
            </a:r>
            <a:endParaRPr lang="en-US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class: finding boundaries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8458200" cy="51355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Intelligent scissors</a:t>
            </a:r>
          </a:p>
          <a:p>
            <a:pPr lvl="1"/>
            <a:r>
              <a:rPr lang="en-US" dirty="0" smtClean="0"/>
              <a:t>Good boundary has a low-cost path from seed to cursor</a:t>
            </a:r>
          </a:p>
          <a:p>
            <a:pPr lvl="1"/>
            <a:r>
              <a:rPr lang="en-US" dirty="0" smtClean="0"/>
              <a:t>Low cost = edge, high gradient, right orientation</a:t>
            </a:r>
          </a:p>
          <a:p>
            <a:endParaRPr lang="en-US" dirty="0"/>
          </a:p>
          <a:p>
            <a:r>
              <a:rPr lang="en-US" dirty="0" err="1" smtClean="0"/>
              <a:t>GrabCut</a:t>
            </a:r>
            <a:endParaRPr lang="en-US" dirty="0" smtClean="0"/>
          </a:p>
          <a:p>
            <a:pPr lvl="1"/>
            <a:r>
              <a:rPr lang="en-US" dirty="0" smtClean="0"/>
              <a:t>Good region is similar to foreground color model and dissimilar from background color</a:t>
            </a:r>
          </a:p>
          <a:p>
            <a:pPr lvl="1"/>
            <a:r>
              <a:rPr lang="en-US" dirty="0" smtClean="0"/>
              <a:t>Good boundaries have a high gradient</a:t>
            </a:r>
          </a:p>
          <a:p>
            <a:pPr lvl="1"/>
            <a:r>
              <a:rPr lang="en-US" dirty="0" smtClean="0"/>
              <a:t>Optimize over both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71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ffect of Window Size</a:t>
            </a:r>
          </a:p>
        </p:txBody>
      </p:sp>
      <p:pic>
        <p:nvPicPr>
          <p:cNvPr id="14339" name="Picture 3" descr="win2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0800" y="13716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 descr="win1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3716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Line 5"/>
          <p:cNvSpPr>
            <a:spLocks noChangeShapeType="1"/>
          </p:cNvSpPr>
          <p:nvPr/>
        </p:nvSpPr>
        <p:spPr bwMode="auto">
          <a:xfrm flipV="1">
            <a:off x="1320800" y="4876800"/>
            <a:ext cx="32004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 flipH="1" flipV="1">
            <a:off x="1320800" y="4876800"/>
            <a:ext cx="32004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 flipV="1">
            <a:off x="1168400" y="47244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1320800" y="5715000"/>
            <a:ext cx="3200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869950" y="5424488"/>
            <a:ext cx="374650" cy="366712"/>
            <a:chOff x="484" y="3273"/>
            <a:chExt cx="236" cy="231"/>
          </a:xfrm>
        </p:grpSpPr>
        <p:sp>
          <p:nvSpPr>
            <p:cNvPr id="14362" name="Line 10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3" name="Text Box 11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Times New Roman" pitchFamily="18" charset="0"/>
                </a:rPr>
                <a:t>0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863600" y="4662488"/>
            <a:ext cx="374650" cy="366712"/>
            <a:chOff x="484" y="3273"/>
            <a:chExt cx="236" cy="231"/>
          </a:xfrm>
        </p:grpSpPr>
        <p:sp>
          <p:nvSpPr>
            <p:cNvPr id="14360" name="Line 13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1" name="Text Box 14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Times New Roman" pitchFamily="18" charset="0"/>
                </a:rPr>
                <a:t>1</a:t>
              </a:r>
            </a:p>
          </p:txBody>
        </p:sp>
      </p:grpSp>
      <p:sp>
        <p:nvSpPr>
          <p:cNvPr id="14347" name="Text Box 15"/>
          <p:cNvSpPr txBox="1">
            <a:spLocks noChangeArrowheads="1"/>
          </p:cNvSpPr>
          <p:nvPr/>
        </p:nvSpPr>
        <p:spPr bwMode="auto">
          <a:xfrm>
            <a:off x="1625600" y="4692650"/>
            <a:ext cx="457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Times New Roman" pitchFamily="18" charset="0"/>
              </a:rPr>
              <a:t>left</a:t>
            </a:r>
          </a:p>
        </p:txBody>
      </p:sp>
      <p:sp>
        <p:nvSpPr>
          <p:cNvPr id="14348" name="Text Box 16"/>
          <p:cNvSpPr txBox="1">
            <a:spLocks noChangeArrowheads="1"/>
          </p:cNvSpPr>
          <p:nvPr/>
        </p:nvSpPr>
        <p:spPr bwMode="auto">
          <a:xfrm>
            <a:off x="1589088" y="5181600"/>
            <a:ext cx="5699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Times New Roman" pitchFamily="18" charset="0"/>
              </a:rPr>
              <a:t>right</a:t>
            </a:r>
          </a:p>
        </p:txBody>
      </p:sp>
      <p:sp>
        <p:nvSpPr>
          <p:cNvPr id="14349" name="Line 17"/>
          <p:cNvSpPr>
            <a:spLocks noChangeShapeType="1"/>
          </p:cNvSpPr>
          <p:nvPr/>
        </p:nvSpPr>
        <p:spPr bwMode="auto">
          <a:xfrm flipV="1">
            <a:off x="5886450" y="47244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6038850" y="4876800"/>
            <a:ext cx="1600200" cy="838200"/>
            <a:chOff x="3168" y="2928"/>
            <a:chExt cx="2016" cy="528"/>
          </a:xfrm>
        </p:grpSpPr>
        <p:sp>
          <p:nvSpPr>
            <p:cNvPr id="14357" name="Line 19"/>
            <p:cNvSpPr>
              <a:spLocks noChangeShapeType="1"/>
            </p:cNvSpPr>
            <p:nvPr/>
          </p:nvSpPr>
          <p:spPr bwMode="auto">
            <a:xfrm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8" name="Line 20"/>
            <p:cNvSpPr>
              <a:spLocks noChangeShapeType="1"/>
            </p:cNvSpPr>
            <p:nvPr/>
          </p:nvSpPr>
          <p:spPr bwMode="auto">
            <a:xfrm flipH="1"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9" name="Line 21"/>
            <p:cNvSpPr>
              <a:spLocks noChangeShapeType="1"/>
            </p:cNvSpPr>
            <p:nvPr/>
          </p:nvSpPr>
          <p:spPr bwMode="auto">
            <a:xfrm>
              <a:off x="3168" y="3456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5588000" y="5424488"/>
            <a:ext cx="374650" cy="366712"/>
            <a:chOff x="484" y="3273"/>
            <a:chExt cx="236" cy="231"/>
          </a:xfrm>
        </p:grpSpPr>
        <p:sp>
          <p:nvSpPr>
            <p:cNvPr id="14355" name="Line 23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6" name="Text Box 24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Times New Roman" pitchFamily="18" charset="0"/>
                </a:rPr>
                <a:t>0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5588000" y="4662488"/>
            <a:ext cx="374650" cy="366712"/>
            <a:chOff x="484" y="3273"/>
            <a:chExt cx="236" cy="231"/>
          </a:xfrm>
        </p:grpSpPr>
        <p:sp>
          <p:nvSpPr>
            <p:cNvPr id="14353" name="Line 26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4" name="Text Box 27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Times New Roman" pitchFamily="18" charset="0"/>
                </a:rPr>
                <a:t>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ffect of Window Size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414588" y="4662488"/>
            <a:ext cx="557212" cy="1128712"/>
            <a:chOff x="384" y="2793"/>
            <a:chExt cx="351" cy="711"/>
          </a:xfrm>
        </p:grpSpPr>
        <p:sp>
          <p:nvSpPr>
            <p:cNvPr id="15377" name="Line 4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15385" name="Line 6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6" name="Line 7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7" name="Line 8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15383" name="Line 10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4" name="Text Box 11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15381" name="Line 13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2" name="Text Box 14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1</a:t>
                </a:r>
              </a:p>
            </p:txBody>
          </p:sp>
        </p:grpSp>
      </p:grpSp>
      <p:sp>
        <p:nvSpPr>
          <p:cNvPr id="15364" name="Line 15"/>
          <p:cNvSpPr>
            <a:spLocks noChangeShapeType="1"/>
          </p:cNvSpPr>
          <p:nvPr/>
        </p:nvSpPr>
        <p:spPr bwMode="auto">
          <a:xfrm flipV="1">
            <a:off x="6546850" y="47244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6699250" y="4876800"/>
            <a:ext cx="19050" cy="838200"/>
            <a:chOff x="3168" y="2928"/>
            <a:chExt cx="2016" cy="528"/>
          </a:xfrm>
        </p:grpSpPr>
        <p:sp>
          <p:nvSpPr>
            <p:cNvPr id="15374" name="Line 17"/>
            <p:cNvSpPr>
              <a:spLocks noChangeShapeType="1"/>
            </p:cNvSpPr>
            <p:nvPr/>
          </p:nvSpPr>
          <p:spPr bwMode="auto">
            <a:xfrm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5" name="Line 18"/>
            <p:cNvSpPr>
              <a:spLocks noChangeShapeType="1"/>
            </p:cNvSpPr>
            <p:nvPr/>
          </p:nvSpPr>
          <p:spPr bwMode="auto">
            <a:xfrm flipH="1"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6" name="Line 19"/>
            <p:cNvSpPr>
              <a:spLocks noChangeShapeType="1"/>
            </p:cNvSpPr>
            <p:nvPr/>
          </p:nvSpPr>
          <p:spPr bwMode="auto">
            <a:xfrm>
              <a:off x="3168" y="3456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6248400" y="5424488"/>
            <a:ext cx="374650" cy="366712"/>
            <a:chOff x="484" y="3273"/>
            <a:chExt cx="236" cy="231"/>
          </a:xfrm>
        </p:grpSpPr>
        <p:sp>
          <p:nvSpPr>
            <p:cNvPr id="15372" name="Line 21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3" name="Text Box 22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Times New Roman" pitchFamily="18" charset="0"/>
                </a:rPr>
                <a:t>0</a:t>
              </a:r>
            </a:p>
          </p:txBody>
        </p:sp>
      </p:grpSp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6248400" y="4662488"/>
            <a:ext cx="374650" cy="366712"/>
            <a:chOff x="484" y="3273"/>
            <a:chExt cx="236" cy="231"/>
          </a:xfrm>
        </p:grpSpPr>
        <p:sp>
          <p:nvSpPr>
            <p:cNvPr id="15370" name="Line 24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1" name="Text Box 25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Times New Roman" pitchFamily="18" charset="0"/>
                </a:rPr>
                <a:t>1</a:t>
              </a:r>
            </a:p>
          </p:txBody>
        </p:sp>
      </p:grpSp>
      <p:pic>
        <p:nvPicPr>
          <p:cNvPr id="15368" name="Picture 26" descr="win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3716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27" descr="wi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3716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Good Window Size</a:t>
            </a:r>
          </a:p>
        </p:txBody>
      </p:sp>
      <p:pic>
        <p:nvPicPr>
          <p:cNvPr id="16387" name="Picture 3" descr="win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3275" y="13716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410076" y="4648201"/>
            <a:ext cx="658813" cy="1128713"/>
            <a:chOff x="2481" y="2793"/>
            <a:chExt cx="415" cy="711"/>
          </a:xfrm>
        </p:grpSpPr>
        <p:sp>
          <p:nvSpPr>
            <p:cNvPr id="16390" name="Line 5"/>
            <p:cNvSpPr>
              <a:spLocks noChangeShapeType="1"/>
            </p:cNvSpPr>
            <p:nvPr/>
          </p:nvSpPr>
          <p:spPr bwMode="auto">
            <a:xfrm flipV="1">
              <a:off x="2673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769" y="2928"/>
              <a:ext cx="127" cy="528"/>
              <a:chOff x="672" y="2928"/>
              <a:chExt cx="2016" cy="528"/>
            </a:xfrm>
          </p:grpSpPr>
          <p:sp>
            <p:nvSpPr>
              <p:cNvPr id="16398" name="Line 7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99" name="Line 8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00" name="Line 9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2485" y="3273"/>
              <a:ext cx="236" cy="231"/>
              <a:chOff x="484" y="3273"/>
              <a:chExt cx="236" cy="231"/>
            </a:xfrm>
          </p:grpSpPr>
          <p:sp>
            <p:nvSpPr>
              <p:cNvPr id="16396" name="Line 11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97" name="Text Box 12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2481" y="2793"/>
              <a:ext cx="236" cy="231"/>
              <a:chOff x="484" y="3273"/>
              <a:chExt cx="236" cy="231"/>
            </a:xfrm>
          </p:grpSpPr>
          <p:sp>
            <p:nvSpPr>
              <p:cNvPr id="16394" name="Line 14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95" name="Text Box 15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1</a:t>
                </a:r>
              </a:p>
            </p:txBody>
          </p:sp>
        </p:grpSp>
      </p:grpSp>
      <p:sp>
        <p:nvSpPr>
          <p:cNvPr id="16389" name="Rectangle 16"/>
          <p:cNvSpPr>
            <a:spLocks noChangeArrowheads="1"/>
          </p:cNvSpPr>
          <p:nvPr/>
        </p:nvSpPr>
        <p:spPr bwMode="auto">
          <a:xfrm>
            <a:off x="1362075" y="58674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/>
              <a:t>“Optimal” Window:  smooth but not ghosted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much should we blend?</a:t>
            </a:r>
          </a:p>
        </p:txBody>
      </p:sp>
      <p:pic>
        <p:nvPicPr>
          <p:cNvPr id="21507" name="Picture 3" descr="ap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1" y="1219201"/>
            <a:ext cx="349091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ora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219201"/>
            <a:ext cx="3429000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29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3810000"/>
            <a:ext cx="420955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2: Pyramid Blending</a:t>
            </a:r>
          </a:p>
        </p:txBody>
      </p:sp>
      <p:pic>
        <p:nvPicPr>
          <p:cNvPr id="21507" name="Picture 3" descr="ap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1" y="1295401"/>
            <a:ext cx="349091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ora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295401"/>
            <a:ext cx="3429000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29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3929062"/>
            <a:ext cx="4105172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2: Pyramid Blending</a:t>
            </a:r>
          </a:p>
        </p:txBody>
      </p:sp>
      <p:graphicFrame>
        <p:nvGraphicFramePr>
          <p:cNvPr id="2050" name="Object 6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90059541"/>
              </p:ext>
            </p:extLst>
          </p:nvPr>
        </p:nvGraphicFramePr>
        <p:xfrm>
          <a:off x="0" y="2286000"/>
          <a:ext cx="3733800" cy="350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614" name="Photo Editor Photo" r:id="rId3" imgW="4896533" imgH="3419952" progId="MSPhotoEd.3">
                  <p:embed/>
                </p:oleObj>
              </mc:Choice>
              <mc:Fallback>
                <p:oleObj name="Photo Editor Photo" r:id="rId3" imgW="4896533" imgH="3419952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688" r="32880" b="22145"/>
                      <a:stretch>
                        <a:fillRect/>
                      </a:stretch>
                    </p:blipFill>
                    <p:spPr bwMode="auto">
                      <a:xfrm>
                        <a:off x="0" y="2286000"/>
                        <a:ext cx="3733800" cy="350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11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26114131"/>
              </p:ext>
            </p:extLst>
          </p:nvPr>
        </p:nvGraphicFramePr>
        <p:xfrm>
          <a:off x="5486400" y="2286000"/>
          <a:ext cx="3657600" cy="351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615" name="Photo Editor Photo" r:id="rId5" imgW="4896533" imgH="3419952" progId="MSPhotoEd.3">
                  <p:embed/>
                </p:oleObj>
              </mc:Choice>
              <mc:Fallback>
                <p:oleObj name="Photo Editor Photo" r:id="rId5" imgW="4896533" imgH="3419952" progId="MSPhotoEd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688" r="32880" b="22145"/>
                      <a:stretch>
                        <a:fillRect/>
                      </a:stretch>
                    </p:blipFill>
                    <p:spPr bwMode="auto">
                      <a:xfrm>
                        <a:off x="5486400" y="2286000"/>
                        <a:ext cx="3657600" cy="351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4114800" y="2057401"/>
            <a:ext cx="838200" cy="1128713"/>
            <a:chOff x="384" y="2793"/>
            <a:chExt cx="351" cy="711"/>
          </a:xfrm>
        </p:grpSpPr>
        <p:sp>
          <p:nvSpPr>
            <p:cNvPr id="2081" name="Line 42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43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089" name="Line 44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0" name="Line 45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1" name="Line 46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47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087" name="Line 48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8" name="Text Box 49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5" name="Group 50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085" name="Line 51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6" name="Text Box 52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1</a:t>
                </a:r>
              </a:p>
            </p:txBody>
          </p:sp>
        </p:grpSp>
      </p:grp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4114800" y="3062288"/>
            <a:ext cx="838200" cy="1128712"/>
            <a:chOff x="384" y="2793"/>
            <a:chExt cx="351" cy="711"/>
          </a:xfrm>
        </p:grpSpPr>
        <p:sp>
          <p:nvSpPr>
            <p:cNvPr id="2070" name="Line 54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55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078" name="Line 56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" name="Line 57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0" name="Line 58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59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076" name="Line 60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7" name="Text Box 61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9" name="Group 62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074" name="Line 63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5" name="Text Box 64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1</a:t>
                </a:r>
              </a:p>
            </p:txBody>
          </p:sp>
        </p:grpSp>
      </p:grpSp>
      <p:grpSp>
        <p:nvGrpSpPr>
          <p:cNvPr id="10" name="Group 65"/>
          <p:cNvGrpSpPr>
            <a:grpSpLocks/>
          </p:cNvGrpSpPr>
          <p:nvPr/>
        </p:nvGrpSpPr>
        <p:grpSpPr bwMode="auto">
          <a:xfrm>
            <a:off x="4114800" y="4510088"/>
            <a:ext cx="838200" cy="1128712"/>
            <a:chOff x="384" y="2793"/>
            <a:chExt cx="351" cy="711"/>
          </a:xfrm>
        </p:grpSpPr>
        <p:sp>
          <p:nvSpPr>
            <p:cNvPr id="2059" name="Line 66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67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067" name="Line 68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" name="Line 69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" name="Line 70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71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065" name="Line 72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" name="Text Box 73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13" name="Group 74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063" name="Line 75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4" name="Text Box 76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1</a:t>
                </a:r>
              </a:p>
            </p:txBody>
          </p:sp>
        </p:grpSp>
      </p:grpSp>
      <p:sp>
        <p:nvSpPr>
          <p:cNvPr id="2056" name="Text Box 77"/>
          <p:cNvSpPr txBox="1">
            <a:spLocks noChangeArrowheads="1"/>
          </p:cNvSpPr>
          <p:nvPr/>
        </p:nvSpPr>
        <p:spPr bwMode="auto">
          <a:xfrm>
            <a:off x="974725" y="6248400"/>
            <a:ext cx="14542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Left pyramid</a:t>
            </a:r>
          </a:p>
        </p:txBody>
      </p:sp>
      <p:sp>
        <p:nvSpPr>
          <p:cNvPr id="2057" name="Text Box 78"/>
          <p:cNvSpPr txBox="1">
            <a:spLocks noChangeArrowheads="1"/>
          </p:cNvSpPr>
          <p:nvPr/>
        </p:nvSpPr>
        <p:spPr bwMode="auto">
          <a:xfrm>
            <a:off x="6248401" y="6248400"/>
            <a:ext cx="16081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Right pyramid</a:t>
            </a:r>
          </a:p>
        </p:txBody>
      </p:sp>
      <p:sp>
        <p:nvSpPr>
          <p:cNvPr id="2058" name="Text Box 79"/>
          <p:cNvSpPr txBox="1">
            <a:spLocks noChangeArrowheads="1"/>
          </p:cNvSpPr>
          <p:nvPr/>
        </p:nvSpPr>
        <p:spPr bwMode="auto">
          <a:xfrm>
            <a:off x="4175126" y="6248400"/>
            <a:ext cx="7489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blend</a:t>
            </a:r>
          </a:p>
        </p:txBody>
      </p:sp>
      <p:sp>
        <p:nvSpPr>
          <p:cNvPr id="44" name="Content Placeholder 3"/>
          <p:cNvSpPr txBox="1">
            <a:spLocks/>
          </p:cNvSpPr>
          <p:nvPr/>
        </p:nvSpPr>
        <p:spPr bwMode="auto">
          <a:xfrm>
            <a:off x="609694" y="914400"/>
            <a:ext cx="82296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800" dirty="0">
                <a:latin typeface="+mn-lt"/>
              </a:rPr>
              <a:t>At low frequencies, blend slowly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800" dirty="0">
                <a:latin typeface="+mn-lt"/>
              </a:rPr>
              <a:t>At high frequencies, blend quickly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28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608012" y="612774"/>
            <a:ext cx="80010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2531" name="Picture 3" descr="level0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4267200"/>
            <a:ext cx="7466012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47649" y="182562"/>
            <a:ext cx="8512175" cy="2068512"/>
            <a:chOff x="157" y="161"/>
            <a:chExt cx="5362" cy="1303"/>
          </a:xfrm>
        </p:grpSpPr>
        <p:pic>
          <p:nvPicPr>
            <p:cNvPr id="22541" name="Picture 5" descr="level4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16" y="161"/>
              <a:ext cx="4703" cy="1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2" name="Text Box 6"/>
            <p:cNvSpPr txBox="1">
              <a:spLocks noChangeArrowheads="1"/>
            </p:cNvSpPr>
            <p:nvPr/>
          </p:nvSpPr>
          <p:spPr bwMode="auto">
            <a:xfrm>
              <a:off x="157" y="432"/>
              <a:ext cx="641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</a:rPr>
                <a:t>laplacian</a:t>
              </a:r>
            </a:p>
            <a:p>
              <a:pPr algn="ctr"/>
              <a:r>
                <a:rPr lang="en-US">
                  <a:latin typeface="Times New Roman" pitchFamily="18" charset="0"/>
                </a:rPr>
                <a:t>level</a:t>
              </a:r>
            </a:p>
            <a:p>
              <a:pPr algn="ctr"/>
              <a:r>
                <a:rPr lang="en-US">
                  <a:latin typeface="Times New Roman" pitchFamily="18" charset="0"/>
                </a:rPr>
                <a:t>4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47651" y="2232025"/>
            <a:ext cx="8513763" cy="2062163"/>
            <a:chOff x="157" y="1452"/>
            <a:chExt cx="5363" cy="1299"/>
          </a:xfrm>
        </p:grpSpPr>
        <p:pic>
          <p:nvPicPr>
            <p:cNvPr id="22539" name="Picture 8" descr="level2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6" y="1452"/>
              <a:ext cx="4704" cy="1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0" name="Text Box 9"/>
            <p:cNvSpPr txBox="1">
              <a:spLocks noChangeArrowheads="1"/>
            </p:cNvSpPr>
            <p:nvPr/>
          </p:nvSpPr>
          <p:spPr bwMode="auto">
            <a:xfrm>
              <a:off x="157" y="1728"/>
              <a:ext cx="641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</a:rPr>
                <a:t>laplacian</a:t>
              </a:r>
            </a:p>
            <a:p>
              <a:pPr algn="ctr"/>
              <a:r>
                <a:rPr lang="en-US">
                  <a:latin typeface="Times New Roman" pitchFamily="18" charset="0"/>
                </a:rPr>
                <a:t>level</a:t>
              </a:r>
            </a:p>
            <a:p>
              <a:pPr algn="ctr"/>
              <a:r>
                <a:rPr lang="en-US">
                  <a:latin typeface="Times New Roman" pitchFamily="18" charset="0"/>
                </a:rPr>
                <a:t>2</a:t>
              </a:r>
            </a:p>
          </p:txBody>
        </p:sp>
      </p:grpSp>
      <p:sp>
        <p:nvSpPr>
          <p:cNvPr id="22534" name="Text Box 10"/>
          <p:cNvSpPr txBox="1">
            <a:spLocks noChangeArrowheads="1"/>
          </p:cNvSpPr>
          <p:nvPr/>
        </p:nvSpPr>
        <p:spPr bwMode="auto">
          <a:xfrm>
            <a:off x="247331" y="4683124"/>
            <a:ext cx="101822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itchFamily="18" charset="0"/>
              </a:rPr>
              <a:t>laplacian</a:t>
            </a:r>
          </a:p>
          <a:p>
            <a:pPr algn="ctr"/>
            <a:r>
              <a:rPr lang="en-US">
                <a:latin typeface="Times New Roman" pitchFamily="18" charset="0"/>
              </a:rPr>
              <a:t>level</a:t>
            </a:r>
          </a:p>
          <a:p>
            <a:pPr algn="ctr"/>
            <a:r>
              <a:rPr lang="en-US">
                <a:latin typeface="Times New Roman" pitchFamily="18" charset="0"/>
              </a:rPr>
              <a:t>0</a:t>
            </a:r>
          </a:p>
        </p:txBody>
      </p:sp>
      <p:sp>
        <p:nvSpPr>
          <p:cNvPr id="22535" name="Text Box 11"/>
          <p:cNvSpPr txBox="1">
            <a:spLocks noChangeArrowheads="1"/>
          </p:cNvSpPr>
          <p:nvPr/>
        </p:nvSpPr>
        <p:spPr bwMode="auto">
          <a:xfrm>
            <a:off x="1810354" y="6251574"/>
            <a:ext cx="13195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itchFamily="18" charset="0"/>
              </a:rPr>
              <a:t>left pyramid</a:t>
            </a:r>
          </a:p>
        </p:txBody>
      </p:sp>
      <p:sp>
        <p:nvSpPr>
          <p:cNvPr id="22536" name="Text Box 12"/>
          <p:cNvSpPr txBox="1">
            <a:spLocks noChangeArrowheads="1"/>
          </p:cNvSpPr>
          <p:nvPr/>
        </p:nvSpPr>
        <p:spPr bwMode="auto">
          <a:xfrm>
            <a:off x="4150503" y="6251574"/>
            <a:ext cx="14478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itchFamily="18" charset="0"/>
              </a:rPr>
              <a:t>right pyramid</a:t>
            </a:r>
          </a:p>
        </p:txBody>
      </p:sp>
      <p:sp>
        <p:nvSpPr>
          <p:cNvPr id="22537" name="Text Box 13"/>
          <p:cNvSpPr txBox="1">
            <a:spLocks noChangeArrowheads="1"/>
          </p:cNvSpPr>
          <p:nvPr/>
        </p:nvSpPr>
        <p:spPr bwMode="auto">
          <a:xfrm>
            <a:off x="6747021" y="6251574"/>
            <a:ext cx="17427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itchFamily="18" charset="0"/>
              </a:rPr>
              <a:t>blended pyramid</a:t>
            </a:r>
          </a:p>
        </p:txBody>
      </p:sp>
      <p:sp>
        <p:nvSpPr>
          <p:cNvPr id="22538" name="Line 14"/>
          <p:cNvSpPr>
            <a:spLocks noChangeShapeType="1"/>
          </p:cNvSpPr>
          <p:nvPr/>
        </p:nvSpPr>
        <p:spPr bwMode="auto">
          <a:xfrm flipV="1">
            <a:off x="2513012" y="231774"/>
            <a:ext cx="0" cy="5943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2: Pyramid Blending</a:t>
            </a:r>
          </a:p>
        </p:txBody>
      </p:sp>
      <p:pic>
        <p:nvPicPr>
          <p:cNvPr id="21507" name="Picture 3" descr="ap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325" y="1276351"/>
            <a:ext cx="349091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ora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1524" y="1276351"/>
            <a:ext cx="3429000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 descr="contrib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4" y="4019550"/>
            <a:ext cx="876300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9488" y="4019550"/>
            <a:ext cx="320403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634822" y="6469618"/>
            <a:ext cx="2518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Burt and </a:t>
            </a:r>
            <a:r>
              <a:rPr lang="en-US" dirty="0" err="1" smtClean="0"/>
              <a:t>Adelson</a:t>
            </a:r>
            <a:r>
              <a:rPr lang="en-US" dirty="0" smtClean="0"/>
              <a:t> 1983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Laplacian</a:t>
            </a:r>
            <a:r>
              <a:rPr lang="en-US" dirty="0" smtClean="0"/>
              <a:t> Pyramid Blending</a:t>
            </a:r>
          </a:p>
        </p:txBody>
      </p:sp>
      <p:sp>
        <p:nvSpPr>
          <p:cNvPr id="453646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609600" y="990599"/>
            <a:ext cx="8229600" cy="5486400"/>
          </a:xfrm>
        </p:spPr>
        <p:txBody>
          <a:bodyPr>
            <a:normAutofit lnSpcReduction="10000"/>
          </a:bodyPr>
          <a:lstStyle/>
          <a:p>
            <a:pPr marL="533400" indent="-533400">
              <a:buNone/>
            </a:pPr>
            <a:r>
              <a:rPr lang="en-US" dirty="0" smtClean="0"/>
              <a:t>Implementation:</a:t>
            </a:r>
          </a:p>
          <a:p>
            <a:pPr marL="438150" indent="-381000">
              <a:buFontTx/>
              <a:buAutoNum type="arabicPeriod"/>
            </a:pPr>
            <a:r>
              <a:rPr lang="en-US" dirty="0" smtClean="0"/>
              <a:t>Build </a:t>
            </a:r>
            <a:r>
              <a:rPr lang="en-US" dirty="0" err="1" smtClean="0"/>
              <a:t>Laplacian</a:t>
            </a:r>
            <a:r>
              <a:rPr lang="en-US" dirty="0" smtClean="0"/>
              <a:t> pyramids for each image</a:t>
            </a:r>
            <a:endParaRPr lang="en-US" i="1" dirty="0" smtClean="0"/>
          </a:p>
          <a:p>
            <a:pPr marL="438150" indent="-381000">
              <a:buFontTx/>
              <a:buAutoNum type="arabicPeriod"/>
            </a:pPr>
            <a:r>
              <a:rPr lang="en-US" dirty="0" smtClean="0"/>
              <a:t>Build a Gaussian pyramid of region mask</a:t>
            </a:r>
            <a:endParaRPr lang="en-US" i="1" dirty="0" smtClean="0"/>
          </a:p>
          <a:p>
            <a:pPr marL="438150" indent="-381000">
              <a:buFontTx/>
              <a:buAutoNum type="arabicPeriod"/>
            </a:pPr>
            <a:r>
              <a:rPr lang="en-US" dirty="0" smtClean="0"/>
              <a:t>Blend each level of pyramid using region mask from the same level</a:t>
            </a:r>
          </a:p>
          <a:p>
            <a:pPr marL="438150" indent="-381000">
              <a:buFontTx/>
              <a:buAutoNum type="arabicPeriod"/>
            </a:pPr>
            <a:endParaRPr lang="en-US" dirty="0" smtClean="0"/>
          </a:p>
          <a:p>
            <a:pPr marL="438150" indent="-381000">
              <a:buFontTx/>
              <a:buAutoNum type="arabicPeriod"/>
            </a:pPr>
            <a:endParaRPr lang="en-US" dirty="0" smtClean="0"/>
          </a:p>
          <a:p>
            <a:pPr marL="438150" indent="-381000">
              <a:buFontTx/>
              <a:buAutoNum type="arabicPeriod"/>
            </a:pPr>
            <a:endParaRPr lang="en-US" dirty="0" smtClean="0"/>
          </a:p>
          <a:p>
            <a:pPr marL="438150" indent="-381000">
              <a:buFontTx/>
              <a:buAutoNum type="arabicPeriod"/>
            </a:pPr>
            <a:r>
              <a:rPr lang="en-US" dirty="0" smtClean="0"/>
              <a:t>Collapse the pyramid to get the final blended image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0945598"/>
              </p:ext>
            </p:extLst>
          </p:nvPr>
        </p:nvGraphicFramePr>
        <p:xfrm>
          <a:off x="2487614" y="3581399"/>
          <a:ext cx="4827587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868" name="Equation" r:id="rId3" imgW="1523880" imgH="228600" progId="Equation.3">
                  <p:embed/>
                </p:oleObj>
              </mc:Choice>
              <mc:Fallback>
                <p:oleObj name="Equation" r:id="rId3" imgW="1523880" imgH="2286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7614" y="3581399"/>
                        <a:ext cx="4827587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673600" y="4379912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Region mask at level </a:t>
            </a:r>
            <a:r>
              <a:rPr lang="en-US" dirty="0" err="1" smtClean="0"/>
              <a:t>i</a:t>
            </a:r>
            <a:r>
              <a:rPr lang="en-US" dirty="0" smtClean="0"/>
              <a:t> of Gaussian pyramid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10800000">
            <a:off x="4445000" y="4151311"/>
            <a:ext cx="3048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49400" y="4303712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 1 at level </a:t>
            </a:r>
            <a:r>
              <a:rPr lang="en-US" dirty="0" err="1" smtClean="0"/>
              <a:t>i</a:t>
            </a:r>
            <a:r>
              <a:rPr lang="en-US" dirty="0" smtClean="0"/>
              <a:t> of </a:t>
            </a:r>
            <a:r>
              <a:rPr lang="en-US" dirty="0" err="1" smtClean="0"/>
              <a:t>Laplacian</a:t>
            </a:r>
            <a:r>
              <a:rPr lang="en-US" dirty="0" smtClean="0"/>
              <a:t> pyramid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302000" y="4227511"/>
            <a:ext cx="4572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4140200" y="4303712"/>
            <a:ext cx="76201" cy="5136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110875" y="4893357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Pointwise</a:t>
            </a:r>
            <a:r>
              <a:rPr lang="en-US" dirty="0" smtClean="0"/>
              <a:t> multiply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634822" y="6469618"/>
            <a:ext cx="2518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Burt and </a:t>
            </a:r>
            <a:r>
              <a:rPr lang="en-US" dirty="0" err="1" smtClean="0"/>
              <a:t>Adelson</a:t>
            </a:r>
            <a:r>
              <a:rPr lang="en-US" dirty="0" smtClean="0"/>
              <a:t> 1983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Simplification: Two-band Blending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Brown &amp; Lowe, 2003</a:t>
            </a:r>
          </a:p>
          <a:p>
            <a:pPr lvl="1"/>
            <a:r>
              <a:rPr lang="en-US" smtClean="0"/>
              <a:t>Only use two bands: high freq. and low freq.</a:t>
            </a:r>
          </a:p>
          <a:p>
            <a:pPr lvl="1"/>
            <a:r>
              <a:rPr lang="en-US" smtClean="0"/>
              <a:t>Blends low freq. smoothly</a:t>
            </a:r>
          </a:p>
          <a:p>
            <a:pPr lvl="1"/>
            <a:r>
              <a:rPr lang="en-US" smtClean="0"/>
              <a:t>Blend high freq. with no smoothing: use binary alpha</a:t>
            </a:r>
          </a:p>
          <a:p>
            <a:pPr lvl="1"/>
            <a:endParaRPr lang="en-US" smtClean="0"/>
          </a:p>
        </p:txBody>
      </p:sp>
      <p:pic>
        <p:nvPicPr>
          <p:cNvPr id="26628" name="Picture 4" descr="7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37338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2309" name="Picture 5" descr="pa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050" y="37338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Take-home questions</a:t>
            </a:r>
          </a:p>
        </p:txBody>
      </p:sp>
      <p:sp>
        <p:nvSpPr>
          <p:cNvPr id="6147" name="Content Placeholder 9"/>
          <p:cNvSpPr>
            <a:spLocks noGrp="1"/>
          </p:cNvSpPr>
          <p:nvPr>
            <p:ph idx="1"/>
          </p:nvPr>
        </p:nvSpPr>
        <p:spPr>
          <a:xfrm>
            <a:off x="762000" y="1600200"/>
            <a:ext cx="8229600" cy="13716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dirty="0" smtClean="0"/>
              <a:t>	1. What would be the result in “Intelligent Scissors” if all of the edge costs were set to 1?</a:t>
            </a:r>
          </a:p>
        </p:txBody>
      </p:sp>
      <p:sp>
        <p:nvSpPr>
          <p:cNvPr id="16" name="Content Placeholder 9"/>
          <p:cNvSpPr txBox="1">
            <a:spLocks/>
          </p:cNvSpPr>
          <p:nvPr/>
        </p:nvSpPr>
        <p:spPr bwMode="auto">
          <a:xfrm>
            <a:off x="762000" y="4267200"/>
            <a:ext cx="8458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800" dirty="0">
                <a:latin typeface="+mn-lt"/>
              </a:rPr>
              <a:t>	2. </a:t>
            </a:r>
            <a:r>
              <a:rPr lang="en-US" sz="2800" dirty="0"/>
              <a:t>How could you change boundary costs for graph cuts to work better for objects with many thin parts?</a:t>
            </a:r>
          </a:p>
        </p:txBody>
      </p:sp>
    </p:spTree>
    <p:extLst>
      <p:ext uri="{BB962C8B-B14F-4D97-AF65-F5344CB8AC3E}">
        <p14:creationId xmlns:p14="http://schemas.microsoft.com/office/powerpoint/2010/main" val="253765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high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64001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3474770" y="3422651"/>
            <a:ext cx="262123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600" dirty="0">
                <a:latin typeface="Verdana" pitchFamily="34" charset="0"/>
              </a:rPr>
              <a:t>Low frequency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3373780" y="6337302"/>
            <a:ext cx="272222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600" dirty="0">
                <a:latin typeface="Verdana" pitchFamily="34" charset="0"/>
              </a:rPr>
              <a:t>High frequency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2-band Blending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linea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4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Linear Blending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2band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4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2-band Blending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Blending Regions</a:t>
            </a: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4574180"/>
              </p:ext>
            </p:extLst>
          </p:nvPr>
        </p:nvGraphicFramePr>
        <p:xfrm>
          <a:off x="1828800" y="1143000"/>
          <a:ext cx="5337810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581" name="Photo Editor Photo" r:id="rId3" imgW="4447619" imgH="4191585" progId="MSPhotoEd.3">
                  <p:embed/>
                </p:oleObj>
              </mc:Choice>
              <mc:Fallback>
                <p:oleObj name="Photo Editor Photo" r:id="rId3" imgW="4447619" imgH="4191585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143000"/>
                        <a:ext cx="5337810" cy="50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19200"/>
            <a:ext cx="79248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1050926" y="6362700"/>
            <a:ext cx="19704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© Chris Cameron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idea: Poisson Blending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/>
              <a:t>	A good blend should preserve gradients of source region without changing the background</a:t>
            </a:r>
          </a:p>
        </p:txBody>
      </p:sp>
      <p:pic>
        <p:nvPicPr>
          <p:cNvPr id="384002" name="Picture 2"/>
          <p:cNvPicPr>
            <a:picLocks noChangeAspect="1" noChangeArrowheads="1"/>
          </p:cNvPicPr>
          <p:nvPr/>
        </p:nvPicPr>
        <p:blipFill>
          <a:blip r:embed="rId2" cstate="print"/>
          <a:srcRect l="54600" t="16000" r="17800" b="17867"/>
          <a:stretch>
            <a:fillRect/>
          </a:stretch>
        </p:blipFill>
        <p:spPr bwMode="auto">
          <a:xfrm>
            <a:off x="2743200" y="2057400"/>
            <a:ext cx="3335594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139068" y="65648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idea: Poisson Blending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/>
              <a:t>	A good blend should preserve gradients of source region without changing the background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9600" t="11733" r="58000" b="11467"/>
          <a:stretch>
            <a:fillRect/>
          </a:stretch>
        </p:blipFill>
        <p:spPr bwMode="auto">
          <a:xfrm>
            <a:off x="5181600" y="2223052"/>
            <a:ext cx="32575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54600" t="16000" r="17800" b="17867"/>
          <a:stretch>
            <a:fillRect/>
          </a:stretch>
        </p:blipFill>
        <p:spPr bwMode="auto">
          <a:xfrm>
            <a:off x="838200" y="2209800"/>
            <a:ext cx="3200400" cy="4313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ight Arrow 7"/>
          <p:cNvSpPr/>
          <p:nvPr/>
        </p:nvSpPr>
        <p:spPr>
          <a:xfrm>
            <a:off x="4267200" y="4280452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xplosion 1 10"/>
          <p:cNvSpPr/>
          <p:nvPr/>
        </p:nvSpPr>
        <p:spPr>
          <a:xfrm>
            <a:off x="2819400" y="1613452"/>
            <a:ext cx="3505200" cy="2438400"/>
          </a:xfrm>
          <a:prstGeom prst="irregularSeal1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Project 3!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39068" y="65648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3: Poisson Blending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990600"/>
            <a:ext cx="8001000" cy="51355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/>
              <a:t>	A good blend should preserve gradients of source region without changing the background</a:t>
            </a:r>
          </a:p>
          <a:p>
            <a:pPr>
              <a:buNone/>
            </a:pPr>
            <a:endParaRPr lang="en-US" sz="2800" dirty="0"/>
          </a:p>
          <a:p>
            <a:pPr>
              <a:buNone/>
            </a:pPr>
            <a:r>
              <a:rPr lang="en-US" sz="2800" dirty="0"/>
              <a:t>	Treat pixels as variables to be solved</a:t>
            </a:r>
          </a:p>
          <a:p>
            <a:pPr lvl="1"/>
            <a:r>
              <a:rPr lang="en-US" sz="2400" dirty="0"/>
              <a:t>Minimize squared difference between gradients of foreground region and gradients of target region</a:t>
            </a:r>
          </a:p>
          <a:p>
            <a:pPr lvl="1"/>
            <a:r>
              <a:rPr lang="en-US" sz="2400" dirty="0"/>
              <a:t>Keep background pixels constant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  <p:pic>
        <p:nvPicPr>
          <p:cNvPr id="385026" name="Picture 2" descr="http://www.cs.illinois.edu/class/fa10/cs498dwh/projects/gradient/poissonblend_eq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893" y="4191000"/>
            <a:ext cx="7572375" cy="733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407554" name="Picture 2" descr="http://www.cs.brown.edu/courses/csci1950-g/results/proj2/edwallac/mona-leber-source.jpg"/>
          <p:cNvPicPr>
            <a:picLocks noChangeAspect="1" noChangeArrowheads="1"/>
          </p:cNvPicPr>
          <p:nvPr/>
        </p:nvPicPr>
        <p:blipFill>
          <a:blip r:embed="rId2" cstate="print"/>
          <a:srcRect b="42667"/>
          <a:stretch>
            <a:fillRect/>
          </a:stretch>
        </p:blipFill>
        <p:spPr bwMode="auto">
          <a:xfrm>
            <a:off x="533400" y="1600200"/>
            <a:ext cx="3676650" cy="3276600"/>
          </a:xfrm>
          <a:prstGeom prst="rect">
            <a:avLst/>
          </a:prstGeom>
          <a:noFill/>
        </p:spPr>
      </p:pic>
      <p:pic>
        <p:nvPicPr>
          <p:cNvPr id="407560" name="Picture 8" descr="http://www.cs.brown.edu/courses/csci1950-g/results/proj2/edwallac/mona-leber-gradient.jpg"/>
          <p:cNvPicPr>
            <a:picLocks noChangeAspect="1" noChangeArrowheads="1"/>
          </p:cNvPicPr>
          <p:nvPr/>
        </p:nvPicPr>
        <p:blipFill>
          <a:blip r:embed="rId3" cstate="print"/>
          <a:srcRect b="42667"/>
          <a:stretch>
            <a:fillRect/>
          </a:stretch>
        </p:blipFill>
        <p:spPr bwMode="auto">
          <a:xfrm>
            <a:off x="4953000" y="1676400"/>
            <a:ext cx="3676650" cy="3276600"/>
          </a:xfrm>
          <a:prstGeom prst="rect">
            <a:avLst/>
          </a:prstGeom>
          <a:noFill/>
        </p:spPr>
      </p:pic>
      <p:sp>
        <p:nvSpPr>
          <p:cNvPr id="8" name="Right Arrow 7"/>
          <p:cNvSpPr/>
          <p:nvPr/>
        </p:nvSpPr>
        <p:spPr>
          <a:xfrm>
            <a:off x="4267200" y="3200400"/>
            <a:ext cx="533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486401" y="5029200"/>
            <a:ext cx="2424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Gradient Visualization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086600" y="6550223"/>
            <a:ext cx="1941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Evan Wallace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086600" y="6550223"/>
            <a:ext cx="1941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Evan Wallace</a:t>
            </a:r>
            <a:endParaRPr lang="en-US" sz="1400" dirty="0"/>
          </a:p>
        </p:txBody>
      </p:sp>
      <p:pic>
        <p:nvPicPr>
          <p:cNvPr id="407556" name="Picture 4" descr="http://www.cs.brown.edu/courses/csci1950-g/results/proj2/edwallac/mona-leber-target.jpg"/>
          <p:cNvPicPr>
            <a:picLocks noChangeAspect="1" noChangeArrowheads="1"/>
          </p:cNvPicPr>
          <p:nvPr/>
        </p:nvPicPr>
        <p:blipFill>
          <a:blip r:embed="rId2" cstate="print"/>
          <a:srcRect b="42667"/>
          <a:stretch>
            <a:fillRect/>
          </a:stretch>
        </p:blipFill>
        <p:spPr bwMode="auto">
          <a:xfrm>
            <a:off x="0" y="3371850"/>
            <a:ext cx="3200400" cy="2852170"/>
          </a:xfrm>
          <a:prstGeom prst="rect">
            <a:avLst/>
          </a:prstGeom>
          <a:noFill/>
        </p:spPr>
      </p:pic>
      <p:pic>
        <p:nvPicPr>
          <p:cNvPr id="407558" name="Picture 6" descr="http://www.cs.brown.edu/courses/csci1950-g/results/proj2/edwallac/mona-leber-mask.jpg"/>
          <p:cNvPicPr>
            <a:picLocks noChangeAspect="1" noChangeArrowheads="1"/>
          </p:cNvPicPr>
          <p:nvPr/>
        </p:nvPicPr>
        <p:blipFill>
          <a:blip r:embed="rId3" cstate="print"/>
          <a:srcRect b="41333"/>
          <a:stretch>
            <a:fillRect/>
          </a:stretch>
        </p:blipFill>
        <p:spPr bwMode="auto">
          <a:xfrm>
            <a:off x="3429000" y="2609850"/>
            <a:ext cx="1420524" cy="1295400"/>
          </a:xfrm>
          <a:prstGeom prst="rect">
            <a:avLst/>
          </a:prstGeom>
          <a:noFill/>
        </p:spPr>
      </p:pic>
      <p:pic>
        <p:nvPicPr>
          <p:cNvPr id="8" name="Picture 8" descr="http://www.cs.brown.edu/courses/csci1950-g/results/proj2/edwallac/mona-leber-gradient.jpg"/>
          <p:cNvPicPr>
            <a:picLocks noChangeAspect="1" noChangeArrowheads="1"/>
          </p:cNvPicPr>
          <p:nvPr/>
        </p:nvPicPr>
        <p:blipFill>
          <a:blip r:embed="rId4" cstate="print"/>
          <a:srcRect b="42667"/>
          <a:stretch>
            <a:fillRect/>
          </a:stretch>
        </p:blipFill>
        <p:spPr bwMode="auto">
          <a:xfrm>
            <a:off x="0" y="291080"/>
            <a:ext cx="3200400" cy="285217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048000" y="2914651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+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78535" y="3905250"/>
            <a:ext cx="20874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Specify object region</a:t>
            </a:r>
            <a:endParaRPr lang="en-US" sz="1600" dirty="0"/>
          </a:p>
        </p:txBody>
      </p:sp>
      <p:pic>
        <p:nvPicPr>
          <p:cNvPr id="409602" name="Picture 2" descr="http://www.cs.brown.edu/courses/csci1950-g/results/proj2/edwallac/mona-leber-fin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67350" y="518545"/>
            <a:ext cx="3676650" cy="5715000"/>
          </a:xfrm>
          <a:prstGeom prst="rect">
            <a:avLst/>
          </a:prstGeom>
          <a:noFill/>
        </p:spPr>
      </p:pic>
      <p:sp>
        <p:nvSpPr>
          <p:cNvPr id="13" name="Right Arrow 12"/>
          <p:cNvSpPr/>
          <p:nvPr/>
        </p:nvSpPr>
        <p:spPr>
          <a:xfrm>
            <a:off x="4876800" y="3143250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Last Class: </a:t>
            </a:r>
            <a:r>
              <a:rPr lang="en-US" dirty="0" smtClean="0"/>
              <a:t>cutting out objects</a:t>
            </a:r>
            <a:endParaRPr lang="en-US" dirty="0"/>
          </a:p>
        </p:txBody>
      </p:sp>
      <p:pic>
        <p:nvPicPr>
          <p:cNvPr id="336898" name="Picture 2"/>
          <p:cNvPicPr>
            <a:picLocks noChangeAspect="1" noChangeArrowheads="1"/>
          </p:cNvPicPr>
          <p:nvPr/>
        </p:nvPicPr>
        <p:blipFill>
          <a:blip r:embed="rId2" cstate="print"/>
          <a:srcRect l="5400" t="11733" r="71200" b="31733"/>
          <a:stretch>
            <a:fillRect/>
          </a:stretch>
        </p:blipFill>
        <p:spPr bwMode="auto">
          <a:xfrm>
            <a:off x="5334000" y="1143000"/>
            <a:ext cx="3548491" cy="4822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890" y="1132052"/>
            <a:ext cx="3657600" cy="4833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5"/>
          <p:cNvSpPr/>
          <p:nvPr/>
        </p:nvSpPr>
        <p:spPr>
          <a:xfrm>
            <a:off x="1116449" y="3415177"/>
            <a:ext cx="2334116" cy="2697087"/>
          </a:xfrm>
          <a:custGeom>
            <a:avLst/>
            <a:gdLst>
              <a:gd name="connsiteX0" fmla="*/ 1367958 w 2334116"/>
              <a:gd name="connsiteY0" fmla="*/ 103517 h 2697087"/>
              <a:gd name="connsiteX1" fmla="*/ 1350705 w 2334116"/>
              <a:gd name="connsiteY1" fmla="*/ 51758 h 2697087"/>
              <a:gd name="connsiteX2" fmla="*/ 1074660 w 2334116"/>
              <a:gd name="connsiteY2" fmla="*/ 0 h 2697087"/>
              <a:gd name="connsiteX3" fmla="*/ 1005649 w 2334116"/>
              <a:gd name="connsiteY3" fmla="*/ 34505 h 2697087"/>
              <a:gd name="connsiteX4" fmla="*/ 971143 w 2334116"/>
              <a:gd name="connsiteY4" fmla="*/ 86264 h 2697087"/>
              <a:gd name="connsiteX5" fmla="*/ 919384 w 2334116"/>
              <a:gd name="connsiteY5" fmla="*/ 120769 h 2697087"/>
              <a:gd name="connsiteX6" fmla="*/ 884879 w 2334116"/>
              <a:gd name="connsiteY6" fmla="*/ 172528 h 2697087"/>
              <a:gd name="connsiteX7" fmla="*/ 867626 w 2334116"/>
              <a:gd name="connsiteY7" fmla="*/ 224286 h 2697087"/>
              <a:gd name="connsiteX8" fmla="*/ 815867 w 2334116"/>
              <a:gd name="connsiteY8" fmla="*/ 258792 h 2697087"/>
              <a:gd name="connsiteX9" fmla="*/ 712350 w 2334116"/>
              <a:gd name="connsiteY9" fmla="*/ 431320 h 2697087"/>
              <a:gd name="connsiteX10" fmla="*/ 677845 w 2334116"/>
              <a:gd name="connsiteY10" fmla="*/ 534837 h 2697087"/>
              <a:gd name="connsiteX11" fmla="*/ 660592 w 2334116"/>
              <a:gd name="connsiteY11" fmla="*/ 586596 h 2697087"/>
              <a:gd name="connsiteX12" fmla="*/ 643339 w 2334116"/>
              <a:gd name="connsiteY12" fmla="*/ 690113 h 2697087"/>
              <a:gd name="connsiteX13" fmla="*/ 626086 w 2334116"/>
              <a:gd name="connsiteY13" fmla="*/ 741871 h 2697087"/>
              <a:gd name="connsiteX14" fmla="*/ 608833 w 2334116"/>
              <a:gd name="connsiteY14" fmla="*/ 810883 h 2697087"/>
              <a:gd name="connsiteX15" fmla="*/ 574328 w 2334116"/>
              <a:gd name="connsiteY15" fmla="*/ 914400 h 2697087"/>
              <a:gd name="connsiteX16" fmla="*/ 522569 w 2334116"/>
              <a:gd name="connsiteY16" fmla="*/ 966158 h 2697087"/>
              <a:gd name="connsiteX17" fmla="*/ 470811 w 2334116"/>
              <a:gd name="connsiteY17" fmla="*/ 1086928 h 2697087"/>
              <a:gd name="connsiteX18" fmla="*/ 401799 w 2334116"/>
              <a:gd name="connsiteY18" fmla="*/ 1242203 h 2697087"/>
              <a:gd name="connsiteX19" fmla="*/ 367294 w 2334116"/>
              <a:gd name="connsiteY19" fmla="*/ 1345720 h 2697087"/>
              <a:gd name="connsiteX20" fmla="*/ 350041 w 2334116"/>
              <a:gd name="connsiteY20" fmla="*/ 1414732 h 2697087"/>
              <a:gd name="connsiteX21" fmla="*/ 298283 w 2334116"/>
              <a:gd name="connsiteY21" fmla="*/ 1518249 h 2697087"/>
              <a:gd name="connsiteX22" fmla="*/ 246524 w 2334116"/>
              <a:gd name="connsiteY22" fmla="*/ 1552754 h 2697087"/>
              <a:gd name="connsiteX23" fmla="*/ 177513 w 2334116"/>
              <a:gd name="connsiteY23" fmla="*/ 1656271 h 2697087"/>
              <a:gd name="connsiteX24" fmla="*/ 56743 w 2334116"/>
              <a:gd name="connsiteY24" fmla="*/ 1811547 h 2697087"/>
              <a:gd name="connsiteX25" fmla="*/ 22237 w 2334116"/>
              <a:gd name="connsiteY25" fmla="*/ 1915064 h 2697087"/>
              <a:gd name="connsiteX26" fmla="*/ 4984 w 2334116"/>
              <a:gd name="connsiteY26" fmla="*/ 1966822 h 2697087"/>
              <a:gd name="connsiteX27" fmla="*/ 22237 w 2334116"/>
              <a:gd name="connsiteY27" fmla="*/ 2570671 h 2697087"/>
              <a:gd name="connsiteX28" fmla="*/ 73996 w 2334116"/>
              <a:gd name="connsiteY28" fmla="*/ 2587924 h 2697087"/>
              <a:gd name="connsiteX29" fmla="*/ 160260 w 2334116"/>
              <a:gd name="connsiteY29" fmla="*/ 2622430 h 2697087"/>
              <a:gd name="connsiteX30" fmla="*/ 298283 w 2334116"/>
              <a:gd name="connsiteY30" fmla="*/ 2656935 h 2697087"/>
              <a:gd name="connsiteX31" fmla="*/ 470811 w 2334116"/>
              <a:gd name="connsiteY31" fmla="*/ 2691441 h 2697087"/>
              <a:gd name="connsiteX32" fmla="*/ 643339 w 2334116"/>
              <a:gd name="connsiteY32" fmla="*/ 2674188 h 2697087"/>
              <a:gd name="connsiteX33" fmla="*/ 798615 w 2334116"/>
              <a:gd name="connsiteY33" fmla="*/ 2656935 h 2697087"/>
              <a:gd name="connsiteX34" fmla="*/ 1454222 w 2334116"/>
              <a:gd name="connsiteY34" fmla="*/ 2674188 h 2697087"/>
              <a:gd name="connsiteX35" fmla="*/ 1885543 w 2334116"/>
              <a:gd name="connsiteY35" fmla="*/ 2656935 h 2697087"/>
              <a:gd name="connsiteX36" fmla="*/ 2109830 w 2334116"/>
              <a:gd name="connsiteY36" fmla="*/ 2605177 h 2697087"/>
              <a:gd name="connsiteX37" fmla="*/ 2213347 w 2334116"/>
              <a:gd name="connsiteY37" fmla="*/ 2587924 h 2697087"/>
              <a:gd name="connsiteX38" fmla="*/ 2316864 w 2334116"/>
              <a:gd name="connsiteY38" fmla="*/ 2536166 h 2697087"/>
              <a:gd name="connsiteX39" fmla="*/ 2334116 w 2334116"/>
              <a:gd name="connsiteY39" fmla="*/ 2484407 h 2697087"/>
              <a:gd name="connsiteX40" fmla="*/ 2316864 w 2334116"/>
              <a:gd name="connsiteY40" fmla="*/ 1828800 h 2697087"/>
              <a:gd name="connsiteX41" fmla="*/ 2299611 w 2334116"/>
              <a:gd name="connsiteY41" fmla="*/ 1708030 h 2697087"/>
              <a:gd name="connsiteX42" fmla="*/ 2247852 w 2334116"/>
              <a:gd name="connsiteY42" fmla="*/ 1518249 h 2697087"/>
              <a:gd name="connsiteX43" fmla="*/ 2230599 w 2334116"/>
              <a:gd name="connsiteY43" fmla="*/ 1362973 h 2697087"/>
              <a:gd name="connsiteX44" fmla="*/ 2196094 w 2334116"/>
              <a:gd name="connsiteY44" fmla="*/ 1311215 h 2697087"/>
              <a:gd name="connsiteX45" fmla="*/ 2178841 w 2334116"/>
              <a:gd name="connsiteY45" fmla="*/ 1259456 h 2697087"/>
              <a:gd name="connsiteX46" fmla="*/ 2109830 w 2334116"/>
              <a:gd name="connsiteY46" fmla="*/ 1155939 h 2697087"/>
              <a:gd name="connsiteX47" fmla="*/ 2023566 w 2334116"/>
              <a:gd name="connsiteY47" fmla="*/ 1069675 h 2697087"/>
              <a:gd name="connsiteX48" fmla="*/ 1920049 w 2334116"/>
              <a:gd name="connsiteY48" fmla="*/ 1035169 h 2697087"/>
              <a:gd name="connsiteX49" fmla="*/ 1816532 w 2334116"/>
              <a:gd name="connsiteY49" fmla="*/ 966158 h 2697087"/>
              <a:gd name="connsiteX50" fmla="*/ 1782026 w 2334116"/>
              <a:gd name="connsiteY50" fmla="*/ 897147 h 2697087"/>
              <a:gd name="connsiteX51" fmla="*/ 1747520 w 2334116"/>
              <a:gd name="connsiteY51" fmla="*/ 793630 h 2697087"/>
              <a:gd name="connsiteX52" fmla="*/ 1747520 w 2334116"/>
              <a:gd name="connsiteY52" fmla="*/ 51758 h 2697087"/>
              <a:gd name="connsiteX53" fmla="*/ 1695762 w 2334116"/>
              <a:gd name="connsiteY53" fmla="*/ 17252 h 2697087"/>
              <a:gd name="connsiteX54" fmla="*/ 1609498 w 2334116"/>
              <a:gd name="connsiteY54" fmla="*/ 34505 h 2697087"/>
              <a:gd name="connsiteX55" fmla="*/ 1505981 w 2334116"/>
              <a:gd name="connsiteY55" fmla="*/ 69011 h 2697087"/>
              <a:gd name="connsiteX56" fmla="*/ 1298947 w 2334116"/>
              <a:gd name="connsiteY56" fmla="*/ 69011 h 2697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2334116" h="2697087">
                <a:moveTo>
                  <a:pt x="1367958" y="103517"/>
                </a:moveTo>
                <a:cubicBezTo>
                  <a:pt x="1362207" y="86264"/>
                  <a:pt x="1365504" y="62329"/>
                  <a:pt x="1350705" y="51758"/>
                </a:cubicBezTo>
                <a:cubicBezTo>
                  <a:pt x="1290557" y="8795"/>
                  <a:pt x="1127340" y="5268"/>
                  <a:pt x="1074660" y="0"/>
                </a:cubicBezTo>
                <a:cubicBezTo>
                  <a:pt x="1051656" y="11502"/>
                  <a:pt x="1025407" y="18040"/>
                  <a:pt x="1005649" y="34505"/>
                </a:cubicBezTo>
                <a:cubicBezTo>
                  <a:pt x="989720" y="47780"/>
                  <a:pt x="985805" y="71602"/>
                  <a:pt x="971143" y="86264"/>
                </a:cubicBezTo>
                <a:cubicBezTo>
                  <a:pt x="956481" y="100926"/>
                  <a:pt x="936637" y="109267"/>
                  <a:pt x="919384" y="120769"/>
                </a:cubicBezTo>
                <a:cubicBezTo>
                  <a:pt x="907882" y="138022"/>
                  <a:pt x="894152" y="153982"/>
                  <a:pt x="884879" y="172528"/>
                </a:cubicBezTo>
                <a:cubicBezTo>
                  <a:pt x="876746" y="188794"/>
                  <a:pt x="878987" y="210085"/>
                  <a:pt x="867626" y="224286"/>
                </a:cubicBezTo>
                <a:cubicBezTo>
                  <a:pt x="854673" y="240478"/>
                  <a:pt x="833120" y="247290"/>
                  <a:pt x="815867" y="258792"/>
                </a:cubicBezTo>
                <a:cubicBezTo>
                  <a:pt x="775365" y="319545"/>
                  <a:pt x="738874" y="365009"/>
                  <a:pt x="712350" y="431320"/>
                </a:cubicBezTo>
                <a:cubicBezTo>
                  <a:pt x="698842" y="465091"/>
                  <a:pt x="689347" y="500331"/>
                  <a:pt x="677845" y="534837"/>
                </a:cubicBezTo>
                <a:cubicBezTo>
                  <a:pt x="672094" y="552090"/>
                  <a:pt x="663582" y="568657"/>
                  <a:pt x="660592" y="586596"/>
                </a:cubicBezTo>
                <a:cubicBezTo>
                  <a:pt x="654841" y="621102"/>
                  <a:pt x="650928" y="655964"/>
                  <a:pt x="643339" y="690113"/>
                </a:cubicBezTo>
                <a:cubicBezTo>
                  <a:pt x="639394" y="707866"/>
                  <a:pt x="631082" y="724385"/>
                  <a:pt x="626086" y="741871"/>
                </a:cubicBezTo>
                <a:cubicBezTo>
                  <a:pt x="619572" y="764671"/>
                  <a:pt x="615647" y="788171"/>
                  <a:pt x="608833" y="810883"/>
                </a:cubicBezTo>
                <a:cubicBezTo>
                  <a:pt x="598382" y="845721"/>
                  <a:pt x="600047" y="888681"/>
                  <a:pt x="574328" y="914400"/>
                </a:cubicBezTo>
                <a:lnTo>
                  <a:pt x="522569" y="966158"/>
                </a:lnTo>
                <a:cubicBezTo>
                  <a:pt x="476930" y="1148710"/>
                  <a:pt x="538893" y="933741"/>
                  <a:pt x="470811" y="1086928"/>
                </a:cubicBezTo>
                <a:cubicBezTo>
                  <a:pt x="388690" y="1271702"/>
                  <a:pt x="479887" y="1125073"/>
                  <a:pt x="401799" y="1242203"/>
                </a:cubicBezTo>
                <a:cubicBezTo>
                  <a:pt x="390297" y="1276709"/>
                  <a:pt x="376116" y="1310434"/>
                  <a:pt x="367294" y="1345720"/>
                </a:cubicBezTo>
                <a:cubicBezTo>
                  <a:pt x="361543" y="1368724"/>
                  <a:pt x="356555" y="1391932"/>
                  <a:pt x="350041" y="1414732"/>
                </a:cubicBezTo>
                <a:cubicBezTo>
                  <a:pt x="338816" y="1454019"/>
                  <a:pt x="328526" y="1488006"/>
                  <a:pt x="298283" y="1518249"/>
                </a:cubicBezTo>
                <a:cubicBezTo>
                  <a:pt x="283621" y="1532911"/>
                  <a:pt x="263777" y="1541252"/>
                  <a:pt x="246524" y="1552754"/>
                </a:cubicBezTo>
                <a:cubicBezTo>
                  <a:pt x="213528" y="1651741"/>
                  <a:pt x="252900" y="1559345"/>
                  <a:pt x="177513" y="1656271"/>
                </a:cubicBezTo>
                <a:cubicBezTo>
                  <a:pt x="33054" y="1842003"/>
                  <a:pt x="174251" y="1694037"/>
                  <a:pt x="56743" y="1811547"/>
                </a:cubicBezTo>
                <a:lnTo>
                  <a:pt x="22237" y="1915064"/>
                </a:lnTo>
                <a:lnTo>
                  <a:pt x="4984" y="1966822"/>
                </a:lnTo>
                <a:cubicBezTo>
                  <a:pt x="10735" y="2168105"/>
                  <a:pt x="0" y="2370537"/>
                  <a:pt x="22237" y="2570671"/>
                </a:cubicBezTo>
                <a:cubicBezTo>
                  <a:pt x="24245" y="2588746"/>
                  <a:pt x="56968" y="2581538"/>
                  <a:pt x="73996" y="2587924"/>
                </a:cubicBezTo>
                <a:cubicBezTo>
                  <a:pt x="102994" y="2598798"/>
                  <a:pt x="131262" y="2611556"/>
                  <a:pt x="160260" y="2622430"/>
                </a:cubicBezTo>
                <a:cubicBezTo>
                  <a:pt x="239139" y="2652010"/>
                  <a:pt x="195312" y="2631193"/>
                  <a:pt x="298283" y="2656935"/>
                </a:cubicBezTo>
                <a:cubicBezTo>
                  <a:pt x="458896" y="2697087"/>
                  <a:pt x="174894" y="2649167"/>
                  <a:pt x="470811" y="2691441"/>
                </a:cubicBezTo>
                <a:lnTo>
                  <a:pt x="643339" y="2674188"/>
                </a:lnTo>
                <a:cubicBezTo>
                  <a:pt x="695130" y="2668736"/>
                  <a:pt x="746538" y="2656935"/>
                  <a:pt x="798615" y="2656935"/>
                </a:cubicBezTo>
                <a:cubicBezTo>
                  <a:pt x="1017226" y="2656935"/>
                  <a:pt x="1235686" y="2668437"/>
                  <a:pt x="1454222" y="2674188"/>
                </a:cubicBezTo>
                <a:cubicBezTo>
                  <a:pt x="1597996" y="2668437"/>
                  <a:pt x="1741973" y="2666506"/>
                  <a:pt x="1885543" y="2656935"/>
                </a:cubicBezTo>
                <a:cubicBezTo>
                  <a:pt x="1927081" y="2654166"/>
                  <a:pt x="2090896" y="2608333"/>
                  <a:pt x="2109830" y="2605177"/>
                </a:cubicBezTo>
                <a:lnTo>
                  <a:pt x="2213347" y="2587924"/>
                </a:lnTo>
                <a:cubicBezTo>
                  <a:pt x="2247441" y="2576559"/>
                  <a:pt x="2292542" y="2566569"/>
                  <a:pt x="2316864" y="2536166"/>
                </a:cubicBezTo>
                <a:cubicBezTo>
                  <a:pt x="2328225" y="2521965"/>
                  <a:pt x="2328365" y="2501660"/>
                  <a:pt x="2334116" y="2484407"/>
                </a:cubicBezTo>
                <a:cubicBezTo>
                  <a:pt x="2328365" y="2265871"/>
                  <a:pt x="2326570" y="2047196"/>
                  <a:pt x="2316864" y="1828800"/>
                </a:cubicBezTo>
                <a:cubicBezTo>
                  <a:pt x="2315058" y="1788175"/>
                  <a:pt x="2308755" y="1747654"/>
                  <a:pt x="2299611" y="1708030"/>
                </a:cubicBezTo>
                <a:cubicBezTo>
                  <a:pt x="2256628" y="1521772"/>
                  <a:pt x="2271596" y="1684458"/>
                  <a:pt x="2247852" y="1518249"/>
                </a:cubicBezTo>
                <a:cubicBezTo>
                  <a:pt x="2240487" y="1466695"/>
                  <a:pt x="2243229" y="1413495"/>
                  <a:pt x="2230599" y="1362973"/>
                </a:cubicBezTo>
                <a:cubicBezTo>
                  <a:pt x="2225570" y="1342857"/>
                  <a:pt x="2205367" y="1329761"/>
                  <a:pt x="2196094" y="1311215"/>
                </a:cubicBezTo>
                <a:cubicBezTo>
                  <a:pt x="2187961" y="1294949"/>
                  <a:pt x="2187673" y="1275354"/>
                  <a:pt x="2178841" y="1259456"/>
                </a:cubicBezTo>
                <a:cubicBezTo>
                  <a:pt x="2158701" y="1223204"/>
                  <a:pt x="2132834" y="1190445"/>
                  <a:pt x="2109830" y="1155939"/>
                </a:cubicBezTo>
                <a:cubicBezTo>
                  <a:pt x="2078352" y="1108722"/>
                  <a:pt x="2078046" y="1093889"/>
                  <a:pt x="2023566" y="1069675"/>
                </a:cubicBezTo>
                <a:cubicBezTo>
                  <a:pt x="1990329" y="1054903"/>
                  <a:pt x="1950313" y="1055345"/>
                  <a:pt x="1920049" y="1035169"/>
                </a:cubicBezTo>
                <a:lnTo>
                  <a:pt x="1816532" y="966158"/>
                </a:lnTo>
                <a:cubicBezTo>
                  <a:pt x="1805030" y="943154"/>
                  <a:pt x="1791578" y="921026"/>
                  <a:pt x="1782026" y="897147"/>
                </a:cubicBezTo>
                <a:cubicBezTo>
                  <a:pt x="1768518" y="863376"/>
                  <a:pt x="1747520" y="793630"/>
                  <a:pt x="1747520" y="793630"/>
                </a:cubicBezTo>
                <a:cubicBezTo>
                  <a:pt x="1759032" y="563387"/>
                  <a:pt x="1783976" y="279611"/>
                  <a:pt x="1747520" y="51758"/>
                </a:cubicBezTo>
                <a:cubicBezTo>
                  <a:pt x="1744244" y="31283"/>
                  <a:pt x="1713015" y="28754"/>
                  <a:pt x="1695762" y="17252"/>
                </a:cubicBezTo>
                <a:cubicBezTo>
                  <a:pt x="1667007" y="23003"/>
                  <a:pt x="1637789" y="26789"/>
                  <a:pt x="1609498" y="34505"/>
                </a:cubicBezTo>
                <a:cubicBezTo>
                  <a:pt x="1574407" y="44075"/>
                  <a:pt x="1542353" y="69011"/>
                  <a:pt x="1505981" y="69011"/>
                </a:cubicBezTo>
                <a:lnTo>
                  <a:pt x="1298947" y="69011"/>
                </a:ln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14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Gradient-domain editing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458200" cy="5135563"/>
          </a:xfrm>
        </p:spPr>
        <p:txBody>
          <a:bodyPr/>
          <a:lstStyle/>
          <a:p>
            <a:endParaRPr lang="en-US" dirty="0" smtClean="0"/>
          </a:p>
          <a:p>
            <a:pPr>
              <a:buNone/>
            </a:pPr>
            <a:r>
              <a:rPr lang="en-US" dirty="0" smtClean="0"/>
              <a:t>	Creation of image = least squares problem in terms of: 1) pixel intensities; 2) differences of pixel intensities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66594" name="Picture 2" descr="LeastSquaresFitting"/>
          <p:cNvPicPr>
            <a:picLocks noChangeAspect="1" noChangeArrowheads="1"/>
          </p:cNvPicPr>
          <p:nvPr/>
        </p:nvPicPr>
        <p:blipFill>
          <a:blip r:embed="rId4" cstate="print"/>
          <a:srcRect r="47955"/>
          <a:stretch>
            <a:fillRect/>
          </a:stretch>
        </p:blipFill>
        <p:spPr bwMode="auto">
          <a:xfrm>
            <a:off x="-58738" y="3429000"/>
            <a:ext cx="4591288" cy="2590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9863" y="5943600"/>
            <a:ext cx="419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Least Squares Line Fit in 2 Dimensions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3371937"/>
              </p:ext>
            </p:extLst>
          </p:nvPr>
        </p:nvGraphicFramePr>
        <p:xfrm>
          <a:off x="5105400" y="3429000"/>
          <a:ext cx="3979862" cy="182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7899" name="Equation" r:id="rId5" imgW="1549080" imgH="711000" progId="Equation.3">
                  <p:embed/>
                </p:oleObj>
              </mc:Choice>
              <mc:Fallback>
                <p:oleObj name="Equation" r:id="rId5" imgW="154908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3429000"/>
                        <a:ext cx="3979862" cy="1827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648200" y="5486401"/>
            <a:ext cx="441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 Python least-squares solvers for numerically stable solution with sparse A</a:t>
            </a:r>
          </a:p>
          <a:p>
            <a:r>
              <a:rPr lang="en-US" dirty="0" smtClean="0"/>
              <a:t>(e.g</a:t>
            </a:r>
            <a:r>
              <a:rPr lang="en-US" dirty="0"/>
              <a:t>. </a:t>
            </a:r>
            <a:r>
              <a:rPr lang="en-US" dirty="0" err="1" smtClean="0"/>
              <a:t>scipy.sparse.linalg.lsqr</a:t>
            </a:r>
            <a:r>
              <a:rPr lang="en-US" dirty="0" smtClean="0"/>
              <a:t>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34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1"/>
            <a:ext cx="7924800" cy="6858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Line-fitting: y=</a:t>
            </a:r>
            <a:r>
              <a:rPr lang="en-US" dirty="0" err="1" smtClean="0"/>
              <a:t>mx+b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5" name="Picture 2" descr="LeastSquaresFitting"/>
          <p:cNvPicPr>
            <a:picLocks noChangeAspect="1" noChangeArrowheads="1"/>
          </p:cNvPicPr>
          <p:nvPr/>
        </p:nvPicPr>
        <p:blipFill>
          <a:blip r:embed="rId2" cstate="print"/>
          <a:srcRect r="47955"/>
          <a:stretch>
            <a:fillRect/>
          </a:stretch>
        </p:blipFill>
        <p:spPr bwMode="auto">
          <a:xfrm>
            <a:off x="5638800" y="457200"/>
            <a:ext cx="3240909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340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2.   Gradient domain processing</a:t>
            </a:r>
            <a:endParaRPr lang="en-US" dirty="0"/>
          </a:p>
        </p:txBody>
      </p:sp>
      <p:pic>
        <p:nvPicPr>
          <p:cNvPr id="4" name="Picture 2" descr="http://www.cs.illinois.edu/class/fa10/cs498dwh/projects/gradient/poissonblend_e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1" y="1752600"/>
            <a:ext cx="7572375" cy="733426"/>
          </a:xfrm>
          <a:prstGeom prst="rect">
            <a:avLst/>
          </a:prstGeom>
          <a:noFill/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8793126"/>
              </p:ext>
            </p:extLst>
          </p:nvPr>
        </p:nvGraphicFramePr>
        <p:xfrm>
          <a:off x="762000" y="3124200"/>
          <a:ext cx="22098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80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80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10241" y="3081010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0241" y="3530642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0241" y="3963275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8367" y="4394344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55866" y="3082506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55866" y="3532138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55866" y="3964771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63992" y="4395840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08449" y="3089755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08449" y="3539387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08449" y="3972020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16575" y="4403089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36821" y="3073998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36821" y="3523630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36821" y="3956263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44947" y="4387332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16</a:t>
            </a: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9934487"/>
              </p:ext>
            </p:extLst>
          </p:nvPr>
        </p:nvGraphicFramePr>
        <p:xfrm>
          <a:off x="3657600" y="3124142"/>
          <a:ext cx="22098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3605841" y="3080952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05841" y="3530584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05841" y="3963217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613967" y="4394286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51466" y="3082448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51466" y="3532080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151466" y="3964713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159592" y="4395782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704049" y="3089697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04049" y="3539329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704049" y="3971962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712175" y="4403031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232421" y="3073940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232421" y="3523572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232421" y="3956205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15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240547" y="4387274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16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53623" y="270874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ource image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3733801" y="2732423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background image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6858000" y="2754868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 image</a:t>
            </a:r>
            <a:endParaRPr lang="en-US" dirty="0"/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599011"/>
              </p:ext>
            </p:extLst>
          </p:nvPr>
        </p:nvGraphicFramePr>
        <p:xfrm>
          <a:off x="6520453" y="3132220"/>
          <a:ext cx="22098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v</a:t>
                      </a:r>
                      <a:r>
                        <a:rPr lang="en-US" b="1" baseline="-25000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  <a:endParaRPr lang="en-US" b="1" baseline="-25000" dirty="0">
                        <a:solidFill>
                          <a:schemeClr val="tx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v</a:t>
                      </a:r>
                      <a:r>
                        <a:rPr lang="en-US" b="1" baseline="-25000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v</a:t>
                      </a:r>
                      <a:r>
                        <a:rPr lang="en-US" b="1" baseline="-25000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v</a:t>
                      </a:r>
                      <a:r>
                        <a:rPr lang="en-US" b="1" baseline="-25000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6468694" y="3089030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468694" y="3538662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468694" y="3971295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476820" y="4402364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014319" y="3090526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014319" y="3540158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014319" y="3972791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022445" y="4403860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566902" y="3097775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566902" y="3547407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566902" y="3980040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11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575028" y="4411109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12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095274" y="3082018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13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095274" y="3531650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14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095274" y="3964283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15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103400" y="4395352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16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308602" y="3558016"/>
            <a:ext cx="1106424" cy="87095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4204646" y="3562627"/>
            <a:ext cx="1106424" cy="87095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7066688" y="3568769"/>
            <a:ext cx="1106424" cy="87095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0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results</a:t>
            </a:r>
          </a:p>
        </p:txBody>
      </p:sp>
      <p:pic>
        <p:nvPicPr>
          <p:cNvPr id="4198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901700"/>
            <a:ext cx="6096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6"/>
          <p:cNvPicPr>
            <a:picLocks noChangeAspect="1" noChangeArrowheads="1"/>
          </p:cNvPicPr>
          <p:nvPr/>
        </p:nvPicPr>
        <p:blipFill>
          <a:blip r:embed="rId3" cstate="print"/>
          <a:srcRect l="4286" t="22571" r="3143" b="16476"/>
          <a:stretch>
            <a:fillRect/>
          </a:stretch>
        </p:blipFill>
        <p:spPr bwMode="auto">
          <a:xfrm>
            <a:off x="1143000" y="3721100"/>
            <a:ext cx="6172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62868" y="64759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lose?</a:t>
            </a:r>
          </a:p>
        </p:txBody>
      </p:sp>
      <p:pic>
        <p:nvPicPr>
          <p:cNvPr id="41988" name="Picture 6"/>
          <p:cNvPicPr>
            <a:picLocks noChangeAspect="1" noChangeArrowheads="1"/>
          </p:cNvPicPr>
          <p:nvPr/>
        </p:nvPicPr>
        <p:blipFill>
          <a:blip r:embed="rId3" cstate="print"/>
          <a:srcRect l="4286" t="22571" r="3143" b="16476"/>
          <a:stretch>
            <a:fillRect/>
          </a:stretch>
        </p:blipFill>
        <p:spPr bwMode="auto">
          <a:xfrm>
            <a:off x="609600" y="2540000"/>
            <a:ext cx="786955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910467" y="65140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Foreground color changes</a:t>
            </a:r>
          </a:p>
          <a:p>
            <a:r>
              <a:rPr lang="en-US" sz="2800" dirty="0"/>
              <a:t>Background pixels in target region are replaced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Blending with Mixed Gradients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foreground or background gradient with larger magnitude as the guiding gradient</a:t>
            </a:r>
            <a:endParaRPr lang="en-US" dirty="0"/>
          </a:p>
        </p:txBody>
      </p:sp>
      <p:pic>
        <p:nvPicPr>
          <p:cNvPr id="401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192338"/>
            <a:ext cx="5067300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681868" y="6318805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3: Gradient Domain Editing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153400" cy="51355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General concept: Solve for pixels of new image that satisfy constraints on the gradient and the intensity</a:t>
            </a:r>
          </a:p>
          <a:p>
            <a:pPr lvl="1"/>
            <a:r>
              <a:rPr lang="en-US" dirty="0" smtClean="0"/>
              <a:t>Constraints can be from one image (for filtering) or more (for blending)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Project 3: Reconstruction from Gradients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smtClean="0"/>
              <a:t>Preserve x-y gradients</a:t>
            </a:r>
          </a:p>
          <a:p>
            <a:pPr marL="514350" indent="-514350">
              <a:buAutoNum type="arabicPeriod"/>
            </a:pPr>
            <a:r>
              <a:rPr lang="en-US" dirty="0" smtClean="0"/>
              <a:t>Preserve intensity of one pixel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Source pixels: s</a:t>
            </a:r>
          </a:p>
          <a:p>
            <a:pPr>
              <a:buNone/>
            </a:pPr>
            <a:r>
              <a:rPr lang="en-US" dirty="0" smtClean="0"/>
              <a:t>Variable pixels: v</a:t>
            </a:r>
          </a:p>
          <a:p>
            <a:pPr marL="514350" indent="-514350">
              <a:buAutoNum type="arabicPeriod"/>
            </a:pPr>
            <a:r>
              <a:rPr lang="en-US" dirty="0" smtClean="0"/>
              <a:t>minimize (v(x+1,y)-v(</a:t>
            </a:r>
            <a:r>
              <a:rPr lang="en-US" dirty="0" err="1" smtClean="0"/>
              <a:t>x,y</a:t>
            </a:r>
            <a:r>
              <a:rPr lang="en-US" dirty="0" smtClean="0"/>
              <a:t>) - (s(x+1,y)-s(</a:t>
            </a:r>
            <a:r>
              <a:rPr lang="en-US" dirty="0" err="1" smtClean="0"/>
              <a:t>x,y</a:t>
            </a:r>
            <a:r>
              <a:rPr lang="en-US" dirty="0" smtClean="0"/>
              <a:t>))^2 </a:t>
            </a:r>
          </a:p>
          <a:p>
            <a:pPr marL="514350" indent="-514350">
              <a:buAutoNum type="arabicPeriod"/>
            </a:pPr>
            <a:r>
              <a:rPr lang="en-US" dirty="0" smtClean="0"/>
              <a:t>minimize (v(x,y+1)-v(</a:t>
            </a:r>
            <a:r>
              <a:rPr lang="en-US" dirty="0" err="1" smtClean="0"/>
              <a:t>x,y</a:t>
            </a:r>
            <a:r>
              <a:rPr lang="en-US" dirty="0" smtClean="0"/>
              <a:t>) - (s(x,y+1)-s(</a:t>
            </a:r>
            <a:r>
              <a:rPr lang="en-US" dirty="0" err="1" smtClean="0"/>
              <a:t>x,y</a:t>
            </a:r>
            <a:r>
              <a:rPr lang="en-US" dirty="0" smtClean="0"/>
              <a:t>))^2 </a:t>
            </a:r>
          </a:p>
          <a:p>
            <a:pPr marL="514350" indent="-514350">
              <a:buAutoNum type="arabicPeriod"/>
            </a:pPr>
            <a:r>
              <a:rPr lang="en-US" dirty="0" smtClean="0"/>
              <a:t>minimize (v(1,1)-s(1,1))^2</a:t>
            </a:r>
            <a:endParaRPr lang="en-US" dirty="0"/>
          </a:p>
        </p:txBody>
      </p:sp>
      <p:pic>
        <p:nvPicPr>
          <p:cNvPr id="370690" name="Picture 2" descr="http://www.cs.illinois.edu/class/fa10/cs498dwh/projects/gradient/toy_proble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1067335"/>
            <a:ext cx="2302646" cy="24910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3 (extra): Color2Gray</a:t>
            </a:r>
            <a:endParaRPr lang="en-US" dirty="0"/>
          </a:p>
        </p:txBody>
      </p:sp>
      <p:pic>
        <p:nvPicPr>
          <p:cNvPr id="372738" name="Picture 2" descr="http://www.cs.illinois.edu/class/fa10/cs498dwh/projects/gradient/colorBlindTest3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447800"/>
            <a:ext cx="2574950" cy="2514600"/>
          </a:xfrm>
          <a:prstGeom prst="rect">
            <a:avLst/>
          </a:prstGeom>
          <a:noFill/>
        </p:spPr>
      </p:pic>
      <p:pic>
        <p:nvPicPr>
          <p:cNvPr id="372740" name="Picture 4" descr="http://www.cs.illinois.edu/class/fa10/cs498dwh/projects/gradient/colorBlindTest35_gr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524000"/>
            <a:ext cx="2514600" cy="2455664"/>
          </a:xfrm>
          <a:prstGeom prst="rect">
            <a:avLst/>
          </a:prstGeom>
          <a:noFill/>
        </p:spPr>
      </p:pic>
      <p:sp>
        <p:nvSpPr>
          <p:cNvPr id="6" name="Right Arrow 5"/>
          <p:cNvSpPr/>
          <p:nvPr/>
        </p:nvSpPr>
        <p:spPr>
          <a:xfrm>
            <a:off x="4495800" y="2667000"/>
            <a:ext cx="685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343400" y="91440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rgb2gray</a:t>
            </a:r>
            <a:endParaRPr lang="en-US" dirty="0"/>
          </a:p>
        </p:txBody>
      </p:sp>
      <p:pic>
        <p:nvPicPr>
          <p:cNvPr id="8" name="Picture 2" descr="http://www.cs.illinois.edu/class/fa10/cs498dwh/projects/gradient/colorBlindTest3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4343400"/>
            <a:ext cx="2574950" cy="2514600"/>
          </a:xfrm>
          <a:prstGeom prst="rect">
            <a:avLst/>
          </a:prstGeom>
          <a:noFill/>
        </p:spPr>
      </p:pic>
      <p:sp>
        <p:nvSpPr>
          <p:cNvPr id="9" name="Right Arrow 8"/>
          <p:cNvSpPr/>
          <p:nvPr/>
        </p:nvSpPr>
        <p:spPr>
          <a:xfrm>
            <a:off x="4495800" y="5562600"/>
            <a:ext cx="685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72200" y="5257800"/>
            <a:ext cx="91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91000" y="4495801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Gradient-domain editing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3 (extra): NPR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Preserve gradients on edges</a:t>
            </a:r>
          </a:p>
          <a:p>
            <a:pPr lvl="1"/>
            <a:r>
              <a:rPr lang="en-US" sz="2400" dirty="0"/>
              <a:t>e.g., get canny edges with edge(</a:t>
            </a:r>
            <a:r>
              <a:rPr lang="en-US" sz="2400" dirty="0" err="1"/>
              <a:t>im</a:t>
            </a:r>
            <a:r>
              <a:rPr lang="en-US" sz="2400" dirty="0"/>
              <a:t>, ‘canny’)</a:t>
            </a:r>
          </a:p>
          <a:p>
            <a:r>
              <a:rPr lang="en-US" sz="2800" dirty="0"/>
              <a:t>Reduce gradients not on edges</a:t>
            </a:r>
          </a:p>
          <a:p>
            <a:r>
              <a:rPr lang="en-US" sz="2800" dirty="0"/>
              <a:t>Preserve original intensity</a:t>
            </a:r>
          </a:p>
        </p:txBody>
      </p:sp>
      <p:pic>
        <p:nvPicPr>
          <p:cNvPr id="406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984500"/>
            <a:ext cx="5838982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758068" y="65013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382000" cy="51355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How do I put an object from one image into another?</a:t>
            </a:r>
            <a:endParaRPr lang="en-US" dirty="0"/>
          </a:p>
        </p:txBody>
      </p:sp>
      <p:pic>
        <p:nvPicPr>
          <p:cNvPr id="364547" name="Picture 3" descr="C:\Users\Hoiem\Documents\Classes\Computational Photography - Fall 2010\projects\cloning\samples\im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2667000"/>
            <a:ext cx="4291584" cy="3218688"/>
          </a:xfrm>
          <a:prstGeom prst="rect">
            <a:avLst/>
          </a:prstGeom>
          <a:noFill/>
        </p:spPr>
      </p:pic>
      <p:pic>
        <p:nvPicPr>
          <p:cNvPr id="364548" name="Picture 4" descr="C:\Users\Hoiem\Documents\Classes\Computational Photography - Fall 2010\projects\cloning\samples\pengu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1" y="3505200"/>
            <a:ext cx="1234897" cy="1854200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>
          <a:xfrm>
            <a:off x="1524000" y="4038600"/>
            <a:ext cx="762000" cy="1143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7" idx="6"/>
          </p:cNvCxnSpPr>
          <p:nvPr/>
        </p:nvCxnSpPr>
        <p:spPr>
          <a:xfrm>
            <a:off x="2286000" y="4610100"/>
            <a:ext cx="3048000" cy="6477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Colorization using optimization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930400"/>
            <a:ext cx="2931902" cy="5135563"/>
          </a:xfrm>
        </p:spPr>
        <p:txBody>
          <a:bodyPr>
            <a:normAutofit/>
          </a:bodyPr>
          <a:lstStyle/>
          <a:p>
            <a:r>
              <a:rPr lang="en-US" sz="2400" dirty="0"/>
              <a:t>Minimize squared color difference, weighted by intensity similarity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Solve with sparse linear system of equations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26349" y="6121399"/>
            <a:ext cx="4679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http://www.cs.huji.ac.il/~yweiss/Colorization</a:t>
            </a:r>
            <a:r>
              <a:rPr lang="en-US" dirty="0" smtClean="0">
                <a:hlinkClick r:id="rId2"/>
              </a:rPr>
              <a:t>/</a:t>
            </a:r>
            <a:endParaRPr lang="en-US" dirty="0"/>
          </a:p>
        </p:txBody>
      </p:sp>
      <p:pic>
        <p:nvPicPr>
          <p:cNvPr id="378882" name="Picture 2" descr="http://www.cs.huji.ac.il/~yweiss/Colorization/gray/gili_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2" y="1701799"/>
            <a:ext cx="2560426" cy="212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84" name="Picture 4" descr="http://www.cs.huji.ac.il/~yweiss/Colorization/gray/gili_r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701799"/>
            <a:ext cx="2560427" cy="212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86" name="Picture 6" descr="http://www.cs.huji.ac.il/~yweiss/Colorization/gray/cats_low_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042" y="3978346"/>
            <a:ext cx="2556996" cy="214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88" name="Picture 8" descr="http://www.cs.huji.ac.il/~yweiss/Colorization/gray/cats_re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978347"/>
            <a:ext cx="2560427" cy="214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09599" y="939800"/>
            <a:ext cx="8229600" cy="112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Solve for </a:t>
            </a:r>
            <a:r>
              <a:rPr lang="en-US" sz="2400" dirty="0" err="1"/>
              <a:t>uv</a:t>
            </a:r>
            <a:r>
              <a:rPr lang="en-US" sz="2400" dirty="0"/>
              <a:t> channels such that similar intensities have similar colors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194" y="3444085"/>
            <a:ext cx="2646712" cy="75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86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229600" cy="5867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Three ways to blend/composite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Alpha compositing</a:t>
            </a:r>
          </a:p>
          <a:p>
            <a:pPr marL="1371600" lvl="2" indent="-514350"/>
            <a:r>
              <a:rPr lang="en-US" dirty="0" smtClean="0"/>
              <a:t>Need nice cut (intelligent scissors)</a:t>
            </a:r>
          </a:p>
          <a:p>
            <a:pPr marL="1371600" lvl="2" indent="-514350"/>
            <a:r>
              <a:rPr lang="en-US" dirty="0" smtClean="0"/>
              <a:t>Should </a:t>
            </a:r>
            <a:r>
              <a:rPr lang="en-US" b="1" dirty="0" smtClean="0"/>
              <a:t>feather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err="1" smtClean="0"/>
              <a:t>Laplacian</a:t>
            </a:r>
            <a:r>
              <a:rPr lang="en-US" dirty="0" smtClean="0"/>
              <a:t> pyramid blending</a:t>
            </a:r>
          </a:p>
          <a:p>
            <a:pPr marL="1371600" lvl="2" indent="-514350"/>
            <a:r>
              <a:rPr lang="en-US" b="1" dirty="0" smtClean="0"/>
              <a:t>Smooth blending at low frequencies, sharp at high frequencies</a:t>
            </a:r>
          </a:p>
          <a:p>
            <a:pPr marL="1371600" lvl="2" indent="-514350"/>
            <a:r>
              <a:rPr lang="en-US" dirty="0" smtClean="0"/>
              <a:t>Usually used for stitching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Gradient domain editing</a:t>
            </a:r>
          </a:p>
          <a:p>
            <a:pPr marL="1371600" lvl="2" indent="-514350"/>
            <a:r>
              <a:rPr lang="en-US" dirty="0" smtClean="0"/>
              <a:t>Also called </a:t>
            </a:r>
            <a:r>
              <a:rPr lang="en-US" b="1" dirty="0" smtClean="0"/>
              <a:t>Poisson Editing</a:t>
            </a:r>
          </a:p>
          <a:p>
            <a:pPr marL="1371600" lvl="2" indent="-514350"/>
            <a:r>
              <a:rPr lang="en-US" dirty="0" smtClean="0"/>
              <a:t>Explicit control over what to preserve</a:t>
            </a:r>
          </a:p>
          <a:p>
            <a:pPr marL="1371600" lvl="2" indent="-514350"/>
            <a:r>
              <a:rPr lang="en-US" dirty="0" smtClean="0"/>
              <a:t>Changes foreground color (for better or worse)</a:t>
            </a:r>
          </a:p>
          <a:p>
            <a:pPr marL="1371600" lvl="2" indent="-514350"/>
            <a:r>
              <a:rPr lang="en-US" dirty="0" smtClean="0"/>
              <a:t>Applicable for many things besides blending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None/>
            </a:pPr>
            <a:r>
              <a:rPr lang="en-US" dirty="0" smtClean="0"/>
              <a:t>1)  I am trying to blend this bear into this pool.  What problems will I have if I use: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Alpha compositing with feathering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err="1" smtClean="0"/>
              <a:t>Laplacian</a:t>
            </a:r>
            <a:r>
              <a:rPr lang="en-US" dirty="0" smtClean="0"/>
              <a:t> pyramid blending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Poisson editing?</a:t>
            </a:r>
          </a:p>
        </p:txBody>
      </p:sp>
      <p:pic>
        <p:nvPicPr>
          <p:cNvPr id="410626" name="Picture 2" descr="http://www.cs.brown.edu/courses/csci1950-g/results/proj2/steveg/image/res_img02-dum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2628900"/>
            <a:ext cx="3146395" cy="419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001000" cy="5135563"/>
          </a:xfrm>
        </p:spPr>
        <p:txBody>
          <a:bodyPr/>
          <a:lstStyle/>
          <a:p>
            <a:pPr marL="514350" indent="-514350">
              <a:buNone/>
            </a:pPr>
            <a:r>
              <a:rPr lang="en-US" dirty="0" smtClean="0"/>
              <a:t>2)  How would you make a sharpening filter using gradient domain processing?  What are the constraints on the gradients and the intensities?</a:t>
            </a:r>
          </a:p>
          <a:p>
            <a:pPr marL="514350" indent="-514350">
              <a:buAutoNum type="arabicParenR"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 warping: affine, projective, rotation, etc.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Compositing</a:t>
            </a:r>
          </a:p>
        </p:txBody>
      </p:sp>
      <p:pic>
        <p:nvPicPr>
          <p:cNvPr id="46797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87" y="3181349"/>
            <a:ext cx="3933825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797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5387" y="1733549"/>
            <a:ext cx="4138613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85786" y="6531173"/>
            <a:ext cx="853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Some slides from Efros/Seitz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News Composites</a:t>
            </a:r>
            <a:endParaRPr lang="en-US" dirty="0"/>
          </a:p>
        </p:txBody>
      </p:sp>
      <p:pic>
        <p:nvPicPr>
          <p:cNvPr id="367620" name="Picture 4" descr="US President Barack Obama leads President Hosni Mubarak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4400" y="990599"/>
            <a:ext cx="4381500" cy="26289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65201" y="198119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pic>
        <p:nvPicPr>
          <p:cNvPr id="367622" name="Picture 6" descr="Al-Ahram's Photoshopped image of President Hosni Mubarak at the Middle East peace talks.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3733799"/>
            <a:ext cx="4699000" cy="2819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08000" y="51054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“Enhanced” Version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775200" y="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u="sng" dirty="0" smtClean="0">
                <a:hlinkClick r:id="rId4"/>
              </a:rPr>
              <a:t>http://www.guardian.co.uk/world/2010/sep/16/mubarak-doctored-red-carpet-picture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News Composites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1" y="1870602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4994803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“Enhanced” Version</a:t>
            </a:r>
            <a:endParaRPr lang="en-US" dirty="0"/>
          </a:p>
        </p:txBody>
      </p:sp>
      <p:pic>
        <p:nvPicPr>
          <p:cNvPr id="414724" name="Picture 4" descr="http://www.sree.net/teaching/lateditors_files/72352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733800"/>
            <a:ext cx="3962400" cy="278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726" name="Picture 6" descr="http://www.sree.net/teaching/lateditors_files/72352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46714"/>
            <a:ext cx="333375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728" name="Picture 8" descr="http://www.sree.net/teaching/lateditors_files/72352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246714"/>
            <a:ext cx="333375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82800" y="6334136"/>
            <a:ext cx="2574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Walski</a:t>
            </a:r>
            <a:r>
              <a:rPr lang="en-US" dirty="0" smtClean="0"/>
              <a:t>, LA Times, 2003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84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Cut and paste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Laplacian</a:t>
            </a:r>
            <a:r>
              <a:rPr lang="en-US" dirty="0" smtClean="0"/>
              <a:t> pyramid blending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Poisson blending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cture1 - Introduction - CP Fall 20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36106</TotalTime>
  <Words>938</Words>
  <Application>Microsoft Office PowerPoint</Application>
  <PresentationFormat>Widescreen</PresentationFormat>
  <Paragraphs>338</Paragraphs>
  <Slides>54</Slides>
  <Notes>3</Notes>
  <HiddenSlides>1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4" baseType="lpstr">
      <vt:lpstr>Arial</vt:lpstr>
      <vt:lpstr>Calibri</vt:lpstr>
      <vt:lpstr>Courier New</vt:lpstr>
      <vt:lpstr>Symbol</vt:lpstr>
      <vt:lpstr>Times New Roman</vt:lpstr>
      <vt:lpstr>Verdana</vt:lpstr>
      <vt:lpstr>Lecture1 - Introduction - CP Fall 2010</vt:lpstr>
      <vt:lpstr>Custom Design</vt:lpstr>
      <vt:lpstr>Photo Editor Photo</vt:lpstr>
      <vt:lpstr>Equation</vt:lpstr>
      <vt:lpstr>Blending and Compositing</vt:lpstr>
      <vt:lpstr>Last class: finding boundaries</vt:lpstr>
      <vt:lpstr>Take-home questions</vt:lpstr>
      <vt:lpstr>Last Class: cutting out objects</vt:lpstr>
      <vt:lpstr>This Class</vt:lpstr>
      <vt:lpstr>Image Compositing</vt:lpstr>
      <vt:lpstr>News Composites</vt:lpstr>
      <vt:lpstr>News Composites</vt:lpstr>
      <vt:lpstr>Three methods</vt:lpstr>
      <vt:lpstr>Method 1: Cut and Paste</vt:lpstr>
      <vt:lpstr>Method 1: Cut and Paste</vt:lpstr>
      <vt:lpstr>Method 1: Cut and Paste</vt:lpstr>
      <vt:lpstr>Feathering</vt:lpstr>
      <vt:lpstr>Method 1: Cut and Paste (with feathering)</vt:lpstr>
      <vt:lpstr>Alpha compositing</vt:lpstr>
      <vt:lpstr>Alpha compositing with feathering</vt:lpstr>
      <vt:lpstr>Another example (without feathering)</vt:lpstr>
      <vt:lpstr>Proper blending is key</vt:lpstr>
      <vt:lpstr>Alpha Blending / Feathering</vt:lpstr>
      <vt:lpstr>Effect of Window Size</vt:lpstr>
      <vt:lpstr>Effect of Window Size</vt:lpstr>
      <vt:lpstr>Good Window Size</vt:lpstr>
      <vt:lpstr>How much should we blend?</vt:lpstr>
      <vt:lpstr>Method 2: Pyramid Blending</vt:lpstr>
      <vt:lpstr>Method 2: Pyramid Blending</vt:lpstr>
      <vt:lpstr>PowerPoint Presentation</vt:lpstr>
      <vt:lpstr>Method 2: Pyramid Blending</vt:lpstr>
      <vt:lpstr>Laplacian Pyramid Blending</vt:lpstr>
      <vt:lpstr>Simplification: Two-band Blending</vt:lpstr>
      <vt:lpstr>2-band Blending</vt:lpstr>
      <vt:lpstr>Linear Blending</vt:lpstr>
      <vt:lpstr>2-band Blending</vt:lpstr>
      <vt:lpstr>Blending Regions</vt:lpstr>
      <vt:lpstr>PowerPoint Presentation</vt:lpstr>
      <vt:lpstr>Related idea: Poisson Blending</vt:lpstr>
      <vt:lpstr>Related idea: Poisson Blending</vt:lpstr>
      <vt:lpstr>Method 3: Poisson Blending</vt:lpstr>
      <vt:lpstr>Example</vt:lpstr>
      <vt:lpstr>PowerPoint Presentation</vt:lpstr>
      <vt:lpstr>Gradient-domain editing</vt:lpstr>
      <vt:lpstr>Examples</vt:lpstr>
      <vt:lpstr>Examples</vt:lpstr>
      <vt:lpstr>Other results</vt:lpstr>
      <vt:lpstr>What do we lose?</vt:lpstr>
      <vt:lpstr>Blending with Mixed Gradients</vt:lpstr>
      <vt:lpstr>Project 3: Gradient Domain Editing</vt:lpstr>
      <vt:lpstr>Project 3: Reconstruction from Gradients</vt:lpstr>
      <vt:lpstr>Project 3 (extra): Color2Gray</vt:lpstr>
      <vt:lpstr>Project 3 (extra): NPR</vt:lpstr>
      <vt:lpstr>Colorization using optimization</vt:lpstr>
      <vt:lpstr>Things to remember</vt:lpstr>
      <vt:lpstr>Take-home questions</vt:lpstr>
      <vt:lpstr>Take-home questions</vt:lpstr>
      <vt:lpstr>Next class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Hoiem, Derek W</cp:lastModifiedBy>
  <cp:revision>98</cp:revision>
  <cp:lastPrinted>2017-09-26T13:59:48Z</cp:lastPrinted>
  <dcterms:created xsi:type="dcterms:W3CDTF">2010-08-30T03:58:01Z</dcterms:created>
  <dcterms:modified xsi:type="dcterms:W3CDTF">2020-01-14T04:07:25Z</dcterms:modified>
</cp:coreProperties>
</file>