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5"/>
  </p:notesMasterIdLst>
  <p:sldIdLst>
    <p:sldId id="518" r:id="rId3"/>
    <p:sldId id="496" r:id="rId4"/>
    <p:sldId id="407" r:id="rId5"/>
    <p:sldId id="408" r:id="rId6"/>
    <p:sldId id="409" r:id="rId7"/>
    <p:sldId id="410" r:id="rId8"/>
    <p:sldId id="454" r:id="rId9"/>
    <p:sldId id="455" r:id="rId10"/>
    <p:sldId id="457" r:id="rId11"/>
    <p:sldId id="475" r:id="rId12"/>
    <p:sldId id="412" r:id="rId13"/>
    <p:sldId id="413" r:id="rId14"/>
    <p:sldId id="414" r:id="rId15"/>
    <p:sldId id="483" r:id="rId16"/>
    <p:sldId id="415" r:id="rId17"/>
    <p:sldId id="416" r:id="rId18"/>
    <p:sldId id="417" r:id="rId19"/>
    <p:sldId id="418" r:id="rId20"/>
    <p:sldId id="419" r:id="rId21"/>
    <p:sldId id="491" r:id="rId22"/>
    <p:sldId id="492" r:id="rId23"/>
    <p:sldId id="493" r:id="rId24"/>
    <p:sldId id="494" r:id="rId25"/>
    <p:sldId id="495" r:id="rId26"/>
    <p:sldId id="420" r:id="rId27"/>
    <p:sldId id="421" r:id="rId28"/>
    <p:sldId id="422" r:id="rId29"/>
    <p:sldId id="423" r:id="rId30"/>
    <p:sldId id="485" r:id="rId31"/>
    <p:sldId id="521" r:id="rId32"/>
    <p:sldId id="520" r:id="rId33"/>
    <p:sldId id="487" r:id="rId34"/>
    <p:sldId id="486" r:id="rId35"/>
    <p:sldId id="488" r:id="rId36"/>
    <p:sldId id="425" r:id="rId37"/>
    <p:sldId id="426" r:id="rId38"/>
    <p:sldId id="427" r:id="rId39"/>
    <p:sldId id="428" r:id="rId40"/>
    <p:sldId id="429" r:id="rId41"/>
    <p:sldId id="430" r:id="rId42"/>
    <p:sldId id="433" r:id="rId43"/>
    <p:sldId id="434" r:id="rId44"/>
    <p:sldId id="435" r:id="rId45"/>
    <p:sldId id="438" r:id="rId46"/>
    <p:sldId id="439" r:id="rId47"/>
    <p:sldId id="440" r:id="rId48"/>
    <p:sldId id="465" r:id="rId49"/>
    <p:sldId id="441" r:id="rId50"/>
    <p:sldId id="442" r:id="rId51"/>
    <p:sldId id="466" r:id="rId52"/>
    <p:sldId id="490" r:id="rId53"/>
    <p:sldId id="489" r:id="rId54"/>
    <p:sldId id="497" r:id="rId55"/>
    <p:sldId id="511" r:id="rId56"/>
    <p:sldId id="512" r:id="rId57"/>
    <p:sldId id="513" r:id="rId58"/>
    <p:sldId id="498" r:id="rId59"/>
    <p:sldId id="499" r:id="rId60"/>
    <p:sldId id="500" r:id="rId61"/>
    <p:sldId id="519" r:id="rId62"/>
    <p:sldId id="472" r:id="rId63"/>
    <p:sldId id="473" r:id="rId64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462" autoAdjust="0"/>
  </p:normalViewPr>
  <p:slideViewPr>
    <p:cSldViewPr>
      <p:cViewPr varScale="1">
        <p:scale>
          <a:sx n="129" d="100"/>
          <a:sy n="129" d="100"/>
        </p:scale>
        <p:origin x="1386" y="132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49" y="605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4" Type="http://schemas.openxmlformats.org/officeDocument/2006/relationships/image" Target="../media/image8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9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5" tIns="46417" rIns="92835" bIns="46417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7"/>
            <a:ext cx="5608320" cy="4156234"/>
          </a:xfrm>
          <a:prstGeom prst="rect">
            <a:avLst/>
          </a:prstGeom>
        </p:spPr>
        <p:txBody>
          <a:bodyPr vert="horz" lIns="92835" tIns="46417" rIns="92835" bIns="4641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772669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42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287E22-70B1-4DA5-945D-A0003F936AD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10330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21699-0C3E-4922-9D25-5CFB7C3F9B41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97996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74E07-3560-4C63-AB3C-46DA682CD13E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3838" y="306388"/>
            <a:ext cx="6561137" cy="3690937"/>
          </a:xfrm>
          <a:solidFill>
            <a:srgbClr val="FFFFFF"/>
          </a:solidFill>
          <a:ln/>
        </p:spPr>
      </p:sp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514180" y="4356587"/>
            <a:ext cx="5985176" cy="410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6052"/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344137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67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FE8333-6DDA-4103-B48C-806582D0F249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00876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A08435-DEDF-4101-85CF-762A1B724B32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89520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A0B1A-FE3D-4EF8-83B3-ADBDE9586ADA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41370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BCB8E4-52E9-41D9-9D8A-1A0582DF3E9D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70257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A35588-44C1-4D00-B450-A716F00D1F3E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30887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6B6051-E62C-46A6-83F8-4BEA2A230AE3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46537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523227-9C64-4B20-9743-05E649D3F9F5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1032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471DD5-BCB7-4452-BD1F-CE186BA3AF4C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8197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7CC6C1-CA59-48E7-9F19-25A6DCF6E35E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96363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285023-D52F-4154-92D3-7D08DAD7DE85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25901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C08AB-FD39-4595-9B30-1033998CF423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54568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476C60-6926-44B9-B43B-2B6716395037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29725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6EB40B-A2DE-44FD-92CC-579E357D4855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16441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8FBC85-A2CE-402E-90D2-2C70E2DCB334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92699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527AFB-BE03-4C40-9A48-290C4BD04C75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627116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170750-29AA-4151-BBD9-4749F05AE3D9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8625" y="690563"/>
            <a:ext cx="6126163" cy="3446462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47312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0C953-AB6F-4B4C-B989-8A75254C5AAF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8625" y="690563"/>
            <a:ext cx="6126163" cy="3446462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25744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1346E-EE07-422E-A819-793257D06AF9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64018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226E8-2E42-4B55-A1DD-23B14F026AEA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385162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943A0-1D03-4294-A3F5-1144F3D2CF72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341539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187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D15991-64BB-451C-9099-C147E9798154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8625" y="690563"/>
            <a:ext cx="6126163" cy="3446462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276407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10F23C-6250-4423-8C29-44DEB49BBD82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72937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499EB3-2BE3-4579-A3BA-463ACE65429B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303" y="4385237"/>
            <a:ext cx="5141796" cy="4158884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27875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547B62-6EC8-4AA9-AA41-A4BC4273BE13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692150"/>
            <a:ext cx="6156325" cy="3463925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15691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98083-7B4D-4AD2-8275-723C67622870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3838" y="306388"/>
            <a:ext cx="6561137" cy="3690937"/>
          </a:xfrm>
          <a:solidFill>
            <a:srgbClr val="FFFFFF"/>
          </a:solidFill>
          <a:ln/>
        </p:spPr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514180" y="4356587"/>
            <a:ext cx="5985176" cy="410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6052"/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88510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C5502-8341-4125-9917-BB7862B3371C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306388"/>
            <a:ext cx="6226175" cy="3503612"/>
          </a:xfrm>
          <a:solidFill>
            <a:srgbClr val="FFFFFF"/>
          </a:solidFill>
          <a:ln/>
        </p:spPr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514180" y="4309310"/>
            <a:ext cx="5982040" cy="4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695" tIns="42848" rIns="85695" bIns="4284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30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1DA24C-AE33-49B4-9B97-B8BFAC803EEE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306388"/>
            <a:ext cx="6226175" cy="3503612"/>
          </a:xfrm>
          <a:solidFill>
            <a:srgbClr val="FFFFFF"/>
          </a:solidFill>
          <a:ln/>
        </p:spPr>
      </p:sp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514180" y="4309310"/>
            <a:ext cx="5982040" cy="40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695" tIns="42848" rIns="85695" bIns="4284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55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82AEF-59B8-42DC-844D-7F0FECE37750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2250" y="306388"/>
            <a:ext cx="6562725" cy="3692525"/>
          </a:xfrm>
          <a:solidFill>
            <a:srgbClr val="FFFFFF"/>
          </a:solidFill>
          <a:ln/>
        </p:spPr>
      </p:sp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514180" y="4356585"/>
            <a:ext cx="5985176" cy="410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6052"/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260671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Mark_V_Shaney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pubs/67276/criminisi_tip2004.pd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hyperlink" Target="http://research.microsoft.com/pubs/67276/criminisi_tip2004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research.microsoft.com/pubs/67276/criminisi_tip2004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research.microsoft.com/pubs/67276/criminisi_tip2004.pdf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86.wmf"/><Relationship Id="rId5" Type="http://schemas.openxmlformats.org/officeDocument/2006/relationships/image" Target="../media/image83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85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oleObject" Target="../embeddings/oleObject18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98.png"/><Relationship Id="rId12" Type="http://schemas.openxmlformats.org/officeDocument/2006/relationships/image" Target="../media/image9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7.pn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94.wmf"/><Relationship Id="rId10" Type="http://schemas.openxmlformats.org/officeDocument/2006/relationships/image" Target="../media/image101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00.png"/><Relationship Id="rId14" Type="http://schemas.openxmlformats.org/officeDocument/2006/relationships/image" Target="../media/image96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17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19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8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1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8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gfx.cs.princeton.edu/pubs/Barnes_2009_PAR/index.php" TargetMode="External"/><Relationship Id="rId4" Type="http://schemas.openxmlformats.org/officeDocument/2006/relationships/image" Target="../media/image140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hillipi.github.io/pix2pix/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affinelayer.com/pixsrv/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junyanz.github.io/CycleGAN/" TargetMode="External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0" y="-15498"/>
            <a:ext cx="9144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Texture Synthesis and Hole-Filling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2311398" y="5315919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02754" name="Picture 2" descr="http://www.artscenecal.com/ArtistsFiles/MagritteR/MagritteRJPGs/RMagritte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124919"/>
            <a:ext cx="5664198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065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Idea from Shannon (Information Theory)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153400" cy="513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Generate English-sounding sentences by modeling the probability of each word given the previous words (n-grams)</a:t>
            </a:r>
          </a:p>
          <a:p>
            <a:endParaRPr lang="en-US" dirty="0" smtClean="0"/>
          </a:p>
          <a:p>
            <a:r>
              <a:rPr lang="en-US" dirty="0" smtClean="0"/>
              <a:t>Large “n” will give more structured sentences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04900" y="5105400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“I spent an interesting evening recently with a grain of salt.”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(example from fake single.net user </a:t>
            </a:r>
            <a:r>
              <a:rPr lang="en-US" sz="2000" dirty="0">
                <a:solidFill>
                  <a:schemeClr val="tx2"/>
                </a:solidFill>
                <a:hlinkClick r:id="rId2"/>
              </a:rPr>
              <a:t>Mark V </a:t>
            </a:r>
            <a:r>
              <a:rPr lang="en-US" sz="2000" dirty="0" err="1">
                <a:solidFill>
                  <a:schemeClr val="tx2"/>
                </a:solidFill>
                <a:hlinkClick r:id="rId2"/>
              </a:rPr>
              <a:t>Shaney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Details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0597" y="1295400"/>
            <a:ext cx="8766874" cy="4876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How to match patches?</a:t>
            </a:r>
          </a:p>
          <a:p>
            <a:pPr lvl="1" eaLnBrk="1" hangingPunct="1"/>
            <a:r>
              <a:rPr lang="en-US" dirty="0" smtClean="0"/>
              <a:t>Gaussian-weighted SSD (more emphasis on nearby pixels)</a:t>
            </a:r>
          </a:p>
          <a:p>
            <a:pPr eaLnBrk="1" hangingPunct="1"/>
            <a:r>
              <a:rPr lang="en-US" dirty="0" smtClean="0"/>
              <a:t>What order to fill in new pixels?</a:t>
            </a:r>
          </a:p>
          <a:p>
            <a:pPr lvl="1" eaLnBrk="1" hangingPunct="1"/>
            <a:r>
              <a:rPr lang="en-US" dirty="0" smtClean="0"/>
              <a:t>“Onion skin” order: pixels with most neighbors are synthesized first</a:t>
            </a:r>
          </a:p>
          <a:p>
            <a:pPr lvl="1" eaLnBrk="1" hangingPunct="1"/>
            <a:r>
              <a:rPr lang="en-US" dirty="0" smtClean="0"/>
              <a:t>To synthesize from scratch, start with a randomly selected small patch from the source texture</a:t>
            </a:r>
          </a:p>
          <a:p>
            <a:pPr eaLnBrk="1" hangingPunct="1"/>
            <a:r>
              <a:rPr lang="en-US" dirty="0" smtClean="0"/>
              <a:t>How big should the patches be?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Size of Neighborhood Window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15591" t="19356" r="16129" b="18817"/>
          <a:stretch>
            <a:fillRect/>
          </a:stretch>
        </p:blipFill>
        <p:spPr bwMode="auto">
          <a:xfrm>
            <a:off x="3616917" y="1676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7864" r="6667" b="8388"/>
          <a:stretch>
            <a:fillRect/>
          </a:stretch>
        </p:blipFill>
        <p:spPr bwMode="auto">
          <a:xfrm>
            <a:off x="695917" y="4092576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4239217" y="2209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>
            <a:off x="1800817" y="2514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591517" y="2209800"/>
            <a:ext cx="2667000" cy="3911600"/>
            <a:chOff x="1992" y="1632"/>
            <a:chExt cx="1680" cy="2464"/>
          </a:xfrm>
        </p:grpSpPr>
        <p:pic>
          <p:nvPicPr>
            <p:cNvPr id="1537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9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239217" y="2209800"/>
            <a:ext cx="4902200" cy="3911600"/>
            <a:chOff x="2400" y="1632"/>
            <a:chExt cx="3088" cy="2464"/>
          </a:xfrm>
        </p:grpSpPr>
        <p:pic>
          <p:nvPicPr>
            <p:cNvPr id="1537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6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239217" y="1804988"/>
            <a:ext cx="4902200" cy="2030412"/>
            <a:chOff x="2400" y="1377"/>
            <a:chExt cx="3088" cy="1279"/>
          </a:xfrm>
        </p:grpSpPr>
        <p:pic>
          <p:nvPicPr>
            <p:cNvPr id="1537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3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4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1" name="Text Box 20"/>
          <p:cNvSpPr txBox="1">
            <a:spLocks noChangeArrowheads="1"/>
          </p:cNvSpPr>
          <p:nvPr/>
        </p:nvSpPr>
        <p:spPr bwMode="auto">
          <a:xfrm>
            <a:off x="4071442" y="1295400"/>
            <a:ext cx="68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/>
              <a:t>input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2424" y="74611"/>
            <a:ext cx="7772400" cy="1143000"/>
          </a:xfr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/>
              <a:t>Varying Window Size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224" y="731836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6020" r="6250" b="5869"/>
          <a:stretch>
            <a:fillRect/>
          </a:stretch>
        </p:blipFill>
        <p:spPr bwMode="auto">
          <a:xfrm>
            <a:off x="932374" y="1570037"/>
            <a:ext cx="1866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 l="5807" t="5910" r="6702" b="5910"/>
          <a:stretch>
            <a:fillRect/>
          </a:stretch>
        </p:blipFill>
        <p:spPr bwMode="auto">
          <a:xfrm>
            <a:off x="2980250" y="1566861"/>
            <a:ext cx="18653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 l="5807" t="5910" r="7149" b="5910"/>
          <a:stretch>
            <a:fillRect/>
          </a:stretch>
        </p:blipFill>
        <p:spPr bwMode="auto">
          <a:xfrm>
            <a:off x="5039238" y="1566861"/>
            <a:ext cx="18557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/>
          <a:srcRect l="5803" t="5905" r="7143" b="5905"/>
          <a:stretch>
            <a:fillRect/>
          </a:stretch>
        </p:blipFill>
        <p:spPr bwMode="auto">
          <a:xfrm>
            <a:off x="7095050" y="1566861"/>
            <a:ext cx="18573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6624" y="3652836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 cstate="print"/>
          <a:srcRect t="543" r="781" b="1628"/>
          <a:stretch>
            <a:fillRect/>
          </a:stretch>
        </p:blipFill>
        <p:spPr bwMode="auto">
          <a:xfrm>
            <a:off x="1332424" y="4348162"/>
            <a:ext cx="2419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224" y="4338636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4024" y="4338636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1316549" y="6211886"/>
            <a:ext cx="255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Increasing window size</a:t>
            </a: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4456624" y="6475411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synthesis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While image not filled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Get unfilled pixels with filled neighbors, sorted by number of filled neighbors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For each pixel, get top N matches based on visible neighbors</a:t>
            </a:r>
          </a:p>
          <a:p>
            <a:pPr marL="914400" lvl="2" indent="0">
              <a:buNone/>
            </a:pPr>
            <a:r>
              <a:rPr lang="en-US" dirty="0" smtClean="0"/>
              <a:t>-  Patch Distance: Gaussian-weighted SSD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Randomly select one of the matches and copy pixel from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6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2"/>
          <p:cNvSpPr>
            <a:spLocks noChangeArrowheads="1"/>
          </p:cNvSpPr>
          <p:nvPr/>
        </p:nvSpPr>
        <p:spPr bwMode="auto">
          <a:xfrm>
            <a:off x="2590800" y="29352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Freeform 3"/>
          <p:cNvSpPr>
            <a:spLocks noChangeArrowheads="1"/>
          </p:cNvSpPr>
          <p:nvPr/>
        </p:nvSpPr>
        <p:spPr bwMode="auto">
          <a:xfrm>
            <a:off x="6629400" y="29210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26" y="1785938"/>
            <a:ext cx="8874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390899"/>
            <a:ext cx="2978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429000"/>
            <a:ext cx="3016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16164" y="1792288"/>
            <a:ext cx="9112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762000" y="152399"/>
            <a:ext cx="7996238" cy="990600"/>
          </a:xfr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 smtClean="0"/>
              <a:t>Synthesis Results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905000" y="1219199"/>
            <a:ext cx="1620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french canvas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6096000" y="1219199"/>
            <a:ext cx="1364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rafia weave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34937"/>
            <a:ext cx="7767638" cy="814388"/>
          </a:xfrm>
        </p:spPr>
        <p:txBody>
          <a:bodyPr vert="horz" wrap="square" lIns="18000" tIns="46800" rIns="18000" bIns="468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963"/>
              </a:spcBef>
            </a:pPr>
            <a:r>
              <a:rPr lang="en-GB" smtClean="0"/>
              <a:t>More Results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429000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7539" y="1490664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429000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3764" y="1489076"/>
            <a:ext cx="1468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Freeform 7"/>
          <p:cNvSpPr>
            <a:spLocks noChangeArrowheads="1"/>
          </p:cNvSpPr>
          <p:nvPr/>
        </p:nvSpPr>
        <p:spPr bwMode="auto">
          <a:xfrm>
            <a:off x="2438400" y="2963864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Freeform 8"/>
          <p:cNvSpPr>
            <a:spLocks noChangeArrowheads="1"/>
          </p:cNvSpPr>
          <p:nvPr/>
        </p:nvSpPr>
        <p:spPr bwMode="auto">
          <a:xfrm>
            <a:off x="6553200" y="3000376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752600" y="942975"/>
            <a:ext cx="1377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white bread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6019800" y="942975"/>
            <a:ext cx="11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brick wall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82638" y="76199"/>
            <a:ext cx="7767637" cy="1138238"/>
          </a:xfr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/>
              <a:t>Homage to Shannon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048000"/>
            <a:ext cx="17224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62200"/>
            <a:ext cx="3452813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7"/>
          <p:cNvSpPr>
            <a:spLocks noChangeArrowheads="1"/>
          </p:cNvSpPr>
          <p:nvPr/>
        </p:nvSpPr>
        <p:spPr bwMode="auto">
          <a:xfrm rot="16200000">
            <a:off x="3505199" y="3810000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Hole Filling</a:t>
            </a:r>
          </a:p>
        </p:txBody>
      </p:sp>
      <p:pic>
        <p:nvPicPr>
          <p:cNvPr id="20483" name="Picture 3" descr="greg_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greg_wall-fil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86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109634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214035"/>
            <a:ext cx="260191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761999" y="-5166"/>
            <a:ext cx="7772400" cy="1371600"/>
          </a:xfr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/>
              <a:t>Extrapolation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2887" y="1214035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4038599" y="2357034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4038599" y="5252634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257799" y="1214035"/>
            <a:ext cx="3581400" cy="5432425"/>
            <a:chOff x="3264" y="768"/>
            <a:chExt cx="2256" cy="3422"/>
          </a:xfrm>
        </p:grpSpPr>
        <p:pic>
          <p:nvPicPr>
            <p:cNvPr id="2151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109634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section: The digital canvas</a:t>
            </a:r>
            <a:endParaRPr lang="en-US" dirty="0"/>
          </a:p>
        </p:txBody>
      </p:sp>
      <p:pic>
        <p:nvPicPr>
          <p:cNvPr id="5" name="Picture 4" descr="C:\Documents and Settings\Derek Hoiem\Desktop\tmp\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3048000" cy="228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Derek Hoiem\Desktop\tmp\image00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691830"/>
            <a:ext cx="3048000" cy="101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72000" y="4795802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Image warping and object morphing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2293204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Cutting and pasting objects, filling holes, and blending</a:t>
            </a:r>
          </a:p>
        </p:txBody>
      </p:sp>
    </p:spTree>
    <p:extLst>
      <p:ext uri="{BB962C8B-B14F-4D97-AF65-F5344CB8AC3E}">
        <p14:creationId xmlns:p14="http://schemas.microsoft.com/office/powerpoint/2010/main" val="39495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In-painting natural scenes</a:t>
            </a:r>
            <a:endParaRPr lang="en-US" dirty="0"/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 cstate="print"/>
          <a:srcRect r="50365"/>
          <a:stretch>
            <a:fillRect/>
          </a:stretch>
        </p:blipFill>
        <p:spPr bwMode="auto">
          <a:xfrm>
            <a:off x="372039" y="1746669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740" y="6471069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Criminisi</a:t>
            </a:r>
            <a:r>
              <a:rPr lang="en-US" sz="1600" dirty="0"/>
              <a:t>, Perez, and Toyama. “</a:t>
            </a:r>
            <a:r>
              <a:rPr lang="en-US" sz="1600" dirty="0">
                <a:hlinkClick r:id="rId3"/>
              </a:rPr>
              <a:t>Object Removal by Exemplar-based </a:t>
            </a:r>
            <a:r>
              <a:rPr lang="en-US" sz="1600" dirty="0" err="1">
                <a:hlinkClick r:id="rId3"/>
              </a:rPr>
              <a:t>Inpainting</a:t>
            </a:r>
            <a:r>
              <a:rPr lang="en-US" sz="1600" dirty="0"/>
              <a:t>,” Proc. CVPR, 2003.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5400" t="11733" r="71200" b="33146"/>
          <a:stretch>
            <a:fillRect/>
          </a:stretch>
        </p:blipFill>
        <p:spPr bwMode="auto">
          <a:xfrm>
            <a:off x="3294957" y="1876425"/>
            <a:ext cx="2343509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9635" r="729"/>
          <a:stretch>
            <a:fillRect/>
          </a:stretch>
        </p:blipFill>
        <p:spPr bwMode="auto">
          <a:xfrm>
            <a:off x="5934639" y="1746669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769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idea: Filling order matters</a:t>
            </a:r>
            <a:endParaRPr lang="en-US" dirty="0"/>
          </a:p>
        </p:txBody>
      </p:sp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774735"/>
            <a:ext cx="12287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391773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with Hole</a:t>
            </a:r>
            <a:endParaRPr lang="en-US" dirty="0"/>
          </a:p>
        </p:txBody>
      </p:sp>
      <p:pic>
        <p:nvPicPr>
          <p:cNvPr id="300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7652" y="2826495"/>
            <a:ext cx="12001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61999" y="2774735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00399" y="2698535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43200" y="386597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Raster-Scan Order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05200" y="1784135"/>
            <a:ext cx="2985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In-painting Result</a:t>
            </a:r>
          </a:p>
        </p:txBody>
      </p:sp>
      <p:pic>
        <p:nvPicPr>
          <p:cNvPr id="3000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003336"/>
            <a:ext cx="10953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105399" y="2698535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48199" y="3841536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Onion-Peel (Concentric Layers)</a:t>
            </a:r>
            <a:endParaRPr lang="en-US" dirty="0"/>
          </a:p>
        </p:txBody>
      </p:sp>
      <p:pic>
        <p:nvPicPr>
          <p:cNvPr id="3000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0425" y="2850935"/>
            <a:ext cx="12477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7210424" y="2698535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705599" y="3841536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Gradient-Sensitive Order</a:t>
            </a:r>
            <a:endParaRPr lang="en-US" dirty="0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65100" y="6432335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Criminisi</a:t>
            </a:r>
            <a:r>
              <a:rPr lang="en-US" sz="1600" dirty="0"/>
              <a:t>, Perez, and Toyama. “</a:t>
            </a:r>
            <a:r>
              <a:rPr lang="en-US" sz="1600" dirty="0">
                <a:hlinkClick r:id="rId7"/>
              </a:rPr>
              <a:t>Object Removal by Exemplar-based </a:t>
            </a:r>
            <a:r>
              <a:rPr lang="en-US" sz="1600" dirty="0" err="1">
                <a:hlinkClick r:id="rId7"/>
              </a:rPr>
              <a:t>Inpainting</a:t>
            </a:r>
            <a:r>
              <a:rPr lang="en-US" sz="1600" dirty="0"/>
              <a:t>,” Proc. CVPR, 2003.</a:t>
            </a:r>
          </a:p>
        </p:txBody>
      </p:sp>
    </p:spTree>
    <p:extLst>
      <p:ext uri="{BB962C8B-B14F-4D97-AF65-F5344CB8AC3E}">
        <p14:creationId xmlns:p14="http://schemas.microsoft.com/office/powerpoint/2010/main" val="17340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Fill a pixel that: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Is surrounded by other known pixels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Is a continuation of a strong gradient or edge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0234" y="6462763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Criminisi</a:t>
            </a:r>
            <a:r>
              <a:rPr lang="en-US" sz="1600" dirty="0"/>
              <a:t>, Perez, and Toyama. “</a:t>
            </a:r>
            <a:r>
              <a:rPr lang="en-US" sz="1600" dirty="0">
                <a:hlinkClick r:id="rId2"/>
              </a:rPr>
              <a:t>Object Removal by Exemplar-based </a:t>
            </a:r>
            <a:r>
              <a:rPr lang="en-US" sz="1600" dirty="0" err="1">
                <a:hlinkClick r:id="rId2"/>
              </a:rPr>
              <a:t>Inpainting</a:t>
            </a:r>
            <a:r>
              <a:rPr lang="en-US" sz="1600" dirty="0"/>
              <a:t>,” Proc. CVPR, 2003.</a:t>
            </a:r>
          </a:p>
        </p:txBody>
      </p:sp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8933" y="2881363"/>
            <a:ext cx="1981200" cy="3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0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43777" y="6400799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Criminisi</a:t>
            </a:r>
            <a:r>
              <a:rPr lang="en-US" sz="1600" dirty="0"/>
              <a:t>, Perez, and Toyama. “</a:t>
            </a:r>
            <a:r>
              <a:rPr lang="en-US" sz="1600" dirty="0">
                <a:hlinkClick r:id="rId2"/>
              </a:rPr>
              <a:t>Object Removal by Exemplar-based </a:t>
            </a:r>
            <a:r>
              <a:rPr lang="en-US" sz="1600" dirty="0" err="1">
                <a:hlinkClick r:id="rId2"/>
              </a:rPr>
              <a:t>Inpainting</a:t>
            </a:r>
            <a:r>
              <a:rPr lang="en-US" sz="1600" dirty="0"/>
              <a:t>,” Proc. CVPR, 2003.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677" y="1676400"/>
            <a:ext cx="671512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97876" y="4648199"/>
            <a:ext cx="647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  Original          </a:t>
            </a:r>
            <a:r>
              <a:rPr lang="en-US" dirty="0" smtClean="0"/>
              <a:t>With Hole            Onion-Ring Fill      </a:t>
            </a:r>
            <a:r>
              <a:rPr lang="en-US" dirty="0" err="1"/>
              <a:t>Criminisi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94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752600"/>
            <a:ext cx="54673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3601" y="5943600"/>
            <a:ext cx="20441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Concentric Layers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64404" y="5943600"/>
            <a:ext cx="20697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Gradient 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4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1224" y="1198536"/>
            <a:ext cx="8839200" cy="5638800"/>
          </a:xfrm>
        </p:spPr>
        <p:txBody>
          <a:bodyPr/>
          <a:lstStyle/>
          <a:p>
            <a:pPr eaLnBrk="1" hangingPunct="1"/>
            <a:r>
              <a:rPr lang="en-US" dirty="0" smtClean="0"/>
              <a:t>The Efros &amp; Leung texture synthesis algorithm</a:t>
            </a:r>
          </a:p>
          <a:p>
            <a:pPr lvl="1" eaLnBrk="1" hangingPunct="1"/>
            <a:r>
              <a:rPr lang="en-US" dirty="0" smtClean="0"/>
              <a:t>Very simple</a:t>
            </a:r>
          </a:p>
          <a:p>
            <a:pPr lvl="1" eaLnBrk="1" hangingPunct="1"/>
            <a:r>
              <a:rPr lang="en-US" dirty="0" smtClean="0"/>
              <a:t>Surprisingly good results</a:t>
            </a:r>
          </a:p>
          <a:p>
            <a:pPr lvl="1" eaLnBrk="1" hangingPunct="1"/>
            <a:r>
              <a:rPr lang="en-US" dirty="0" smtClean="0"/>
              <a:t>Synthesis is easier than analysis!</a:t>
            </a:r>
          </a:p>
          <a:p>
            <a:pPr lvl="1" eaLnBrk="1" hangingPunct="1"/>
            <a:r>
              <a:rPr lang="en-US" dirty="0" smtClean="0"/>
              <a:t>…but very slow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01133" y="1285069"/>
            <a:ext cx="3321050" cy="2227263"/>
            <a:chOff x="2852" y="973"/>
            <a:chExt cx="2092" cy="1403"/>
          </a:xfrm>
        </p:grpSpPr>
        <p:pic>
          <p:nvPicPr>
            <p:cNvPr id="24047" name="Picture 3" descr="ex2-part-larg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24306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7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8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9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0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1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2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3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4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5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6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7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8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9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4415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6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7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8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9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0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1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2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3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4406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7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8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9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0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1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2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3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4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322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3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4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5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6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7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8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9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0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1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2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3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4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4397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8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9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0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1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2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3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4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5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4388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9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0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1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2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3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4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5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6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4379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0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1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2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3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4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5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6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7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4370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1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2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3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4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5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6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7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8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4361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2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3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4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5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6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7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8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9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4352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3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4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5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6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7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8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9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0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4343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4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5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6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7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8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9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0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1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342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4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15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97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8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9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0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1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2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3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4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5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88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9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0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1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2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3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4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5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6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79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0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1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2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3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4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5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6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7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70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2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3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4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5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6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7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8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20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57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8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9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0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1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2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3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4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5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48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9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0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1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2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3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4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5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6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39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0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1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2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3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4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5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6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7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30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1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2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3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4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5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6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7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8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4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25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17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8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9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0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1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2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3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4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5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08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9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0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1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2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3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4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5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6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99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0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1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2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3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4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5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6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7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90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1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2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3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4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5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6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7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8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9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30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177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8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9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0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1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2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3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4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5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168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9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0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1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2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3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4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5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6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52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59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0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1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2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3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4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5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6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7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53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50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1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2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3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4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5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6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7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8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554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24137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8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9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0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1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2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3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4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5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57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24128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9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0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1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2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3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4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5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6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1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24119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0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1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2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3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4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5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6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7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7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24110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1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2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3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4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5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6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7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8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8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24101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2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3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4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5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6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7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8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9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1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24092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3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4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5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6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7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8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9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0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2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24083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4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5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6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7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8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9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0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1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3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24074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5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6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7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8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9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0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1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2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4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24065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6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7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8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9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0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1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2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3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064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27867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23555" name="Rectangle 380"/>
          <p:cNvSpPr>
            <a:spLocks noGrp="1" noChangeArrowheads="1"/>
          </p:cNvSpPr>
          <p:nvPr>
            <p:ph type="title"/>
          </p:nvPr>
        </p:nvSpPr>
        <p:spPr>
          <a:xfrm>
            <a:off x="612183" y="-10332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Image Quilting [Efros &amp; Freeman 2001]</a:t>
            </a:r>
          </a:p>
        </p:txBody>
      </p:sp>
      <p:sp>
        <p:nvSpPr>
          <p:cNvPr id="23556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916983" y="3952068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/>
              <a:t>Observation:</a:t>
            </a:r>
            <a:r>
              <a:rPr lang="en-GB" sz="2900"/>
              <a:t> neighbor pixels are highly correlated</a:t>
            </a:r>
          </a:p>
        </p:txBody>
      </p:sp>
      <p:grpSp>
        <p:nvGrpSpPr>
          <p:cNvPr id="23589" name="Group 382"/>
          <p:cNvGrpSpPr>
            <a:grpSpLocks/>
          </p:cNvGrpSpPr>
          <p:nvPr/>
        </p:nvGrpSpPr>
        <p:grpSpPr bwMode="auto">
          <a:xfrm>
            <a:off x="6524033" y="1437469"/>
            <a:ext cx="2546350" cy="1844675"/>
            <a:chOff x="412" y="1067"/>
            <a:chExt cx="1604" cy="1162"/>
          </a:xfrm>
        </p:grpSpPr>
        <p:pic>
          <p:nvPicPr>
            <p:cNvPr id="23570" name="Picture 383" descr="ex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590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23929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0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1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2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3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4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5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6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7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8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9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0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1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2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604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4038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9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0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1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2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3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4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5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6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5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4029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0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1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2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3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4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5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6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7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945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6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7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8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9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0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1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2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3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4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5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6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7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606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4020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1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2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3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4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5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6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7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8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7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4011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2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3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4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5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6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7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8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9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8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4002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3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4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5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6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7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8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9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0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9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993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4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5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6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7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8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9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0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1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10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984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5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6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7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8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9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0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1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2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20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975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6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7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8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9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0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1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2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3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21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966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7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8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9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0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1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2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3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4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965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335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23811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2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3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4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5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6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7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8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9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0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1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2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3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4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336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920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1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2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3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4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5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6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7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8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37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911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2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3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4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5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6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7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8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9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827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8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9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0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1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2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3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4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5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6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7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8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9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338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902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3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4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5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6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7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8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9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0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39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893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4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5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6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7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8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9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0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1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40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884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5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6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7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8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9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0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1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2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41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875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6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7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8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9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0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1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2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3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07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866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7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8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9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0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1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2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3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4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08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857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8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9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0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1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2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3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4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5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4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848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49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0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1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2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3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4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5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6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847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425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23693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4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5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6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7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8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9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0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1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2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3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4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5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6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26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802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3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4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5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6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7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8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9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10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7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793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4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5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6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7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8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9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0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1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709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0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1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2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3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4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5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6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7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8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9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20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21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28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784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5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6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7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8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9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0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1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2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9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775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6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7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8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9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0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1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2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3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0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766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7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8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9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0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1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2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3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4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1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757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8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9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0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1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2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3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4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5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2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748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9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0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1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2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3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4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5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6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3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739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0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1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2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3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4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5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6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7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4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730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1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2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3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4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5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6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7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8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729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435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23575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6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7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8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9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0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1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2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3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4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5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6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7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8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36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684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5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6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7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8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9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0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1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2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7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675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6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7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8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9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0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1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2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3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591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2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3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4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5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6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7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8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9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0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1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2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3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38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666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7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8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9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0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1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2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3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4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9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657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8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9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0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1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2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3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4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5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0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648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9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0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1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2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3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4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5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6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1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639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0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1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2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3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4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5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6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7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2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630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1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2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3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4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5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6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7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8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3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621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2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3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4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5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6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7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8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9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4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612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3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4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5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6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7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8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9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0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611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558" name="Text Box 860"/>
          <p:cNvSpPr txBox="1">
            <a:spLocks noChangeArrowheads="1"/>
          </p:cNvSpPr>
          <p:nvPr/>
        </p:nvSpPr>
        <p:spPr bwMode="auto">
          <a:xfrm>
            <a:off x="7089183" y="3280556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Input image</a:t>
            </a:r>
            <a:r>
              <a:rPr lang="en-US" sz="1600">
                <a:latin typeface="Trebuchet MS" pitchFamily="34" charset="0"/>
              </a:rPr>
              <a:t> </a:t>
            </a:r>
          </a:p>
        </p:txBody>
      </p:sp>
      <p:sp>
        <p:nvSpPr>
          <p:cNvPr id="23559" name="AutoShape 861"/>
          <p:cNvSpPr>
            <a:spLocks noChangeArrowheads="1"/>
          </p:cNvSpPr>
          <p:nvPr/>
        </p:nvSpPr>
        <p:spPr bwMode="auto">
          <a:xfrm flipH="1">
            <a:off x="4650784" y="2199468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45462211 h 21600"/>
              <a:gd name="T4" fmla="*/ 2147483647 w 21600"/>
              <a:gd name="T5" fmla="*/ 2090924422 h 21600"/>
              <a:gd name="T6" fmla="*/ 2147483647 w 21600"/>
              <a:gd name="T7" fmla="*/ 104546221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Text Box 862"/>
          <p:cNvSpPr txBox="1">
            <a:spLocks noChangeArrowheads="1"/>
          </p:cNvSpPr>
          <p:nvPr/>
        </p:nvSpPr>
        <p:spPr bwMode="auto">
          <a:xfrm>
            <a:off x="4741271" y="1694644"/>
            <a:ext cx="1662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Trebuchet MS" pitchFamily="34" charset="0"/>
              </a:rPr>
              <a:t>non-parametric</a:t>
            </a:r>
          </a:p>
          <a:p>
            <a:pPr algn="ctr"/>
            <a:r>
              <a:rPr lang="en-US" sz="1600" b="1">
                <a:latin typeface="Trebuchet MS" pitchFamily="34" charset="0"/>
              </a:rPr>
              <a:t>sampling</a:t>
            </a:r>
          </a:p>
        </p:txBody>
      </p:sp>
      <p:grpSp>
        <p:nvGrpSpPr>
          <p:cNvPr id="24445" name="Group 863"/>
          <p:cNvGrpSpPr>
            <a:grpSpLocks/>
          </p:cNvGrpSpPr>
          <p:nvPr/>
        </p:nvGrpSpPr>
        <p:grpSpPr bwMode="auto">
          <a:xfrm>
            <a:off x="916983" y="1589869"/>
            <a:ext cx="8686800" cy="5038725"/>
            <a:chOff x="192" y="1002"/>
            <a:chExt cx="5472" cy="3174"/>
          </a:xfrm>
        </p:grpSpPr>
        <p:sp>
          <p:nvSpPr>
            <p:cNvPr id="23562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3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5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6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8357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B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728358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ts val="700"/>
                </a:spcBef>
                <a:buClr>
                  <a:schemeClr val="tx2"/>
                </a:buClr>
                <a:buSzPct val="120000"/>
                <a:defRPr/>
              </a:pPr>
              <a:r>
                <a:rPr lang="en-GB" sz="2700" b="1" u="sng" dirty="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Idea:</a:t>
              </a:r>
              <a:r>
                <a:rPr lang="en-GB" sz="2700" b="1" dirty="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 unit of synthesis = block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 dirty="0">
                  <a:latin typeface="Trebuchet MS" pitchFamily="34" charset="0"/>
                </a:rPr>
                <a:t>Exactly the same but now we want P(</a:t>
              </a:r>
              <a:r>
                <a:rPr lang="en-GB" sz="2200" b="1" dirty="0">
                  <a:latin typeface="Trebuchet MS" pitchFamily="34" charset="0"/>
                </a:rPr>
                <a:t>B</a:t>
              </a:r>
              <a:r>
                <a:rPr lang="en-GB" sz="2200" dirty="0">
                  <a:latin typeface="Trebuchet MS" pitchFamily="34" charset="0"/>
                </a:rPr>
                <a:t>|N(</a:t>
              </a:r>
              <a:r>
                <a:rPr lang="en-GB" sz="2200" b="1" dirty="0">
                  <a:latin typeface="Trebuchet MS" pitchFamily="34" charset="0"/>
                </a:rPr>
                <a:t>B</a:t>
              </a:r>
              <a:r>
                <a:rPr lang="en-GB" sz="2200" dirty="0">
                  <a:latin typeface="Trebuchet MS" pitchFamily="34" charset="0"/>
                </a:rPr>
                <a:t>))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 dirty="0">
                  <a:latin typeface="Trebuchet MS" pitchFamily="34" charset="0"/>
                </a:rPr>
                <a:t>Much faster: synthesize all pixels in a block at once</a:t>
              </a:r>
            </a:p>
          </p:txBody>
        </p:sp>
        <p:sp>
          <p:nvSpPr>
            <p:cNvPr id="23569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Synthesizing a block</a:t>
              </a:r>
              <a:endParaRPr lang="en-US" sz="1600">
                <a:latin typeface="Trebuchet MS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7758" y="274638"/>
            <a:ext cx="10969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906758" y="1295401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Input texture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163558" y="2208213"/>
            <a:ext cx="457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B1</a:t>
            </a:r>
            <a:endParaRPr lang="en-US">
              <a:latin typeface="Trebuchet MS" pitchFamily="34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295445" y="2208213"/>
            <a:ext cx="457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B2</a:t>
            </a:r>
            <a:endParaRPr lang="en-US">
              <a:latin typeface="Trebuchet MS" pitchFamily="34" charset="0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831771" y="3113089"/>
            <a:ext cx="2535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Trebuchet MS" pitchFamily="34" charset="0"/>
              </a:rPr>
              <a:t>Random placement </a:t>
            </a:r>
          </a:p>
          <a:p>
            <a:pPr algn="ctr"/>
            <a:r>
              <a:rPr lang="en-US" sz="2000" b="1">
                <a:latin typeface="Trebuchet MS" pitchFamily="34" charset="0"/>
              </a:rPr>
              <a:t>of blocks 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H="1">
            <a:off x="5125957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583158" y="304801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rebuchet MS" pitchFamily="34" charset="0"/>
              </a:rPr>
              <a:t>block</a:t>
            </a: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592557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494007" y="1828801"/>
            <a:ext cx="2903538" cy="1984375"/>
            <a:chOff x="1996" y="1152"/>
            <a:chExt cx="1829" cy="1250"/>
          </a:xfrm>
        </p:grpSpPr>
        <p:sp>
          <p:nvSpPr>
            <p:cNvPr id="24602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3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2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604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2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605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latin typeface="Trebuchet MS" pitchFamily="34" charset="0"/>
                </a:rPr>
                <a:t>Neighboring blocks</a:t>
              </a:r>
            </a:p>
            <a:p>
              <a:pPr algn="ctr"/>
              <a:r>
                <a:rPr lang="en-US" sz="2000" b="1">
                  <a:latin typeface="Trebuchet MS" pitchFamily="34" charset="0"/>
                </a:rPr>
                <a:t>constrained by overlap</a:t>
              </a:r>
            </a:p>
          </p:txBody>
        </p:sp>
        <p:sp>
          <p:nvSpPr>
            <p:cNvPr id="24607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8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9" name="Rectangle 20"/>
          <p:cNvSpPr>
            <a:spLocks noChangeAspect="1" noChangeArrowheads="1"/>
          </p:cNvSpPr>
          <p:nvPr/>
        </p:nvSpPr>
        <p:spPr bwMode="auto">
          <a:xfrm>
            <a:off x="2001757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878557" y="1828801"/>
            <a:ext cx="1828800" cy="1984375"/>
            <a:chOff x="4128" y="1152"/>
            <a:chExt cx="1152" cy="1250"/>
          </a:xfrm>
        </p:grpSpPr>
        <p:sp>
          <p:nvSpPr>
            <p:cNvPr id="24594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5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2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596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2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597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24598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latin typeface="Trebuchet MS" pitchFamily="34" charset="0"/>
                </a:rPr>
                <a:t>Minimal error</a:t>
              </a:r>
            </a:p>
            <a:p>
              <a:pPr algn="ctr"/>
              <a:r>
                <a:rPr lang="en-US" sz="2000" b="1">
                  <a:latin typeface="Trebuchet MS" pitchFamily="34" charset="0"/>
                </a:rPr>
                <a:t>boundary cut</a:t>
              </a:r>
            </a:p>
          </p:txBody>
        </p:sp>
        <p:sp>
          <p:nvSpPr>
            <p:cNvPr id="24600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1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91" name="Rectangle 30" descr="5%"/>
          <p:cNvSpPr>
            <a:spLocks noChangeAspect="1" noChangeArrowheads="1"/>
          </p:cNvSpPr>
          <p:nvPr/>
        </p:nvSpPr>
        <p:spPr bwMode="auto">
          <a:xfrm>
            <a:off x="833357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" name="Picture 10" descr="tile_r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357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1" descr="tile_mat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8307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2" descr="tile_D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7557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715000" y="4267200"/>
            <a:ext cx="3248025" cy="2198688"/>
            <a:chOff x="3378" y="2736"/>
            <a:chExt cx="2046" cy="1385"/>
          </a:xfrm>
        </p:grpSpPr>
        <p:pic>
          <p:nvPicPr>
            <p:cNvPr id="25631" name="Picture 3" descr="left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32" name="Picture 4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3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5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min. error boundary</a:t>
              </a:r>
            </a:p>
          </p:txBody>
        </p:sp>
      </p:grpSp>
      <p:pic>
        <p:nvPicPr>
          <p:cNvPr id="25603" name="Picture 6" descr="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9424" y="1752599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 descr="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8224" y="1752599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Minimal error boundary</a:t>
            </a:r>
          </a:p>
        </p:txBody>
      </p:sp>
      <p:pic>
        <p:nvPicPr>
          <p:cNvPr id="25606" name="Picture 9" descr="resul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1824" y="1752599"/>
            <a:ext cx="294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134224" y="4267200"/>
            <a:ext cx="1828800" cy="1692275"/>
            <a:chOff x="4272" y="2736"/>
            <a:chExt cx="1152" cy="1066"/>
          </a:xfrm>
        </p:grpSpPr>
        <p:pic>
          <p:nvPicPr>
            <p:cNvPr id="25629" name="Picture 11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0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715000" y="4267199"/>
            <a:ext cx="3268663" cy="1689100"/>
            <a:chOff x="3378" y="2736"/>
            <a:chExt cx="2059" cy="1064"/>
          </a:xfrm>
        </p:grpSpPr>
        <p:sp>
          <p:nvSpPr>
            <p:cNvPr id="25627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628" name="Picture 15" descr="resul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9" name="Text Box 16"/>
          <p:cNvSpPr txBox="1">
            <a:spLocks noChangeArrowheads="1"/>
          </p:cNvSpPr>
          <p:nvPr/>
        </p:nvSpPr>
        <p:spPr bwMode="auto">
          <a:xfrm>
            <a:off x="1419224" y="1219199"/>
            <a:ext cx="2194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overlapping blocks</a:t>
            </a:r>
          </a:p>
        </p:txBody>
      </p:sp>
      <p:sp>
        <p:nvSpPr>
          <p:cNvPr id="25610" name="Text Box 17"/>
          <p:cNvSpPr txBox="1">
            <a:spLocks noChangeArrowheads="1"/>
          </p:cNvSpPr>
          <p:nvPr/>
        </p:nvSpPr>
        <p:spPr bwMode="auto">
          <a:xfrm>
            <a:off x="5741988" y="1219199"/>
            <a:ext cx="2095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vertical boundary</a:t>
            </a:r>
          </a:p>
        </p:txBody>
      </p:sp>
      <p:sp>
        <p:nvSpPr>
          <p:cNvPr id="25611" name="AutoShape 18"/>
          <p:cNvSpPr>
            <a:spLocks noChangeArrowheads="1"/>
          </p:cNvSpPr>
          <p:nvPr/>
        </p:nvSpPr>
        <p:spPr bwMode="auto">
          <a:xfrm>
            <a:off x="4848224" y="2362199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1266824" y="1743075"/>
            <a:ext cx="3429000" cy="4722813"/>
            <a:chOff x="576" y="1146"/>
            <a:chExt cx="2160" cy="2975"/>
          </a:xfrm>
        </p:grpSpPr>
        <p:pic>
          <p:nvPicPr>
            <p:cNvPr id="25614" name="Picture 20" descr="er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5" name="Picture 21" descr="left"/>
            <p:cNvPicPr>
              <a:picLocks noChangeAspect="1" noChangeArrowheads="1"/>
            </p:cNvPicPr>
            <p:nvPr/>
          </p:nvPicPr>
          <p:blipFill>
            <a:blip r:embed="rId6" cstate="print"/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6" name="Picture 22" descr="right"/>
            <p:cNvPicPr>
              <a:picLocks noChangeAspect="1" noChangeArrowheads="1"/>
            </p:cNvPicPr>
            <p:nvPr/>
          </p:nvPicPr>
          <p:blipFill>
            <a:blip r:embed="rId5" cstate="print"/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31607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20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_</a:t>
              </a:r>
            </a:p>
          </p:txBody>
        </p:sp>
        <p:sp>
          <p:nvSpPr>
            <p:cNvPr id="1731608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6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=</a:t>
              </a:r>
            </a:p>
          </p:txBody>
        </p:sp>
        <p:sp>
          <p:nvSpPr>
            <p:cNvPr id="1731609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314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>
                  <a:effectLst>
                    <a:outerShdw blurRad="38100" dist="38100" dir="2700000" algn="tl">
                      <a:srgbClr val="4D4D4D"/>
                    </a:outerShdw>
                  </a:effectLst>
                </a:rPr>
                <a:t>2</a:t>
              </a:r>
            </a:p>
          </p:txBody>
        </p:sp>
        <p:sp>
          <p:nvSpPr>
            <p:cNvPr id="25620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2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0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overlap error</a:t>
              </a:r>
            </a:p>
          </p:txBody>
        </p:sp>
        <p:sp>
          <p:nvSpPr>
            <p:cNvPr id="25626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731617" name="Picture 33" descr="mask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33874" y="4267199"/>
            <a:ext cx="40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3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478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4478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14478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36576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36576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6576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58674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58674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674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0010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00201" y="1066801"/>
            <a:ext cx="4325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Cost of a cut through this pixel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943100" y="1436132"/>
            <a:ext cx="350230" cy="545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4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synthesis and hole-filling</a:t>
            </a:r>
            <a:endParaRPr lang="en-US" dirty="0"/>
          </a:p>
        </p:txBody>
      </p:sp>
      <p:pic>
        <p:nvPicPr>
          <p:cNvPr id="268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057400"/>
            <a:ext cx="67532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478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4478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14478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36576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36576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6576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58674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58674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674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0010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2293330" y="2521930"/>
            <a:ext cx="1509340" cy="942872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737171" y="1363625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r1</a:t>
            </a:r>
          </a:p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1981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85834" y="36303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85261" y="518743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r3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7" idx="2"/>
          </p:cNvCxnSpPr>
          <p:nvPr/>
        </p:nvCxnSpPr>
        <p:spPr>
          <a:xfrm flipH="1" flipV="1">
            <a:off x="2445730" y="2086272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602108" y="2674121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r1</a:t>
            </a:r>
          </a:p>
          <a:p>
            <a:r>
              <a:rPr lang="en-US" dirty="0"/>
              <a:t>c</a:t>
            </a:r>
            <a:r>
              <a:rPr lang="en-US" dirty="0" smtClean="0"/>
              <a:t>ost = 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87963" y="4264834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r2</a:t>
            </a:r>
          </a:p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2358032" y="40358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1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478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4478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14478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36576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36576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6576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58674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58674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674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0010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2293330" y="2521930"/>
            <a:ext cx="1509340" cy="942872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4503130" y="4165262"/>
            <a:ext cx="15093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737171" y="1363625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r1</a:t>
            </a:r>
          </a:p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1981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85834" y="36303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85261" y="518743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r3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7" idx="2"/>
          </p:cNvCxnSpPr>
          <p:nvPr/>
        </p:nvCxnSpPr>
        <p:spPr>
          <a:xfrm flipH="1" flipV="1">
            <a:off x="2445730" y="2086272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602108" y="2674121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r1</a:t>
            </a:r>
          </a:p>
          <a:p>
            <a:r>
              <a:rPr lang="en-US" dirty="0"/>
              <a:t>c</a:t>
            </a:r>
            <a:r>
              <a:rPr lang="en-US" dirty="0" smtClean="0"/>
              <a:t>ost = 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87963" y="4264834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r2</a:t>
            </a:r>
          </a:p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2358032" y="40358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514494" y="2521931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1" idx="2"/>
          </p:cNvCxnSpPr>
          <p:nvPr/>
        </p:nvCxnSpPr>
        <p:spPr>
          <a:xfrm flipH="1">
            <a:off x="4666894" y="3815033"/>
            <a:ext cx="1200506" cy="160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925424" y="454985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3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786406" y="293599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938806" y="129763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58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478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4478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14478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36576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36576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6576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58674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58674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674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001000" y="1676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0" y="33197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0" y="48768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2293330" y="2521930"/>
            <a:ext cx="1509340" cy="942872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4503130" y="4165262"/>
            <a:ext cx="15093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712930" y="4165262"/>
            <a:ext cx="14331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737171" y="1363625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r1</a:t>
            </a:r>
          </a:p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1981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85834" y="36303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85261" y="518743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r3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7" idx="2"/>
          </p:cNvCxnSpPr>
          <p:nvPr/>
        </p:nvCxnSpPr>
        <p:spPr>
          <a:xfrm flipH="1" flipV="1">
            <a:off x="2445730" y="2086272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602108" y="2674121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r1</a:t>
            </a:r>
          </a:p>
          <a:p>
            <a:r>
              <a:rPr lang="en-US" dirty="0"/>
              <a:t>c</a:t>
            </a:r>
            <a:r>
              <a:rPr lang="en-US" dirty="0" smtClean="0"/>
              <a:t>ost = 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87963" y="4264834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r2</a:t>
            </a:r>
          </a:p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2358032" y="40358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514494" y="2521931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1" idx="2"/>
          </p:cNvCxnSpPr>
          <p:nvPr/>
        </p:nvCxnSpPr>
        <p:spPr>
          <a:xfrm flipH="1">
            <a:off x="4666894" y="3815033"/>
            <a:ext cx="1200506" cy="160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2"/>
          </p:cNvCxnSpPr>
          <p:nvPr/>
        </p:nvCxnSpPr>
        <p:spPr>
          <a:xfrm flipH="1">
            <a:off x="6740826" y="2171701"/>
            <a:ext cx="1260174" cy="13508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2"/>
          </p:cNvCxnSpPr>
          <p:nvPr/>
        </p:nvCxnSpPr>
        <p:spPr>
          <a:xfrm flipH="1">
            <a:off x="6898618" y="5372101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925424" y="454985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3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786406" y="293599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938806" y="129763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6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992610" y="1307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5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7992609" y="2951119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6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8001001" y="45074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4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50401" y="16825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450401" y="3325854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1450401" y="48829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3660201" y="16825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3660201" y="3325854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660201" y="48829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5870001" y="16825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5870001" y="3325854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870001" y="48829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003601" y="16825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8003601" y="3325854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8003601" y="48829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2295931" y="2528052"/>
            <a:ext cx="1509340" cy="942872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4505731" y="4171384"/>
            <a:ext cx="15093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715531" y="4171384"/>
            <a:ext cx="14331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298959" y="1423152"/>
            <a:ext cx="391037" cy="8371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71631" y="1033347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Best Path</a:t>
            </a:r>
          </a:p>
        </p:txBody>
      </p:sp>
      <p:sp>
        <p:nvSpPr>
          <p:cNvPr id="22" name="Oval 21"/>
          <p:cNvSpPr/>
          <p:nvPr/>
        </p:nvSpPr>
        <p:spPr>
          <a:xfrm>
            <a:off x="8003601" y="168252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Oval 22"/>
          <p:cNvSpPr/>
          <p:nvPr/>
        </p:nvSpPr>
        <p:spPr>
          <a:xfrm>
            <a:off x="8003601" y="3325854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95210" y="131319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ost = 5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995210" y="2957241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6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003602" y="4513590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7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2448331" y="2092394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360633" y="4041988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517095" y="2528053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669495" y="3821155"/>
            <a:ext cx="1200506" cy="160613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743427" y="2177823"/>
            <a:ext cx="1260174" cy="1350863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901219" y="5378223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10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90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990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990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3200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3200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200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5410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5410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410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75438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5438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5438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1836130" y="2369530"/>
            <a:ext cx="1509340" cy="942872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4045930" y="4012862"/>
            <a:ext cx="1509340" cy="85660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255730" y="4012862"/>
            <a:ext cx="1433140" cy="85660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46600" y="5983394"/>
            <a:ext cx="3725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Mask Based on Best Path</a:t>
            </a:r>
          </a:p>
        </p:txBody>
      </p:sp>
      <p:sp>
        <p:nvSpPr>
          <p:cNvPr id="22" name="Oval 21"/>
          <p:cNvSpPr/>
          <p:nvPr/>
        </p:nvSpPr>
        <p:spPr>
          <a:xfrm>
            <a:off x="75438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75438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1988530" y="1933872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900832" y="38834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057294" y="2369531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209694" y="3662633"/>
            <a:ext cx="1200506" cy="160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283626" y="2019301"/>
            <a:ext cx="1260174" cy="13508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441418" y="5219701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990600" y="1476340"/>
            <a:ext cx="7595096" cy="4238661"/>
            <a:chOff x="914400" y="1476339"/>
            <a:chExt cx="7595096" cy="4238661"/>
          </a:xfrm>
        </p:grpSpPr>
        <p:sp>
          <p:nvSpPr>
            <p:cNvPr id="3" name="Rectangle 2"/>
            <p:cNvSpPr/>
            <p:nvPr/>
          </p:nvSpPr>
          <p:spPr>
            <a:xfrm>
              <a:off x="914400" y="1524000"/>
              <a:ext cx="7595096" cy="4191000"/>
            </a:xfrm>
            <a:prstGeom prst="rect">
              <a:avLst/>
            </a:prstGeom>
            <a:solidFill>
              <a:schemeClr val="tx1">
                <a:alpha val="6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914401" y="1476339"/>
              <a:ext cx="7562490" cy="2823028"/>
            </a:xfrm>
            <a:custGeom>
              <a:avLst/>
              <a:gdLst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2311879 w 6055743"/>
                <a:gd name="connsiteY2" fmla="*/ 1328468 h 2984740"/>
                <a:gd name="connsiteX3" fmla="*/ 2294626 w 6055743"/>
                <a:gd name="connsiteY3" fmla="*/ 2984740 h 2984740"/>
                <a:gd name="connsiteX4" fmla="*/ 4641011 w 6055743"/>
                <a:gd name="connsiteY4" fmla="*/ 2967487 h 2984740"/>
                <a:gd name="connsiteX5" fmla="*/ 4623758 w 6055743"/>
                <a:gd name="connsiteY5" fmla="*/ 1345721 h 2984740"/>
                <a:gd name="connsiteX6" fmla="*/ 6055743 w 6055743"/>
                <a:gd name="connsiteY6" fmla="*/ 132846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2294626 w 6055743"/>
                <a:gd name="connsiteY3" fmla="*/ 2984740 h 2984740"/>
                <a:gd name="connsiteX4" fmla="*/ 4641011 w 6055743"/>
                <a:gd name="connsiteY4" fmla="*/ 2967487 h 2984740"/>
                <a:gd name="connsiteX5" fmla="*/ 4623758 w 6055743"/>
                <a:gd name="connsiteY5" fmla="*/ 1345721 h 2984740"/>
                <a:gd name="connsiteX6" fmla="*/ 6055743 w 6055743"/>
                <a:gd name="connsiteY6" fmla="*/ 132846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1973784 w 6055743"/>
                <a:gd name="connsiteY3" fmla="*/ 2984740 h 2984740"/>
                <a:gd name="connsiteX4" fmla="*/ 4641011 w 6055743"/>
                <a:gd name="connsiteY4" fmla="*/ 2967487 h 2984740"/>
                <a:gd name="connsiteX5" fmla="*/ 4623758 w 6055743"/>
                <a:gd name="connsiteY5" fmla="*/ 1345721 h 2984740"/>
                <a:gd name="connsiteX6" fmla="*/ 6055743 w 6055743"/>
                <a:gd name="connsiteY6" fmla="*/ 132846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1973784 w 6055743"/>
                <a:gd name="connsiteY3" fmla="*/ 2984740 h 2984740"/>
                <a:gd name="connsiteX4" fmla="*/ 4641011 w 6055743"/>
                <a:gd name="connsiteY4" fmla="*/ 2967487 h 2984740"/>
                <a:gd name="connsiteX5" fmla="*/ 4623758 w 6055743"/>
                <a:gd name="connsiteY5" fmla="*/ 1345721 h 2984740"/>
                <a:gd name="connsiteX6" fmla="*/ 6055743 w 6055743"/>
                <a:gd name="connsiteY6" fmla="*/ 132846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1973784 w 6055743"/>
                <a:gd name="connsiteY3" fmla="*/ 2984740 h 2984740"/>
                <a:gd name="connsiteX4" fmla="*/ 4641011 w 6055743"/>
                <a:gd name="connsiteY4" fmla="*/ 2967487 h 2984740"/>
                <a:gd name="connsiteX5" fmla="*/ 6055743 w 6055743"/>
                <a:gd name="connsiteY5" fmla="*/ 1328468 h 2984740"/>
                <a:gd name="connsiteX6" fmla="*/ 6038490 w 6055743"/>
                <a:gd name="connsiteY6" fmla="*/ 0 h 2984740"/>
                <a:gd name="connsiteX7" fmla="*/ 0 w 6055743"/>
                <a:gd name="connsiteY7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1973784 w 6055743"/>
                <a:gd name="connsiteY3" fmla="*/ 2984740 h 2984740"/>
                <a:gd name="connsiteX4" fmla="*/ 6036674 w 6055743"/>
                <a:gd name="connsiteY4" fmla="*/ 2882731 h 2984740"/>
                <a:gd name="connsiteX5" fmla="*/ 6055743 w 6055743"/>
                <a:gd name="connsiteY5" fmla="*/ 1328468 h 2984740"/>
                <a:gd name="connsiteX6" fmla="*/ 6038490 w 6055743"/>
                <a:gd name="connsiteY6" fmla="*/ 0 h 2984740"/>
                <a:gd name="connsiteX7" fmla="*/ 0 w 6055743"/>
                <a:gd name="connsiteY7" fmla="*/ 17253 h 2984740"/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1974995 w 6055743"/>
                <a:gd name="connsiteY2" fmla="*/ 1328468 h 2984740"/>
                <a:gd name="connsiteX3" fmla="*/ 1973784 w 6055743"/>
                <a:gd name="connsiteY3" fmla="*/ 2984740 h 2984740"/>
                <a:gd name="connsiteX4" fmla="*/ 6036674 w 6055743"/>
                <a:gd name="connsiteY4" fmla="*/ 2882731 h 2984740"/>
                <a:gd name="connsiteX5" fmla="*/ 6055743 w 6055743"/>
                <a:gd name="connsiteY5" fmla="*/ 1328468 h 2984740"/>
                <a:gd name="connsiteX6" fmla="*/ 6047874 w 6055743"/>
                <a:gd name="connsiteY6" fmla="*/ 133894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  <a:gd name="connsiteX0" fmla="*/ 0 w 7620000"/>
                <a:gd name="connsiteY0" fmla="*/ 17253 h 2984740"/>
                <a:gd name="connsiteX1" fmla="*/ 0 w 7620000"/>
                <a:gd name="connsiteY1" fmla="*/ 1397479 h 2984740"/>
                <a:gd name="connsiteX2" fmla="*/ 1974995 w 7620000"/>
                <a:gd name="connsiteY2" fmla="*/ 1328468 h 2984740"/>
                <a:gd name="connsiteX3" fmla="*/ 1973784 w 7620000"/>
                <a:gd name="connsiteY3" fmla="*/ 2984740 h 2984740"/>
                <a:gd name="connsiteX4" fmla="*/ 6036674 w 7620000"/>
                <a:gd name="connsiteY4" fmla="*/ 2882731 h 2984740"/>
                <a:gd name="connsiteX5" fmla="*/ 6055743 w 7620000"/>
                <a:gd name="connsiteY5" fmla="*/ 1328468 h 2984740"/>
                <a:gd name="connsiteX6" fmla="*/ 7620000 w 7620000"/>
                <a:gd name="connsiteY6" fmla="*/ 1372850 h 2984740"/>
                <a:gd name="connsiteX7" fmla="*/ 6038490 w 7620000"/>
                <a:gd name="connsiteY7" fmla="*/ 0 h 2984740"/>
                <a:gd name="connsiteX8" fmla="*/ 0 w 7620000"/>
                <a:gd name="connsiteY8" fmla="*/ 17253 h 2984740"/>
                <a:gd name="connsiteX0" fmla="*/ 0 w 7620000"/>
                <a:gd name="connsiteY0" fmla="*/ 0 h 2967487"/>
                <a:gd name="connsiteX1" fmla="*/ 0 w 7620000"/>
                <a:gd name="connsiteY1" fmla="*/ 1380226 h 2967487"/>
                <a:gd name="connsiteX2" fmla="*/ 1974995 w 7620000"/>
                <a:gd name="connsiteY2" fmla="*/ 1311215 h 2967487"/>
                <a:gd name="connsiteX3" fmla="*/ 1973784 w 7620000"/>
                <a:gd name="connsiteY3" fmla="*/ 2967487 h 2967487"/>
                <a:gd name="connsiteX4" fmla="*/ 6036674 w 7620000"/>
                <a:gd name="connsiteY4" fmla="*/ 2865478 h 2967487"/>
                <a:gd name="connsiteX5" fmla="*/ 6055743 w 7620000"/>
                <a:gd name="connsiteY5" fmla="*/ 1311215 h 2967487"/>
                <a:gd name="connsiteX6" fmla="*/ 7620000 w 7620000"/>
                <a:gd name="connsiteY6" fmla="*/ 1355597 h 2967487"/>
                <a:gd name="connsiteX7" fmla="*/ 7562490 w 7620000"/>
                <a:gd name="connsiteY7" fmla="*/ 33600 h 2967487"/>
                <a:gd name="connsiteX8" fmla="*/ 0 w 7620000"/>
                <a:gd name="connsiteY8" fmla="*/ 0 h 2967487"/>
                <a:gd name="connsiteX0" fmla="*/ 0 w 7562490"/>
                <a:gd name="connsiteY0" fmla="*/ 0 h 2967487"/>
                <a:gd name="connsiteX1" fmla="*/ 0 w 7562490"/>
                <a:gd name="connsiteY1" fmla="*/ 1380226 h 2967487"/>
                <a:gd name="connsiteX2" fmla="*/ 1974995 w 7562490"/>
                <a:gd name="connsiteY2" fmla="*/ 1311215 h 2967487"/>
                <a:gd name="connsiteX3" fmla="*/ 1973784 w 7562490"/>
                <a:gd name="connsiteY3" fmla="*/ 2967487 h 2967487"/>
                <a:gd name="connsiteX4" fmla="*/ 6036674 w 7562490"/>
                <a:gd name="connsiteY4" fmla="*/ 2865478 h 2967487"/>
                <a:gd name="connsiteX5" fmla="*/ 6055743 w 7562490"/>
                <a:gd name="connsiteY5" fmla="*/ 1311215 h 2967487"/>
                <a:gd name="connsiteX6" fmla="*/ 7555832 w 7562490"/>
                <a:gd name="connsiteY6" fmla="*/ 1321695 h 2967487"/>
                <a:gd name="connsiteX7" fmla="*/ 7562490 w 7562490"/>
                <a:gd name="connsiteY7" fmla="*/ 33600 h 2967487"/>
                <a:gd name="connsiteX8" fmla="*/ 0 w 7562490"/>
                <a:gd name="connsiteY8" fmla="*/ 0 h 2967487"/>
                <a:gd name="connsiteX0" fmla="*/ 0 w 7562490"/>
                <a:gd name="connsiteY0" fmla="*/ 0 h 2967487"/>
                <a:gd name="connsiteX1" fmla="*/ 0 w 7562490"/>
                <a:gd name="connsiteY1" fmla="*/ 1380226 h 2967487"/>
                <a:gd name="connsiteX2" fmla="*/ 1987352 w 7562490"/>
                <a:gd name="connsiteY2" fmla="*/ 1428727 h 2967487"/>
                <a:gd name="connsiteX3" fmla="*/ 1973784 w 7562490"/>
                <a:gd name="connsiteY3" fmla="*/ 2967487 h 2967487"/>
                <a:gd name="connsiteX4" fmla="*/ 6036674 w 7562490"/>
                <a:gd name="connsiteY4" fmla="*/ 2865478 h 2967487"/>
                <a:gd name="connsiteX5" fmla="*/ 6055743 w 7562490"/>
                <a:gd name="connsiteY5" fmla="*/ 1311215 h 2967487"/>
                <a:gd name="connsiteX6" fmla="*/ 7555832 w 7562490"/>
                <a:gd name="connsiteY6" fmla="*/ 1321695 h 2967487"/>
                <a:gd name="connsiteX7" fmla="*/ 7562490 w 7562490"/>
                <a:gd name="connsiteY7" fmla="*/ 33600 h 2967487"/>
                <a:gd name="connsiteX8" fmla="*/ 0 w 7562490"/>
                <a:gd name="connsiteY8" fmla="*/ 0 h 2967487"/>
                <a:gd name="connsiteX0" fmla="*/ 0 w 7562490"/>
                <a:gd name="connsiteY0" fmla="*/ 0 h 2967487"/>
                <a:gd name="connsiteX1" fmla="*/ 0 w 7562490"/>
                <a:gd name="connsiteY1" fmla="*/ 1380226 h 2967487"/>
                <a:gd name="connsiteX2" fmla="*/ 1962638 w 7562490"/>
                <a:gd name="connsiteY2" fmla="*/ 1350386 h 2967487"/>
                <a:gd name="connsiteX3" fmla="*/ 1973784 w 7562490"/>
                <a:gd name="connsiteY3" fmla="*/ 2967487 h 2967487"/>
                <a:gd name="connsiteX4" fmla="*/ 6036674 w 7562490"/>
                <a:gd name="connsiteY4" fmla="*/ 2865478 h 2967487"/>
                <a:gd name="connsiteX5" fmla="*/ 6055743 w 7562490"/>
                <a:gd name="connsiteY5" fmla="*/ 1311215 h 2967487"/>
                <a:gd name="connsiteX6" fmla="*/ 7555832 w 7562490"/>
                <a:gd name="connsiteY6" fmla="*/ 1321695 h 2967487"/>
                <a:gd name="connsiteX7" fmla="*/ 7562490 w 7562490"/>
                <a:gd name="connsiteY7" fmla="*/ 33600 h 2967487"/>
                <a:gd name="connsiteX8" fmla="*/ 0 w 7562490"/>
                <a:gd name="connsiteY8" fmla="*/ 0 h 2967487"/>
                <a:gd name="connsiteX0" fmla="*/ 0 w 7562490"/>
                <a:gd name="connsiteY0" fmla="*/ 0 h 2967487"/>
                <a:gd name="connsiteX1" fmla="*/ 0 w 7562490"/>
                <a:gd name="connsiteY1" fmla="*/ 1380226 h 2967487"/>
                <a:gd name="connsiteX2" fmla="*/ 1962638 w 7562490"/>
                <a:gd name="connsiteY2" fmla="*/ 1363442 h 2967487"/>
                <a:gd name="connsiteX3" fmla="*/ 1973784 w 7562490"/>
                <a:gd name="connsiteY3" fmla="*/ 2967487 h 2967487"/>
                <a:gd name="connsiteX4" fmla="*/ 6036674 w 7562490"/>
                <a:gd name="connsiteY4" fmla="*/ 2865478 h 2967487"/>
                <a:gd name="connsiteX5" fmla="*/ 6055743 w 7562490"/>
                <a:gd name="connsiteY5" fmla="*/ 1311215 h 2967487"/>
                <a:gd name="connsiteX6" fmla="*/ 7555832 w 7562490"/>
                <a:gd name="connsiteY6" fmla="*/ 1321695 h 2967487"/>
                <a:gd name="connsiteX7" fmla="*/ 7562490 w 7562490"/>
                <a:gd name="connsiteY7" fmla="*/ 33600 h 2967487"/>
                <a:gd name="connsiteX8" fmla="*/ 0 w 7562490"/>
                <a:gd name="connsiteY8" fmla="*/ 0 h 2967487"/>
                <a:gd name="connsiteX0" fmla="*/ 0 w 7562490"/>
                <a:gd name="connsiteY0" fmla="*/ 0 h 2982990"/>
                <a:gd name="connsiteX1" fmla="*/ 0 w 7562490"/>
                <a:gd name="connsiteY1" fmla="*/ 1380226 h 2982990"/>
                <a:gd name="connsiteX2" fmla="*/ 1962638 w 7562490"/>
                <a:gd name="connsiteY2" fmla="*/ 1363442 h 2982990"/>
                <a:gd name="connsiteX3" fmla="*/ 1973784 w 7562490"/>
                <a:gd name="connsiteY3" fmla="*/ 2967487 h 2982990"/>
                <a:gd name="connsiteX4" fmla="*/ 6036674 w 7562490"/>
                <a:gd name="connsiteY4" fmla="*/ 2982990 h 2982990"/>
                <a:gd name="connsiteX5" fmla="*/ 6055743 w 7562490"/>
                <a:gd name="connsiteY5" fmla="*/ 1311215 h 2982990"/>
                <a:gd name="connsiteX6" fmla="*/ 7555832 w 7562490"/>
                <a:gd name="connsiteY6" fmla="*/ 1321695 h 2982990"/>
                <a:gd name="connsiteX7" fmla="*/ 7562490 w 7562490"/>
                <a:gd name="connsiteY7" fmla="*/ 33600 h 2982990"/>
                <a:gd name="connsiteX8" fmla="*/ 0 w 7562490"/>
                <a:gd name="connsiteY8" fmla="*/ 0 h 298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2490" h="2982990">
                  <a:moveTo>
                    <a:pt x="0" y="0"/>
                  </a:moveTo>
                  <a:lnTo>
                    <a:pt x="0" y="1380226"/>
                  </a:lnTo>
                  <a:lnTo>
                    <a:pt x="1962638" y="1363442"/>
                  </a:lnTo>
                  <a:cubicBezTo>
                    <a:pt x="1962234" y="1915533"/>
                    <a:pt x="1974188" y="2415396"/>
                    <a:pt x="1973784" y="2967487"/>
                  </a:cubicBezTo>
                  <a:lnTo>
                    <a:pt x="6036674" y="2982990"/>
                  </a:lnTo>
                  <a:lnTo>
                    <a:pt x="6055743" y="1311215"/>
                  </a:lnTo>
                  <a:lnTo>
                    <a:pt x="7555832" y="1321695"/>
                  </a:lnTo>
                  <a:cubicBezTo>
                    <a:pt x="7558051" y="892330"/>
                    <a:pt x="7560271" y="462965"/>
                    <a:pt x="7562490" y="33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077673" y="1965084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Region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10250" y="4284696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Region 2</a:t>
            </a:r>
          </a:p>
        </p:txBody>
      </p:sp>
    </p:spTree>
    <p:extLst>
      <p:ext uri="{BB962C8B-B14F-4D97-AF65-F5344CB8AC3E}">
        <p14:creationId xmlns:p14="http://schemas.microsoft.com/office/powerpoint/2010/main" val="354820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1_out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819400"/>
            <a:ext cx="37258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11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9338" y="601663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23_out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263" y="2819400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23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4663" y="601663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9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49263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9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667000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radishe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7275" y="414338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radishe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667000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4591242"/>
              </p:ext>
            </p:extLst>
          </p:nvPr>
        </p:nvGraphicFramePr>
        <p:xfrm>
          <a:off x="5029200" y="2667000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86" name="PhotoSuite Image" r:id="rId4" imgW="3981600" imgH="3981600" progId="">
                  <p:embed/>
                </p:oleObj>
              </mc:Choice>
              <mc:Fallback>
                <p:oleObj name="PhotoSuite Image" r:id="rId4" imgW="3981600" imgH="3981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667000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259868"/>
              </p:ext>
            </p:extLst>
          </p:nvPr>
        </p:nvGraphicFramePr>
        <p:xfrm>
          <a:off x="5943600" y="458786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87" name="PhotoSuite Image" r:id="rId6" imgW="1828800" imgH="1828800" progId="">
                  <p:embed/>
                </p:oleObj>
              </mc:Choice>
              <mc:Fallback>
                <p:oleObj name="PhotoSuite Image" r:id="rId6" imgW="1828800" imgH="18288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5878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028459"/>
              </p:ext>
            </p:extLst>
          </p:nvPr>
        </p:nvGraphicFramePr>
        <p:xfrm>
          <a:off x="1828800" y="458786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88" name="PhotoSuite Image" r:id="rId8" imgW="1828800" imgH="1828800" progId="">
                  <p:embed/>
                </p:oleObj>
              </mc:Choice>
              <mc:Fallback>
                <p:oleObj name="PhotoSuite Image" r:id="rId8" imgW="1828800" imgH="18288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5878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015652"/>
              </p:ext>
            </p:extLst>
          </p:nvPr>
        </p:nvGraphicFramePr>
        <p:xfrm>
          <a:off x="914400" y="2667000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89" name="PhotoSuite Image" r:id="rId10" imgW="3943440" imgH="3943440" progId="">
                  <p:embed/>
                </p:oleObj>
              </mc:Choice>
              <mc:Fallback>
                <p:oleObj name="PhotoSuite Image" r:id="rId10" imgW="3943440" imgH="394344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667000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ans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73063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cans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590800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window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3475" y="373063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window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2590800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app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1" y="4281488"/>
            <a:ext cx="21939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3" descr="apples_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3505200"/>
            <a:ext cx="438943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822319"/>
              </p:ext>
            </p:extLst>
          </p:nvPr>
        </p:nvGraphicFramePr>
        <p:xfrm>
          <a:off x="4495800" y="296862"/>
          <a:ext cx="3314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24" name="PhotoSuite Image" r:id="rId6" imgW="3314880" imgH="2933640" progId="">
                  <p:embed/>
                </p:oleObj>
              </mc:Choice>
              <mc:Fallback>
                <p:oleObj name="PhotoSuite Image" r:id="rId6" imgW="3314880" imgH="29336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96862"/>
                        <a:ext cx="3314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429155"/>
              </p:ext>
            </p:extLst>
          </p:nvPr>
        </p:nvGraphicFramePr>
        <p:xfrm>
          <a:off x="2057400" y="1087438"/>
          <a:ext cx="16192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25" name="PhotoSuite Image" r:id="rId8" imgW="1619280" imgH="1457280" progId="">
                  <p:embed/>
                </p:oleObj>
              </mc:Choice>
              <mc:Fallback>
                <p:oleObj name="PhotoSuite Image" r:id="rId8" imgW="1619280" imgH="14572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087438"/>
                        <a:ext cx="16192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  <a:endParaRPr lang="en-US" sz="2800" i="1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6322" y="1305732"/>
            <a:ext cx="7772400" cy="1600200"/>
          </a:xfrm>
        </p:spPr>
        <p:txBody>
          <a:bodyPr/>
          <a:lstStyle/>
          <a:p>
            <a:pPr eaLnBrk="1" hangingPunct="1"/>
            <a:r>
              <a:rPr lang="en-US" dirty="0" smtClean="0"/>
              <a:t>Texture depicts spatially repeating patterns</a:t>
            </a:r>
          </a:p>
          <a:p>
            <a:pPr eaLnBrk="1" hangingPunct="1"/>
            <a:r>
              <a:rPr lang="en-US" dirty="0" smtClean="0"/>
              <a:t>Textures appear naturally and frequently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154028"/>
              </p:ext>
            </p:extLst>
          </p:nvPr>
        </p:nvGraphicFramePr>
        <p:xfrm>
          <a:off x="1398722" y="3515532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4" name="PhotoSuite Image" r:id="rId4" imgW="2438280" imgH="2438280" progId="">
                  <p:embed/>
                </p:oleObj>
              </mc:Choice>
              <mc:Fallback>
                <p:oleObj name="PhotoSuite Image" r:id="rId4" imgW="2438280" imgH="24382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8722" y="3515532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909529"/>
              </p:ext>
            </p:extLst>
          </p:nvPr>
        </p:nvGraphicFramePr>
        <p:xfrm>
          <a:off x="6732722" y="3544108"/>
          <a:ext cx="20002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5" name="PhotoSuite Image" r:id="rId6" imgW="1619280" imgH="1457280" progId="">
                  <p:embed/>
                </p:oleObj>
              </mc:Choice>
              <mc:Fallback>
                <p:oleObj name="PhotoSuite Image" r:id="rId6" imgW="1619280" imgH="14572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722" y="3544108"/>
                        <a:ext cx="2000250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886888"/>
              </p:ext>
            </p:extLst>
          </p:nvPr>
        </p:nvGraphicFramePr>
        <p:xfrm>
          <a:off x="4065722" y="3515532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6" name="PhotoSuite Image" r:id="rId8" imgW="1219320" imgH="1219320" progId="">
                  <p:embed/>
                </p:oleObj>
              </mc:Choice>
              <mc:Fallback>
                <p:oleObj name="PhotoSuite Image" r:id="rId8" imgW="1219320" imgH="12193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5722" y="3515532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627322" y="5344332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radishes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522922" y="5344332"/>
            <a:ext cx="736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rocks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7189922" y="5344332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yogurt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6722" y="6499000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Many slides from James Hays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940388"/>
              </p:ext>
            </p:extLst>
          </p:nvPr>
        </p:nvGraphicFramePr>
        <p:xfrm>
          <a:off x="485775" y="5287962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92" name="PhotoSuite Image" r:id="rId4" imgW="914400" imgH="914400" progId="">
                  <p:embed/>
                </p:oleObj>
              </mc:Choice>
              <mc:Fallback>
                <p:oleObj name="PhotoSuite Image" r:id="rId4" imgW="914400" imgH="9144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" y="5287962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3" descr="S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2326" y="1843088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4" descr="S29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8238" y="381000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5" descr="peanuts_o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3840162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6" descr="yellow-peppers_ou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8238" y="3505200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7" descr="yellow-pepper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32326" y="4967288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8027923"/>
              </p:ext>
            </p:extLst>
          </p:nvPr>
        </p:nvGraphicFramePr>
        <p:xfrm>
          <a:off x="1828800" y="906462"/>
          <a:ext cx="2419350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93" name="PhotoSuite Image" r:id="rId11" imgW="2419200" imgH="2419200" progId="">
                  <p:embed/>
                </p:oleObj>
              </mc:Choice>
              <mc:Fallback>
                <p:oleObj name="PhotoSuite Image" r:id="rId11" imgW="2419200" imgH="241920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906462"/>
                        <a:ext cx="2419350" cy="241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723521"/>
              </p:ext>
            </p:extLst>
          </p:nvPr>
        </p:nvGraphicFramePr>
        <p:xfrm>
          <a:off x="495300" y="2087562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94" name="PhotoSuite Image" r:id="rId13" imgW="1219320" imgH="1219320" progId="">
                  <p:embed/>
                </p:oleObj>
              </mc:Choice>
              <mc:Fallback>
                <p:oleObj name="PhotoSuite Image" r:id="rId13" imgW="1219320" imgH="121932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" y="2087562"/>
                        <a:ext cx="12192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352800" y="2863312"/>
            <a:ext cx="259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Portilla &amp; Simoncelli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902076" y="6352637"/>
            <a:ext cx="1660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Wei &amp; Levoy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254768" y="6352636"/>
            <a:ext cx="1127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Trebuchet MS" pitchFamily="34" charset="0"/>
              </a:rPr>
              <a:t>Quilting</a:t>
            </a:r>
          </a:p>
        </p:txBody>
      </p:sp>
      <p:pic>
        <p:nvPicPr>
          <p:cNvPr id="31749" name="Picture 5" descr="brick3_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8238" y="-32288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brick3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238" y="-32288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brick3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238" y="1690149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brick3_s_We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0238" y="3396712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 descr="brick3_s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8238" y="3396712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505576" y="2863312"/>
            <a:ext cx="210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Xu, Guo &amp; Shum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457200" y="4615912"/>
            <a:ext cx="2147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input 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862" y="1835898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1862" y="83298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text_m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9862" y="83298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text_We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1862" y="3512298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text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9862" y="3512298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364424" y="2978898"/>
            <a:ext cx="259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Portilla &amp; Simoncelli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913700" y="6468223"/>
            <a:ext cx="1660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Wei &amp; Levoy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809192" y="6468222"/>
            <a:ext cx="1127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Trebuchet MS" pitchFamily="34" charset="0"/>
              </a:rPr>
              <a:t>Quilting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68824" y="4731498"/>
            <a:ext cx="2147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input image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517200" y="2978898"/>
            <a:ext cx="210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Xu, Guo &amp; Shum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Political Texture Synthesis</a:t>
            </a:r>
          </a:p>
        </p:txBody>
      </p:sp>
      <p:pic>
        <p:nvPicPr>
          <p:cNvPr id="33795" name="Picture 3" descr="The image “http://www-2.cs.cmu.edu/~efros/bush_ad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990600"/>
            <a:ext cx="44227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4354" name="Picture 2" descr="temp2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0386" y="2438400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4355" name="Picture 3" descr="temp1-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0386" y="2438400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4356" name="Text Box 4"/>
          <p:cNvSpPr txBox="1">
            <a:spLocks noChangeArrowheads="1"/>
          </p:cNvSpPr>
          <p:nvPr/>
        </p:nvSpPr>
        <p:spPr bwMode="auto">
          <a:xfrm>
            <a:off x="2561687" y="2900363"/>
            <a:ext cx="723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+</a:t>
            </a:r>
            <a:endParaRPr lang="en-US" sz="6000" b="1">
              <a:effectLst>
                <a:outerShdw blurRad="38100" dist="38100" dir="2700000" algn="tl">
                  <a:srgbClr val="4D4D4D"/>
                </a:outerShdw>
              </a:effectLst>
            </a:endParaRPr>
          </a:p>
        </p:txBody>
      </p:sp>
      <p:sp>
        <p:nvSpPr>
          <p:cNvPr id="1764357" name="Rectangle 5"/>
          <p:cNvSpPr>
            <a:spLocks noChangeArrowheads="1"/>
          </p:cNvSpPr>
          <p:nvPr/>
        </p:nvSpPr>
        <p:spPr bwMode="auto">
          <a:xfrm>
            <a:off x="5609686" y="2870201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=</a:t>
            </a:r>
          </a:p>
        </p:txBody>
      </p:sp>
      <p:pic>
        <p:nvPicPr>
          <p:cNvPr id="36870" name="Picture 6" descr="newpotat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2288" y="2573338"/>
            <a:ext cx="28225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neworang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47486" y="2439988"/>
            <a:ext cx="25606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Texture Transfer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80486" y="1296987"/>
            <a:ext cx="7772400" cy="1295400"/>
          </a:xfrm>
        </p:spPr>
        <p:txBody>
          <a:bodyPr/>
          <a:lstStyle/>
          <a:p>
            <a:pPr eaLnBrk="1" hangingPunct="1"/>
            <a:r>
              <a:rPr lang="en-US" smtClean="0"/>
              <a:t>Try to explain one object with bits and pieces of another object: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6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Transfer </a:t>
            </a:r>
            <a:endParaRPr lang="en-US" sz="3800"/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2473239"/>
              </p:ext>
            </p:extLst>
          </p:nvPr>
        </p:nvGraphicFramePr>
        <p:xfrm>
          <a:off x="1219201" y="1066800"/>
          <a:ext cx="2144713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38" name="PhotoSuite Image" r:id="rId4" imgW="1143000" imgH="1390680" progId="">
                  <p:embed/>
                </p:oleObj>
              </mc:Choice>
              <mc:Fallback>
                <p:oleObj name="PhotoSuite Image" r:id="rId4" imgW="1143000" imgH="13906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1" y="1066800"/>
                        <a:ext cx="2144713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604948"/>
              </p:ext>
            </p:extLst>
          </p:nvPr>
        </p:nvGraphicFramePr>
        <p:xfrm>
          <a:off x="1352550" y="4495800"/>
          <a:ext cx="207645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39" name="PhotoSuite Image" r:id="rId6" imgW="2076480" imgH="2095560" progId="">
                  <p:embed/>
                </p:oleObj>
              </mc:Choice>
              <mc:Fallback>
                <p:oleObj name="PhotoSuite Image" r:id="rId6" imgW="2076480" imgH="209556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4495800"/>
                        <a:ext cx="2076450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838750"/>
              </p:ext>
            </p:extLst>
          </p:nvPr>
        </p:nvGraphicFramePr>
        <p:xfrm>
          <a:off x="6019800" y="2286000"/>
          <a:ext cx="2286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40" name="PhotoSuite Image" r:id="rId8" imgW="2286000" imgH="2781360" progId="">
                  <p:embed/>
                </p:oleObj>
              </mc:Choice>
              <mc:Fallback>
                <p:oleObj name="PhotoSuite Image" r:id="rId8" imgW="2286000" imgH="27813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286000"/>
                        <a:ext cx="2286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581401" y="1066800"/>
            <a:ext cx="1236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Constraint</a:t>
            </a: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3429000" y="3581400"/>
            <a:ext cx="10668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3352800" y="2362200"/>
            <a:ext cx="1143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495800" y="3581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733801" y="6096000"/>
            <a:ext cx="17492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 sample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466726" y="1143000"/>
            <a:ext cx="51085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	Take the texture from one image and “paint” it onto another object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 </a:t>
            </a:r>
          </a:p>
        </p:txBody>
      </p:sp>
      <p:pic>
        <p:nvPicPr>
          <p:cNvPr id="8196" name="Picture 3" descr="half-b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371600"/>
            <a:ext cx="27559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7232650" y="2971800"/>
            <a:ext cx="304800" cy="304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330456"/>
              </p:ext>
            </p:extLst>
          </p:nvPr>
        </p:nvGraphicFramePr>
        <p:xfrm>
          <a:off x="2070101" y="2971801"/>
          <a:ext cx="18764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75" name="PhotoSuite Image" r:id="rId5" imgW="1876320" imgH="1266840" progId="">
                  <p:embed/>
                </p:oleObj>
              </mc:Choice>
              <mc:Fallback>
                <p:oleObj name="PhotoSuite Image" r:id="rId5" imgW="1876320" imgH="12668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101" y="2971801"/>
                        <a:ext cx="1876425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17500" y="4876800"/>
            <a:ext cx="84455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800" dirty="0"/>
              <a:t>	Same as texture synthesis, except an additional constraint: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Consistency of texture </a:t>
            </a:r>
          </a:p>
          <a:p>
            <a:pPr marL="914400" lvl="1" indent="-457200">
              <a:buFontTx/>
              <a:buAutoNum type="arabicPeriod"/>
            </a:pPr>
            <a:r>
              <a:rPr lang="en-US" dirty="0" smtClean="0"/>
              <a:t>Patches from texture should correspond to patches from constraint in some way.  Typical example: blur luminance, use SSD for distance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Texture Transfer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845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84142"/>
            <a:ext cx="454342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2"/>
          <p:cNvSpPr>
            <a:spLocks noChangeArrowheads="1"/>
          </p:cNvSpPr>
          <p:nvPr/>
        </p:nvSpPr>
        <p:spPr bwMode="auto">
          <a:xfrm>
            <a:off x="5616062" y="1325564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=</a:t>
            </a:r>
          </a:p>
        </p:txBody>
      </p:sp>
      <p:sp>
        <p:nvSpPr>
          <p:cNvPr id="1770499" name="Text Box 3"/>
          <p:cNvSpPr txBox="1">
            <a:spLocks noChangeArrowheads="1"/>
          </p:cNvSpPr>
          <p:nvPr/>
        </p:nvSpPr>
        <p:spPr bwMode="auto">
          <a:xfrm>
            <a:off x="3006213" y="1295401"/>
            <a:ext cx="723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+</a:t>
            </a:r>
            <a:endParaRPr lang="en-US" sz="6000" b="1">
              <a:effectLst>
                <a:outerShdw blurRad="38100" dist="38100" dir="2700000" algn="tl">
                  <a:srgbClr val="4D4D4D"/>
                </a:outerShdw>
              </a:effectLst>
            </a:endParaRPr>
          </a:p>
        </p:txBody>
      </p:sp>
      <p:pic>
        <p:nvPicPr>
          <p:cNvPr id="37892" name="Picture 4" descr="orange-p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9463" y="1066800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pea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550" y="1066800"/>
            <a:ext cx="29829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oPaolina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8062" y="342900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Paolina_bla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1662" y="340995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neworan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36426" y="903288"/>
            <a:ext cx="256063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irl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0263" y="1143000"/>
            <a:ext cx="323373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fabr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599" y="245745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gir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162050"/>
            <a:ext cx="32226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Synthesis</a:t>
            </a:r>
            <a:endParaRPr lang="en-US" sz="2800" i="1"/>
          </a:p>
        </p:txBody>
      </p:sp>
      <p:sp>
        <p:nvSpPr>
          <p:cNvPr id="20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1108074"/>
            <a:ext cx="77724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/>
              <a:t>Goal of Texture Synthesis: create new samples of a given texture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/>
              <a:t>Many applications: virtual environments, hole-filling, texturing surfaces 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402407"/>
              </p:ext>
            </p:extLst>
          </p:nvPr>
        </p:nvGraphicFramePr>
        <p:xfrm>
          <a:off x="1142999" y="3927474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50" name="PhotoSuite Image" r:id="rId4" imgW="2438280" imgH="2438280" progId="">
                  <p:embed/>
                </p:oleObj>
              </mc:Choice>
              <mc:Fallback>
                <p:oleObj name="PhotoSuite Image" r:id="rId4" imgW="2438280" imgH="24382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99" y="3927474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581399" y="3089274"/>
            <a:ext cx="4953000" cy="3657600"/>
            <a:chOff x="2160" y="1920"/>
            <a:chExt cx="3120" cy="2304"/>
          </a:xfrm>
        </p:grpSpPr>
        <p:sp>
          <p:nvSpPr>
            <p:cNvPr id="2059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2" name="Object 7"/>
            <p:cNvGraphicFramePr>
              <a:graphicFrameLocks noChangeAspect="1"/>
            </p:cNvGraphicFramePr>
            <p:nvPr/>
          </p:nvGraphicFramePr>
          <p:xfrm>
            <a:off x="2976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851" name="PhotoSuite Image" r:id="rId6" imgW="2438280" imgH="2438280" progId="">
                    <p:embed/>
                  </p:oleObj>
                </mc:Choice>
                <mc:Fallback>
                  <p:oleObj name="PhotoSuite Image" r:id="rId6" imgW="2438280" imgH="2438280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3" name="Object 8"/>
            <p:cNvGraphicFramePr>
              <a:graphicFrameLocks noChangeAspect="1"/>
            </p:cNvGraphicFramePr>
            <p:nvPr/>
          </p:nvGraphicFramePr>
          <p:xfrm>
            <a:off x="2976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852" name="PhotoSuite Image" r:id="rId7" imgW="2438280" imgH="2438280" progId="">
                    <p:embed/>
                  </p:oleObj>
                </mc:Choice>
                <mc:Fallback>
                  <p:oleObj name="PhotoSuite Image" r:id="rId7" imgW="2438280" imgH="2438280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4" name="Object 9"/>
            <p:cNvGraphicFramePr>
              <a:graphicFrameLocks noChangeAspect="1"/>
            </p:cNvGraphicFramePr>
            <p:nvPr/>
          </p:nvGraphicFramePr>
          <p:xfrm>
            <a:off x="4128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853" name="PhotoSuite Image" r:id="rId8" imgW="2438280" imgH="2438280" progId="">
                    <p:embed/>
                  </p:oleObj>
                </mc:Choice>
                <mc:Fallback>
                  <p:oleObj name="PhotoSuite Image" r:id="rId8" imgW="2438280" imgH="2438280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5" name="Object 10"/>
            <p:cNvGraphicFramePr>
              <a:graphicFrameLocks noChangeAspect="1"/>
            </p:cNvGraphicFramePr>
            <p:nvPr/>
          </p:nvGraphicFramePr>
          <p:xfrm>
            <a:off x="4128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854" name="PhotoSuite Image" r:id="rId9" imgW="2438280" imgH="2438280" progId="">
                    <p:embed/>
                  </p:oleObj>
                </mc:Choice>
                <mc:Fallback>
                  <p:oleObj name="PhotoSuite Image" r:id="rId9" imgW="2438280" imgH="2438280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0292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549075"/>
              </p:ext>
            </p:extLst>
          </p:nvPr>
        </p:nvGraphicFramePr>
        <p:xfrm>
          <a:off x="4800600" y="2971800"/>
          <a:ext cx="3775075" cy="377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55" name="PhotoSuite Image" r:id="rId10" imgW="5029200" imgH="5029200" progId="">
                  <p:embed/>
                </p:oleObj>
              </mc:Choice>
              <mc:Fallback>
                <p:oleObj name="PhotoSuite Image" r:id="rId10" imgW="5029200" imgH="502920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971800"/>
                        <a:ext cx="3775075" cy="377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sacred toast</a:t>
            </a:r>
            <a:endParaRPr lang="en-US" dirty="0"/>
          </a:p>
        </p:txBody>
      </p:sp>
      <p:pic>
        <p:nvPicPr>
          <p:cNvPr id="304132" name="Picture 4" descr="http://cooltoast.com/wp-content/uploads/2010/03/Jesus_Toast_Grilled_Cheese-274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7118" y="1905000"/>
            <a:ext cx="3581400" cy="3921241"/>
          </a:xfrm>
          <a:prstGeom prst="rect">
            <a:avLst/>
          </a:prstGeom>
          <a:noFill/>
        </p:spPr>
      </p:pic>
      <p:pic>
        <p:nvPicPr>
          <p:cNvPr id="304134" name="Picture 6" descr="http://t0.gstatic.com/images?q=tbn:ANd9GcQ2PLSHNjZrdYtUiJUCN78_Y_ef8xohVUCOy4YbUC-d3JCLBRk&amp;t=1&amp;usg=__0rHlbdFtQzxRuxKYkwQqGE6Oys8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804318" y="3581399"/>
            <a:ext cx="1924050" cy="2381250"/>
          </a:xfrm>
          <a:prstGeom prst="rect">
            <a:avLst/>
          </a:prstGeom>
          <a:noFill/>
        </p:spPr>
      </p:pic>
      <p:pic>
        <p:nvPicPr>
          <p:cNvPr id="304136" name="Picture 8" descr="http://t0.gstatic.com/images?q=tbn:ANd9GcTR_kHFvl2JDbx4RKSOPoIj7_n2YFhzitRB0GfOEw4QoBNEenA&amp;t=1&amp;usg=__CaEd0HNDateSOK1vJea_SAjJy90=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5719" y="1143000"/>
            <a:ext cx="2466975" cy="1847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66318" y="297179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395118" y="3581399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47518" y="29718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375" y="6272674"/>
            <a:ext cx="883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http://www.nbcnews.com/id/6511148/ns/us_news-weird_news/t/virgin-mary-grilled-cheese-sells/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2: texture synthesis and transfer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726" y="1417638"/>
            <a:ext cx="3812126" cy="5135563"/>
          </a:xfrm>
        </p:spPr>
        <p:txBody>
          <a:bodyPr/>
          <a:lstStyle/>
          <a:p>
            <a:r>
              <a:rPr lang="en-US" sz="2000" dirty="0"/>
              <a:t>https://</a:t>
            </a:r>
            <a:r>
              <a:rPr lang="en-US" sz="2000" dirty="0" smtClean="0"/>
              <a:t>courses.engr.illinois.edu/cs445/fa2019/projects/quilting/ComputationalPhotography_ProjectQuilting.html </a:t>
            </a:r>
            <a:endParaRPr lang="en-US" sz="2000" dirty="0"/>
          </a:p>
          <a:p>
            <a:r>
              <a:rPr lang="en-US" sz="2400" dirty="0"/>
              <a:t>Note: this is significantly more challenging than the first project</a:t>
            </a:r>
          </a:p>
        </p:txBody>
      </p:sp>
      <p:pic>
        <p:nvPicPr>
          <p:cNvPr id="4" name="Picture 3" descr="C:\Users\Hoiem\Documents\Classes\ComputationalPhotography - Fall 2012\projects\quilting\solutions\toas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6" y="4435483"/>
            <a:ext cx="2456349" cy="224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Hoiem\Documents\Classes\ComputationalPhotography - Fall 2012\projects\quilting\solutions\face_toast_cropp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326" y="4261120"/>
            <a:ext cx="2764638" cy="259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oiem\Documents\Classes\ComputationalPhotography - Fall 2012\projects\quilting\solutions\fa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303" y="4788386"/>
            <a:ext cx="1243011" cy="154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497052" y="5424447"/>
            <a:ext cx="611038" cy="43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 descr="C:\Users\Hoiem\Documents\Classes\ComputationalPhotography - Fall 2012\projects\quilting\samples\text_sma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524" y="1902907"/>
            <a:ext cx="1109132" cy="108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Hoiem\Documents\Classes\ComputationalPhotography - Fall 2012\projects\quilting\tex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305" y="1176553"/>
            <a:ext cx="2590800" cy="254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5737069" y="2160905"/>
            <a:ext cx="611038" cy="43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880394"/>
              </p:ext>
            </p:extLst>
          </p:nvPr>
        </p:nvGraphicFramePr>
        <p:xfrm>
          <a:off x="1888210" y="1189012"/>
          <a:ext cx="16192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32" name="PhotoSuite Image" r:id="rId3" imgW="1619250" imgH="1457325" progId="">
                  <p:embed/>
                </p:oleObj>
              </mc:Choice>
              <mc:Fallback>
                <p:oleObj name="PhotoSuite Image" r:id="rId3" imgW="1619250" imgH="1457325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8210" y="1189012"/>
                        <a:ext cx="16192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609066"/>
              </p:ext>
            </p:extLst>
          </p:nvPr>
        </p:nvGraphicFramePr>
        <p:xfrm>
          <a:off x="4860010" y="893736"/>
          <a:ext cx="3314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33" name="PhotoSuite Image" r:id="rId5" imgW="3314700" imgH="2933700" progId="">
                  <p:embed/>
                </p:oleObj>
              </mc:Choice>
              <mc:Fallback>
                <p:oleObj name="PhotoSuite Image" r:id="rId5" imgW="3314700" imgH="29337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10" y="893736"/>
                        <a:ext cx="3314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711150" y="2036736"/>
            <a:ext cx="250166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96748" y="2358787"/>
            <a:ext cx="2501660" cy="1506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90378" y="1901587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74010" y="1803819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79429" y="2032419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45410" y="1441508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3104534" y="1572341"/>
            <a:ext cx="2406768" cy="688679"/>
          </a:xfrm>
          <a:prstGeom prst="arc">
            <a:avLst>
              <a:gd name="adj1" fmla="val 11061735"/>
              <a:gd name="adj2" fmla="val 21231791"/>
            </a:avLst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Synthesis and Transfer Recap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92810" y="2722536"/>
                <a:ext cx="8229600" cy="4267200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For each overlapping patch in the output image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Compute the cost to each patch in the sample</a:t>
                </a:r>
              </a:p>
              <a:p>
                <a:pPr lvl="1"/>
                <a:r>
                  <a:rPr lang="en-US" dirty="0" smtClean="0"/>
                  <a:t>Texture synthesis: this cost is the SSD (sum of square difference) of pixel values in the overlapping portion of the existing output and sample</a:t>
                </a:r>
              </a:p>
              <a:p>
                <a:pPr lvl="1"/>
                <a:r>
                  <a:rPr lang="en-US" dirty="0" smtClean="0"/>
                  <a:t>Texture transfer: cost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𝛼</m:t>
                    </m:r>
                    <m:r>
                      <a:rPr lang="en-US" b="0" i="1" smtClean="0">
                        <a:latin typeface="Cambria Math"/>
                      </a:rPr>
                      <m:t>∗</m:t>
                    </m:r>
                    <m:r>
                      <a:rPr lang="en-US" b="0" i="1" smtClean="0">
                        <a:latin typeface="Cambria Math"/>
                      </a:rPr>
                      <m:t>𝑆𝑆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𝑜𝑣𝑒𝑟𝑙𝑎𝑝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1−</m:t>
                        </m:r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∗</m:t>
                    </m:r>
                    <m:r>
                      <a:rPr lang="en-US" b="0" i="1" smtClean="0">
                        <a:latin typeface="Cambria Math"/>
                      </a:rPr>
                      <m:t>𝑆𝑆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𝑡𝑟𝑎𝑛𝑠𝑓𝑒𝑟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 </a:t>
                </a:r>
                <a:r>
                  <a:rPr lang="en-US" dirty="0" smtClean="0"/>
                  <a:t> The latter term enforces that the source and target correspondence patches should match.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Select one sample patch that has a small cost (e.g. randomly pick one of K candidates)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Find a cut through the left/top borders of the patch based on overlapping region with existing output</a:t>
                </a:r>
              </a:p>
              <a:p>
                <a:pPr marL="914400" lvl="1" indent="-514350"/>
                <a:r>
                  <a:rPr lang="en-US" dirty="0" smtClean="0"/>
                  <a:t>Use this cut to create a mask that specifies which pixels to copy from sample patch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Copy masked pixels from sample image to corresponding pixel locations in output image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810" y="2722536"/>
                <a:ext cx="8229600" cy="4267200"/>
              </a:xfrm>
              <a:blipFill>
                <a:blip r:embed="rId7"/>
                <a:stretch>
                  <a:fillRect l="-815" t="-2143" r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821411" y="156011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202360" y="155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7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PatchMatch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825" y="1010161"/>
            <a:ext cx="3505200" cy="2074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212" y="1053013"/>
            <a:ext cx="419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efficient search: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Randomly initialize matches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See if neighbor’s offsets are better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Randomly search a local window for better matches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Repeat 3, 4 across image several times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94" y="3465601"/>
            <a:ext cx="5712563" cy="1283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9901" y="4749482"/>
            <a:ext cx="566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Reconstructing top-left image with patches from bottom-left image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777" y="3529381"/>
            <a:ext cx="3152400" cy="244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1129" y="6011329"/>
            <a:ext cx="4137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Applications to hole-filling, retargeting; constraints can guide search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081" y="6330905"/>
            <a:ext cx="5066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Barnes et al. </a:t>
            </a:r>
            <a:r>
              <a:rPr lang="en-US" sz="1400" dirty="0" err="1"/>
              <a:t>Siggraph</a:t>
            </a:r>
            <a:r>
              <a:rPr lang="en-US" sz="1400" dirty="0"/>
              <a:t> 2009</a:t>
            </a:r>
          </a:p>
          <a:p>
            <a:r>
              <a:rPr lang="en-US" sz="1400" dirty="0">
                <a:hlinkClick r:id="rId5"/>
              </a:rPr>
              <a:t>http://gfx.cs.princeton.edu/pubs/Barnes_2009_PAR/index.php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09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Related idea: Image Analogies</a:t>
            </a:r>
          </a:p>
        </p:txBody>
      </p:sp>
      <p:pic>
        <p:nvPicPr>
          <p:cNvPr id="40963" name="Picture 3" descr="watercolor-s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560" y="1047428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water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9160" y="1047428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651276" y="3257227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904563" y="3257227"/>
            <a:ext cx="372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691757" y="6152827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5907909" y="6152827"/>
            <a:ext cx="389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  <p:pic>
        <p:nvPicPr>
          <p:cNvPr id="40969" name="Picture 9" descr="boa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559" y="3866828"/>
            <a:ext cx="3271838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6650" name="Picture 10" descr="watercolor-boat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9159" y="3835077"/>
            <a:ext cx="329088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562960" y="6469295"/>
            <a:ext cx="468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Analogies, Hertzmann et al. SG 2001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24760" y="1885628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: 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42277" y="4668297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: :</a:t>
            </a:r>
          </a:p>
        </p:txBody>
      </p:sp>
    </p:spTree>
    <p:extLst>
      <p:ext uri="{BB962C8B-B14F-4D97-AF65-F5344CB8AC3E}">
        <p14:creationId xmlns:p14="http://schemas.microsoft.com/office/powerpoint/2010/main" val="33913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watercolor-boa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337" y="609600"/>
            <a:ext cx="8475663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776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analogies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171145" cy="51355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Define a similarity between A and B</a:t>
            </a:r>
          </a:p>
          <a:p>
            <a:r>
              <a:rPr lang="en-US" dirty="0" smtClean="0"/>
              <a:t>For each patch in B:</a:t>
            </a:r>
          </a:p>
          <a:p>
            <a:pPr lvl="1"/>
            <a:r>
              <a:rPr lang="en-US" dirty="0" smtClean="0"/>
              <a:t>Find a matching patch in A, whose corresponding A’ also fits in well with existing patches in B’</a:t>
            </a:r>
          </a:p>
          <a:p>
            <a:pPr lvl="1"/>
            <a:r>
              <a:rPr lang="en-US" dirty="0" smtClean="0"/>
              <a:t>Copy the patch in A’ to B’</a:t>
            </a:r>
          </a:p>
          <a:p>
            <a:r>
              <a:rPr lang="en-US" dirty="0" smtClean="0"/>
              <a:t>Algorithm is done iteratively, coarse-to-fine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591066" y="152400"/>
            <a:ext cx="3212926" cy="2576538"/>
            <a:chOff x="457200" y="1066800"/>
            <a:chExt cx="7329488" cy="5877727"/>
          </a:xfrm>
        </p:grpSpPr>
        <p:pic>
          <p:nvPicPr>
            <p:cNvPr id="4" name="Picture 3" descr="watercolor-sr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066800"/>
              <a:ext cx="2925763" cy="219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watercol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1066800"/>
              <a:ext cx="2925763" cy="219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311140" y="3276599"/>
              <a:ext cx="732103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A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547732" y="3276599"/>
              <a:ext cx="799681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A’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351621" y="6172201"/>
              <a:ext cx="732103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B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542228" y="6172201"/>
              <a:ext cx="834495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B’</a:t>
              </a:r>
            </a:p>
          </p:txBody>
        </p:sp>
        <p:pic>
          <p:nvPicPr>
            <p:cNvPr id="10" name="Picture 9" descr="boat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3886200"/>
              <a:ext cx="3271838" cy="215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 descr="watercolor-boat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3854450"/>
              <a:ext cx="3290888" cy="2165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3581399" y="1905000"/>
              <a:ext cx="867404" cy="77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: :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98917" y="4687669"/>
              <a:ext cx="867404" cy="77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: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784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5" y="-1"/>
            <a:ext cx="9194251" cy="257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0" y="3617259"/>
            <a:ext cx="8893359" cy="324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320" y="2634964"/>
            <a:ext cx="67313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 to map from one image representation to another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Trained from input/output pairs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Patch memorization is implicit through learned representation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71587" y="574550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https://phillipi.github.io/pix2pix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67600" y="220317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CVPR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9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synthesize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066800"/>
            <a:ext cx="6414247" cy="56020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217754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Scores </a:t>
            </a:r>
            <a:r>
              <a:rPr lang="en-US" sz="1200" dirty="0" err="1"/>
              <a:t>NxN</a:t>
            </a:r>
            <a:r>
              <a:rPr lang="en-US" sz="1200" dirty="0"/>
              <a:t> patches for realism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06706" y="2332172"/>
            <a:ext cx="6096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91399" y="476834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There is also an objective to produce the paired image with a L1 loss</a:t>
            </a:r>
          </a:p>
        </p:txBody>
      </p:sp>
    </p:spTree>
    <p:extLst>
      <p:ext uri="{BB962C8B-B14F-4D97-AF65-F5344CB8AC3E}">
        <p14:creationId xmlns:p14="http://schemas.microsoft.com/office/powerpoint/2010/main" val="291911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3124200"/>
            <a:ext cx="48134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2"/>
              </a:rPr>
              <a:t>https://affinelayer.com/pixsrv/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712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Challenge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9079" y="4419599"/>
            <a:ext cx="7910513" cy="13716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/>
              <a:t>	Need to model the whole spectrum: from repeated to stochastic texture</a:t>
            </a:r>
          </a:p>
        </p:txBody>
      </p:sp>
      <p:pic>
        <p:nvPicPr>
          <p:cNvPr id="12292" name="Picture 10" descr="C:\Documents and Settings\James\Desktop\comp_photo\hays_slides\15\Texture_spectr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766" y="1295400"/>
            <a:ext cx="8215312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Cycle GAN (ICCV 2017)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066849" cy="59250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52984" y="0"/>
            <a:ext cx="381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https://junyanz.github.io/CycleGAN/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753" y="914400"/>
            <a:ext cx="4953000" cy="5867400"/>
          </a:xfrm>
        </p:spPr>
        <p:txBody>
          <a:bodyPr>
            <a:normAutofit fontScale="5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Texture synthesis and hole-filling can be thought of as a form of probabilistic hallucination</a:t>
            </a:r>
          </a:p>
          <a:p>
            <a:endParaRPr lang="en-US" dirty="0" smtClean="0"/>
          </a:p>
          <a:p>
            <a:r>
              <a:rPr lang="en-US" dirty="0" smtClean="0"/>
              <a:t>Simple, similarity-based matching is a powerful tool</a:t>
            </a:r>
          </a:p>
          <a:p>
            <a:pPr lvl="1"/>
            <a:r>
              <a:rPr lang="en-US" dirty="0" smtClean="0"/>
              <a:t>Synthesis</a:t>
            </a:r>
          </a:p>
          <a:p>
            <a:pPr lvl="1"/>
            <a:r>
              <a:rPr lang="en-US" dirty="0" smtClean="0"/>
              <a:t>Hole-filling</a:t>
            </a:r>
          </a:p>
          <a:p>
            <a:pPr lvl="1"/>
            <a:r>
              <a:rPr lang="en-US" dirty="0" smtClean="0"/>
              <a:t>Transfer</a:t>
            </a:r>
          </a:p>
          <a:p>
            <a:pPr lvl="1"/>
            <a:r>
              <a:rPr lang="en-US" dirty="0" smtClean="0"/>
              <a:t>Artistic filtering</a:t>
            </a:r>
          </a:p>
          <a:p>
            <a:pPr lvl="1"/>
            <a:r>
              <a:rPr lang="en-US" dirty="0" smtClean="0"/>
              <a:t>Super-resolution</a:t>
            </a:r>
          </a:p>
          <a:p>
            <a:pPr lvl="1"/>
            <a:r>
              <a:rPr lang="en-US" dirty="0" smtClean="0"/>
              <a:t>Recognition, etc.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Key is how to define similarity and efficiently find neighbors</a:t>
            </a:r>
          </a:p>
          <a:p>
            <a:endParaRPr lang="en-US" dirty="0"/>
          </a:p>
          <a:p>
            <a:r>
              <a:rPr lang="en-US" dirty="0"/>
              <a:t>New methods learn patch/image representations to create more flexible </a:t>
            </a:r>
            <a:r>
              <a:rPr lang="en-US" dirty="0" smtClean="0"/>
              <a:t>synthesis, so that similarity function and “neighbors” are implicit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10" descr="watercolor-boa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2153" y="3848100"/>
            <a:ext cx="329088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2753" y="228600"/>
            <a:ext cx="1981200" cy="3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Cutting and seam finding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idea: Build Probability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74" y="931190"/>
            <a:ext cx="8229600" cy="5638800"/>
          </a:xfrm>
        </p:spPr>
        <p:txBody>
          <a:bodyPr>
            <a:normAutofit fontScale="92500" lnSpcReduction="10000"/>
          </a:bodyPr>
          <a:lstStyle/>
          <a:p>
            <a:endParaRPr lang="en-US" sz="1800" dirty="0"/>
          </a:p>
          <a:p>
            <a:pPr marL="457200" indent="-457200">
              <a:buNone/>
            </a:pPr>
            <a:r>
              <a:rPr lang="en-US" sz="3500" dirty="0"/>
              <a:t>Basic idea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/>
              <a:t>Compute statistics of input texture (e.g., histogram of edge filter responses)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/>
              <a:t>Generate a new texture that keeps those same statistics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D. J. </a:t>
            </a:r>
            <a:r>
              <a:rPr lang="en-US" sz="1800" dirty="0" err="1"/>
              <a:t>Heeger</a:t>
            </a:r>
            <a:r>
              <a:rPr lang="en-US" sz="1800" dirty="0"/>
              <a:t> and J. R. Bergen.  Pyramid-based texture analysis/synthesis. In </a:t>
            </a:r>
            <a:r>
              <a:rPr lang="en-US" sz="1800" i="1" dirty="0"/>
              <a:t>SIGGRAPH ’95.</a:t>
            </a:r>
          </a:p>
          <a:p>
            <a:r>
              <a:rPr lang="en-US" sz="1800" dirty="0"/>
              <a:t>E. P. </a:t>
            </a:r>
            <a:r>
              <a:rPr lang="en-US" sz="1800" dirty="0" err="1"/>
              <a:t>Simoncelli</a:t>
            </a:r>
            <a:r>
              <a:rPr lang="en-US" sz="1800" dirty="0"/>
              <a:t> and J. </a:t>
            </a:r>
            <a:r>
              <a:rPr lang="en-US" sz="1800" dirty="0" err="1"/>
              <a:t>Portilla</a:t>
            </a:r>
            <a:r>
              <a:rPr lang="en-US" sz="1800" dirty="0"/>
              <a:t>. Texture characterization via joint statistics of wavelet coefficient magnitudes. In </a:t>
            </a:r>
            <a:r>
              <a:rPr lang="en-US" sz="1800" i="1" dirty="0"/>
              <a:t>ICIP 1998.</a:t>
            </a:r>
            <a:endParaRPr lang="en-US" sz="1800" dirty="0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2075" y="321719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21719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217190"/>
            <a:ext cx="1971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idea: Build Probability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84695"/>
            <a:ext cx="8229600" cy="56388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sz="3500" dirty="0"/>
              <a:t>But it (usually) doesn’t work</a:t>
            </a:r>
          </a:p>
          <a:p>
            <a:pPr marL="457200" indent="-457200"/>
            <a:r>
              <a:rPr lang="en-US" sz="2800" dirty="0"/>
              <a:t>Probability distributions are hard to model well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6" y="2027695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1" y="2027695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1" y="2027695"/>
            <a:ext cx="1971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4237495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4313696"/>
            <a:ext cx="19812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1" y="4313695"/>
            <a:ext cx="19716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66800" y="2865895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Input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5151895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Synthesized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idea: Sample from the image 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68637" y="3810000"/>
            <a:ext cx="8686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>
              <a:spcBef>
                <a:spcPts val="700"/>
              </a:spcBef>
              <a:buFont typeface="Arial" charset="0"/>
              <a:buChar char="•"/>
              <a:defRPr/>
            </a:pPr>
            <a:r>
              <a:rPr lang="en-GB" sz="3200" dirty="0">
                <a:latin typeface="+mn-lt"/>
              </a:rPr>
              <a:t>Assuming Markov property, compute P(</a:t>
            </a:r>
            <a:r>
              <a:rPr lang="en-GB" sz="3200" b="1" dirty="0" err="1">
                <a:latin typeface="+mn-lt"/>
              </a:rPr>
              <a:t>p</a:t>
            </a:r>
            <a:r>
              <a:rPr lang="en-GB" sz="3200" dirty="0" err="1">
                <a:latin typeface="+mn-lt"/>
              </a:rPr>
              <a:t>|N</a:t>
            </a:r>
            <a:r>
              <a:rPr lang="en-GB" sz="3200" dirty="0">
                <a:latin typeface="+mn-lt"/>
              </a:rPr>
              <a:t>(</a:t>
            </a:r>
            <a:r>
              <a:rPr lang="en-GB" sz="3200" b="1" dirty="0">
                <a:latin typeface="+mn-lt"/>
              </a:rPr>
              <a:t>p</a:t>
            </a:r>
            <a:r>
              <a:rPr lang="en-GB" sz="3200" dirty="0">
                <a:latin typeface="+mn-lt"/>
              </a:rPr>
              <a:t>))</a:t>
            </a:r>
          </a:p>
          <a:p>
            <a:pPr marL="742950" lvl="1" indent="-285750">
              <a:spcBef>
                <a:spcPts val="700"/>
              </a:spcBef>
              <a:buFont typeface="Arial" charset="0"/>
              <a:buChar char="–"/>
              <a:defRPr/>
            </a:pPr>
            <a:r>
              <a:rPr lang="en-GB" sz="2400" dirty="0">
                <a:latin typeface="+mn-lt"/>
              </a:rPr>
              <a:t>Building explicit probability tables infeasible </a:t>
            </a:r>
          </a:p>
          <a:p>
            <a:pPr marL="742950" lvl="1" indent="-285750">
              <a:lnSpc>
                <a:spcPct val="90000"/>
              </a:lnSpc>
              <a:spcBef>
                <a:spcPts val="700"/>
              </a:spcBef>
              <a:buFontTx/>
              <a:buChar char="–"/>
            </a:pPr>
            <a:r>
              <a:rPr lang="en-GB" sz="2400" dirty="0">
                <a:latin typeface="+mj-lt"/>
              </a:rPr>
              <a:t>Instead, we </a:t>
            </a:r>
            <a:r>
              <a:rPr lang="en-GB" sz="2400" i="1" dirty="0">
                <a:latin typeface="+mj-lt"/>
              </a:rPr>
              <a:t>search the input image</a:t>
            </a:r>
            <a:r>
              <a:rPr lang="en-GB" sz="2400" dirty="0">
                <a:latin typeface="+mj-lt"/>
              </a:rPr>
              <a:t> for all similar </a:t>
            </a:r>
            <a:r>
              <a:rPr lang="en-GB" sz="2400" dirty="0" err="1">
                <a:latin typeface="+mj-lt"/>
              </a:rPr>
              <a:t>neighborhoods</a:t>
            </a:r>
            <a:r>
              <a:rPr lang="en-GB" sz="2400" dirty="0">
                <a:latin typeface="+mj-lt"/>
              </a:rPr>
              <a:t> — that’s our pdf for </a:t>
            </a:r>
            <a:r>
              <a:rPr lang="en-GB" sz="2400" b="1" dirty="0">
                <a:latin typeface="+mj-lt"/>
              </a:rPr>
              <a:t>p</a:t>
            </a:r>
          </a:p>
          <a:p>
            <a:pPr marL="742950" lvl="1" indent="-285750">
              <a:lnSpc>
                <a:spcPct val="90000"/>
              </a:lnSpc>
              <a:spcBef>
                <a:spcPts val="700"/>
              </a:spcBef>
              <a:buFontTx/>
              <a:buChar char="–"/>
            </a:pPr>
            <a:r>
              <a:rPr lang="en-GB" sz="2400" dirty="0">
                <a:latin typeface="+mj-lt"/>
              </a:rPr>
              <a:t>To sample from this pdf, just pick one match at random</a:t>
            </a:r>
            <a:endParaRPr lang="en-US" sz="2400" i="1" dirty="0">
              <a:latin typeface="+mj-lt"/>
            </a:endParaRPr>
          </a:p>
          <a:p>
            <a:pPr marL="742950" lvl="1" indent="-285750">
              <a:spcBef>
                <a:spcPts val="700"/>
              </a:spcBef>
              <a:buFont typeface="Arial" charset="0"/>
              <a:buChar char="–"/>
              <a:defRPr/>
            </a:pPr>
            <a:endParaRPr lang="en-US" sz="2400" i="1" dirty="0">
              <a:latin typeface="+mj-lt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52787" y="1143001"/>
            <a:ext cx="3321050" cy="2227263"/>
            <a:chOff x="2852" y="973"/>
            <a:chExt cx="2092" cy="1403"/>
          </a:xfrm>
        </p:grpSpPr>
        <p:pic>
          <p:nvPicPr>
            <p:cNvPr id="6" name="Picture 5" descr="ex2-part-large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265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9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0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1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3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4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5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" name="Rectangle 1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" name="Rectangle 2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79" name="Group 21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374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5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6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7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8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0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1" name="Rectangle 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2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" name="Group 31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365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6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7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8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0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1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2" name="Rectangle 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3" name="Rectangle 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1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2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9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0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1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4" name="Group 54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356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7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0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2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" name="Rectangle 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4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5" name="Group 64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347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0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1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2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3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4" name="Rectangle 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5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6" name="Group 74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338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0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1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2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3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4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5" name="Rectangle 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7" name="Group 84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329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1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2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3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5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6" name="Rectangle 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7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8" name="Group 94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320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4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5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" name="Rectangle 1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9" name="Group 104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311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2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" name="Rectangle 1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0" name="Group 114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302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3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4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5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6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9" name="Rectangle 1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0" name="Rectangle 1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1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25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0" name="Group 126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225" name="Group 12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56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7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8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0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1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2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3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4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6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7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9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0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1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2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4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5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7" name="Group 14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38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0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4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5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8" name="Group 15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29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0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4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" name="Group 167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185" name="Group 16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16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0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1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4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" name="Group 17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07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7" name="Group 18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98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9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0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1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2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3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4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" name="Group 19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89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0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1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3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2" name="Group 208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145" name="Group 209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76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7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8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9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0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1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2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3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6" name="Group 219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67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2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3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7" name="Group 229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58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9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8" name="Group 239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49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0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1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2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7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" name="Group 249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105" name="Group 250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36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" name="Group 260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27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9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0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1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2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5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" name="Group 270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18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2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6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" name="Group 280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09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" name="Group 290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96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" name="Rectangle 2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300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87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310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78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320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69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330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60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340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51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350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2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360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33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370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24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" name="Rectangle 380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381"/>
            <p:cNvSpPr>
              <a:spLocks noChangeArrowheads="1"/>
            </p:cNvSpPr>
            <p:nvPr/>
          </p:nvSpPr>
          <p:spPr bwMode="auto">
            <a:xfrm>
              <a:off x="3598" y="1728"/>
              <a:ext cx="24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8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8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383" name="Text Box 382"/>
          <p:cNvSpPr txBox="1">
            <a:spLocks noChangeArrowheads="1"/>
          </p:cNvSpPr>
          <p:nvPr/>
        </p:nvSpPr>
        <p:spPr bwMode="auto">
          <a:xfrm>
            <a:off x="857601" y="3405188"/>
            <a:ext cx="2327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Synthesizing a pixel</a:t>
            </a:r>
            <a:endParaRPr lang="en-US" sz="1600">
              <a:latin typeface="Trebuchet MS" pitchFamily="34" charset="0"/>
            </a:endParaRPr>
          </a:p>
        </p:txBody>
      </p:sp>
      <p:grpSp>
        <p:nvGrpSpPr>
          <p:cNvPr id="384" name="Group 383"/>
          <p:cNvGrpSpPr>
            <a:grpSpLocks/>
          </p:cNvGrpSpPr>
          <p:nvPr/>
        </p:nvGrpSpPr>
        <p:grpSpPr bwMode="auto">
          <a:xfrm>
            <a:off x="4002437" y="1292225"/>
            <a:ext cx="4438650" cy="2216150"/>
            <a:chOff x="2544" y="910"/>
            <a:chExt cx="2796" cy="1396"/>
          </a:xfrm>
        </p:grpSpPr>
        <p:grpSp>
          <p:nvGrpSpPr>
            <p:cNvPr id="385" name="Group 384"/>
            <p:cNvGrpSpPr>
              <a:grpSpLocks/>
            </p:cNvGrpSpPr>
            <p:nvPr/>
          </p:nvGrpSpPr>
          <p:grpSpPr bwMode="auto">
            <a:xfrm>
              <a:off x="3733" y="910"/>
              <a:ext cx="1607" cy="1164"/>
              <a:chOff x="421" y="1065"/>
              <a:chExt cx="1607" cy="1164"/>
            </a:xfrm>
          </p:grpSpPr>
          <p:pic>
            <p:nvPicPr>
              <p:cNvPr id="390" name="Picture 385" descr="ex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2" y="1125"/>
                <a:ext cx="1536" cy="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91" name="Group 386"/>
              <p:cNvGrpSpPr>
                <a:grpSpLocks noChangeAspect="1"/>
              </p:cNvGrpSpPr>
              <p:nvPr/>
            </p:nvGrpSpPr>
            <p:grpSpPr bwMode="auto">
              <a:xfrm>
                <a:off x="711" y="1678"/>
                <a:ext cx="435" cy="261"/>
                <a:chOff x="3288" y="1296"/>
                <a:chExt cx="1080" cy="648"/>
              </a:xfrm>
            </p:grpSpPr>
            <p:sp>
              <p:nvSpPr>
                <p:cNvPr id="749" name="Rectangle 3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0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1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2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3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4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9" name="Rectangle 3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0" name="Rectangle 3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1" name="Rectangle 3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2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63" name="Group 401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858" name="Rectangle 4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9" name="Rectangle 4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0" name="Rectangle 4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1" name="Rectangle 4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2" name="Rectangle 4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Rectangle 4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Rectangle 4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5" name="Rectangle 4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Rectangle 4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64" name="Group 411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849" name="Rectangle 4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0" name="Rectangle 4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1" name="Rectangle 4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2" name="Rectangle 4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3" name="Rectangle 4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4" name="Rectangle 4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5" name="Rectangle 4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6" name="Rectangle 4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7" name="Rectangle 4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5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6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7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8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9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0" name="Rectangle 4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1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2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3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4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5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6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7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78" name="Group 434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40" name="Rectangle 4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1" name="Rectangle 4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2" name="Rectangle 4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3" name="Rectangle 4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4" name="Rectangle 4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5" name="Rectangle 4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6" name="Rectangle 4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" name="Rectangle 4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8" name="Rectangle 4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9" name="Group 444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31" name="Rectangle 4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" name="Rectangle 4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" name="Rectangle 4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" name="Rectangle 4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5" name="Rectangle 4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6" name="Rectangle 4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7" name="Rectangle 4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8" name="Rectangle 4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9" name="Rectangle 4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0" name="Group 454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22" name="Rectangle 4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3" name="Rectangle 4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4" name="Rectangle 4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5" name="Rectangle 4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" name="Rectangle 4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" name="Rectangle 4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" name="Rectangle 4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" name="Rectangle 4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" name="Rectangle 4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1" name="Group 464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13" name="Rectangle 4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4" name="Rectangle 4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" name="Rectangle 4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6" name="Rectangle 4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7" name="Rectangle 4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8" name="Rectangle 4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9" name="Rectangle 4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0" name="Rectangle 4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1" name="Rectangle 4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2" name="Group 474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04" name="Rectangle 4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5" name="Rectangle 4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6" name="Rectangle 4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7" name="Rectangle 4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8" name="Rectangle 4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" name="Rectangle 4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0" name="Rectangle 4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" name="Rectangle 4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2" name="Rectangle 4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3" name="Group 484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95" name="Rectangle 4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6" name="Rectangle 4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7" name="Rectangle 4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8" name="Rectangle 4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9" name="Rectangle 4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0" name="Rectangle 4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1" name="Rectangle 4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2" name="Rectangle 4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3" name="Rectangle 4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" name="Group 494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786" name="Rectangle 4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7" name="Rectangle 4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8" name="Rectangle 4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9" name="Rectangle 4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0" name="Rectangle 4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1" name="Rectangle 5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2" name="Rectangle 5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3" name="Rectangle 5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" name="Rectangle 5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85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2" name="Group 505"/>
              <p:cNvGrpSpPr>
                <a:grpSpLocks noChangeAspect="1"/>
              </p:cNvGrpSpPr>
              <p:nvPr/>
            </p:nvGrpSpPr>
            <p:grpSpPr bwMode="auto">
              <a:xfrm>
                <a:off x="1593" y="1880"/>
                <a:ext cx="435" cy="261"/>
                <a:chOff x="3288" y="1296"/>
                <a:chExt cx="1080" cy="648"/>
              </a:xfrm>
            </p:grpSpPr>
            <p:sp>
              <p:nvSpPr>
                <p:cNvPr id="631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2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3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4" name="Rectangle 5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5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8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9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0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1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2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3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4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45" name="Group 520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40" name="Rectangle 5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1" name="Rectangle 5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2" name="Rectangle 5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3" name="Rectangle 5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4" name="Rectangle 5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5" name="Rectangle 5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6" name="Rectangle 5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7" name="Rectangle 5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8" name="Rectangle 5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6" name="Group 530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31" name="Rectangle 5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2" name="Rectangle 5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3" name="Rectangle 5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4" name="Rectangle 5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5" name="Rectangle 5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6" name="Rectangle 5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7" name="Rectangle 5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" name="Rectangle 5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" name="Rectangle 5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47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8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1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2" name="Rectangle 5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3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4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6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8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9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60" name="Group 553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22" name="Rectangle 5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3" name="Rectangle 5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4" name="Rectangle 5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5" name="Rectangle 5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6" name="Rectangle 5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7" name="Rectangle 5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8" name="Rectangle 5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9" name="Rectangle 5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0" name="Rectangle 5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1" name="Group 563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13" name="Rectangle 5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4" name="Rectangle 5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5" name="Rectangle 5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6" name="Rectangle 5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" name="Rectangle 5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8" name="Rectangle 5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" name="Rectangle 5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0" name="Rectangle 5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1" name="Rectangle 5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2" name="Group 573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04" name="Rectangle 5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5" name="Rectangle 5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6" name="Rectangle 5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7" name="Rectangle 5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" name="Rectangle 5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9" name="Rectangle 5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0" name="Rectangle 5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1" name="Rectangle 5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2" name="Rectangle 5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3" name="Group 583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95" name="Rectangle 5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6" name="Rectangle 5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7" name="Rectangle 5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8" name="Rectangle 5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9" name="Rectangle 5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0" name="Rectangle 5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1" name="Rectangle 5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2" name="Rectangle 5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3" name="Rectangle 5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4" name="Group 593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86" name="Rectangle 5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7" name="Rectangle 5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8" name="Rectangle 5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9" name="Rectangle 5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0" name="Rectangle 5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1" name="Rectangle 5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2" name="Rectangle 6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3" name="Rectangle 6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4" name="Rectangle 6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5" name="Group 603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77" name="Rectangle 6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8" name="Rectangle 6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9" name="Rectangle 6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0" name="Rectangle 6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1" name="Rectangle 6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2" name="Rectangle 6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3" name="Rectangle 6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4" name="Rectangle 6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5" name="Rectangle 6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6" name="Group 613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668" name="Rectangle 6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9" name="Rectangle 6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" name="Rectangle 6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1" name="Rectangle 6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2" name="Rectangle 6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3" name="Rectangle 6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4" name="Rectangle 6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5" name="Rectangle 6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6" name="Rectangle 6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7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3" name="Group 624"/>
              <p:cNvGrpSpPr>
                <a:grpSpLocks noChangeAspect="1"/>
              </p:cNvGrpSpPr>
              <p:nvPr/>
            </p:nvGrpSpPr>
            <p:grpSpPr bwMode="auto">
              <a:xfrm>
                <a:off x="1329" y="1275"/>
                <a:ext cx="435" cy="261"/>
                <a:chOff x="3288" y="1296"/>
                <a:chExt cx="1080" cy="648"/>
              </a:xfrm>
            </p:grpSpPr>
            <p:sp>
              <p:nvSpPr>
                <p:cNvPr id="513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4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5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6" name="Rectangle 6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7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8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9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0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1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5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27" name="Group 639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22" name="Rectangle 6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3" name="Rectangle 6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4" name="Rectangle 6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5" name="Rectangle 6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6" name="Rectangle 6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7" name="Rectangle 6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8" name="Rectangle 6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9" name="Rectangle 6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30" name="Rectangle 6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8" name="Group 649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13" name="Rectangle 6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4" name="Rectangle 6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5" name="Rectangle 6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6" name="Rectangle 6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7" name="Rectangle 6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8" name="Rectangle 6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" name="Rectangle 6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0" name="Rectangle 6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" name="Rectangle 6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9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0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1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" name="Rectangle 6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5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6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7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8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9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0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1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42" name="Group 672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04" name="Rectangle 6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5" name="Rectangle 6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6" name="Rectangle 6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7" name="Rectangle 6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8" name="Rectangle 6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9" name="Rectangle 6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0" name="Rectangle 6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1" name="Rectangle 6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2" name="Rectangle 6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3" name="Group 682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95" name="Rectangle 6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6" name="Rectangle 6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7" name="Rectangle 6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8" name="Rectangle 6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9" name="Rectangle 6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0" name="Rectangle 6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1" name="Rectangle 6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2" name="Rectangle 6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3" name="Rectangle 6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4" name="Group 692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86" name="Rectangle 6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7" name="Rectangle 6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8" name="Rectangle 6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9" name="Rectangle 6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0" name="Rectangle 6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1" name="Rectangle 6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2" name="Rectangle 6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3" name="Rectangle 7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4" name="Rectangle 7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5" name="Group 702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77" name="Rectangle 7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8" name="Rectangle 7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9" name="Rectangle 7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0" name="Rectangle 7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1" name="Rectangle 7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2" name="Rectangle 7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3" name="Rectangle 7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" name="Rectangle 7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5" name="Rectangle 7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6" name="Group 712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68" name="Rectangle 7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" name="Rectangle 7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" name="Rectangle 7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" name="Rectangle 7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2" name="Rectangle 7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" name="Rectangle 7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4" name="Rectangle 7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5" name="Rectangle 7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6" name="Rectangle 7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7" name="Group 722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559" name="Rectangle 7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0" name="Rectangle 7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1" name="Rectangle 7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2" name="Rectangle 7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" name="Rectangle 7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" name="Rectangle 7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5" name="Rectangle 7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6" name="Rectangle 7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7" name="Rectangle 7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8" name="Group 732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550" name="Rectangle 7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1" name="Rectangle 7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2" name="Rectangle 7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3" name="Rectangle 7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4" name="Rectangle 7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5" name="Rectangle 7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6" name="Rectangle 7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7" name="Rectangle 7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8" name="Rectangle 7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49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4" name="Group 743"/>
              <p:cNvGrpSpPr>
                <a:grpSpLocks noChangeAspect="1"/>
              </p:cNvGrpSpPr>
              <p:nvPr/>
            </p:nvGrpSpPr>
            <p:grpSpPr bwMode="auto">
              <a:xfrm>
                <a:off x="421" y="1065"/>
                <a:ext cx="435" cy="261"/>
                <a:chOff x="3288" y="1296"/>
                <a:chExt cx="1080" cy="648"/>
              </a:xfrm>
            </p:grpSpPr>
            <p:sp>
              <p:nvSpPr>
                <p:cNvPr id="395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6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7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8" name="Rectangle 7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9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0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1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2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3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5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6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8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09" name="Group 758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504" name="Rectangle 7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5" name="Rectangle 7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6" name="Rectangle 7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7" name="Rectangle 7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8" name="Rectangle 7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9" name="Rectangle 7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0" name="Rectangle 7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1" name="Rectangle 7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" name="Rectangle 7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0" name="Group 768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495" name="Rectangle 7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6" name="Rectangle 7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7" name="Rectangle 7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8" name="Rectangle 7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9" name="Rectangle 7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0" name="Rectangle 7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1" name="Rectangle 7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2" name="Rectangle 7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3" name="Rectangle 7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1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2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3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6" name="Rectangle 7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7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8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9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1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24" name="Group 791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86" name="Rectangle 7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7" name="Rectangle 7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8" name="Rectangle 7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9" name="Rectangle 7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0" name="Rectangle 7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" name="Rectangle 7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2" name="Rectangle 7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3" name="Rectangle 7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4" name="Rectangle 8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5" name="Group 801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77" name="Rectangle 8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8" name="Rectangle 8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9" name="Rectangle 8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0" name="Rectangle 8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1" name="Rectangle 8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2" name="Rectangle 8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3" name="Rectangle 8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4" name="Rectangle 8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5" name="Rectangle 8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6" name="Group 811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68" name="Rectangle 8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9" name="Rectangle 8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0" name="Rectangle 8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" name="Rectangle 8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2" name="Rectangle 8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3" name="Rectangle 8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4" name="Rectangle 8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5" name="Rectangle 8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6" name="Rectangle 8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7" name="Group 821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59" name="Rectangle 8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0" name="Rectangle 8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" name="Rectangle 8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2" name="Rectangle 8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3" name="Rectangle 8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4" name="Rectangle 8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5" name="Rectangle 8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6" name="Rectangle 8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7" name="Rectangle 8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8" name="Group 831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50" name="Rectangle 8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1" name="Rectangle 8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2" name="Rectangle 8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3" name="Rectangle 8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4" name="Rectangle 8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5" name="Rectangle 8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6" name="Rectangle 8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7" name="Rectangle 8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8" name="Rectangle 8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9" name="Group 841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441" name="Rectangle 8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" name="Rectangle 8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3" name="Rectangle 8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4" name="Rectangle 8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5" name="Rectangle 8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6" name="Rectangle 8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7" name="Rectangle 8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8" name="Rectangle 8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9" name="Rectangle 8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0" name="Group 851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432" name="Rectangle 8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3" name="Rectangle 8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4" name="Rectangle 8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5" name="Rectangle 8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6" name="Rectangle 8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7" name="Rectangle 8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8" name="Rectangle 8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9" name="Rectangle 8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0" name="Rectangle 8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1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86" name="AutoShape 862"/>
            <p:cNvSpPr>
              <a:spLocks noChangeArrowheads="1"/>
            </p:cNvSpPr>
            <p:nvPr/>
          </p:nvSpPr>
          <p:spPr bwMode="auto">
            <a:xfrm flipH="1">
              <a:off x="2544" y="1392"/>
              <a:ext cx="990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2 w 21600"/>
                <a:gd name="T13" fmla="*/ 5400 h 21600"/>
                <a:gd name="T14" fmla="*/ 1889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11B119"/>
            </a:solidFill>
            <a:ln w="9525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Text Box 863"/>
            <p:cNvSpPr txBox="1">
              <a:spLocks noChangeArrowheads="1"/>
            </p:cNvSpPr>
            <p:nvPr/>
          </p:nvSpPr>
          <p:spPr bwMode="auto">
            <a:xfrm>
              <a:off x="2598" y="1074"/>
              <a:ext cx="105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Trebuchet MS" pitchFamily="34" charset="0"/>
                </a:rPr>
                <a:t>non-parametric</a:t>
              </a:r>
            </a:p>
            <a:p>
              <a:pPr algn="ctr"/>
              <a:r>
                <a:rPr lang="en-US" sz="1600" b="1" dirty="0">
                  <a:latin typeface="Trebuchet MS" pitchFamily="34" charset="0"/>
                </a:rPr>
                <a:t>sampling</a:t>
              </a:r>
            </a:p>
          </p:txBody>
        </p:sp>
        <p:sp>
          <p:nvSpPr>
            <p:cNvPr id="388" name="Text Box 864"/>
            <p:cNvSpPr txBox="1">
              <a:spLocks noChangeArrowheads="1"/>
            </p:cNvSpPr>
            <p:nvPr/>
          </p:nvSpPr>
          <p:spPr bwMode="auto">
            <a:xfrm>
              <a:off x="4080" y="2073"/>
              <a:ext cx="95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Input image</a:t>
              </a:r>
              <a:r>
                <a:rPr lang="en-US" sz="1600">
                  <a:latin typeface="Trebuchet MS" pitchFamily="34" charset="0"/>
                </a:rPr>
                <a:t> </a:t>
              </a:r>
            </a:p>
          </p:txBody>
        </p:sp>
      </p:grpSp>
      <p:sp>
        <p:nvSpPr>
          <p:cNvPr id="867" name="TextBox 866"/>
          <p:cNvSpPr txBox="1"/>
          <p:nvPr/>
        </p:nvSpPr>
        <p:spPr>
          <a:xfrm>
            <a:off x="5370917" y="6336268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Efros and Leung 1999 SIGGRAPH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25913</TotalTime>
  <Words>1344</Words>
  <Application>Microsoft Office PowerPoint</Application>
  <PresentationFormat>Widescreen</PresentationFormat>
  <Paragraphs>421</Paragraphs>
  <Slides>62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Calibri</vt:lpstr>
      <vt:lpstr>Cambria Math</vt:lpstr>
      <vt:lpstr>Trebuchet MS</vt:lpstr>
      <vt:lpstr>Lecture1 - Introduction - CP Fall 2010</vt:lpstr>
      <vt:lpstr>Custom Design</vt:lpstr>
      <vt:lpstr>PhotoSuite Image</vt:lpstr>
      <vt:lpstr>Texture Synthesis and Hole-Filling</vt:lpstr>
      <vt:lpstr>Next section: The digital canvas</vt:lpstr>
      <vt:lpstr>Today’s Class</vt:lpstr>
      <vt:lpstr>Texture</vt:lpstr>
      <vt:lpstr>Texture Synthesis</vt:lpstr>
      <vt:lpstr>The Challenge</vt:lpstr>
      <vt:lpstr>One idea: Build Probability Distributions</vt:lpstr>
      <vt:lpstr>One idea: Build Probability Distributions</vt:lpstr>
      <vt:lpstr>Another idea: Sample from the image </vt:lpstr>
      <vt:lpstr>Idea from Shannon (Information Theory)</vt:lpstr>
      <vt:lpstr>Details</vt:lpstr>
      <vt:lpstr>Size of Neighborhood Window</vt:lpstr>
      <vt:lpstr>Varying Window Size</vt:lpstr>
      <vt:lpstr>Texture synthesis algorithm</vt:lpstr>
      <vt:lpstr>Synthesis Results</vt:lpstr>
      <vt:lpstr>More Results</vt:lpstr>
      <vt:lpstr>Homage to Shannon</vt:lpstr>
      <vt:lpstr>Hole Filling</vt:lpstr>
      <vt:lpstr>Extrapolation</vt:lpstr>
      <vt:lpstr>In-painting natural scenes</vt:lpstr>
      <vt:lpstr>Key idea: Filling order matters</vt:lpstr>
      <vt:lpstr>Filling order</vt:lpstr>
      <vt:lpstr>Comparison</vt:lpstr>
      <vt:lpstr>Comparison</vt:lpstr>
      <vt:lpstr>Summary</vt:lpstr>
      <vt:lpstr>Image Quilting [Efros &amp; Freeman 2001]</vt:lpstr>
      <vt:lpstr>PowerPoint Presentation</vt:lpstr>
      <vt:lpstr>Minimal error boundary</vt:lpstr>
      <vt:lpstr>Solving for Minimum Cut Path</vt:lpstr>
      <vt:lpstr>Solving for Minimum Cut Path</vt:lpstr>
      <vt:lpstr>Solving for Minimum Cut Path</vt:lpstr>
      <vt:lpstr>Solving for Minimum Cut Path</vt:lpstr>
      <vt:lpstr>Solving for Minimum Cut Path</vt:lpstr>
      <vt:lpstr>Solving for Minimum Cut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Political Texture Synthesis</vt:lpstr>
      <vt:lpstr>Texture Transfer</vt:lpstr>
      <vt:lpstr>Texture Transfer </vt:lpstr>
      <vt:lpstr>Texture Transfer</vt:lpstr>
      <vt:lpstr>PowerPoint Presentation</vt:lpstr>
      <vt:lpstr>PowerPoint Presentation</vt:lpstr>
      <vt:lpstr>PowerPoint Presentation</vt:lpstr>
      <vt:lpstr>Making sacred toast</vt:lpstr>
      <vt:lpstr>Project 2: texture synthesis and transfer </vt:lpstr>
      <vt:lpstr>Texture Synthesis and Transfer Recap</vt:lpstr>
      <vt:lpstr>PatchMatch</vt:lpstr>
      <vt:lpstr>Related idea: Image Analogies</vt:lpstr>
      <vt:lpstr>PowerPoint Presentation</vt:lpstr>
      <vt:lpstr>Image analogies</vt:lpstr>
      <vt:lpstr>PowerPoint Presentation</vt:lpstr>
      <vt:lpstr>Learning to synthesize</vt:lpstr>
      <vt:lpstr>Demos</vt:lpstr>
      <vt:lpstr>Cycle GAN (ICCV 2017)</vt:lpstr>
      <vt:lpstr>Things to remember</vt:lpstr>
      <vt:lpstr>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Hoiem, Derek W</cp:lastModifiedBy>
  <cp:revision>69</cp:revision>
  <cp:lastPrinted>2015-09-15T14:09:02Z</cp:lastPrinted>
  <dcterms:created xsi:type="dcterms:W3CDTF">2010-08-30T03:58:01Z</dcterms:created>
  <dcterms:modified xsi:type="dcterms:W3CDTF">2020-01-14T04:04:18Z</dcterms:modified>
</cp:coreProperties>
</file>