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</p:sldMasterIdLst>
  <p:notesMasterIdLst>
    <p:notesMasterId r:id="rId43"/>
  </p:notesMasterIdLst>
  <p:sldIdLst>
    <p:sldId id="654" r:id="rId4"/>
    <p:sldId id="615" r:id="rId5"/>
    <p:sldId id="555" r:id="rId6"/>
    <p:sldId id="655" r:id="rId7"/>
    <p:sldId id="626" r:id="rId8"/>
    <p:sldId id="613" r:id="rId9"/>
    <p:sldId id="614" r:id="rId10"/>
    <p:sldId id="625" r:id="rId11"/>
    <p:sldId id="604" r:id="rId12"/>
    <p:sldId id="627" r:id="rId13"/>
    <p:sldId id="628" r:id="rId14"/>
    <p:sldId id="629" r:id="rId15"/>
    <p:sldId id="630" r:id="rId16"/>
    <p:sldId id="631" r:id="rId17"/>
    <p:sldId id="602" r:id="rId18"/>
    <p:sldId id="603" r:id="rId19"/>
    <p:sldId id="619" r:id="rId20"/>
    <p:sldId id="659" r:id="rId21"/>
    <p:sldId id="646" r:id="rId22"/>
    <p:sldId id="616" r:id="rId23"/>
    <p:sldId id="617" r:id="rId24"/>
    <p:sldId id="634" r:id="rId25"/>
    <p:sldId id="633" r:id="rId26"/>
    <p:sldId id="622" r:id="rId27"/>
    <p:sldId id="635" r:id="rId28"/>
    <p:sldId id="638" r:id="rId29"/>
    <p:sldId id="652" r:id="rId30"/>
    <p:sldId id="623" r:id="rId31"/>
    <p:sldId id="658" r:id="rId32"/>
    <p:sldId id="641" r:id="rId33"/>
    <p:sldId id="642" r:id="rId34"/>
    <p:sldId id="643" r:id="rId35"/>
    <p:sldId id="644" r:id="rId36"/>
    <p:sldId id="656" r:id="rId37"/>
    <p:sldId id="657" r:id="rId38"/>
    <p:sldId id="645" r:id="rId39"/>
    <p:sldId id="648" r:id="rId40"/>
    <p:sldId id="649" r:id="rId41"/>
    <p:sldId id="653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4" pos="5760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85404" autoAdjust="0"/>
  </p:normalViewPr>
  <p:slideViewPr>
    <p:cSldViewPr>
      <p:cViewPr varScale="1">
        <p:scale>
          <a:sx n="131" d="100"/>
          <a:sy n="131" d="100"/>
        </p:scale>
        <p:origin x="1314" y="120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5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B1427-FC51-4EB3-8A1F-2996B4958354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4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simple example of histogram on board: 3 1 2 1 2 3 4 1 5 4 3 2 1 = [(1, 4), 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this on board for an image with alpha = 0</a:t>
            </a:r>
            <a:r>
              <a:rPr lang="en-US" baseline="0" dirty="0" smtClean="0"/>
              <a:t>:0.05:1.  Cumulative histogram maps pixel intensity to its percentile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adapthisteq</a:t>
            </a:r>
            <a:r>
              <a:rPr lang="en-US" dirty="0" smtClean="0"/>
              <a:t> in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0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0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04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8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7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2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94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6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68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4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1.jpe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istogram_equalizatio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4.jpeg"/><Relationship Id="rId7" Type="http://schemas.openxmlformats.org/officeDocument/2006/relationships/image" Target="../media/image6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6.jpeg"/><Relationship Id="rId10" Type="http://schemas.openxmlformats.org/officeDocument/2006/relationships/image" Target="../media/image63.png"/><Relationship Id="rId4" Type="http://schemas.openxmlformats.org/officeDocument/2006/relationships/image" Target="../media/image55.jpeg"/><Relationship Id="rId9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8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2.wmf"/><Relationship Id="rId4" Type="http://schemas.openxmlformats.org/officeDocument/2006/relationships/image" Target="../media/image84.pn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Histograms and Color Balancing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057397" y="52578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800603"/>
            <a:ext cx="166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“Empire of Light”, Magritte</a:t>
            </a:r>
          </a:p>
        </p:txBody>
      </p:sp>
      <p:pic>
        <p:nvPicPr>
          <p:cNvPr id="9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35460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If you had to choose, would you rather go without luminance or chrominance?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7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4A7E"/>
                </a:solidFill>
              </a:rPr>
              <a:t>If you had to choose, would you rather go without </a:t>
            </a:r>
            <a:r>
              <a:rPr lang="en-US" dirty="0" smtClean="0">
                <a:solidFill>
                  <a:srgbClr val="32000C"/>
                </a:solidFill>
              </a:rPr>
              <a:t>luminance</a:t>
            </a:r>
            <a:r>
              <a:rPr lang="en-US" dirty="0" smtClean="0">
                <a:solidFill>
                  <a:srgbClr val="FF4A7E"/>
                </a:solidFill>
              </a:rPr>
              <a:t> or chrominance?</a:t>
            </a:r>
            <a:endParaRPr lang="en-US" dirty="0">
              <a:solidFill>
                <a:srgbClr val="FF4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89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pic>
        <p:nvPicPr>
          <p:cNvPr id="18435" name="Picture 2" descr="C:\Documents and Settings\Derek Hoiem\My Documents\Classes\Spring09 - Visual Scene Understanding\material\figs\neighborhood6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018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200275" y="5867403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color shown – constant intensity</a:t>
            </a:r>
          </a:p>
        </p:txBody>
      </p:sp>
    </p:spTree>
    <p:extLst>
      <p:ext uri="{BB962C8B-B14F-4D97-AF65-F5344CB8AC3E}">
        <p14:creationId xmlns:p14="http://schemas.microsoft.com/office/powerpoint/2010/main" val="1227012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133603" y="5867403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intensity shown – constant color</a:t>
            </a:r>
          </a:p>
        </p:txBody>
      </p:sp>
      <p:pic>
        <p:nvPicPr>
          <p:cNvPr id="19460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46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810000" y="5634037"/>
            <a:ext cx="217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image</a:t>
            </a:r>
          </a:p>
        </p:txBody>
      </p:sp>
      <p:pic>
        <p:nvPicPr>
          <p:cNvPr id="20484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91200" y="6596390"/>
            <a:ext cx="3443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from Phillip </a:t>
            </a:r>
            <a:r>
              <a:rPr lang="en-US" sz="1100" dirty="0" err="1" smtClean="0"/>
              <a:t>Greenspun</a:t>
            </a:r>
            <a:r>
              <a:rPr lang="en-US" sz="1100" dirty="0" smtClean="0"/>
              <a:t>, used with permission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9389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HSV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67" y="1947747"/>
            <a:ext cx="4953000" cy="43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35570" y="1185747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Intuitive color space</a:t>
            </a:r>
          </a:p>
        </p:txBody>
      </p:sp>
      <p:pic>
        <p:nvPicPr>
          <p:cNvPr id="117762" name="Picture 2" descr="C:\Users\Hoiem\Documents\Classes\Spring11 - Computer Vision\figs\color spaces\neighborhood6_hsv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167" y="5033069"/>
            <a:ext cx="2286000" cy="1562878"/>
          </a:xfrm>
          <a:prstGeom prst="rect">
            <a:avLst/>
          </a:prstGeom>
          <a:noFill/>
        </p:spPr>
      </p:pic>
      <p:pic>
        <p:nvPicPr>
          <p:cNvPr id="117763" name="Picture 3" descr="C:\Users\Hoiem\Documents\Classes\Spring11 - Computer Vision\figs\color spaces\neighborhood6_hsv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5167" y="1604069"/>
            <a:ext cx="2286000" cy="1562878"/>
          </a:xfrm>
          <a:prstGeom prst="rect">
            <a:avLst/>
          </a:prstGeom>
          <a:noFill/>
        </p:spPr>
      </p:pic>
      <p:pic>
        <p:nvPicPr>
          <p:cNvPr id="117764" name="Picture 4" descr="C:\Users\Hoiem\Documents\Classes\Spring11 - Computer Vision\figs\color spaces\neighborhood6_hsv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5167" y="3280469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0167" y="42747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0334" y="2100150"/>
            <a:ext cx="8258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</a:p>
          <a:p>
            <a:r>
              <a:rPr lang="en-US" sz="1100" dirty="0"/>
              <a:t>(S=1,V=1)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1434" y="377655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US" b="1" dirty="0" smtClean="0"/>
          </a:p>
          <a:p>
            <a:r>
              <a:rPr lang="en-US" sz="1100" dirty="0"/>
              <a:t>(H=1,V=1)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7370" y="560535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</a:p>
          <a:p>
            <a:r>
              <a:rPr lang="en-US" sz="1100" dirty="0"/>
              <a:t>(H=1,S=0)</a:t>
            </a:r>
          </a:p>
        </p:txBody>
      </p:sp>
    </p:spTree>
    <p:extLst>
      <p:ext uri="{BB962C8B-B14F-4D97-AF65-F5344CB8AC3E}">
        <p14:creationId xmlns:p14="http://schemas.microsoft.com/office/powerpoint/2010/main" val="11360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</a:t>
            </a:r>
            <a:r>
              <a:rPr lang="en-US" dirty="0" err="1" smtClean="0"/>
              <a:t>YCbCr</a:t>
            </a:r>
            <a:endParaRPr lang="en-US" dirty="0"/>
          </a:p>
        </p:txBody>
      </p:sp>
      <p:pic>
        <p:nvPicPr>
          <p:cNvPr id="118787" name="Picture 3" descr="C:\Users\Hoiem\Documents\Classes\Spring11 - Computer Vision\figs\color spaces\neighborhood6_ycbcr_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118" y="3198693"/>
            <a:ext cx="2286000" cy="1562878"/>
          </a:xfrm>
          <a:prstGeom prst="rect">
            <a:avLst/>
          </a:prstGeom>
          <a:noFill/>
        </p:spPr>
      </p:pic>
      <p:pic>
        <p:nvPicPr>
          <p:cNvPr id="118788" name="Picture 4" descr="C:\Users\Hoiem\Documents\Classes\Spring11 - Computer Vision\figs\color spaces\neighborhood6_ycbcr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0118" y="4875093"/>
            <a:ext cx="2286000" cy="1562878"/>
          </a:xfrm>
          <a:prstGeom prst="rect">
            <a:avLst/>
          </a:prstGeom>
          <a:noFill/>
        </p:spPr>
      </p:pic>
      <p:pic>
        <p:nvPicPr>
          <p:cNvPr id="118789" name="Picture 5" descr="C:\Users\Hoiem\Documents\Classes\Spring11 - Computer Vision\figs\color spaces\neighborhood6_ycbcr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118" y="1522293"/>
            <a:ext cx="2286000" cy="1562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11482" y="2094574"/>
            <a:ext cx="12009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Cb</a:t>
            </a:r>
            <a:r>
              <a:rPr lang="en-US" sz="1100" dirty="0"/>
              <a:t>=0.5,Cr=0.5)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2582" y="3770974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Cb</a:t>
            </a:r>
            <a:endParaRPr lang="en-US" b="1" dirty="0" smtClean="0"/>
          </a:p>
          <a:p>
            <a:r>
              <a:rPr lang="en-US" sz="1100" dirty="0"/>
              <a:t>(Y=0.5,Cr=0.5)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8518" y="5447374"/>
            <a:ext cx="11079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</a:t>
            </a:r>
          </a:p>
          <a:p>
            <a:r>
              <a:rPr lang="en-US" sz="1100" dirty="0"/>
              <a:t>(Y=0.5,Cb=05)</a:t>
            </a:r>
          </a:p>
        </p:txBody>
      </p:sp>
      <p:pic>
        <p:nvPicPr>
          <p:cNvPr id="1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1318" y="37171"/>
            <a:ext cx="1676400" cy="1146110"/>
          </a:xfrm>
          <a:prstGeom prst="rect">
            <a:avLst/>
          </a:prstGeom>
          <a:noFill/>
        </p:spPr>
      </p:pic>
      <p:pic>
        <p:nvPicPr>
          <p:cNvPr id="118791" name="Picture 7" descr="http://upload.wikimedia.org/wikipedia/commons/thumb/5/53/YCbCr-CbCr_Y0.png/120px-YCbCr-CbCr_Y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520" y="2094571"/>
            <a:ext cx="1828800" cy="1828802"/>
          </a:xfrm>
          <a:prstGeom prst="rect">
            <a:avLst/>
          </a:prstGeom>
          <a:noFill/>
        </p:spPr>
      </p:pic>
      <p:pic>
        <p:nvPicPr>
          <p:cNvPr id="118793" name="Picture 9" descr="http://upload.wikimedia.org/wikipedia/commons/thumb/9/91/YCbCr-CbCr_Y50.png/120px-YCbCr-CbCr_Y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9320" y="2094571"/>
            <a:ext cx="1828798" cy="1828800"/>
          </a:xfrm>
          <a:prstGeom prst="rect">
            <a:avLst/>
          </a:prstGeom>
          <a:noFill/>
        </p:spPr>
      </p:pic>
      <p:pic>
        <p:nvPicPr>
          <p:cNvPr id="118795" name="Picture 11" descr="http://upload.wikimedia.org/wikipedia/commons/thumb/0/08/YCbCr-CbCr_Y100.png/120px-YCbCr-CbCr_Y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2522" y="4685371"/>
            <a:ext cx="1828798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07276" y="171357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6523" y="171357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5925" y="430437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9520" y="4075771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9120" y="407577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-339180" y="2970871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8796" y="285657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3318" y="87537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Fast to compute, good for compression, used by TV</a:t>
            </a:r>
          </a:p>
        </p:txBody>
      </p:sp>
      <p:pic>
        <p:nvPicPr>
          <p:cNvPr id="107522" name="Picture 2" descr="\begin{align}&#10;Y'  &amp;=&amp;  16 &amp;+&amp; \frac{ 65.738 \cdot R'_D}{256} &amp;+&amp; \frac{129.057 \cdot G'_D}{256} &amp;+&amp; \frac{ 25.064 \cdot B'_D}{256}\\&#10;C_B &amp;=&amp; 128 &amp;+&amp; \frac{-37.945 \cdot R'_D}{256} &amp;-&amp; \frac{ 74.494 \cdot G'_D}{256} &amp;+&amp; \frac{112.439 \cdot B'_D}{256}\\&#10;C_R &amp;=&amp; 128 &amp;+&amp; \frac{112.439 \cdot R'_D}{256} &amp;-&amp; \frac{ 94.154 \cdot G'_D}{256} &amp;-&amp; \frac{ 18.285 \cdot B'_D}{256}&#10;\end{align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8" y="5447374"/>
            <a:ext cx="4972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balancing</a:t>
            </a:r>
            <a:endParaRPr lang="en-US" dirty="0"/>
          </a:p>
        </p:txBody>
      </p:sp>
      <p:pic>
        <p:nvPicPr>
          <p:cNvPr id="113668" name="Picture 4" descr="https://upload.wikimedia.org/wikipedia/commons/3/34/PIA16800-MarsCuriosityRover-MtSharp-ColorVersions-20120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8" y="1219200"/>
            <a:ext cx="8989393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enhancement</a:t>
            </a:r>
            <a:endParaRPr lang="en-US" dirty="0"/>
          </a:p>
        </p:txBody>
      </p:sp>
      <p:pic>
        <p:nvPicPr>
          <p:cNvPr id="109570" name="Picture 2" descr="File:Unequalized Hawkes Bay 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" y="1828799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50" y="1828800"/>
            <a:ext cx="381476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3375" y="5738812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http://en.wikipedia.org/wiki/Histogram_equalization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Typical images are gray on average; this can be used to detect distortions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Larger differences are more visible, so using the full intensity range improves visibility</a:t>
            </a:r>
          </a:p>
          <a:p>
            <a:endParaRPr lang="en-US" dirty="0"/>
          </a:p>
          <a:p>
            <a:r>
              <a:rPr lang="en-US" dirty="0" smtClean="0"/>
              <a:t>It’s often easier to work in a non-RGB color space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 of last class</a:t>
            </a:r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40056" y="985837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43172" y="6167434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</p:spTree>
    <p:extLst>
      <p:ext uri="{BB962C8B-B14F-4D97-AF65-F5344CB8AC3E}">
        <p14:creationId xmlns:p14="http://schemas.microsoft.com/office/powerpoint/2010/main" val="41099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balancing via linear adjustment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2166" y="1295400"/>
                <a:ext cx="8229600" cy="51355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Simple idea: multiply R, G, and B values by separate constants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How to choose the constants?</a:t>
                </a:r>
                <a:endParaRPr lang="en-US" dirty="0"/>
              </a:p>
              <a:p>
                <a:pPr lvl="1"/>
                <a:r>
                  <a:rPr lang="en-US" dirty="0" smtClean="0"/>
                  <a:t>“Gray world” assumption: average value should be gray</a:t>
                </a:r>
              </a:p>
              <a:p>
                <a:pPr lvl="1"/>
                <a:r>
                  <a:rPr lang="en-US" dirty="0" smtClean="0"/>
                  <a:t>White balancing: choose a reference as the white or gray color</a:t>
                </a:r>
              </a:p>
              <a:p>
                <a:pPr lvl="1"/>
                <a:r>
                  <a:rPr lang="en-US" dirty="0" smtClean="0"/>
                  <a:t>Better to balance in camera’s RGB (linear) than display RGB (non-linear)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166" y="1295400"/>
                <a:ext cx="8229600" cy="5135563"/>
              </a:xfrm>
              <a:blipFill>
                <a:blip r:embed="rId3"/>
                <a:stretch>
                  <a:fillRect l="-1259" t="-190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5135563"/>
          </a:xfrm>
        </p:spPr>
        <p:txBody>
          <a:bodyPr/>
          <a:lstStyle/>
          <a:p>
            <a:r>
              <a:rPr lang="en-US" dirty="0" smtClean="0"/>
              <a:t>Typical problem: compress values from a high range to a smaller range</a:t>
            </a:r>
          </a:p>
          <a:p>
            <a:pPr lvl="1"/>
            <a:r>
              <a:rPr lang="en-US" dirty="0" smtClean="0"/>
              <a:t>E.g., camera captures 12-bit linear intensity and needs to compress to 8 bits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display of HDR</a:t>
            </a:r>
            <a:endParaRPr lang="en-US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7" y="1114231"/>
            <a:ext cx="3505200" cy="5057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352801" cy="501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93320" y="6126569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 for brightest pixels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0992" y="6172005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 for darkest 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operator (Reinhart et al.)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solution: map to a non-linear range of values</a:t>
            </a:r>
            <a:endParaRPr lang="en-US" dirty="0"/>
          </a:p>
        </p:txBody>
      </p:sp>
      <p:pic>
        <p:nvPicPr>
          <p:cNvPr id="6" name="Picture 3" descr="new_f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47018"/>
            <a:ext cx="7391400" cy="2659062"/>
          </a:xfrm>
          <a:prstGeom prst="rect">
            <a:avLst/>
          </a:prstGeom>
          <a:noFill/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064421"/>
              </p:ext>
            </p:extLst>
          </p:nvPr>
        </p:nvGraphicFramePr>
        <p:xfrm>
          <a:off x="3352800" y="1862680"/>
          <a:ext cx="3276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8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862680"/>
                        <a:ext cx="3276600" cy="12954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0" name="Picture 2" descr="memorial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7" y="218057"/>
            <a:ext cx="3722688" cy="5586413"/>
          </a:xfrm>
          <a:prstGeom prst="rect">
            <a:avLst/>
          </a:prstGeom>
          <a:noFill/>
        </p:spPr>
      </p:pic>
      <p:pic>
        <p:nvPicPr>
          <p:cNvPr id="1338376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18057"/>
            <a:ext cx="3660775" cy="558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74499" y="5856865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Reinhart Operator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15502" y="5856864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Darkest </a:t>
            </a:r>
            <a:r>
              <a:rPr lang="en-US" sz="2400" b="1" dirty="0" smtClean="0"/>
              <a:t>0.1% </a:t>
            </a:r>
            <a:r>
              <a:rPr lang="en-US" sz="2400" dirty="0" smtClean="0"/>
              <a:t>scaled to display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33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/>
          <a:stretch/>
        </p:blipFill>
        <p:spPr bwMode="auto">
          <a:xfrm>
            <a:off x="2133600" y="1295400"/>
            <a:ext cx="5638800" cy="542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3317" y="152400"/>
            <a:ext cx="8551127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Point Processing: apply a function to each pixel intensity to map it to a new value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34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adjustment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4780" y="1096550"/>
                <a:ext cx="32388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000" b="0" i="1" baseline="-25000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000" b="0" i="1" baseline="-2500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4000" i="1" baseline="3000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4000" baseline="30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80" y="1096550"/>
                <a:ext cx="323883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5333333" cy="4009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738" y="565365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In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77295" y="3431426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Out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584712"/>
            <a:ext cx="26416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64" y="4805986"/>
            <a:ext cx="2620537" cy="1965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"/>
            <a:ext cx="2648781" cy="1986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25657" y="1230868"/>
                <a:ext cx="8962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= 0.5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657" y="1230868"/>
                <a:ext cx="896207" cy="369332"/>
              </a:xfrm>
              <a:prstGeom prst="rect">
                <a:avLst/>
              </a:prstGeom>
              <a:blipFill>
                <a:blip r:embed="rId7"/>
                <a:stretch>
                  <a:fillRect t="-9836" r="-61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18017" y="3447503"/>
                <a:ext cx="703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= 1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17" y="3447503"/>
                <a:ext cx="703847" cy="369332"/>
              </a:xfrm>
              <a:prstGeom prst="rect">
                <a:avLst/>
              </a:prstGeom>
              <a:blipFill>
                <a:blip r:embed="rId8"/>
                <a:stretch>
                  <a:fillRect t="-10000" r="-69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44076" y="5664138"/>
                <a:ext cx="703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= 2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076" y="5664138"/>
                <a:ext cx="703847" cy="369332"/>
              </a:xfrm>
              <a:prstGeom prst="rect">
                <a:avLst/>
              </a:prstGeom>
              <a:blipFill>
                <a:blip r:embed="rId9"/>
                <a:stretch>
                  <a:fillRect t="-8197" r="-68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5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istogram equalization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8077200" cy="5135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Basic idea: reassign values so that the number of pixels with each value is more evenly distributed</a:t>
                </a:r>
              </a:p>
              <a:p>
                <a:r>
                  <a:rPr lang="en-US" dirty="0" smtClean="0"/>
                  <a:t>Histogram: a count of how many pixels have each value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𝑝𝑖𝑥𝑒𝑙𝑠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Cumulative histogram: count of number of pixels less than or equal to each value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8077200" cy="5135563"/>
              </a:xfrm>
              <a:blipFill>
                <a:blip r:embed="rId3"/>
                <a:stretch>
                  <a:fillRect l="-1736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2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Histogram is count of elements that have a particular value or range of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= [1 1 2 3 3 3 5 6]</a:t>
            </a:r>
          </a:p>
          <a:p>
            <a:pPr marL="0" indent="0">
              <a:buNone/>
            </a:pPr>
            <a:r>
              <a:rPr lang="en-US" dirty="0" smtClean="0"/>
              <a:t>H = </a:t>
            </a:r>
            <a:r>
              <a:rPr lang="en-US" dirty="0" err="1" smtClean="0"/>
              <a:t>hist</a:t>
            </a:r>
            <a:r>
              <a:rPr lang="en-US" dirty="0" smtClean="0"/>
              <a:t>(A, 1:6)</a:t>
            </a:r>
          </a:p>
          <a:p>
            <a:pPr marL="0" indent="0">
              <a:buNone/>
            </a:pPr>
            <a:r>
              <a:rPr lang="en-US" dirty="0" smtClean="0"/>
              <a:t>	H = [2 1 3 0 1 1]</a:t>
            </a:r>
          </a:p>
          <a:p>
            <a:pPr marL="0" indent="0">
              <a:buNone/>
            </a:pPr>
            <a:r>
              <a:rPr lang="en-US" dirty="0" smtClean="0"/>
              <a:t>C = </a:t>
            </a:r>
            <a:r>
              <a:rPr lang="en-US" dirty="0" err="1" smtClean="0"/>
              <a:t>cumsum</a:t>
            </a:r>
            <a:r>
              <a:rPr lang="en-US" dirty="0" smtClean="0"/>
              <a:t>(H)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 = [2 3 6 6 7 8]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 = [5 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/>
              <a:t>8</a:t>
            </a:r>
            <a:r>
              <a:rPr lang="en-US" dirty="0" smtClean="0"/>
              <a:t> 9]</a:t>
            </a:r>
          </a:p>
          <a:p>
            <a:pPr marL="0" indent="0">
              <a:buNone/>
            </a:pPr>
            <a:r>
              <a:rPr lang="en-US" dirty="0" smtClean="0"/>
              <a:t>H = </a:t>
            </a:r>
            <a:r>
              <a:rPr lang="en-US" dirty="0" err="1" smtClean="0"/>
              <a:t>hist</a:t>
            </a:r>
            <a:r>
              <a:rPr lang="en-US" dirty="0" smtClean="0"/>
              <a:t>(B, 5:9)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	H = 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 =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135563"/>
          </a:xfrm>
        </p:spPr>
        <p:txBody>
          <a:bodyPr/>
          <a:lstStyle/>
          <a:p>
            <a:r>
              <a:rPr lang="en-US" dirty="0" smtClean="0"/>
              <a:t>How can we represent color?</a:t>
            </a:r>
          </a:p>
          <a:p>
            <a:r>
              <a:rPr lang="en-US" dirty="0" smtClean="0"/>
              <a:t>How do we adjust the intensity of an image to improve contrast, aesthetics?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93105"/>
            <a:ext cx="4082211" cy="30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Histograms</a:t>
            </a:r>
          </a:p>
        </p:txBody>
      </p:sp>
      <p:grpSp>
        <p:nvGrpSpPr>
          <p:cNvPr id="244750" name="Group 14"/>
          <p:cNvGrpSpPr>
            <a:grpSpLocks/>
          </p:cNvGrpSpPr>
          <p:nvPr/>
        </p:nvGrpSpPr>
        <p:grpSpPr bwMode="auto">
          <a:xfrm>
            <a:off x="6025376" y="2390078"/>
            <a:ext cx="2590800" cy="1524000"/>
            <a:chOff x="3552" y="1536"/>
            <a:chExt cx="1632" cy="960"/>
          </a:xfrm>
        </p:grpSpPr>
        <p:sp>
          <p:nvSpPr>
            <p:cNvPr id="244746" name="Rectangle 10"/>
            <p:cNvSpPr>
              <a:spLocks noChangeArrowheads="1"/>
            </p:cNvSpPr>
            <p:nvPr/>
          </p:nvSpPr>
          <p:spPr bwMode="auto">
            <a:xfrm>
              <a:off x="3552" y="158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7" name="Rectangle 11"/>
            <p:cNvSpPr>
              <a:spLocks noChangeArrowheads="1"/>
            </p:cNvSpPr>
            <p:nvPr/>
          </p:nvSpPr>
          <p:spPr bwMode="auto">
            <a:xfrm>
              <a:off x="4080" y="2208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8" name="Rectangle 12"/>
            <p:cNvSpPr>
              <a:spLocks noChangeArrowheads="1"/>
            </p:cNvSpPr>
            <p:nvPr/>
          </p:nvSpPr>
          <p:spPr bwMode="auto">
            <a:xfrm>
              <a:off x="4512" y="1536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9" name="Rectangle 13"/>
            <p:cNvSpPr>
              <a:spLocks noChangeArrowheads="1"/>
            </p:cNvSpPr>
            <p:nvPr/>
          </p:nvSpPr>
          <p:spPr bwMode="auto">
            <a:xfrm>
              <a:off x="4992" y="1920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8" y="789878"/>
            <a:ext cx="1954252" cy="1465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4" y="2302494"/>
            <a:ext cx="1981201" cy="1485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8" y="3860180"/>
            <a:ext cx="1967727" cy="147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4" y="5407759"/>
            <a:ext cx="1967726" cy="1475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85" y="5350335"/>
            <a:ext cx="2120855" cy="1590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92" y="3792256"/>
            <a:ext cx="2091760" cy="1568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95" y="2300244"/>
            <a:ext cx="2050032" cy="1537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81" y="736106"/>
            <a:ext cx="2026608" cy="1517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52" y="1486405"/>
            <a:ext cx="4534829" cy="3401122"/>
          </a:xfrm>
          <a:prstGeom prst="rect">
            <a:avLst/>
          </a:prstGeom>
        </p:spPr>
      </p:pic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5577704" y="4676081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Cumulative Histograms</a:t>
            </a:r>
          </a:p>
        </p:txBody>
      </p:sp>
    </p:spTree>
    <p:extLst>
      <p:ext uri="{BB962C8B-B14F-4D97-AF65-F5344CB8AC3E}">
        <p14:creationId xmlns:p14="http://schemas.microsoft.com/office/powerpoint/2010/main" val="6413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Equalization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23" y="2086285"/>
            <a:ext cx="4682877" cy="365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7" y="3886200"/>
            <a:ext cx="3556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7" y="904875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for global histogram equalization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84582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Goal: Given image with pixel values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0≤</m:t>
                    </m:r>
                    <m:r>
                      <a:rPr lang="en-US" sz="2400" i="1">
                        <a:latin typeface="Cambria Math"/>
                      </a:rPr>
                      <m:t>𝑝𝑗</m:t>
                    </m:r>
                    <m:r>
                      <a:rPr lang="en-US" sz="2400" i="1">
                        <a:latin typeface="Cambria Math"/>
                      </a:rPr>
                      <m:t>≤255,  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=0..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specify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that remaps pixel values, so that the new values are more broadly distributed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cumulative histogram: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=0..255</m:t>
                    </m:r>
                  </m:oMath>
                </a14:m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𝑝𝑖𝑥𝑒𝑙𝑠</m:t>
                        </m:r>
                      </m:sub>
                      <m:sup/>
                      <m:e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/>
                      </a:rPr>
                      <m:t>==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−1)+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baseline="-25000" dirty="0" smtClean="0"/>
              </a:p>
              <a:p>
                <a:pPr marL="0" lvl="1" indent="0">
                  <a:buNone/>
                </a:pPr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𝛼</m:t>
                    </m:r>
                    <m:r>
                      <a:rPr lang="en-US" sz="3200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⋅255+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r>
                          <a:rPr lang="en-US" sz="32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⋅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lvl="1"/>
                <a:r>
                  <a:rPr lang="en-US" dirty="0" smtClean="0"/>
                  <a:t>Blends between original image and image with equalized histogram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8458200" cy="5135563"/>
              </a:xfrm>
              <a:blipFill>
                <a:blip r:embed="rId3"/>
                <a:stretch>
                  <a:fillRect l="-1947" t="-1188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9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weighted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r>
              <a:rPr lang="en-US" dirty="0" smtClean="0"/>
              <a:t>Compute cumulative histograms in non-overlapping </a:t>
            </a:r>
            <a:r>
              <a:rPr lang="en-US" dirty="0" err="1" smtClean="0"/>
              <a:t>MxM</a:t>
            </a:r>
            <a:r>
              <a:rPr lang="en-US" dirty="0" smtClean="0"/>
              <a:t> grid</a:t>
            </a:r>
          </a:p>
          <a:p>
            <a:r>
              <a:rPr lang="en-US" dirty="0" smtClean="0"/>
              <a:t>For each pixel, interpolate between the histograms from the four nearest grid cells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04719" y="3343275"/>
            <a:ext cx="3643312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731302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 Szeliski book (Fig. 3.9)</a:t>
            </a:r>
          </a:p>
          <a:p>
            <a:r>
              <a:rPr lang="en-US" dirty="0" smtClean="0"/>
              <a:t>Pixel (black) is mapped based on interpolated value from its cell and nearest horizontal, vertical, diagonal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74734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Application of adaptive histogram equalization to color image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13834"/>
            <a:ext cx="2489201" cy="18669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09271"/>
            <a:ext cx="1896943" cy="1422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2" y="5418566"/>
            <a:ext cx="1896943" cy="1422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3466171"/>
            <a:ext cx="25908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48448"/>
            <a:ext cx="251460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2" y="4234782"/>
            <a:ext cx="3475322" cy="260649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1909956" y="2949033"/>
            <a:ext cx="152400" cy="381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0831" y="293814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rgb2hsv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9717032">
            <a:off x="3658094" y="3412133"/>
            <a:ext cx="533400" cy="18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15632" y="3068446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Locally  Adaptive Histogram Equalization of “v” channel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3300244">
            <a:off x="6766288" y="3532161"/>
            <a:ext cx="1066800" cy="219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67200" y="5715000"/>
            <a:ext cx="1066800" cy="22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83354" y="52339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hsv2rgb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" y="394010"/>
            <a:ext cx="42672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43" y="446979"/>
            <a:ext cx="4196574" cy="3147431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" y="3674327"/>
            <a:ext cx="4267199" cy="3200400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43" y="3724509"/>
            <a:ext cx="4177989" cy="31334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3024" y="2281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676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5344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Dealing with color images</a:t>
            </a:r>
          </a:p>
          <a:p>
            <a:pPr lvl="1"/>
            <a:r>
              <a:rPr lang="en-US" dirty="0" smtClean="0"/>
              <a:t>Often better to split into luminance and chrominance to avoid unwanted color shift</a:t>
            </a:r>
          </a:p>
          <a:p>
            <a:endParaRPr lang="en-US" dirty="0"/>
          </a:p>
          <a:p>
            <a:r>
              <a:rPr lang="en-US" dirty="0" smtClean="0"/>
              <a:t>Manipulating particular regions</a:t>
            </a:r>
          </a:p>
          <a:p>
            <a:pPr lvl="1"/>
            <a:r>
              <a:rPr lang="en-US" dirty="0" smtClean="0"/>
              <a:t>Can use mask to select particular areas for manipulation</a:t>
            </a:r>
          </a:p>
          <a:p>
            <a:endParaRPr lang="en-US" dirty="0"/>
          </a:p>
          <a:p>
            <a:r>
              <a:rPr lang="en-US" dirty="0" smtClean="0"/>
              <a:t>Useful Python functions/modules</a:t>
            </a:r>
          </a:p>
          <a:p>
            <a:pPr lvl="1"/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skimage.color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color conversion, e.g. rgb2hsv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histogram,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047" y="1144791"/>
            <a:ext cx="56388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Familiarize yourself with the basic color spaces: RGB, HSV, Lab</a:t>
            </a:r>
          </a:p>
          <a:p>
            <a:endParaRPr lang="en-US" dirty="0"/>
          </a:p>
          <a:p>
            <a:r>
              <a:rPr lang="en-US" dirty="0" smtClean="0"/>
              <a:t>Simple auto contrast/color adjustments: gray world assumption, histogram equalization</a:t>
            </a:r>
          </a:p>
          <a:p>
            <a:endParaRPr lang="en-US" dirty="0"/>
          </a:p>
          <a:p>
            <a:r>
              <a:rPr lang="en-US" dirty="0" smtClean="0"/>
              <a:t>When improving contrast in a color image, often best to operate on luminance channel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470" y="1297188"/>
            <a:ext cx="1524000" cy="15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le:Unequalized Hawkes Bay N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83188"/>
            <a:ext cx="1485900" cy="9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4859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class: texture synthesis and transfer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90875"/>
            <a:ext cx="3271838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4141" y="1252541"/>
            <a:ext cx="15192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1905000" y="2725741"/>
            <a:ext cx="376238" cy="376237"/>
          </a:xfrm>
          <a:custGeom>
            <a:avLst/>
            <a:gdLst>
              <a:gd name="T0" fmla="*/ 2147483647 w 1051"/>
              <a:gd name="T1" fmla="*/ 0 h 1051"/>
              <a:gd name="T2" fmla="*/ 2147483647 w 1051"/>
              <a:gd name="T3" fmla="*/ 0 h 1051"/>
              <a:gd name="T4" fmla="*/ 2147483647 w 1051"/>
              <a:gd name="T5" fmla="*/ 2147483647 h 1051"/>
              <a:gd name="T6" fmla="*/ 0 w 1051"/>
              <a:gd name="T7" fmla="*/ 2147483647 h 1051"/>
              <a:gd name="T8" fmla="*/ 2147483647 w 1051"/>
              <a:gd name="T9" fmla="*/ 2147483647 h 1051"/>
              <a:gd name="T10" fmla="*/ 2147483647 w 1051"/>
              <a:gd name="T11" fmla="*/ 2147483647 h 1051"/>
              <a:gd name="T12" fmla="*/ 2147483647 w 1051"/>
              <a:gd name="T13" fmla="*/ 2147483647 h 1051"/>
              <a:gd name="T14" fmla="*/ 2147483647 w 1051"/>
              <a:gd name="T15" fmla="*/ 0 h 10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1"/>
              <a:gd name="T25" fmla="*/ 0 h 1051"/>
              <a:gd name="T26" fmla="*/ 1051 w 1051"/>
              <a:gd name="T27" fmla="*/ 1051 h 10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1" h="1051">
                <a:moveTo>
                  <a:pt x="787" y="0"/>
                </a:moveTo>
                <a:lnTo>
                  <a:pt x="263" y="0"/>
                </a:lnTo>
                <a:lnTo>
                  <a:pt x="263" y="787"/>
                </a:lnTo>
                <a:lnTo>
                  <a:pt x="0" y="787"/>
                </a:lnTo>
                <a:lnTo>
                  <a:pt x="525" y="1050"/>
                </a:lnTo>
                <a:lnTo>
                  <a:pt x="1050" y="787"/>
                </a:lnTo>
                <a:lnTo>
                  <a:pt x="787" y="787"/>
                </a:lnTo>
                <a:lnTo>
                  <a:pt x="787" y="0"/>
                </a:lnTo>
              </a:path>
            </a:pathLst>
          </a:custGeom>
          <a:solidFill>
            <a:srgbClr val="11B119"/>
          </a:solidFill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833691"/>
              </p:ext>
            </p:extLst>
          </p:nvPr>
        </p:nvGraphicFramePr>
        <p:xfrm>
          <a:off x="4267203" y="1420813"/>
          <a:ext cx="214471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7" name="PhotoSuite Image" r:id="rId5" imgW="1143000" imgH="1390680" progId="">
                  <p:embed/>
                </p:oleObj>
              </mc:Choice>
              <mc:Fallback>
                <p:oleObj name="PhotoSuite Image" r:id="rId5" imgW="1143000" imgH="1390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3" y="1420813"/>
                        <a:ext cx="2144713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47462"/>
              </p:ext>
            </p:extLst>
          </p:nvPr>
        </p:nvGraphicFramePr>
        <p:xfrm>
          <a:off x="4267200" y="4210050"/>
          <a:ext cx="20764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8" name="PhotoSuite Image" r:id="rId7" imgW="2076480" imgH="2095560" progId="">
                  <p:embed/>
                </p:oleObj>
              </mc:Choice>
              <mc:Fallback>
                <p:oleObj name="PhotoSuite Image" r:id="rId7" imgW="2076480" imgH="2095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10050"/>
                        <a:ext cx="20764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55654"/>
              </p:ext>
            </p:extLst>
          </p:nvPr>
        </p:nvGraphicFramePr>
        <p:xfrm>
          <a:off x="6858000" y="2667000"/>
          <a:ext cx="22860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9" name="PhotoSuite Image" r:id="rId9" imgW="2286000" imgH="2781360" progId="">
                  <p:embed/>
                </p:oleObj>
              </mc:Choice>
              <mc:Fallback>
                <p:oleObj name="PhotoSuite Image" r:id="rId9" imgW="2286000" imgH="2781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67000"/>
                        <a:ext cx="22860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6477000" y="390525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 cone responsivity</a:t>
            </a:r>
            <a:endParaRPr lang="en-US" dirty="0"/>
          </a:p>
        </p:txBody>
      </p:sp>
      <p:pic>
        <p:nvPicPr>
          <p:cNvPr id="112642" name="Picture 2" descr="Cone-fundamentals-with-srgb-spectru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848600" cy="55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spaces: RGB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05372" y="1322184"/>
            <a:ext cx="4029122" cy="4038600"/>
            <a:chOff x="609600" y="1371600"/>
            <a:chExt cx="4724400" cy="4953000"/>
          </a:xfrm>
        </p:grpSpPr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5486400" y="5410200"/>
                <a:ext cx="838200" cy="2286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5905500" y="4991100"/>
                <a:ext cx="762000" cy="762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6286500" y="54483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1" name="TextBox 31"/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818012" cy="45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0,1,0</a:t>
              </a:r>
            </a:p>
          </p:txBody>
        </p:sp>
        <p:sp>
          <p:nvSpPr>
            <p:cNvPr id="24582" name="TextBox 32"/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818012" cy="45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0,0,1</a:t>
              </a:r>
            </a:p>
          </p:txBody>
        </p:sp>
        <p:sp>
          <p:nvSpPr>
            <p:cNvPr id="24583" name="TextBox 33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818012" cy="45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1,0,0</a:t>
              </a:r>
            </a:p>
          </p:txBody>
        </p:sp>
      </p:grpSp>
      <p:sp>
        <p:nvSpPr>
          <p:cNvPr id="24584" name="TextBox 38"/>
          <p:cNvSpPr txBox="1">
            <a:spLocks noChangeArrowheads="1"/>
          </p:cNvSpPr>
          <p:nvPr/>
        </p:nvSpPr>
        <p:spPr bwMode="auto">
          <a:xfrm>
            <a:off x="4095132" y="6553298"/>
            <a:ext cx="503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Image from: http://en.wikipedia.org/wiki/File:RGB_color_solid_cube.png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824371" y="5436987"/>
            <a:ext cx="3594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Some drawbacks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Strongly correlated channels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Non-perceptual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2571" y="788787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Default color space</a:t>
            </a:r>
          </a:p>
        </p:txBody>
      </p:sp>
      <p:pic>
        <p:nvPicPr>
          <p:cNvPr id="116738" name="Picture 2" descr="C:\Users\Hoiem\Documents\Classes\Spring11 - Computer Vision\figs\color spaces\neighborhood6_rgb_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771" y="1355622"/>
            <a:ext cx="2286000" cy="1562877"/>
          </a:xfrm>
          <a:prstGeom prst="rect">
            <a:avLst/>
          </a:prstGeom>
          <a:noFill/>
        </p:spPr>
      </p:pic>
      <p:pic>
        <p:nvPicPr>
          <p:cNvPr id="116739" name="Picture 3" descr="C:\Users\Hoiem\Documents\Classes\Spring11 - Computer Vision\figs\color spaces\neighborhood6_rgb_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771" y="4598787"/>
            <a:ext cx="2286000" cy="1562877"/>
          </a:xfrm>
          <a:prstGeom prst="rect">
            <a:avLst/>
          </a:prstGeom>
          <a:noFill/>
        </p:spPr>
      </p:pic>
      <p:pic>
        <p:nvPicPr>
          <p:cNvPr id="116740" name="Picture 4" descr="C:\Users\Hoiem\Documents\Classes\Spring11 - Computer Vision\figs\color spaces\neighborhood6_rgb_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771" y="2986555"/>
            <a:ext cx="2286000" cy="1562877"/>
          </a:xfrm>
          <a:prstGeom prst="rect">
            <a:avLst/>
          </a:prstGeom>
          <a:noFill/>
        </p:spPr>
      </p:pic>
      <p:pic>
        <p:nvPicPr>
          <p:cNvPr id="11674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9371" y="31065"/>
            <a:ext cx="1676400" cy="11461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291974" y="2019655"/>
            <a:ext cx="8402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</a:p>
          <a:p>
            <a:r>
              <a:rPr lang="en-US" sz="1100" dirty="0"/>
              <a:t>(G=0,B=0)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91974" y="3608187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</a:p>
          <a:p>
            <a:r>
              <a:rPr lang="en-US" sz="1100" dirty="0"/>
              <a:t>(R=0,B=0)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91974" y="5208387"/>
            <a:ext cx="84830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</a:p>
          <a:p>
            <a:r>
              <a:rPr lang="en-US" sz="1100" dirty="0"/>
              <a:t>(R=0,G=0)</a:t>
            </a:r>
          </a:p>
        </p:txBody>
      </p:sp>
    </p:spTree>
    <p:extLst>
      <p:ext uri="{BB962C8B-B14F-4D97-AF65-F5344CB8AC3E}">
        <p14:creationId xmlns:p14="http://schemas.microsoft.com/office/powerpoint/2010/main" val="27421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Trichromacy</a:t>
            </a:r>
            <a:r>
              <a:rPr lang="en-US" dirty="0" smtClean="0"/>
              <a:t> and CIE-XYZ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762" y="4215621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Perceptual equivalents with RGB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0547" y="4215621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Perceptual equivalents with </a:t>
            </a:r>
            <a:r>
              <a:rPr lang="en-US" dirty="0" smtClean="0">
                <a:solidFill>
                  <a:prstClr val="black"/>
                </a:solidFill>
              </a:rPr>
              <a:t>CIE-XYZ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94" y="5158599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82" y="1676400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3" y="1676400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Space: CIE-XYZ</a:t>
            </a:r>
            <a:endParaRPr lang="en-US" dirty="0"/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9" y="9144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23" y="4953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47" y="19640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22" y="35052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90812" y="63321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RGB portion is in triangle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uniformity</a:t>
            </a:r>
            <a:endParaRPr lang="en-US" dirty="0"/>
          </a:p>
        </p:txBody>
      </p:sp>
      <p:pic>
        <p:nvPicPr>
          <p:cNvPr id="106498" name="Picture 2" descr="File:CIExy1931 MacAd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CIE L*a*b*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447800" y="1080613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“Perceptually uniform” color space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23616"/>
            <a:ext cx="3733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7" name="Picture 1" descr="C:\Users\Hoiem\Documents\Classes\Spring11 - Computer Vision\figs\color spaces\neighborhood6_lab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080335"/>
            <a:ext cx="2286000" cy="1562878"/>
          </a:xfrm>
          <a:prstGeom prst="rect">
            <a:avLst/>
          </a:prstGeom>
          <a:noFill/>
        </p:spPr>
      </p:pic>
      <p:pic>
        <p:nvPicPr>
          <p:cNvPr id="121858" name="Picture 2" descr="C:\Users\Hoiem\Documents\Classes\Spring11 - Computer Vision\figs\color spaces\neighborhood6_la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742775"/>
            <a:ext cx="2286000" cy="1562878"/>
          </a:xfrm>
          <a:prstGeom prst="rect">
            <a:avLst/>
          </a:prstGeom>
          <a:noFill/>
        </p:spPr>
      </p:pic>
      <p:pic>
        <p:nvPicPr>
          <p:cNvPr id="121859" name="Picture 3" descr="C:\Users\Hoiem\Documents\Classes\Spring11 - Computer Vision\figs\color spaces\neighborhood6_lab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419175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90013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7" y="2147416"/>
            <a:ext cx="7938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  <a:endParaRPr lang="en-US" b="1" dirty="0" smtClean="0"/>
          </a:p>
          <a:p>
            <a:r>
              <a:rPr lang="en-US" sz="1100" dirty="0"/>
              <a:t>(a=0,b=0)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8867" y="3823816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</a:p>
          <a:p>
            <a:r>
              <a:rPr lang="en-US" sz="1100" dirty="0"/>
              <a:t>(L=65,b=0)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4803" y="5652616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endParaRPr lang="en-US" b="1" dirty="0" smtClean="0"/>
          </a:p>
          <a:p>
            <a:r>
              <a:rPr lang="en-US" sz="1100" dirty="0"/>
              <a:t>(L=65,a=0)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2070" y="6191225"/>
            <a:ext cx="264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Luminance = brightness</a:t>
            </a:r>
          </a:p>
          <a:p>
            <a:r>
              <a:rPr lang="en-US"/>
              <a:t>Chrominance = color</a:t>
            </a:r>
          </a:p>
        </p:txBody>
      </p:sp>
    </p:spTree>
    <p:extLst>
      <p:ext uri="{BB962C8B-B14F-4D97-AF65-F5344CB8AC3E}">
        <p14:creationId xmlns:p14="http://schemas.microsoft.com/office/powerpoint/2010/main" val="24996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21491</TotalTime>
  <Words>796</Words>
  <Application>Microsoft Office PowerPoint</Application>
  <PresentationFormat>Widescreen</PresentationFormat>
  <Paragraphs>179</Paragraphs>
  <Slides>39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 Math</vt:lpstr>
      <vt:lpstr>Courier New</vt:lpstr>
      <vt:lpstr>Lecture1 - Introduction - CP Fall 2010</vt:lpstr>
      <vt:lpstr>Custom Design</vt:lpstr>
      <vt:lpstr>1_Lecture1 - Introduction - CP Fall 2010</vt:lpstr>
      <vt:lpstr>Equation</vt:lpstr>
      <vt:lpstr>PhotoSuite Image</vt:lpstr>
      <vt:lpstr>Histograms and Color Balancing</vt:lpstr>
      <vt:lpstr>Review of last class</vt:lpstr>
      <vt:lpstr>Today’s class</vt:lpstr>
      <vt:lpstr>Human eye cone responsivity</vt:lpstr>
      <vt:lpstr>Color spaces: RGB</vt:lpstr>
      <vt:lpstr>Trichromacy and CIE-XYZ</vt:lpstr>
      <vt:lpstr>Color Space: CIE-XYZ</vt:lpstr>
      <vt:lpstr>Perceptual uniformity</vt:lpstr>
      <vt:lpstr>Color spaces: CIE L*a*b*</vt:lpstr>
      <vt:lpstr>If you had to choose, would you rather go without luminance or chrominance?</vt:lpstr>
      <vt:lpstr>If you had to choose, would you rather go without luminance or chrominance?</vt:lpstr>
      <vt:lpstr>Most information in intensity</vt:lpstr>
      <vt:lpstr>Most information in intensity</vt:lpstr>
      <vt:lpstr>Most information in intensity</vt:lpstr>
      <vt:lpstr>Color spaces: HSV</vt:lpstr>
      <vt:lpstr>Color spaces: YCbCr</vt:lpstr>
      <vt:lpstr>Color balancing</vt:lpstr>
      <vt:lpstr>Contrast enhancement</vt:lpstr>
      <vt:lpstr>Important ideas</vt:lpstr>
      <vt:lpstr>Color balancing via linear adjustment</vt:lpstr>
      <vt:lpstr>Tone Mapping</vt:lpstr>
      <vt:lpstr>Example: Linear display of HDR</vt:lpstr>
      <vt:lpstr>Global operator (Reinhart et al.)</vt:lpstr>
      <vt:lpstr>PowerPoint Presentation</vt:lpstr>
      <vt:lpstr>Point Processing: apply a function to each pixel intensity to map it to a new value</vt:lpstr>
      <vt:lpstr>Gamma adjustment</vt:lpstr>
      <vt:lpstr>Matlab example</vt:lpstr>
      <vt:lpstr>Histogram equalization</vt:lpstr>
      <vt:lpstr>Histogram is count of elements that have a particular value or range of values</vt:lpstr>
      <vt:lpstr>Image Histograms</vt:lpstr>
      <vt:lpstr>Histogram Equalization</vt:lpstr>
      <vt:lpstr>Algorithm for global histogram equalization </vt:lpstr>
      <vt:lpstr>Locally weighted histograms</vt:lpstr>
      <vt:lpstr>Application of adaptive histogram equalization to color image</vt:lpstr>
      <vt:lpstr>PowerPoint Presentation</vt:lpstr>
      <vt:lpstr>Other issues</vt:lpstr>
      <vt:lpstr>Matlab Example 2</vt:lpstr>
      <vt:lpstr>Things to remember</vt:lpstr>
      <vt:lpstr>Next class: texture synthesis and transfer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75</cp:revision>
  <dcterms:created xsi:type="dcterms:W3CDTF">2010-08-30T03:58:01Z</dcterms:created>
  <dcterms:modified xsi:type="dcterms:W3CDTF">2020-01-14T04:02:51Z</dcterms:modified>
</cp:coreProperties>
</file>