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9" r:id="rId3"/>
  </p:sldMasterIdLst>
  <p:notesMasterIdLst>
    <p:notesMasterId r:id="rId92"/>
  </p:notesMasterIdLst>
  <p:sldIdLst>
    <p:sldId id="684" r:id="rId4"/>
    <p:sldId id="582" r:id="rId5"/>
    <p:sldId id="583" r:id="rId6"/>
    <p:sldId id="584" r:id="rId7"/>
    <p:sldId id="587" r:id="rId8"/>
    <p:sldId id="588" r:id="rId9"/>
    <p:sldId id="589" r:id="rId10"/>
    <p:sldId id="590" r:id="rId11"/>
    <p:sldId id="591" r:id="rId12"/>
    <p:sldId id="592" r:id="rId13"/>
    <p:sldId id="681" r:id="rId14"/>
    <p:sldId id="596" r:id="rId15"/>
    <p:sldId id="595" r:id="rId16"/>
    <p:sldId id="594" r:id="rId17"/>
    <p:sldId id="600" r:id="rId18"/>
    <p:sldId id="601" r:id="rId19"/>
    <p:sldId id="605" r:id="rId20"/>
    <p:sldId id="602" r:id="rId21"/>
    <p:sldId id="603" r:id="rId22"/>
    <p:sldId id="608" r:id="rId23"/>
    <p:sldId id="606" r:id="rId24"/>
    <p:sldId id="610" r:id="rId25"/>
    <p:sldId id="609" r:id="rId26"/>
    <p:sldId id="611" r:id="rId27"/>
    <p:sldId id="612" r:id="rId28"/>
    <p:sldId id="613" r:id="rId29"/>
    <p:sldId id="616" r:id="rId30"/>
    <p:sldId id="617" r:id="rId31"/>
    <p:sldId id="618" r:id="rId32"/>
    <p:sldId id="619" r:id="rId33"/>
    <p:sldId id="620" r:id="rId34"/>
    <p:sldId id="621" r:id="rId35"/>
    <p:sldId id="622" r:id="rId36"/>
    <p:sldId id="623" r:id="rId37"/>
    <p:sldId id="625" r:id="rId38"/>
    <p:sldId id="626" r:id="rId39"/>
    <p:sldId id="627" r:id="rId40"/>
    <p:sldId id="628" r:id="rId41"/>
    <p:sldId id="629" r:id="rId42"/>
    <p:sldId id="630" r:id="rId43"/>
    <p:sldId id="631" r:id="rId44"/>
    <p:sldId id="632" r:id="rId45"/>
    <p:sldId id="685" r:id="rId46"/>
    <p:sldId id="633" r:id="rId47"/>
    <p:sldId id="634" r:id="rId48"/>
    <p:sldId id="635" r:id="rId49"/>
    <p:sldId id="636" r:id="rId50"/>
    <p:sldId id="637" r:id="rId51"/>
    <p:sldId id="638" r:id="rId52"/>
    <p:sldId id="639" r:id="rId53"/>
    <p:sldId id="640" r:id="rId54"/>
    <p:sldId id="641" r:id="rId55"/>
    <p:sldId id="642" r:id="rId56"/>
    <p:sldId id="643" r:id="rId57"/>
    <p:sldId id="644" r:id="rId58"/>
    <p:sldId id="645" r:id="rId59"/>
    <p:sldId id="646" r:id="rId60"/>
    <p:sldId id="647" r:id="rId61"/>
    <p:sldId id="649" r:id="rId62"/>
    <p:sldId id="650" r:id="rId63"/>
    <p:sldId id="651" r:id="rId64"/>
    <p:sldId id="653" r:id="rId65"/>
    <p:sldId id="654" r:id="rId66"/>
    <p:sldId id="655" r:id="rId67"/>
    <p:sldId id="656" r:id="rId68"/>
    <p:sldId id="660" r:id="rId69"/>
    <p:sldId id="661" r:id="rId70"/>
    <p:sldId id="657" r:id="rId71"/>
    <p:sldId id="658" r:id="rId72"/>
    <p:sldId id="659" r:id="rId73"/>
    <p:sldId id="662" r:id="rId74"/>
    <p:sldId id="663" r:id="rId75"/>
    <p:sldId id="664" r:id="rId76"/>
    <p:sldId id="665" r:id="rId77"/>
    <p:sldId id="666" r:id="rId78"/>
    <p:sldId id="667" r:id="rId79"/>
    <p:sldId id="668" r:id="rId80"/>
    <p:sldId id="669" r:id="rId81"/>
    <p:sldId id="671" r:id="rId82"/>
    <p:sldId id="672" r:id="rId83"/>
    <p:sldId id="673" r:id="rId84"/>
    <p:sldId id="674" r:id="rId85"/>
    <p:sldId id="675" r:id="rId86"/>
    <p:sldId id="676" r:id="rId87"/>
    <p:sldId id="677" r:id="rId88"/>
    <p:sldId id="678" r:id="rId89"/>
    <p:sldId id="679" r:id="rId90"/>
    <p:sldId id="683" r:id="rId91"/>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36" userDrawn="1">
          <p15:clr>
            <a:srgbClr val="A4A3A4"/>
          </p15:clr>
        </p15:guide>
        <p15:guide id="4" orient="horz" pos="672" userDrawn="1">
          <p15:clr>
            <a:srgbClr val="A4A3A4"/>
          </p15:clr>
        </p15:guide>
        <p15:guide id="5" pos="6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CC00"/>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8" autoAdjust="0"/>
    <p:restoredTop sz="86045" autoAdjust="0"/>
  </p:normalViewPr>
  <p:slideViewPr>
    <p:cSldViewPr>
      <p:cViewPr varScale="1">
        <p:scale>
          <a:sx n="85" d="100"/>
          <a:sy n="85" d="100"/>
        </p:scale>
        <p:origin x="96" y="618"/>
      </p:cViewPr>
      <p:guideLst>
        <p:guide pos="5760"/>
        <p:guide pos="336"/>
        <p:guide orient="horz" pos="672"/>
        <p:guide pos="672"/>
      </p:guideLst>
    </p:cSldViewPr>
  </p:slideViewPr>
  <p:outlineViewPr>
    <p:cViewPr>
      <p:scale>
        <a:sx n="33" d="100"/>
        <a:sy n="33" d="100"/>
      </p:scale>
      <p:origin x="0" y="1534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B0CD970-CD09-4724-822C-C586AC9A7F99}" type="datetimeFigureOut">
              <a:rPr lang="en-US"/>
              <a:pPr>
                <a:defRPr/>
              </a:pPr>
              <a:t>11/28/2022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A74F91C9-C3D1-4588-B28B-EA1D20341342}" type="slidenum">
              <a:rPr lang="en-US"/>
              <a:pPr>
                <a:defRPr/>
              </a:pPr>
              <a:t>‹#›</a:t>
            </a:fld>
            <a:endParaRPr lang="en-US"/>
          </a:p>
        </p:txBody>
      </p:sp>
    </p:spTree>
    <p:extLst>
      <p:ext uri="{BB962C8B-B14F-4D97-AF65-F5344CB8AC3E}">
        <p14:creationId xmlns:p14="http://schemas.microsoft.com/office/powerpoint/2010/main" val="4262930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32E8B90B-E87A-4A88-9CB1-71A47E956C96}" type="slidenum">
              <a:rPr lang="en-US" smtClean="0">
                <a:solidFill>
                  <a:prstClr val="black"/>
                </a:solidFill>
              </a:rPr>
              <a:pPr>
                <a:defRPr/>
              </a:pPr>
              <a:t>1</a:t>
            </a:fld>
            <a:endParaRPr lang="en-US">
              <a:solidFill>
                <a:prstClr val="black"/>
              </a:solidFill>
            </a:endParaRPr>
          </a:p>
        </p:txBody>
      </p:sp>
    </p:spTree>
    <p:extLst>
      <p:ext uri="{BB962C8B-B14F-4D97-AF65-F5344CB8AC3E}">
        <p14:creationId xmlns:p14="http://schemas.microsoft.com/office/powerpoint/2010/main" val="2014739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F8169-730D-43EC-9F64-191892C32B3D}" type="slidenum">
              <a:rPr lang="en-US">
                <a:solidFill>
                  <a:prstClr val="black"/>
                </a:solidFill>
              </a:rPr>
              <a:pPr/>
              <a:t>26</a:t>
            </a:fld>
            <a:endParaRPr lang="en-US">
              <a:solidFill>
                <a:prstClr val="black"/>
              </a:solidFill>
            </a:endParaRPr>
          </a:p>
        </p:txBody>
      </p:sp>
      <p:sp>
        <p:nvSpPr>
          <p:cNvPr id="486402" name="Rectangle 2"/>
          <p:cNvSpPr>
            <a:spLocks noGrp="1" noRot="1" noChangeAspect="1" noChangeArrowheads="1" noTextEdit="1"/>
          </p:cNvSpPr>
          <p:nvPr>
            <p:ph type="sldImg"/>
          </p:nvPr>
        </p:nvSpPr>
        <p:spPr>
          <a:xfrm>
            <a:off x="381000" y="685800"/>
            <a:ext cx="6096000" cy="3429000"/>
          </a:xfrm>
          <a:ln/>
        </p:spPr>
      </p:sp>
      <p:sp>
        <p:nvSpPr>
          <p:cNvPr id="486403" name="Rectangle 3"/>
          <p:cNvSpPr>
            <a:spLocks noGrp="1" noChangeArrowheads="1"/>
          </p:cNvSpPr>
          <p:nvPr>
            <p:ph type="body" idx="1"/>
          </p:nvPr>
        </p:nvSpPr>
        <p:spPr/>
        <p:txBody>
          <a:bodyPr/>
          <a:lstStyle/>
          <a:p>
            <a:r>
              <a:rPr lang="en-US"/>
              <a:t>We also undo the defocus blur and recover an all focused image.</a:t>
            </a:r>
          </a:p>
        </p:txBody>
      </p:sp>
    </p:spTree>
    <p:extLst>
      <p:ext uri="{BB962C8B-B14F-4D97-AF65-F5344CB8AC3E}">
        <p14:creationId xmlns:p14="http://schemas.microsoft.com/office/powerpoint/2010/main" val="4165189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0A8BC9-B074-48AE-A9EF-879E797FCC96}" type="slidenum">
              <a:rPr lang="en-US">
                <a:solidFill>
                  <a:prstClr val="black"/>
                </a:solidFill>
              </a:rPr>
              <a:pPr/>
              <a:t>27</a:t>
            </a:fld>
            <a:endParaRPr lang="en-US">
              <a:solidFill>
                <a:prstClr val="black"/>
              </a:solidFill>
            </a:endParaRPr>
          </a:p>
        </p:txBody>
      </p:sp>
      <p:sp>
        <p:nvSpPr>
          <p:cNvPr id="919554" name="Rectangle 2"/>
          <p:cNvSpPr>
            <a:spLocks noGrp="1" noRot="1" noChangeAspect="1" noChangeArrowheads="1" noTextEdit="1"/>
          </p:cNvSpPr>
          <p:nvPr>
            <p:ph type="sldImg"/>
          </p:nvPr>
        </p:nvSpPr>
        <p:spPr>
          <a:xfrm>
            <a:off x="381000" y="685800"/>
            <a:ext cx="6096000" cy="3429000"/>
          </a:xfrm>
          <a:ln/>
        </p:spPr>
      </p:sp>
      <p:sp>
        <p:nvSpPr>
          <p:cNvPr id="919555" name="Rectangle 3"/>
          <p:cNvSpPr>
            <a:spLocks noGrp="1" noChangeArrowheads="1"/>
          </p:cNvSpPr>
          <p:nvPr>
            <p:ph type="body" idx="1"/>
          </p:nvPr>
        </p:nvSpPr>
        <p:spPr/>
        <p:txBody>
          <a:bodyPr/>
          <a:lstStyle/>
          <a:p>
            <a:r>
              <a:rPr lang="en-US" dirty="0"/>
              <a:t>before we modify lenses, let’s start with a brief review of conventional lenses. </a:t>
            </a:r>
          </a:p>
          <a:p>
            <a:r>
              <a:rPr lang="en-US" dirty="0"/>
              <a:t>When we capture an object at the focus distance of a lens all light rays which emerge from an object point will be mapped by the lens onto a single point on the sensor plane. </a:t>
            </a:r>
          </a:p>
          <a:p>
            <a:endParaRPr lang="en-US" dirty="0"/>
          </a:p>
        </p:txBody>
      </p:sp>
    </p:spTree>
    <p:extLst>
      <p:ext uri="{BB962C8B-B14F-4D97-AF65-F5344CB8AC3E}">
        <p14:creationId xmlns:p14="http://schemas.microsoft.com/office/powerpoint/2010/main" val="1475947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1D010F-CA48-42EC-8292-D21E4A9E5016}" type="slidenum">
              <a:rPr lang="en-US">
                <a:solidFill>
                  <a:prstClr val="black"/>
                </a:solidFill>
              </a:rPr>
              <a:pPr/>
              <a:t>28</a:t>
            </a:fld>
            <a:endParaRPr lang="en-US">
              <a:solidFill>
                <a:prstClr val="black"/>
              </a:solidFill>
            </a:endParaRPr>
          </a:p>
        </p:txBody>
      </p:sp>
      <p:sp>
        <p:nvSpPr>
          <p:cNvPr id="917506" name="Rectangle 2"/>
          <p:cNvSpPr>
            <a:spLocks noGrp="1" noRot="1" noChangeAspect="1" noChangeArrowheads="1" noTextEdit="1"/>
          </p:cNvSpPr>
          <p:nvPr>
            <p:ph type="sldImg"/>
          </p:nvPr>
        </p:nvSpPr>
        <p:spPr>
          <a:xfrm>
            <a:off x="381000" y="685800"/>
            <a:ext cx="6096000" cy="3429000"/>
          </a:xfrm>
          <a:ln/>
        </p:spPr>
      </p:sp>
      <p:sp>
        <p:nvSpPr>
          <p:cNvPr id="917507" name="Rectangle 3"/>
          <p:cNvSpPr>
            <a:spLocks noGrp="1" noChangeArrowheads="1"/>
          </p:cNvSpPr>
          <p:nvPr>
            <p:ph type="body" idx="1"/>
          </p:nvPr>
        </p:nvSpPr>
        <p:spPr/>
        <p:txBody>
          <a:bodyPr/>
          <a:lstStyle/>
          <a:p>
            <a:r>
              <a:rPr lang="en-US"/>
              <a:t>when the object is moved from the focus distance, the rays will spread over multiple sensor points and the captured image will be blurry.</a:t>
            </a:r>
          </a:p>
          <a:p>
            <a:endParaRPr lang="en-US"/>
          </a:p>
        </p:txBody>
      </p:sp>
    </p:spTree>
    <p:extLst>
      <p:ext uri="{BB962C8B-B14F-4D97-AF65-F5344CB8AC3E}">
        <p14:creationId xmlns:p14="http://schemas.microsoft.com/office/powerpoint/2010/main" val="2112988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77EC03-7197-4B23-9DDF-6B065F612B9F}" type="slidenum">
              <a:rPr lang="en-US">
                <a:solidFill>
                  <a:prstClr val="black"/>
                </a:solidFill>
              </a:rPr>
              <a:pPr/>
              <a:t>29</a:t>
            </a:fld>
            <a:endParaRPr lang="en-US">
              <a:solidFill>
                <a:prstClr val="black"/>
              </a:solidFill>
            </a:endParaRPr>
          </a:p>
        </p:txBody>
      </p:sp>
      <p:sp>
        <p:nvSpPr>
          <p:cNvPr id="915458" name="Rectangle 2"/>
          <p:cNvSpPr>
            <a:spLocks noGrp="1" noRot="1" noChangeAspect="1" noChangeArrowheads="1" noTextEdit="1"/>
          </p:cNvSpPr>
          <p:nvPr>
            <p:ph type="sldImg"/>
          </p:nvPr>
        </p:nvSpPr>
        <p:spPr>
          <a:xfrm>
            <a:off x="381000" y="685800"/>
            <a:ext cx="6096000" cy="3429000"/>
          </a:xfrm>
          <a:ln/>
        </p:spPr>
      </p:sp>
      <p:sp>
        <p:nvSpPr>
          <p:cNvPr id="915459" name="Rectangle 3"/>
          <p:cNvSpPr>
            <a:spLocks noGrp="1" noChangeArrowheads="1"/>
          </p:cNvSpPr>
          <p:nvPr>
            <p:ph type="body" idx="1"/>
          </p:nvPr>
        </p:nvSpPr>
        <p:spPr/>
        <p:txBody>
          <a:bodyPr/>
          <a:lstStyle/>
          <a:p>
            <a:r>
              <a:rPr lang="en-US"/>
              <a:t>If the object is moved further away the blur will be even larger</a:t>
            </a:r>
          </a:p>
        </p:txBody>
      </p:sp>
    </p:spTree>
    <p:extLst>
      <p:ext uri="{BB962C8B-B14F-4D97-AF65-F5344CB8AC3E}">
        <p14:creationId xmlns:p14="http://schemas.microsoft.com/office/powerpoint/2010/main" val="11584528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256401-DEB0-4BB7-8BEE-8747208143D4}" type="slidenum">
              <a:rPr lang="en-US">
                <a:solidFill>
                  <a:prstClr val="black"/>
                </a:solidFill>
              </a:rPr>
              <a:pPr/>
              <a:t>30</a:t>
            </a:fld>
            <a:endParaRPr lang="en-US">
              <a:solidFill>
                <a:prstClr val="black"/>
              </a:solidFill>
            </a:endParaRPr>
          </a:p>
        </p:txBody>
      </p:sp>
      <p:sp>
        <p:nvSpPr>
          <p:cNvPr id="913410" name="Rectangle 2"/>
          <p:cNvSpPr>
            <a:spLocks noGrp="1" noRot="1" noChangeAspect="1" noChangeArrowheads="1" noTextEdit="1"/>
          </p:cNvSpPr>
          <p:nvPr>
            <p:ph type="sldImg"/>
          </p:nvPr>
        </p:nvSpPr>
        <p:spPr>
          <a:xfrm>
            <a:off x="381000" y="685800"/>
            <a:ext cx="6096000" cy="3429000"/>
          </a:xfrm>
          <a:ln/>
        </p:spPr>
      </p:sp>
      <p:sp>
        <p:nvSpPr>
          <p:cNvPr id="9134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62139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0CBC51-842D-4804-A403-C714B8908722}" type="slidenum">
              <a:rPr lang="en-US">
                <a:solidFill>
                  <a:prstClr val="black"/>
                </a:solidFill>
              </a:rPr>
              <a:pPr/>
              <a:t>31</a:t>
            </a:fld>
            <a:endParaRPr lang="en-US">
              <a:solidFill>
                <a:prstClr val="black"/>
              </a:solidFill>
            </a:endParaRPr>
          </a:p>
        </p:txBody>
      </p:sp>
      <p:sp>
        <p:nvSpPr>
          <p:cNvPr id="911362" name="Rectangle 2"/>
          <p:cNvSpPr>
            <a:spLocks noGrp="1" noRot="1" noChangeAspect="1" noChangeArrowheads="1" noTextEdit="1"/>
          </p:cNvSpPr>
          <p:nvPr>
            <p:ph type="sldImg"/>
          </p:nvPr>
        </p:nvSpPr>
        <p:spPr>
          <a:xfrm>
            <a:off x="381000" y="685800"/>
            <a:ext cx="6096000" cy="3429000"/>
          </a:xfrm>
          <a:ln/>
        </p:spPr>
      </p:sp>
      <p:sp>
        <p:nvSpPr>
          <p:cNvPr id="911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61126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874E4C-26CB-4581-94E1-00A40AFB2641}" type="slidenum">
              <a:rPr lang="en-US">
                <a:solidFill>
                  <a:prstClr val="black"/>
                </a:solidFill>
              </a:rPr>
              <a:pPr/>
              <a:t>32</a:t>
            </a:fld>
            <a:endParaRPr lang="en-US">
              <a:solidFill>
                <a:prstClr val="black"/>
              </a:solidFill>
            </a:endParaRPr>
          </a:p>
        </p:txBody>
      </p:sp>
      <p:sp>
        <p:nvSpPr>
          <p:cNvPr id="410626" name="Rectangle 2"/>
          <p:cNvSpPr>
            <a:spLocks noGrp="1" noRot="1" noChangeAspect="1" noChangeArrowheads="1" noTextEdit="1"/>
          </p:cNvSpPr>
          <p:nvPr>
            <p:ph type="sldImg"/>
          </p:nvPr>
        </p:nvSpPr>
        <p:spPr>
          <a:xfrm>
            <a:off x="381000" y="685800"/>
            <a:ext cx="6096000" cy="3429000"/>
          </a:xfrm>
          <a:ln/>
        </p:spPr>
      </p:sp>
      <p:sp>
        <p:nvSpPr>
          <p:cNvPr id="410627" name="Rectangle 3"/>
          <p:cNvSpPr>
            <a:spLocks noGrp="1" noChangeArrowheads="1"/>
          </p:cNvSpPr>
          <p:nvPr>
            <p:ph type="body" idx="1"/>
          </p:nvPr>
        </p:nvSpPr>
        <p:spPr/>
        <p:txBody>
          <a:bodyPr/>
          <a:lstStyle/>
          <a:p>
            <a:r>
              <a:rPr lang="en-US"/>
              <a:t>Therefore, if we could measure the exact amount of defocus blur at every image location, we could infer the depth of the scene.  </a:t>
            </a:r>
          </a:p>
          <a:p>
            <a:r>
              <a:rPr lang="en-US"/>
              <a:t>Unfortunately, despite many years of research there is no good way to measure defocus from a single input image.</a:t>
            </a:r>
          </a:p>
          <a:p>
            <a:endParaRPr lang="en-US"/>
          </a:p>
        </p:txBody>
      </p:sp>
    </p:spTree>
    <p:extLst>
      <p:ext uri="{BB962C8B-B14F-4D97-AF65-F5344CB8AC3E}">
        <p14:creationId xmlns:p14="http://schemas.microsoft.com/office/powerpoint/2010/main" val="572839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9BF187-B8C9-44C1-B3D9-536204FA47D4}" type="slidenum">
              <a:rPr lang="en-US">
                <a:solidFill>
                  <a:prstClr val="black"/>
                </a:solidFill>
              </a:rPr>
              <a:pPr/>
              <a:t>33</a:t>
            </a:fld>
            <a:endParaRPr lang="en-US">
              <a:solidFill>
                <a:prstClr val="black"/>
              </a:solidFill>
            </a:endParaRPr>
          </a:p>
        </p:txBody>
      </p:sp>
      <p:sp>
        <p:nvSpPr>
          <p:cNvPr id="591874" name="Rectangle 2"/>
          <p:cNvSpPr>
            <a:spLocks noGrp="1" noRot="1" noChangeAspect="1" noChangeArrowheads="1" noTextEdit="1"/>
          </p:cNvSpPr>
          <p:nvPr>
            <p:ph type="sldImg"/>
          </p:nvPr>
        </p:nvSpPr>
        <p:spPr>
          <a:xfrm>
            <a:off x="381000" y="685800"/>
            <a:ext cx="6096000" cy="3429000"/>
          </a:xfrm>
          <a:ln/>
        </p:spPr>
      </p:sp>
      <p:sp>
        <p:nvSpPr>
          <p:cNvPr id="591875" name="Rectangle 3"/>
          <p:cNvSpPr>
            <a:spLocks noGrp="1" noChangeArrowheads="1"/>
          </p:cNvSpPr>
          <p:nvPr>
            <p:ph type="body" idx="1"/>
          </p:nvPr>
        </p:nvSpPr>
        <p:spPr/>
        <p:txBody>
          <a:bodyPr/>
          <a:lstStyle/>
          <a:p>
            <a:r>
              <a:rPr lang="en-US"/>
              <a:t>The reason the problem is hard is that when observing a blurry image window it’s very hard to know: do we observe the blurry image of a sharp object or the sharp image of a blurry scene. </a:t>
            </a:r>
          </a:p>
          <a:p>
            <a:r>
              <a:rPr lang="en-US"/>
              <a:t>The second challenge involved with the project is that even if we could infer the depth, undoing the defocus blur is not strait forward.</a:t>
            </a:r>
          </a:p>
        </p:txBody>
      </p:sp>
    </p:spTree>
    <p:extLst>
      <p:ext uri="{BB962C8B-B14F-4D97-AF65-F5344CB8AC3E}">
        <p14:creationId xmlns:p14="http://schemas.microsoft.com/office/powerpoint/2010/main" val="2398126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7221AF-3494-4B06-A099-31F5FEB54AF5}" type="slidenum">
              <a:rPr lang="en-US">
                <a:solidFill>
                  <a:prstClr val="black"/>
                </a:solidFill>
              </a:rPr>
              <a:pPr/>
              <a:t>34</a:t>
            </a:fld>
            <a:endParaRPr lang="en-US">
              <a:solidFill>
                <a:prstClr val="black"/>
              </a:solidFill>
            </a:endParaRPr>
          </a:p>
        </p:txBody>
      </p:sp>
      <p:sp>
        <p:nvSpPr>
          <p:cNvPr id="593922" name="Rectangle 2"/>
          <p:cNvSpPr>
            <a:spLocks noGrp="1" noRot="1" noChangeAspect="1" noChangeArrowheads="1" noTextEdit="1"/>
          </p:cNvSpPr>
          <p:nvPr>
            <p:ph type="sldImg"/>
          </p:nvPr>
        </p:nvSpPr>
        <p:spPr>
          <a:xfrm>
            <a:off x="381000" y="685800"/>
            <a:ext cx="6096000" cy="3429000"/>
          </a:xfrm>
          <a:ln/>
        </p:spPr>
      </p:sp>
      <p:sp>
        <p:nvSpPr>
          <p:cNvPr id="593923" name="Rectangle 3"/>
          <p:cNvSpPr>
            <a:spLocks noGrp="1" noChangeArrowheads="1"/>
          </p:cNvSpPr>
          <p:nvPr>
            <p:ph type="body" idx="1"/>
          </p:nvPr>
        </p:nvSpPr>
        <p:spPr/>
        <p:txBody>
          <a:bodyPr/>
          <a:lstStyle/>
          <a:p>
            <a:r>
              <a:rPr lang="en-US"/>
              <a:t>To address these challenges we use two main ideas. The first is the fact that typical images we observe around us are not just white noise and we can place strong image priors which will guide our search.</a:t>
            </a:r>
          </a:p>
          <a:p>
            <a:r>
              <a:rPr lang="en-US"/>
              <a:t>The second idea is to replace the conventional lens with a coded one. This allows us to change the defocus pattern and make it more discriminative to depth variations.</a:t>
            </a:r>
          </a:p>
        </p:txBody>
      </p:sp>
    </p:spTree>
    <p:extLst>
      <p:ext uri="{BB962C8B-B14F-4D97-AF65-F5344CB8AC3E}">
        <p14:creationId xmlns:p14="http://schemas.microsoft.com/office/powerpoint/2010/main" val="206851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AC7168-B465-4E95-A5E2-0C3014E238AB}" type="slidenum">
              <a:rPr lang="en-US">
                <a:solidFill>
                  <a:prstClr val="black"/>
                </a:solidFill>
              </a:rPr>
              <a:pPr/>
              <a:t>35</a:t>
            </a:fld>
            <a:endParaRPr lang="en-US">
              <a:solidFill>
                <a:prstClr val="black"/>
              </a:solidFill>
            </a:endParaRPr>
          </a:p>
        </p:txBody>
      </p:sp>
      <p:sp>
        <p:nvSpPr>
          <p:cNvPr id="394242" name="Rectangle 2"/>
          <p:cNvSpPr>
            <a:spLocks noGrp="1" noRot="1" noChangeAspect="1" noChangeArrowheads="1" noTextEdit="1"/>
          </p:cNvSpPr>
          <p:nvPr>
            <p:ph type="sldImg"/>
          </p:nvPr>
        </p:nvSpPr>
        <p:spPr>
          <a:xfrm>
            <a:off x="381000" y="684213"/>
            <a:ext cx="6096000" cy="3429000"/>
          </a:xfrm>
          <a:ln/>
        </p:spPr>
      </p:sp>
      <p:sp>
        <p:nvSpPr>
          <p:cNvPr id="394243" name="Rectangle 3"/>
          <p:cNvSpPr>
            <a:spLocks noGrp="1" noChangeArrowheads="1"/>
          </p:cNvSpPr>
          <p:nvPr>
            <p:ph type="body" idx="1"/>
          </p:nvPr>
        </p:nvSpPr>
        <p:spPr>
          <a:xfrm>
            <a:off x="685800" y="4343400"/>
            <a:ext cx="5486400" cy="4116388"/>
          </a:xfrm>
        </p:spPr>
        <p:txBody>
          <a:bodyPr/>
          <a:lstStyle/>
          <a:p>
            <a:r>
              <a:rPr lang="en-US"/>
              <a:t>Now let’s define the problem mathematically. Our input is a single defocused image. In addition, we can calibrate and pre-store the lens blur at different depths.</a:t>
            </a:r>
          </a:p>
        </p:txBody>
      </p:sp>
    </p:spTree>
    <p:extLst>
      <p:ext uri="{BB962C8B-B14F-4D97-AF65-F5344CB8AC3E}">
        <p14:creationId xmlns:p14="http://schemas.microsoft.com/office/powerpoint/2010/main" val="2189748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3</a:t>
            </a:fld>
            <a:endParaRPr lang="en-US"/>
          </a:p>
        </p:txBody>
      </p:sp>
    </p:spTree>
    <p:extLst>
      <p:ext uri="{BB962C8B-B14F-4D97-AF65-F5344CB8AC3E}">
        <p14:creationId xmlns:p14="http://schemas.microsoft.com/office/powerpoint/2010/main" val="2681844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A81B43-F9D9-45C6-8BBF-B71DC746C182}" type="slidenum">
              <a:rPr lang="en-US">
                <a:solidFill>
                  <a:prstClr val="black"/>
                </a:solidFill>
              </a:rPr>
              <a:pPr/>
              <a:t>36</a:t>
            </a:fld>
            <a:endParaRPr lang="en-US">
              <a:solidFill>
                <a:prstClr val="black"/>
              </a:solidFill>
            </a:endParaRPr>
          </a:p>
        </p:txBody>
      </p:sp>
      <p:sp>
        <p:nvSpPr>
          <p:cNvPr id="595970" name="Rectangle 2"/>
          <p:cNvSpPr>
            <a:spLocks noGrp="1" noRot="1" noChangeAspect="1" noChangeArrowheads="1" noTextEdit="1"/>
          </p:cNvSpPr>
          <p:nvPr>
            <p:ph type="sldImg"/>
          </p:nvPr>
        </p:nvSpPr>
        <p:spPr>
          <a:xfrm>
            <a:off x="381000" y="684213"/>
            <a:ext cx="6096000" cy="3429000"/>
          </a:xfrm>
          <a:ln/>
        </p:spPr>
      </p:sp>
      <p:sp>
        <p:nvSpPr>
          <p:cNvPr id="595971" name="Rectangle 3"/>
          <p:cNvSpPr>
            <a:spLocks noGrp="1" noChangeArrowheads="1"/>
          </p:cNvSpPr>
          <p:nvPr>
            <p:ph type="body" idx="1"/>
          </p:nvPr>
        </p:nvSpPr>
        <p:spPr>
          <a:xfrm>
            <a:off x="685800" y="4343400"/>
            <a:ext cx="5486400" cy="4116388"/>
          </a:xfrm>
        </p:spPr>
        <p:txBody>
          <a:bodyPr/>
          <a:lstStyle/>
          <a:p>
            <a:r>
              <a:rPr lang="en-US" dirty="0"/>
              <a:t>If we consider local windows whose depth is constant, the observed image y can be modeled as a convolution of a sharp image x with one of the defocus filters. The exact scale of the defocus filter is a function of depth.</a:t>
            </a:r>
          </a:p>
          <a:p>
            <a:r>
              <a:rPr lang="en-US" dirty="0"/>
              <a:t>There are 2 elements in this equation that we don’t know- first we don’t know the sharp image x, and second we don’t know the scale of the filter with which it was blurred since we don’t know the depth.</a:t>
            </a:r>
          </a:p>
        </p:txBody>
      </p:sp>
    </p:spTree>
    <p:extLst>
      <p:ext uri="{BB962C8B-B14F-4D97-AF65-F5344CB8AC3E}">
        <p14:creationId xmlns:p14="http://schemas.microsoft.com/office/powerpoint/2010/main" val="3682207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1468C-F8E1-4088-B19D-81B1B1F55AE4}" type="slidenum">
              <a:rPr lang="en-US">
                <a:solidFill>
                  <a:prstClr val="black"/>
                </a:solidFill>
              </a:rPr>
              <a:pPr/>
              <a:t>37</a:t>
            </a:fld>
            <a:endParaRPr lang="en-US">
              <a:solidFill>
                <a:prstClr val="black"/>
              </a:solidFill>
            </a:endParaRPr>
          </a:p>
        </p:txBody>
      </p:sp>
      <p:sp>
        <p:nvSpPr>
          <p:cNvPr id="671746" name="Rectangle 2"/>
          <p:cNvSpPr>
            <a:spLocks noGrp="1" noRot="1" noChangeAspect="1" noChangeArrowheads="1" noTextEdit="1"/>
          </p:cNvSpPr>
          <p:nvPr>
            <p:ph type="sldImg"/>
          </p:nvPr>
        </p:nvSpPr>
        <p:spPr>
          <a:xfrm>
            <a:off x="381000" y="685800"/>
            <a:ext cx="6096000" cy="3429000"/>
          </a:xfrm>
          <a:ln/>
        </p:spPr>
      </p:sp>
      <p:sp>
        <p:nvSpPr>
          <p:cNvPr id="671747" name="Rectangle 3"/>
          <p:cNvSpPr>
            <a:spLocks noGrp="1" noChangeArrowheads="1"/>
          </p:cNvSpPr>
          <p:nvPr>
            <p:ph type="body" idx="1"/>
          </p:nvPr>
        </p:nvSpPr>
        <p:spPr/>
        <p:txBody>
          <a:bodyPr/>
          <a:lstStyle/>
          <a:p>
            <a:r>
              <a:rPr lang="en-US"/>
              <a:t>So here is the high level strategy that we use in our work.</a:t>
            </a:r>
          </a:p>
          <a:p>
            <a:r>
              <a:rPr lang="en-US"/>
              <a:t>We try to deconvolve the image with all scales of defocus kernels, and we somehow choose the best explanation. And if we manage to identify the correct scale of defocus we will have the depth.</a:t>
            </a:r>
          </a:p>
          <a:p>
            <a:r>
              <a:rPr lang="en-US"/>
              <a:t>However, the two steps of this strategy are quite challenging.</a:t>
            </a:r>
          </a:p>
        </p:txBody>
      </p:sp>
    </p:spTree>
    <p:extLst>
      <p:ext uri="{BB962C8B-B14F-4D97-AF65-F5344CB8AC3E}">
        <p14:creationId xmlns:p14="http://schemas.microsoft.com/office/powerpoint/2010/main" val="2166871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460B0F-B8E2-40C4-8D3D-1810E6F837A6}" type="slidenum">
              <a:rPr lang="en-US">
                <a:solidFill>
                  <a:prstClr val="black"/>
                </a:solidFill>
              </a:rPr>
              <a:pPr/>
              <a:t>38</a:t>
            </a:fld>
            <a:endParaRPr lang="en-US">
              <a:solidFill>
                <a:prstClr val="black"/>
              </a:solidFill>
            </a:endParaRPr>
          </a:p>
        </p:txBody>
      </p:sp>
      <p:sp>
        <p:nvSpPr>
          <p:cNvPr id="663554" name="Rectangle 2"/>
          <p:cNvSpPr>
            <a:spLocks noGrp="1" noRot="1" noChangeAspect="1" noChangeArrowheads="1" noTextEdit="1"/>
          </p:cNvSpPr>
          <p:nvPr>
            <p:ph type="sldImg"/>
          </p:nvPr>
        </p:nvSpPr>
        <p:spPr>
          <a:xfrm>
            <a:off x="381000" y="685800"/>
            <a:ext cx="6096000" cy="3429000"/>
          </a:xfrm>
          <a:ln/>
        </p:spPr>
      </p:sp>
      <p:sp>
        <p:nvSpPr>
          <p:cNvPr id="663555" name="Rectangle 3"/>
          <p:cNvSpPr>
            <a:spLocks noGrp="1" noChangeArrowheads="1"/>
          </p:cNvSpPr>
          <p:nvPr>
            <p:ph type="body" idx="1"/>
          </p:nvPr>
        </p:nvSpPr>
        <p:spPr/>
        <p:txBody>
          <a:bodyPr/>
          <a:lstStyle/>
          <a:p>
            <a:r>
              <a:rPr lang="en-US" dirty="0"/>
              <a:t>First, </a:t>
            </a:r>
            <a:r>
              <a:rPr lang="en-US" dirty="0" err="1"/>
              <a:t>deconvolution</a:t>
            </a:r>
            <a:r>
              <a:rPr lang="en-US" dirty="0"/>
              <a:t> is known to be difficult, and existing algorithms result in significant ringing artifacts.</a:t>
            </a:r>
          </a:p>
          <a:p>
            <a:endParaRPr lang="en-US" dirty="0"/>
          </a:p>
          <a:p>
            <a:r>
              <a:rPr lang="en-US" dirty="0"/>
              <a:t>The second challenge is that if there was a simple good criterion to identify the correct defocus scale, we could probably solve depth from defocus 20 years ago.</a:t>
            </a:r>
          </a:p>
          <a:p>
            <a:r>
              <a:rPr lang="en-US" dirty="0"/>
              <a:t>If we check this example we can see that the larger scale indeed looks very wrong. The correct scale is ok, but the smallest scale explanation is also not that bad, so it’s not easy to decide which of these two explanations to keep.</a:t>
            </a:r>
          </a:p>
          <a:p>
            <a:r>
              <a:rPr lang="en-US" dirty="0"/>
              <a:t>In fact this is the same ambiguity we mentioned in the beginning: do we observe the blurry image of a sharp object or the sharp image of a blurry scene. </a:t>
            </a:r>
          </a:p>
        </p:txBody>
      </p:sp>
    </p:spTree>
    <p:extLst>
      <p:ext uri="{BB962C8B-B14F-4D97-AF65-F5344CB8AC3E}">
        <p14:creationId xmlns:p14="http://schemas.microsoft.com/office/powerpoint/2010/main" val="13812539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16A117-769D-484B-9BDC-02D847834D1B}" type="slidenum">
              <a:rPr lang="en-US">
                <a:solidFill>
                  <a:prstClr val="black"/>
                </a:solidFill>
              </a:rPr>
              <a:pPr/>
              <a:t>39</a:t>
            </a:fld>
            <a:endParaRPr lang="en-US">
              <a:solidFill>
                <a:prstClr val="black"/>
              </a:solidFill>
            </a:endParaRPr>
          </a:p>
        </p:txBody>
      </p:sp>
      <p:sp>
        <p:nvSpPr>
          <p:cNvPr id="447490" name="Rectangle 2"/>
          <p:cNvSpPr>
            <a:spLocks noGrp="1" noRot="1" noChangeAspect="1" noChangeArrowheads="1" noTextEdit="1"/>
          </p:cNvSpPr>
          <p:nvPr>
            <p:ph type="sldImg"/>
          </p:nvPr>
        </p:nvSpPr>
        <p:spPr>
          <a:xfrm>
            <a:off x="381000" y="685800"/>
            <a:ext cx="6096000" cy="3429000"/>
          </a:xfrm>
          <a:ln/>
        </p:spPr>
      </p:sp>
      <p:sp>
        <p:nvSpPr>
          <p:cNvPr id="447491" name="Rectangle 3"/>
          <p:cNvSpPr>
            <a:spLocks noGrp="1" noChangeArrowheads="1"/>
          </p:cNvSpPr>
          <p:nvPr>
            <p:ph type="body" idx="1"/>
          </p:nvPr>
        </p:nvSpPr>
        <p:spPr/>
        <p:txBody>
          <a:bodyPr/>
          <a:lstStyle/>
          <a:p>
            <a:r>
              <a:rPr lang="en-US" dirty="0"/>
              <a:t>The </a:t>
            </a:r>
            <a:r>
              <a:rPr lang="en-US" dirty="0" err="1"/>
              <a:t>deconvolution</a:t>
            </a:r>
            <a:r>
              <a:rPr lang="en-US" dirty="0"/>
              <a:t> problem can be defined as finding an image x, such that convolved with a filter f, will be equal to the input y.</a:t>
            </a:r>
          </a:p>
          <a:p>
            <a:r>
              <a:rPr lang="en-US" dirty="0"/>
              <a:t>Convolution is a linear operation and therefore we have here linear constraints on x.</a:t>
            </a:r>
          </a:p>
          <a:p>
            <a:r>
              <a:rPr lang="en-US" dirty="0"/>
              <a:t>However, in many cases the blur filter kills some of the image information and we don’t have a full rank system, which means that there may not be a unique solution.</a:t>
            </a:r>
          </a:p>
        </p:txBody>
      </p:sp>
    </p:spTree>
    <p:extLst>
      <p:ext uri="{BB962C8B-B14F-4D97-AF65-F5344CB8AC3E}">
        <p14:creationId xmlns:p14="http://schemas.microsoft.com/office/powerpoint/2010/main" val="372141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4A2F3A-CF02-4E3E-9323-AB71F683024A}" type="slidenum">
              <a:rPr lang="en-US">
                <a:solidFill>
                  <a:prstClr val="black"/>
                </a:solidFill>
              </a:rPr>
              <a:pPr/>
              <a:t>40</a:t>
            </a:fld>
            <a:endParaRPr lang="en-US">
              <a:solidFill>
                <a:prstClr val="black"/>
              </a:solidFill>
            </a:endParaRPr>
          </a:p>
        </p:txBody>
      </p:sp>
      <p:sp>
        <p:nvSpPr>
          <p:cNvPr id="449538" name="Rectangle 2"/>
          <p:cNvSpPr>
            <a:spLocks noGrp="1" noRot="1" noChangeAspect="1" noChangeArrowheads="1" noTextEdit="1"/>
          </p:cNvSpPr>
          <p:nvPr>
            <p:ph type="sldImg"/>
          </p:nvPr>
        </p:nvSpPr>
        <p:spPr>
          <a:xfrm>
            <a:off x="381000" y="685800"/>
            <a:ext cx="6096000" cy="3429000"/>
          </a:xfrm>
          <a:ln/>
        </p:spPr>
      </p:sp>
      <p:sp>
        <p:nvSpPr>
          <p:cNvPr id="449539" name="Rectangle 3"/>
          <p:cNvSpPr>
            <a:spLocks noGrp="1" noChangeArrowheads="1"/>
          </p:cNvSpPr>
          <p:nvPr>
            <p:ph type="body" idx="1"/>
          </p:nvPr>
        </p:nvSpPr>
        <p:spPr/>
        <p:txBody>
          <a:bodyPr/>
          <a:lstStyle/>
          <a:p>
            <a:r>
              <a:rPr lang="en-US" dirty="0"/>
              <a:t>For example, here are 2 possible solutions, and believe it or not, but convolving these to image with the filter f, gives *exactly* the same image.</a:t>
            </a:r>
          </a:p>
          <a:p>
            <a:r>
              <a:rPr lang="en-US" dirty="0"/>
              <a:t>Yet, when you look at these two solutions it’s very clear to you which of them is good and which of them isn’t, and this is because you know that the original signal was an image and you have in mind a very strong prior on what an image should look like.</a:t>
            </a:r>
          </a:p>
        </p:txBody>
      </p:sp>
    </p:spTree>
    <p:extLst>
      <p:ext uri="{BB962C8B-B14F-4D97-AF65-F5344CB8AC3E}">
        <p14:creationId xmlns:p14="http://schemas.microsoft.com/office/powerpoint/2010/main" val="32189356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C62286-D404-4876-B2D4-E4EBC5831FB3}" type="slidenum">
              <a:rPr lang="en-US">
                <a:solidFill>
                  <a:prstClr val="black"/>
                </a:solidFill>
              </a:rPr>
              <a:pPr/>
              <a:t>41</a:t>
            </a:fld>
            <a:endParaRPr lang="en-US">
              <a:solidFill>
                <a:prstClr val="black"/>
              </a:solidFill>
            </a:endParaRPr>
          </a:p>
        </p:txBody>
      </p:sp>
      <p:sp>
        <p:nvSpPr>
          <p:cNvPr id="533506" name="Rectangle 2"/>
          <p:cNvSpPr>
            <a:spLocks noGrp="1" noRot="1" noChangeAspect="1" noChangeArrowheads="1" noTextEdit="1"/>
          </p:cNvSpPr>
          <p:nvPr>
            <p:ph type="sldImg"/>
          </p:nvPr>
        </p:nvSpPr>
        <p:spPr>
          <a:xfrm>
            <a:off x="381000" y="685800"/>
            <a:ext cx="6096000" cy="3429000"/>
          </a:xfrm>
          <a:ln/>
        </p:spPr>
      </p:sp>
      <p:sp>
        <p:nvSpPr>
          <p:cNvPr id="533507" name="Rectangle 3"/>
          <p:cNvSpPr>
            <a:spLocks noGrp="1" noChangeArrowheads="1"/>
          </p:cNvSpPr>
          <p:nvPr>
            <p:ph type="body" idx="1"/>
          </p:nvPr>
        </p:nvSpPr>
        <p:spPr/>
        <p:txBody>
          <a:bodyPr/>
          <a:lstStyle/>
          <a:p>
            <a:r>
              <a:rPr lang="en-US" dirty="0"/>
              <a:t>If we could computationally characterize typical images, we can bias algorithms to output 2D arrays that are more likely to look natural. This is a very powerful idea that is becoming popular for a number of problems in computer vision and image processing. </a:t>
            </a:r>
          </a:p>
          <a:p>
            <a:r>
              <a:rPr lang="en-US" dirty="0"/>
              <a:t>One way to characterize images is to observe that the gradients are rare, and the normal image on this slide has much fewer gradients comparing to the bad ones. </a:t>
            </a:r>
          </a:p>
          <a:p>
            <a:r>
              <a:rPr lang="en-US" dirty="0"/>
              <a:t>We can exploit this fact by penalizing potential outputs that have high gradients. </a:t>
            </a:r>
          </a:p>
        </p:txBody>
      </p:sp>
    </p:spTree>
    <p:extLst>
      <p:ext uri="{BB962C8B-B14F-4D97-AF65-F5344CB8AC3E}">
        <p14:creationId xmlns:p14="http://schemas.microsoft.com/office/powerpoint/2010/main" val="1535822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9A6AEF-98FC-432C-8453-78FB2A1FB9BD}" type="slidenum">
              <a:rPr lang="en-US">
                <a:solidFill>
                  <a:prstClr val="black"/>
                </a:solidFill>
              </a:rPr>
              <a:pPr/>
              <a:t>42</a:t>
            </a:fld>
            <a:endParaRPr lang="en-US">
              <a:solidFill>
                <a:prstClr val="black"/>
              </a:solidFill>
            </a:endParaRPr>
          </a:p>
        </p:txBody>
      </p:sp>
      <p:sp>
        <p:nvSpPr>
          <p:cNvPr id="604162" name="Rectangle 2"/>
          <p:cNvSpPr>
            <a:spLocks noGrp="1" noRot="1" noChangeAspect="1" noChangeArrowheads="1" noTextEdit="1"/>
          </p:cNvSpPr>
          <p:nvPr>
            <p:ph type="sldImg"/>
          </p:nvPr>
        </p:nvSpPr>
        <p:spPr>
          <a:xfrm>
            <a:off x="381000" y="685800"/>
            <a:ext cx="6096000" cy="3429000"/>
          </a:xfrm>
          <a:ln/>
        </p:spPr>
      </p:sp>
      <p:sp>
        <p:nvSpPr>
          <p:cNvPr id="604163" name="Rectangle 3"/>
          <p:cNvSpPr>
            <a:spLocks noGrp="1" noChangeArrowheads="1"/>
          </p:cNvSpPr>
          <p:nvPr>
            <p:ph type="body" idx="1"/>
          </p:nvPr>
        </p:nvSpPr>
        <p:spPr/>
        <p:txBody>
          <a:bodyPr/>
          <a:lstStyle/>
          <a:p>
            <a:r>
              <a:rPr lang="en-US" dirty="0"/>
              <a:t>Therefore we say that we want to find an image x that will minimize the convolution error, but also add the request that it will have fewer gradients.</a:t>
            </a:r>
          </a:p>
          <a:p>
            <a:r>
              <a:rPr lang="en-US" dirty="0"/>
              <a:t>Or in other words, we try to minimize the sum of a gradient measure over all image pixels. </a:t>
            </a:r>
          </a:p>
          <a:p>
            <a:r>
              <a:rPr lang="en-US" dirty="0"/>
              <a:t>Therefore despite the fact that the 2 solutions have equal convolution error, we can prefer the good one because it has fewer gradients.</a:t>
            </a:r>
          </a:p>
        </p:txBody>
      </p:sp>
    </p:spTree>
    <p:extLst>
      <p:ext uri="{BB962C8B-B14F-4D97-AF65-F5344CB8AC3E}">
        <p14:creationId xmlns:p14="http://schemas.microsoft.com/office/powerpoint/2010/main" val="18996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832F9A-4093-4498-A944-81DDA9446C44}" type="slidenum">
              <a:rPr lang="en-US">
                <a:solidFill>
                  <a:prstClr val="black"/>
                </a:solidFill>
              </a:rPr>
              <a:pPr/>
              <a:t>44</a:t>
            </a:fld>
            <a:endParaRPr lang="en-US">
              <a:solidFill>
                <a:prstClr val="black"/>
              </a:solidFill>
            </a:endParaRPr>
          </a:p>
        </p:txBody>
      </p:sp>
      <p:sp>
        <p:nvSpPr>
          <p:cNvPr id="451586" name="Rectangle 2"/>
          <p:cNvSpPr>
            <a:spLocks noGrp="1" noRot="1" noChangeAspect="1" noChangeArrowheads="1" noTextEdit="1"/>
          </p:cNvSpPr>
          <p:nvPr>
            <p:ph type="sldImg"/>
          </p:nvPr>
        </p:nvSpPr>
        <p:spPr>
          <a:xfrm>
            <a:off x="381000" y="685800"/>
            <a:ext cx="6096000" cy="3429000"/>
          </a:xfrm>
          <a:ln/>
        </p:spPr>
      </p:sp>
      <p:sp>
        <p:nvSpPr>
          <p:cNvPr id="451587" name="Rectangle 3"/>
          <p:cNvSpPr>
            <a:spLocks noGrp="1" noChangeArrowheads="1"/>
          </p:cNvSpPr>
          <p:nvPr>
            <p:ph type="body" idx="1"/>
          </p:nvPr>
        </p:nvSpPr>
        <p:spPr/>
        <p:txBody>
          <a:bodyPr/>
          <a:lstStyle/>
          <a:p>
            <a:r>
              <a:rPr lang="en-US"/>
              <a:t>Here is an input blurry image.</a:t>
            </a:r>
          </a:p>
          <a:p>
            <a:r>
              <a:rPr lang="en-US"/>
              <a:t>A traditional 30 years old way to do deconvolution, is the Richardson Lucy algorithm, which usually produces an image full of ringing.  </a:t>
            </a:r>
          </a:p>
          <a:p>
            <a:r>
              <a:rPr lang="en-US"/>
              <a:t>Instead we can minimize the energy in the previous slide. </a:t>
            </a:r>
          </a:p>
          <a:p>
            <a:r>
              <a:rPr lang="en-US"/>
              <a:t>The simplest way to penalize the gradients is with the squared norm, which is equivalent to a Gaussian prior. The squared norm is smaller when many small gradients are distributed evenly over many pixels- so this strategy generates some ringing.</a:t>
            </a:r>
          </a:p>
          <a:p>
            <a:r>
              <a:rPr lang="en-US"/>
              <a:t>A better thing to do is to use a robust norm, or a sparse prior. This prior prefers that only a small number of pixels will suffer- so it generates a small number of sharp transitions and keep the rest of the image clean and smooth. </a:t>
            </a:r>
          </a:p>
        </p:txBody>
      </p:sp>
    </p:spTree>
    <p:extLst>
      <p:ext uri="{BB962C8B-B14F-4D97-AF65-F5344CB8AC3E}">
        <p14:creationId xmlns:p14="http://schemas.microsoft.com/office/powerpoint/2010/main" val="24227151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60B6F-0823-41EC-BD2B-BE3CE2E6EBDA}" type="slidenum">
              <a:rPr lang="en-US">
                <a:solidFill>
                  <a:prstClr val="black"/>
                </a:solidFill>
              </a:rPr>
              <a:pPr/>
              <a:t>45</a:t>
            </a:fld>
            <a:endParaRPr lang="en-US">
              <a:solidFill>
                <a:prstClr val="black"/>
              </a:solidFill>
            </a:endParaRPr>
          </a:p>
        </p:txBody>
      </p:sp>
      <p:sp>
        <p:nvSpPr>
          <p:cNvPr id="1030146" name="Rectangle 2"/>
          <p:cNvSpPr>
            <a:spLocks noGrp="1" noRot="1" noChangeAspect="1" noChangeArrowheads="1" noTextEdit="1"/>
          </p:cNvSpPr>
          <p:nvPr>
            <p:ph type="sldImg"/>
          </p:nvPr>
        </p:nvSpPr>
        <p:spPr>
          <a:xfrm>
            <a:off x="381000" y="685800"/>
            <a:ext cx="6096000" cy="3429000"/>
          </a:xfrm>
          <a:ln/>
        </p:spPr>
      </p:sp>
      <p:sp>
        <p:nvSpPr>
          <p:cNvPr id="1030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7471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45F8F0-C19C-4645-9A39-BB3FA4BED2AF}" type="slidenum">
              <a:rPr lang="en-US">
                <a:solidFill>
                  <a:prstClr val="black"/>
                </a:solidFill>
              </a:rPr>
              <a:pPr/>
              <a:t>46</a:t>
            </a:fld>
            <a:endParaRPr lang="en-US">
              <a:solidFill>
                <a:prstClr val="black"/>
              </a:solidFill>
            </a:endParaRPr>
          </a:p>
        </p:txBody>
      </p:sp>
      <p:sp>
        <p:nvSpPr>
          <p:cNvPr id="976898" name="Rectangle 2"/>
          <p:cNvSpPr>
            <a:spLocks noGrp="1" noRot="1" noChangeAspect="1" noChangeArrowheads="1" noTextEdit="1"/>
          </p:cNvSpPr>
          <p:nvPr>
            <p:ph type="sldImg"/>
          </p:nvPr>
        </p:nvSpPr>
        <p:spPr>
          <a:xfrm>
            <a:off x="381000" y="685800"/>
            <a:ext cx="6096000" cy="3429000"/>
          </a:xfrm>
          <a:ln/>
        </p:spPr>
      </p:sp>
      <p:sp>
        <p:nvSpPr>
          <p:cNvPr id="976899" name="Rectangle 3"/>
          <p:cNvSpPr>
            <a:spLocks noGrp="1" noChangeArrowheads="1"/>
          </p:cNvSpPr>
          <p:nvPr>
            <p:ph type="body" idx="1"/>
          </p:nvPr>
        </p:nvSpPr>
        <p:spPr/>
        <p:txBody>
          <a:bodyPr/>
          <a:lstStyle/>
          <a:p>
            <a:r>
              <a:rPr lang="en-US" dirty="0"/>
              <a:t>This was about </a:t>
            </a:r>
            <a:r>
              <a:rPr lang="en-US" dirty="0" err="1"/>
              <a:t>deconvolution</a:t>
            </a:r>
            <a:r>
              <a:rPr lang="en-US" dirty="0"/>
              <a:t>, and we now that we know how to </a:t>
            </a:r>
            <a:r>
              <a:rPr lang="en-US" dirty="0" err="1"/>
              <a:t>deconvolve</a:t>
            </a:r>
            <a:r>
              <a:rPr lang="en-US" dirty="0"/>
              <a:t>, we return to our main algorithm. </a:t>
            </a:r>
          </a:p>
          <a:p>
            <a:r>
              <a:rPr lang="en-US" dirty="0"/>
              <a:t>Recall that we said we would like to try to </a:t>
            </a:r>
            <a:r>
              <a:rPr lang="en-US" dirty="0" err="1"/>
              <a:t>deblur</a:t>
            </a:r>
            <a:r>
              <a:rPr lang="en-US" dirty="0"/>
              <a:t> local input windows with different defocus scales and somehow keep the best explanation.</a:t>
            </a:r>
          </a:p>
          <a:p>
            <a:r>
              <a:rPr lang="en-US" dirty="0"/>
              <a:t>But the challenge is that the smaller scale is not so different from the correct one. </a:t>
            </a:r>
          </a:p>
        </p:txBody>
      </p:sp>
    </p:spTree>
    <p:extLst>
      <p:ext uri="{BB962C8B-B14F-4D97-AF65-F5344CB8AC3E}">
        <p14:creationId xmlns:p14="http://schemas.microsoft.com/office/powerpoint/2010/main" val="1537743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4F91C9-C3D1-4588-B28B-EA1D20341342}" type="slidenum">
              <a:rPr lang="en-US" smtClean="0"/>
              <a:pPr>
                <a:defRPr/>
              </a:pPr>
              <a:t>10</a:t>
            </a:fld>
            <a:endParaRPr lang="en-US"/>
          </a:p>
        </p:txBody>
      </p:sp>
    </p:spTree>
    <p:extLst>
      <p:ext uri="{BB962C8B-B14F-4D97-AF65-F5344CB8AC3E}">
        <p14:creationId xmlns:p14="http://schemas.microsoft.com/office/powerpoint/2010/main" val="10373971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5CB194-B0DD-45E4-A29C-B700514B8899}" type="slidenum">
              <a:rPr lang="en-US">
                <a:solidFill>
                  <a:prstClr val="black"/>
                </a:solidFill>
              </a:rPr>
              <a:pPr/>
              <a:t>47</a:t>
            </a:fld>
            <a:endParaRPr lang="en-US">
              <a:solidFill>
                <a:prstClr val="black"/>
              </a:solidFill>
            </a:endParaRPr>
          </a:p>
        </p:txBody>
      </p:sp>
      <p:sp>
        <p:nvSpPr>
          <p:cNvPr id="614402" name="Rectangle 2"/>
          <p:cNvSpPr>
            <a:spLocks noGrp="1" noRot="1" noChangeAspect="1" noChangeArrowheads="1" noTextEdit="1"/>
          </p:cNvSpPr>
          <p:nvPr>
            <p:ph type="sldImg"/>
          </p:nvPr>
        </p:nvSpPr>
        <p:spPr>
          <a:xfrm>
            <a:off x="381000" y="685800"/>
            <a:ext cx="6096000" cy="3429000"/>
          </a:xfrm>
          <a:ln/>
        </p:spPr>
      </p:sp>
      <p:sp>
        <p:nvSpPr>
          <p:cNvPr id="614403" name="Rectangle 3"/>
          <p:cNvSpPr>
            <a:spLocks noGrp="1" noChangeArrowheads="1"/>
          </p:cNvSpPr>
          <p:nvPr>
            <p:ph type="body" idx="1"/>
          </p:nvPr>
        </p:nvSpPr>
        <p:spPr/>
        <p:txBody>
          <a:bodyPr/>
          <a:lstStyle/>
          <a:p>
            <a:r>
              <a:rPr lang="en-US"/>
              <a:t>To reduce this uncertainty we reach our main idea- the coded aperture. The coded aperture is a simple change to conventional lenses- inserting into the aperture an occluding pattern. </a:t>
            </a:r>
          </a:p>
        </p:txBody>
      </p:sp>
    </p:spTree>
    <p:extLst>
      <p:ext uri="{BB962C8B-B14F-4D97-AF65-F5344CB8AC3E}">
        <p14:creationId xmlns:p14="http://schemas.microsoft.com/office/powerpoint/2010/main" val="19965786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54B743-0081-46B7-9B13-9774BDC34FE2}" type="slidenum">
              <a:rPr lang="en-US">
                <a:solidFill>
                  <a:prstClr val="black"/>
                </a:solidFill>
              </a:rPr>
              <a:pPr/>
              <a:t>48</a:t>
            </a:fld>
            <a:endParaRPr lang="en-US">
              <a:solidFill>
                <a:prstClr val="black"/>
              </a:solidFill>
            </a:endParaRPr>
          </a:p>
        </p:txBody>
      </p:sp>
      <p:sp>
        <p:nvSpPr>
          <p:cNvPr id="1036290" name="Rectangle 2"/>
          <p:cNvSpPr>
            <a:spLocks noGrp="1" noRot="1" noChangeAspect="1" noChangeArrowheads="1" noTextEdit="1"/>
          </p:cNvSpPr>
          <p:nvPr>
            <p:ph type="sldImg"/>
          </p:nvPr>
        </p:nvSpPr>
        <p:spPr>
          <a:xfrm>
            <a:off x="381000" y="685800"/>
            <a:ext cx="6096000" cy="3429000"/>
          </a:xfrm>
          <a:ln/>
        </p:spPr>
      </p:sp>
      <p:sp>
        <p:nvSpPr>
          <p:cNvPr id="1036291" name="Rectangle 3"/>
          <p:cNvSpPr>
            <a:spLocks noGrp="1" noChangeArrowheads="1"/>
          </p:cNvSpPr>
          <p:nvPr>
            <p:ph type="body" idx="1"/>
          </p:nvPr>
        </p:nvSpPr>
        <p:spPr/>
        <p:txBody>
          <a:bodyPr/>
          <a:lstStyle/>
          <a:p>
            <a:r>
              <a:rPr lang="en-US"/>
              <a:t>To understand what happens let’s return to the rays diagram.</a:t>
            </a:r>
          </a:p>
        </p:txBody>
      </p:sp>
    </p:spTree>
    <p:extLst>
      <p:ext uri="{BB962C8B-B14F-4D97-AF65-F5344CB8AC3E}">
        <p14:creationId xmlns:p14="http://schemas.microsoft.com/office/powerpoint/2010/main" val="1417916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0B6EBC-C54E-4181-AF7C-BAF659754C6F}" type="slidenum">
              <a:rPr lang="en-US">
                <a:solidFill>
                  <a:prstClr val="black"/>
                </a:solidFill>
              </a:rPr>
              <a:pPr/>
              <a:t>49</a:t>
            </a:fld>
            <a:endParaRPr lang="en-US">
              <a:solidFill>
                <a:prstClr val="black"/>
              </a:solidFill>
            </a:endParaRPr>
          </a:p>
        </p:txBody>
      </p:sp>
      <p:sp>
        <p:nvSpPr>
          <p:cNvPr id="616450" name="Rectangle 2"/>
          <p:cNvSpPr>
            <a:spLocks noGrp="1" noRot="1" noChangeAspect="1" noChangeArrowheads="1" noTextEdit="1"/>
          </p:cNvSpPr>
          <p:nvPr>
            <p:ph type="sldImg"/>
          </p:nvPr>
        </p:nvSpPr>
        <p:spPr>
          <a:xfrm>
            <a:off x="381000" y="685800"/>
            <a:ext cx="6096000" cy="3429000"/>
          </a:xfrm>
          <a:ln/>
        </p:spPr>
      </p:sp>
      <p:sp>
        <p:nvSpPr>
          <p:cNvPr id="616451" name="Rectangle 3"/>
          <p:cNvSpPr>
            <a:spLocks noGrp="1" noChangeArrowheads="1"/>
          </p:cNvSpPr>
          <p:nvPr>
            <p:ph type="body" idx="1"/>
          </p:nvPr>
        </p:nvSpPr>
        <p:spPr/>
        <p:txBody>
          <a:bodyPr/>
          <a:lstStyle/>
          <a:p>
            <a:r>
              <a:rPr lang="en-US"/>
              <a:t>Since the occluder blocks part of the light rays the scene point isn’t spread uniformly, but in a way proportional to the aperture pattern. </a:t>
            </a:r>
          </a:p>
        </p:txBody>
      </p:sp>
    </p:spTree>
    <p:extLst>
      <p:ext uri="{BB962C8B-B14F-4D97-AF65-F5344CB8AC3E}">
        <p14:creationId xmlns:p14="http://schemas.microsoft.com/office/powerpoint/2010/main" val="1431521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CB5BE-54A8-48D6-8862-3508AE6864AE}" type="slidenum">
              <a:rPr lang="en-US">
                <a:solidFill>
                  <a:prstClr val="black"/>
                </a:solidFill>
              </a:rPr>
              <a:pPr/>
              <a:t>50</a:t>
            </a:fld>
            <a:endParaRPr lang="en-US">
              <a:solidFill>
                <a:prstClr val="black"/>
              </a:solidFill>
            </a:endParaRPr>
          </a:p>
        </p:txBody>
      </p:sp>
      <p:sp>
        <p:nvSpPr>
          <p:cNvPr id="892930" name="Rectangle 2"/>
          <p:cNvSpPr>
            <a:spLocks noGrp="1" noRot="1" noChangeAspect="1" noChangeArrowheads="1" noTextEdit="1"/>
          </p:cNvSpPr>
          <p:nvPr>
            <p:ph type="sldImg"/>
          </p:nvPr>
        </p:nvSpPr>
        <p:spPr>
          <a:xfrm>
            <a:off x="381000" y="685800"/>
            <a:ext cx="6096000" cy="3429000"/>
          </a:xfrm>
          <a:ln/>
        </p:spPr>
      </p:sp>
      <p:sp>
        <p:nvSpPr>
          <p:cNvPr id="892931" name="Rectangle 3"/>
          <p:cNvSpPr>
            <a:spLocks noGrp="1" noChangeArrowheads="1"/>
          </p:cNvSpPr>
          <p:nvPr>
            <p:ph type="body" idx="1"/>
          </p:nvPr>
        </p:nvSpPr>
        <p:spPr/>
        <p:txBody>
          <a:bodyPr/>
          <a:lstStyle/>
          <a:p>
            <a:r>
              <a:rPr lang="en-US"/>
              <a:t>And like the conventional aperture- </a:t>
            </a:r>
          </a:p>
          <a:p>
            <a:r>
              <a:rPr lang="en-US"/>
              <a:t>If we move the point light source closer to the focus plane, we get a smaller scale of the same pattern, and the exact scale is a function of depth.</a:t>
            </a:r>
          </a:p>
        </p:txBody>
      </p:sp>
    </p:spTree>
    <p:extLst>
      <p:ext uri="{BB962C8B-B14F-4D97-AF65-F5344CB8AC3E}">
        <p14:creationId xmlns:p14="http://schemas.microsoft.com/office/powerpoint/2010/main" val="26851376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4F4B1D-F709-46BF-9224-DFA052E8555E}" type="slidenum">
              <a:rPr lang="en-US">
                <a:solidFill>
                  <a:prstClr val="black"/>
                </a:solidFill>
              </a:rPr>
              <a:pPr/>
              <a:t>51</a:t>
            </a:fld>
            <a:endParaRPr lang="en-US">
              <a:solidFill>
                <a:prstClr val="black"/>
              </a:solidFill>
            </a:endParaRPr>
          </a:p>
        </p:txBody>
      </p:sp>
      <p:sp>
        <p:nvSpPr>
          <p:cNvPr id="894978" name="Rectangle 2"/>
          <p:cNvSpPr>
            <a:spLocks noGrp="1" noRot="1" noChangeAspect="1" noChangeArrowheads="1" noTextEdit="1"/>
          </p:cNvSpPr>
          <p:nvPr>
            <p:ph type="sldImg"/>
          </p:nvPr>
        </p:nvSpPr>
        <p:spPr>
          <a:xfrm>
            <a:off x="381000" y="685800"/>
            <a:ext cx="6096000" cy="3429000"/>
          </a:xfrm>
          <a:ln/>
        </p:spPr>
      </p:sp>
      <p:sp>
        <p:nvSpPr>
          <p:cNvPr id="8949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41139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35BCFF-764C-4DDC-B264-BDEE6ED94677}" type="slidenum">
              <a:rPr lang="en-US">
                <a:solidFill>
                  <a:prstClr val="black"/>
                </a:solidFill>
              </a:rPr>
              <a:pPr/>
              <a:t>52</a:t>
            </a:fld>
            <a:endParaRPr lang="en-US">
              <a:solidFill>
                <a:prstClr val="black"/>
              </a:solidFill>
            </a:endParaRPr>
          </a:p>
        </p:txBody>
      </p:sp>
      <p:sp>
        <p:nvSpPr>
          <p:cNvPr id="897026" name="Rectangle 2"/>
          <p:cNvSpPr>
            <a:spLocks noGrp="1" noRot="1" noChangeAspect="1" noChangeArrowheads="1" noTextEdit="1"/>
          </p:cNvSpPr>
          <p:nvPr>
            <p:ph type="sldImg"/>
          </p:nvPr>
        </p:nvSpPr>
        <p:spPr>
          <a:xfrm>
            <a:off x="381000" y="685800"/>
            <a:ext cx="6096000" cy="3429000"/>
          </a:xfrm>
          <a:ln/>
        </p:spPr>
      </p:sp>
      <p:sp>
        <p:nvSpPr>
          <p:cNvPr id="897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56381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165EC-AA6F-4B4D-976D-3ACEB20AFB3E}" type="slidenum">
              <a:rPr lang="en-US">
                <a:solidFill>
                  <a:prstClr val="black"/>
                </a:solidFill>
              </a:rPr>
              <a:pPr/>
              <a:t>53</a:t>
            </a:fld>
            <a:endParaRPr lang="en-US">
              <a:solidFill>
                <a:prstClr val="black"/>
              </a:solidFill>
            </a:endParaRPr>
          </a:p>
        </p:txBody>
      </p:sp>
      <p:sp>
        <p:nvSpPr>
          <p:cNvPr id="890882" name="Rectangle 2"/>
          <p:cNvSpPr>
            <a:spLocks noGrp="1" noRot="1" noChangeAspect="1" noChangeArrowheads="1" noTextEdit="1"/>
          </p:cNvSpPr>
          <p:nvPr>
            <p:ph type="sldImg"/>
          </p:nvPr>
        </p:nvSpPr>
        <p:spPr>
          <a:xfrm>
            <a:off x="381000" y="685800"/>
            <a:ext cx="6096000" cy="3429000"/>
          </a:xfrm>
          <a:ln/>
        </p:spPr>
      </p:sp>
      <p:sp>
        <p:nvSpPr>
          <p:cNvPr id="8908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432532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96D9B7-3DCC-41B5-BC96-2BD92C50DFE2}" type="slidenum">
              <a:rPr lang="en-US">
                <a:solidFill>
                  <a:prstClr val="black"/>
                </a:solidFill>
              </a:rPr>
              <a:pPr/>
              <a:t>54</a:t>
            </a:fld>
            <a:endParaRPr lang="en-US">
              <a:solidFill>
                <a:prstClr val="black"/>
              </a:solidFill>
            </a:endParaRPr>
          </a:p>
        </p:txBody>
      </p:sp>
      <p:sp>
        <p:nvSpPr>
          <p:cNvPr id="600066" name="Rectangle 2"/>
          <p:cNvSpPr>
            <a:spLocks noGrp="1" noRot="1" noChangeAspect="1" noChangeArrowheads="1" noTextEdit="1"/>
          </p:cNvSpPr>
          <p:nvPr>
            <p:ph type="sldImg"/>
          </p:nvPr>
        </p:nvSpPr>
        <p:spPr>
          <a:xfrm>
            <a:off x="381000" y="685800"/>
            <a:ext cx="6096000" cy="3429000"/>
          </a:xfrm>
          <a:ln/>
        </p:spPr>
      </p:sp>
      <p:sp>
        <p:nvSpPr>
          <p:cNvPr id="600067" name="Rectangle 3"/>
          <p:cNvSpPr>
            <a:spLocks noGrp="1" noChangeArrowheads="1"/>
          </p:cNvSpPr>
          <p:nvPr>
            <p:ph type="body" idx="1"/>
          </p:nvPr>
        </p:nvSpPr>
        <p:spPr/>
        <p:txBody>
          <a:bodyPr/>
          <a:lstStyle/>
          <a:p>
            <a:r>
              <a:rPr lang="en-US"/>
              <a:t>So why a coded aperture does actually helps us to estimate depth?</a:t>
            </a:r>
          </a:p>
          <a:p>
            <a:r>
              <a:rPr lang="en-US"/>
              <a:t>We captured the same image with both a conventional and a coded lens.</a:t>
            </a:r>
          </a:p>
          <a:p>
            <a:r>
              <a:rPr lang="en-US"/>
              <a:t>And let’s try again to deconvolve our local image window with different scales of the defocus filter. With a conventional aperture we have uncertainty between the correct scale and the smaller one, but with the coded aperture, both the smaller and the larger scales are making mess, so the uncertainty is reduced. </a:t>
            </a:r>
          </a:p>
          <a:p>
            <a:r>
              <a:rPr lang="en-US"/>
              <a:t>This uncertainty demonstrates the major idea behind the coded aperture, and for those of you who want to understand better what happens, we make a short transition into the frequency domain.</a:t>
            </a:r>
          </a:p>
        </p:txBody>
      </p:sp>
    </p:spTree>
    <p:extLst>
      <p:ext uri="{BB962C8B-B14F-4D97-AF65-F5344CB8AC3E}">
        <p14:creationId xmlns:p14="http://schemas.microsoft.com/office/powerpoint/2010/main" val="15461409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013B6B-4A8E-481E-834D-DB7D28260C1C}" type="slidenum">
              <a:rPr lang="en-US">
                <a:solidFill>
                  <a:prstClr val="black"/>
                </a:solidFill>
              </a:rPr>
              <a:pPr/>
              <a:t>55</a:t>
            </a:fld>
            <a:endParaRPr lang="en-US">
              <a:solidFill>
                <a:prstClr val="black"/>
              </a:solidFill>
            </a:endParaRPr>
          </a:p>
        </p:txBody>
      </p:sp>
      <p:sp>
        <p:nvSpPr>
          <p:cNvPr id="1054722" name="Rectangle 2"/>
          <p:cNvSpPr>
            <a:spLocks noGrp="1" noRot="1" noChangeAspect="1" noChangeArrowheads="1" noTextEdit="1"/>
          </p:cNvSpPr>
          <p:nvPr>
            <p:ph type="sldImg"/>
          </p:nvPr>
        </p:nvSpPr>
        <p:spPr>
          <a:xfrm>
            <a:off x="381000" y="685800"/>
            <a:ext cx="6096000" cy="3429000"/>
          </a:xfrm>
          <a:ln/>
        </p:spPr>
      </p:sp>
      <p:sp>
        <p:nvSpPr>
          <p:cNvPr id="1054723" name="Rectangle 3"/>
          <p:cNvSpPr>
            <a:spLocks noGrp="1" noChangeArrowheads="1"/>
          </p:cNvSpPr>
          <p:nvPr>
            <p:ph type="body" idx="1"/>
          </p:nvPr>
        </p:nvSpPr>
        <p:spPr/>
        <p:txBody>
          <a:bodyPr/>
          <a:lstStyle/>
          <a:p>
            <a:r>
              <a:rPr lang="en-US" dirty="0"/>
              <a:t>Here we have a Fourier transform of a 1D filter at 2 different scales.</a:t>
            </a:r>
          </a:p>
          <a:p>
            <a:r>
              <a:rPr lang="en-US" dirty="0"/>
              <a:t>We can apply the 2 filters on an image signal.  In the frequency domain convolution is just multiplication, and we obtain output signals.  </a:t>
            </a:r>
          </a:p>
          <a:p>
            <a:r>
              <a:rPr lang="en-US" dirty="0"/>
              <a:t>The outputs maintain some of the filters structure and in particular they will be zeros at the same frequencies in which the filters are zeros. </a:t>
            </a:r>
          </a:p>
        </p:txBody>
      </p:sp>
    </p:spTree>
    <p:extLst>
      <p:ext uri="{BB962C8B-B14F-4D97-AF65-F5344CB8AC3E}">
        <p14:creationId xmlns:p14="http://schemas.microsoft.com/office/powerpoint/2010/main" val="179463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1721A-64DD-410A-9439-2669D34A7AC9}" type="slidenum">
              <a:rPr lang="en-US">
                <a:solidFill>
                  <a:prstClr val="black"/>
                </a:solidFill>
              </a:rPr>
              <a:pPr/>
              <a:t>56</a:t>
            </a:fld>
            <a:endParaRPr lang="en-US">
              <a:solidFill>
                <a:prstClr val="black"/>
              </a:solidFill>
            </a:endParaRPr>
          </a:p>
        </p:txBody>
      </p:sp>
      <p:sp>
        <p:nvSpPr>
          <p:cNvPr id="1052674" name="Rectangle 2"/>
          <p:cNvSpPr>
            <a:spLocks noGrp="1" noRot="1" noChangeAspect="1" noChangeArrowheads="1" noTextEdit="1"/>
          </p:cNvSpPr>
          <p:nvPr>
            <p:ph type="sldImg"/>
          </p:nvPr>
        </p:nvSpPr>
        <p:spPr>
          <a:xfrm>
            <a:off x="381000" y="685800"/>
            <a:ext cx="6096000" cy="3429000"/>
          </a:xfrm>
          <a:ln/>
        </p:spPr>
      </p:sp>
      <p:sp>
        <p:nvSpPr>
          <p:cNvPr id="1052675" name="Rectangle 3"/>
          <p:cNvSpPr>
            <a:spLocks noGrp="1" noChangeArrowheads="1"/>
          </p:cNvSpPr>
          <p:nvPr>
            <p:ph type="body" idx="1"/>
          </p:nvPr>
        </p:nvSpPr>
        <p:spPr/>
        <p:txBody>
          <a:bodyPr/>
          <a:lstStyle/>
          <a:p>
            <a:r>
              <a:rPr lang="en-US" dirty="0"/>
              <a:t>Now let’s do the opposite thing- suppose we are given an input signal and we would like to determine by which scale of the filter it was generated.</a:t>
            </a:r>
          </a:p>
          <a:p>
            <a:r>
              <a:rPr lang="en-US" dirty="0"/>
              <a:t>So we can try to explain it with the first scale, and in this case there is a simple solution- the original image signal.</a:t>
            </a:r>
          </a:p>
          <a:p>
            <a:r>
              <a:rPr lang="en-US" dirty="0"/>
              <a:t>Now we also try to explain the observed signal with the second scale. </a:t>
            </a:r>
          </a:p>
          <a:p>
            <a:r>
              <a:rPr lang="en-US" dirty="0"/>
              <a:t>Since convolution is multiplication in the frequency domain, theoretically we just need to divide.</a:t>
            </a:r>
          </a:p>
          <a:p>
            <a:r>
              <a:rPr lang="en-US" dirty="0"/>
              <a:t>However, at the frequency omega we end up dividing by zero. Since the value of the observed signal is bigger than zero while the value of the filter is zero, no meter which value we place in the recovered image we can never get a non-zero value at the output.</a:t>
            </a:r>
          </a:p>
          <a:p>
            <a:r>
              <a:rPr lang="en-US" dirty="0"/>
              <a:t>Even for the frequencies in which the filter response is close to zero but not exactly zero we need very high spectrum values in order to explain the observation, and such high values are uncommon in natural images, and they are translated into ringing in the spatial domain. </a:t>
            </a:r>
          </a:p>
        </p:txBody>
      </p:sp>
    </p:spTree>
    <p:extLst>
      <p:ext uri="{BB962C8B-B14F-4D97-AF65-F5344CB8AC3E}">
        <p14:creationId xmlns:p14="http://schemas.microsoft.com/office/powerpoint/2010/main" val="1041418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99570A11-70CD-46AB-98B2-80055C308F28}" type="slidenum">
              <a:rPr lang="en-US" sz="1100">
                <a:solidFill>
                  <a:prstClr val="black"/>
                </a:solidFill>
                <a:latin typeface="Arial Unicode MS" pitchFamily="34" charset="-128"/>
              </a:rPr>
              <a:pPr algn="r" rtl="0" eaLnBrk="0" fontAlgn="base" hangingPunct="0">
                <a:spcBef>
                  <a:spcPct val="0"/>
                </a:spcBef>
                <a:spcAft>
                  <a:spcPct val="0"/>
                </a:spcAft>
              </a:pPr>
              <a:t>17</a:t>
            </a:fld>
            <a:endParaRPr lang="en-US" sz="1100" dirty="0">
              <a:solidFill>
                <a:prstClr val="black"/>
              </a:solidFill>
              <a:latin typeface="Arial Unicode MS" pitchFamily="34" charset="-128"/>
            </a:endParaRPr>
          </a:p>
        </p:txBody>
      </p:sp>
      <p:sp>
        <p:nvSpPr>
          <p:cNvPr id="303107" name="Rectangle 2"/>
          <p:cNvSpPr>
            <a:spLocks noGrp="1" noRot="1" noChangeAspect="1" noChangeArrowheads="1" noTextEdit="1"/>
          </p:cNvSpPr>
          <p:nvPr>
            <p:ph type="sldImg"/>
          </p:nvPr>
        </p:nvSpPr>
        <p:spPr>
          <a:xfrm>
            <a:off x="-1638300" y="2641600"/>
            <a:ext cx="6072188" cy="3416300"/>
          </a:xfrm>
          <a:ln/>
        </p:spPr>
      </p:sp>
      <p:sp>
        <p:nvSpPr>
          <p:cNvPr id="303108" name="Rectangle 3"/>
          <p:cNvSpPr>
            <a:spLocks noGrp="1" noChangeArrowheads="1"/>
          </p:cNvSpPr>
          <p:nvPr>
            <p:ph type="body" idx="1"/>
          </p:nvPr>
        </p:nvSpPr>
        <p:spPr>
          <a:xfrm>
            <a:off x="2857111" y="611478"/>
            <a:ext cx="3887289" cy="7921046"/>
          </a:xfrm>
          <a:noFill/>
          <a:ln/>
        </p:spPr>
        <p:txBody>
          <a:bodyPr/>
          <a:lstStyle/>
          <a:p>
            <a:pPr>
              <a:spcBef>
                <a:spcPct val="0"/>
              </a:spcBef>
            </a:pPr>
            <a:endParaRPr lang="en-US" sz="2400" dirty="0"/>
          </a:p>
        </p:txBody>
      </p:sp>
    </p:spTree>
    <p:extLst>
      <p:ext uri="{BB962C8B-B14F-4D97-AF65-F5344CB8AC3E}">
        <p14:creationId xmlns:p14="http://schemas.microsoft.com/office/powerpoint/2010/main" val="25707860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3F69E4-B787-4FF4-9349-DE9200F6E64C}" type="slidenum">
              <a:rPr lang="en-US">
                <a:solidFill>
                  <a:prstClr val="black"/>
                </a:solidFill>
              </a:rPr>
              <a:pPr/>
              <a:t>57</a:t>
            </a:fld>
            <a:endParaRPr lang="en-US">
              <a:solidFill>
                <a:prstClr val="black"/>
              </a:solidFill>
            </a:endParaRPr>
          </a:p>
        </p:txBody>
      </p:sp>
      <p:sp>
        <p:nvSpPr>
          <p:cNvPr id="1050626" name="Rectangle 2"/>
          <p:cNvSpPr>
            <a:spLocks noGrp="1" noRot="1" noChangeAspect="1" noChangeArrowheads="1" noTextEdit="1"/>
          </p:cNvSpPr>
          <p:nvPr>
            <p:ph type="sldImg"/>
          </p:nvPr>
        </p:nvSpPr>
        <p:spPr>
          <a:xfrm>
            <a:off x="381000" y="685800"/>
            <a:ext cx="6096000" cy="3429000"/>
          </a:xfrm>
          <a:ln/>
        </p:spPr>
      </p:sp>
      <p:sp>
        <p:nvSpPr>
          <p:cNvPr id="1050627" name="Rectangle 3"/>
          <p:cNvSpPr>
            <a:spLocks noGrp="1" noChangeArrowheads="1"/>
          </p:cNvSpPr>
          <p:nvPr>
            <p:ph type="body" idx="1"/>
          </p:nvPr>
        </p:nvSpPr>
        <p:spPr/>
        <p:txBody>
          <a:bodyPr/>
          <a:lstStyle/>
          <a:p>
            <a:r>
              <a:rPr lang="en-US" dirty="0"/>
              <a:t>So we see that the division by zero prevents us from explaining the observation with the wrong scale. But why does the zeros trick *not* work with a conventional aperture?</a:t>
            </a:r>
          </a:p>
          <a:p>
            <a:r>
              <a:rPr lang="en-US" dirty="0"/>
              <a:t>To explain this we got here two scales of the conventional aperture.</a:t>
            </a:r>
          </a:p>
          <a:p>
            <a:r>
              <a:rPr lang="en-US" dirty="0"/>
              <a:t>And at a first glance we can find a zero value in the wrong scale. However, the corresponding value in the true scale is close enough to zero, and as a result the observed signal value is tiny as well.  This means that we now need to divide only a tiny number by zero, and this is not as bad anymore. In fact, any reasonable </a:t>
            </a:r>
            <a:r>
              <a:rPr lang="en-US" dirty="0" err="1"/>
              <a:t>deconvolution</a:t>
            </a:r>
            <a:r>
              <a:rPr lang="en-US" dirty="0"/>
              <a:t> algorithm will explain this tiny value as just noise in the observed signal.</a:t>
            </a:r>
          </a:p>
          <a:p>
            <a:r>
              <a:rPr lang="en-US" dirty="0"/>
              <a:t>Therefore, we don’t get huge spectrum values in the estimated signal and we don’t get spatial ringing.</a:t>
            </a:r>
          </a:p>
          <a:p>
            <a:r>
              <a:rPr lang="en-US" dirty="0"/>
              <a:t> </a:t>
            </a:r>
          </a:p>
          <a:p>
            <a:r>
              <a:rPr lang="en-US" dirty="0"/>
              <a:t>As a result, with a conventional aperture the wrong scale explanation is not significantly different than the correct one. </a:t>
            </a:r>
          </a:p>
        </p:txBody>
      </p:sp>
    </p:spTree>
    <p:extLst>
      <p:ext uri="{BB962C8B-B14F-4D97-AF65-F5344CB8AC3E}">
        <p14:creationId xmlns:p14="http://schemas.microsoft.com/office/powerpoint/2010/main" val="33018524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94BF30-32B8-44CA-9495-0EE6C1DB2B19}" type="slidenum">
              <a:rPr lang="en-US">
                <a:solidFill>
                  <a:prstClr val="black"/>
                </a:solidFill>
              </a:rPr>
              <a:pPr/>
              <a:t>58</a:t>
            </a:fld>
            <a:endParaRPr lang="en-US">
              <a:solidFill>
                <a:prstClr val="black"/>
              </a:solidFill>
            </a:endParaRPr>
          </a:p>
        </p:txBody>
      </p:sp>
      <p:sp>
        <p:nvSpPr>
          <p:cNvPr id="972802" name="Rectangle 2"/>
          <p:cNvSpPr>
            <a:spLocks noGrp="1" noRot="1" noChangeAspect="1" noChangeArrowheads="1" noTextEdit="1"/>
          </p:cNvSpPr>
          <p:nvPr>
            <p:ph type="sldImg"/>
          </p:nvPr>
        </p:nvSpPr>
        <p:spPr>
          <a:xfrm>
            <a:off x="381000" y="685800"/>
            <a:ext cx="6096000" cy="3429000"/>
          </a:xfrm>
          <a:ln/>
        </p:spPr>
      </p:sp>
      <p:sp>
        <p:nvSpPr>
          <p:cNvPr id="972803" name="Rectangle 3"/>
          <p:cNvSpPr>
            <a:spLocks noGrp="1" noChangeArrowheads="1"/>
          </p:cNvSpPr>
          <p:nvPr>
            <p:ph type="body" idx="1"/>
          </p:nvPr>
        </p:nvSpPr>
        <p:spPr/>
        <p:txBody>
          <a:bodyPr/>
          <a:lstStyle/>
          <a:p>
            <a:r>
              <a:rPr lang="en-US" dirty="0"/>
              <a:t>In order to design a good aperture filter in a principled way, we propose in the paper an analytical measure for the statistical distance between different scales of a filter. </a:t>
            </a:r>
          </a:p>
          <a:p>
            <a:r>
              <a:rPr lang="en-US" dirty="0"/>
              <a:t>Using this measure we can search over aperture filters, and evaluate their discrimination score, and we select a filter with a high score. </a:t>
            </a:r>
          </a:p>
          <a:p>
            <a:r>
              <a:rPr lang="en-US" dirty="0"/>
              <a:t>On the other hand, our measure indeed predicts that a conventional aperture Gaussian filter will have a poor discrimination. </a:t>
            </a:r>
          </a:p>
          <a:p>
            <a:r>
              <a:rPr lang="en-US" dirty="0"/>
              <a:t>And for further details about this, please see the paper.. </a:t>
            </a:r>
          </a:p>
        </p:txBody>
      </p:sp>
    </p:spTree>
    <p:extLst>
      <p:ext uri="{BB962C8B-B14F-4D97-AF65-F5344CB8AC3E}">
        <p14:creationId xmlns:p14="http://schemas.microsoft.com/office/powerpoint/2010/main" val="25934243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1115F-67F0-42A5-907B-1F9B6B04ED4F}" type="slidenum">
              <a:rPr lang="en-US">
                <a:solidFill>
                  <a:prstClr val="black"/>
                </a:solidFill>
              </a:rPr>
              <a:pPr/>
              <a:t>59</a:t>
            </a:fld>
            <a:endParaRPr lang="en-US">
              <a:solidFill>
                <a:prstClr val="black"/>
              </a:solidFill>
            </a:endParaRPr>
          </a:p>
        </p:txBody>
      </p:sp>
      <p:sp>
        <p:nvSpPr>
          <p:cNvPr id="568322" name="Rectangle 2"/>
          <p:cNvSpPr>
            <a:spLocks noGrp="1" noRot="1" noChangeAspect="1" noChangeArrowheads="1" noTextEdit="1"/>
          </p:cNvSpPr>
          <p:nvPr>
            <p:ph type="sldImg"/>
          </p:nvPr>
        </p:nvSpPr>
        <p:spPr>
          <a:xfrm>
            <a:off x="381000" y="685800"/>
            <a:ext cx="6096000" cy="3429000"/>
          </a:xfrm>
          <a:ln/>
        </p:spPr>
      </p:sp>
      <p:sp>
        <p:nvSpPr>
          <p:cNvPr id="5683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665174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5DD306-1783-48C1-8163-6A2F49DDBACA}" type="slidenum">
              <a:rPr lang="en-US">
                <a:solidFill>
                  <a:prstClr val="black"/>
                </a:solidFill>
              </a:rPr>
              <a:pPr/>
              <a:t>60</a:t>
            </a:fld>
            <a:endParaRPr lang="en-US">
              <a:solidFill>
                <a:prstClr val="black"/>
              </a:solidFill>
            </a:endParaRPr>
          </a:p>
        </p:txBody>
      </p:sp>
      <p:sp>
        <p:nvSpPr>
          <p:cNvPr id="537602" name="Rectangle 2"/>
          <p:cNvSpPr>
            <a:spLocks noGrp="1" noRot="1" noChangeAspect="1" noChangeArrowheads="1" noTextEdit="1"/>
          </p:cNvSpPr>
          <p:nvPr>
            <p:ph type="sldImg"/>
          </p:nvPr>
        </p:nvSpPr>
        <p:spPr>
          <a:xfrm>
            <a:off x="381000" y="685800"/>
            <a:ext cx="6096000" cy="3429000"/>
          </a:xfrm>
          <a:ln/>
        </p:spPr>
      </p:sp>
      <p:sp>
        <p:nvSpPr>
          <p:cNvPr id="537603" name="Rectangle 3"/>
          <p:cNvSpPr>
            <a:spLocks noGrp="1" noChangeArrowheads="1"/>
          </p:cNvSpPr>
          <p:nvPr>
            <p:ph type="body" idx="1"/>
          </p:nvPr>
        </p:nvSpPr>
        <p:spPr/>
        <p:txBody>
          <a:bodyPr/>
          <a:lstStyle/>
          <a:p>
            <a:r>
              <a:rPr lang="en-US" dirty="0"/>
              <a:t>To obtain depth for the full image, we consider each sub-window independently, trying a range of defocus scales and picking the one which minimizes the </a:t>
            </a:r>
            <a:r>
              <a:rPr lang="en-US" dirty="0" err="1"/>
              <a:t>deconvolution</a:t>
            </a:r>
            <a:r>
              <a:rPr lang="en-US" dirty="0"/>
              <a:t> error. However, this can be noisy. </a:t>
            </a:r>
          </a:p>
          <a:p>
            <a:r>
              <a:rPr lang="en-US" dirty="0"/>
              <a:t>Also, like most passive depth estimation methods, our approach requires texture, so has trouble with uniform areas of the image.</a:t>
            </a:r>
          </a:p>
          <a:p>
            <a:r>
              <a:rPr lang="en-US" dirty="0"/>
              <a:t>Therefore, we use a </a:t>
            </a:r>
            <a:r>
              <a:rPr lang="en-US" dirty="0" err="1"/>
              <a:t>markov</a:t>
            </a:r>
            <a:r>
              <a:rPr lang="en-US" dirty="0"/>
              <a:t> random field to regularize the local depth map. This prefers the depth to be piece-wise constant and that depth discontinuities should align with image discontinuities. This gives the improved depth map on the right. </a:t>
            </a:r>
          </a:p>
          <a:p>
            <a:r>
              <a:rPr lang="en-US" dirty="0"/>
              <a:t>The colors correspond to depth from the camera, red being closer and blue being further away.</a:t>
            </a:r>
          </a:p>
        </p:txBody>
      </p:sp>
    </p:spTree>
    <p:extLst>
      <p:ext uri="{BB962C8B-B14F-4D97-AF65-F5344CB8AC3E}">
        <p14:creationId xmlns:p14="http://schemas.microsoft.com/office/powerpoint/2010/main" val="22971603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F7785D-37AE-48C7-9146-5D1EA6387F0D}" type="slidenum">
              <a:rPr lang="en-US">
                <a:solidFill>
                  <a:prstClr val="black"/>
                </a:solidFill>
              </a:rPr>
              <a:pPr/>
              <a:t>61</a:t>
            </a:fld>
            <a:endParaRPr lang="en-US">
              <a:solidFill>
                <a:prstClr val="black"/>
              </a:solidFill>
            </a:endParaRPr>
          </a:p>
        </p:txBody>
      </p:sp>
      <p:sp>
        <p:nvSpPr>
          <p:cNvPr id="572418" name="Rectangle 2"/>
          <p:cNvSpPr>
            <a:spLocks noGrp="1" noRot="1" noChangeAspect="1" noChangeArrowheads="1" noTextEdit="1"/>
          </p:cNvSpPr>
          <p:nvPr>
            <p:ph type="sldImg"/>
          </p:nvPr>
        </p:nvSpPr>
        <p:spPr>
          <a:xfrm>
            <a:off x="381000" y="685800"/>
            <a:ext cx="6096000" cy="3429000"/>
          </a:xfrm>
          <a:ln/>
        </p:spPr>
      </p:sp>
      <p:sp>
        <p:nvSpPr>
          <p:cNvPr id="5724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6904373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7B10D3-6761-4963-B2FB-2E4CE54C8CB6}" type="slidenum">
              <a:rPr lang="en-US">
                <a:solidFill>
                  <a:prstClr val="black"/>
                </a:solidFill>
              </a:rPr>
              <a:pPr/>
              <a:t>62</a:t>
            </a:fld>
            <a:endParaRPr lang="en-US">
              <a:solidFill>
                <a:prstClr val="black"/>
              </a:solidFill>
            </a:endParaRPr>
          </a:p>
        </p:txBody>
      </p:sp>
      <p:sp>
        <p:nvSpPr>
          <p:cNvPr id="166914" name="Rectangle 2"/>
          <p:cNvSpPr>
            <a:spLocks noGrp="1" noRot="1" noChangeAspect="1" noChangeArrowheads="1" noTextEdit="1"/>
          </p:cNvSpPr>
          <p:nvPr>
            <p:ph type="sldImg"/>
          </p:nvPr>
        </p:nvSpPr>
        <p:spPr>
          <a:xfrm>
            <a:off x="381000" y="685800"/>
            <a:ext cx="6096000" cy="3429000"/>
          </a:xfrm>
          <a:ln/>
        </p:spPr>
      </p:sp>
      <p:sp>
        <p:nvSpPr>
          <p:cNvPr id="166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49568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73054B-923E-4DBE-B85E-342C86F1C58F}" type="slidenum">
              <a:rPr lang="en-US">
                <a:solidFill>
                  <a:prstClr val="black"/>
                </a:solidFill>
              </a:rPr>
              <a:pPr/>
              <a:t>63</a:t>
            </a:fld>
            <a:endParaRPr lang="en-US">
              <a:solidFill>
                <a:prstClr val="black"/>
              </a:solidFill>
            </a:endParaRPr>
          </a:p>
        </p:txBody>
      </p:sp>
      <p:sp>
        <p:nvSpPr>
          <p:cNvPr id="168962" name="Rectangle 2"/>
          <p:cNvSpPr>
            <a:spLocks noGrp="1" noRot="1" noChangeAspect="1" noChangeArrowheads="1" noTextEdit="1"/>
          </p:cNvSpPr>
          <p:nvPr>
            <p:ph type="sldImg"/>
          </p:nvPr>
        </p:nvSpPr>
        <p:spPr>
          <a:xfrm>
            <a:off x="381000" y="685800"/>
            <a:ext cx="6096000" cy="3429000"/>
          </a:xfrm>
          <a:ln/>
        </p:spPr>
      </p:sp>
      <p:sp>
        <p:nvSpPr>
          <p:cNvPr id="1689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722485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6BDAF4-C5AA-4EE6-851C-F0158BCB6E5A}" type="slidenum">
              <a:rPr lang="en-US">
                <a:solidFill>
                  <a:prstClr val="black"/>
                </a:solidFill>
              </a:rPr>
              <a:pPr/>
              <a:t>64</a:t>
            </a:fld>
            <a:endParaRPr lang="en-US">
              <a:solidFill>
                <a:prstClr val="black"/>
              </a:solidFill>
            </a:endParaRPr>
          </a:p>
        </p:txBody>
      </p:sp>
      <p:sp>
        <p:nvSpPr>
          <p:cNvPr id="186370" name="Rectangle 2"/>
          <p:cNvSpPr>
            <a:spLocks noGrp="1" noRot="1" noChangeAspect="1" noChangeArrowheads="1" noTextEdit="1"/>
          </p:cNvSpPr>
          <p:nvPr>
            <p:ph type="sldImg"/>
          </p:nvPr>
        </p:nvSpPr>
        <p:spPr>
          <a:xfrm>
            <a:off x="381000" y="685800"/>
            <a:ext cx="6096000" cy="3429000"/>
          </a:xfrm>
          <a:ln/>
        </p:spPr>
      </p:sp>
      <p:sp>
        <p:nvSpPr>
          <p:cNvPr id="186371" name="Rectangle 3"/>
          <p:cNvSpPr>
            <a:spLocks noGrp="1" noChangeArrowheads="1"/>
          </p:cNvSpPr>
          <p:nvPr>
            <p:ph type="body" idx="1"/>
          </p:nvPr>
        </p:nvSpPr>
        <p:spPr/>
        <p:txBody>
          <a:bodyPr/>
          <a:lstStyle/>
          <a:p>
            <a:r>
              <a:rPr lang="en-US"/>
              <a:t>Unlike conventional plenoptic cameras, our approach produces images at full resolution, which in this case</a:t>
            </a:r>
          </a:p>
          <a:p>
            <a:r>
              <a:rPr lang="en-US"/>
              <a:t>exceeds that of the projector, so we need to zoom in to see better.</a:t>
            </a:r>
          </a:p>
        </p:txBody>
      </p:sp>
    </p:spTree>
    <p:extLst>
      <p:ext uri="{BB962C8B-B14F-4D97-AF65-F5344CB8AC3E}">
        <p14:creationId xmlns:p14="http://schemas.microsoft.com/office/powerpoint/2010/main" val="38077290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DDCA98-3BD0-4A58-B49C-EF3781B39CA4}" type="slidenum">
              <a:rPr lang="en-US">
                <a:solidFill>
                  <a:prstClr val="black"/>
                </a:solidFill>
              </a:rPr>
              <a:pPr/>
              <a:t>65</a:t>
            </a:fld>
            <a:endParaRPr lang="en-US">
              <a:solidFill>
                <a:prstClr val="black"/>
              </a:solidFill>
            </a:endParaRPr>
          </a:p>
        </p:txBody>
      </p:sp>
      <p:sp>
        <p:nvSpPr>
          <p:cNvPr id="172034" name="Rectangle 2"/>
          <p:cNvSpPr>
            <a:spLocks noGrp="1" noRot="1" noChangeAspect="1" noChangeArrowheads="1" noTextEdit="1"/>
          </p:cNvSpPr>
          <p:nvPr>
            <p:ph type="sldImg"/>
          </p:nvPr>
        </p:nvSpPr>
        <p:spPr>
          <a:xfrm>
            <a:off x="381000" y="685800"/>
            <a:ext cx="6096000" cy="3429000"/>
          </a:xfrm>
          <a:ln/>
        </p:spPr>
      </p:sp>
      <p:sp>
        <p:nvSpPr>
          <p:cNvPr id="1720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290591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3D0F6-02BE-464F-BDE9-356FBC7AC263}" type="slidenum">
              <a:rPr lang="en-US">
                <a:solidFill>
                  <a:prstClr val="black"/>
                </a:solidFill>
              </a:rPr>
              <a:pPr/>
              <a:t>66</a:t>
            </a:fld>
            <a:endParaRPr lang="en-US">
              <a:solidFill>
                <a:prstClr val="black"/>
              </a:solidFill>
            </a:endParaRPr>
          </a:p>
        </p:txBody>
      </p:sp>
      <p:sp>
        <p:nvSpPr>
          <p:cNvPr id="201730" name="Rectangle 2"/>
          <p:cNvSpPr>
            <a:spLocks noGrp="1" noRot="1" noChangeAspect="1" noChangeArrowheads="1" noTextEdit="1"/>
          </p:cNvSpPr>
          <p:nvPr>
            <p:ph type="sldImg"/>
          </p:nvPr>
        </p:nvSpPr>
        <p:spPr>
          <a:xfrm>
            <a:off x="381000" y="684213"/>
            <a:ext cx="6096000" cy="3429000"/>
          </a:xfrm>
          <a:ln/>
        </p:spPr>
      </p:sp>
      <p:sp>
        <p:nvSpPr>
          <p:cNvPr id="201731" name="Rectangle 3"/>
          <p:cNvSpPr>
            <a:spLocks noGrp="1" noChangeArrowheads="1"/>
          </p:cNvSpPr>
          <p:nvPr>
            <p:ph type="body" idx="1"/>
          </p:nvPr>
        </p:nvSpPr>
        <p:spPr>
          <a:xfrm>
            <a:off x="685800" y="4343400"/>
            <a:ext cx="5486400" cy="4116388"/>
          </a:xfrm>
        </p:spPr>
        <p:txBody>
          <a:bodyPr/>
          <a:lstStyle/>
          <a:p>
            <a:r>
              <a:rPr lang="en-US"/>
              <a:t>To show the power of the coded aperture, we used exactly the same</a:t>
            </a:r>
          </a:p>
          <a:p>
            <a:r>
              <a:rPr lang="en-US"/>
              <a:t>calibration and depth estimation pipelines with a conventional</a:t>
            </a:r>
          </a:p>
          <a:p>
            <a:r>
              <a:rPr lang="en-US"/>
              <a:t>aperture. The resulting all-focused image contains ringing due to</a:t>
            </a:r>
          </a:p>
          <a:p>
            <a:r>
              <a:rPr lang="en-US"/>
              <a:t>incorrect estimation of the depth. </a:t>
            </a:r>
          </a:p>
        </p:txBody>
      </p:sp>
    </p:spTree>
    <p:extLst>
      <p:ext uri="{BB962C8B-B14F-4D97-AF65-F5344CB8AC3E}">
        <p14:creationId xmlns:p14="http://schemas.microsoft.com/office/powerpoint/2010/main" val="3685027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EF32E1B2-62D5-4B50-905E-EF76F50A126A}" type="slidenum">
              <a:rPr lang="en-US" sz="1100">
                <a:solidFill>
                  <a:prstClr val="black"/>
                </a:solidFill>
                <a:latin typeface="Arial Unicode MS" pitchFamily="34" charset="-128"/>
              </a:rPr>
              <a:pPr algn="r" rtl="0" eaLnBrk="0" fontAlgn="base" hangingPunct="0">
                <a:spcBef>
                  <a:spcPct val="0"/>
                </a:spcBef>
                <a:spcAft>
                  <a:spcPct val="0"/>
                </a:spcAft>
              </a:pPr>
              <a:t>21</a:t>
            </a:fld>
            <a:endParaRPr lang="en-US" sz="1100" dirty="0">
              <a:solidFill>
                <a:prstClr val="black"/>
              </a:solidFill>
              <a:latin typeface="Arial Unicode MS" pitchFamily="34" charset="-128"/>
            </a:endParaRPr>
          </a:p>
        </p:txBody>
      </p:sp>
      <p:sp>
        <p:nvSpPr>
          <p:cNvPr id="304131" name="Rectangle 2"/>
          <p:cNvSpPr>
            <a:spLocks noGrp="1" noRot="1" noChangeAspect="1" noChangeArrowheads="1" noTextEdit="1"/>
          </p:cNvSpPr>
          <p:nvPr>
            <p:ph type="sldImg"/>
          </p:nvPr>
        </p:nvSpPr>
        <p:spPr>
          <a:xfrm>
            <a:off x="-1638300" y="2641600"/>
            <a:ext cx="6072188" cy="3416300"/>
          </a:xfrm>
          <a:ln/>
        </p:spPr>
      </p:sp>
      <p:sp>
        <p:nvSpPr>
          <p:cNvPr id="304132" name="Rectangle 3"/>
          <p:cNvSpPr>
            <a:spLocks noGrp="1" noChangeArrowheads="1"/>
          </p:cNvSpPr>
          <p:nvPr>
            <p:ph type="body" idx="1"/>
          </p:nvPr>
        </p:nvSpPr>
        <p:spPr>
          <a:xfrm>
            <a:off x="2857111" y="611478"/>
            <a:ext cx="3887289" cy="7921046"/>
          </a:xfrm>
          <a:noFill/>
          <a:ln/>
        </p:spPr>
        <p:txBody>
          <a:bodyPr/>
          <a:lstStyle/>
          <a:p>
            <a:pPr>
              <a:spcBef>
                <a:spcPct val="0"/>
              </a:spcBef>
            </a:pPr>
            <a:endParaRPr lang="en-US" sz="2400" dirty="0"/>
          </a:p>
        </p:txBody>
      </p:sp>
    </p:spTree>
    <p:extLst>
      <p:ext uri="{BB962C8B-B14F-4D97-AF65-F5344CB8AC3E}">
        <p14:creationId xmlns:p14="http://schemas.microsoft.com/office/powerpoint/2010/main" val="3807889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438B34-9F82-4204-81FC-13F3A494B23B}" type="slidenum">
              <a:rPr lang="en-US">
                <a:solidFill>
                  <a:prstClr val="black"/>
                </a:solidFill>
              </a:rPr>
              <a:pPr/>
              <a:t>67</a:t>
            </a:fld>
            <a:endParaRPr lang="en-US">
              <a:solidFill>
                <a:prstClr val="black"/>
              </a:solidFill>
            </a:endParaRPr>
          </a:p>
        </p:txBody>
      </p:sp>
      <p:sp>
        <p:nvSpPr>
          <p:cNvPr id="203778" name="Rectangle 2"/>
          <p:cNvSpPr>
            <a:spLocks noGrp="1" noRot="1" noChangeAspect="1" noChangeArrowheads="1" noTextEdit="1"/>
          </p:cNvSpPr>
          <p:nvPr>
            <p:ph type="sldImg"/>
          </p:nvPr>
        </p:nvSpPr>
        <p:spPr>
          <a:xfrm>
            <a:off x="381000" y="684213"/>
            <a:ext cx="6096000" cy="3429000"/>
          </a:xfrm>
          <a:ln/>
        </p:spPr>
      </p:sp>
      <p:sp>
        <p:nvSpPr>
          <p:cNvPr id="203779" name="Rectangle 3"/>
          <p:cNvSpPr>
            <a:spLocks noGrp="1" noChangeArrowheads="1"/>
          </p:cNvSpPr>
          <p:nvPr>
            <p:ph type="body" idx="1"/>
          </p:nvPr>
        </p:nvSpPr>
        <p:spPr>
          <a:xfrm>
            <a:off x="685800" y="4343400"/>
            <a:ext cx="5486400" cy="4116388"/>
          </a:xfrm>
        </p:spPr>
        <p:txBody>
          <a:bodyPr/>
          <a:lstStyle/>
          <a:p>
            <a:r>
              <a:rPr lang="en-US"/>
              <a:t>By contrast, if we use a coded aperture we get a clean result.</a:t>
            </a:r>
          </a:p>
        </p:txBody>
      </p:sp>
    </p:spTree>
    <p:extLst>
      <p:ext uri="{BB962C8B-B14F-4D97-AF65-F5344CB8AC3E}">
        <p14:creationId xmlns:p14="http://schemas.microsoft.com/office/powerpoint/2010/main" val="42714151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3B4D45-63AA-4B60-B988-18741A277436}" type="slidenum">
              <a:rPr lang="en-US">
                <a:solidFill>
                  <a:prstClr val="black"/>
                </a:solidFill>
              </a:rPr>
              <a:pPr/>
              <a:t>68</a:t>
            </a:fld>
            <a:endParaRPr lang="en-US">
              <a:solidFill>
                <a:prstClr val="black"/>
              </a:solidFill>
            </a:endParaRPr>
          </a:p>
        </p:txBody>
      </p:sp>
      <p:sp>
        <p:nvSpPr>
          <p:cNvPr id="187394" name="Rectangle 2"/>
          <p:cNvSpPr>
            <a:spLocks noGrp="1" noRot="1" noChangeAspect="1" noChangeArrowheads="1" noTextEdit="1"/>
          </p:cNvSpPr>
          <p:nvPr>
            <p:ph type="sldImg"/>
          </p:nvPr>
        </p:nvSpPr>
        <p:spPr>
          <a:xfrm>
            <a:off x="381000" y="685800"/>
            <a:ext cx="6096000" cy="3429000"/>
          </a:xfrm>
          <a:ln/>
        </p:spPr>
      </p:sp>
      <p:sp>
        <p:nvSpPr>
          <p:cNvPr id="187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87866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7B9290-2717-4E9C-B24C-2EFE17DDC650}" type="slidenum">
              <a:rPr lang="en-US">
                <a:solidFill>
                  <a:prstClr val="black"/>
                </a:solidFill>
              </a:rPr>
              <a:pPr/>
              <a:t>69</a:t>
            </a:fld>
            <a:endParaRPr lang="en-US">
              <a:solidFill>
                <a:prstClr val="black"/>
              </a:solidFill>
            </a:endParaRPr>
          </a:p>
        </p:txBody>
      </p:sp>
      <p:sp>
        <p:nvSpPr>
          <p:cNvPr id="297986" name="Rectangle 2"/>
          <p:cNvSpPr>
            <a:spLocks noGrp="1" noRot="1" noChangeAspect="1" noChangeArrowheads="1" noTextEdit="1"/>
          </p:cNvSpPr>
          <p:nvPr>
            <p:ph type="sldImg"/>
          </p:nvPr>
        </p:nvSpPr>
        <p:spPr>
          <a:xfrm>
            <a:off x="381000" y="685800"/>
            <a:ext cx="6096000" cy="3429000"/>
          </a:xfrm>
          <a:ln/>
        </p:spPr>
      </p:sp>
      <p:sp>
        <p:nvSpPr>
          <p:cNvPr id="2979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06546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983573-4A44-4921-AFC0-0D7F1D8A2914}" type="slidenum">
              <a:rPr lang="en-US">
                <a:solidFill>
                  <a:prstClr val="black"/>
                </a:solidFill>
              </a:rPr>
              <a:pPr/>
              <a:t>70</a:t>
            </a:fld>
            <a:endParaRPr lang="en-US">
              <a:solidFill>
                <a:prstClr val="black"/>
              </a:solidFill>
            </a:endParaRPr>
          </a:p>
        </p:txBody>
      </p:sp>
      <p:sp>
        <p:nvSpPr>
          <p:cNvPr id="182274" name="Rectangle 2"/>
          <p:cNvSpPr>
            <a:spLocks noGrp="1" noRot="1" noChangeAspect="1" noChangeArrowheads="1" noTextEdit="1"/>
          </p:cNvSpPr>
          <p:nvPr>
            <p:ph type="sldImg"/>
          </p:nvPr>
        </p:nvSpPr>
        <p:spPr>
          <a:xfrm>
            <a:off x="381000" y="685800"/>
            <a:ext cx="6096000" cy="3429000"/>
          </a:xfrm>
          <a:ln/>
        </p:spPr>
      </p:sp>
      <p:sp>
        <p:nvSpPr>
          <p:cNvPr id="182275" name="Rectangle 3"/>
          <p:cNvSpPr>
            <a:spLocks noGrp="1" noChangeArrowheads="1"/>
          </p:cNvSpPr>
          <p:nvPr>
            <p:ph type="body" idx="1"/>
          </p:nvPr>
        </p:nvSpPr>
        <p:spPr/>
        <p:txBody>
          <a:bodyPr/>
          <a:lstStyle/>
          <a:p>
            <a:r>
              <a:rPr lang="en-US"/>
              <a:t>Zooming in, we can see the original and deblurred output. For comparison, we also try a naive edge sharpening operation in Photoshop, but it simply increases the artifacts in the image.</a:t>
            </a:r>
          </a:p>
        </p:txBody>
      </p:sp>
    </p:spTree>
    <p:extLst>
      <p:ext uri="{BB962C8B-B14F-4D97-AF65-F5344CB8AC3E}">
        <p14:creationId xmlns:p14="http://schemas.microsoft.com/office/powerpoint/2010/main" val="16898409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A2CFB3-272E-47D5-8728-8E461C09D246}" type="slidenum">
              <a:rPr lang="en-US">
                <a:solidFill>
                  <a:prstClr val="black"/>
                </a:solidFill>
              </a:rPr>
              <a:pPr/>
              <a:t>71</a:t>
            </a:fld>
            <a:endParaRPr lang="en-US">
              <a:solidFill>
                <a:prstClr val="black"/>
              </a:solidFill>
            </a:endParaRPr>
          </a:p>
        </p:txBody>
      </p:sp>
      <p:sp>
        <p:nvSpPr>
          <p:cNvPr id="205826" name="Rectangle 2"/>
          <p:cNvSpPr>
            <a:spLocks noGrp="1" noRot="1" noChangeAspect="1" noChangeArrowheads="1" noTextEdit="1"/>
          </p:cNvSpPr>
          <p:nvPr>
            <p:ph type="sldImg"/>
          </p:nvPr>
        </p:nvSpPr>
        <p:spPr>
          <a:xfrm>
            <a:off x="381000" y="684213"/>
            <a:ext cx="6096000" cy="3429000"/>
          </a:xfrm>
          <a:ln/>
        </p:spPr>
      </p:sp>
      <p:sp>
        <p:nvSpPr>
          <p:cNvPr id="205827" name="Rectangle 3"/>
          <p:cNvSpPr>
            <a:spLocks noGrp="1" noChangeArrowheads="1"/>
          </p:cNvSpPr>
          <p:nvPr>
            <p:ph type="body" idx="1"/>
          </p:nvPr>
        </p:nvSpPr>
        <p:spPr>
          <a:xfrm>
            <a:off x="685800" y="4343400"/>
            <a:ext cx="5486400" cy="4116388"/>
          </a:xfrm>
        </p:spPr>
        <p:txBody>
          <a:bodyPr/>
          <a:lstStyle/>
          <a:p>
            <a:r>
              <a:rPr lang="en-US"/>
              <a:t>Using the all-focused image and the layered depth map, one application</a:t>
            </a:r>
          </a:p>
          <a:p>
            <a:r>
              <a:rPr lang="en-US"/>
              <a:t>is post-exposure refocusing.</a:t>
            </a:r>
          </a:p>
        </p:txBody>
      </p:sp>
    </p:spTree>
    <p:extLst>
      <p:ext uri="{BB962C8B-B14F-4D97-AF65-F5344CB8AC3E}">
        <p14:creationId xmlns:p14="http://schemas.microsoft.com/office/powerpoint/2010/main" val="12367243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765DBF-89E0-4180-A37F-F9EC2E9A1786}" type="slidenum">
              <a:rPr lang="en-US">
                <a:solidFill>
                  <a:prstClr val="black"/>
                </a:solidFill>
              </a:rPr>
              <a:pPr/>
              <a:t>72</a:t>
            </a:fld>
            <a:endParaRPr lang="en-US">
              <a:solidFill>
                <a:prstClr val="black"/>
              </a:solidFill>
            </a:endParaRPr>
          </a:p>
        </p:txBody>
      </p:sp>
      <p:sp>
        <p:nvSpPr>
          <p:cNvPr id="207874" name="Rectangle 2"/>
          <p:cNvSpPr>
            <a:spLocks noGrp="1" noRot="1" noChangeAspect="1" noChangeArrowheads="1" noTextEdit="1"/>
          </p:cNvSpPr>
          <p:nvPr>
            <p:ph type="sldImg"/>
          </p:nvPr>
        </p:nvSpPr>
        <p:spPr>
          <a:xfrm>
            <a:off x="381000" y="684213"/>
            <a:ext cx="6096000" cy="3429000"/>
          </a:xfrm>
          <a:ln/>
        </p:spPr>
      </p:sp>
      <p:sp>
        <p:nvSpPr>
          <p:cNvPr id="207875" name="Rectangle 3"/>
          <p:cNvSpPr>
            <a:spLocks noGrp="1" noChangeArrowheads="1"/>
          </p:cNvSpPr>
          <p:nvPr>
            <p:ph type="body" idx="1"/>
          </p:nvPr>
        </p:nvSpPr>
        <p:spPr>
          <a:xfrm>
            <a:off x="685800" y="4343400"/>
            <a:ext cx="5486400" cy="4116388"/>
          </a:xfrm>
        </p:spPr>
        <p:txBody>
          <a:bodyPr/>
          <a:lstStyle/>
          <a:p>
            <a:r>
              <a:rPr lang="en-US"/>
              <a:t>and we can refocus on different individuals.</a:t>
            </a:r>
          </a:p>
        </p:txBody>
      </p:sp>
    </p:spTree>
    <p:extLst>
      <p:ext uri="{BB962C8B-B14F-4D97-AF65-F5344CB8AC3E}">
        <p14:creationId xmlns:p14="http://schemas.microsoft.com/office/powerpoint/2010/main" val="25456119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9361D7-9654-408E-85B4-DC49E2339095}" type="slidenum">
              <a:rPr lang="en-US">
                <a:solidFill>
                  <a:prstClr val="black"/>
                </a:solidFill>
              </a:rPr>
              <a:pPr/>
              <a:t>73</a:t>
            </a:fld>
            <a:endParaRPr lang="en-US">
              <a:solidFill>
                <a:prstClr val="black"/>
              </a:solidFill>
            </a:endParaRPr>
          </a:p>
        </p:txBody>
      </p:sp>
      <p:sp>
        <p:nvSpPr>
          <p:cNvPr id="209922" name="Rectangle 2"/>
          <p:cNvSpPr>
            <a:spLocks noGrp="1" noRot="1" noChangeAspect="1" noChangeArrowheads="1" noTextEdit="1"/>
          </p:cNvSpPr>
          <p:nvPr>
            <p:ph type="sldImg"/>
          </p:nvPr>
        </p:nvSpPr>
        <p:spPr>
          <a:xfrm>
            <a:off x="381000" y="684213"/>
            <a:ext cx="6096000" cy="3429000"/>
          </a:xfrm>
          <a:ln/>
        </p:spPr>
      </p:sp>
      <p:sp>
        <p:nvSpPr>
          <p:cNvPr id="209923" name="Rectangle 3"/>
          <p:cNvSpPr>
            <a:spLocks noGrp="1" noChangeArrowheads="1"/>
          </p:cNvSpPr>
          <p:nvPr>
            <p:ph type="body" idx="1"/>
          </p:nvPr>
        </p:nvSpPr>
        <p:spPr>
          <a:xfrm>
            <a:off x="685800" y="4343400"/>
            <a:ext cx="5486400" cy="4116388"/>
          </a:xfrm>
        </p:spPr>
        <p:txBody>
          <a:bodyPr/>
          <a:lstStyle/>
          <a:p>
            <a:endParaRPr lang="en-US"/>
          </a:p>
        </p:txBody>
      </p:sp>
    </p:spTree>
    <p:extLst>
      <p:ext uri="{BB962C8B-B14F-4D97-AF65-F5344CB8AC3E}">
        <p14:creationId xmlns:p14="http://schemas.microsoft.com/office/powerpoint/2010/main" val="12315954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81494B-AC02-4F85-94E6-8826E934A143}" type="slidenum">
              <a:rPr lang="en-US">
                <a:solidFill>
                  <a:prstClr val="black"/>
                </a:solidFill>
              </a:rPr>
              <a:pPr/>
              <a:t>74</a:t>
            </a:fld>
            <a:endParaRPr lang="en-US">
              <a:solidFill>
                <a:prstClr val="black"/>
              </a:solidFill>
            </a:endParaRPr>
          </a:p>
        </p:txBody>
      </p:sp>
      <p:sp>
        <p:nvSpPr>
          <p:cNvPr id="211970" name="Rectangle 2"/>
          <p:cNvSpPr>
            <a:spLocks noGrp="1" noRot="1" noChangeAspect="1" noChangeArrowheads="1" noTextEdit="1"/>
          </p:cNvSpPr>
          <p:nvPr>
            <p:ph type="sldImg"/>
          </p:nvPr>
        </p:nvSpPr>
        <p:spPr>
          <a:xfrm>
            <a:off x="381000" y="685800"/>
            <a:ext cx="6096000" cy="3429000"/>
          </a:xfrm>
          <a:ln/>
        </p:spPr>
      </p:sp>
      <p:sp>
        <p:nvSpPr>
          <p:cNvPr id="211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19695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1551BE-7A65-4B03-B1C4-2AA437B470B5}" type="slidenum">
              <a:rPr lang="en-US">
                <a:solidFill>
                  <a:prstClr val="black"/>
                </a:solidFill>
              </a:rPr>
              <a:pPr/>
              <a:t>75</a:t>
            </a:fld>
            <a:endParaRPr lang="en-US">
              <a:solidFill>
                <a:prstClr val="black"/>
              </a:solidFill>
            </a:endParaRPr>
          </a:p>
        </p:txBody>
      </p:sp>
      <p:sp>
        <p:nvSpPr>
          <p:cNvPr id="236546" name="Rectangle 2"/>
          <p:cNvSpPr>
            <a:spLocks noGrp="1" noRot="1" noChangeAspect="1" noChangeArrowheads="1" noTextEdit="1"/>
          </p:cNvSpPr>
          <p:nvPr>
            <p:ph type="sldImg"/>
          </p:nvPr>
        </p:nvSpPr>
        <p:spPr>
          <a:xfrm>
            <a:off x="381000" y="685800"/>
            <a:ext cx="6096000" cy="3429000"/>
          </a:xfrm>
          <a:ln/>
        </p:spPr>
      </p:sp>
      <p:sp>
        <p:nvSpPr>
          <p:cNvPr id="236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638477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D5DDD2-4CBA-4058-A533-81297EEF321B}" type="slidenum">
              <a:rPr lang="en-US">
                <a:solidFill>
                  <a:prstClr val="black"/>
                </a:solidFill>
              </a:rPr>
              <a:pPr/>
              <a:t>76</a:t>
            </a:fld>
            <a:endParaRPr lang="en-US">
              <a:solidFill>
                <a:prstClr val="black"/>
              </a:solidFill>
            </a:endParaRPr>
          </a:p>
        </p:txBody>
      </p:sp>
      <p:sp>
        <p:nvSpPr>
          <p:cNvPr id="244738" name="Rectangle 2"/>
          <p:cNvSpPr>
            <a:spLocks noGrp="1" noRot="1" noChangeAspect="1" noChangeArrowheads="1" noTextEdit="1"/>
          </p:cNvSpPr>
          <p:nvPr>
            <p:ph type="sldImg"/>
          </p:nvPr>
        </p:nvSpPr>
        <p:spPr>
          <a:xfrm>
            <a:off x="381000" y="685800"/>
            <a:ext cx="6096000" cy="3429000"/>
          </a:xfrm>
          <a:ln/>
        </p:spPr>
      </p:sp>
      <p:sp>
        <p:nvSpPr>
          <p:cNvPr id="2447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66553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Lose resolution and/or light</a:t>
            </a:r>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22</a:t>
            </a:fld>
            <a:endParaRPr lang="en-US"/>
          </a:p>
        </p:txBody>
      </p:sp>
    </p:spTree>
    <p:extLst>
      <p:ext uri="{BB962C8B-B14F-4D97-AF65-F5344CB8AC3E}">
        <p14:creationId xmlns:p14="http://schemas.microsoft.com/office/powerpoint/2010/main" val="36542237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9F1C54-C7D1-4931-AA46-039E6D1879DD}" type="slidenum">
              <a:rPr lang="en-US">
                <a:solidFill>
                  <a:prstClr val="black"/>
                </a:solidFill>
              </a:rPr>
              <a:pPr/>
              <a:t>77</a:t>
            </a:fld>
            <a:endParaRPr lang="en-US">
              <a:solidFill>
                <a:prstClr val="black"/>
              </a:solidFill>
            </a:endParaRPr>
          </a:p>
        </p:txBody>
      </p:sp>
      <p:sp>
        <p:nvSpPr>
          <p:cNvPr id="242690" name="Rectangle 2"/>
          <p:cNvSpPr>
            <a:spLocks noGrp="1" noRot="1" noChangeAspect="1" noChangeArrowheads="1" noTextEdit="1"/>
          </p:cNvSpPr>
          <p:nvPr>
            <p:ph type="sldImg"/>
          </p:nvPr>
        </p:nvSpPr>
        <p:spPr>
          <a:xfrm>
            <a:off x="381000" y="685800"/>
            <a:ext cx="6096000" cy="3429000"/>
          </a:xfrm>
          <a:ln/>
        </p:spPr>
      </p:sp>
      <p:sp>
        <p:nvSpPr>
          <p:cNvPr id="242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454670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321FBE-A9CD-43A6-9B7B-AB0877843B6E}" type="slidenum">
              <a:rPr lang="en-US">
                <a:solidFill>
                  <a:prstClr val="black"/>
                </a:solidFill>
              </a:rPr>
              <a:pPr/>
              <a:t>78</a:t>
            </a:fld>
            <a:endParaRPr lang="en-US">
              <a:solidFill>
                <a:prstClr val="black"/>
              </a:solidFill>
            </a:endParaRPr>
          </a:p>
        </p:txBody>
      </p:sp>
      <p:sp>
        <p:nvSpPr>
          <p:cNvPr id="647170" name="Rectangle 2"/>
          <p:cNvSpPr>
            <a:spLocks noGrp="1" noRot="1" noChangeAspect="1" noChangeArrowheads="1" noTextEdit="1"/>
          </p:cNvSpPr>
          <p:nvPr>
            <p:ph type="sldImg"/>
          </p:nvPr>
        </p:nvSpPr>
        <p:spPr>
          <a:xfrm>
            <a:off x="381000" y="685800"/>
            <a:ext cx="6096000" cy="3429000"/>
          </a:xfrm>
          <a:ln/>
        </p:spPr>
      </p:sp>
      <p:sp>
        <p:nvSpPr>
          <p:cNvPr id="647171" name="Rectangle 3"/>
          <p:cNvSpPr>
            <a:spLocks noGrp="1" noChangeArrowheads="1"/>
          </p:cNvSpPr>
          <p:nvPr>
            <p:ph type="body" idx="1"/>
          </p:nvPr>
        </p:nvSpPr>
        <p:spPr/>
        <p:txBody>
          <a:bodyPr/>
          <a:lstStyle/>
          <a:p>
            <a:r>
              <a:rPr lang="en-US"/>
              <a:t>Let's summarize the pros and cons of the method. </a:t>
            </a:r>
          </a:p>
          <a:p>
            <a:r>
              <a:rPr lang="en-US"/>
              <a:t>We obtain a high-resolution image and depth</a:t>
            </a:r>
          </a:p>
          <a:p>
            <a:r>
              <a:rPr lang="en-US"/>
              <a:t>information from a single shot. This requires a simple modification to</a:t>
            </a:r>
          </a:p>
          <a:p>
            <a:r>
              <a:rPr lang="en-US"/>
              <a:t>a conventional lens.</a:t>
            </a:r>
          </a:p>
          <a:p>
            <a:r>
              <a:rPr lang="en-US"/>
              <a:t>Like most passive depth acquisition methods our technique relies on the fact that the scene will include texture.</a:t>
            </a:r>
          </a:p>
          <a:p>
            <a:r>
              <a:rPr lang="en-US"/>
              <a:t>Our depth estimation is not perfect and for some images we need user</a:t>
            </a:r>
          </a:p>
          <a:p>
            <a:r>
              <a:rPr lang="en-US"/>
              <a:t>help to correct the depth map.</a:t>
            </a:r>
          </a:p>
          <a:p>
            <a:r>
              <a:rPr lang="en-US"/>
              <a:t>However, since users can continue to use a conventional camera and capture high resolution images the depth information is a pure bonus.</a:t>
            </a:r>
          </a:p>
          <a:p>
            <a:r>
              <a:rPr lang="en-US"/>
              <a:t>Another limitation is that by blocking parts of the aperture we loose about 50% of the incoming light and we will require longer exposure time. But on the other hand the deconvolution allows us to increase depth of field.</a:t>
            </a:r>
          </a:p>
        </p:txBody>
      </p:sp>
    </p:spTree>
    <p:extLst>
      <p:ext uri="{BB962C8B-B14F-4D97-AF65-F5344CB8AC3E}">
        <p14:creationId xmlns:p14="http://schemas.microsoft.com/office/powerpoint/2010/main" val="27464757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7FCDE1-D223-45B2-BEE6-43266672BE25}" type="slidenum">
              <a:rPr lang="en-US">
                <a:solidFill>
                  <a:prstClr val="black"/>
                </a:solidFill>
              </a:rPr>
              <a:pPr/>
              <a:t>79</a:t>
            </a:fld>
            <a:endParaRPr lang="en-US">
              <a:solidFill>
                <a:prstClr val="black"/>
              </a:solidFill>
            </a:endParaRPr>
          </a:p>
        </p:txBody>
      </p:sp>
      <p:sp>
        <p:nvSpPr>
          <p:cNvPr id="774146" name="Rectangle 2"/>
          <p:cNvSpPr>
            <a:spLocks noGrp="1" noRot="1" noChangeAspect="1" noChangeArrowheads="1" noTextEdit="1"/>
          </p:cNvSpPr>
          <p:nvPr>
            <p:ph type="sldImg"/>
          </p:nvPr>
        </p:nvSpPr>
        <p:spPr>
          <a:xfrm>
            <a:off x="381000" y="685800"/>
            <a:ext cx="6096000" cy="3429000"/>
          </a:xfrm>
          <a:ln/>
        </p:spPr>
      </p:sp>
      <p:sp>
        <p:nvSpPr>
          <p:cNvPr id="774147" name="Rectangle 3"/>
          <p:cNvSpPr>
            <a:spLocks noGrp="1" noChangeArrowheads="1"/>
          </p:cNvSpPr>
          <p:nvPr>
            <p:ph type="body" idx="1"/>
          </p:nvPr>
        </p:nvSpPr>
        <p:spPr/>
        <p:txBody>
          <a:bodyPr/>
          <a:lstStyle/>
          <a:p>
            <a:r>
              <a:rPr lang="en-US" dirty="0"/>
              <a:t>In summary, our coded aperture is a very simple modification of a</a:t>
            </a:r>
          </a:p>
          <a:p>
            <a:r>
              <a:rPr lang="en-US" dirty="0"/>
              <a:t>conventional lens. It's a low budget project: the lens is $80, the</a:t>
            </a:r>
          </a:p>
          <a:p>
            <a:r>
              <a:rPr lang="en-US" dirty="0"/>
              <a:t>cardboard is cheap and the tape is virtually free and for this you get</a:t>
            </a:r>
          </a:p>
          <a:p>
            <a:r>
              <a:rPr lang="en-US" dirty="0"/>
              <a:t>get back depth.</a:t>
            </a:r>
          </a:p>
        </p:txBody>
      </p:sp>
    </p:spTree>
    <p:extLst>
      <p:ext uri="{BB962C8B-B14F-4D97-AF65-F5344CB8AC3E}">
        <p14:creationId xmlns:p14="http://schemas.microsoft.com/office/powerpoint/2010/main" val="2844614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74F91C9-C3D1-4588-B28B-EA1D20341342}" type="slidenum">
              <a:rPr lang="en-US" smtClean="0"/>
              <a:pPr>
                <a:defRPr/>
              </a:pPr>
              <a:t>81</a:t>
            </a:fld>
            <a:endParaRPr lang="en-US"/>
          </a:p>
        </p:txBody>
      </p:sp>
    </p:spTree>
    <p:extLst>
      <p:ext uri="{BB962C8B-B14F-4D97-AF65-F5344CB8AC3E}">
        <p14:creationId xmlns:p14="http://schemas.microsoft.com/office/powerpoint/2010/main" val="6196912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352D3-CA62-4C12-96F4-85F1E1DE4098}" type="slidenum">
              <a:rPr lang="en-US"/>
              <a:pPr/>
              <a:t>85</a:t>
            </a:fld>
            <a:endParaRPr lang="en-US"/>
          </a:p>
        </p:txBody>
      </p:sp>
      <p:sp>
        <p:nvSpPr>
          <p:cNvPr id="278530" name="Rectangle 2"/>
          <p:cNvSpPr>
            <a:spLocks noGrp="1" noRot="1" noChangeAspect="1" noChangeArrowheads="1" noTextEdit="1"/>
          </p:cNvSpPr>
          <p:nvPr>
            <p:ph type="sldImg"/>
          </p:nvPr>
        </p:nvSpPr>
        <p:spPr>
          <a:xfrm>
            <a:off x="381000" y="685800"/>
            <a:ext cx="6096000" cy="3429000"/>
          </a:xfrm>
          <a:ln/>
        </p:spPr>
      </p:sp>
      <p:sp>
        <p:nvSpPr>
          <p:cNvPr id="278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848434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Answers:</a:t>
            </a:r>
            <a:r>
              <a:rPr lang="en-US" baseline="0" dirty="0"/>
              <a:t> </a:t>
            </a:r>
          </a:p>
          <a:p>
            <a:pPr marL="228600" indent="-228600">
              <a:buNone/>
            </a:pPr>
            <a:r>
              <a:rPr lang="en-US" dirty="0"/>
              <a:t>1) </a:t>
            </a:r>
            <a:r>
              <a:rPr lang="en-US" dirty="0" err="1"/>
              <a:t>Plenoptic</a:t>
            </a:r>
            <a:r>
              <a:rPr lang="en-US" dirty="0"/>
              <a:t> function</a:t>
            </a:r>
          </a:p>
          <a:p>
            <a:pPr marL="228600" indent="-228600">
              <a:buNone/>
            </a:pPr>
            <a:r>
              <a:rPr lang="en-US" dirty="0"/>
              <a:t>2)</a:t>
            </a:r>
            <a:r>
              <a:rPr lang="en-US" baseline="0" dirty="0"/>
              <a:t> A</a:t>
            </a:r>
            <a:r>
              <a:rPr lang="en-US" dirty="0"/>
              <a:t>mount</a:t>
            </a:r>
            <a:r>
              <a:rPr lang="en-US" baseline="0" dirty="0"/>
              <a:t> of light</a:t>
            </a:r>
          </a:p>
          <a:p>
            <a:pPr marL="228600" indent="-228600">
              <a:buNone/>
            </a:pPr>
            <a:r>
              <a:rPr lang="en-US" baseline="0" dirty="0"/>
              <a:t>3) Limit light and get depth of field effects; sharp images that are easy to display</a:t>
            </a:r>
          </a:p>
          <a:p>
            <a:pPr marL="228600" indent="-228600">
              <a:buNone/>
            </a:pPr>
            <a:r>
              <a:rPr lang="en-US" baseline="0" dirty="0"/>
              <a:t>4) Lots of ways</a:t>
            </a:r>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87</a:t>
            </a:fld>
            <a:endParaRPr lang="en-US"/>
          </a:p>
        </p:txBody>
      </p:sp>
    </p:spTree>
    <p:extLst>
      <p:ext uri="{BB962C8B-B14F-4D97-AF65-F5344CB8AC3E}">
        <p14:creationId xmlns:p14="http://schemas.microsoft.com/office/powerpoint/2010/main" val="17751632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88</a:t>
            </a:fld>
            <a:endParaRPr lang="en-US"/>
          </a:p>
        </p:txBody>
      </p:sp>
    </p:spTree>
    <p:extLst>
      <p:ext uri="{BB962C8B-B14F-4D97-AF65-F5344CB8AC3E}">
        <p14:creationId xmlns:p14="http://schemas.microsoft.com/office/powerpoint/2010/main" val="365750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74F91C9-C3D1-4588-B28B-EA1D20341342}" type="slidenum">
              <a:rPr lang="en-US" smtClean="0"/>
              <a:pPr>
                <a:defRPr/>
              </a:pPr>
              <a:t>23</a:t>
            </a:fld>
            <a:endParaRPr lang="en-US"/>
          </a:p>
        </p:txBody>
      </p:sp>
    </p:spTree>
    <p:extLst>
      <p:ext uri="{BB962C8B-B14F-4D97-AF65-F5344CB8AC3E}">
        <p14:creationId xmlns:p14="http://schemas.microsoft.com/office/powerpoint/2010/main" val="362399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4FA85B-E6EB-4881-8A57-B99F80852AB5}" type="slidenum">
              <a:rPr lang="en-US">
                <a:solidFill>
                  <a:prstClr val="black"/>
                </a:solidFill>
              </a:rPr>
              <a:pPr/>
              <a:t>24</a:t>
            </a:fld>
            <a:endParaRPr lang="en-US">
              <a:solidFill>
                <a:prstClr val="black"/>
              </a:solidFill>
            </a:endParaRPr>
          </a:p>
        </p:txBody>
      </p:sp>
      <p:sp>
        <p:nvSpPr>
          <p:cNvPr id="234498" name="Rectangle 2"/>
          <p:cNvSpPr>
            <a:spLocks noGrp="1" noRot="1" noChangeAspect="1" noChangeArrowheads="1" noTextEdit="1"/>
          </p:cNvSpPr>
          <p:nvPr>
            <p:ph type="sldImg"/>
          </p:nvPr>
        </p:nvSpPr>
        <p:spPr>
          <a:xfrm>
            <a:off x="381000" y="685800"/>
            <a:ext cx="6096000" cy="3429000"/>
          </a:xfrm>
          <a:ln/>
        </p:spPr>
      </p:sp>
      <p:sp>
        <p:nvSpPr>
          <p:cNvPr id="2344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13297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2CD799-495E-4A4D-BF05-8991688FA68A}" type="slidenum">
              <a:rPr lang="en-US">
                <a:solidFill>
                  <a:prstClr val="black"/>
                </a:solidFill>
              </a:rPr>
              <a:pPr/>
              <a:t>25</a:t>
            </a:fld>
            <a:endParaRPr lang="en-US">
              <a:solidFill>
                <a:prstClr val="black"/>
              </a:solidFill>
            </a:endParaRPr>
          </a:p>
        </p:txBody>
      </p:sp>
      <p:sp>
        <p:nvSpPr>
          <p:cNvPr id="484354" name="Rectangle 2"/>
          <p:cNvSpPr>
            <a:spLocks noGrp="1" noRot="1" noChangeAspect="1" noChangeArrowheads="1" noTextEdit="1"/>
          </p:cNvSpPr>
          <p:nvPr>
            <p:ph type="sldImg"/>
          </p:nvPr>
        </p:nvSpPr>
        <p:spPr>
          <a:xfrm>
            <a:off x="381000" y="685800"/>
            <a:ext cx="6096000" cy="3429000"/>
          </a:xfrm>
          <a:ln/>
        </p:spPr>
      </p:sp>
      <p:sp>
        <p:nvSpPr>
          <p:cNvPr id="484355" name="Rectangle 3"/>
          <p:cNvSpPr>
            <a:spLocks noGrp="1" noChangeArrowheads="1"/>
          </p:cNvSpPr>
          <p:nvPr>
            <p:ph type="body" idx="1"/>
          </p:nvPr>
        </p:nvSpPr>
        <p:spPr/>
        <p:txBody>
          <a:bodyPr/>
          <a:lstStyle/>
          <a:p>
            <a:r>
              <a:rPr lang="en-US"/>
              <a:t>In this work we infer depth from a single image by analyzing the local defocus patterns.</a:t>
            </a:r>
          </a:p>
        </p:txBody>
      </p:sp>
    </p:spTree>
    <p:extLst>
      <p:ext uri="{BB962C8B-B14F-4D97-AF65-F5344CB8AC3E}">
        <p14:creationId xmlns:p14="http://schemas.microsoft.com/office/powerpoint/2010/main" val="3808780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3FE1A1-AAA6-447A-9146-FB008EAC9470}" type="datetimeFigureOut">
              <a:rPr lang="en-US">
                <a:solidFill>
                  <a:prstClr val="black">
                    <a:tint val="75000"/>
                  </a:prstClr>
                </a:solidFill>
              </a:rPr>
              <a:pPr>
                <a:defRPr/>
              </a:pPr>
              <a:t>11/28/2022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AAC5D9-4D02-4355-9F81-DAACC891245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DA6644-E7CB-4198-83B0-E187ABEED2DB}" type="datetimeFigureOut">
              <a:rPr lang="en-US">
                <a:solidFill>
                  <a:prstClr val="black">
                    <a:tint val="75000"/>
                  </a:prstClr>
                </a:solidFill>
              </a:rPr>
              <a:pPr>
                <a:defRPr/>
              </a:pPr>
              <a:t>11/28/2022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74C39D-E774-4CE2-AD63-30B8EC54B83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1459957-F88E-489E-883F-66C83F50371F}" type="datetimeFigureOut">
              <a:rPr lang="en-US">
                <a:solidFill>
                  <a:prstClr val="black">
                    <a:tint val="75000"/>
                  </a:prstClr>
                </a:solidFill>
              </a:rPr>
              <a:pPr>
                <a:defRPr/>
              </a:pPr>
              <a:t>11/28/2022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153CE7-5EAA-437E-987A-20949CA3E0C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168DA8B-AABA-422A-B23B-258E39A3C20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DFA2469-201C-483B-A070-13ACC90399C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59B122-3EBA-4E84-A456-0CA2F3D4BC2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914400"/>
            <a:ext cx="508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A14DE8F-9BF6-4599-A185-304371A705F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63FEA47-2646-4B69-9D11-A019E4A241F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316DBC3-45AC-4C5E-9B4B-DCE20E9B355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140E845-AD7D-41C8-AF93-D3C8C3276D7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49CD142-416E-43E9-8E48-3B807649295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1714353C-F3C6-4085-8161-4F43B3B80014}" type="datetimeFigureOut">
              <a:rPr lang="en-US">
                <a:solidFill>
                  <a:prstClr val="black">
                    <a:tint val="75000"/>
                  </a:prstClr>
                </a:solidFill>
              </a:rPr>
              <a:pPr>
                <a:defRPr/>
              </a:pPr>
              <a:t>11/28/2022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DD8E536-C3BC-4AF8-BDAE-990257F1A01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BF0491-4BA1-43AA-8AF2-7901ABA2B0D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94E6F9-6997-4853-94AB-2426A52C904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76200"/>
            <a:ext cx="25908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
            <a:ext cx="75692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4AB477A-FB77-462C-A4C1-1CC8295ACFC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Content Placeholder 2"/>
          <p:cNvSpPr>
            <a:spLocks noGrp="1"/>
          </p:cNvSpPr>
          <p:nvPr>
            <p:ph sz="half" idx="1"/>
          </p:nvPr>
        </p:nvSpPr>
        <p:spPr>
          <a:xfrm>
            <a:off x="914400" y="914400"/>
            <a:ext cx="103632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3619500"/>
            <a:ext cx="103632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12129BAB-B873-48BF-A14C-29023A82A76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6401" y="1476376"/>
            <a:ext cx="5507567"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17167" y="1476376"/>
            <a:ext cx="5509684"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06122DC-D15F-4E63-B794-47EEDD81945E}" type="datetimeFigureOut">
              <a:rPr lang="en-US">
                <a:solidFill>
                  <a:prstClr val="black">
                    <a:tint val="75000"/>
                  </a:prstClr>
                </a:solidFill>
              </a:rPr>
              <a:pPr>
                <a:defRPr/>
              </a:pPr>
              <a:t>11/28/2022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00F70D-592C-461E-A451-2ECB186765F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101600"/>
            <a:ext cx="2819400" cy="637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0" y="101600"/>
            <a:ext cx="8255000" cy="637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547DF20-6B62-42FD-BBE2-D601524C8725}" type="datetimeFigureOut">
              <a:rPr lang="en-US">
                <a:solidFill>
                  <a:prstClr val="black">
                    <a:tint val="75000"/>
                  </a:prstClr>
                </a:solidFill>
              </a:rPr>
              <a:pPr>
                <a:defRPr/>
              </a:pPr>
              <a:t>11/28/2022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7F32F3-42F6-4BCC-A530-FA9ABF4AB6E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A64D6A9-7EEC-4663-A64E-97BE8D07D67E}" type="datetimeFigureOut">
              <a:rPr lang="en-US">
                <a:solidFill>
                  <a:prstClr val="black">
                    <a:tint val="75000"/>
                  </a:prstClr>
                </a:solidFill>
              </a:rPr>
              <a:pPr>
                <a:defRPr/>
              </a:pPr>
              <a:t>11/28/2022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471AB79-448B-4A22-B124-8CD52AE9430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0D26700-0B26-4B62-A23E-7B345285D2A4}" type="datetimeFigureOut">
              <a:rPr lang="en-US">
                <a:solidFill>
                  <a:prstClr val="black">
                    <a:tint val="75000"/>
                  </a:prstClr>
                </a:solidFill>
              </a:rPr>
              <a:pPr>
                <a:defRPr/>
              </a:pPr>
              <a:t>11/28/2022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69A8285D-4628-4143-ABC7-15BC7EFC2EAF}"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A018B7-AB9D-432C-9FFB-AF3C912570DB}" type="datetimeFigureOut">
              <a:rPr lang="en-US">
                <a:solidFill>
                  <a:prstClr val="black">
                    <a:tint val="75000"/>
                  </a:prstClr>
                </a:solidFill>
              </a:rPr>
              <a:pPr>
                <a:defRPr/>
              </a:pPr>
              <a:t>11/28/2022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98FF512-A535-4841-A8E3-7EA728EAFD1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109491-8924-47B8-A3F4-89E9093C0498}" type="datetimeFigureOut">
              <a:rPr lang="en-US">
                <a:solidFill>
                  <a:prstClr val="black">
                    <a:tint val="75000"/>
                  </a:prstClr>
                </a:solidFill>
              </a:rPr>
              <a:pPr>
                <a:defRPr/>
              </a:pPr>
              <a:t>11/28/2022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F5855C-4D77-44B0-9385-CA251612F09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CC2CE9-B325-4CB4-804D-AEF05B13FCB5}" type="datetimeFigureOut">
              <a:rPr lang="en-US">
                <a:solidFill>
                  <a:prstClr val="black">
                    <a:tint val="75000"/>
                  </a:prstClr>
                </a:solidFill>
              </a:rPr>
              <a:pPr>
                <a:defRPr/>
              </a:pPr>
              <a:t>11/28/2022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53F802-CDCB-4EA6-8A17-12F0E9CED9F7}"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C9578BF-A6EC-4EA9-9C25-5BCD69A3C80A}" type="datetimeFigureOut">
              <a:rPr lang="en-US">
                <a:solidFill>
                  <a:prstClr val="black">
                    <a:tint val="75000"/>
                  </a:prstClr>
                </a:solidFill>
              </a:rPr>
              <a:pPr>
                <a:defRPr/>
              </a:pPr>
              <a:t>11/28/2022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9AAC96C-50B8-4C85-A244-73E2179D978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914400" y="76200"/>
            <a:ext cx="103632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914400" y="914400"/>
            <a:ext cx="10363200" cy="5257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hangingPunct="0"/>
            <a:endParaRPr lang="en-US">
              <a:solidFill>
                <a:srgbClr val="000000"/>
              </a:solidFill>
              <a:cs typeface="Arial" charset="0"/>
            </a:endParaRPr>
          </a:p>
        </p:txBody>
      </p:sp>
      <p:sp>
        <p:nvSpPr>
          <p:cNvPr id="9221"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hangingPunct="0"/>
            <a:endParaRPr lang="en-US">
              <a:solidFill>
                <a:srgbClr val="000000"/>
              </a:solidFill>
              <a:cs typeface="Arial" charset="0"/>
            </a:endParaRPr>
          </a:p>
        </p:txBody>
      </p:sp>
      <p:sp>
        <p:nvSpPr>
          <p:cNvPr id="9222"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hangingPunct="0"/>
            <a:fld id="{DABDCB7B-2A38-44A0-9DDF-9596BF76BAF3}" type="slidenum">
              <a:rPr lang="en-US" smtClean="0">
                <a:solidFill>
                  <a:srgbClr val="000000"/>
                </a:solidFill>
                <a:cs typeface="Arial" charset="0"/>
              </a:rPr>
              <a:pPr eaLnBrk="0" hangingPunct="0"/>
              <a:t>‹#›</a:t>
            </a:fld>
            <a:endParaRPr lang="en-US">
              <a:solidFill>
                <a:srgbClr val="000000"/>
              </a:solidFill>
              <a:cs typeface="Arial" charset="0"/>
            </a:endParaRPr>
          </a:p>
        </p:txBody>
      </p:sp>
      <p:sp>
        <p:nvSpPr>
          <p:cNvPr id="9223" name="Line 7"/>
          <p:cNvSpPr>
            <a:spLocks noChangeShapeType="1"/>
          </p:cNvSpPr>
          <p:nvPr/>
        </p:nvSpPr>
        <p:spPr bwMode="auto">
          <a:xfrm>
            <a:off x="914400" y="838200"/>
            <a:ext cx="10363200" cy="0"/>
          </a:xfrm>
          <a:prstGeom prst="line">
            <a:avLst/>
          </a:prstGeom>
          <a:noFill/>
          <a:ln w="38100">
            <a:solidFill>
              <a:schemeClr val="tx1"/>
            </a:solidFill>
            <a:round/>
            <a:headEnd/>
            <a:tailEnd/>
          </a:ln>
          <a:effectLst/>
        </p:spPr>
        <p:txBody>
          <a:bodyPr wrap="none" anchor="ctr"/>
          <a:lstStyle/>
          <a:p>
            <a:pPr eaLnBrk="0" hangingPunct="0"/>
            <a:endParaRPr lang="en-US" sz="2400">
              <a:solidFill>
                <a:srgbClr val="000000"/>
              </a:solidFill>
              <a:cs typeface="Arial"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06400" y="101600"/>
            <a:ext cx="11277600" cy="10985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406400" y="1476376"/>
            <a:ext cx="11220451"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rtl="0" fontAlgn="base">
        <a:spcBef>
          <a:spcPct val="0"/>
        </a:spcBef>
        <a:spcAft>
          <a:spcPct val="0"/>
        </a:spcAft>
        <a:defRPr sz="3700">
          <a:solidFill>
            <a:schemeClr val="bg1"/>
          </a:solidFill>
          <a:latin typeface="+mj-lt"/>
          <a:ea typeface="+mj-ea"/>
          <a:cs typeface="+mj-cs"/>
        </a:defRPr>
      </a:lvl1pPr>
      <a:lvl2pPr algn="l" rtl="0" fontAlgn="base">
        <a:spcBef>
          <a:spcPct val="0"/>
        </a:spcBef>
        <a:spcAft>
          <a:spcPct val="0"/>
        </a:spcAft>
        <a:defRPr sz="3700">
          <a:solidFill>
            <a:schemeClr val="bg1"/>
          </a:solidFill>
          <a:latin typeface="Albertus Extra Bold" pitchFamily="34" charset="0"/>
        </a:defRPr>
      </a:lvl2pPr>
      <a:lvl3pPr algn="l" rtl="0" fontAlgn="base">
        <a:spcBef>
          <a:spcPct val="0"/>
        </a:spcBef>
        <a:spcAft>
          <a:spcPct val="0"/>
        </a:spcAft>
        <a:defRPr sz="3700">
          <a:solidFill>
            <a:schemeClr val="bg1"/>
          </a:solidFill>
          <a:latin typeface="Albertus Extra Bold" pitchFamily="34" charset="0"/>
        </a:defRPr>
      </a:lvl3pPr>
      <a:lvl4pPr algn="l" rtl="0" fontAlgn="base">
        <a:spcBef>
          <a:spcPct val="0"/>
        </a:spcBef>
        <a:spcAft>
          <a:spcPct val="0"/>
        </a:spcAft>
        <a:defRPr sz="3700">
          <a:solidFill>
            <a:schemeClr val="bg1"/>
          </a:solidFill>
          <a:latin typeface="Albertus Extra Bold" pitchFamily="34" charset="0"/>
        </a:defRPr>
      </a:lvl4pPr>
      <a:lvl5pPr algn="l" rtl="0" fontAlgn="base">
        <a:spcBef>
          <a:spcPct val="0"/>
        </a:spcBef>
        <a:spcAft>
          <a:spcPct val="0"/>
        </a:spcAft>
        <a:defRPr sz="3700">
          <a:solidFill>
            <a:schemeClr val="bg1"/>
          </a:solidFill>
          <a:latin typeface="Albertus Extra Bold" pitchFamily="34" charset="0"/>
        </a:defRPr>
      </a:lvl5pPr>
      <a:lvl6pPr marL="457200" algn="l" rtl="0" fontAlgn="base">
        <a:spcBef>
          <a:spcPct val="0"/>
        </a:spcBef>
        <a:spcAft>
          <a:spcPct val="0"/>
        </a:spcAft>
        <a:defRPr sz="3700">
          <a:solidFill>
            <a:schemeClr val="bg1"/>
          </a:solidFill>
          <a:latin typeface="Albertus Extra Bold" pitchFamily="34" charset="0"/>
        </a:defRPr>
      </a:lvl6pPr>
      <a:lvl7pPr marL="914400" algn="l" rtl="0" fontAlgn="base">
        <a:spcBef>
          <a:spcPct val="0"/>
        </a:spcBef>
        <a:spcAft>
          <a:spcPct val="0"/>
        </a:spcAft>
        <a:defRPr sz="3700">
          <a:solidFill>
            <a:schemeClr val="bg1"/>
          </a:solidFill>
          <a:latin typeface="Albertus Extra Bold" pitchFamily="34" charset="0"/>
        </a:defRPr>
      </a:lvl7pPr>
      <a:lvl8pPr marL="1371600" algn="l" rtl="0" fontAlgn="base">
        <a:spcBef>
          <a:spcPct val="0"/>
        </a:spcBef>
        <a:spcAft>
          <a:spcPct val="0"/>
        </a:spcAft>
        <a:defRPr sz="3700">
          <a:solidFill>
            <a:schemeClr val="bg1"/>
          </a:solidFill>
          <a:latin typeface="Albertus Extra Bold" pitchFamily="34" charset="0"/>
        </a:defRPr>
      </a:lvl8pPr>
      <a:lvl9pPr marL="1828800" algn="l" rtl="0" fontAlgn="base">
        <a:spcBef>
          <a:spcPct val="0"/>
        </a:spcBef>
        <a:spcAft>
          <a:spcPct val="0"/>
        </a:spcAft>
        <a:defRPr sz="3700">
          <a:solidFill>
            <a:schemeClr val="bg1"/>
          </a:solidFill>
          <a:latin typeface="Albertus Extra Bold" pitchFamily="34" charset="0"/>
        </a:defRPr>
      </a:lvl9pPr>
    </p:titleStyle>
    <p:bodyStyle>
      <a:lvl1pPr marL="342900" indent="-342900" algn="l" rtl="0" fontAlgn="base">
        <a:lnSpc>
          <a:spcPct val="110000"/>
        </a:lnSpc>
        <a:spcBef>
          <a:spcPts val="600"/>
        </a:spcBef>
        <a:spcAft>
          <a:spcPts val="600"/>
        </a:spcAft>
        <a:buClr>
          <a:schemeClr val="bg1"/>
        </a:buClr>
        <a:buSzPct val="110000"/>
        <a:buChar char="•"/>
        <a:defRPr sz="3100">
          <a:solidFill>
            <a:schemeClr val="bg1"/>
          </a:solidFill>
          <a:latin typeface="+mn-lt"/>
          <a:ea typeface="+mn-ea"/>
          <a:cs typeface="+mn-cs"/>
        </a:defRPr>
      </a:lvl1pPr>
      <a:lvl2pPr marL="742950" indent="-285750" algn="l" rtl="0" fontAlgn="base">
        <a:lnSpc>
          <a:spcPct val="110000"/>
        </a:lnSpc>
        <a:spcBef>
          <a:spcPts val="600"/>
        </a:spcBef>
        <a:spcAft>
          <a:spcPts val="600"/>
        </a:spcAft>
        <a:buClr>
          <a:schemeClr val="bg1"/>
        </a:buClr>
        <a:buSzPct val="110000"/>
        <a:buFont typeface="Arial" charset="0"/>
        <a:buChar char="–"/>
        <a:defRPr sz="2600">
          <a:solidFill>
            <a:schemeClr val="bg1"/>
          </a:solidFill>
          <a:latin typeface="+mn-lt"/>
        </a:defRPr>
      </a:lvl2pPr>
      <a:lvl3pPr marL="1143000" indent="-228600" algn="l" rtl="0" fontAlgn="base">
        <a:lnSpc>
          <a:spcPct val="110000"/>
        </a:lnSpc>
        <a:spcBef>
          <a:spcPts val="600"/>
        </a:spcBef>
        <a:spcAft>
          <a:spcPts val="600"/>
        </a:spcAft>
        <a:buClr>
          <a:schemeClr val="bg1"/>
        </a:buClr>
        <a:buSzPct val="110000"/>
        <a:buChar char="•"/>
        <a:defRPr sz="2100">
          <a:solidFill>
            <a:schemeClr val="bg1"/>
          </a:solidFill>
          <a:latin typeface="+mn-lt"/>
        </a:defRPr>
      </a:lvl3pPr>
      <a:lvl4pPr marL="16002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4pPr>
      <a:lvl5pPr marL="20574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5pPr>
      <a:lvl6pPr marL="25146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6pPr>
      <a:lvl7pPr marL="29718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7pPr>
      <a:lvl8pPr marL="34290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8pPr>
      <a:lvl9pPr marL="3886200" indent="-228600" algn="l" rtl="0" fontAlgn="base">
        <a:lnSpc>
          <a:spcPct val="110000"/>
        </a:lnSpc>
        <a:spcBef>
          <a:spcPts val="600"/>
        </a:spcBef>
        <a:spcAft>
          <a:spcPts val="600"/>
        </a:spcAft>
        <a:buClr>
          <a:schemeClr val="bg1"/>
        </a:buClr>
        <a:buSzPct val="110000"/>
        <a:buFont typeface="Arial"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File:Ccd-sensor.jpg" TargetMode="External"/><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graphics.stanford.edu/papers/lfcamera/lfcamera-150dpi.pdf"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5.xml"/><Relationship Id="rId5" Type="http://schemas.openxmlformats.org/officeDocument/2006/relationships/image" Target="../media/image38.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4.png"/><Relationship Id="rId7"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4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emf"/><Relationship Id="rId18" Type="http://schemas.openxmlformats.org/officeDocument/2006/relationships/image" Target="../media/image36.png"/><Relationship Id="rId3" Type="http://schemas.openxmlformats.org/officeDocument/2006/relationships/oleObject" Target="../embeddings/oleObject1.bin"/><Relationship Id="rId7" Type="http://schemas.openxmlformats.org/officeDocument/2006/relationships/image" Target="../media/image48.png"/><Relationship Id="rId12" Type="http://schemas.openxmlformats.org/officeDocument/2006/relationships/oleObject" Target="../embeddings/oleObject4.bin"/><Relationship Id="rId17" Type="http://schemas.openxmlformats.org/officeDocument/2006/relationships/image" Target="../media/image45.png"/><Relationship Id="rId2" Type="http://schemas.openxmlformats.org/officeDocument/2006/relationships/notesSlide" Target="../notesSlides/notesSlide20.xml"/><Relationship Id="rId16" Type="http://schemas.openxmlformats.org/officeDocument/2006/relationships/image" Target="../media/image54.emf"/><Relationship Id="rId1" Type="http://schemas.openxmlformats.org/officeDocument/2006/relationships/slideLayout" Target="../slideLayouts/slideLayout30.xml"/><Relationship Id="rId6" Type="http://schemas.openxmlformats.org/officeDocument/2006/relationships/oleObject" Target="../embeddings/oleObject3.bin"/><Relationship Id="rId11" Type="http://schemas.openxmlformats.org/officeDocument/2006/relationships/image" Target="../media/image52.png"/><Relationship Id="rId5" Type="http://schemas.openxmlformats.org/officeDocument/2006/relationships/oleObject" Target="../embeddings/oleObject2.bin"/><Relationship Id="rId15" Type="http://schemas.openxmlformats.org/officeDocument/2006/relationships/oleObject" Target="../embeddings/oleObject5.bin"/><Relationship Id="rId10" Type="http://schemas.openxmlformats.org/officeDocument/2006/relationships/image" Target="../media/image51.png"/><Relationship Id="rId19" Type="http://schemas.openxmlformats.org/officeDocument/2006/relationships/image" Target="../media/image46.png"/><Relationship Id="rId4" Type="http://schemas.openxmlformats.org/officeDocument/2006/relationships/image" Target="../media/image47.emf"/><Relationship Id="rId9" Type="http://schemas.openxmlformats.org/officeDocument/2006/relationships/image" Target="../media/image50.png"/><Relationship Id="rId14" Type="http://schemas.openxmlformats.org/officeDocument/2006/relationships/image" Target="../media/image44.png"/></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emf"/><Relationship Id="rId3" Type="http://schemas.openxmlformats.org/officeDocument/2006/relationships/oleObject" Target="../embeddings/oleObject6.bin"/><Relationship Id="rId7" Type="http://schemas.openxmlformats.org/officeDocument/2006/relationships/image" Target="../media/image34.png"/><Relationship Id="rId12" Type="http://schemas.openxmlformats.org/officeDocument/2006/relationships/oleObject" Target="../embeddings/oleObject7.bin"/><Relationship Id="rId2" Type="http://schemas.openxmlformats.org/officeDocument/2006/relationships/notesSlide" Target="../notesSlides/notesSlide21.xml"/><Relationship Id="rId1" Type="http://schemas.openxmlformats.org/officeDocument/2006/relationships/slideLayout" Target="../slideLayouts/slideLayout30.xml"/><Relationship Id="rId6" Type="http://schemas.openxmlformats.org/officeDocument/2006/relationships/image" Target="../media/image35.png"/><Relationship Id="rId11" Type="http://schemas.openxmlformats.org/officeDocument/2006/relationships/image" Target="../media/image59.png"/><Relationship Id="rId5" Type="http://schemas.openxmlformats.org/officeDocument/2006/relationships/image" Target="../media/image37.png"/><Relationship Id="rId15" Type="http://schemas.openxmlformats.org/officeDocument/2006/relationships/image" Target="../media/image61.emf"/><Relationship Id="rId10" Type="http://schemas.openxmlformats.org/officeDocument/2006/relationships/image" Target="../media/image58.png"/><Relationship Id="rId4" Type="http://schemas.openxmlformats.org/officeDocument/2006/relationships/image" Target="../media/image55.emf"/><Relationship Id="rId9" Type="http://schemas.openxmlformats.org/officeDocument/2006/relationships/image" Target="../media/image57.png"/><Relationship Id="rId14" Type="http://schemas.openxmlformats.org/officeDocument/2006/relationships/oleObject" Target="../embeddings/oleObject8.bin"/></Relationships>
</file>

<file path=ppt/slides/_rels/slide3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3.emf"/><Relationship Id="rId3" Type="http://schemas.openxmlformats.org/officeDocument/2006/relationships/oleObject" Target="../embeddings/oleObject9.bin"/><Relationship Id="rId7" Type="http://schemas.openxmlformats.org/officeDocument/2006/relationships/image" Target="../media/image34.png"/><Relationship Id="rId12" Type="http://schemas.openxmlformats.org/officeDocument/2006/relationships/oleObject" Target="../embeddings/oleObject10.bin"/><Relationship Id="rId2" Type="http://schemas.openxmlformats.org/officeDocument/2006/relationships/notesSlide" Target="../notesSlides/notesSlide22.xml"/><Relationship Id="rId16" Type="http://schemas.openxmlformats.org/officeDocument/2006/relationships/image" Target="../media/image65.png"/><Relationship Id="rId1" Type="http://schemas.openxmlformats.org/officeDocument/2006/relationships/slideLayout" Target="../slideLayouts/slideLayout30.xml"/><Relationship Id="rId6" Type="http://schemas.openxmlformats.org/officeDocument/2006/relationships/image" Target="../media/image35.png"/><Relationship Id="rId11" Type="http://schemas.openxmlformats.org/officeDocument/2006/relationships/image" Target="../media/image59.png"/><Relationship Id="rId5" Type="http://schemas.openxmlformats.org/officeDocument/2006/relationships/image" Target="../media/image37.png"/><Relationship Id="rId15" Type="http://schemas.openxmlformats.org/officeDocument/2006/relationships/image" Target="../media/image64.emf"/><Relationship Id="rId10" Type="http://schemas.openxmlformats.org/officeDocument/2006/relationships/image" Target="../media/image58.png"/><Relationship Id="rId4" Type="http://schemas.openxmlformats.org/officeDocument/2006/relationships/image" Target="../media/image62.emf"/><Relationship Id="rId9" Type="http://schemas.openxmlformats.org/officeDocument/2006/relationships/image" Target="../media/image57.png"/><Relationship Id="rId14" Type="http://schemas.openxmlformats.org/officeDocument/2006/relationships/oleObject" Target="../embeddings/oleObject11.bin"/></Relationships>
</file>

<file path=ppt/slides/_rels/slide39.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oleObject" Target="../embeddings/oleObject12.bin"/><Relationship Id="rId7" Type="http://schemas.openxmlformats.org/officeDocument/2006/relationships/oleObject" Target="../embeddings/oleObject13.bin"/><Relationship Id="rId2" Type="http://schemas.openxmlformats.org/officeDocument/2006/relationships/notesSlide" Target="../notesSlides/notesSlide23.xml"/><Relationship Id="rId1" Type="http://schemas.openxmlformats.org/officeDocument/2006/relationships/slideLayout" Target="../slideLayouts/slideLayout30.xml"/><Relationship Id="rId6" Type="http://schemas.openxmlformats.org/officeDocument/2006/relationships/image" Target="../media/image35.png"/><Relationship Id="rId5" Type="http://schemas.openxmlformats.org/officeDocument/2006/relationships/image" Target="../media/image67.png"/><Relationship Id="rId4" Type="http://schemas.openxmlformats.org/officeDocument/2006/relationships/image" Target="../media/image6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1.emf"/><Relationship Id="rId13" Type="http://schemas.openxmlformats.org/officeDocument/2006/relationships/image" Target="../media/image73.emf"/><Relationship Id="rId3" Type="http://schemas.openxmlformats.org/officeDocument/2006/relationships/image" Target="../media/image69.png"/><Relationship Id="rId7" Type="http://schemas.openxmlformats.org/officeDocument/2006/relationships/oleObject" Target="../embeddings/oleObject14.bin"/><Relationship Id="rId12" Type="http://schemas.openxmlformats.org/officeDocument/2006/relationships/oleObject" Target="../embeddings/oleObject16.bin"/><Relationship Id="rId2" Type="http://schemas.openxmlformats.org/officeDocument/2006/relationships/notesSlide" Target="../notesSlides/notesSlide24.xml"/><Relationship Id="rId1" Type="http://schemas.openxmlformats.org/officeDocument/2006/relationships/slideLayout" Target="../slideLayouts/slideLayout30.xml"/><Relationship Id="rId6" Type="http://schemas.openxmlformats.org/officeDocument/2006/relationships/image" Target="../media/image67.png"/><Relationship Id="rId11" Type="http://schemas.openxmlformats.org/officeDocument/2006/relationships/image" Target="../media/image72.emf"/><Relationship Id="rId5" Type="http://schemas.openxmlformats.org/officeDocument/2006/relationships/image" Target="../media/image42.png"/><Relationship Id="rId10" Type="http://schemas.openxmlformats.org/officeDocument/2006/relationships/oleObject" Target="../embeddings/oleObject15.bin"/><Relationship Id="rId4" Type="http://schemas.openxmlformats.org/officeDocument/2006/relationships/image" Target="../media/image70.png"/><Relationship Id="rId9" Type="http://schemas.openxmlformats.org/officeDocument/2006/relationships/image" Target="../media/image35.png"/></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9.png"/><Relationship Id="rId7"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image" Target="../media/image74.png"/><Relationship Id="rId11" Type="http://schemas.openxmlformats.org/officeDocument/2006/relationships/image" Target="../media/image77.emf"/><Relationship Id="rId5" Type="http://schemas.openxmlformats.org/officeDocument/2006/relationships/image" Target="../media/image42.png"/><Relationship Id="rId10" Type="http://schemas.openxmlformats.org/officeDocument/2006/relationships/oleObject" Target="../embeddings/oleObject17.bin"/><Relationship Id="rId4" Type="http://schemas.openxmlformats.org/officeDocument/2006/relationships/image" Target="../media/image70.png"/><Relationship Id="rId9" Type="http://schemas.openxmlformats.org/officeDocument/2006/relationships/image" Target="../media/image76.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9.bin"/><Relationship Id="rId13" Type="http://schemas.openxmlformats.org/officeDocument/2006/relationships/oleObject" Target="../embeddings/oleObject20.bin"/><Relationship Id="rId3" Type="http://schemas.openxmlformats.org/officeDocument/2006/relationships/oleObject" Target="../embeddings/oleObject18.bin"/><Relationship Id="rId7" Type="http://schemas.openxmlformats.org/officeDocument/2006/relationships/image" Target="../media/image42.png"/><Relationship Id="rId12" Type="http://schemas.openxmlformats.org/officeDocument/2006/relationships/image" Target="../media/image67.png"/><Relationship Id="rId2" Type="http://schemas.openxmlformats.org/officeDocument/2006/relationships/notesSlide" Target="../notesSlides/notesSlide26.xml"/><Relationship Id="rId16" Type="http://schemas.openxmlformats.org/officeDocument/2006/relationships/image" Target="../media/image81.emf"/><Relationship Id="rId1" Type="http://schemas.openxmlformats.org/officeDocument/2006/relationships/slideLayout" Target="../slideLayouts/slideLayout30.xml"/><Relationship Id="rId6" Type="http://schemas.openxmlformats.org/officeDocument/2006/relationships/image" Target="../media/image69.png"/><Relationship Id="rId11" Type="http://schemas.openxmlformats.org/officeDocument/2006/relationships/image" Target="../media/image75.png"/><Relationship Id="rId5" Type="http://schemas.openxmlformats.org/officeDocument/2006/relationships/image" Target="../media/image35.png"/><Relationship Id="rId15" Type="http://schemas.openxmlformats.org/officeDocument/2006/relationships/oleObject" Target="../embeddings/oleObject21.bin"/><Relationship Id="rId10" Type="http://schemas.openxmlformats.org/officeDocument/2006/relationships/image" Target="../media/image74.png"/><Relationship Id="rId4" Type="http://schemas.openxmlformats.org/officeDocument/2006/relationships/image" Target="../media/image78.emf"/><Relationship Id="rId9" Type="http://schemas.openxmlformats.org/officeDocument/2006/relationships/image" Target="../media/image79.emf"/><Relationship Id="rId14" Type="http://schemas.openxmlformats.org/officeDocument/2006/relationships/image" Target="../media/image80.emf"/></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5.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0.png"/><Relationship Id="rId7" Type="http://schemas.openxmlformats.org/officeDocument/2006/relationships/image" Target="../media/image86.emf"/><Relationship Id="rId2" Type="http://schemas.openxmlformats.org/officeDocument/2006/relationships/notesSlide" Target="../notesSlides/notesSlide27.xml"/><Relationship Id="rId1" Type="http://schemas.openxmlformats.org/officeDocument/2006/relationships/slideLayout" Target="../slideLayouts/slideLayout30.xml"/><Relationship Id="rId6" Type="http://schemas.openxmlformats.org/officeDocument/2006/relationships/oleObject" Target="../embeddings/oleObject22.bin"/><Relationship Id="rId5" Type="http://schemas.openxmlformats.org/officeDocument/2006/relationships/image" Target="../media/image85.png"/><Relationship Id="rId10" Type="http://schemas.openxmlformats.org/officeDocument/2006/relationships/image" Target="../media/image88.emf"/><Relationship Id="rId4" Type="http://schemas.openxmlformats.org/officeDocument/2006/relationships/image" Target="../media/image41.png"/><Relationship Id="rId9" Type="http://schemas.openxmlformats.org/officeDocument/2006/relationships/oleObject" Target="../embeddings/oleObject23.bin"/></Relationships>
</file>

<file path=ppt/slides/_rels/slide45.xml.rels><?xml version="1.0" encoding="UTF-8" standalone="yes"?>
<Relationships xmlns="http://schemas.openxmlformats.org/package/2006/relationships"><Relationship Id="rId8" Type="http://schemas.openxmlformats.org/officeDocument/2006/relationships/image" Target="../media/image93.emf"/><Relationship Id="rId3" Type="http://schemas.openxmlformats.org/officeDocument/2006/relationships/image" Target="../media/image89.png"/><Relationship Id="rId7" Type="http://schemas.openxmlformats.org/officeDocument/2006/relationships/oleObject" Target="../embeddings/oleObject24.bin"/><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4.emf"/><Relationship Id="rId4" Type="http://schemas.openxmlformats.org/officeDocument/2006/relationships/image" Target="../media/image90.png"/><Relationship Id="rId9" Type="http://schemas.openxmlformats.org/officeDocument/2006/relationships/oleObject" Target="../embeddings/oleObject25.bin"/></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96.emf"/><Relationship Id="rId3" Type="http://schemas.openxmlformats.org/officeDocument/2006/relationships/oleObject" Target="../embeddings/oleObject26.bin"/><Relationship Id="rId7" Type="http://schemas.openxmlformats.org/officeDocument/2006/relationships/image" Target="../media/image34.png"/><Relationship Id="rId12" Type="http://schemas.openxmlformats.org/officeDocument/2006/relationships/oleObject" Target="../embeddings/oleObject27.bin"/><Relationship Id="rId2" Type="http://schemas.openxmlformats.org/officeDocument/2006/relationships/notesSlide" Target="../notesSlides/notesSlide29.xml"/><Relationship Id="rId1" Type="http://schemas.openxmlformats.org/officeDocument/2006/relationships/slideLayout" Target="../slideLayouts/slideLayout30.xml"/><Relationship Id="rId6" Type="http://schemas.openxmlformats.org/officeDocument/2006/relationships/image" Target="../media/image35.png"/><Relationship Id="rId11" Type="http://schemas.openxmlformats.org/officeDocument/2006/relationships/image" Target="../media/image59.png"/><Relationship Id="rId5" Type="http://schemas.openxmlformats.org/officeDocument/2006/relationships/image" Target="../media/image37.png"/><Relationship Id="rId15" Type="http://schemas.openxmlformats.org/officeDocument/2006/relationships/image" Target="../media/image97.emf"/><Relationship Id="rId10" Type="http://schemas.openxmlformats.org/officeDocument/2006/relationships/image" Target="../media/image58.png"/><Relationship Id="rId4" Type="http://schemas.openxmlformats.org/officeDocument/2006/relationships/image" Target="../media/image95.emf"/><Relationship Id="rId9" Type="http://schemas.openxmlformats.org/officeDocument/2006/relationships/image" Target="../media/image57.png"/><Relationship Id="rId14" Type="http://schemas.openxmlformats.org/officeDocument/2006/relationships/oleObject" Target="../embeddings/oleObject28.bin"/></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3.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5.xml"/><Relationship Id="rId4" Type="http://schemas.openxmlformats.org/officeDocument/2006/relationships/image" Target="../media/image32.png"/></Relationships>
</file>

<file path=ppt/slides/_rels/slide5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58.png"/><Relationship Id="rId3" Type="http://schemas.openxmlformats.org/officeDocument/2006/relationships/image" Target="../media/image102.png"/><Relationship Id="rId7" Type="http://schemas.openxmlformats.org/officeDocument/2006/relationships/image" Target="../media/image100.png"/><Relationship Id="rId12"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30.xml"/><Relationship Id="rId6" Type="http://schemas.openxmlformats.org/officeDocument/2006/relationships/image" Target="../media/image98.png"/><Relationship Id="rId11" Type="http://schemas.openxmlformats.org/officeDocument/2006/relationships/image" Target="../media/image56.png"/><Relationship Id="rId5" Type="http://schemas.openxmlformats.org/officeDocument/2006/relationships/image" Target="../media/image104.png"/><Relationship Id="rId10" Type="http://schemas.openxmlformats.org/officeDocument/2006/relationships/image" Target="../media/image34.png"/><Relationship Id="rId4" Type="http://schemas.openxmlformats.org/officeDocument/2006/relationships/image" Target="../media/image103.png"/><Relationship Id="rId9" Type="http://schemas.openxmlformats.org/officeDocument/2006/relationships/image" Target="../media/image35.png"/><Relationship Id="rId14" Type="http://schemas.openxmlformats.org/officeDocument/2006/relationships/image" Target="../media/image101.png"/></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112.emf"/><Relationship Id="rId18" Type="http://schemas.openxmlformats.org/officeDocument/2006/relationships/oleObject" Target="../embeddings/oleObject34.bin"/><Relationship Id="rId3" Type="http://schemas.openxmlformats.org/officeDocument/2006/relationships/image" Target="../media/image105.png"/><Relationship Id="rId21" Type="http://schemas.openxmlformats.org/officeDocument/2006/relationships/image" Target="../media/image116.emf"/><Relationship Id="rId7" Type="http://schemas.openxmlformats.org/officeDocument/2006/relationships/image" Target="../media/image109.png"/><Relationship Id="rId12" Type="http://schemas.openxmlformats.org/officeDocument/2006/relationships/oleObject" Target="../embeddings/oleObject31.bin"/><Relationship Id="rId17" Type="http://schemas.openxmlformats.org/officeDocument/2006/relationships/image" Target="../media/image114.emf"/><Relationship Id="rId2" Type="http://schemas.openxmlformats.org/officeDocument/2006/relationships/notesSlide" Target="../notesSlides/notesSlide38.xml"/><Relationship Id="rId16" Type="http://schemas.openxmlformats.org/officeDocument/2006/relationships/oleObject" Target="../embeddings/oleObject33.bin"/><Relationship Id="rId20" Type="http://schemas.openxmlformats.org/officeDocument/2006/relationships/oleObject" Target="../embeddings/oleObject35.bin"/><Relationship Id="rId1" Type="http://schemas.openxmlformats.org/officeDocument/2006/relationships/slideLayout" Target="../slideLayouts/slideLayout30.xml"/><Relationship Id="rId6" Type="http://schemas.openxmlformats.org/officeDocument/2006/relationships/image" Target="../media/image108.png"/><Relationship Id="rId11" Type="http://schemas.openxmlformats.org/officeDocument/2006/relationships/image" Target="../media/image111.emf"/><Relationship Id="rId5" Type="http://schemas.openxmlformats.org/officeDocument/2006/relationships/image" Target="../media/image107.png"/><Relationship Id="rId15" Type="http://schemas.openxmlformats.org/officeDocument/2006/relationships/image" Target="../media/image113.emf"/><Relationship Id="rId23" Type="http://schemas.openxmlformats.org/officeDocument/2006/relationships/image" Target="../media/image117.emf"/><Relationship Id="rId10" Type="http://schemas.openxmlformats.org/officeDocument/2006/relationships/oleObject" Target="../embeddings/oleObject30.bin"/><Relationship Id="rId19" Type="http://schemas.openxmlformats.org/officeDocument/2006/relationships/image" Target="../media/image115.emf"/><Relationship Id="rId4" Type="http://schemas.openxmlformats.org/officeDocument/2006/relationships/image" Target="../media/image106.png"/><Relationship Id="rId9" Type="http://schemas.openxmlformats.org/officeDocument/2006/relationships/image" Target="../media/image110.emf"/><Relationship Id="rId14" Type="http://schemas.openxmlformats.org/officeDocument/2006/relationships/oleObject" Target="../embeddings/oleObject32.bin"/><Relationship Id="rId22" Type="http://schemas.openxmlformats.org/officeDocument/2006/relationships/oleObject" Target="../embeddings/oleObject36.bin"/></Relationships>
</file>

<file path=ppt/slides/_rels/slide5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oleObject" Target="../embeddings/oleObject39.bin"/><Relationship Id="rId18" Type="http://schemas.openxmlformats.org/officeDocument/2006/relationships/image" Target="../media/image123.emf"/><Relationship Id="rId26" Type="http://schemas.openxmlformats.org/officeDocument/2006/relationships/oleObject" Target="../embeddings/oleObject45.bin"/><Relationship Id="rId3" Type="http://schemas.openxmlformats.org/officeDocument/2006/relationships/image" Target="../media/image105.png"/><Relationship Id="rId21" Type="http://schemas.openxmlformats.org/officeDocument/2006/relationships/image" Target="../media/image124.emf"/><Relationship Id="rId7" Type="http://schemas.openxmlformats.org/officeDocument/2006/relationships/image" Target="../media/image109.png"/><Relationship Id="rId12" Type="http://schemas.openxmlformats.org/officeDocument/2006/relationships/image" Target="../media/image120.emf"/><Relationship Id="rId17" Type="http://schemas.openxmlformats.org/officeDocument/2006/relationships/oleObject" Target="../embeddings/oleObject41.bin"/><Relationship Id="rId25" Type="http://schemas.openxmlformats.org/officeDocument/2006/relationships/image" Target="../media/image126.emf"/><Relationship Id="rId2" Type="http://schemas.openxmlformats.org/officeDocument/2006/relationships/notesSlide" Target="../notesSlides/notesSlide39.xml"/><Relationship Id="rId16" Type="http://schemas.openxmlformats.org/officeDocument/2006/relationships/image" Target="../media/image122.emf"/><Relationship Id="rId20" Type="http://schemas.openxmlformats.org/officeDocument/2006/relationships/oleObject" Target="../embeddings/oleObject42.bin"/><Relationship Id="rId1" Type="http://schemas.openxmlformats.org/officeDocument/2006/relationships/slideLayout" Target="../slideLayouts/slideLayout30.xml"/><Relationship Id="rId6" Type="http://schemas.openxmlformats.org/officeDocument/2006/relationships/image" Target="../media/image108.png"/><Relationship Id="rId11" Type="http://schemas.openxmlformats.org/officeDocument/2006/relationships/oleObject" Target="../embeddings/oleObject38.bin"/><Relationship Id="rId24" Type="http://schemas.openxmlformats.org/officeDocument/2006/relationships/oleObject" Target="../embeddings/oleObject44.bin"/><Relationship Id="rId5" Type="http://schemas.openxmlformats.org/officeDocument/2006/relationships/image" Target="../media/image107.png"/><Relationship Id="rId15" Type="http://schemas.openxmlformats.org/officeDocument/2006/relationships/oleObject" Target="../embeddings/oleObject40.bin"/><Relationship Id="rId23" Type="http://schemas.openxmlformats.org/officeDocument/2006/relationships/image" Target="../media/image125.emf"/><Relationship Id="rId10" Type="http://schemas.openxmlformats.org/officeDocument/2006/relationships/image" Target="../media/image119.emf"/><Relationship Id="rId19" Type="http://schemas.openxmlformats.org/officeDocument/2006/relationships/image" Target="../media/image104.png"/><Relationship Id="rId4" Type="http://schemas.openxmlformats.org/officeDocument/2006/relationships/image" Target="../media/image118.png"/><Relationship Id="rId9" Type="http://schemas.openxmlformats.org/officeDocument/2006/relationships/oleObject" Target="../embeddings/oleObject37.bin"/><Relationship Id="rId14" Type="http://schemas.openxmlformats.org/officeDocument/2006/relationships/image" Target="../media/image121.emf"/><Relationship Id="rId22" Type="http://schemas.openxmlformats.org/officeDocument/2006/relationships/oleObject" Target="../embeddings/oleObject43.bin"/><Relationship Id="rId27" Type="http://schemas.openxmlformats.org/officeDocument/2006/relationships/image" Target="../media/image127.emf"/></Relationships>
</file>

<file path=ppt/slides/_rels/slide57.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134.emf"/><Relationship Id="rId18" Type="http://schemas.openxmlformats.org/officeDocument/2006/relationships/image" Target="../media/image56.png"/><Relationship Id="rId26" Type="http://schemas.openxmlformats.org/officeDocument/2006/relationships/oleObject" Target="../embeddings/oleObject54.bin"/><Relationship Id="rId3" Type="http://schemas.openxmlformats.org/officeDocument/2006/relationships/image" Target="../media/image128.png"/><Relationship Id="rId21" Type="http://schemas.openxmlformats.org/officeDocument/2006/relationships/image" Target="../media/image137.emf"/><Relationship Id="rId7" Type="http://schemas.openxmlformats.org/officeDocument/2006/relationships/image" Target="../media/image131.png"/><Relationship Id="rId12" Type="http://schemas.openxmlformats.org/officeDocument/2006/relationships/oleObject" Target="../embeddings/oleObject48.bin"/><Relationship Id="rId17" Type="http://schemas.openxmlformats.org/officeDocument/2006/relationships/image" Target="../media/image136.emf"/><Relationship Id="rId25" Type="http://schemas.openxmlformats.org/officeDocument/2006/relationships/image" Target="../media/image139.emf"/><Relationship Id="rId2" Type="http://schemas.openxmlformats.org/officeDocument/2006/relationships/notesSlide" Target="../notesSlides/notesSlide40.xml"/><Relationship Id="rId16" Type="http://schemas.openxmlformats.org/officeDocument/2006/relationships/oleObject" Target="../embeddings/oleObject50.bin"/><Relationship Id="rId20" Type="http://schemas.openxmlformats.org/officeDocument/2006/relationships/oleObject" Target="../embeddings/oleObject51.bin"/><Relationship Id="rId1" Type="http://schemas.openxmlformats.org/officeDocument/2006/relationships/slideLayout" Target="../slideLayouts/slideLayout30.xml"/><Relationship Id="rId6" Type="http://schemas.openxmlformats.org/officeDocument/2006/relationships/image" Target="../media/image130.png"/><Relationship Id="rId11" Type="http://schemas.openxmlformats.org/officeDocument/2006/relationships/image" Target="../media/image133.emf"/><Relationship Id="rId24" Type="http://schemas.openxmlformats.org/officeDocument/2006/relationships/oleObject" Target="../embeddings/oleObject53.bin"/><Relationship Id="rId5" Type="http://schemas.openxmlformats.org/officeDocument/2006/relationships/image" Target="../media/image129.png"/><Relationship Id="rId15" Type="http://schemas.openxmlformats.org/officeDocument/2006/relationships/image" Target="../media/image135.emf"/><Relationship Id="rId23" Type="http://schemas.openxmlformats.org/officeDocument/2006/relationships/image" Target="../media/image138.emf"/><Relationship Id="rId10" Type="http://schemas.openxmlformats.org/officeDocument/2006/relationships/oleObject" Target="../embeddings/oleObject47.bin"/><Relationship Id="rId19" Type="http://schemas.openxmlformats.org/officeDocument/2006/relationships/image" Target="../media/image58.png"/><Relationship Id="rId4" Type="http://schemas.openxmlformats.org/officeDocument/2006/relationships/image" Target="../media/image107.png"/><Relationship Id="rId9" Type="http://schemas.openxmlformats.org/officeDocument/2006/relationships/image" Target="../media/image132.emf"/><Relationship Id="rId14" Type="http://schemas.openxmlformats.org/officeDocument/2006/relationships/oleObject" Target="../embeddings/oleObject49.bin"/><Relationship Id="rId22" Type="http://schemas.openxmlformats.org/officeDocument/2006/relationships/oleObject" Target="../embeddings/oleObject52.bin"/><Relationship Id="rId27" Type="http://schemas.openxmlformats.org/officeDocument/2006/relationships/image" Target="../media/image140.emf"/></Relationships>
</file>

<file path=ppt/slides/_rels/slide58.xml.rels><?xml version="1.0" encoding="UTF-8" standalone="yes"?>
<Relationships xmlns="http://schemas.openxmlformats.org/package/2006/relationships"><Relationship Id="rId8" Type="http://schemas.openxmlformats.org/officeDocument/2006/relationships/oleObject" Target="../embeddings/oleObject57.bin"/><Relationship Id="rId3" Type="http://schemas.openxmlformats.org/officeDocument/2006/relationships/image" Target="../media/image141.jpeg"/><Relationship Id="rId7" Type="http://schemas.openxmlformats.org/officeDocument/2006/relationships/image" Target="../media/image143.png"/><Relationship Id="rId2" Type="http://schemas.openxmlformats.org/officeDocument/2006/relationships/notesSlide" Target="../notesSlides/notesSlide41.xml"/><Relationship Id="rId1" Type="http://schemas.openxmlformats.org/officeDocument/2006/relationships/slideLayout" Target="../slideLayouts/slideLayout30.xml"/><Relationship Id="rId6" Type="http://schemas.openxmlformats.org/officeDocument/2006/relationships/oleObject" Target="../embeddings/oleObject56.bin"/><Relationship Id="rId5" Type="http://schemas.openxmlformats.org/officeDocument/2006/relationships/image" Target="../media/image142.png"/><Relationship Id="rId4" Type="http://schemas.openxmlformats.org/officeDocument/2006/relationships/oleObject" Target="../embeddings/oleObject55.bin"/><Relationship Id="rId9" Type="http://schemas.openxmlformats.org/officeDocument/2006/relationships/image" Target="../media/image14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oleObject" Target="../embeddings/oleObject59.bin"/><Relationship Id="rId3" Type="http://schemas.openxmlformats.org/officeDocument/2006/relationships/image" Target="../media/image145.png"/><Relationship Id="rId7" Type="http://schemas.openxmlformats.org/officeDocument/2006/relationships/image" Target="../media/image67.png"/><Relationship Id="rId12" Type="http://schemas.openxmlformats.org/officeDocument/2006/relationships/image" Target="../media/image149.emf"/><Relationship Id="rId2" Type="http://schemas.openxmlformats.org/officeDocument/2006/relationships/notesSlide" Target="../notesSlides/notesSlide43.xml"/><Relationship Id="rId16" Type="http://schemas.openxmlformats.org/officeDocument/2006/relationships/image" Target="../media/image151.emf"/><Relationship Id="rId1" Type="http://schemas.openxmlformats.org/officeDocument/2006/relationships/slideLayout" Target="../slideLayouts/slideLayout30.xml"/><Relationship Id="rId6" Type="http://schemas.openxmlformats.org/officeDocument/2006/relationships/image" Target="../media/image146.png"/><Relationship Id="rId11" Type="http://schemas.openxmlformats.org/officeDocument/2006/relationships/oleObject" Target="../embeddings/oleObject58.bin"/><Relationship Id="rId5" Type="http://schemas.openxmlformats.org/officeDocument/2006/relationships/image" Target="../media/image42.png"/><Relationship Id="rId15" Type="http://schemas.openxmlformats.org/officeDocument/2006/relationships/oleObject" Target="../embeddings/oleObject60.bin"/><Relationship Id="rId10" Type="http://schemas.openxmlformats.org/officeDocument/2006/relationships/image" Target="../media/image148.wmf"/><Relationship Id="rId4" Type="http://schemas.openxmlformats.org/officeDocument/2006/relationships/image" Target="../media/image27.png"/><Relationship Id="rId9" Type="http://schemas.openxmlformats.org/officeDocument/2006/relationships/image" Target="../media/image147.wmf"/><Relationship Id="rId14" Type="http://schemas.openxmlformats.org/officeDocument/2006/relationships/image" Target="../media/image150.emf"/></Relationships>
</file>

<file path=ppt/slides/_rels/slide61.xml.rels><?xml version="1.0" encoding="UTF-8" standalone="yes"?>
<Relationships xmlns="http://schemas.openxmlformats.org/package/2006/relationships"><Relationship Id="rId3" Type="http://schemas.openxmlformats.org/officeDocument/2006/relationships/image" Target="../media/image152.wmf"/><Relationship Id="rId2" Type="http://schemas.openxmlformats.org/officeDocument/2006/relationships/notesSlide" Target="../notesSlides/notesSlide44.xml"/><Relationship Id="rId1" Type="http://schemas.openxmlformats.org/officeDocument/2006/relationships/slideLayout" Target="../slideLayouts/slideLayout30.xml"/><Relationship Id="rId6" Type="http://schemas.openxmlformats.org/officeDocument/2006/relationships/image" Target="../media/image148.wmf"/><Relationship Id="rId5" Type="http://schemas.openxmlformats.org/officeDocument/2006/relationships/image" Target="../media/image154.png"/><Relationship Id="rId4" Type="http://schemas.openxmlformats.org/officeDocument/2006/relationships/image" Target="../media/image153.wm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6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9.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notesSlide" Target="../notesSlides/notesSlide50.xml"/><Relationship Id="rId1" Type="http://schemas.openxmlformats.org/officeDocument/2006/relationships/slideLayout" Target="../slideLayouts/slideLayout25.xml"/><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2.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3.xml"/><Relationship Id="rId1" Type="http://schemas.openxmlformats.org/officeDocument/2006/relationships/slideLayout" Target="../slideLayouts/slideLayout25.xml"/><Relationship Id="rId6" Type="http://schemas.openxmlformats.org/officeDocument/2006/relationships/image" Target="../media/image162.png"/><Relationship Id="rId5" Type="http://schemas.openxmlformats.org/officeDocument/2006/relationships/image" Target="../media/image160.png"/><Relationship Id="rId4" Type="http://schemas.openxmlformats.org/officeDocument/2006/relationships/image" Target="../media/image161.png"/></Relationships>
</file>

<file path=ppt/slides/_rels/slide7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7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6.xml"/><Relationship Id="rId1" Type="http://schemas.openxmlformats.org/officeDocument/2006/relationships/slideLayout" Target="../slideLayouts/slideLayout30.xml"/></Relationships>
</file>

<file path=ppt/slides/_rels/slide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8.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59.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0.xml"/><Relationship Id="rId1" Type="http://schemas.openxmlformats.org/officeDocument/2006/relationships/slideLayout" Target="../slideLayouts/slideLayout30.xml"/></Relationships>
</file>

<file path=ppt/slides/_rels/slide7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61.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98.png"/><Relationship Id="rId4" Type="http://schemas.openxmlformats.org/officeDocument/2006/relationships/image" Target="../media/image171.png"/></Relationships>
</file>

<file path=ppt/slides/_rels/slide7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2.xml"/><Relationship Id="rId1" Type="http://schemas.openxmlformats.org/officeDocument/2006/relationships/slideLayout" Target="../slideLayouts/slideLayout30.xml"/><Relationship Id="rId4" Type="http://schemas.openxmlformats.org/officeDocument/2006/relationships/image" Target="../media/image173.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75.emf"/></Relationships>
</file>

<file path=ppt/slides/_rels/slide8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82.jpeg"/><Relationship Id="rId4" Type="http://schemas.openxmlformats.org/officeDocument/2006/relationships/hyperlink" Target="http://www.dpreview.com/news/2007/6/14/kodakhighsens"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news.cnet.com/8301-13506_3-20018421-17.html" TargetMode="External"/><Relationship Id="rId2" Type="http://schemas.openxmlformats.org/officeDocument/2006/relationships/image" Target="../media/image183.jpeg"/><Relationship Id="rId1" Type="http://schemas.openxmlformats.org/officeDocument/2006/relationships/slideLayout" Target="../slideLayouts/slideLayout2.xml"/><Relationship Id="rId5" Type="http://schemas.openxmlformats.org/officeDocument/2006/relationships/hyperlink" Target="http://reviews.cnet.com/3dtv-buying-guide/" TargetMode="External"/><Relationship Id="rId4" Type="http://schemas.openxmlformats.org/officeDocument/2006/relationships/hyperlink" Target="http://www.pcmag.com/article2/0,2817,2392380,00.asp" TargetMode="Externa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bwMode="auto">
          <a:xfrm>
            <a:off x="1371599" y="21336"/>
            <a:ext cx="6096000" cy="1143000"/>
          </a:xfrm>
          <a:prstGeom prst="rect">
            <a:avLst/>
          </a:prstGeom>
          <a:solidFill>
            <a:schemeClr val="bg1">
              <a:alpha val="20000"/>
            </a:schemeClr>
          </a:solidFill>
          <a:ln w="9525">
            <a:noFill/>
            <a:miter lim="800000"/>
            <a:headEnd/>
            <a:tailEnd/>
          </a:ln>
        </p:spPr>
        <p:txBody>
          <a:bodyPr vert="horz" wrap="square" lIns="91440" tIns="45720" rIns="91440" bIns="45720" numCol="1" anchor="ctr" anchorCtr="0" compatLnSpc="1">
            <a:prstTxWarp prst="textNoShape">
              <a:avLst/>
            </a:prstTxWarp>
            <a:normAutofit fontScale="92500" lnSpcReduction="10000"/>
          </a:bodyPr>
          <a:lstStyle/>
          <a:p>
            <a:pPr algn="ctr">
              <a:defRPr/>
            </a:pPr>
            <a:r>
              <a:rPr lang="en-US" sz="4000" dirty="0">
                <a:solidFill>
                  <a:prstClr val="black"/>
                </a:solidFill>
                <a:latin typeface="Calibri"/>
              </a:rPr>
              <a:t>Computational Approaches to Cameras</a:t>
            </a:r>
          </a:p>
        </p:txBody>
      </p:sp>
      <p:sp>
        <p:nvSpPr>
          <p:cNvPr id="9" name="Subtitle 2"/>
          <p:cNvSpPr txBox="1">
            <a:spLocks/>
          </p:cNvSpPr>
          <p:nvPr/>
        </p:nvSpPr>
        <p:spPr bwMode="auto">
          <a:xfrm>
            <a:off x="1904999" y="5660136"/>
            <a:ext cx="5181600" cy="10668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buFont typeface="Arial" charset="0"/>
              <a:buNone/>
              <a:defRPr/>
            </a:pPr>
            <a:r>
              <a:rPr lang="en-US" sz="2800" dirty="0">
                <a:solidFill>
                  <a:prstClr val="black"/>
                </a:solidFill>
                <a:latin typeface="Calibri"/>
              </a:rPr>
              <a:t>Computational Photography</a:t>
            </a:r>
          </a:p>
          <a:p>
            <a:pPr algn="ctr">
              <a:spcBef>
                <a:spcPct val="20000"/>
              </a:spcBef>
              <a:buFont typeface="Arial" charset="0"/>
              <a:buNone/>
              <a:defRPr/>
            </a:pPr>
            <a:r>
              <a:rPr lang="en-US" sz="2800" dirty="0">
                <a:solidFill>
                  <a:prstClr val="black"/>
                </a:solidFill>
                <a:latin typeface="Calibri"/>
              </a:rPr>
              <a:t>Derek Hoiem, University of Illinois</a:t>
            </a:r>
          </a:p>
        </p:txBody>
      </p:sp>
      <p:sp>
        <p:nvSpPr>
          <p:cNvPr id="10" name="TextBox 9"/>
          <p:cNvSpPr txBox="1"/>
          <p:nvPr/>
        </p:nvSpPr>
        <p:spPr>
          <a:xfrm>
            <a:off x="4648199" y="5279137"/>
            <a:ext cx="2853602" cy="307777"/>
          </a:xfrm>
          <a:prstGeom prst="rect">
            <a:avLst/>
          </a:prstGeom>
          <a:noFill/>
        </p:spPr>
        <p:txBody>
          <a:bodyPr wrap="none" rtlCol="0">
            <a:spAutoFit/>
          </a:bodyPr>
          <a:lstStyle/>
          <a:p>
            <a:r>
              <a:rPr lang="en-US" sz="1400" dirty="0"/>
              <a:t>Magritte , </a:t>
            </a:r>
            <a:r>
              <a:rPr lang="en-US" sz="1400" i="1" dirty="0"/>
              <a:t>The False Mirror</a:t>
            </a:r>
            <a:r>
              <a:rPr lang="en-US" sz="1400" dirty="0"/>
              <a:t> (1935)</a:t>
            </a:r>
          </a:p>
        </p:txBody>
      </p:sp>
      <p:pic>
        <p:nvPicPr>
          <p:cNvPr id="609284" name="Picture 4" descr="http://academics.adelphi.edu/honcol/modconart/img/Magritte-falsemirror1.jpg"/>
          <p:cNvPicPr>
            <a:picLocks noChangeAspect="1" noChangeArrowheads="1"/>
          </p:cNvPicPr>
          <p:nvPr/>
        </p:nvPicPr>
        <p:blipFill>
          <a:blip r:embed="rId3" cstate="print"/>
          <a:srcRect/>
          <a:stretch>
            <a:fillRect/>
          </a:stretch>
        </p:blipFill>
        <p:spPr bwMode="auto">
          <a:xfrm>
            <a:off x="1295400" y="1164336"/>
            <a:ext cx="6234545" cy="4114800"/>
          </a:xfrm>
          <a:prstGeom prst="rect">
            <a:avLst/>
          </a:prstGeom>
          <a:noFill/>
        </p:spPr>
      </p:pic>
    </p:spTree>
    <p:extLst>
      <p:ext uri="{BB962C8B-B14F-4D97-AF65-F5344CB8AC3E}">
        <p14:creationId xmlns:p14="http://schemas.microsoft.com/office/powerpoint/2010/main" val="3193317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t>The Plenoptic Function</a:t>
            </a:r>
          </a:p>
        </p:txBody>
      </p:sp>
      <p:sp>
        <p:nvSpPr>
          <p:cNvPr id="84995" name="Rectangle 3"/>
          <p:cNvSpPr>
            <a:spLocks noGrp="1" noChangeArrowheads="1"/>
          </p:cNvSpPr>
          <p:nvPr>
            <p:ph type="body" sz="half" idx="2"/>
          </p:nvPr>
        </p:nvSpPr>
        <p:spPr>
          <a:xfrm>
            <a:off x="1066800" y="4227512"/>
            <a:ext cx="7772400" cy="2438400"/>
          </a:xfrm>
        </p:spPr>
        <p:txBody>
          <a:bodyPr/>
          <a:lstStyle/>
          <a:p>
            <a:pPr lvl="1"/>
            <a:r>
              <a:rPr lang="en-US" sz="2400" dirty="0"/>
              <a:t>Can reconstruct every possible view, at every moment, from every position, at every wavelength</a:t>
            </a:r>
          </a:p>
          <a:p>
            <a:pPr lvl="1"/>
            <a:r>
              <a:rPr lang="en-US" sz="2400" dirty="0"/>
              <a:t>If the domain is complete, contains every photograph, every movie, everything that anyone has ever seen! </a:t>
            </a:r>
          </a:p>
        </p:txBody>
      </p:sp>
      <p:sp>
        <p:nvSpPr>
          <p:cNvPr id="84998" name="Text Box 6"/>
          <p:cNvSpPr txBox="1">
            <a:spLocks noChangeArrowheads="1"/>
          </p:cNvSpPr>
          <p:nvPr/>
        </p:nvSpPr>
        <p:spPr bwMode="auto">
          <a:xfrm>
            <a:off x="3200400" y="3617912"/>
            <a:ext cx="3392488"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q,f,l</a:t>
            </a:r>
            <a:r>
              <a:rPr lang="en-US" sz="3200" b="1" i="1">
                <a:solidFill>
                  <a:srgbClr val="000000"/>
                </a:solidFill>
                <a:latin typeface="Times New Roman" pitchFamily="18" charset="0"/>
                <a:cs typeface="Arial" charset="0"/>
              </a:rPr>
              <a:t>,t,V</a:t>
            </a:r>
            <a:r>
              <a:rPr lang="en-US" sz="3200" b="1" i="1" baseline="-25000">
                <a:solidFill>
                  <a:srgbClr val="000000"/>
                </a:solidFill>
                <a:latin typeface="Times New Roman" pitchFamily="18" charset="0"/>
                <a:cs typeface="Arial" charset="0"/>
              </a:rPr>
              <a:t>X</a:t>
            </a:r>
            <a:r>
              <a:rPr lang="en-US" sz="3200" b="1" i="1">
                <a:solidFill>
                  <a:srgbClr val="000000"/>
                </a:solidFill>
                <a:latin typeface="Times New Roman" pitchFamily="18" charset="0"/>
                <a:cs typeface="Arial" charset="0"/>
              </a:rPr>
              <a:t>,V</a:t>
            </a:r>
            <a:r>
              <a:rPr lang="en-US" sz="3200" b="1" i="1" baseline="-25000">
                <a:solidFill>
                  <a:srgbClr val="000000"/>
                </a:solidFill>
                <a:latin typeface="Times New Roman" pitchFamily="18" charset="0"/>
                <a:cs typeface="Arial" charset="0"/>
              </a:rPr>
              <a:t>Y</a:t>
            </a:r>
            <a:r>
              <a:rPr lang="en-US" sz="3200" b="1" i="1">
                <a:solidFill>
                  <a:srgbClr val="000000"/>
                </a:solidFill>
                <a:latin typeface="Times New Roman" pitchFamily="18" charset="0"/>
                <a:cs typeface="Arial" charset="0"/>
              </a:rPr>
              <a:t>,V</a:t>
            </a:r>
            <a:r>
              <a:rPr lang="en-US" sz="3200" b="1" i="1" baseline="-25000">
                <a:solidFill>
                  <a:srgbClr val="000000"/>
                </a:solidFill>
                <a:latin typeface="Times New Roman" pitchFamily="18" charset="0"/>
                <a:cs typeface="Arial" charset="0"/>
              </a:rPr>
              <a:t>Z</a:t>
            </a:r>
            <a:r>
              <a:rPr lang="en-US" sz="3200" b="1" i="1">
                <a:solidFill>
                  <a:srgbClr val="000000"/>
                </a:solidFill>
                <a:latin typeface="Times New Roman" pitchFamily="18" charset="0"/>
                <a:cs typeface="Arial" charset="0"/>
              </a:rPr>
              <a:t>)</a:t>
            </a:r>
          </a:p>
        </p:txBody>
      </p:sp>
      <p:pic>
        <p:nvPicPr>
          <p:cNvPr id="84999" name="Picture 7"/>
          <p:cNvPicPr>
            <a:picLocks noChangeAspect="1" noChangeArrowheads="1"/>
          </p:cNvPicPr>
          <p:nvPr/>
        </p:nvPicPr>
        <p:blipFill>
          <a:blip r:embed="rId3" cstate="print"/>
          <a:srcRect l="15715" t="33238" r="13428" b="28667"/>
          <a:stretch>
            <a:fillRect/>
          </a:stretch>
        </p:blipFill>
        <p:spPr bwMode="auto">
          <a:xfrm>
            <a:off x="1524000" y="914400"/>
            <a:ext cx="6705600" cy="2703512"/>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Representing light</a:t>
            </a:r>
          </a:p>
        </p:txBody>
      </p:sp>
      <p:sp>
        <p:nvSpPr>
          <p:cNvPr id="3" name="Content Placeholder 2"/>
          <p:cNvSpPr>
            <a:spLocks noGrp="1"/>
          </p:cNvSpPr>
          <p:nvPr>
            <p:ph idx="1"/>
          </p:nvPr>
        </p:nvSpPr>
        <p:spPr>
          <a:xfrm>
            <a:off x="424470" y="1066800"/>
            <a:ext cx="8686800" cy="5135563"/>
          </a:xfrm>
        </p:spPr>
        <p:txBody>
          <a:bodyPr>
            <a:normAutofit/>
          </a:bodyPr>
          <a:lstStyle/>
          <a:p>
            <a:pPr lvl="1">
              <a:buNone/>
            </a:pPr>
            <a:endParaRPr lang="en-US" sz="3600" dirty="0"/>
          </a:p>
          <a:p>
            <a:pPr lvl="1">
              <a:buNone/>
            </a:pPr>
            <a:endParaRPr lang="en-US" sz="3600" dirty="0"/>
          </a:p>
          <a:p>
            <a:pPr lvl="1">
              <a:buNone/>
            </a:pPr>
            <a:endParaRPr lang="en-US" sz="3600" dirty="0"/>
          </a:p>
          <a:p>
            <a:pPr lvl="1">
              <a:buNone/>
            </a:pPr>
            <a:r>
              <a:rPr lang="en-US" sz="3600" dirty="0"/>
              <a:t>The atomic element of light: </a:t>
            </a:r>
            <a:r>
              <a:rPr lang="en-US" sz="3600" strike="sngStrike" dirty="0"/>
              <a:t>a pixel</a:t>
            </a:r>
            <a:r>
              <a:rPr lang="en-US" sz="3600" dirty="0"/>
              <a:t> </a:t>
            </a:r>
            <a:r>
              <a:rPr lang="en-US" sz="3600" b="1" dirty="0">
                <a:solidFill>
                  <a:srgbClr val="FF0000"/>
                </a:solidFill>
              </a:rPr>
              <a:t>a ray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Fundamental limitations and trade-offs</a:t>
            </a:r>
          </a:p>
        </p:txBody>
      </p:sp>
      <p:sp>
        <p:nvSpPr>
          <p:cNvPr id="3" name="Content Placeholder 2"/>
          <p:cNvSpPr>
            <a:spLocks noGrp="1"/>
          </p:cNvSpPr>
          <p:nvPr>
            <p:ph idx="1"/>
          </p:nvPr>
        </p:nvSpPr>
        <p:spPr>
          <a:xfrm>
            <a:off x="637032" y="1120232"/>
            <a:ext cx="5181600" cy="5135563"/>
          </a:xfrm>
        </p:spPr>
        <p:txBody>
          <a:bodyPr>
            <a:normAutofit/>
          </a:bodyPr>
          <a:lstStyle/>
          <a:p>
            <a:r>
              <a:rPr lang="en-US" sz="2800" dirty="0"/>
              <a:t>Only so much light in a given area to capture</a:t>
            </a:r>
          </a:p>
          <a:p>
            <a:r>
              <a:rPr lang="en-US" sz="2800" dirty="0"/>
              <a:t>Basic sensor accumulates light at a set of positions from all orientations, over all time</a:t>
            </a:r>
          </a:p>
          <a:p>
            <a:r>
              <a:rPr lang="en-US" sz="2800" dirty="0"/>
              <a:t>We want </a:t>
            </a:r>
            <a:r>
              <a:rPr lang="en-US" sz="2800" b="1" dirty="0"/>
              <a:t>intensity</a:t>
            </a:r>
            <a:r>
              <a:rPr lang="en-US" sz="2800" dirty="0"/>
              <a:t> of light at </a:t>
            </a:r>
            <a:r>
              <a:rPr lang="en-US" sz="2800" b="1" dirty="0"/>
              <a:t>a given time</a:t>
            </a:r>
            <a:r>
              <a:rPr lang="en-US" sz="2800" dirty="0"/>
              <a:t> at </a:t>
            </a:r>
            <a:r>
              <a:rPr lang="en-US" sz="2800" b="1" dirty="0"/>
              <a:t>one position</a:t>
            </a:r>
            <a:r>
              <a:rPr lang="en-US" sz="2800" dirty="0"/>
              <a:t> for a </a:t>
            </a:r>
            <a:r>
              <a:rPr lang="en-US" sz="2800" b="1" dirty="0"/>
              <a:t>set of orientations</a:t>
            </a:r>
          </a:p>
          <a:p>
            <a:r>
              <a:rPr lang="en-US" sz="2800" dirty="0"/>
              <a:t>Solutions: </a:t>
            </a:r>
          </a:p>
          <a:p>
            <a:pPr lvl="1"/>
            <a:r>
              <a:rPr lang="en-US" sz="2400" dirty="0"/>
              <a:t>funnel, constrain, redirect light</a:t>
            </a:r>
          </a:p>
          <a:p>
            <a:pPr lvl="1"/>
            <a:r>
              <a:rPr lang="en-US" sz="2400" dirty="0"/>
              <a:t>change the sensor</a:t>
            </a:r>
          </a:p>
          <a:p>
            <a:endParaRPr lang="en-US" sz="2800" dirty="0"/>
          </a:p>
          <a:p>
            <a:endParaRPr lang="en-US" sz="2800" dirty="0"/>
          </a:p>
        </p:txBody>
      </p:sp>
      <p:pic>
        <p:nvPicPr>
          <p:cNvPr id="825346" name="Picture 2" descr="File:Ccd-sensor.jpg"/>
          <p:cNvPicPr>
            <a:picLocks noChangeAspect="1" noChangeArrowheads="1"/>
          </p:cNvPicPr>
          <p:nvPr/>
        </p:nvPicPr>
        <p:blipFill>
          <a:blip r:embed="rId2" cstate="print"/>
          <a:srcRect/>
          <a:stretch>
            <a:fillRect/>
          </a:stretch>
        </p:blipFill>
        <p:spPr bwMode="auto">
          <a:xfrm>
            <a:off x="5640492" y="1425032"/>
            <a:ext cx="3607141" cy="4007935"/>
          </a:xfrm>
          <a:prstGeom prst="rect">
            <a:avLst/>
          </a:prstGeom>
          <a:noFill/>
        </p:spPr>
      </p:pic>
      <p:sp>
        <p:nvSpPr>
          <p:cNvPr id="5" name="TextBox 4"/>
          <p:cNvSpPr txBox="1"/>
          <p:nvPr/>
        </p:nvSpPr>
        <p:spPr>
          <a:xfrm>
            <a:off x="6568274" y="5399099"/>
            <a:ext cx="2185214" cy="369332"/>
          </a:xfrm>
          <a:prstGeom prst="rect">
            <a:avLst/>
          </a:prstGeom>
          <a:noFill/>
        </p:spPr>
        <p:txBody>
          <a:bodyPr wrap="none" rtlCol="0">
            <a:spAutoFit/>
          </a:bodyPr>
          <a:lstStyle/>
          <a:p>
            <a:r>
              <a:rPr lang="en-US" dirty="0">
                <a:hlinkClick r:id="rId3"/>
              </a:rPr>
              <a:t>CCD inside camera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 of conventional camera</a:t>
            </a:r>
          </a:p>
        </p:txBody>
      </p:sp>
      <p:sp>
        <p:nvSpPr>
          <p:cNvPr id="3" name="Content Placeholder 2"/>
          <p:cNvSpPr>
            <a:spLocks noGrp="1"/>
          </p:cNvSpPr>
          <p:nvPr>
            <p:ph idx="1"/>
          </p:nvPr>
        </p:nvSpPr>
        <p:spPr>
          <a:xfrm>
            <a:off x="603504" y="1066800"/>
            <a:ext cx="8686800" cy="5410200"/>
          </a:xfrm>
        </p:spPr>
        <p:txBody>
          <a:bodyPr>
            <a:normAutofit fontScale="85000" lnSpcReduction="20000"/>
          </a:bodyPr>
          <a:lstStyle/>
          <a:p>
            <a:r>
              <a:rPr lang="en-US" dirty="0"/>
              <a:t>Add a pinhole</a:t>
            </a:r>
          </a:p>
          <a:p>
            <a:pPr lvl="1"/>
            <a:r>
              <a:rPr lang="en-US" dirty="0"/>
              <a:t>Pixels correspond to small range of orientations at the camera center, instead of all gathered light at one position</a:t>
            </a:r>
          </a:p>
          <a:p>
            <a:pPr lvl="1"/>
            <a:r>
              <a:rPr lang="en-US" dirty="0"/>
              <a:t>Much less light hits sensor</a:t>
            </a:r>
          </a:p>
          <a:p>
            <a:r>
              <a:rPr lang="en-US" dirty="0"/>
              <a:t>Add a lens</a:t>
            </a:r>
          </a:p>
          <a:p>
            <a:pPr lvl="1"/>
            <a:r>
              <a:rPr lang="en-US" dirty="0"/>
              <a:t>More light hits sensor</a:t>
            </a:r>
          </a:p>
          <a:p>
            <a:pPr lvl="1"/>
            <a:r>
              <a:rPr lang="en-US" dirty="0"/>
              <a:t>Limited depth of field</a:t>
            </a:r>
          </a:p>
          <a:p>
            <a:pPr lvl="1"/>
            <a:r>
              <a:rPr lang="en-US" dirty="0"/>
              <a:t>Chromatic aberration</a:t>
            </a:r>
          </a:p>
          <a:p>
            <a:r>
              <a:rPr lang="en-US" dirty="0"/>
              <a:t>Add a shutter</a:t>
            </a:r>
          </a:p>
          <a:p>
            <a:pPr lvl="1">
              <a:buFont typeface="Arial" pitchFamily="34" charset="0"/>
              <a:buChar char="•"/>
            </a:pPr>
            <a:r>
              <a:rPr lang="en-US" dirty="0"/>
              <a:t>Capture average intensity at a particular range of times</a:t>
            </a:r>
          </a:p>
          <a:p>
            <a:pPr>
              <a:buFont typeface="Arial" pitchFamily="34" charset="0"/>
              <a:buChar char="•"/>
            </a:pPr>
            <a:r>
              <a:rPr lang="en-US" dirty="0"/>
              <a:t>Increase sensor resolution</a:t>
            </a:r>
          </a:p>
          <a:p>
            <a:pPr lvl="1">
              <a:buFont typeface="Arial" pitchFamily="34" charset="0"/>
              <a:buChar char="•"/>
            </a:pPr>
            <a:r>
              <a:rPr lang="en-US" dirty="0"/>
              <a:t>Each pixel represents a smaller range of orientations</a:t>
            </a:r>
          </a:p>
          <a:p>
            <a:pPr lvl="1">
              <a:buFont typeface="Arial" pitchFamily="34" charset="0"/>
              <a:buChar char="•"/>
            </a:pPr>
            <a:r>
              <a:rPr lang="en-US" dirty="0"/>
              <a:t>Less light per pixel</a:t>
            </a:r>
          </a:p>
          <a:p>
            <a:pPr>
              <a:buFont typeface="Arial" pitchFamily="34" charset="0"/>
              <a:buChar char="•"/>
            </a:pPr>
            <a:r>
              <a:rPr lang="en-US" dirty="0"/>
              <a:t>Controls: aperture size, focal length, shutter time</a:t>
            </a:r>
          </a:p>
          <a:p>
            <a:pPr>
              <a:buFont typeface="Arial" pitchFamily="34" charset="0"/>
              <a:buChar char="•"/>
            </a:pPr>
            <a:endParaRPr lang="en-US" dirty="0"/>
          </a:p>
        </p:txBody>
      </p:sp>
      <p:pic>
        <p:nvPicPr>
          <p:cNvPr id="826374"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1050046" y="1524001"/>
            <a:ext cx="304800" cy="264329"/>
          </a:xfrm>
          <a:prstGeom prst="rect">
            <a:avLst/>
          </a:prstGeom>
          <a:noFill/>
        </p:spPr>
      </p:pic>
      <p:pic>
        <p:nvPicPr>
          <p:cNvPr id="826376"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1092912" y="2133600"/>
            <a:ext cx="243839" cy="278674"/>
          </a:xfrm>
          <a:prstGeom prst="rect">
            <a:avLst/>
          </a:prstGeom>
          <a:noFill/>
        </p:spPr>
      </p:pic>
      <p:pic>
        <p:nvPicPr>
          <p:cNvPr id="9"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1064334" y="2946190"/>
            <a:ext cx="304800" cy="264329"/>
          </a:xfrm>
          <a:prstGeom prst="rect">
            <a:avLst/>
          </a:prstGeom>
          <a:noFill/>
        </p:spPr>
      </p:pic>
      <p:pic>
        <p:nvPicPr>
          <p:cNvPr id="10"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1107200" y="3657600"/>
            <a:ext cx="243839" cy="278674"/>
          </a:xfrm>
          <a:prstGeom prst="rect">
            <a:avLst/>
          </a:prstGeom>
          <a:noFill/>
        </p:spPr>
      </p:pic>
      <p:pic>
        <p:nvPicPr>
          <p:cNvPr id="11"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1092911" y="3276600"/>
            <a:ext cx="243839" cy="278674"/>
          </a:xfrm>
          <a:prstGeom prst="rect">
            <a:avLst/>
          </a:prstGeom>
          <a:noFill/>
        </p:spPr>
      </p:pic>
      <p:pic>
        <p:nvPicPr>
          <p:cNvPr id="12" name="Picture 6" descr="http://t1.gstatic.com/images?q=tbn:ANd9GcQR8ZoM3pcFJwiOspJOgRUguVmv8QwIuHriwJ1qEpk2xMEbXBC1"/>
          <p:cNvPicPr preferRelativeResize="0">
            <a:picLocks noChangeAspect="1" noChangeArrowheads="1"/>
          </p:cNvPicPr>
          <p:nvPr/>
        </p:nvPicPr>
        <p:blipFill>
          <a:blip r:embed="rId2" cstate="print"/>
          <a:srcRect/>
          <a:stretch>
            <a:fillRect/>
          </a:stretch>
        </p:blipFill>
        <p:spPr bwMode="auto">
          <a:xfrm>
            <a:off x="1015500" y="5249350"/>
            <a:ext cx="304800" cy="264329"/>
          </a:xfrm>
          <a:prstGeom prst="rect">
            <a:avLst/>
          </a:prstGeom>
          <a:noFill/>
        </p:spPr>
      </p:pic>
      <p:pic>
        <p:nvPicPr>
          <p:cNvPr id="13" name="Picture 8" descr="http://t3.gstatic.com/images?q=tbn:ANd9GcSKBgtyKi2XF5zgeY15q_60NAh1gHz4aE7Wqr7tb_Ns2VBc6K_VmQ"/>
          <p:cNvPicPr preferRelativeResize="0">
            <a:picLocks noChangeAspect="1" noChangeArrowheads="1"/>
          </p:cNvPicPr>
          <p:nvPr/>
        </p:nvPicPr>
        <p:blipFill>
          <a:blip r:embed="rId3" cstate="print"/>
          <a:srcRect/>
          <a:stretch>
            <a:fillRect/>
          </a:stretch>
        </p:blipFill>
        <p:spPr bwMode="auto">
          <a:xfrm>
            <a:off x="1044077" y="5579760"/>
            <a:ext cx="243839" cy="27867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63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63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endParaRPr lang="en-US" sz="3600" dirty="0"/>
          </a:p>
          <a:p>
            <a:pPr>
              <a:buNone/>
            </a:pPr>
            <a:endParaRPr lang="en-US" sz="3600" dirty="0"/>
          </a:p>
          <a:p>
            <a:pPr>
              <a:buNone/>
            </a:pPr>
            <a:r>
              <a:rPr lang="en-US" sz="3600" dirty="0"/>
              <a:t>	How else can we design cameras?</a:t>
            </a:r>
          </a:p>
          <a:p>
            <a:pPr>
              <a:buNone/>
            </a:pPr>
            <a:endParaRPr lang="en-US" sz="3600" dirty="0"/>
          </a:p>
          <a:p>
            <a:pPr>
              <a:buNone/>
            </a:pPr>
            <a:r>
              <a:rPr lang="en-US" sz="3600" dirty="0"/>
              <a:t>		What do they sacrifice/gain?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1. Light Field Photography with “</a:t>
            </a:r>
            <a:r>
              <a:rPr lang="en-US" sz="2800" dirty="0" err="1"/>
              <a:t>Plenoptic</a:t>
            </a:r>
            <a:r>
              <a:rPr lang="en-US" sz="2800" dirty="0"/>
              <a:t> Camera”</a:t>
            </a:r>
          </a:p>
        </p:txBody>
      </p:sp>
      <p:sp>
        <p:nvSpPr>
          <p:cNvPr id="4" name="TextBox 3"/>
          <p:cNvSpPr txBox="1"/>
          <p:nvPr/>
        </p:nvSpPr>
        <p:spPr>
          <a:xfrm>
            <a:off x="6179424" y="6458188"/>
            <a:ext cx="2988960" cy="369332"/>
          </a:xfrm>
          <a:prstGeom prst="rect">
            <a:avLst/>
          </a:prstGeom>
          <a:noFill/>
        </p:spPr>
        <p:txBody>
          <a:bodyPr wrap="none" rtlCol="0">
            <a:spAutoFit/>
          </a:bodyPr>
          <a:lstStyle/>
          <a:p>
            <a:r>
              <a:rPr lang="en-US" dirty="0">
                <a:hlinkClick r:id="rId2"/>
              </a:rPr>
              <a:t>Ng et al. Stanford TR, 2005</a:t>
            </a:r>
            <a:endParaRPr lang="en-US" dirty="0"/>
          </a:p>
        </p:txBody>
      </p:sp>
      <p:pic>
        <p:nvPicPr>
          <p:cNvPr id="6" name="Picture 3" descr="overview-conv"/>
          <p:cNvPicPr>
            <a:picLocks noChangeAspect="1" noChangeArrowheads="1"/>
          </p:cNvPicPr>
          <p:nvPr/>
        </p:nvPicPr>
        <p:blipFill>
          <a:blip r:embed="rId3" cstate="print"/>
          <a:srcRect/>
          <a:stretch>
            <a:fillRect/>
          </a:stretch>
        </p:blipFill>
        <p:spPr bwMode="auto">
          <a:xfrm>
            <a:off x="786384" y="1112520"/>
            <a:ext cx="7513638" cy="2438400"/>
          </a:xfrm>
          <a:prstGeom prst="rect">
            <a:avLst/>
          </a:prstGeom>
          <a:solidFill>
            <a:srgbClr val="333333"/>
          </a:solidFill>
          <a:ln w="9525">
            <a:noFill/>
            <a:miter lim="800000"/>
            <a:headEnd/>
            <a:tailEnd/>
          </a:ln>
        </p:spPr>
      </p:pic>
      <p:pic>
        <p:nvPicPr>
          <p:cNvPr id="7" name="Picture 4" descr="overview"/>
          <p:cNvPicPr>
            <a:picLocks noChangeAspect="1" noChangeArrowheads="1"/>
          </p:cNvPicPr>
          <p:nvPr/>
        </p:nvPicPr>
        <p:blipFill>
          <a:blip r:embed="rId4" cstate="print"/>
          <a:srcRect/>
          <a:stretch>
            <a:fillRect/>
          </a:stretch>
        </p:blipFill>
        <p:spPr bwMode="auto">
          <a:xfrm>
            <a:off x="786385" y="3931921"/>
            <a:ext cx="7502525" cy="2435225"/>
          </a:xfrm>
          <a:prstGeom prst="rect">
            <a:avLst/>
          </a:prstGeom>
          <a:solidFill>
            <a:srgbClr val="333333"/>
          </a:solidFill>
          <a:ln w="9525">
            <a:noFill/>
            <a:miter lim="800000"/>
            <a:headEnd/>
            <a:tailEnd/>
          </a:ln>
        </p:spPr>
      </p:pic>
      <p:sp>
        <p:nvSpPr>
          <p:cNvPr id="8" name="Text Box 10"/>
          <p:cNvSpPr txBox="1">
            <a:spLocks noChangeArrowheads="1"/>
          </p:cNvSpPr>
          <p:nvPr/>
        </p:nvSpPr>
        <p:spPr bwMode="auto">
          <a:xfrm>
            <a:off x="24384" y="6446520"/>
            <a:ext cx="4876800" cy="338554"/>
          </a:xfrm>
          <a:prstGeom prst="rect">
            <a:avLst/>
          </a:prstGeom>
          <a:noFill/>
          <a:ln w="9525" algn="ctr">
            <a:noFill/>
            <a:miter lim="800000"/>
            <a:headEnd/>
            <a:tailEnd/>
          </a:ln>
        </p:spPr>
        <p:txBody>
          <a:bodyPr wrap="square">
            <a:spAutoFit/>
          </a:bodyPr>
          <a:lstStyle/>
          <a:p>
            <a:pPr rtl="0" eaLnBrk="0" fontAlgn="base" hangingPunct="0">
              <a:spcBef>
                <a:spcPct val="50000"/>
              </a:spcBef>
              <a:spcAft>
                <a:spcPct val="0"/>
              </a:spcAft>
            </a:pPr>
            <a:r>
              <a:rPr lang="en-US" sz="1600" dirty="0" err="1">
                <a:latin typeface="Verdana" pitchFamily="34" charset="0"/>
              </a:rPr>
              <a:t>Adelson</a:t>
            </a:r>
            <a:r>
              <a:rPr lang="en-US" sz="1600" dirty="0">
                <a:latin typeface="Verdana" pitchFamily="34" charset="0"/>
              </a:rPr>
              <a:t> and Wang 1992</a:t>
            </a:r>
          </a:p>
        </p:txBody>
      </p:sp>
      <p:sp>
        <p:nvSpPr>
          <p:cNvPr id="9" name="TextBox 8"/>
          <p:cNvSpPr txBox="1"/>
          <p:nvPr/>
        </p:nvSpPr>
        <p:spPr>
          <a:xfrm>
            <a:off x="862584" y="3093720"/>
            <a:ext cx="2557110" cy="369332"/>
          </a:xfrm>
          <a:prstGeom prst="rect">
            <a:avLst/>
          </a:prstGeom>
          <a:noFill/>
        </p:spPr>
        <p:txBody>
          <a:bodyPr wrap="none" rtlCol="0">
            <a:spAutoFit/>
          </a:bodyPr>
          <a:lstStyle/>
          <a:p>
            <a:r>
              <a:rPr lang="en-US" b="1" dirty="0">
                <a:solidFill>
                  <a:schemeClr val="bg1"/>
                </a:solidFill>
              </a:rPr>
              <a:t>Conventional Camera</a:t>
            </a:r>
          </a:p>
        </p:txBody>
      </p:sp>
      <p:sp>
        <p:nvSpPr>
          <p:cNvPr id="10" name="TextBox 9"/>
          <p:cNvSpPr txBox="1"/>
          <p:nvPr/>
        </p:nvSpPr>
        <p:spPr>
          <a:xfrm>
            <a:off x="786384" y="5989320"/>
            <a:ext cx="2358338" cy="369332"/>
          </a:xfrm>
          <a:prstGeom prst="rect">
            <a:avLst/>
          </a:prstGeom>
          <a:noFill/>
        </p:spPr>
        <p:txBody>
          <a:bodyPr wrap="none" rtlCol="0">
            <a:spAutoFit/>
          </a:bodyPr>
          <a:lstStyle/>
          <a:p>
            <a:r>
              <a:rPr lang="en-US" b="1" dirty="0">
                <a:solidFill>
                  <a:schemeClr val="bg1"/>
                </a:solidFill>
              </a:rPr>
              <a:t>“</a:t>
            </a:r>
            <a:r>
              <a:rPr lang="en-US" b="1" dirty="0" err="1">
                <a:solidFill>
                  <a:schemeClr val="bg1"/>
                </a:solidFill>
              </a:rPr>
              <a:t>Plenoptic</a:t>
            </a:r>
            <a:r>
              <a:rPr lang="en-US" b="1" dirty="0">
                <a:solidFill>
                  <a:schemeClr val="bg1"/>
                </a:solidFill>
              </a:rPr>
              <a:t> Camera”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54020" name="Picture 4"/>
          <p:cNvPicPr>
            <a:picLocks noChangeAspect="1" noChangeArrowheads="1"/>
          </p:cNvPicPr>
          <p:nvPr/>
        </p:nvPicPr>
        <p:blipFill>
          <a:blip r:embed="rId2" cstate="print"/>
          <a:srcRect/>
          <a:stretch>
            <a:fillRect/>
          </a:stretch>
        </p:blipFill>
        <p:spPr bwMode="auto">
          <a:xfrm>
            <a:off x="1524000" y="2171700"/>
            <a:ext cx="6729211" cy="25146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Light field photography</a:t>
            </a:r>
          </a:p>
        </p:txBody>
      </p:sp>
      <p:sp>
        <p:nvSpPr>
          <p:cNvPr id="5" name="Content Placeholder 4"/>
          <p:cNvSpPr>
            <a:spLocks noGrp="1"/>
          </p:cNvSpPr>
          <p:nvPr>
            <p:ph idx="1"/>
          </p:nvPr>
        </p:nvSpPr>
        <p:spPr/>
        <p:txBody>
          <a:bodyPr>
            <a:normAutofit/>
          </a:bodyPr>
          <a:lstStyle/>
          <a:p>
            <a:r>
              <a:rPr lang="en-US" sz="2800" dirty="0"/>
              <a:t>Like replacing the human retina with an insect compound eye</a:t>
            </a:r>
          </a:p>
          <a:p>
            <a:r>
              <a:rPr lang="en-US" sz="2800" dirty="0"/>
              <a:t>Records where light ray hits the lens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602619"/>
            <a:ext cx="2444496" cy="210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77634" name="Rectangle 2"/>
          <p:cNvSpPr>
            <a:spLocks noGrp="1" noChangeArrowheads="1"/>
          </p:cNvSpPr>
          <p:nvPr>
            <p:ph type="title"/>
          </p:nvPr>
        </p:nvSpPr>
        <p:spPr>
          <a:xfrm>
            <a:off x="609600" y="109538"/>
            <a:ext cx="8077200" cy="652462"/>
          </a:xfrm>
        </p:spPr>
        <p:txBody>
          <a:bodyPr/>
          <a:lstStyle/>
          <a:p>
            <a:pPr eaLnBrk="1" hangingPunct="1">
              <a:defRPr/>
            </a:pPr>
            <a:r>
              <a:rPr lang="en-US" sz="2900"/>
              <a:t>Stanford Plenoptic Camera  </a:t>
            </a:r>
            <a:r>
              <a:rPr lang="en-US" sz="1700"/>
              <a:t>[Ng et al 2005]</a:t>
            </a:r>
          </a:p>
        </p:txBody>
      </p:sp>
      <p:sp>
        <p:nvSpPr>
          <p:cNvPr id="123907" name="Rectangle 3"/>
          <p:cNvSpPr>
            <a:spLocks noGrp="1" noChangeArrowheads="1"/>
          </p:cNvSpPr>
          <p:nvPr>
            <p:ph type="body" idx="1"/>
          </p:nvPr>
        </p:nvSpPr>
        <p:spPr>
          <a:xfrm>
            <a:off x="248920" y="6324092"/>
            <a:ext cx="8864600" cy="476250"/>
          </a:xfrm>
        </p:spPr>
        <p:txBody>
          <a:bodyPr/>
          <a:lstStyle/>
          <a:p>
            <a:pPr marL="285750" indent="-285750" eaLnBrk="1" hangingPunct="1">
              <a:buNone/>
            </a:pPr>
            <a:r>
              <a:rPr lang="en-US" sz="1900" i="1"/>
              <a:t>4000 </a:t>
            </a:r>
            <a:r>
              <a:rPr lang="en-US" sz="1900" i="1">
                <a:cs typeface="Times New Roman" pitchFamily="18" charset="0"/>
              </a:rPr>
              <a:t>× 4000 pixels  ÷  292 × 292 lenses  =  14 × 14 pixels per lens</a:t>
            </a:r>
          </a:p>
        </p:txBody>
      </p:sp>
      <p:pic>
        <p:nvPicPr>
          <p:cNvPr id="123908" name="Picture 4" descr="DSC_4477 copy"/>
          <p:cNvPicPr>
            <a:picLocks noChangeAspect="1" noChangeArrowheads="1"/>
          </p:cNvPicPr>
          <p:nvPr/>
        </p:nvPicPr>
        <p:blipFill>
          <a:blip r:embed="rId3" cstate="print"/>
          <a:srcRect/>
          <a:stretch>
            <a:fillRect/>
          </a:stretch>
        </p:blipFill>
        <p:spPr bwMode="auto">
          <a:xfrm>
            <a:off x="4889184" y="774192"/>
            <a:ext cx="3267075" cy="2173288"/>
          </a:xfrm>
          <a:prstGeom prst="rect">
            <a:avLst/>
          </a:prstGeom>
          <a:noFill/>
          <a:ln w="9525">
            <a:solidFill>
              <a:schemeClr val="folHlink"/>
            </a:solidFill>
            <a:miter lim="800000"/>
            <a:headEnd/>
            <a:tailEnd/>
          </a:ln>
        </p:spPr>
      </p:pic>
      <p:pic>
        <p:nvPicPr>
          <p:cNvPr id="123909" name="Picture 5" descr="DSC_4458 copy"/>
          <p:cNvPicPr>
            <a:picLocks noChangeAspect="1" noChangeArrowheads="1"/>
          </p:cNvPicPr>
          <p:nvPr/>
        </p:nvPicPr>
        <p:blipFill>
          <a:blip r:embed="rId4" cstate="print"/>
          <a:srcRect/>
          <a:stretch>
            <a:fillRect/>
          </a:stretch>
        </p:blipFill>
        <p:spPr bwMode="auto">
          <a:xfrm>
            <a:off x="926784" y="775780"/>
            <a:ext cx="3265487" cy="2171700"/>
          </a:xfrm>
          <a:prstGeom prst="rect">
            <a:avLst/>
          </a:prstGeom>
          <a:noFill/>
          <a:ln w="9525">
            <a:solidFill>
              <a:schemeClr val="folHlink"/>
            </a:solidFill>
            <a:miter lim="800000"/>
            <a:headEnd/>
            <a:tailEnd/>
          </a:ln>
        </p:spPr>
      </p:pic>
      <p:sp>
        <p:nvSpPr>
          <p:cNvPr id="123910" name="Text Box 6"/>
          <p:cNvSpPr txBox="1">
            <a:spLocks noChangeArrowheads="1"/>
          </p:cNvSpPr>
          <p:nvPr/>
        </p:nvSpPr>
        <p:spPr bwMode="auto">
          <a:xfrm>
            <a:off x="885508" y="2914143"/>
            <a:ext cx="3344862"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a:solidFill>
                  <a:srgbClr val="000000"/>
                </a:solidFill>
                <a:latin typeface="Times New Roman" pitchFamily="18" charset="0"/>
              </a:rPr>
              <a:t>Contax medium format camera</a:t>
            </a:r>
          </a:p>
        </p:txBody>
      </p:sp>
      <p:sp>
        <p:nvSpPr>
          <p:cNvPr id="123911" name="Text Box 7"/>
          <p:cNvSpPr txBox="1">
            <a:spLocks noChangeArrowheads="1"/>
          </p:cNvSpPr>
          <p:nvPr/>
        </p:nvSpPr>
        <p:spPr bwMode="auto">
          <a:xfrm>
            <a:off x="5003484" y="2914143"/>
            <a:ext cx="3030537" cy="396875"/>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a:solidFill>
                  <a:srgbClr val="000000"/>
                </a:solidFill>
                <a:latin typeface="Times New Roman" pitchFamily="18" charset="0"/>
              </a:rPr>
              <a:t>Kodak 16-megapixel sensor</a:t>
            </a:r>
          </a:p>
        </p:txBody>
      </p:sp>
      <p:grpSp>
        <p:nvGrpSpPr>
          <p:cNvPr id="2" name="Group 8"/>
          <p:cNvGrpSpPr>
            <a:grpSpLocks/>
          </p:cNvGrpSpPr>
          <p:nvPr/>
        </p:nvGrpSpPr>
        <p:grpSpPr bwMode="auto">
          <a:xfrm>
            <a:off x="814071" y="3599943"/>
            <a:ext cx="7369175" cy="2530475"/>
            <a:chOff x="532" y="2319"/>
            <a:chExt cx="4642" cy="1594"/>
          </a:xfrm>
        </p:grpSpPr>
        <p:pic>
          <p:nvPicPr>
            <p:cNvPr id="123917" name="Picture 9" descr="MICROLENSES-closeup2"/>
            <p:cNvPicPr>
              <a:picLocks noChangeAspect="1" noChangeArrowheads="1"/>
            </p:cNvPicPr>
            <p:nvPr/>
          </p:nvPicPr>
          <p:blipFill>
            <a:blip r:embed="rId5" cstate="print"/>
            <a:srcRect/>
            <a:stretch>
              <a:fillRect/>
            </a:stretch>
          </p:blipFill>
          <p:spPr bwMode="auto">
            <a:xfrm>
              <a:off x="3099" y="2320"/>
              <a:ext cx="2056" cy="1368"/>
            </a:xfrm>
            <a:prstGeom prst="rect">
              <a:avLst/>
            </a:prstGeom>
            <a:noFill/>
            <a:ln w="9525">
              <a:solidFill>
                <a:schemeClr val="folHlink"/>
              </a:solidFill>
              <a:miter lim="800000"/>
              <a:headEnd/>
              <a:tailEnd/>
            </a:ln>
          </p:spPr>
        </p:pic>
        <p:pic>
          <p:nvPicPr>
            <p:cNvPr id="123918" name="Picture 10" descr="microlenses-penny"/>
            <p:cNvPicPr>
              <a:picLocks noChangeAspect="1" noChangeArrowheads="1"/>
            </p:cNvPicPr>
            <p:nvPr/>
          </p:nvPicPr>
          <p:blipFill>
            <a:blip r:embed="rId6" cstate="print"/>
            <a:srcRect/>
            <a:stretch>
              <a:fillRect/>
            </a:stretch>
          </p:blipFill>
          <p:spPr bwMode="auto">
            <a:xfrm>
              <a:off x="602" y="2319"/>
              <a:ext cx="2057" cy="1368"/>
            </a:xfrm>
            <a:prstGeom prst="rect">
              <a:avLst/>
            </a:prstGeom>
            <a:noFill/>
            <a:ln w="9525">
              <a:solidFill>
                <a:schemeClr val="folHlink"/>
              </a:solidFill>
              <a:miter lim="800000"/>
              <a:headEnd/>
              <a:tailEnd/>
            </a:ln>
          </p:spPr>
        </p:pic>
        <p:sp>
          <p:nvSpPr>
            <p:cNvPr id="123919" name="Text Box 11"/>
            <p:cNvSpPr txBox="1">
              <a:spLocks noChangeArrowheads="1"/>
            </p:cNvSpPr>
            <p:nvPr/>
          </p:nvSpPr>
          <p:spPr bwMode="auto">
            <a:xfrm>
              <a:off x="532" y="3663"/>
              <a:ext cx="2196"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a:solidFill>
                    <a:srgbClr val="000000"/>
                  </a:solidFill>
                  <a:latin typeface="Times New Roman" pitchFamily="18" charset="0"/>
                </a:rPr>
                <a:t>Adaptive Optics microlens array</a:t>
              </a:r>
            </a:p>
          </p:txBody>
        </p:sp>
        <p:sp>
          <p:nvSpPr>
            <p:cNvPr id="123920" name="Text Box 12"/>
            <p:cNvSpPr txBox="1">
              <a:spLocks noChangeArrowheads="1"/>
            </p:cNvSpPr>
            <p:nvPr/>
          </p:nvSpPr>
          <p:spPr bwMode="auto">
            <a:xfrm>
              <a:off x="3083" y="3663"/>
              <a:ext cx="2091" cy="250"/>
            </a:xfrm>
            <a:prstGeom prst="rect">
              <a:avLst/>
            </a:prstGeom>
            <a:noFill/>
            <a:ln w="12700">
              <a:noFill/>
              <a:miter lim="800000"/>
              <a:headEnd type="none" w="sm" len="sm"/>
              <a:tailEnd type="none" w="sm" len="sm"/>
            </a:ln>
          </p:spPr>
          <p:txBody>
            <a:bodyPr wrap="none">
              <a:spAutoFit/>
            </a:bodyPr>
            <a:lstStyle/>
            <a:p>
              <a:pPr algn="l" rtl="0" eaLnBrk="0" fontAlgn="base" hangingPunct="0">
                <a:spcBef>
                  <a:spcPct val="0"/>
                </a:spcBef>
                <a:spcAft>
                  <a:spcPct val="0"/>
                </a:spcAft>
              </a:pPr>
              <a:r>
                <a:rPr lang="en-US" sz="2000">
                  <a:solidFill>
                    <a:srgbClr val="000000"/>
                  </a:solidFill>
                  <a:latin typeface="Times New Roman" pitchFamily="18" charset="0"/>
                </a:rPr>
                <a:t>125</a:t>
              </a:r>
              <a:r>
                <a:rPr lang="el-GR" sz="2000">
                  <a:solidFill>
                    <a:srgbClr val="000000"/>
                  </a:solidFill>
                  <a:latin typeface="Times New Roman" pitchFamily="18" charset="0"/>
                  <a:cs typeface="Times New Roman" pitchFamily="18" charset="0"/>
                </a:rPr>
                <a:t>μ</a:t>
              </a:r>
              <a:r>
                <a:rPr lang="en-US" sz="2000">
                  <a:solidFill>
                    <a:srgbClr val="000000"/>
                  </a:solidFill>
                  <a:latin typeface="Times New Roman" pitchFamily="18" charset="0"/>
                  <a:cs typeface="Times New Roman" pitchFamily="18" charset="0"/>
                </a:rPr>
                <a:t> square-sided microlenses</a:t>
              </a:r>
              <a:endParaRPr lang="el-GR" sz="2000">
                <a:solidFill>
                  <a:srgbClr val="000000"/>
                </a:solidFill>
                <a:latin typeface="Times New Roman" pitchFamily="18" charset="0"/>
                <a:cs typeface="Times New Roman" pitchFamily="18" charset="0"/>
              </a:endParaRPr>
            </a:p>
          </p:txBody>
        </p:sp>
      </p:grpSp>
      <p:grpSp>
        <p:nvGrpSpPr>
          <p:cNvPr id="3" name="Group 13"/>
          <p:cNvGrpSpPr>
            <a:grpSpLocks/>
          </p:cNvGrpSpPr>
          <p:nvPr/>
        </p:nvGrpSpPr>
        <p:grpSpPr bwMode="auto">
          <a:xfrm>
            <a:off x="5173346" y="3391981"/>
            <a:ext cx="3794125" cy="1620837"/>
            <a:chOff x="3278" y="2188"/>
            <a:chExt cx="2390" cy="1021"/>
          </a:xfrm>
        </p:grpSpPr>
        <p:pic>
          <p:nvPicPr>
            <p:cNvPr id="123914" name="Picture 14" descr="IMG_7622-csshbal"/>
            <p:cNvPicPr>
              <a:picLocks noChangeAspect="1" noChangeArrowheads="1"/>
            </p:cNvPicPr>
            <p:nvPr/>
          </p:nvPicPr>
          <p:blipFill>
            <a:blip r:embed="rId7" cstate="print"/>
            <a:srcRect/>
            <a:stretch>
              <a:fillRect/>
            </a:stretch>
          </p:blipFill>
          <p:spPr bwMode="auto">
            <a:xfrm>
              <a:off x="4336" y="2188"/>
              <a:ext cx="1332" cy="1021"/>
            </a:xfrm>
            <a:prstGeom prst="rect">
              <a:avLst/>
            </a:prstGeom>
            <a:noFill/>
            <a:ln w="9525">
              <a:solidFill>
                <a:srgbClr val="FF0000"/>
              </a:solidFill>
              <a:miter lim="800000"/>
              <a:headEnd/>
              <a:tailEnd/>
            </a:ln>
          </p:spPr>
        </p:pic>
        <p:sp>
          <p:nvSpPr>
            <p:cNvPr id="123915" name="Freeform 15"/>
            <p:cNvSpPr>
              <a:spLocks/>
            </p:cNvSpPr>
            <p:nvPr/>
          </p:nvSpPr>
          <p:spPr bwMode="auto">
            <a:xfrm>
              <a:off x="3278" y="2551"/>
              <a:ext cx="471" cy="278"/>
            </a:xfrm>
            <a:custGeom>
              <a:avLst/>
              <a:gdLst>
                <a:gd name="T0" fmla="*/ 293 w 471"/>
                <a:gd name="T1" fmla="*/ 278 h 278"/>
                <a:gd name="T2" fmla="*/ 0 w 471"/>
                <a:gd name="T3" fmla="*/ 120 h 278"/>
                <a:gd name="T4" fmla="*/ 188 w 471"/>
                <a:gd name="T5" fmla="*/ 0 h 278"/>
                <a:gd name="T6" fmla="*/ 471 w 471"/>
                <a:gd name="T7" fmla="*/ 152 h 278"/>
                <a:gd name="T8" fmla="*/ 293 w 471"/>
                <a:gd name="T9" fmla="*/ 278 h 278"/>
                <a:gd name="T10" fmla="*/ 0 60000 65536"/>
                <a:gd name="T11" fmla="*/ 0 60000 65536"/>
                <a:gd name="T12" fmla="*/ 0 60000 65536"/>
                <a:gd name="T13" fmla="*/ 0 60000 65536"/>
                <a:gd name="T14" fmla="*/ 0 60000 65536"/>
                <a:gd name="T15" fmla="*/ 0 w 471"/>
                <a:gd name="T16" fmla="*/ 0 h 278"/>
                <a:gd name="T17" fmla="*/ 471 w 471"/>
                <a:gd name="T18" fmla="*/ 278 h 278"/>
              </a:gdLst>
              <a:ahLst/>
              <a:cxnLst>
                <a:cxn ang="T10">
                  <a:pos x="T0" y="T1"/>
                </a:cxn>
                <a:cxn ang="T11">
                  <a:pos x="T2" y="T3"/>
                </a:cxn>
                <a:cxn ang="T12">
                  <a:pos x="T4" y="T5"/>
                </a:cxn>
                <a:cxn ang="T13">
                  <a:pos x="T6" y="T7"/>
                </a:cxn>
                <a:cxn ang="T14">
                  <a:pos x="T8" y="T9"/>
                </a:cxn>
              </a:cxnLst>
              <a:rect l="T15" t="T16" r="T17" b="T18"/>
              <a:pathLst>
                <a:path w="471" h="278">
                  <a:moveTo>
                    <a:pt x="293" y="278"/>
                  </a:moveTo>
                  <a:lnTo>
                    <a:pt x="0" y="120"/>
                  </a:lnTo>
                  <a:lnTo>
                    <a:pt x="188" y="0"/>
                  </a:lnTo>
                  <a:lnTo>
                    <a:pt x="471" y="152"/>
                  </a:lnTo>
                  <a:lnTo>
                    <a:pt x="293" y="278"/>
                  </a:lnTo>
                  <a:close/>
                </a:path>
              </a:pathLst>
            </a:custGeom>
            <a:noFill/>
            <a:ln w="12700">
              <a:solidFill>
                <a:srgbClr val="FF0000"/>
              </a:solidFill>
              <a:round/>
              <a:headEnd type="none" w="sm" len="sm"/>
              <a:tailEnd type="none" w="sm" len="sm"/>
            </a:ln>
          </p:spPr>
          <p:txBody>
            <a:bodyPr/>
            <a:lstStyle/>
            <a:p>
              <a:pPr algn="l" rtl="0" eaLnBrk="0" fontAlgn="base" hangingPunct="0">
                <a:spcBef>
                  <a:spcPct val="0"/>
                </a:spcBef>
                <a:spcAft>
                  <a:spcPct val="0"/>
                </a:spcAft>
              </a:pPr>
              <a:endParaRPr lang="en-US" sz="2400">
                <a:solidFill>
                  <a:srgbClr val="000000"/>
                </a:solidFill>
                <a:latin typeface="Arial Unicode MS" pitchFamily="34" charset="-128"/>
              </a:endParaRPr>
            </a:p>
          </p:txBody>
        </p:sp>
        <p:cxnSp>
          <p:nvCxnSpPr>
            <p:cNvPr id="123916" name="AutoShape 16"/>
            <p:cNvCxnSpPr>
              <a:cxnSpLocks noChangeShapeType="1"/>
            </p:cNvCxnSpPr>
            <p:nvPr/>
          </p:nvCxnSpPr>
          <p:spPr bwMode="auto">
            <a:xfrm flipV="1">
              <a:off x="3648" y="2699"/>
              <a:ext cx="688" cy="85"/>
            </a:xfrm>
            <a:prstGeom prst="curvedConnector3">
              <a:avLst>
                <a:gd name="adj1" fmla="val 50000"/>
              </a:avLst>
            </a:prstGeom>
            <a:noFill/>
            <a:ln w="12700">
              <a:solidFill>
                <a:srgbClr val="FF0000"/>
              </a:solidFill>
              <a:round/>
              <a:headEnd type="none" w="sm" len="sm"/>
              <a:tailEnd type="triangle" w="med" len="lg"/>
            </a:ln>
          </p:spPr>
        </p:cxn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field photography: applications</a:t>
            </a:r>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tretch>
            <a:fillRect/>
          </a:stretch>
        </p:blipFill>
        <p:spPr bwMode="auto">
          <a:xfrm>
            <a:off x="838200" y="2209800"/>
            <a:ext cx="8226922" cy="28194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field photography: applications</a:t>
            </a:r>
          </a:p>
        </p:txBody>
      </p:sp>
      <p:pic>
        <p:nvPicPr>
          <p:cNvPr id="855042" name="Picture 2"/>
          <p:cNvPicPr>
            <a:picLocks noChangeAspect="1" noChangeArrowheads="1"/>
          </p:cNvPicPr>
          <p:nvPr/>
        </p:nvPicPr>
        <p:blipFill>
          <a:blip r:embed="rId2" cstate="print"/>
          <a:srcRect/>
          <a:stretch>
            <a:fillRect/>
          </a:stretch>
        </p:blipFill>
        <p:spPr bwMode="auto">
          <a:xfrm>
            <a:off x="2667000" y="2514600"/>
            <a:ext cx="6305550" cy="4073353"/>
          </a:xfrm>
          <a:prstGeom prst="rect">
            <a:avLst/>
          </a:prstGeom>
          <a:noFill/>
          <a:ln w="9525">
            <a:noFill/>
            <a:miter lim="800000"/>
            <a:headEnd/>
            <a:tailEnd/>
          </a:ln>
        </p:spPr>
      </p:pic>
      <p:sp>
        <p:nvSpPr>
          <p:cNvPr id="6" name="TextBox 5"/>
          <p:cNvSpPr txBox="1"/>
          <p:nvPr/>
        </p:nvSpPr>
        <p:spPr>
          <a:xfrm>
            <a:off x="609600" y="3844752"/>
            <a:ext cx="2209800" cy="1077218"/>
          </a:xfrm>
          <a:prstGeom prst="rect">
            <a:avLst/>
          </a:prstGeom>
          <a:noFill/>
        </p:spPr>
        <p:txBody>
          <a:bodyPr wrap="square" rtlCol="0">
            <a:spAutoFit/>
          </a:bodyPr>
          <a:lstStyle/>
          <a:p>
            <a:r>
              <a:rPr lang="en-US" sz="3200" dirty="0"/>
              <a:t>Change in viewpoint</a:t>
            </a:r>
          </a:p>
        </p:txBody>
      </p:sp>
      <p:pic>
        <p:nvPicPr>
          <p:cNvPr id="7" name="Picture 2"/>
          <p:cNvPicPr>
            <a:picLocks noChangeAspect="1" noChangeArrowheads="1"/>
          </p:cNvPicPr>
          <p:nvPr/>
        </p:nvPicPr>
        <p:blipFill>
          <a:blip r:embed="rId3" cstate="print"/>
          <a:stretch>
            <a:fillRect/>
          </a:stretch>
        </p:blipFill>
        <p:spPr bwMode="auto">
          <a:xfrm>
            <a:off x="2915544" y="1025352"/>
            <a:ext cx="4002287" cy="13716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Conventional cameras</a:t>
            </a:r>
          </a:p>
        </p:txBody>
      </p:sp>
      <p:sp>
        <p:nvSpPr>
          <p:cNvPr id="3" name="Content Placeholder 2"/>
          <p:cNvSpPr>
            <a:spLocks noGrp="1"/>
          </p:cNvSpPr>
          <p:nvPr>
            <p:ph idx="1"/>
          </p:nvPr>
        </p:nvSpPr>
        <p:spPr>
          <a:xfrm>
            <a:off x="609600" y="990600"/>
            <a:ext cx="8534400" cy="5135563"/>
          </a:xfrm>
        </p:spPr>
        <p:txBody>
          <a:bodyPr/>
          <a:lstStyle/>
          <a:p>
            <a:pPr marL="0" indent="0">
              <a:buNone/>
            </a:pPr>
            <a:r>
              <a:rPr lang="en-US" dirty="0"/>
              <a:t>Conventional cameras are designed to capture light in a medium that is directly viewable</a:t>
            </a:r>
          </a:p>
        </p:txBody>
      </p:sp>
      <p:pic>
        <p:nvPicPr>
          <p:cNvPr id="852994" name="Picture 2" descr="http://lifebitz.files.wordpress.com/2009/01/b1eye011.jpg"/>
          <p:cNvPicPr>
            <a:picLocks noChangeAspect="1" noChangeArrowheads="1"/>
          </p:cNvPicPr>
          <p:nvPr/>
        </p:nvPicPr>
        <p:blipFill>
          <a:blip r:embed="rId2" cstate="print"/>
          <a:srcRect/>
          <a:stretch>
            <a:fillRect/>
          </a:stretch>
        </p:blipFill>
        <p:spPr bwMode="auto">
          <a:xfrm>
            <a:off x="777240" y="3581400"/>
            <a:ext cx="1270000" cy="1066800"/>
          </a:xfrm>
          <a:prstGeom prst="rect">
            <a:avLst/>
          </a:prstGeom>
          <a:noFill/>
          <a:scene3d>
            <a:camera prst="perspectiveHeroicExtremeRightFacing">
              <a:rot lat="0" lon="18000000" rev="0"/>
            </a:camera>
            <a:lightRig rig="threePt" dir="t"/>
          </a:scene3d>
        </p:spPr>
      </p:pic>
      <p:pic>
        <p:nvPicPr>
          <p:cNvPr id="852996" name="Picture 4" descr="http://www.riproduzionidarte.it/images/van_gogh_siesta_0808_5b1.jpg"/>
          <p:cNvPicPr>
            <a:picLocks noChangeAspect="1" noChangeArrowheads="1"/>
          </p:cNvPicPr>
          <p:nvPr/>
        </p:nvPicPr>
        <p:blipFill>
          <a:blip r:embed="rId3" cstate="print"/>
          <a:srcRect/>
          <a:stretch>
            <a:fillRect/>
          </a:stretch>
        </p:blipFill>
        <p:spPr bwMode="auto">
          <a:xfrm>
            <a:off x="4053841" y="3733800"/>
            <a:ext cx="1416769" cy="1047750"/>
          </a:xfrm>
          <a:prstGeom prst="rect">
            <a:avLst/>
          </a:prstGeom>
          <a:noFill/>
          <a:scene3d>
            <a:camera prst="perspectiveContrastingRightFacing" fov="3000000">
              <a:rot lat="0" lon="16800000" rev="0"/>
            </a:camera>
            <a:lightRig rig="threePt" dir="t"/>
          </a:scene3d>
        </p:spPr>
      </p:pic>
      <p:pic>
        <p:nvPicPr>
          <p:cNvPr id="71" name="Picture 4" descr="http://www.riproduzionidarte.it/images/van_gogh_siesta_0808_5b1.jpg"/>
          <p:cNvPicPr>
            <a:picLocks noChangeAspect="1" noChangeArrowheads="1"/>
          </p:cNvPicPr>
          <p:nvPr/>
        </p:nvPicPr>
        <p:blipFill>
          <a:blip r:embed="rId3" cstate="print"/>
          <a:srcRect/>
          <a:stretch>
            <a:fillRect/>
          </a:stretch>
        </p:blipFill>
        <p:spPr bwMode="auto">
          <a:xfrm flipH="1">
            <a:off x="1615440" y="2971800"/>
            <a:ext cx="2971800" cy="2286000"/>
          </a:xfrm>
          <a:prstGeom prst="rect">
            <a:avLst/>
          </a:prstGeom>
          <a:noFill/>
          <a:scene3d>
            <a:camera prst="perspectiveContrastingRightFacing" fov="3000000">
              <a:rot lat="0" lon="6000000" rev="0"/>
            </a:camera>
            <a:lightRig rig="threePt" dir="t"/>
          </a:scene3d>
        </p:spPr>
      </p:pic>
      <p:grpSp>
        <p:nvGrpSpPr>
          <p:cNvPr id="75" name="Group 74"/>
          <p:cNvGrpSpPr/>
          <p:nvPr/>
        </p:nvGrpSpPr>
        <p:grpSpPr>
          <a:xfrm>
            <a:off x="5546844" y="4052808"/>
            <a:ext cx="304800" cy="457200"/>
            <a:chOff x="6750804" y="3200400"/>
            <a:chExt cx="685800" cy="914400"/>
          </a:xfrm>
          <a:scene3d>
            <a:camera prst="isometricOffAxis2Right">
              <a:rot lat="0" lon="17759998" rev="0"/>
            </a:camera>
            <a:lightRig rig="threePt" dir="t"/>
          </a:scene3d>
        </p:grpSpPr>
        <p:sp>
          <p:nvSpPr>
            <p:cNvPr id="73" name="Arc 72"/>
            <p:cNvSpPr/>
            <p:nvPr/>
          </p:nvSpPr>
          <p:spPr>
            <a:xfrm>
              <a:off x="6750804" y="3200400"/>
              <a:ext cx="685800" cy="914400"/>
            </a:xfrm>
            <a:prstGeom prst="arc">
              <a:avLst>
                <a:gd name="adj1" fmla="val 16200000"/>
                <a:gd name="adj2" fmla="val 5635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p:cNvSpPr/>
            <p:nvPr/>
          </p:nvSpPr>
          <p:spPr>
            <a:xfrm flipH="1">
              <a:off x="6781800" y="3200400"/>
              <a:ext cx="609600" cy="914400"/>
            </a:xfrm>
            <a:prstGeom prst="arc">
              <a:avLst>
                <a:gd name="adj1" fmla="val 16200000"/>
                <a:gd name="adj2" fmla="val 56355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77" name="Straight Arrow Connector 76"/>
          <p:cNvCxnSpPr/>
          <p:nvPr/>
        </p:nvCxnSpPr>
        <p:spPr>
          <a:xfrm rot="10800000" flipV="1">
            <a:off x="6187440" y="3124200"/>
            <a:ext cx="1143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rot="10800000">
            <a:off x="6263640" y="4572000"/>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rot="10800000" flipV="1">
            <a:off x="6187440" y="4114800"/>
            <a:ext cx="1219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6568441" y="5181600"/>
            <a:ext cx="684803" cy="369332"/>
          </a:xfrm>
          <a:prstGeom prst="rect">
            <a:avLst/>
          </a:prstGeom>
          <a:noFill/>
        </p:spPr>
        <p:txBody>
          <a:bodyPr wrap="none" rtlCol="0">
            <a:spAutoFit/>
          </a:bodyPr>
          <a:lstStyle/>
          <a:p>
            <a:r>
              <a:rPr lang="en-US" dirty="0"/>
              <a:t>Light</a:t>
            </a:r>
          </a:p>
        </p:txBody>
      </p:sp>
      <p:sp>
        <p:nvSpPr>
          <p:cNvPr id="83" name="TextBox 82"/>
          <p:cNvSpPr txBox="1"/>
          <p:nvPr/>
        </p:nvSpPr>
        <p:spPr>
          <a:xfrm>
            <a:off x="5425441" y="5181600"/>
            <a:ext cx="684803" cy="369332"/>
          </a:xfrm>
          <a:prstGeom prst="rect">
            <a:avLst/>
          </a:prstGeom>
          <a:noFill/>
        </p:spPr>
        <p:txBody>
          <a:bodyPr wrap="none" rtlCol="0">
            <a:spAutoFit/>
          </a:bodyPr>
          <a:lstStyle/>
          <a:p>
            <a:r>
              <a:rPr lang="en-US" dirty="0"/>
              <a:t>Lens</a:t>
            </a:r>
          </a:p>
        </p:txBody>
      </p:sp>
      <p:sp>
        <p:nvSpPr>
          <p:cNvPr id="84" name="TextBox 83"/>
          <p:cNvSpPr txBox="1"/>
          <p:nvPr/>
        </p:nvSpPr>
        <p:spPr>
          <a:xfrm>
            <a:off x="4358641" y="5181600"/>
            <a:ext cx="915635" cy="369332"/>
          </a:xfrm>
          <a:prstGeom prst="rect">
            <a:avLst/>
          </a:prstGeom>
          <a:noFill/>
        </p:spPr>
        <p:txBody>
          <a:bodyPr wrap="none" rtlCol="0">
            <a:spAutoFit/>
          </a:bodyPr>
          <a:lstStyle/>
          <a:p>
            <a:r>
              <a:rPr lang="en-US" dirty="0"/>
              <a:t>Sensor</a:t>
            </a:r>
          </a:p>
        </p:txBody>
      </p:sp>
      <p:sp>
        <p:nvSpPr>
          <p:cNvPr id="85" name="TextBox 84"/>
          <p:cNvSpPr txBox="1"/>
          <p:nvPr/>
        </p:nvSpPr>
        <p:spPr>
          <a:xfrm>
            <a:off x="2529841" y="5638800"/>
            <a:ext cx="941283" cy="369332"/>
          </a:xfrm>
          <a:prstGeom prst="rect">
            <a:avLst/>
          </a:prstGeom>
          <a:noFill/>
        </p:spPr>
        <p:txBody>
          <a:bodyPr wrap="none" rtlCol="0">
            <a:spAutoFit/>
          </a:bodyPr>
          <a:lstStyle/>
          <a:p>
            <a:r>
              <a:rPr lang="en-US" dirty="0"/>
              <a:t>Display</a:t>
            </a:r>
          </a:p>
        </p:txBody>
      </p:sp>
      <p:cxnSp>
        <p:nvCxnSpPr>
          <p:cNvPr id="86" name="Straight Arrow Connector 85"/>
          <p:cNvCxnSpPr/>
          <p:nvPr/>
        </p:nvCxnSpPr>
        <p:spPr>
          <a:xfrm rot="10800000">
            <a:off x="4892040" y="4267200"/>
            <a:ext cx="6096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8" name="Right Arrow 87"/>
          <p:cNvSpPr/>
          <p:nvPr/>
        </p:nvSpPr>
        <p:spPr>
          <a:xfrm flipH="1">
            <a:off x="3672840" y="4114800"/>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3" name="Straight Arrow Connector 92"/>
          <p:cNvCxnSpPr/>
          <p:nvPr/>
        </p:nvCxnSpPr>
        <p:spPr>
          <a:xfrm rot="10800000" flipV="1">
            <a:off x="1844040" y="3048000"/>
            <a:ext cx="914400" cy="838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rot="10800000">
            <a:off x="1920240" y="4343400"/>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rot="10800000">
            <a:off x="1767843" y="4114800"/>
            <a:ext cx="914399"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7711440" y="3881736"/>
            <a:ext cx="1447800" cy="461665"/>
          </a:xfrm>
          <a:prstGeom prst="rect">
            <a:avLst/>
          </a:prstGeom>
          <a:noFill/>
        </p:spPr>
        <p:txBody>
          <a:bodyPr wrap="square" rtlCol="0">
            <a:spAutoFit/>
          </a:bodyPr>
          <a:lstStyle/>
          <a:p>
            <a:r>
              <a:rPr lang="en-US" sz="2400" dirty="0"/>
              <a:t>Scene</a:t>
            </a:r>
          </a:p>
        </p:txBody>
      </p:sp>
      <p:sp>
        <p:nvSpPr>
          <p:cNvPr id="104" name="TextBox 103"/>
          <p:cNvSpPr txBox="1"/>
          <p:nvPr/>
        </p:nvSpPr>
        <p:spPr>
          <a:xfrm>
            <a:off x="1033230" y="4800600"/>
            <a:ext cx="582211" cy="369332"/>
          </a:xfrm>
          <a:prstGeom prst="rect">
            <a:avLst/>
          </a:prstGeom>
          <a:noFill/>
        </p:spPr>
        <p:txBody>
          <a:bodyPr wrap="none" rtlCol="0">
            <a:spAutoFit/>
          </a:bodyPr>
          <a:lstStyle/>
          <a:p>
            <a:r>
              <a:rPr lang="en-US" dirty="0"/>
              <a:t>Eye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field photography: applications</a:t>
            </a:r>
          </a:p>
        </p:txBody>
      </p:sp>
      <p:sp>
        <p:nvSpPr>
          <p:cNvPr id="6" name="TextBox 5"/>
          <p:cNvSpPr txBox="1"/>
          <p:nvPr/>
        </p:nvSpPr>
        <p:spPr>
          <a:xfrm>
            <a:off x="2667000" y="911352"/>
            <a:ext cx="5715000" cy="584775"/>
          </a:xfrm>
          <a:prstGeom prst="rect">
            <a:avLst/>
          </a:prstGeom>
          <a:noFill/>
        </p:spPr>
        <p:txBody>
          <a:bodyPr wrap="square" rtlCol="0">
            <a:spAutoFit/>
          </a:bodyPr>
          <a:lstStyle/>
          <a:p>
            <a:r>
              <a:rPr lang="en-US" sz="3200" dirty="0"/>
              <a:t>Change in viewpoint</a:t>
            </a:r>
          </a:p>
        </p:txBody>
      </p:sp>
      <p:pic>
        <p:nvPicPr>
          <p:cNvPr id="856066" name="Picture 2"/>
          <p:cNvPicPr>
            <a:picLocks noChangeAspect="1" noChangeArrowheads="1"/>
          </p:cNvPicPr>
          <p:nvPr/>
        </p:nvPicPr>
        <p:blipFill>
          <a:blip r:embed="rId2" cstate="print"/>
          <a:srcRect/>
          <a:stretch>
            <a:fillRect/>
          </a:stretch>
        </p:blipFill>
        <p:spPr bwMode="auto">
          <a:xfrm>
            <a:off x="2514600" y="1749551"/>
            <a:ext cx="4953000" cy="2552868"/>
          </a:xfrm>
          <a:prstGeom prst="rect">
            <a:avLst/>
          </a:prstGeom>
          <a:noFill/>
          <a:ln w="9525">
            <a:noFill/>
            <a:miter lim="800000"/>
            <a:headEnd/>
            <a:tailEnd/>
          </a:ln>
        </p:spPr>
      </p:pic>
      <p:sp>
        <p:nvSpPr>
          <p:cNvPr id="8" name="TextBox 7"/>
          <p:cNvSpPr txBox="1"/>
          <p:nvPr/>
        </p:nvSpPr>
        <p:spPr>
          <a:xfrm>
            <a:off x="1396014" y="2587751"/>
            <a:ext cx="889987" cy="369332"/>
          </a:xfrm>
          <a:prstGeom prst="rect">
            <a:avLst/>
          </a:prstGeom>
          <a:noFill/>
        </p:spPr>
        <p:txBody>
          <a:bodyPr wrap="none" rtlCol="0">
            <a:spAutoFit/>
          </a:bodyPr>
          <a:lstStyle/>
          <a:p>
            <a:r>
              <a:rPr lang="en-US" dirty="0"/>
              <a:t>Lateral</a:t>
            </a:r>
          </a:p>
        </p:txBody>
      </p:sp>
      <p:sp>
        <p:nvSpPr>
          <p:cNvPr id="9" name="TextBox 8"/>
          <p:cNvSpPr txBox="1"/>
          <p:nvPr/>
        </p:nvSpPr>
        <p:spPr>
          <a:xfrm>
            <a:off x="457200" y="5330951"/>
            <a:ext cx="2044214" cy="369332"/>
          </a:xfrm>
          <a:prstGeom prst="rect">
            <a:avLst/>
          </a:prstGeom>
          <a:noFill/>
        </p:spPr>
        <p:txBody>
          <a:bodyPr wrap="none" rtlCol="0">
            <a:spAutoFit/>
          </a:bodyPr>
          <a:lstStyle/>
          <a:p>
            <a:r>
              <a:rPr lang="en-US" dirty="0"/>
              <a:t>Along Optical Axis</a:t>
            </a:r>
          </a:p>
        </p:txBody>
      </p:sp>
      <p:pic>
        <p:nvPicPr>
          <p:cNvPr id="856067" name="Picture 3"/>
          <p:cNvPicPr>
            <a:picLocks noChangeAspect="1" noChangeArrowheads="1"/>
          </p:cNvPicPr>
          <p:nvPr/>
        </p:nvPicPr>
        <p:blipFill>
          <a:blip r:embed="rId3" cstate="print"/>
          <a:srcRect/>
          <a:stretch>
            <a:fillRect/>
          </a:stretch>
        </p:blipFill>
        <p:spPr bwMode="auto">
          <a:xfrm>
            <a:off x="2514600" y="4340351"/>
            <a:ext cx="4953000" cy="2476500"/>
          </a:xfrm>
          <a:prstGeom prst="rect">
            <a:avLst/>
          </a:prstGeom>
          <a:noFill/>
          <a:ln w="9525">
            <a:no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6562" name="Rectangle 2"/>
          <p:cNvSpPr>
            <a:spLocks noGrp="1" noChangeArrowheads="1"/>
          </p:cNvSpPr>
          <p:nvPr>
            <p:ph type="title"/>
          </p:nvPr>
        </p:nvSpPr>
        <p:spPr/>
        <p:txBody>
          <a:bodyPr/>
          <a:lstStyle/>
          <a:p>
            <a:pPr eaLnBrk="1" hangingPunct="1">
              <a:defRPr/>
            </a:pPr>
            <a:r>
              <a:rPr lang="en-US"/>
              <a:t>Digital  Refocusing</a:t>
            </a:r>
          </a:p>
        </p:txBody>
      </p:sp>
      <p:pic>
        <p:nvPicPr>
          <p:cNvPr id="124931" name="Picture 3" descr="jacquie"/>
          <p:cNvPicPr>
            <a:picLocks noChangeAspect="1" noChangeArrowheads="1"/>
          </p:cNvPicPr>
          <p:nvPr/>
        </p:nvPicPr>
        <p:blipFill>
          <a:blip r:embed="rId3" cstate="print"/>
          <a:srcRect/>
          <a:stretch>
            <a:fillRect/>
          </a:stretch>
        </p:blipFill>
        <p:spPr bwMode="auto">
          <a:xfrm>
            <a:off x="2198688" y="1208008"/>
            <a:ext cx="4724400" cy="4724400"/>
          </a:xfrm>
          <a:prstGeom prst="rect">
            <a:avLst/>
          </a:prstGeom>
          <a:noFill/>
          <a:ln w="9525">
            <a:noFill/>
            <a:miter lim="800000"/>
            <a:headEnd/>
            <a:tailEnd/>
          </a:ln>
        </p:spPr>
      </p:pic>
      <p:pic>
        <p:nvPicPr>
          <p:cNvPr id="1346564" name="Picture 4" descr="marshall"/>
          <p:cNvPicPr>
            <a:picLocks noChangeAspect="1" noChangeArrowheads="1"/>
          </p:cNvPicPr>
          <p:nvPr/>
        </p:nvPicPr>
        <p:blipFill>
          <a:blip r:embed="rId4" cstate="print"/>
          <a:srcRect/>
          <a:stretch>
            <a:fillRect/>
          </a:stretch>
        </p:blipFill>
        <p:spPr bwMode="auto">
          <a:xfrm>
            <a:off x="2198688" y="1208008"/>
            <a:ext cx="4724400" cy="4724400"/>
          </a:xfrm>
          <a:prstGeom prst="rect">
            <a:avLst/>
          </a:prstGeom>
          <a:noFill/>
          <a:ln w="9525">
            <a:noFill/>
            <a:miter lim="800000"/>
            <a:headEnd/>
            <a:tailEnd/>
          </a:ln>
        </p:spPr>
      </p:pic>
      <p:pic>
        <p:nvPicPr>
          <p:cNvPr id="1346565" name="Picture 5" descr="polly"/>
          <p:cNvPicPr>
            <a:picLocks noChangeAspect="1" noChangeArrowheads="1"/>
          </p:cNvPicPr>
          <p:nvPr/>
        </p:nvPicPr>
        <p:blipFill>
          <a:blip r:embed="rId5" cstate="print"/>
          <a:srcRect/>
          <a:stretch>
            <a:fillRect/>
          </a:stretch>
        </p:blipFill>
        <p:spPr bwMode="auto">
          <a:xfrm>
            <a:off x="2198688" y="1208008"/>
            <a:ext cx="4724400" cy="4724400"/>
          </a:xfrm>
          <a:prstGeom prst="rect">
            <a:avLst/>
          </a:prstGeom>
          <a:noFill/>
          <a:ln w="9525">
            <a:noFill/>
            <a:miter lim="800000"/>
            <a:headEnd/>
            <a:tailEnd/>
          </a:ln>
        </p:spPr>
      </p:pic>
      <p:pic>
        <p:nvPicPr>
          <p:cNvPr id="1346566" name="Picture 6" descr="matt"/>
          <p:cNvPicPr>
            <a:picLocks noChangeAspect="1" noChangeArrowheads="1"/>
          </p:cNvPicPr>
          <p:nvPr/>
        </p:nvPicPr>
        <p:blipFill>
          <a:blip r:embed="rId6" cstate="print"/>
          <a:srcRect/>
          <a:stretch>
            <a:fillRect/>
          </a:stretch>
        </p:blipFill>
        <p:spPr bwMode="auto">
          <a:xfrm>
            <a:off x="2198688" y="1208008"/>
            <a:ext cx="4724400" cy="4724400"/>
          </a:xfrm>
          <a:prstGeom prst="rect">
            <a:avLst/>
          </a:prstGeom>
          <a:noFill/>
          <a:ln w="9525">
            <a:noFill/>
            <a:miter lim="800000"/>
            <a:headEnd/>
            <a:tailEnd/>
          </a:ln>
        </p:spPr>
      </p:pic>
      <p:pic>
        <p:nvPicPr>
          <p:cNvPr id="1346567" name="Picture 7" descr="mark"/>
          <p:cNvPicPr>
            <a:picLocks noChangeAspect="1" noChangeArrowheads="1"/>
          </p:cNvPicPr>
          <p:nvPr/>
        </p:nvPicPr>
        <p:blipFill>
          <a:blip r:embed="rId7" cstate="print"/>
          <a:srcRect/>
          <a:stretch>
            <a:fillRect/>
          </a:stretch>
        </p:blipFill>
        <p:spPr bwMode="auto">
          <a:xfrm>
            <a:off x="2209800" y="1219200"/>
            <a:ext cx="4724400" cy="47244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3465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13465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465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1346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field photography w/ </a:t>
            </a:r>
            <a:r>
              <a:rPr lang="en-US" dirty="0" err="1"/>
              <a:t>microlenses</a:t>
            </a:r>
            <a:endParaRPr lang="en-US" dirty="0"/>
          </a:p>
        </p:txBody>
      </p:sp>
      <p:sp>
        <p:nvSpPr>
          <p:cNvPr id="3" name="Content Placeholder 2"/>
          <p:cNvSpPr>
            <a:spLocks noGrp="1"/>
          </p:cNvSpPr>
          <p:nvPr>
            <p:ph idx="1"/>
          </p:nvPr>
        </p:nvSpPr>
        <p:spPr/>
        <p:txBody>
          <a:bodyPr/>
          <a:lstStyle/>
          <a:p>
            <a:endParaRPr lang="en-US" dirty="0"/>
          </a:p>
          <a:p>
            <a:r>
              <a:rPr lang="en-US" dirty="0"/>
              <a:t>We gain</a:t>
            </a:r>
          </a:p>
          <a:p>
            <a:pPr lvl="1"/>
            <a:r>
              <a:rPr lang="en-US" dirty="0"/>
              <a:t>Ability to refocus or increase depth of field</a:t>
            </a:r>
          </a:p>
          <a:p>
            <a:pPr lvl="1"/>
            <a:r>
              <a:rPr lang="en-US" dirty="0"/>
              <a:t>Ability for small viewpoint shifts</a:t>
            </a:r>
          </a:p>
          <a:p>
            <a:pPr lvl="1"/>
            <a:endParaRPr lang="en-US" dirty="0"/>
          </a:p>
          <a:p>
            <a:r>
              <a:rPr lang="en-US" dirty="0"/>
              <a:t>What do we lose (vs. conventional camera)?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Coded apertures</a:t>
            </a:r>
          </a:p>
        </p:txBody>
      </p:sp>
      <p:sp>
        <p:nvSpPr>
          <p:cNvPr id="4" name="Content Placeholder 3"/>
          <p:cNvSpPr>
            <a:spLocks noGrp="1"/>
          </p:cNvSpPr>
          <p:nvPr>
            <p:ph idx="1"/>
          </p:nvPr>
        </p:nvSpPr>
        <p:spPr/>
        <p:txBody>
          <a:bodyPr/>
          <a:lstStyle/>
          <a:p>
            <a:pPr>
              <a:buNone/>
            </a:pP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74" name="Rectangle 2"/>
          <p:cNvSpPr>
            <a:spLocks noGrp="1" noChangeArrowheads="1"/>
          </p:cNvSpPr>
          <p:nvPr>
            <p:ph type="ctrTitle"/>
          </p:nvPr>
        </p:nvSpPr>
        <p:spPr>
          <a:xfrm>
            <a:off x="762000" y="1200150"/>
            <a:ext cx="8229600" cy="2228850"/>
          </a:xfrm>
        </p:spPr>
        <p:txBody>
          <a:bodyPr/>
          <a:lstStyle/>
          <a:p>
            <a:pPr algn="ctr"/>
            <a:r>
              <a:rPr lang="en-US" sz="4000" b="1">
                <a:solidFill>
                  <a:srgbClr val="FFCC00"/>
                </a:solidFill>
                <a:latin typeface="Arial" charset="0"/>
              </a:rPr>
              <a:t>Image and Depth from a Conventional Camera with a Coded Aperture</a:t>
            </a:r>
            <a:br>
              <a:rPr lang="en-US" sz="4000"/>
            </a:br>
            <a:endParaRPr lang="en-US" sz="4000"/>
          </a:p>
        </p:txBody>
      </p:sp>
      <p:sp>
        <p:nvSpPr>
          <p:cNvPr id="233475" name="Text Box 3"/>
          <p:cNvSpPr txBox="1">
            <a:spLocks noChangeArrowheads="1"/>
          </p:cNvSpPr>
          <p:nvPr/>
        </p:nvSpPr>
        <p:spPr bwMode="auto">
          <a:xfrm>
            <a:off x="2057400" y="4095751"/>
            <a:ext cx="5638800" cy="1800225"/>
          </a:xfrm>
          <a:prstGeom prst="rect">
            <a:avLst/>
          </a:prstGeom>
          <a:noFill/>
          <a:ln w="9525">
            <a:noFill/>
            <a:miter lim="800000"/>
            <a:headEnd/>
            <a:tailEnd/>
          </a:ln>
          <a:effectLst/>
        </p:spPr>
        <p:txBody>
          <a:bodyPr>
            <a:spAutoFit/>
          </a:bodyPr>
          <a:lstStyle/>
          <a:p>
            <a:pPr algn="ctr"/>
            <a:r>
              <a:rPr lang="en-US" sz="2800" b="1">
                <a:solidFill>
                  <a:srgbClr val="FFFFFF"/>
                </a:solidFill>
              </a:rPr>
              <a:t>Anat Levin, Rob Fergus,    Fr</a:t>
            </a:r>
            <a:r>
              <a:rPr lang="en-US" sz="2800" b="1">
                <a:solidFill>
                  <a:srgbClr val="FFFFFF"/>
                </a:solidFill>
                <a:cs typeface="Arial" charset="0"/>
              </a:rPr>
              <a:t>é</a:t>
            </a:r>
            <a:r>
              <a:rPr lang="en-US" sz="2800" b="1">
                <a:solidFill>
                  <a:srgbClr val="FFFFFF"/>
                </a:solidFill>
              </a:rPr>
              <a:t>do Durand, William Freeman</a:t>
            </a:r>
          </a:p>
          <a:p>
            <a:pPr algn="ctr"/>
            <a:endParaRPr lang="en-US" sz="2800" b="1">
              <a:solidFill>
                <a:srgbClr val="FFFFFF"/>
              </a:solidFill>
            </a:endParaRPr>
          </a:p>
          <a:p>
            <a:pPr algn="ctr"/>
            <a:r>
              <a:rPr lang="en-US" sz="2800" b="1">
                <a:solidFill>
                  <a:srgbClr val="FFFFFF"/>
                </a:solidFill>
              </a:rPr>
              <a:t>MIT CSAIL</a:t>
            </a:r>
          </a:p>
        </p:txBody>
      </p:sp>
      <p:sp>
        <p:nvSpPr>
          <p:cNvPr id="4" name="TextBox 3"/>
          <p:cNvSpPr txBox="1"/>
          <p:nvPr/>
        </p:nvSpPr>
        <p:spPr>
          <a:xfrm>
            <a:off x="1524001" y="6488668"/>
            <a:ext cx="4031873" cy="369332"/>
          </a:xfrm>
          <a:prstGeom prst="rect">
            <a:avLst/>
          </a:prstGeom>
          <a:noFill/>
        </p:spPr>
        <p:txBody>
          <a:bodyPr wrap="none" rtlCol="0">
            <a:spAutoFit/>
          </a:bodyPr>
          <a:lstStyle/>
          <a:p>
            <a:r>
              <a:rPr lang="en-US" dirty="0">
                <a:solidFill>
                  <a:schemeClr val="bg1"/>
                </a:solidFill>
              </a:rPr>
              <a:t>Slides from SIGGRAPH Presentation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3330" name="Picture 2"/>
          <p:cNvPicPr>
            <a:picLocks noChangeArrowheads="1"/>
          </p:cNvPicPr>
          <p:nvPr/>
        </p:nvPicPr>
        <p:blipFill>
          <a:blip r:embed="rId3" cstate="print"/>
          <a:srcRect l="5469" t="19745" r="27440" b="4166"/>
          <a:stretch>
            <a:fillRect/>
          </a:stretch>
        </p:blipFill>
        <p:spPr bwMode="auto">
          <a:xfrm>
            <a:off x="5103368" y="544005"/>
            <a:ext cx="4013200" cy="2614613"/>
          </a:xfrm>
          <a:prstGeom prst="rect">
            <a:avLst/>
          </a:prstGeom>
          <a:noFill/>
          <a:ln w="19050" algn="ctr">
            <a:solidFill>
              <a:schemeClr val="hlink"/>
            </a:solidFill>
            <a:miter lim="800000"/>
            <a:headEnd/>
            <a:tailEnd/>
          </a:ln>
          <a:effectLst/>
        </p:spPr>
      </p:pic>
      <p:pic>
        <p:nvPicPr>
          <p:cNvPr id="483331" name="Picture 3" descr="beer_cock_inp_clipped_scalled_small"/>
          <p:cNvPicPr>
            <a:picLocks noChangeAspect="1" noChangeArrowheads="1"/>
          </p:cNvPicPr>
          <p:nvPr/>
        </p:nvPicPr>
        <p:blipFill>
          <a:blip r:embed="rId4" cstate="print"/>
          <a:srcRect/>
          <a:stretch>
            <a:fillRect/>
          </a:stretch>
        </p:blipFill>
        <p:spPr bwMode="auto">
          <a:xfrm>
            <a:off x="418656" y="1963229"/>
            <a:ext cx="4010025" cy="2609850"/>
          </a:xfrm>
          <a:prstGeom prst="rect">
            <a:avLst/>
          </a:prstGeom>
          <a:noFill/>
          <a:ln w="19050">
            <a:solidFill>
              <a:schemeClr val="hlink"/>
            </a:solidFill>
            <a:miter lim="800000"/>
            <a:headEnd/>
            <a:tailEnd/>
          </a:ln>
        </p:spPr>
      </p:pic>
      <p:sp>
        <p:nvSpPr>
          <p:cNvPr id="483332" name="Text Box 4"/>
          <p:cNvSpPr txBox="1">
            <a:spLocks noChangeArrowheads="1"/>
          </p:cNvSpPr>
          <p:nvPr/>
        </p:nvSpPr>
        <p:spPr bwMode="auto">
          <a:xfrm>
            <a:off x="288481" y="1431417"/>
            <a:ext cx="34655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Single input image:</a:t>
            </a:r>
          </a:p>
        </p:txBody>
      </p:sp>
      <p:sp>
        <p:nvSpPr>
          <p:cNvPr id="483333" name="Text Box 5"/>
          <p:cNvSpPr txBox="1">
            <a:spLocks noChangeArrowheads="1"/>
          </p:cNvSpPr>
          <p:nvPr/>
        </p:nvSpPr>
        <p:spPr bwMode="auto">
          <a:xfrm>
            <a:off x="4995418" y="12192"/>
            <a:ext cx="403225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Output #1: Depth map</a:t>
            </a:r>
          </a:p>
        </p:txBody>
      </p:sp>
      <p:sp>
        <p:nvSpPr>
          <p:cNvPr id="483334" name="AutoShape 6"/>
          <p:cNvSpPr>
            <a:spLocks noChangeArrowheads="1"/>
          </p:cNvSpPr>
          <p:nvPr/>
        </p:nvSpPr>
        <p:spPr bwMode="auto">
          <a:xfrm rot="-1010563">
            <a:off x="4552505" y="2204529"/>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a:solidFill>
                <a:srgbClr val="00473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5378" name="Picture 2"/>
          <p:cNvPicPr>
            <a:picLocks noChangeArrowheads="1"/>
          </p:cNvPicPr>
          <p:nvPr/>
        </p:nvPicPr>
        <p:blipFill>
          <a:blip r:embed="rId3" cstate="print"/>
          <a:srcRect l="5469" t="19745" r="27440" b="4166"/>
          <a:stretch>
            <a:fillRect/>
          </a:stretch>
        </p:blipFill>
        <p:spPr bwMode="auto">
          <a:xfrm>
            <a:off x="5118608" y="516573"/>
            <a:ext cx="4013200" cy="2614613"/>
          </a:xfrm>
          <a:prstGeom prst="rect">
            <a:avLst/>
          </a:prstGeom>
          <a:noFill/>
          <a:ln w="19050" algn="ctr">
            <a:solidFill>
              <a:schemeClr val="hlink"/>
            </a:solidFill>
            <a:miter lim="800000"/>
            <a:headEnd/>
            <a:tailEnd/>
          </a:ln>
          <a:effectLst/>
        </p:spPr>
      </p:pic>
      <p:pic>
        <p:nvPicPr>
          <p:cNvPr id="485379" name="Picture 3" descr="beer_cock_inp_clipped_scalled_small"/>
          <p:cNvPicPr>
            <a:picLocks noChangeAspect="1" noChangeArrowheads="1"/>
          </p:cNvPicPr>
          <p:nvPr/>
        </p:nvPicPr>
        <p:blipFill>
          <a:blip r:embed="rId4" cstate="print"/>
          <a:srcRect/>
          <a:stretch>
            <a:fillRect/>
          </a:stretch>
        </p:blipFill>
        <p:spPr bwMode="auto">
          <a:xfrm>
            <a:off x="433896" y="1935797"/>
            <a:ext cx="4010025" cy="2609850"/>
          </a:xfrm>
          <a:prstGeom prst="rect">
            <a:avLst/>
          </a:prstGeom>
          <a:noFill/>
          <a:ln w="19050">
            <a:solidFill>
              <a:schemeClr val="hlink"/>
            </a:solidFill>
            <a:miter lim="800000"/>
            <a:headEnd/>
            <a:tailEnd/>
          </a:ln>
        </p:spPr>
      </p:pic>
      <p:sp>
        <p:nvSpPr>
          <p:cNvPr id="485380" name="Text Box 4"/>
          <p:cNvSpPr txBox="1">
            <a:spLocks noChangeArrowheads="1"/>
          </p:cNvSpPr>
          <p:nvPr/>
        </p:nvSpPr>
        <p:spPr bwMode="auto">
          <a:xfrm>
            <a:off x="303721" y="1403985"/>
            <a:ext cx="34655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Single input image:</a:t>
            </a:r>
          </a:p>
        </p:txBody>
      </p:sp>
      <p:sp>
        <p:nvSpPr>
          <p:cNvPr id="485381" name="Text Box 5"/>
          <p:cNvSpPr txBox="1">
            <a:spLocks noChangeArrowheads="1"/>
          </p:cNvSpPr>
          <p:nvPr/>
        </p:nvSpPr>
        <p:spPr bwMode="auto">
          <a:xfrm>
            <a:off x="5010658" y="-15240"/>
            <a:ext cx="403225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Output #1: Depth map</a:t>
            </a:r>
          </a:p>
        </p:txBody>
      </p:sp>
      <p:pic>
        <p:nvPicPr>
          <p:cNvPr id="485382" name="Picture 6" descr="beer_cock_deb_scalled_small"/>
          <p:cNvPicPr>
            <a:picLocks noChangeAspect="1" noChangeArrowheads="1"/>
          </p:cNvPicPr>
          <p:nvPr/>
        </p:nvPicPr>
        <p:blipFill>
          <a:blip r:embed="rId5" cstate="print"/>
          <a:srcRect/>
          <a:stretch>
            <a:fillRect/>
          </a:stretch>
        </p:blipFill>
        <p:spPr bwMode="auto">
          <a:xfrm>
            <a:off x="5118609" y="3736022"/>
            <a:ext cx="4010025" cy="2609850"/>
          </a:xfrm>
          <a:prstGeom prst="rect">
            <a:avLst/>
          </a:prstGeom>
          <a:noFill/>
          <a:ln w="19050">
            <a:solidFill>
              <a:schemeClr val="hlink"/>
            </a:solidFill>
            <a:miter lim="800000"/>
            <a:headEnd/>
            <a:tailEnd/>
          </a:ln>
        </p:spPr>
      </p:pic>
      <p:sp>
        <p:nvSpPr>
          <p:cNvPr id="485383" name="Text Box 7"/>
          <p:cNvSpPr txBox="1">
            <a:spLocks noChangeArrowheads="1"/>
          </p:cNvSpPr>
          <p:nvPr/>
        </p:nvSpPr>
        <p:spPr bwMode="auto">
          <a:xfrm>
            <a:off x="5010658" y="3204210"/>
            <a:ext cx="4032250" cy="4572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latin typeface="Times New Roman" pitchFamily="18" charset="0"/>
              </a:rPr>
              <a:t>Output #2: All-focused image</a:t>
            </a:r>
          </a:p>
        </p:txBody>
      </p:sp>
      <p:sp>
        <p:nvSpPr>
          <p:cNvPr id="485384" name="AutoShape 8"/>
          <p:cNvSpPr>
            <a:spLocks noChangeArrowheads="1"/>
          </p:cNvSpPr>
          <p:nvPr/>
        </p:nvSpPr>
        <p:spPr bwMode="auto">
          <a:xfrm rot="-1010563">
            <a:off x="4567745" y="2177097"/>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485385" name="AutoShape 9"/>
          <p:cNvSpPr>
            <a:spLocks noChangeArrowheads="1"/>
          </p:cNvSpPr>
          <p:nvPr/>
        </p:nvSpPr>
        <p:spPr bwMode="auto">
          <a:xfrm rot="1010563" flipV="1">
            <a:off x="4567745" y="3482022"/>
            <a:ext cx="477838" cy="914400"/>
          </a:xfrm>
          <a:prstGeom prst="rightArrow">
            <a:avLst>
              <a:gd name="adj1" fmla="val 50000"/>
              <a:gd name="adj2" fmla="val 45417"/>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485386" name="Rectangle 10"/>
          <p:cNvSpPr>
            <a:spLocks noChangeArrowheads="1"/>
          </p:cNvSpPr>
          <p:nvPr/>
        </p:nvSpPr>
        <p:spPr bwMode="auto">
          <a:xfrm>
            <a:off x="2496059" y="2996248"/>
            <a:ext cx="885825" cy="538163"/>
          </a:xfrm>
          <a:prstGeom prst="rect">
            <a:avLst/>
          </a:prstGeom>
          <a:noFill/>
          <a:ln w="57150">
            <a:solidFill>
              <a:schemeClr val="hlink"/>
            </a:solidFill>
            <a:miter lim="800000"/>
            <a:headEnd/>
            <a:tailEnd/>
          </a:ln>
          <a:effectLst/>
        </p:spPr>
        <p:txBody>
          <a:bodyPr wrap="none" anchor="ctr"/>
          <a:lstStyle/>
          <a:p>
            <a:endParaRPr lang="en-US">
              <a:solidFill>
                <a:srgbClr val="004731"/>
              </a:solidFill>
            </a:endParaRPr>
          </a:p>
        </p:txBody>
      </p:sp>
      <p:sp>
        <p:nvSpPr>
          <p:cNvPr id="485387" name="Rectangle 11"/>
          <p:cNvSpPr>
            <a:spLocks noChangeArrowheads="1"/>
          </p:cNvSpPr>
          <p:nvPr/>
        </p:nvSpPr>
        <p:spPr bwMode="auto">
          <a:xfrm>
            <a:off x="7180771" y="4796473"/>
            <a:ext cx="885825" cy="538163"/>
          </a:xfrm>
          <a:prstGeom prst="rect">
            <a:avLst/>
          </a:prstGeom>
          <a:noFill/>
          <a:ln w="57150">
            <a:solidFill>
              <a:schemeClr val="hlink"/>
            </a:solidFill>
            <a:miter lim="800000"/>
            <a:headEnd/>
            <a:tailEnd/>
          </a:ln>
          <a:effectLst/>
        </p:spPr>
        <p:txBody>
          <a:bodyPr wrap="none" anchor="ctr"/>
          <a:lstStyle/>
          <a:p>
            <a:endParaRPr lang="en-US">
              <a:solidFill>
                <a:srgbClr val="004731"/>
              </a:solidFill>
            </a:endParaRPr>
          </a:p>
        </p:txBody>
      </p:sp>
      <p:pic>
        <p:nvPicPr>
          <p:cNvPr id="485388" name="Picture 12" descr="beer_cock_inp_scalled_win1"/>
          <p:cNvPicPr>
            <a:picLocks noChangeAspect="1" noChangeArrowheads="1"/>
          </p:cNvPicPr>
          <p:nvPr/>
        </p:nvPicPr>
        <p:blipFill>
          <a:blip r:embed="rId6" cstate="print"/>
          <a:srcRect b="17294"/>
          <a:stretch>
            <a:fillRect/>
          </a:stretch>
        </p:blipFill>
        <p:spPr bwMode="auto">
          <a:xfrm>
            <a:off x="695833" y="2700973"/>
            <a:ext cx="3486150" cy="2143125"/>
          </a:xfrm>
          <a:prstGeom prst="rect">
            <a:avLst/>
          </a:prstGeom>
          <a:noFill/>
          <a:ln w="38100">
            <a:solidFill>
              <a:schemeClr val="hlink"/>
            </a:solidFill>
            <a:miter lim="800000"/>
            <a:headEnd/>
            <a:tailEnd/>
          </a:ln>
        </p:spPr>
      </p:pic>
      <p:pic>
        <p:nvPicPr>
          <p:cNvPr id="485389" name="Picture 13" descr="beer_cock_deb_scalled_win1"/>
          <p:cNvPicPr>
            <a:picLocks noChangeAspect="1" noChangeArrowheads="1"/>
          </p:cNvPicPr>
          <p:nvPr/>
        </p:nvPicPr>
        <p:blipFill>
          <a:blip r:embed="rId7" cstate="print"/>
          <a:srcRect b="17279"/>
          <a:stretch>
            <a:fillRect/>
          </a:stretch>
        </p:blipFill>
        <p:spPr bwMode="auto">
          <a:xfrm>
            <a:off x="5380545" y="4501198"/>
            <a:ext cx="3486150" cy="2143125"/>
          </a:xfrm>
          <a:prstGeom prst="rect">
            <a:avLst/>
          </a:prstGeom>
          <a:noFill/>
          <a:ln w="38100">
            <a:solidFill>
              <a:schemeClr val="hlink"/>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853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5387"/>
                                        </p:tgtEl>
                                        <p:attrNameLst>
                                          <p:attrName>style.visibility</p:attrName>
                                        </p:attrNameLst>
                                      </p:cBhvr>
                                      <p:to>
                                        <p:strVal val="visible"/>
                                      </p:to>
                                    </p:set>
                                  </p:childTnLst>
                                </p:cTn>
                              </p:par>
                            </p:childTnLst>
                          </p:cTn>
                        </p:par>
                        <p:par>
                          <p:cTn id="9" fill="hold">
                            <p:stCondLst>
                              <p:cond delay="0"/>
                            </p:stCondLst>
                            <p:childTnLst>
                              <p:par>
                                <p:cTn id="10" presetID="23" presetClass="entr" presetSubtype="16" fill="hold" nodeType="afterEffect">
                                  <p:stCondLst>
                                    <p:cond delay="1000"/>
                                  </p:stCondLst>
                                  <p:childTnLst>
                                    <p:set>
                                      <p:cBhvr>
                                        <p:cTn id="11" dur="1" fill="hold">
                                          <p:stCondLst>
                                            <p:cond delay="0"/>
                                          </p:stCondLst>
                                        </p:cTn>
                                        <p:tgtEl>
                                          <p:spTgt spid="485388"/>
                                        </p:tgtEl>
                                        <p:attrNameLst>
                                          <p:attrName>style.visibility</p:attrName>
                                        </p:attrNameLst>
                                      </p:cBhvr>
                                      <p:to>
                                        <p:strVal val="visible"/>
                                      </p:to>
                                    </p:set>
                                    <p:anim calcmode="lin" valueType="num">
                                      <p:cBhvr>
                                        <p:cTn id="12" dur="500" fill="hold"/>
                                        <p:tgtEl>
                                          <p:spTgt spid="485388"/>
                                        </p:tgtEl>
                                        <p:attrNameLst>
                                          <p:attrName>ppt_w</p:attrName>
                                        </p:attrNameLst>
                                      </p:cBhvr>
                                      <p:tavLst>
                                        <p:tav tm="0">
                                          <p:val>
                                            <p:fltVal val="0"/>
                                          </p:val>
                                        </p:tav>
                                        <p:tav tm="100000">
                                          <p:val>
                                            <p:strVal val="#ppt_w"/>
                                          </p:val>
                                        </p:tav>
                                      </p:tavLst>
                                    </p:anim>
                                    <p:anim calcmode="lin" valueType="num">
                                      <p:cBhvr>
                                        <p:cTn id="13" dur="500" fill="hold"/>
                                        <p:tgtEl>
                                          <p:spTgt spid="485388"/>
                                        </p:tgtEl>
                                        <p:attrNameLst>
                                          <p:attrName>ppt_h</p:attrName>
                                        </p:attrNameLst>
                                      </p:cBhvr>
                                      <p:tavLst>
                                        <p:tav tm="0">
                                          <p:val>
                                            <p:fltVal val="0"/>
                                          </p:val>
                                        </p:tav>
                                        <p:tav tm="100000">
                                          <p:val>
                                            <p:strVal val="#ppt_h"/>
                                          </p:val>
                                        </p:tav>
                                      </p:tavLst>
                                    </p:anim>
                                  </p:childTnLst>
                                </p:cTn>
                              </p:par>
                              <p:par>
                                <p:cTn id="14" presetID="23" presetClass="entr" presetSubtype="16" fill="hold" nodeType="withEffect">
                                  <p:stCondLst>
                                    <p:cond delay="1000"/>
                                  </p:stCondLst>
                                  <p:childTnLst>
                                    <p:set>
                                      <p:cBhvr>
                                        <p:cTn id="15" dur="1" fill="hold">
                                          <p:stCondLst>
                                            <p:cond delay="0"/>
                                          </p:stCondLst>
                                        </p:cTn>
                                        <p:tgtEl>
                                          <p:spTgt spid="485389"/>
                                        </p:tgtEl>
                                        <p:attrNameLst>
                                          <p:attrName>style.visibility</p:attrName>
                                        </p:attrNameLst>
                                      </p:cBhvr>
                                      <p:to>
                                        <p:strVal val="visible"/>
                                      </p:to>
                                    </p:set>
                                    <p:anim calcmode="lin" valueType="num">
                                      <p:cBhvr>
                                        <p:cTn id="16" dur="500" fill="hold"/>
                                        <p:tgtEl>
                                          <p:spTgt spid="485389"/>
                                        </p:tgtEl>
                                        <p:attrNameLst>
                                          <p:attrName>ppt_w</p:attrName>
                                        </p:attrNameLst>
                                      </p:cBhvr>
                                      <p:tavLst>
                                        <p:tav tm="0">
                                          <p:val>
                                            <p:fltVal val="0"/>
                                          </p:val>
                                        </p:tav>
                                        <p:tav tm="100000">
                                          <p:val>
                                            <p:strVal val="#ppt_w"/>
                                          </p:val>
                                        </p:tav>
                                      </p:tavLst>
                                    </p:anim>
                                    <p:anim calcmode="lin" valueType="num">
                                      <p:cBhvr>
                                        <p:cTn id="17" dur="500" fill="hold"/>
                                        <p:tgtEl>
                                          <p:spTgt spid="4853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6" grpId="0" animBg="1"/>
      <p:bldP spid="48538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2849182" y="1285810"/>
            <a:ext cx="1663700" cy="1663700"/>
            <a:chOff x="1059" y="833"/>
            <a:chExt cx="1085" cy="1084"/>
          </a:xfrm>
        </p:grpSpPr>
        <p:sp>
          <p:nvSpPr>
            <p:cNvPr id="918566"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8567" name="Picture 39"/>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pic>
        <p:nvPicPr>
          <p:cNvPr id="918530" name="Picture 2" descr="coded_11"/>
          <p:cNvPicPr>
            <a:picLocks noChangeAspect="1" noChangeArrowheads="1"/>
          </p:cNvPicPr>
          <p:nvPr/>
        </p:nvPicPr>
        <p:blipFill>
          <a:blip r:embed="rId4" cstate="print"/>
          <a:srcRect/>
          <a:stretch>
            <a:fillRect/>
          </a:stretch>
        </p:blipFill>
        <p:spPr bwMode="auto">
          <a:xfrm>
            <a:off x="5125657" y="1295335"/>
            <a:ext cx="1644650" cy="1644650"/>
          </a:xfrm>
          <a:prstGeom prst="rect">
            <a:avLst/>
          </a:prstGeom>
          <a:noFill/>
          <a:ln w="38100">
            <a:solidFill>
              <a:schemeClr val="bg1"/>
            </a:solidFill>
            <a:miter lim="800000"/>
            <a:headEnd/>
            <a:tailEnd/>
          </a:ln>
        </p:spPr>
      </p:pic>
      <p:sp>
        <p:nvSpPr>
          <p:cNvPr id="918531" name="AutoShape 3"/>
          <p:cNvSpPr>
            <a:spLocks noChangeArrowheads="1"/>
          </p:cNvSpPr>
          <p:nvPr/>
        </p:nvSpPr>
        <p:spPr bwMode="auto">
          <a:xfrm rot="5400000" flipH="1">
            <a:off x="5882101" y="4355242"/>
            <a:ext cx="1436687" cy="2203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8532" name="Text Box 4"/>
          <p:cNvSpPr txBox="1">
            <a:spLocks noChangeArrowheads="1"/>
          </p:cNvSpPr>
          <p:nvPr/>
        </p:nvSpPr>
        <p:spPr bwMode="auto">
          <a:xfrm>
            <a:off x="4619244" y="4009960"/>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8534" name="Line 6"/>
          <p:cNvSpPr>
            <a:spLocks noChangeShapeType="1"/>
          </p:cNvSpPr>
          <p:nvPr/>
        </p:nvSpPr>
        <p:spPr bwMode="auto">
          <a:xfrm>
            <a:off x="2723769" y="446716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grpSp>
        <p:nvGrpSpPr>
          <p:cNvPr id="3" name="Group 9"/>
          <p:cNvGrpSpPr>
            <a:grpSpLocks/>
          </p:cNvGrpSpPr>
          <p:nvPr/>
        </p:nvGrpSpPr>
        <p:grpSpPr bwMode="auto">
          <a:xfrm>
            <a:off x="5336794" y="4737035"/>
            <a:ext cx="304800" cy="1441450"/>
            <a:chOff x="3456" y="1344"/>
            <a:chExt cx="192" cy="864"/>
          </a:xfrm>
        </p:grpSpPr>
        <p:sp>
          <p:nvSpPr>
            <p:cNvPr id="918538" name="Arc 1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39" name="Arc 1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40" name="Arc 1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41" name="Arc 1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8544" name="Text Box 16"/>
          <p:cNvSpPr txBox="1">
            <a:spLocks noChangeArrowheads="1"/>
          </p:cNvSpPr>
          <p:nvPr/>
        </p:nvSpPr>
        <p:spPr bwMode="auto">
          <a:xfrm>
            <a:off x="6990969" y="388613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8545" name="Rectangle 17"/>
          <p:cNvSpPr>
            <a:spLocks noChangeArrowheads="1"/>
          </p:cNvSpPr>
          <p:nvPr/>
        </p:nvSpPr>
        <p:spPr bwMode="auto">
          <a:xfrm>
            <a:off x="7694233" y="449414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8546" name="Text Box 18"/>
          <p:cNvSpPr txBox="1">
            <a:spLocks noChangeArrowheads="1"/>
          </p:cNvSpPr>
          <p:nvPr/>
        </p:nvSpPr>
        <p:spPr bwMode="auto">
          <a:xfrm>
            <a:off x="7829169" y="518153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8547" name="Line 19"/>
          <p:cNvSpPr>
            <a:spLocks noChangeShapeType="1"/>
          </p:cNvSpPr>
          <p:nvPr/>
        </p:nvSpPr>
        <p:spPr bwMode="auto">
          <a:xfrm>
            <a:off x="7676769" y="458146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8548" name="AutoShape 20"/>
          <p:cNvSpPr>
            <a:spLocks noChangeArrowheads="1"/>
          </p:cNvSpPr>
          <p:nvPr/>
        </p:nvSpPr>
        <p:spPr bwMode="auto">
          <a:xfrm rot="-5400000">
            <a:off x="3388933" y="4060761"/>
            <a:ext cx="1436687" cy="27924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8549" name="AutoShape 21"/>
          <p:cNvSpPr>
            <a:spLocks/>
          </p:cNvSpPr>
          <p:nvPr/>
        </p:nvSpPr>
        <p:spPr bwMode="auto">
          <a:xfrm>
            <a:off x="7762494" y="5437123"/>
            <a:ext cx="266700" cy="428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918550" name="AutoShape 22"/>
          <p:cNvSpPr>
            <a:spLocks noChangeArrowheads="1"/>
          </p:cNvSpPr>
          <p:nvPr/>
        </p:nvSpPr>
        <p:spPr bwMode="auto">
          <a:xfrm rot="5400000" flipH="1">
            <a:off x="6449632" y="4354448"/>
            <a:ext cx="301625" cy="2203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4" name="Group 23"/>
          <p:cNvGrpSpPr>
            <a:grpSpLocks/>
          </p:cNvGrpSpPr>
          <p:nvPr/>
        </p:nvGrpSpPr>
        <p:grpSpPr bwMode="auto">
          <a:xfrm>
            <a:off x="5336794" y="4737035"/>
            <a:ext cx="304800" cy="1441450"/>
            <a:chOff x="3456" y="1344"/>
            <a:chExt cx="192" cy="864"/>
          </a:xfrm>
        </p:grpSpPr>
        <p:sp>
          <p:nvSpPr>
            <p:cNvPr id="918552"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53"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54"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8555"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8556" name="Rectangle 28"/>
          <p:cNvSpPr>
            <a:spLocks noChangeArrowheads="1"/>
          </p:cNvSpPr>
          <p:nvPr/>
        </p:nvSpPr>
        <p:spPr bwMode="auto">
          <a:xfrm>
            <a:off x="6708395" y="140804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point light source</a:t>
            </a:r>
          </a:p>
        </p:txBody>
      </p:sp>
      <p:sp>
        <p:nvSpPr>
          <p:cNvPr id="918561" name="AutoShape 33"/>
          <p:cNvSpPr>
            <a:spLocks noChangeArrowheads="1"/>
          </p:cNvSpPr>
          <p:nvPr/>
        </p:nvSpPr>
        <p:spPr bwMode="auto">
          <a:xfrm>
            <a:off x="4652583" y="177634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8562" name="Rectangle 34"/>
          <p:cNvSpPr>
            <a:spLocks noGrp="1" noChangeArrowheads="1"/>
          </p:cNvSpPr>
          <p:nvPr>
            <p:ph type="title"/>
          </p:nvPr>
        </p:nvSpPr>
        <p:spPr>
          <a:xfrm>
            <a:off x="542544" y="44385"/>
            <a:ext cx="8458200" cy="1098550"/>
          </a:xfrm>
          <a:noFill/>
          <a:ln/>
        </p:spPr>
        <p:txBody>
          <a:bodyPr/>
          <a:lstStyle/>
          <a:p>
            <a:r>
              <a:rPr lang="en-US" b="1">
                <a:solidFill>
                  <a:srgbClr val="FFCC00"/>
                </a:solidFill>
              </a:rPr>
              <a:t>Lens and defocus</a:t>
            </a:r>
          </a:p>
        </p:txBody>
      </p:sp>
      <p:sp>
        <p:nvSpPr>
          <p:cNvPr id="918563" name="Line 20"/>
          <p:cNvSpPr>
            <a:spLocks/>
          </p:cNvSpPr>
          <p:nvPr/>
        </p:nvSpPr>
        <p:spPr bwMode="auto">
          <a:xfrm>
            <a:off x="545719" y="106991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18564" name="Text Box 36"/>
          <p:cNvSpPr txBox="1">
            <a:spLocks noChangeArrowheads="1"/>
          </p:cNvSpPr>
          <p:nvPr/>
        </p:nvSpPr>
        <p:spPr bwMode="auto">
          <a:xfrm>
            <a:off x="2031619" y="636739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
        <p:nvSpPr>
          <p:cNvPr id="918568" name="Rectangle 40"/>
          <p:cNvSpPr>
            <a:spLocks noChangeArrowheads="1"/>
          </p:cNvSpPr>
          <p:nvPr/>
        </p:nvSpPr>
        <p:spPr bwMode="auto">
          <a:xfrm>
            <a:off x="790194" y="141122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6482" name="Picture 2" descr="conv_08"/>
          <p:cNvPicPr>
            <a:picLocks noChangeAspect="1" noChangeArrowheads="1"/>
          </p:cNvPicPr>
          <p:nvPr/>
        </p:nvPicPr>
        <p:blipFill>
          <a:blip r:embed="rId3" cstate="print"/>
          <a:srcRect/>
          <a:stretch>
            <a:fillRect/>
          </a:stretch>
        </p:blipFill>
        <p:spPr bwMode="auto">
          <a:xfrm>
            <a:off x="5131753" y="1299718"/>
            <a:ext cx="1644650" cy="1644650"/>
          </a:xfrm>
          <a:prstGeom prst="rect">
            <a:avLst/>
          </a:prstGeom>
          <a:noFill/>
          <a:ln w="38100">
            <a:solidFill>
              <a:schemeClr val="bg1"/>
            </a:solidFill>
            <a:miter lim="800000"/>
            <a:headEnd/>
            <a:tailEnd/>
          </a:ln>
        </p:spPr>
      </p:pic>
      <p:sp>
        <p:nvSpPr>
          <p:cNvPr id="916483" name="AutoShape 3"/>
          <p:cNvSpPr>
            <a:spLocks noChangeArrowheads="1"/>
          </p:cNvSpPr>
          <p:nvPr/>
        </p:nvSpPr>
        <p:spPr bwMode="auto">
          <a:xfrm rot="-5400000">
            <a:off x="7688422" y="4480275"/>
            <a:ext cx="1436687" cy="19621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6484" name="AutoShape 4"/>
          <p:cNvSpPr>
            <a:spLocks noChangeArrowheads="1"/>
          </p:cNvSpPr>
          <p:nvPr/>
        </p:nvSpPr>
        <p:spPr bwMode="auto">
          <a:xfrm rot="5400000" flipH="1">
            <a:off x="5767547" y="4480275"/>
            <a:ext cx="1436687" cy="19621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6485" name="Text Box 5"/>
          <p:cNvSpPr txBox="1">
            <a:spLocks noChangeArrowheads="1"/>
          </p:cNvSpPr>
          <p:nvPr/>
        </p:nvSpPr>
        <p:spPr bwMode="auto">
          <a:xfrm>
            <a:off x="4625340" y="4014343"/>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6486" name="Text Box 6"/>
          <p:cNvSpPr txBox="1">
            <a:spLocks noChangeArrowheads="1"/>
          </p:cNvSpPr>
          <p:nvPr/>
        </p:nvSpPr>
        <p:spPr bwMode="auto">
          <a:xfrm>
            <a:off x="1869440" y="4014343"/>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916487" name="Line 7"/>
          <p:cNvSpPr>
            <a:spLocks noChangeShapeType="1"/>
          </p:cNvSpPr>
          <p:nvPr/>
        </p:nvSpPr>
        <p:spPr bwMode="auto">
          <a:xfrm>
            <a:off x="2729865" y="4471543"/>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grpSp>
        <p:nvGrpSpPr>
          <p:cNvPr id="2" name="Group 10"/>
          <p:cNvGrpSpPr>
            <a:grpSpLocks/>
          </p:cNvGrpSpPr>
          <p:nvPr/>
        </p:nvGrpSpPr>
        <p:grpSpPr bwMode="auto">
          <a:xfrm>
            <a:off x="5342890" y="4741418"/>
            <a:ext cx="304800" cy="1441450"/>
            <a:chOff x="3456" y="1344"/>
            <a:chExt cx="192" cy="864"/>
          </a:xfrm>
        </p:grpSpPr>
        <p:sp>
          <p:nvSpPr>
            <p:cNvPr id="916491"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492"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493"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494"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6496" name="Line 16"/>
          <p:cNvSpPr>
            <a:spLocks noChangeShapeType="1"/>
          </p:cNvSpPr>
          <p:nvPr/>
        </p:nvSpPr>
        <p:spPr bwMode="auto">
          <a:xfrm>
            <a:off x="2310765" y="4471543"/>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6497" name="Text Box 17"/>
          <p:cNvSpPr txBox="1">
            <a:spLocks noChangeArrowheads="1"/>
          </p:cNvSpPr>
          <p:nvPr/>
        </p:nvSpPr>
        <p:spPr bwMode="auto">
          <a:xfrm>
            <a:off x="6997065" y="3890519"/>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6498" name="Rectangle 18"/>
          <p:cNvSpPr>
            <a:spLocks noChangeArrowheads="1"/>
          </p:cNvSpPr>
          <p:nvPr/>
        </p:nvSpPr>
        <p:spPr bwMode="auto">
          <a:xfrm>
            <a:off x="7700329" y="4498531"/>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6499" name="Text Box 19"/>
          <p:cNvSpPr txBox="1">
            <a:spLocks noChangeArrowheads="1"/>
          </p:cNvSpPr>
          <p:nvPr/>
        </p:nvSpPr>
        <p:spPr bwMode="auto">
          <a:xfrm>
            <a:off x="7835265" y="5185918"/>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6500" name="Line 20"/>
          <p:cNvSpPr>
            <a:spLocks noChangeShapeType="1"/>
          </p:cNvSpPr>
          <p:nvPr/>
        </p:nvSpPr>
        <p:spPr bwMode="auto">
          <a:xfrm>
            <a:off x="7682865" y="4585843"/>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6501" name="AutoShape 21"/>
          <p:cNvSpPr>
            <a:spLocks noChangeArrowheads="1"/>
          </p:cNvSpPr>
          <p:nvPr/>
        </p:nvSpPr>
        <p:spPr bwMode="auto">
          <a:xfrm rot="-5400000">
            <a:off x="3183891" y="3854006"/>
            <a:ext cx="1436687" cy="321468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6502" name="AutoShape 22"/>
          <p:cNvSpPr>
            <a:spLocks/>
          </p:cNvSpPr>
          <p:nvPr/>
        </p:nvSpPr>
        <p:spPr bwMode="auto">
          <a:xfrm>
            <a:off x="7768590" y="5333556"/>
            <a:ext cx="266700" cy="2587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grpSp>
        <p:nvGrpSpPr>
          <p:cNvPr id="3" name="Group 23"/>
          <p:cNvGrpSpPr>
            <a:grpSpLocks/>
          </p:cNvGrpSpPr>
          <p:nvPr/>
        </p:nvGrpSpPr>
        <p:grpSpPr bwMode="auto">
          <a:xfrm>
            <a:off x="5342890" y="4741418"/>
            <a:ext cx="304800" cy="1441450"/>
            <a:chOff x="3456" y="1344"/>
            <a:chExt cx="192" cy="864"/>
          </a:xfrm>
        </p:grpSpPr>
        <p:sp>
          <p:nvSpPr>
            <p:cNvPr id="916504"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505"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506"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6507"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6508" name="Rectangle 28"/>
          <p:cNvSpPr>
            <a:spLocks noChangeArrowheads="1"/>
          </p:cNvSpPr>
          <p:nvPr/>
        </p:nvSpPr>
        <p:spPr bwMode="auto">
          <a:xfrm>
            <a:off x="6714491" y="1412432"/>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916513" name="AutoShape 33"/>
          <p:cNvSpPr>
            <a:spLocks noChangeArrowheads="1"/>
          </p:cNvSpPr>
          <p:nvPr/>
        </p:nvSpPr>
        <p:spPr bwMode="auto">
          <a:xfrm>
            <a:off x="4658679" y="1780732"/>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6514" name="Rectangle 34"/>
          <p:cNvSpPr>
            <a:spLocks noGrp="1" noChangeArrowheads="1"/>
          </p:cNvSpPr>
          <p:nvPr>
            <p:ph type="title"/>
          </p:nvPr>
        </p:nvSpPr>
        <p:spPr>
          <a:xfrm>
            <a:off x="548640" y="48768"/>
            <a:ext cx="8458200" cy="1098550"/>
          </a:xfrm>
          <a:noFill/>
          <a:ln/>
        </p:spPr>
        <p:txBody>
          <a:bodyPr/>
          <a:lstStyle/>
          <a:p>
            <a:r>
              <a:rPr lang="en-US" b="1">
                <a:solidFill>
                  <a:srgbClr val="FFCC00"/>
                </a:solidFill>
              </a:rPr>
              <a:t>Lens and defocus</a:t>
            </a:r>
          </a:p>
        </p:txBody>
      </p:sp>
      <p:sp>
        <p:nvSpPr>
          <p:cNvPr id="916515" name="Line 20"/>
          <p:cNvSpPr>
            <a:spLocks/>
          </p:cNvSpPr>
          <p:nvPr/>
        </p:nvSpPr>
        <p:spPr bwMode="auto">
          <a:xfrm>
            <a:off x="551815" y="1074293"/>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4" name="Group 36"/>
          <p:cNvGrpSpPr>
            <a:grpSpLocks/>
          </p:cNvGrpSpPr>
          <p:nvPr/>
        </p:nvGrpSpPr>
        <p:grpSpPr bwMode="auto">
          <a:xfrm>
            <a:off x="2855278" y="1290193"/>
            <a:ext cx="1663700" cy="1663700"/>
            <a:chOff x="1059" y="833"/>
            <a:chExt cx="1085" cy="1084"/>
          </a:xfrm>
        </p:grpSpPr>
        <p:sp>
          <p:nvSpPr>
            <p:cNvPr id="916517" name="Rectangle 37"/>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6518" name="Picture 38"/>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6519" name="Rectangle 39"/>
          <p:cNvSpPr>
            <a:spLocks noChangeArrowheads="1"/>
          </p:cNvSpPr>
          <p:nvPr/>
        </p:nvSpPr>
        <p:spPr bwMode="auto">
          <a:xfrm>
            <a:off x="796290" y="1415607"/>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
        <p:nvSpPr>
          <p:cNvPr id="916520" name="Text Box 40"/>
          <p:cNvSpPr txBox="1">
            <a:spLocks noChangeArrowheads="1"/>
          </p:cNvSpPr>
          <p:nvPr/>
        </p:nvSpPr>
        <p:spPr bwMode="auto">
          <a:xfrm>
            <a:off x="2037715" y="6371781"/>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4434" name="Picture 2" descr="conv_05"/>
          <p:cNvPicPr>
            <a:picLocks noChangeAspect="1" noChangeArrowheads="1"/>
          </p:cNvPicPr>
          <p:nvPr/>
        </p:nvPicPr>
        <p:blipFill>
          <a:blip r:embed="rId3" cstate="print"/>
          <a:srcRect/>
          <a:stretch>
            <a:fillRect/>
          </a:stretch>
        </p:blipFill>
        <p:spPr bwMode="auto">
          <a:xfrm>
            <a:off x="5128705" y="1293622"/>
            <a:ext cx="1644650" cy="1644650"/>
          </a:xfrm>
          <a:prstGeom prst="rect">
            <a:avLst/>
          </a:prstGeom>
          <a:noFill/>
          <a:ln w="38100">
            <a:solidFill>
              <a:schemeClr val="bg1"/>
            </a:solidFill>
            <a:miter lim="800000"/>
            <a:headEnd/>
            <a:tailEnd/>
          </a:ln>
        </p:spPr>
      </p:pic>
      <p:sp>
        <p:nvSpPr>
          <p:cNvPr id="914435" name="AutoShape 3"/>
          <p:cNvSpPr>
            <a:spLocks noChangeArrowheads="1"/>
          </p:cNvSpPr>
          <p:nvPr/>
        </p:nvSpPr>
        <p:spPr bwMode="auto">
          <a:xfrm rot="-5400000">
            <a:off x="7373431" y="4579748"/>
            <a:ext cx="1436687" cy="17510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4436" name="AutoShape 4"/>
          <p:cNvSpPr>
            <a:spLocks noChangeArrowheads="1"/>
          </p:cNvSpPr>
          <p:nvPr/>
        </p:nvSpPr>
        <p:spPr bwMode="auto">
          <a:xfrm rot="5400000" flipH="1">
            <a:off x="5658931" y="4579748"/>
            <a:ext cx="1436687" cy="17510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4437" name="Text Box 5"/>
          <p:cNvSpPr txBox="1">
            <a:spLocks noChangeArrowheads="1"/>
          </p:cNvSpPr>
          <p:nvPr/>
        </p:nvSpPr>
        <p:spPr bwMode="auto">
          <a:xfrm>
            <a:off x="4622292" y="4008247"/>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4439" name="Line 7"/>
          <p:cNvSpPr>
            <a:spLocks noChangeShapeType="1"/>
          </p:cNvSpPr>
          <p:nvPr/>
        </p:nvSpPr>
        <p:spPr bwMode="auto">
          <a:xfrm>
            <a:off x="2726817" y="4465447"/>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grpSp>
        <p:nvGrpSpPr>
          <p:cNvPr id="2" name="Group 10"/>
          <p:cNvGrpSpPr>
            <a:grpSpLocks/>
          </p:cNvGrpSpPr>
          <p:nvPr/>
        </p:nvGrpSpPr>
        <p:grpSpPr bwMode="auto">
          <a:xfrm>
            <a:off x="5339842" y="4735322"/>
            <a:ext cx="304800" cy="1441450"/>
            <a:chOff x="3456" y="1344"/>
            <a:chExt cx="192" cy="864"/>
          </a:xfrm>
        </p:grpSpPr>
        <p:sp>
          <p:nvSpPr>
            <p:cNvPr id="914443"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44"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45"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46"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4447" name="Line 15"/>
          <p:cNvSpPr>
            <a:spLocks noChangeShapeType="1"/>
          </p:cNvSpPr>
          <p:nvPr/>
        </p:nvSpPr>
        <p:spPr bwMode="auto">
          <a:xfrm>
            <a:off x="1888617" y="4465447"/>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4448" name="Line 16"/>
          <p:cNvSpPr>
            <a:spLocks noChangeShapeType="1"/>
          </p:cNvSpPr>
          <p:nvPr/>
        </p:nvSpPr>
        <p:spPr bwMode="auto">
          <a:xfrm>
            <a:off x="2307717" y="4465447"/>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4449" name="Text Box 17"/>
          <p:cNvSpPr txBox="1">
            <a:spLocks noChangeArrowheads="1"/>
          </p:cNvSpPr>
          <p:nvPr/>
        </p:nvSpPr>
        <p:spPr bwMode="auto">
          <a:xfrm>
            <a:off x="6994017" y="3884423"/>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4450" name="Rectangle 18"/>
          <p:cNvSpPr>
            <a:spLocks noChangeArrowheads="1"/>
          </p:cNvSpPr>
          <p:nvPr/>
        </p:nvSpPr>
        <p:spPr bwMode="auto">
          <a:xfrm>
            <a:off x="7697281" y="4492435"/>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4451" name="Text Box 19"/>
          <p:cNvSpPr txBox="1">
            <a:spLocks noChangeArrowheads="1"/>
          </p:cNvSpPr>
          <p:nvPr/>
        </p:nvSpPr>
        <p:spPr bwMode="auto">
          <a:xfrm>
            <a:off x="7832217" y="5179822"/>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4452" name="Line 20"/>
          <p:cNvSpPr>
            <a:spLocks noChangeShapeType="1"/>
          </p:cNvSpPr>
          <p:nvPr/>
        </p:nvSpPr>
        <p:spPr bwMode="auto">
          <a:xfrm>
            <a:off x="7679817" y="4579747"/>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4453" name="AutoShape 21"/>
          <p:cNvSpPr>
            <a:spLocks noChangeArrowheads="1"/>
          </p:cNvSpPr>
          <p:nvPr/>
        </p:nvSpPr>
        <p:spPr bwMode="auto">
          <a:xfrm rot="-5400000">
            <a:off x="2975262" y="3642329"/>
            <a:ext cx="1436687" cy="36258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4454" name="AutoShape 22"/>
          <p:cNvSpPr>
            <a:spLocks/>
          </p:cNvSpPr>
          <p:nvPr/>
        </p:nvSpPr>
        <p:spPr bwMode="auto">
          <a:xfrm>
            <a:off x="7765542" y="5251261"/>
            <a:ext cx="266700" cy="407987"/>
          </a:xfrm>
          <a:prstGeom prst="rightBrace">
            <a:avLst>
              <a:gd name="adj1" fmla="val 12748"/>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grpSp>
        <p:nvGrpSpPr>
          <p:cNvPr id="3" name="Group 23"/>
          <p:cNvGrpSpPr>
            <a:grpSpLocks/>
          </p:cNvGrpSpPr>
          <p:nvPr/>
        </p:nvGrpSpPr>
        <p:grpSpPr bwMode="auto">
          <a:xfrm>
            <a:off x="5339842" y="4735322"/>
            <a:ext cx="304800" cy="1441450"/>
            <a:chOff x="3456" y="1344"/>
            <a:chExt cx="192" cy="864"/>
          </a:xfrm>
        </p:grpSpPr>
        <p:sp>
          <p:nvSpPr>
            <p:cNvPr id="914456"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57"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58"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4459"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4460" name="Rectangle 28"/>
          <p:cNvSpPr>
            <a:spLocks noChangeArrowheads="1"/>
          </p:cNvSpPr>
          <p:nvPr/>
        </p:nvSpPr>
        <p:spPr bwMode="auto">
          <a:xfrm>
            <a:off x="6711443" y="1406336"/>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914465" name="AutoShape 33"/>
          <p:cNvSpPr>
            <a:spLocks noChangeArrowheads="1"/>
          </p:cNvSpPr>
          <p:nvPr/>
        </p:nvSpPr>
        <p:spPr bwMode="auto">
          <a:xfrm>
            <a:off x="4655631" y="1774636"/>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4466" name="Rectangle 34"/>
          <p:cNvSpPr>
            <a:spLocks noGrp="1" noChangeArrowheads="1"/>
          </p:cNvSpPr>
          <p:nvPr>
            <p:ph type="title"/>
          </p:nvPr>
        </p:nvSpPr>
        <p:spPr>
          <a:xfrm>
            <a:off x="545592" y="42672"/>
            <a:ext cx="8458200" cy="1098550"/>
          </a:xfrm>
          <a:noFill/>
          <a:ln/>
        </p:spPr>
        <p:txBody>
          <a:bodyPr/>
          <a:lstStyle/>
          <a:p>
            <a:r>
              <a:rPr lang="en-US" b="1">
                <a:solidFill>
                  <a:srgbClr val="FFCC00"/>
                </a:solidFill>
              </a:rPr>
              <a:t>Lens and defocus</a:t>
            </a:r>
          </a:p>
        </p:txBody>
      </p:sp>
      <p:sp>
        <p:nvSpPr>
          <p:cNvPr id="914467" name="Line 20"/>
          <p:cNvSpPr>
            <a:spLocks/>
          </p:cNvSpPr>
          <p:nvPr/>
        </p:nvSpPr>
        <p:spPr bwMode="auto">
          <a:xfrm>
            <a:off x="548767" y="1068197"/>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14468" name="Text Box 36"/>
          <p:cNvSpPr txBox="1">
            <a:spLocks noChangeArrowheads="1"/>
          </p:cNvSpPr>
          <p:nvPr/>
        </p:nvSpPr>
        <p:spPr bwMode="auto">
          <a:xfrm>
            <a:off x="1456817" y="4008247"/>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grpSp>
        <p:nvGrpSpPr>
          <p:cNvPr id="4" name="Group 37"/>
          <p:cNvGrpSpPr>
            <a:grpSpLocks/>
          </p:cNvGrpSpPr>
          <p:nvPr/>
        </p:nvGrpSpPr>
        <p:grpSpPr bwMode="auto">
          <a:xfrm>
            <a:off x="2852230" y="1284097"/>
            <a:ext cx="1663700" cy="1663700"/>
            <a:chOff x="1059" y="833"/>
            <a:chExt cx="1085" cy="1084"/>
          </a:xfrm>
        </p:grpSpPr>
        <p:sp>
          <p:nvSpPr>
            <p:cNvPr id="914470"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4471" name="Picture 39"/>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4472" name="Rectangle 40"/>
          <p:cNvSpPr>
            <a:spLocks noChangeArrowheads="1"/>
          </p:cNvSpPr>
          <p:nvPr/>
        </p:nvSpPr>
        <p:spPr bwMode="auto">
          <a:xfrm>
            <a:off x="793242" y="1409511"/>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
        <p:nvSpPr>
          <p:cNvPr id="914473" name="Text Box 41"/>
          <p:cNvSpPr txBox="1">
            <a:spLocks noChangeArrowheads="1"/>
          </p:cNvSpPr>
          <p:nvPr/>
        </p:nvSpPr>
        <p:spPr bwMode="auto">
          <a:xfrm>
            <a:off x="2034667" y="6365685"/>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cameras</a:t>
            </a:r>
          </a:p>
        </p:txBody>
      </p:sp>
      <p:sp>
        <p:nvSpPr>
          <p:cNvPr id="3" name="Content Placeholder 2"/>
          <p:cNvSpPr>
            <a:spLocks noGrp="1"/>
          </p:cNvSpPr>
          <p:nvPr>
            <p:ph idx="1"/>
          </p:nvPr>
        </p:nvSpPr>
        <p:spPr>
          <a:xfrm>
            <a:off x="609600" y="914401"/>
            <a:ext cx="8534400" cy="5135563"/>
          </a:xfrm>
        </p:spPr>
        <p:txBody>
          <a:bodyPr/>
          <a:lstStyle/>
          <a:p>
            <a:pPr marL="0" indent="0">
              <a:buNone/>
            </a:pPr>
            <a:r>
              <a:rPr lang="en-US" dirty="0"/>
              <a:t>With a computational approach, we can capture light and then figure out what to do with it</a:t>
            </a:r>
          </a:p>
        </p:txBody>
      </p:sp>
      <p:pic>
        <p:nvPicPr>
          <p:cNvPr id="4" name="Picture 2" descr="http://lifebitz.files.wordpress.com/2009/01/b1eye011.jpg"/>
          <p:cNvPicPr>
            <a:picLocks noChangeAspect="1" noChangeArrowheads="1"/>
          </p:cNvPicPr>
          <p:nvPr/>
        </p:nvPicPr>
        <p:blipFill>
          <a:blip r:embed="rId3" cstate="print"/>
          <a:srcRect/>
          <a:stretch>
            <a:fillRect/>
          </a:stretch>
        </p:blipFill>
        <p:spPr bwMode="auto">
          <a:xfrm>
            <a:off x="609600" y="3635424"/>
            <a:ext cx="1270000" cy="1066800"/>
          </a:xfrm>
          <a:prstGeom prst="rect">
            <a:avLst/>
          </a:prstGeom>
          <a:noFill/>
          <a:scene3d>
            <a:camera prst="perspectiveHeroicExtremeRightFacing">
              <a:rot lat="0" lon="17400000" rev="0"/>
            </a:camera>
            <a:lightRig rig="threePt" dir="t"/>
          </a:scene3d>
        </p:spPr>
      </p:pic>
      <p:pic>
        <p:nvPicPr>
          <p:cNvPr id="6" name="Picture 4" descr="http://www.riproduzionidarte.it/images/van_gogh_siesta_0808_5b1.jpg"/>
          <p:cNvPicPr>
            <a:picLocks noChangeAspect="1" noChangeArrowheads="1"/>
          </p:cNvPicPr>
          <p:nvPr/>
        </p:nvPicPr>
        <p:blipFill>
          <a:blip r:embed="rId4" cstate="print"/>
          <a:srcRect/>
          <a:stretch>
            <a:fillRect/>
          </a:stretch>
        </p:blipFill>
        <p:spPr bwMode="auto">
          <a:xfrm flipH="1">
            <a:off x="1447800" y="3025824"/>
            <a:ext cx="2971800" cy="2286000"/>
          </a:xfrm>
          <a:prstGeom prst="rect">
            <a:avLst/>
          </a:prstGeom>
          <a:noFill/>
          <a:scene3d>
            <a:camera prst="perspectiveContrastingRightFacing" fov="3000000">
              <a:rot lat="0" lon="6000000" rev="0"/>
            </a:camera>
            <a:lightRig rig="threePt" dir="t"/>
          </a:scene3d>
        </p:spPr>
      </p:pic>
      <p:cxnSp>
        <p:nvCxnSpPr>
          <p:cNvPr id="10" name="Straight Arrow Connector 9"/>
          <p:cNvCxnSpPr/>
          <p:nvPr/>
        </p:nvCxnSpPr>
        <p:spPr>
          <a:xfrm rot="10800000" flipV="1">
            <a:off x="6400800" y="3178224"/>
            <a:ext cx="1143000" cy="685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6477000" y="4626024"/>
            <a:ext cx="9144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6400800" y="4168824"/>
            <a:ext cx="12192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81801" y="5235624"/>
            <a:ext cx="684803" cy="369332"/>
          </a:xfrm>
          <a:prstGeom prst="rect">
            <a:avLst/>
          </a:prstGeom>
          <a:noFill/>
        </p:spPr>
        <p:txBody>
          <a:bodyPr wrap="none" rtlCol="0">
            <a:spAutoFit/>
          </a:bodyPr>
          <a:lstStyle/>
          <a:p>
            <a:r>
              <a:rPr lang="en-US" dirty="0"/>
              <a:t>Light</a:t>
            </a:r>
          </a:p>
        </p:txBody>
      </p:sp>
      <p:sp>
        <p:nvSpPr>
          <p:cNvPr id="16" name="TextBox 15"/>
          <p:cNvSpPr txBox="1"/>
          <p:nvPr/>
        </p:nvSpPr>
        <p:spPr>
          <a:xfrm>
            <a:off x="2362200" y="5692824"/>
            <a:ext cx="1056700" cy="369332"/>
          </a:xfrm>
          <a:prstGeom prst="rect">
            <a:avLst/>
          </a:prstGeom>
          <a:noFill/>
        </p:spPr>
        <p:txBody>
          <a:bodyPr wrap="none" rtlCol="0">
            <a:spAutoFit/>
          </a:bodyPr>
          <a:lstStyle/>
          <a:p>
            <a:r>
              <a:rPr lang="en-US" dirty="0"/>
              <a:t>Displays</a:t>
            </a:r>
          </a:p>
        </p:txBody>
      </p:sp>
      <p:sp>
        <p:nvSpPr>
          <p:cNvPr id="18" name="Right Arrow 17"/>
          <p:cNvSpPr/>
          <p:nvPr/>
        </p:nvSpPr>
        <p:spPr>
          <a:xfrm flipH="1">
            <a:off x="3505200" y="4168824"/>
            <a:ext cx="609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rot="10800000" flipV="1">
            <a:off x="1676400" y="3711624"/>
            <a:ext cx="6096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1600200" y="4397424"/>
            <a:ext cx="68580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1600205" y="4168824"/>
            <a:ext cx="609597"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24800" y="3935760"/>
            <a:ext cx="1447800" cy="461665"/>
          </a:xfrm>
          <a:prstGeom prst="rect">
            <a:avLst/>
          </a:prstGeom>
          <a:noFill/>
        </p:spPr>
        <p:txBody>
          <a:bodyPr wrap="square" rtlCol="0">
            <a:spAutoFit/>
          </a:bodyPr>
          <a:lstStyle/>
          <a:p>
            <a:r>
              <a:rPr lang="en-US" sz="2400" dirty="0"/>
              <a:t>Scene</a:t>
            </a:r>
          </a:p>
        </p:txBody>
      </p:sp>
      <p:sp>
        <p:nvSpPr>
          <p:cNvPr id="23" name="TextBox 22"/>
          <p:cNvSpPr txBox="1"/>
          <p:nvPr/>
        </p:nvSpPr>
        <p:spPr>
          <a:xfrm>
            <a:off x="609601" y="4854624"/>
            <a:ext cx="697627" cy="369332"/>
          </a:xfrm>
          <a:prstGeom prst="rect">
            <a:avLst/>
          </a:prstGeom>
          <a:noFill/>
        </p:spPr>
        <p:txBody>
          <a:bodyPr wrap="none" rtlCol="0">
            <a:spAutoFit/>
          </a:bodyPr>
          <a:lstStyle/>
          <a:p>
            <a:r>
              <a:rPr lang="en-US" dirty="0"/>
              <a:t>Eyes</a:t>
            </a:r>
          </a:p>
        </p:txBody>
      </p:sp>
      <p:sp>
        <p:nvSpPr>
          <p:cNvPr id="24" name="Rounded Rectangle 23"/>
          <p:cNvSpPr/>
          <p:nvPr/>
        </p:nvSpPr>
        <p:spPr>
          <a:xfrm>
            <a:off x="4648200" y="3635424"/>
            <a:ext cx="1600200"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Captured Light</a:t>
            </a:r>
          </a:p>
        </p:txBody>
      </p:sp>
      <p:sp>
        <p:nvSpPr>
          <p:cNvPr id="25" name="TextBox 24"/>
          <p:cNvSpPr txBox="1"/>
          <p:nvPr/>
        </p:nvSpPr>
        <p:spPr>
          <a:xfrm>
            <a:off x="3168114" y="3773616"/>
            <a:ext cx="1600200" cy="369332"/>
          </a:xfrm>
          <a:prstGeom prst="rect">
            <a:avLst/>
          </a:prstGeom>
          <a:noFill/>
        </p:spPr>
        <p:txBody>
          <a:bodyPr wrap="square" rtlCol="0">
            <a:spAutoFit/>
          </a:bodyPr>
          <a:lstStyle/>
          <a:p>
            <a:r>
              <a:rPr lang="en-US" dirty="0"/>
              <a:t>Computation</a:t>
            </a:r>
          </a:p>
        </p:txBody>
      </p:sp>
      <p:pic>
        <p:nvPicPr>
          <p:cNvPr id="26" name="Picture 4" descr="http://www.riproduzionidarte.it/images/van_gogh_siesta_0808_5b1.jpg"/>
          <p:cNvPicPr>
            <a:picLocks noChangeAspect="1" noChangeArrowheads="1"/>
          </p:cNvPicPr>
          <p:nvPr/>
        </p:nvPicPr>
        <p:blipFill>
          <a:blip r:embed="rId4" cstate="print"/>
          <a:srcRect/>
          <a:stretch>
            <a:fillRect/>
          </a:stretch>
        </p:blipFill>
        <p:spPr bwMode="auto">
          <a:xfrm flipH="1">
            <a:off x="1219200" y="3254424"/>
            <a:ext cx="2971800" cy="2286000"/>
          </a:xfrm>
          <a:prstGeom prst="rect">
            <a:avLst/>
          </a:prstGeom>
          <a:noFill/>
          <a:scene3d>
            <a:camera prst="perspectiveContrastingRightFacing" fov="3000000">
              <a:rot lat="0" lon="6000000" rev="0"/>
            </a:camera>
            <a:lightRig rig="threePt" dir="t"/>
          </a:scene3d>
        </p:spPr>
      </p:pic>
      <p:pic>
        <p:nvPicPr>
          <p:cNvPr id="28" name="Picture 2" descr="http://lifebitz.files.wordpress.com/2009/01/b1eye011.jpg"/>
          <p:cNvPicPr>
            <a:picLocks noChangeAspect="1" noChangeArrowheads="1"/>
          </p:cNvPicPr>
          <p:nvPr/>
        </p:nvPicPr>
        <p:blipFill>
          <a:blip r:embed="rId3" cstate="print"/>
          <a:srcRect/>
          <a:stretch>
            <a:fillRect/>
          </a:stretch>
        </p:blipFill>
        <p:spPr bwMode="auto">
          <a:xfrm>
            <a:off x="76200" y="3711624"/>
            <a:ext cx="1270000" cy="1066800"/>
          </a:xfrm>
          <a:prstGeom prst="rect">
            <a:avLst/>
          </a:prstGeom>
          <a:noFill/>
          <a:scene3d>
            <a:camera prst="perspectiveHeroicExtremeRightFacing">
              <a:rot lat="0" lon="17400000" rev="0"/>
            </a:camera>
            <a:lightRig rig="threePt" dir="t"/>
          </a:scene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2386" name="Picture 2" descr="conv_03"/>
          <p:cNvPicPr>
            <a:picLocks noChangeAspect="1" noChangeArrowheads="1"/>
          </p:cNvPicPr>
          <p:nvPr/>
        </p:nvPicPr>
        <p:blipFill>
          <a:blip r:embed="rId3" cstate="print"/>
          <a:srcRect/>
          <a:stretch>
            <a:fillRect/>
          </a:stretch>
        </p:blipFill>
        <p:spPr bwMode="auto">
          <a:xfrm>
            <a:off x="5128705" y="1295335"/>
            <a:ext cx="1644650" cy="1644650"/>
          </a:xfrm>
          <a:prstGeom prst="rect">
            <a:avLst/>
          </a:prstGeom>
          <a:noFill/>
          <a:ln w="38100">
            <a:solidFill>
              <a:schemeClr val="bg1"/>
            </a:solidFill>
            <a:miter lim="800000"/>
            <a:headEnd/>
            <a:tailEnd/>
          </a:ln>
        </p:spPr>
      </p:pic>
      <p:sp>
        <p:nvSpPr>
          <p:cNvPr id="912387" name="AutoShape 3"/>
          <p:cNvSpPr>
            <a:spLocks noChangeArrowheads="1"/>
          </p:cNvSpPr>
          <p:nvPr/>
        </p:nvSpPr>
        <p:spPr bwMode="auto">
          <a:xfrm rot="-5400000">
            <a:off x="7051962" y="4690205"/>
            <a:ext cx="1436687" cy="1533525"/>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2388" name="AutoShape 4"/>
          <p:cNvSpPr>
            <a:spLocks noChangeArrowheads="1"/>
          </p:cNvSpPr>
          <p:nvPr/>
        </p:nvSpPr>
        <p:spPr bwMode="auto">
          <a:xfrm rot="5400000" flipH="1">
            <a:off x="5550187" y="4690205"/>
            <a:ext cx="1436687" cy="1533525"/>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2389" name="Text Box 5"/>
          <p:cNvSpPr txBox="1">
            <a:spLocks noChangeArrowheads="1"/>
          </p:cNvSpPr>
          <p:nvPr/>
        </p:nvSpPr>
        <p:spPr bwMode="auto">
          <a:xfrm>
            <a:off x="4622292" y="4009960"/>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2391" name="Line 7"/>
          <p:cNvSpPr>
            <a:spLocks noChangeShapeType="1"/>
          </p:cNvSpPr>
          <p:nvPr/>
        </p:nvSpPr>
        <p:spPr bwMode="auto">
          <a:xfrm>
            <a:off x="2726817" y="446716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912393" name="Line 9"/>
          <p:cNvSpPr>
            <a:spLocks noChangeShapeType="1"/>
          </p:cNvSpPr>
          <p:nvPr/>
        </p:nvSpPr>
        <p:spPr bwMode="auto">
          <a:xfrm>
            <a:off x="1469517" y="446716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grpSp>
        <p:nvGrpSpPr>
          <p:cNvPr id="2" name="Group 10"/>
          <p:cNvGrpSpPr>
            <a:grpSpLocks/>
          </p:cNvGrpSpPr>
          <p:nvPr/>
        </p:nvGrpSpPr>
        <p:grpSpPr bwMode="auto">
          <a:xfrm>
            <a:off x="5339842" y="4737035"/>
            <a:ext cx="304800" cy="1441450"/>
            <a:chOff x="3456" y="1344"/>
            <a:chExt cx="192" cy="864"/>
          </a:xfrm>
        </p:grpSpPr>
        <p:sp>
          <p:nvSpPr>
            <p:cNvPr id="912395" name="Arc 11"/>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396" name="Arc 12"/>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397" name="Arc 13"/>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398" name="Arc 14"/>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2399" name="Line 15"/>
          <p:cNvSpPr>
            <a:spLocks noChangeShapeType="1"/>
          </p:cNvSpPr>
          <p:nvPr/>
        </p:nvSpPr>
        <p:spPr bwMode="auto">
          <a:xfrm>
            <a:off x="1888617" y="446716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2400" name="Line 16"/>
          <p:cNvSpPr>
            <a:spLocks noChangeShapeType="1"/>
          </p:cNvSpPr>
          <p:nvPr/>
        </p:nvSpPr>
        <p:spPr bwMode="auto">
          <a:xfrm>
            <a:off x="2307717" y="446716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2401" name="Text Box 17"/>
          <p:cNvSpPr txBox="1">
            <a:spLocks noChangeArrowheads="1"/>
          </p:cNvSpPr>
          <p:nvPr/>
        </p:nvSpPr>
        <p:spPr bwMode="auto">
          <a:xfrm>
            <a:off x="6994017" y="388613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2402" name="Rectangle 18"/>
          <p:cNvSpPr>
            <a:spLocks noChangeArrowheads="1"/>
          </p:cNvSpPr>
          <p:nvPr/>
        </p:nvSpPr>
        <p:spPr bwMode="auto">
          <a:xfrm>
            <a:off x="7697281" y="449414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2403" name="Text Box 19"/>
          <p:cNvSpPr txBox="1">
            <a:spLocks noChangeArrowheads="1"/>
          </p:cNvSpPr>
          <p:nvPr/>
        </p:nvSpPr>
        <p:spPr bwMode="auto">
          <a:xfrm>
            <a:off x="7832217" y="518153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2404" name="Line 20"/>
          <p:cNvSpPr>
            <a:spLocks noChangeShapeType="1"/>
          </p:cNvSpPr>
          <p:nvPr/>
        </p:nvSpPr>
        <p:spPr bwMode="auto">
          <a:xfrm>
            <a:off x="7679817" y="458146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2405" name="AutoShape 21"/>
          <p:cNvSpPr>
            <a:spLocks noChangeArrowheads="1"/>
          </p:cNvSpPr>
          <p:nvPr/>
        </p:nvSpPr>
        <p:spPr bwMode="auto">
          <a:xfrm rot="-5400000">
            <a:off x="2758568" y="3427348"/>
            <a:ext cx="1436687" cy="40592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2406" name="AutoShape 22"/>
          <p:cNvSpPr>
            <a:spLocks/>
          </p:cNvSpPr>
          <p:nvPr/>
        </p:nvSpPr>
        <p:spPr bwMode="auto">
          <a:xfrm>
            <a:off x="7765542" y="5127560"/>
            <a:ext cx="266700" cy="660400"/>
          </a:xfrm>
          <a:prstGeom prst="rightBrace">
            <a:avLst>
              <a:gd name="adj1" fmla="val 20635"/>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grpSp>
        <p:nvGrpSpPr>
          <p:cNvPr id="3" name="Group 23"/>
          <p:cNvGrpSpPr>
            <a:grpSpLocks/>
          </p:cNvGrpSpPr>
          <p:nvPr/>
        </p:nvGrpSpPr>
        <p:grpSpPr bwMode="auto">
          <a:xfrm>
            <a:off x="5339842" y="4737035"/>
            <a:ext cx="304800" cy="1441450"/>
            <a:chOff x="3456" y="1344"/>
            <a:chExt cx="192" cy="864"/>
          </a:xfrm>
        </p:grpSpPr>
        <p:sp>
          <p:nvSpPr>
            <p:cNvPr id="912408" name="Arc 2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409" name="Arc 2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410" name="Arc 2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2411" name="Arc 2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2412" name="Rectangle 28"/>
          <p:cNvSpPr>
            <a:spLocks noChangeArrowheads="1"/>
          </p:cNvSpPr>
          <p:nvPr/>
        </p:nvSpPr>
        <p:spPr bwMode="auto">
          <a:xfrm>
            <a:off x="6711443" y="140804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912413" name="Rectangle 29"/>
          <p:cNvSpPr>
            <a:spLocks noChangeArrowheads="1"/>
          </p:cNvSpPr>
          <p:nvPr/>
        </p:nvSpPr>
        <p:spPr bwMode="auto">
          <a:xfrm>
            <a:off x="793242" y="141122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
        <p:nvSpPr>
          <p:cNvPr id="912417" name="AutoShape 33"/>
          <p:cNvSpPr>
            <a:spLocks noChangeArrowheads="1"/>
          </p:cNvSpPr>
          <p:nvPr/>
        </p:nvSpPr>
        <p:spPr bwMode="auto">
          <a:xfrm>
            <a:off x="4655631" y="177634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2418" name="Rectangle 34"/>
          <p:cNvSpPr>
            <a:spLocks noGrp="1" noChangeArrowheads="1"/>
          </p:cNvSpPr>
          <p:nvPr>
            <p:ph type="title"/>
          </p:nvPr>
        </p:nvSpPr>
        <p:spPr>
          <a:xfrm>
            <a:off x="545592" y="44385"/>
            <a:ext cx="8458200" cy="1098550"/>
          </a:xfrm>
          <a:noFill/>
          <a:ln/>
        </p:spPr>
        <p:txBody>
          <a:bodyPr/>
          <a:lstStyle/>
          <a:p>
            <a:r>
              <a:rPr lang="en-US" b="1" dirty="0">
                <a:solidFill>
                  <a:srgbClr val="FFCC00"/>
                </a:solidFill>
              </a:rPr>
              <a:t>Lens and defocus</a:t>
            </a:r>
          </a:p>
        </p:txBody>
      </p:sp>
      <p:sp>
        <p:nvSpPr>
          <p:cNvPr id="912419" name="Line 20"/>
          <p:cNvSpPr>
            <a:spLocks/>
          </p:cNvSpPr>
          <p:nvPr/>
        </p:nvSpPr>
        <p:spPr bwMode="auto">
          <a:xfrm>
            <a:off x="548767" y="106991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12420" name="Text Box 36"/>
          <p:cNvSpPr txBox="1">
            <a:spLocks noChangeArrowheads="1"/>
          </p:cNvSpPr>
          <p:nvPr/>
        </p:nvSpPr>
        <p:spPr bwMode="auto">
          <a:xfrm>
            <a:off x="1037717" y="400996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grpSp>
        <p:nvGrpSpPr>
          <p:cNvPr id="4" name="Group 37"/>
          <p:cNvGrpSpPr>
            <a:grpSpLocks/>
          </p:cNvGrpSpPr>
          <p:nvPr/>
        </p:nvGrpSpPr>
        <p:grpSpPr bwMode="auto">
          <a:xfrm>
            <a:off x="2852230" y="1285810"/>
            <a:ext cx="1663700" cy="1663700"/>
            <a:chOff x="1059" y="833"/>
            <a:chExt cx="1085" cy="1084"/>
          </a:xfrm>
        </p:grpSpPr>
        <p:sp>
          <p:nvSpPr>
            <p:cNvPr id="912422" name="Rectangle 38"/>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2423" name="Picture 39"/>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2424" name="Text Box 40"/>
          <p:cNvSpPr txBox="1">
            <a:spLocks noChangeArrowheads="1"/>
          </p:cNvSpPr>
          <p:nvPr/>
        </p:nvSpPr>
        <p:spPr bwMode="auto">
          <a:xfrm>
            <a:off x="2034667" y="636739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0338" name="Picture 2" descr="conv_01"/>
          <p:cNvPicPr>
            <a:picLocks noChangeAspect="1" noChangeArrowheads="1"/>
          </p:cNvPicPr>
          <p:nvPr/>
        </p:nvPicPr>
        <p:blipFill>
          <a:blip r:embed="rId3" cstate="print"/>
          <a:srcRect/>
          <a:stretch>
            <a:fillRect/>
          </a:stretch>
        </p:blipFill>
        <p:spPr bwMode="auto">
          <a:xfrm>
            <a:off x="5131245" y="1303909"/>
            <a:ext cx="1644650" cy="1644650"/>
          </a:xfrm>
          <a:prstGeom prst="rect">
            <a:avLst/>
          </a:prstGeom>
          <a:noFill/>
          <a:ln w="38100">
            <a:solidFill>
              <a:schemeClr val="bg1"/>
            </a:solidFill>
            <a:miter lim="800000"/>
            <a:headEnd/>
            <a:tailEnd/>
          </a:ln>
        </p:spPr>
      </p:pic>
      <p:sp>
        <p:nvSpPr>
          <p:cNvPr id="910339" name="AutoShape 3"/>
          <p:cNvSpPr>
            <a:spLocks noChangeArrowheads="1"/>
          </p:cNvSpPr>
          <p:nvPr/>
        </p:nvSpPr>
        <p:spPr bwMode="auto">
          <a:xfrm rot="-5400000">
            <a:off x="6730652" y="4808316"/>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0340" name="AutoShape 4"/>
          <p:cNvSpPr>
            <a:spLocks noChangeArrowheads="1"/>
          </p:cNvSpPr>
          <p:nvPr/>
        </p:nvSpPr>
        <p:spPr bwMode="auto">
          <a:xfrm rot="-5400000">
            <a:off x="7298183" y="4807522"/>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0341" name="AutoShape 5"/>
          <p:cNvSpPr>
            <a:spLocks noChangeArrowheads="1"/>
          </p:cNvSpPr>
          <p:nvPr/>
        </p:nvSpPr>
        <p:spPr bwMode="auto">
          <a:xfrm rot="5400000" flipH="1">
            <a:off x="5443189" y="4808316"/>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0343" name="Line 20"/>
          <p:cNvSpPr>
            <a:spLocks/>
          </p:cNvSpPr>
          <p:nvPr/>
        </p:nvSpPr>
        <p:spPr bwMode="auto">
          <a:xfrm>
            <a:off x="551307" y="1078484"/>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10344" name="Text Box 8"/>
          <p:cNvSpPr txBox="1">
            <a:spLocks noChangeArrowheads="1"/>
          </p:cNvSpPr>
          <p:nvPr/>
        </p:nvSpPr>
        <p:spPr bwMode="auto">
          <a:xfrm>
            <a:off x="4624832" y="4018534"/>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910346" name="Line 10"/>
          <p:cNvSpPr>
            <a:spLocks noChangeShapeType="1"/>
          </p:cNvSpPr>
          <p:nvPr/>
        </p:nvSpPr>
        <p:spPr bwMode="auto">
          <a:xfrm>
            <a:off x="2729357" y="4475734"/>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910347" name="Line 11"/>
          <p:cNvSpPr>
            <a:spLocks noChangeShapeType="1"/>
          </p:cNvSpPr>
          <p:nvPr/>
        </p:nvSpPr>
        <p:spPr bwMode="auto">
          <a:xfrm>
            <a:off x="1052957" y="447573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0348" name="Line 12"/>
          <p:cNvSpPr>
            <a:spLocks noChangeShapeType="1"/>
          </p:cNvSpPr>
          <p:nvPr/>
        </p:nvSpPr>
        <p:spPr bwMode="auto">
          <a:xfrm>
            <a:off x="1472057" y="447573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grpSp>
        <p:nvGrpSpPr>
          <p:cNvPr id="2" name="Group 13"/>
          <p:cNvGrpSpPr>
            <a:grpSpLocks/>
          </p:cNvGrpSpPr>
          <p:nvPr/>
        </p:nvGrpSpPr>
        <p:grpSpPr bwMode="auto">
          <a:xfrm>
            <a:off x="5342382" y="4745609"/>
            <a:ext cx="304800" cy="1441450"/>
            <a:chOff x="3456" y="1344"/>
            <a:chExt cx="192" cy="864"/>
          </a:xfrm>
        </p:grpSpPr>
        <p:sp>
          <p:nvSpPr>
            <p:cNvPr id="910350" name="Arc 1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51" name="Arc 1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52" name="Arc 1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53" name="Arc 1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0354" name="Line 18"/>
          <p:cNvSpPr>
            <a:spLocks noChangeShapeType="1"/>
          </p:cNvSpPr>
          <p:nvPr/>
        </p:nvSpPr>
        <p:spPr bwMode="auto">
          <a:xfrm>
            <a:off x="1891157" y="447573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0355" name="Line 19"/>
          <p:cNvSpPr>
            <a:spLocks noChangeShapeType="1"/>
          </p:cNvSpPr>
          <p:nvPr/>
        </p:nvSpPr>
        <p:spPr bwMode="auto">
          <a:xfrm>
            <a:off x="2310257" y="447573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910356" name="Text Box 20"/>
          <p:cNvSpPr txBox="1">
            <a:spLocks noChangeArrowheads="1"/>
          </p:cNvSpPr>
          <p:nvPr/>
        </p:nvSpPr>
        <p:spPr bwMode="auto">
          <a:xfrm>
            <a:off x="6996557" y="3894710"/>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910357" name="Rectangle 21"/>
          <p:cNvSpPr>
            <a:spLocks noChangeArrowheads="1"/>
          </p:cNvSpPr>
          <p:nvPr/>
        </p:nvSpPr>
        <p:spPr bwMode="auto">
          <a:xfrm>
            <a:off x="7699821" y="4502722"/>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910358" name="AutoShape 22"/>
          <p:cNvSpPr>
            <a:spLocks/>
          </p:cNvSpPr>
          <p:nvPr/>
        </p:nvSpPr>
        <p:spPr bwMode="auto">
          <a:xfrm>
            <a:off x="7768082" y="4980559"/>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910359" name="Text Box 23"/>
          <p:cNvSpPr txBox="1">
            <a:spLocks noChangeArrowheads="1"/>
          </p:cNvSpPr>
          <p:nvPr/>
        </p:nvSpPr>
        <p:spPr bwMode="auto">
          <a:xfrm>
            <a:off x="7834757" y="5190109"/>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910360" name="Line 24"/>
          <p:cNvSpPr>
            <a:spLocks noChangeShapeType="1"/>
          </p:cNvSpPr>
          <p:nvPr/>
        </p:nvSpPr>
        <p:spPr bwMode="auto">
          <a:xfrm>
            <a:off x="7682357" y="4590034"/>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910361" name="AutoShape 25"/>
          <p:cNvSpPr>
            <a:spLocks noChangeArrowheads="1"/>
          </p:cNvSpPr>
          <p:nvPr/>
        </p:nvSpPr>
        <p:spPr bwMode="auto">
          <a:xfrm rot="-5400000">
            <a:off x="2545207" y="3221609"/>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910362" name="Rectangle 26"/>
          <p:cNvSpPr>
            <a:spLocks noChangeArrowheads="1"/>
          </p:cNvSpPr>
          <p:nvPr/>
        </p:nvSpPr>
        <p:spPr bwMode="auto">
          <a:xfrm>
            <a:off x="6713983" y="1416623"/>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910363" name="Rectangle 27"/>
          <p:cNvSpPr>
            <a:spLocks noChangeArrowheads="1"/>
          </p:cNvSpPr>
          <p:nvPr/>
        </p:nvSpPr>
        <p:spPr bwMode="auto">
          <a:xfrm>
            <a:off x="795782" y="1419798"/>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Lens’ aperture </a:t>
            </a:r>
            <a:br>
              <a:rPr lang="en-US" b="1">
                <a:solidFill>
                  <a:srgbClr val="FFFFFF"/>
                </a:solidFill>
              </a:rPr>
            </a:br>
            <a:endParaRPr lang="en-US" b="1">
              <a:solidFill>
                <a:srgbClr val="FFFFFF"/>
              </a:solidFill>
            </a:endParaRPr>
          </a:p>
        </p:txBody>
      </p:sp>
      <p:sp>
        <p:nvSpPr>
          <p:cNvPr id="910367" name="AutoShape 31"/>
          <p:cNvSpPr>
            <a:spLocks noChangeArrowheads="1"/>
          </p:cNvSpPr>
          <p:nvPr/>
        </p:nvSpPr>
        <p:spPr bwMode="auto">
          <a:xfrm>
            <a:off x="4658171" y="1784923"/>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910368" name="AutoShape 32"/>
          <p:cNvSpPr>
            <a:spLocks noChangeArrowheads="1"/>
          </p:cNvSpPr>
          <p:nvPr/>
        </p:nvSpPr>
        <p:spPr bwMode="auto">
          <a:xfrm rot="5400000" flipH="1">
            <a:off x="6010720" y="4807522"/>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3" name="Group 33"/>
          <p:cNvGrpSpPr>
            <a:grpSpLocks/>
          </p:cNvGrpSpPr>
          <p:nvPr/>
        </p:nvGrpSpPr>
        <p:grpSpPr bwMode="auto">
          <a:xfrm>
            <a:off x="5342382" y="4745609"/>
            <a:ext cx="304800" cy="1441450"/>
            <a:chOff x="3456" y="1344"/>
            <a:chExt cx="192" cy="864"/>
          </a:xfrm>
        </p:grpSpPr>
        <p:sp>
          <p:nvSpPr>
            <p:cNvPr id="910370"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71"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72"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910373"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910374" name="Text Box 38"/>
          <p:cNvSpPr txBox="1">
            <a:spLocks noChangeArrowheads="1"/>
          </p:cNvSpPr>
          <p:nvPr/>
        </p:nvSpPr>
        <p:spPr bwMode="auto">
          <a:xfrm>
            <a:off x="611632" y="4018534"/>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grpSp>
        <p:nvGrpSpPr>
          <p:cNvPr id="4" name="Group 39"/>
          <p:cNvGrpSpPr>
            <a:grpSpLocks/>
          </p:cNvGrpSpPr>
          <p:nvPr/>
        </p:nvGrpSpPr>
        <p:grpSpPr bwMode="auto">
          <a:xfrm>
            <a:off x="2854770" y="1294384"/>
            <a:ext cx="1663700" cy="1663700"/>
            <a:chOff x="1059" y="833"/>
            <a:chExt cx="1085" cy="1084"/>
          </a:xfrm>
        </p:grpSpPr>
        <p:sp>
          <p:nvSpPr>
            <p:cNvPr id="910376" name="Rectangle 40"/>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910377" name="Picture 41"/>
            <p:cNvPicPr>
              <a:picLocks noChangeArrowheads="1"/>
            </p:cNvPicPr>
            <p:nvPr/>
          </p:nvPicPr>
          <p:blipFill>
            <a:blip r:embed="rId4" cstate="print"/>
            <a:srcRect r="49919" b="49603"/>
            <a:stretch>
              <a:fillRect/>
            </a:stretch>
          </p:blipFill>
          <p:spPr bwMode="auto">
            <a:xfrm>
              <a:off x="1059" y="833"/>
              <a:ext cx="1085" cy="1083"/>
            </a:xfrm>
            <a:prstGeom prst="rect">
              <a:avLst/>
            </a:prstGeom>
            <a:noFill/>
            <a:ln w="9525" algn="ctr">
              <a:noFill/>
              <a:miter lim="800000"/>
              <a:headEnd/>
              <a:tailEnd/>
            </a:ln>
            <a:effectLst/>
          </p:spPr>
        </p:pic>
      </p:grpSp>
      <p:sp>
        <p:nvSpPr>
          <p:cNvPr id="910378" name="Text Box 42"/>
          <p:cNvSpPr txBox="1">
            <a:spLocks noChangeArrowheads="1"/>
          </p:cNvSpPr>
          <p:nvPr/>
        </p:nvSpPr>
        <p:spPr bwMode="auto">
          <a:xfrm>
            <a:off x="2037207" y="6375972"/>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
        <p:nvSpPr>
          <p:cNvPr id="41" name="Rectangle 34">
            <a:extLst>
              <a:ext uri="{FF2B5EF4-FFF2-40B4-BE49-F238E27FC236}">
                <a16:creationId xmlns:a16="http://schemas.microsoft.com/office/drawing/2014/main" id="{1ED49202-2536-4587-8F60-5A0D3C98D21F}"/>
              </a:ext>
            </a:extLst>
          </p:cNvPr>
          <p:cNvSpPr>
            <a:spLocks noGrp="1" noChangeArrowheads="1"/>
          </p:cNvSpPr>
          <p:nvPr>
            <p:ph type="title"/>
          </p:nvPr>
        </p:nvSpPr>
        <p:spPr>
          <a:xfrm>
            <a:off x="545592" y="44385"/>
            <a:ext cx="8458200" cy="1098550"/>
          </a:xfrm>
          <a:noFill/>
          <a:ln/>
        </p:spPr>
        <p:txBody>
          <a:bodyPr/>
          <a:lstStyle/>
          <a:p>
            <a:r>
              <a:rPr lang="en-US" b="1" dirty="0">
                <a:solidFill>
                  <a:srgbClr val="FFCC00"/>
                </a:solidFill>
              </a:rPr>
              <a:t>Lens and defocus</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544364" y="123605"/>
            <a:ext cx="8458200" cy="1098550"/>
          </a:xfrm>
          <a:noFill/>
          <a:ln/>
        </p:spPr>
        <p:txBody>
          <a:bodyPr/>
          <a:lstStyle/>
          <a:p>
            <a:r>
              <a:rPr lang="en-US" b="1">
                <a:solidFill>
                  <a:srgbClr val="FFCC00"/>
                </a:solidFill>
              </a:rPr>
              <a:t>Depth and defocus</a:t>
            </a:r>
          </a:p>
        </p:txBody>
      </p:sp>
      <p:sp>
        <p:nvSpPr>
          <p:cNvPr id="409603" name="Line 20"/>
          <p:cNvSpPr>
            <a:spLocks/>
          </p:cNvSpPr>
          <p:nvPr/>
        </p:nvSpPr>
        <p:spPr bwMode="auto">
          <a:xfrm>
            <a:off x="547539" y="1063405"/>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409633" name="Text Box 33"/>
          <p:cNvSpPr txBox="1">
            <a:spLocks noChangeArrowheads="1"/>
          </p:cNvSpPr>
          <p:nvPr/>
        </p:nvSpPr>
        <p:spPr bwMode="auto">
          <a:xfrm>
            <a:off x="5692627" y="3717705"/>
            <a:ext cx="3376612" cy="1676400"/>
          </a:xfrm>
          <a:prstGeom prst="rect">
            <a:avLst/>
          </a:prstGeom>
          <a:noFill/>
          <a:ln w="9525">
            <a:noFill/>
            <a:miter lim="800000"/>
            <a:headEnd/>
            <a:tailEnd/>
          </a:ln>
          <a:effectLst/>
        </p:spPr>
        <p:txBody>
          <a:bodyPr>
            <a:spAutoFit/>
          </a:bodyPr>
          <a:lstStyle/>
          <a:p>
            <a:pPr>
              <a:spcBef>
                <a:spcPct val="50000"/>
              </a:spcBef>
            </a:pPr>
            <a:r>
              <a:rPr lang="en-US" sz="2400" b="1">
                <a:solidFill>
                  <a:srgbClr val="FFFF99"/>
                </a:solidFill>
              </a:rPr>
              <a:t>Depth from defocus:</a:t>
            </a:r>
          </a:p>
          <a:p>
            <a:pPr>
              <a:spcBef>
                <a:spcPct val="50000"/>
              </a:spcBef>
            </a:pPr>
            <a:r>
              <a:rPr lang="en-US" sz="2000" b="1">
                <a:solidFill>
                  <a:srgbClr val="FFFFFF"/>
                </a:solidFill>
              </a:rPr>
              <a:t>Infer depth by analyzing local scale of defocus blur</a:t>
            </a:r>
          </a:p>
          <a:p>
            <a:pPr>
              <a:spcBef>
                <a:spcPct val="50000"/>
              </a:spcBef>
            </a:pPr>
            <a:endParaRPr lang="en-US" sz="2000" b="1">
              <a:solidFill>
                <a:srgbClr val="FFFFFF"/>
              </a:solidFill>
            </a:endParaRPr>
          </a:p>
        </p:txBody>
      </p:sp>
      <p:sp>
        <p:nvSpPr>
          <p:cNvPr id="409634" name="AutoShape 34"/>
          <p:cNvSpPr>
            <a:spLocks noChangeArrowheads="1"/>
          </p:cNvSpPr>
          <p:nvPr/>
        </p:nvSpPr>
        <p:spPr bwMode="auto">
          <a:xfrm>
            <a:off x="5379889" y="3631981"/>
            <a:ext cx="300038" cy="536575"/>
          </a:xfrm>
          <a:prstGeom prst="rightArrow">
            <a:avLst>
              <a:gd name="adj1" fmla="val 50000"/>
              <a:gd name="adj2" fmla="val 25000"/>
            </a:avLst>
          </a:prstGeom>
          <a:solidFill>
            <a:srgbClr val="FFFF99"/>
          </a:solidFill>
          <a:ln w="9525">
            <a:solidFill>
              <a:srgbClr val="FFFF99"/>
            </a:solidFill>
            <a:miter lim="800000"/>
            <a:headEnd/>
            <a:tailEnd/>
          </a:ln>
          <a:effectLst/>
        </p:spPr>
        <p:txBody>
          <a:bodyPr wrap="none" anchor="ctr"/>
          <a:lstStyle/>
          <a:p>
            <a:endParaRPr lang="en-US">
              <a:solidFill>
                <a:srgbClr val="004731"/>
              </a:solidFill>
            </a:endParaRPr>
          </a:p>
        </p:txBody>
      </p:sp>
      <p:pic>
        <p:nvPicPr>
          <p:cNvPr id="409649" name="Picture 49" descr="beer_cock_inp_clipped_scalled_small"/>
          <p:cNvPicPr>
            <a:picLocks noChangeAspect="1" noChangeArrowheads="1"/>
          </p:cNvPicPr>
          <p:nvPr/>
        </p:nvPicPr>
        <p:blipFill>
          <a:blip r:embed="rId3" cstate="print"/>
          <a:srcRect/>
          <a:stretch>
            <a:fillRect/>
          </a:stretch>
        </p:blipFill>
        <p:spPr bwMode="auto">
          <a:xfrm>
            <a:off x="558653" y="2488980"/>
            <a:ext cx="4010025" cy="2609850"/>
          </a:xfrm>
          <a:prstGeom prst="rect">
            <a:avLst/>
          </a:prstGeom>
          <a:noFill/>
          <a:ln w="19050">
            <a:solidFill>
              <a:schemeClr val="hlink"/>
            </a:solidFill>
            <a:miter lim="800000"/>
            <a:headEnd/>
            <a:tailEnd/>
          </a:ln>
        </p:spPr>
      </p:pic>
      <p:grpSp>
        <p:nvGrpSpPr>
          <p:cNvPr id="2" name="Group 50"/>
          <p:cNvGrpSpPr>
            <a:grpSpLocks/>
          </p:cNvGrpSpPr>
          <p:nvPr/>
        </p:nvGrpSpPr>
        <p:grpSpPr bwMode="auto">
          <a:xfrm>
            <a:off x="2139802" y="1049118"/>
            <a:ext cx="3600450" cy="2419350"/>
            <a:chOff x="1152" y="363"/>
            <a:chExt cx="2268" cy="1524"/>
          </a:xfrm>
        </p:grpSpPr>
        <p:pic>
          <p:nvPicPr>
            <p:cNvPr id="409651" name="Picture 51" descr="beer_cock_inp_scalled_win3"/>
            <p:cNvPicPr>
              <a:picLocks noChangeAspect="1" noChangeArrowheads="1"/>
            </p:cNvPicPr>
            <p:nvPr/>
          </p:nvPicPr>
          <p:blipFill>
            <a:blip r:embed="rId4" cstate="print"/>
            <a:srcRect/>
            <a:stretch>
              <a:fillRect/>
            </a:stretch>
          </p:blipFill>
          <p:spPr bwMode="auto">
            <a:xfrm>
              <a:off x="1943" y="608"/>
              <a:ext cx="1470" cy="1140"/>
            </a:xfrm>
            <a:prstGeom prst="rect">
              <a:avLst/>
            </a:prstGeom>
            <a:noFill/>
            <a:ln w="38100">
              <a:solidFill>
                <a:schemeClr val="hlink"/>
              </a:solidFill>
              <a:miter lim="800000"/>
              <a:headEnd/>
              <a:tailEnd/>
            </a:ln>
          </p:spPr>
        </p:pic>
        <p:sp>
          <p:nvSpPr>
            <p:cNvPr id="409652" name="Rectangle 52"/>
            <p:cNvSpPr>
              <a:spLocks noChangeArrowheads="1"/>
            </p:cNvSpPr>
            <p:nvPr/>
          </p:nvSpPr>
          <p:spPr bwMode="auto">
            <a:xfrm>
              <a:off x="1157" y="1595"/>
              <a:ext cx="400" cy="292"/>
            </a:xfrm>
            <a:prstGeom prst="rect">
              <a:avLst/>
            </a:prstGeom>
            <a:noFill/>
            <a:ln w="38100">
              <a:solidFill>
                <a:schemeClr val="hlink"/>
              </a:solidFill>
              <a:miter lim="800000"/>
              <a:headEnd/>
              <a:tailEnd/>
            </a:ln>
            <a:effectLst/>
          </p:spPr>
          <p:txBody>
            <a:bodyPr wrap="none" anchor="ctr"/>
            <a:lstStyle/>
            <a:p>
              <a:pPr algn="ctr"/>
              <a:endParaRPr lang="en-US">
                <a:solidFill>
                  <a:srgbClr val="004731"/>
                </a:solidFill>
              </a:endParaRPr>
            </a:p>
          </p:txBody>
        </p:sp>
        <p:sp>
          <p:nvSpPr>
            <p:cNvPr id="409653" name="Line 53"/>
            <p:cNvSpPr>
              <a:spLocks noChangeShapeType="1"/>
            </p:cNvSpPr>
            <p:nvPr/>
          </p:nvSpPr>
          <p:spPr bwMode="auto">
            <a:xfrm flipH="1">
              <a:off x="1152" y="594"/>
              <a:ext cx="776" cy="995"/>
            </a:xfrm>
            <a:prstGeom prst="line">
              <a:avLst/>
            </a:prstGeom>
            <a:noFill/>
            <a:ln w="38100">
              <a:solidFill>
                <a:schemeClr val="hlink"/>
              </a:solidFill>
              <a:round/>
              <a:headEnd/>
              <a:tailEnd/>
            </a:ln>
            <a:effectLst/>
          </p:spPr>
          <p:txBody>
            <a:bodyPr/>
            <a:lstStyle/>
            <a:p>
              <a:endParaRPr lang="en-US">
                <a:solidFill>
                  <a:srgbClr val="004731"/>
                </a:solidFill>
              </a:endParaRPr>
            </a:p>
          </p:txBody>
        </p:sp>
        <p:sp>
          <p:nvSpPr>
            <p:cNvPr id="409654" name="Line 54"/>
            <p:cNvSpPr>
              <a:spLocks noChangeShapeType="1"/>
            </p:cNvSpPr>
            <p:nvPr/>
          </p:nvSpPr>
          <p:spPr bwMode="auto">
            <a:xfrm flipV="1">
              <a:off x="1552" y="1758"/>
              <a:ext cx="1868" cy="128"/>
            </a:xfrm>
            <a:prstGeom prst="line">
              <a:avLst/>
            </a:prstGeom>
            <a:noFill/>
            <a:ln w="38100">
              <a:solidFill>
                <a:schemeClr val="hlink"/>
              </a:solidFill>
              <a:round/>
              <a:headEnd/>
              <a:tailEnd/>
            </a:ln>
            <a:effectLst/>
          </p:spPr>
          <p:txBody>
            <a:bodyPr/>
            <a:lstStyle/>
            <a:p>
              <a:endParaRPr lang="en-US">
                <a:solidFill>
                  <a:srgbClr val="004731"/>
                </a:solidFill>
              </a:endParaRPr>
            </a:p>
          </p:txBody>
        </p:sp>
        <p:sp>
          <p:nvSpPr>
            <p:cNvPr id="409655" name="Text Box 55"/>
            <p:cNvSpPr txBox="1">
              <a:spLocks noChangeArrowheads="1"/>
            </p:cNvSpPr>
            <p:nvPr/>
          </p:nvSpPr>
          <p:spPr bwMode="auto">
            <a:xfrm>
              <a:off x="1944" y="363"/>
              <a:ext cx="1467" cy="212"/>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latin typeface="Times New Roman" pitchFamily="18" charset="0"/>
                </a:rPr>
                <a:t>Out of focus</a:t>
              </a:r>
            </a:p>
          </p:txBody>
        </p:sp>
      </p:grpSp>
      <p:grpSp>
        <p:nvGrpSpPr>
          <p:cNvPr id="3" name="Group 56"/>
          <p:cNvGrpSpPr>
            <a:grpSpLocks/>
          </p:cNvGrpSpPr>
          <p:nvPr/>
        </p:nvGrpSpPr>
        <p:grpSpPr bwMode="auto">
          <a:xfrm>
            <a:off x="850753" y="4043143"/>
            <a:ext cx="2376487" cy="2749550"/>
            <a:chOff x="340" y="2249"/>
            <a:chExt cx="1497" cy="1732"/>
          </a:xfrm>
        </p:grpSpPr>
        <p:pic>
          <p:nvPicPr>
            <p:cNvPr id="409657" name="Picture 57" descr="beer_cock_inp_scalled_win2"/>
            <p:cNvPicPr>
              <a:picLocks noChangeAspect="1" noChangeArrowheads="1"/>
            </p:cNvPicPr>
            <p:nvPr/>
          </p:nvPicPr>
          <p:blipFill>
            <a:blip r:embed="rId5" cstate="print"/>
            <a:srcRect/>
            <a:stretch>
              <a:fillRect/>
            </a:stretch>
          </p:blipFill>
          <p:spPr bwMode="auto">
            <a:xfrm>
              <a:off x="350" y="2633"/>
              <a:ext cx="1470" cy="1140"/>
            </a:xfrm>
            <a:prstGeom prst="rect">
              <a:avLst/>
            </a:prstGeom>
            <a:noFill/>
            <a:ln w="38100">
              <a:solidFill>
                <a:schemeClr val="hlink"/>
              </a:solidFill>
              <a:miter lim="800000"/>
              <a:headEnd/>
              <a:tailEnd/>
            </a:ln>
          </p:spPr>
        </p:pic>
        <p:sp>
          <p:nvSpPr>
            <p:cNvPr id="409658" name="Rectangle 58"/>
            <p:cNvSpPr>
              <a:spLocks noChangeArrowheads="1"/>
            </p:cNvSpPr>
            <p:nvPr/>
          </p:nvSpPr>
          <p:spPr bwMode="auto">
            <a:xfrm>
              <a:off x="679" y="2255"/>
              <a:ext cx="400" cy="292"/>
            </a:xfrm>
            <a:prstGeom prst="rect">
              <a:avLst/>
            </a:prstGeom>
            <a:noFill/>
            <a:ln w="38100">
              <a:solidFill>
                <a:schemeClr val="hlink"/>
              </a:solidFill>
              <a:miter lim="800000"/>
              <a:headEnd/>
              <a:tailEnd/>
            </a:ln>
            <a:effectLst/>
          </p:spPr>
          <p:txBody>
            <a:bodyPr wrap="none" anchor="ctr"/>
            <a:lstStyle/>
            <a:p>
              <a:endParaRPr lang="en-US">
                <a:solidFill>
                  <a:srgbClr val="004731"/>
                </a:solidFill>
              </a:endParaRPr>
            </a:p>
          </p:txBody>
        </p:sp>
        <p:sp>
          <p:nvSpPr>
            <p:cNvPr id="409659" name="Line 59"/>
            <p:cNvSpPr>
              <a:spLocks noChangeShapeType="1"/>
            </p:cNvSpPr>
            <p:nvPr/>
          </p:nvSpPr>
          <p:spPr bwMode="auto">
            <a:xfrm>
              <a:off x="1085" y="2249"/>
              <a:ext cx="752" cy="364"/>
            </a:xfrm>
            <a:prstGeom prst="line">
              <a:avLst/>
            </a:prstGeom>
            <a:noFill/>
            <a:ln w="38100">
              <a:solidFill>
                <a:schemeClr val="hlink"/>
              </a:solidFill>
              <a:round/>
              <a:headEnd/>
              <a:tailEnd/>
            </a:ln>
            <a:effectLst/>
          </p:spPr>
          <p:txBody>
            <a:bodyPr/>
            <a:lstStyle/>
            <a:p>
              <a:endParaRPr lang="en-US">
                <a:solidFill>
                  <a:srgbClr val="004731"/>
                </a:solidFill>
              </a:endParaRPr>
            </a:p>
          </p:txBody>
        </p:sp>
        <p:sp>
          <p:nvSpPr>
            <p:cNvPr id="409660" name="Line 60"/>
            <p:cNvSpPr>
              <a:spLocks noChangeShapeType="1"/>
            </p:cNvSpPr>
            <p:nvPr/>
          </p:nvSpPr>
          <p:spPr bwMode="auto">
            <a:xfrm flipH="1">
              <a:off x="340" y="2255"/>
              <a:ext cx="333" cy="364"/>
            </a:xfrm>
            <a:prstGeom prst="line">
              <a:avLst/>
            </a:prstGeom>
            <a:noFill/>
            <a:ln w="38100">
              <a:solidFill>
                <a:schemeClr val="hlink"/>
              </a:solidFill>
              <a:round/>
              <a:headEnd/>
              <a:tailEnd/>
            </a:ln>
            <a:effectLst/>
          </p:spPr>
          <p:txBody>
            <a:bodyPr/>
            <a:lstStyle/>
            <a:p>
              <a:endParaRPr lang="en-US">
                <a:solidFill>
                  <a:srgbClr val="004731"/>
                </a:solidFill>
              </a:endParaRPr>
            </a:p>
          </p:txBody>
        </p:sp>
        <p:sp>
          <p:nvSpPr>
            <p:cNvPr id="409661" name="Text Box 61"/>
            <p:cNvSpPr txBox="1">
              <a:spLocks noChangeArrowheads="1"/>
            </p:cNvSpPr>
            <p:nvPr/>
          </p:nvSpPr>
          <p:spPr bwMode="auto">
            <a:xfrm>
              <a:off x="352" y="3769"/>
              <a:ext cx="1467" cy="212"/>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latin typeface="Times New Roman" pitchFamily="18" charset="0"/>
                </a:rPr>
                <a:t>In focus</a:t>
              </a:r>
            </a:p>
          </p:txBody>
        </p:sp>
      </p:grpSp>
      <p:sp>
        <p:nvSpPr>
          <p:cNvPr id="409662" name="Text Box 62"/>
          <p:cNvSpPr txBox="1">
            <a:spLocks noChangeArrowheads="1"/>
          </p:cNvSpPr>
          <p:nvPr/>
        </p:nvSpPr>
        <p:spPr bwMode="auto">
          <a:xfrm rot="2103400">
            <a:off x="2733528" y="3784381"/>
            <a:ext cx="5292725" cy="1311275"/>
          </a:xfrm>
          <a:prstGeom prst="rect">
            <a:avLst/>
          </a:prstGeom>
          <a:noFill/>
          <a:ln w="9525">
            <a:noFill/>
            <a:miter lim="800000"/>
            <a:headEnd/>
            <a:tailEnd/>
          </a:ln>
          <a:effectLst/>
        </p:spPr>
        <p:txBody>
          <a:bodyPr>
            <a:spAutoFit/>
          </a:bodyPr>
          <a:lstStyle/>
          <a:p>
            <a:pPr>
              <a:spcBef>
                <a:spcPct val="50000"/>
              </a:spcBef>
            </a:pPr>
            <a:r>
              <a:rPr lang="en-US" sz="8000" b="1">
                <a:solidFill>
                  <a:srgbClr val="FF0000"/>
                </a:solidFill>
                <a:latin typeface="Times New Roman" pitchFamily="18" charset="0"/>
              </a:rPr>
              <a:t>ill posed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0963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096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0966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3" grpId="0"/>
      <p:bldP spid="409634"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a:xfrm>
            <a:off x="543381" y="31750"/>
            <a:ext cx="8458200" cy="1098550"/>
          </a:xfrm>
          <a:noFill/>
          <a:ln/>
        </p:spPr>
        <p:txBody>
          <a:bodyPr/>
          <a:lstStyle/>
          <a:p>
            <a:r>
              <a:rPr lang="en-US" b="1">
                <a:solidFill>
                  <a:srgbClr val="FFCC00"/>
                </a:solidFill>
              </a:rPr>
              <a:t>Challenges</a:t>
            </a:r>
          </a:p>
        </p:txBody>
      </p:sp>
      <p:sp>
        <p:nvSpPr>
          <p:cNvPr id="590851" name="Line 20"/>
          <p:cNvSpPr>
            <a:spLocks/>
          </p:cNvSpPr>
          <p:nvPr/>
        </p:nvSpPr>
        <p:spPr bwMode="auto">
          <a:xfrm>
            <a:off x="546556"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590868" name="Text Box 20"/>
          <p:cNvSpPr txBox="1">
            <a:spLocks noChangeArrowheads="1"/>
          </p:cNvSpPr>
          <p:nvPr/>
        </p:nvSpPr>
        <p:spPr bwMode="auto">
          <a:xfrm>
            <a:off x="771981" y="1366839"/>
            <a:ext cx="7854950" cy="3140075"/>
          </a:xfrm>
          <a:prstGeom prst="rect">
            <a:avLst/>
          </a:prstGeom>
          <a:noFill/>
          <a:ln w="9525">
            <a:noFill/>
            <a:miter lim="800000"/>
            <a:headEnd/>
            <a:tailEnd/>
          </a:ln>
          <a:effectLst/>
        </p:spPr>
        <p:txBody>
          <a:bodyPr>
            <a:spAutoFit/>
          </a:bodyPr>
          <a:lstStyle/>
          <a:p>
            <a:pPr>
              <a:spcBef>
                <a:spcPct val="50000"/>
              </a:spcBef>
              <a:buFontTx/>
              <a:buChar char="•"/>
            </a:pPr>
            <a:r>
              <a:rPr lang="en-US" sz="2000" b="1">
                <a:solidFill>
                  <a:srgbClr val="FFFFFF"/>
                </a:solidFill>
              </a:rPr>
              <a:t> Hard to discriminate a smooth scene from defocus blur </a:t>
            </a:r>
          </a:p>
          <a:p>
            <a:pPr>
              <a:spcBef>
                <a:spcPct val="50000"/>
              </a:spcBef>
              <a:buFontTx/>
              <a:buChar char="•"/>
            </a:pPr>
            <a:endParaRPr lang="en-US" sz="2000" b="1">
              <a:solidFill>
                <a:srgbClr val="FFFFFF"/>
              </a:solidFill>
            </a:endParaRPr>
          </a:p>
          <a:p>
            <a:pPr>
              <a:spcBef>
                <a:spcPct val="50000"/>
              </a:spcBef>
              <a:buFontTx/>
              <a:buChar char="•"/>
            </a:pPr>
            <a:endParaRPr lang="en-US" sz="2000" b="1">
              <a:solidFill>
                <a:srgbClr val="FFFFFF"/>
              </a:solidFill>
            </a:endParaRPr>
          </a:p>
          <a:p>
            <a:pPr>
              <a:spcBef>
                <a:spcPct val="50000"/>
              </a:spcBef>
            </a:pPr>
            <a:endParaRPr lang="en-US" sz="2000" b="1">
              <a:solidFill>
                <a:srgbClr val="FFFFFF"/>
              </a:solidFill>
            </a:endParaRPr>
          </a:p>
          <a:p>
            <a:pPr>
              <a:spcBef>
                <a:spcPct val="50000"/>
              </a:spcBef>
            </a:pPr>
            <a:endParaRPr lang="en-US" sz="2000" b="1">
              <a:solidFill>
                <a:srgbClr val="FFFFFF"/>
              </a:solidFill>
            </a:endParaRPr>
          </a:p>
          <a:p>
            <a:pPr>
              <a:spcBef>
                <a:spcPct val="50000"/>
              </a:spcBef>
              <a:buFontTx/>
              <a:buChar char="•"/>
            </a:pPr>
            <a:r>
              <a:rPr lang="en-US" sz="2000" b="1">
                <a:solidFill>
                  <a:srgbClr val="FFFFFF"/>
                </a:solidFill>
              </a:rPr>
              <a:t> Hard to undo defocus blur </a:t>
            </a:r>
          </a:p>
          <a:p>
            <a:pPr>
              <a:spcBef>
                <a:spcPct val="50000"/>
              </a:spcBef>
            </a:pPr>
            <a:endParaRPr lang="en-US" sz="2000" b="1">
              <a:solidFill>
                <a:srgbClr val="FFFFFF"/>
              </a:solidFill>
            </a:endParaRPr>
          </a:p>
        </p:txBody>
      </p:sp>
      <p:pic>
        <p:nvPicPr>
          <p:cNvPr id="590869" name="Picture 21" descr="cups_board_inp"/>
          <p:cNvPicPr>
            <a:picLocks noChangeAspect="1" noChangeArrowheads="1"/>
          </p:cNvPicPr>
          <p:nvPr/>
        </p:nvPicPr>
        <p:blipFill>
          <a:blip r:embed="rId3" cstate="print"/>
          <a:srcRect l="40465" t="27299" r="48164" b="58371"/>
          <a:stretch>
            <a:fillRect/>
          </a:stretch>
        </p:blipFill>
        <p:spPr bwMode="auto">
          <a:xfrm>
            <a:off x="4420056" y="4221163"/>
            <a:ext cx="1905000" cy="1600200"/>
          </a:xfrm>
          <a:prstGeom prst="rect">
            <a:avLst/>
          </a:prstGeom>
          <a:noFill/>
          <a:ln w="38100">
            <a:solidFill>
              <a:srgbClr val="D7E300"/>
            </a:solidFill>
            <a:miter lim="800000"/>
            <a:headEnd/>
            <a:tailEnd/>
          </a:ln>
        </p:spPr>
      </p:pic>
      <p:sp>
        <p:nvSpPr>
          <p:cNvPr id="590870" name="Text Box 22"/>
          <p:cNvSpPr txBox="1">
            <a:spLocks noChangeArrowheads="1"/>
          </p:cNvSpPr>
          <p:nvPr/>
        </p:nvSpPr>
        <p:spPr bwMode="auto">
          <a:xfrm>
            <a:off x="4501019" y="5884863"/>
            <a:ext cx="16764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Input</a:t>
            </a:r>
          </a:p>
        </p:txBody>
      </p:sp>
      <p:pic>
        <p:nvPicPr>
          <p:cNvPr id="590872" name="Picture 24" descr="cups_board_lucy_deb"/>
          <p:cNvPicPr>
            <a:picLocks noChangeAspect="1" noChangeArrowheads="1"/>
          </p:cNvPicPr>
          <p:nvPr/>
        </p:nvPicPr>
        <p:blipFill>
          <a:blip r:embed="rId4" cstate="print"/>
          <a:srcRect l="40465" t="27299" r="48164" b="58371"/>
          <a:stretch>
            <a:fillRect/>
          </a:stretch>
        </p:blipFill>
        <p:spPr bwMode="auto">
          <a:xfrm>
            <a:off x="6787019" y="4222751"/>
            <a:ext cx="1905000" cy="1597025"/>
          </a:xfrm>
          <a:prstGeom prst="rect">
            <a:avLst/>
          </a:prstGeom>
          <a:noFill/>
          <a:ln w="38100">
            <a:solidFill>
              <a:srgbClr val="D7E300"/>
            </a:solidFill>
            <a:miter lim="800000"/>
            <a:headEnd/>
            <a:tailEnd/>
          </a:ln>
        </p:spPr>
      </p:pic>
      <p:sp>
        <p:nvSpPr>
          <p:cNvPr id="590873" name="Text Box 25"/>
          <p:cNvSpPr txBox="1">
            <a:spLocks noChangeArrowheads="1"/>
          </p:cNvSpPr>
          <p:nvPr/>
        </p:nvSpPr>
        <p:spPr bwMode="auto">
          <a:xfrm>
            <a:off x="6286957" y="5884864"/>
            <a:ext cx="3190875"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Ringing with conventional deblurring algorithm</a:t>
            </a:r>
          </a:p>
        </p:txBody>
      </p:sp>
      <p:sp>
        <p:nvSpPr>
          <p:cNvPr id="590874" name="AutoShape 26"/>
          <p:cNvSpPr>
            <a:spLocks noChangeArrowheads="1"/>
          </p:cNvSpPr>
          <p:nvPr/>
        </p:nvSpPr>
        <p:spPr bwMode="auto">
          <a:xfrm>
            <a:off x="6413957" y="4697413"/>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a:solidFill>
                <a:srgbClr val="004731"/>
              </a:solidFill>
            </a:endParaRPr>
          </a:p>
        </p:txBody>
      </p:sp>
      <p:pic>
        <p:nvPicPr>
          <p:cNvPr id="590876" name="Picture 28" descr="beer_cock_inp_scalled_win3"/>
          <p:cNvPicPr>
            <a:picLocks noChangeAspect="1" noChangeArrowheads="1"/>
          </p:cNvPicPr>
          <p:nvPr/>
        </p:nvPicPr>
        <p:blipFill>
          <a:blip r:embed="rId5" cstate="print"/>
          <a:srcRect/>
          <a:stretch>
            <a:fillRect/>
          </a:stretch>
        </p:blipFill>
        <p:spPr bwMode="auto">
          <a:xfrm>
            <a:off x="6955294" y="1952626"/>
            <a:ext cx="2044700" cy="1585913"/>
          </a:xfrm>
          <a:prstGeom prst="rect">
            <a:avLst/>
          </a:prstGeom>
          <a:noFill/>
          <a:ln w="38100">
            <a:solidFill>
              <a:srgbClr val="D7E300"/>
            </a:solidFill>
            <a:miter lim="800000"/>
            <a:headEnd/>
            <a:tailEnd/>
          </a:ln>
        </p:spPr>
      </p:pic>
      <p:sp>
        <p:nvSpPr>
          <p:cNvPr id="590880" name="Text Box 32"/>
          <p:cNvSpPr txBox="1">
            <a:spLocks noChangeArrowheads="1"/>
          </p:cNvSpPr>
          <p:nvPr/>
        </p:nvSpPr>
        <p:spPr bwMode="auto">
          <a:xfrm>
            <a:off x="5010607" y="2851151"/>
            <a:ext cx="2328863"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D7E300"/>
                </a:solidFill>
                <a:latin typeface="Times New Roman" pitchFamily="18" charset="0"/>
              </a:rPr>
              <a:t>Out of focus</a:t>
            </a:r>
          </a:p>
        </p:txBody>
      </p:sp>
      <p:sp>
        <p:nvSpPr>
          <p:cNvPr id="590881" name="Text Box 33"/>
          <p:cNvSpPr txBox="1">
            <a:spLocks noChangeArrowheads="1"/>
          </p:cNvSpPr>
          <p:nvPr/>
        </p:nvSpPr>
        <p:spPr bwMode="auto">
          <a:xfrm>
            <a:off x="5023307" y="1855789"/>
            <a:ext cx="2328863" cy="1311275"/>
          </a:xfrm>
          <a:prstGeom prst="rect">
            <a:avLst/>
          </a:prstGeom>
          <a:noFill/>
          <a:ln w="9525">
            <a:noFill/>
            <a:miter lim="800000"/>
            <a:headEnd/>
            <a:tailEnd/>
          </a:ln>
          <a:effectLst/>
        </p:spPr>
        <p:txBody>
          <a:bodyPr>
            <a:spAutoFit/>
          </a:bodyPr>
          <a:lstStyle/>
          <a:p>
            <a:pPr algn="ctr">
              <a:spcBef>
                <a:spcPct val="50000"/>
              </a:spcBef>
            </a:pPr>
            <a:r>
              <a:rPr lang="en-US" sz="8000" b="1">
                <a:solidFill>
                  <a:srgbClr val="D7E300"/>
                </a:solidFill>
                <a:latin typeface="Times New Roman" pitchFamily="18" charset="0"/>
              </a:rPr>
              <a:t>?</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539978" y="38328"/>
            <a:ext cx="8458200" cy="1098550"/>
          </a:xfrm>
          <a:noFill/>
          <a:ln/>
        </p:spPr>
        <p:txBody>
          <a:bodyPr/>
          <a:lstStyle/>
          <a:p>
            <a:r>
              <a:rPr lang="en-US" sz="4000" b="1" dirty="0">
                <a:solidFill>
                  <a:srgbClr val="FFCC00"/>
                </a:solidFill>
              </a:rPr>
              <a:t>Key ideas</a:t>
            </a:r>
          </a:p>
        </p:txBody>
      </p:sp>
      <p:sp>
        <p:nvSpPr>
          <p:cNvPr id="592899" name="Line 20"/>
          <p:cNvSpPr>
            <a:spLocks/>
          </p:cNvSpPr>
          <p:nvPr/>
        </p:nvSpPr>
        <p:spPr bwMode="auto">
          <a:xfrm>
            <a:off x="543153" y="1073378"/>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592900" name="Text Box 4"/>
          <p:cNvSpPr txBox="1">
            <a:spLocks noChangeArrowheads="1"/>
          </p:cNvSpPr>
          <p:nvPr/>
        </p:nvSpPr>
        <p:spPr bwMode="auto">
          <a:xfrm>
            <a:off x="539978" y="1219200"/>
            <a:ext cx="5651500" cy="4070350"/>
          </a:xfrm>
          <a:prstGeom prst="rect">
            <a:avLst/>
          </a:prstGeom>
          <a:noFill/>
          <a:ln w="9525">
            <a:noFill/>
            <a:miter lim="800000"/>
            <a:headEnd/>
            <a:tailEnd/>
          </a:ln>
          <a:effectLst/>
        </p:spPr>
        <p:txBody>
          <a:bodyPr>
            <a:spAutoFit/>
          </a:bodyPr>
          <a:lstStyle/>
          <a:p>
            <a:pPr>
              <a:spcBef>
                <a:spcPct val="50000"/>
              </a:spcBef>
              <a:buFontTx/>
              <a:buChar char="•"/>
            </a:pPr>
            <a:r>
              <a:rPr lang="en-US" sz="2400" b="1">
                <a:solidFill>
                  <a:srgbClr val="FFFFFF"/>
                </a:solidFill>
              </a:rPr>
              <a:t> Exploit prior on natural images</a:t>
            </a:r>
          </a:p>
          <a:p>
            <a:pPr>
              <a:spcBef>
                <a:spcPct val="50000"/>
              </a:spcBef>
            </a:pPr>
            <a:r>
              <a:rPr lang="en-US" b="1">
                <a:solidFill>
                  <a:srgbClr val="FFFFFF"/>
                </a:solidFill>
              </a:rPr>
              <a:t>       - Improve deconvolution</a:t>
            </a:r>
          </a:p>
          <a:p>
            <a:pPr>
              <a:spcBef>
                <a:spcPct val="50000"/>
              </a:spcBef>
            </a:pPr>
            <a:r>
              <a:rPr lang="en-US" b="1">
                <a:solidFill>
                  <a:srgbClr val="FFFFFF"/>
                </a:solidFill>
              </a:rPr>
              <a:t>       - Improve depth discrimination </a:t>
            </a:r>
          </a:p>
          <a:p>
            <a:pPr>
              <a:spcBef>
                <a:spcPct val="50000"/>
              </a:spcBef>
              <a:buFontTx/>
              <a:buChar char="•"/>
            </a:pPr>
            <a:endParaRPr lang="en-US" sz="2000" b="1">
              <a:solidFill>
                <a:srgbClr val="FFFFFF"/>
              </a:solidFill>
            </a:endParaRPr>
          </a:p>
          <a:p>
            <a:pPr>
              <a:spcBef>
                <a:spcPct val="50000"/>
              </a:spcBef>
              <a:buFontTx/>
              <a:buChar char="•"/>
            </a:pPr>
            <a:endParaRPr lang="en-US" sz="1400" b="1">
              <a:solidFill>
                <a:srgbClr val="FFFFFF"/>
              </a:solidFill>
            </a:endParaRPr>
          </a:p>
          <a:p>
            <a:pPr>
              <a:spcBef>
                <a:spcPct val="50000"/>
              </a:spcBef>
              <a:buFontTx/>
              <a:buChar char="•"/>
            </a:pPr>
            <a:endParaRPr lang="en-US" sz="1400" b="1">
              <a:solidFill>
                <a:srgbClr val="FFFFFF"/>
              </a:solidFill>
            </a:endParaRPr>
          </a:p>
          <a:p>
            <a:pPr>
              <a:spcBef>
                <a:spcPct val="50000"/>
              </a:spcBef>
              <a:buFontTx/>
              <a:buChar char="•"/>
            </a:pPr>
            <a:r>
              <a:rPr lang="en-US" sz="2000" b="1">
                <a:solidFill>
                  <a:srgbClr val="FFFFFF"/>
                </a:solidFill>
              </a:rPr>
              <a:t> </a:t>
            </a:r>
            <a:r>
              <a:rPr lang="en-US" sz="2400" b="1">
                <a:solidFill>
                  <a:srgbClr val="FFFFFF"/>
                </a:solidFill>
              </a:rPr>
              <a:t>Coded aperture (mask inside lens)</a:t>
            </a:r>
          </a:p>
          <a:p>
            <a:pPr>
              <a:spcBef>
                <a:spcPct val="50000"/>
              </a:spcBef>
            </a:pPr>
            <a:r>
              <a:rPr lang="en-US" sz="2000" b="1">
                <a:solidFill>
                  <a:srgbClr val="FFFFFF"/>
                </a:solidFill>
              </a:rPr>
              <a:t>       - </a:t>
            </a:r>
            <a:r>
              <a:rPr lang="en-US" b="1">
                <a:solidFill>
                  <a:srgbClr val="FFFFFF"/>
                </a:solidFill>
              </a:rPr>
              <a:t>make defocus patterns different from     	natural images and easier to discriminate</a:t>
            </a:r>
          </a:p>
          <a:p>
            <a:pPr>
              <a:spcBef>
                <a:spcPct val="50000"/>
              </a:spcBef>
            </a:pPr>
            <a:endParaRPr lang="en-US" b="1">
              <a:solidFill>
                <a:srgbClr val="FFFFFF"/>
              </a:solidFill>
            </a:endParaRPr>
          </a:p>
        </p:txBody>
      </p:sp>
      <p:pic>
        <p:nvPicPr>
          <p:cNvPr id="592912" name="Picture 16" descr="x"/>
          <p:cNvPicPr>
            <a:picLocks noChangeAspect="1" noChangeArrowheads="1"/>
          </p:cNvPicPr>
          <p:nvPr/>
        </p:nvPicPr>
        <p:blipFill>
          <a:blip r:embed="rId3" cstate="print"/>
          <a:srcRect l="8701" t="26103" r="14502" b="14502"/>
          <a:stretch>
            <a:fillRect/>
          </a:stretch>
        </p:blipFill>
        <p:spPr bwMode="auto">
          <a:xfrm>
            <a:off x="5008792" y="1662114"/>
            <a:ext cx="1798637" cy="1392237"/>
          </a:xfrm>
          <a:prstGeom prst="rect">
            <a:avLst/>
          </a:prstGeom>
          <a:noFill/>
          <a:ln w="38100">
            <a:solidFill>
              <a:srgbClr val="99CC00"/>
            </a:solidFill>
            <a:miter lim="800000"/>
            <a:headEnd/>
            <a:tailEnd/>
          </a:ln>
        </p:spPr>
      </p:pic>
      <p:pic>
        <p:nvPicPr>
          <p:cNvPr id="592913" name="Picture 17" descr="noise_img"/>
          <p:cNvPicPr>
            <a:picLocks noChangeAspect="1" noChangeArrowheads="1"/>
          </p:cNvPicPr>
          <p:nvPr/>
        </p:nvPicPr>
        <p:blipFill>
          <a:blip r:embed="rId4" cstate="print"/>
          <a:srcRect l="2455" t="2182" r="25363" b="42000"/>
          <a:stretch>
            <a:fillRect/>
          </a:stretch>
        </p:blipFill>
        <p:spPr bwMode="auto">
          <a:xfrm>
            <a:off x="7048729" y="1662114"/>
            <a:ext cx="1800225" cy="1393825"/>
          </a:xfrm>
          <a:prstGeom prst="rect">
            <a:avLst/>
          </a:prstGeom>
          <a:noFill/>
          <a:ln w="38100">
            <a:solidFill>
              <a:srgbClr val="99CC00"/>
            </a:solidFill>
            <a:miter lim="800000"/>
            <a:headEnd/>
            <a:tailEnd/>
          </a:ln>
        </p:spPr>
      </p:pic>
      <p:sp>
        <p:nvSpPr>
          <p:cNvPr id="592914" name="Text Box 18"/>
          <p:cNvSpPr txBox="1">
            <a:spLocks noChangeArrowheads="1"/>
          </p:cNvSpPr>
          <p:nvPr/>
        </p:nvSpPr>
        <p:spPr bwMode="auto">
          <a:xfrm>
            <a:off x="5264378" y="3067051"/>
            <a:ext cx="1289050" cy="366713"/>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Natural </a:t>
            </a:r>
          </a:p>
        </p:txBody>
      </p:sp>
      <p:sp>
        <p:nvSpPr>
          <p:cNvPr id="592915" name="Text Box 19"/>
          <p:cNvSpPr txBox="1">
            <a:spLocks noChangeArrowheads="1"/>
          </p:cNvSpPr>
          <p:nvPr/>
        </p:nvSpPr>
        <p:spPr bwMode="auto">
          <a:xfrm>
            <a:off x="7304316" y="3067051"/>
            <a:ext cx="1289050" cy="366713"/>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Unnatural </a:t>
            </a:r>
          </a:p>
        </p:txBody>
      </p:sp>
      <p:grpSp>
        <p:nvGrpSpPr>
          <p:cNvPr id="2" name="Group 20"/>
          <p:cNvGrpSpPr>
            <a:grpSpLocks/>
          </p:cNvGrpSpPr>
          <p:nvPr/>
        </p:nvGrpSpPr>
        <p:grpSpPr bwMode="auto">
          <a:xfrm>
            <a:off x="7190016" y="1612900"/>
            <a:ext cx="1504950" cy="1492250"/>
            <a:chOff x="2323" y="3727"/>
            <a:chExt cx="369" cy="366"/>
          </a:xfrm>
        </p:grpSpPr>
        <p:sp>
          <p:nvSpPr>
            <p:cNvPr id="592917" name="Line 21"/>
            <p:cNvSpPr>
              <a:spLocks noChangeShapeType="1"/>
            </p:cNvSpPr>
            <p:nvPr/>
          </p:nvSpPr>
          <p:spPr bwMode="auto">
            <a:xfrm>
              <a:off x="2323" y="3727"/>
              <a:ext cx="369" cy="366"/>
            </a:xfrm>
            <a:prstGeom prst="line">
              <a:avLst/>
            </a:prstGeom>
            <a:noFill/>
            <a:ln w="101600">
              <a:solidFill>
                <a:srgbClr val="FF0000"/>
              </a:solidFill>
              <a:round/>
              <a:headEnd/>
              <a:tailEnd/>
            </a:ln>
            <a:effectLst/>
          </p:spPr>
          <p:txBody>
            <a:bodyPr/>
            <a:lstStyle/>
            <a:p>
              <a:endParaRPr lang="en-US">
                <a:solidFill>
                  <a:srgbClr val="004731"/>
                </a:solidFill>
              </a:endParaRPr>
            </a:p>
          </p:txBody>
        </p:sp>
        <p:sp>
          <p:nvSpPr>
            <p:cNvPr id="592918" name="Line 22"/>
            <p:cNvSpPr>
              <a:spLocks noChangeShapeType="1"/>
            </p:cNvSpPr>
            <p:nvPr/>
          </p:nvSpPr>
          <p:spPr bwMode="auto">
            <a:xfrm flipH="1">
              <a:off x="2323" y="3727"/>
              <a:ext cx="369" cy="366"/>
            </a:xfrm>
            <a:prstGeom prst="line">
              <a:avLst/>
            </a:prstGeom>
            <a:noFill/>
            <a:ln w="101600">
              <a:solidFill>
                <a:srgbClr val="FF0000"/>
              </a:solidFill>
              <a:round/>
              <a:headEnd/>
              <a:tailEnd/>
            </a:ln>
            <a:effectLst/>
          </p:spPr>
          <p:txBody>
            <a:bodyPr/>
            <a:lstStyle/>
            <a:p>
              <a:endParaRPr lang="en-US">
                <a:solidFill>
                  <a:srgbClr val="004731"/>
                </a:solidFill>
              </a:endParaRPr>
            </a:p>
          </p:txBody>
        </p:sp>
      </p:grpSp>
      <p:grpSp>
        <p:nvGrpSpPr>
          <p:cNvPr id="3" name="Group 23"/>
          <p:cNvGrpSpPr>
            <a:grpSpLocks/>
          </p:cNvGrpSpPr>
          <p:nvPr/>
        </p:nvGrpSpPr>
        <p:grpSpPr bwMode="auto">
          <a:xfrm>
            <a:off x="5023078" y="4868863"/>
            <a:ext cx="1663700" cy="1663700"/>
            <a:chOff x="1059" y="833"/>
            <a:chExt cx="1085" cy="1084"/>
          </a:xfrm>
        </p:grpSpPr>
        <p:sp>
          <p:nvSpPr>
            <p:cNvPr id="592920" name="Rectangle 24"/>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592921" name="Picture 25"/>
            <p:cNvPicPr>
              <a:picLocks noChangeArrowheads="1"/>
            </p:cNvPicPr>
            <p:nvPr/>
          </p:nvPicPr>
          <p:blipFill>
            <a:blip r:embed="rId5"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4" name="Group 26"/>
          <p:cNvGrpSpPr>
            <a:grpSpLocks/>
          </p:cNvGrpSpPr>
          <p:nvPr/>
        </p:nvGrpSpPr>
        <p:grpSpPr bwMode="auto">
          <a:xfrm>
            <a:off x="7228116" y="4838700"/>
            <a:ext cx="1663700" cy="1663700"/>
            <a:chOff x="4530" y="765"/>
            <a:chExt cx="1095" cy="1085"/>
          </a:xfrm>
        </p:grpSpPr>
        <p:sp>
          <p:nvSpPr>
            <p:cNvPr id="592923" name="Rectangle 27"/>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592924" name="Picture 28"/>
            <p:cNvPicPr>
              <a:picLocks noChangeArrowheads="1"/>
            </p:cNvPicPr>
            <p:nvPr/>
          </p:nvPicPr>
          <p:blipFill>
            <a:blip r:embed="rId5"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592925" name="AutoShape 29"/>
          <p:cNvSpPr>
            <a:spLocks noChangeArrowheads="1"/>
          </p:cNvSpPr>
          <p:nvPr/>
        </p:nvSpPr>
        <p:spPr bwMode="auto">
          <a:xfrm>
            <a:off x="6813779" y="5372100"/>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a:solidFill>
                <a:srgbClr val="004731"/>
              </a:solidFill>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93230" name="Text Box 14"/>
          <p:cNvSpPr txBox="1">
            <a:spLocks noChangeArrowheads="1"/>
          </p:cNvSpPr>
          <p:nvPr/>
        </p:nvSpPr>
        <p:spPr bwMode="auto">
          <a:xfrm>
            <a:off x="2262189" y="95250"/>
            <a:ext cx="7667625" cy="641350"/>
          </a:xfrm>
          <a:prstGeom prst="rect">
            <a:avLst/>
          </a:prstGeom>
          <a:noFill/>
          <a:ln w="9525">
            <a:noFill/>
            <a:miter lim="800000"/>
            <a:headEnd/>
            <a:tailEnd/>
          </a:ln>
          <a:effectLst/>
        </p:spPr>
        <p:txBody>
          <a:bodyPr>
            <a:spAutoFit/>
          </a:bodyPr>
          <a:lstStyle/>
          <a:p>
            <a:pPr algn="ctr">
              <a:spcBef>
                <a:spcPct val="50000"/>
              </a:spcBef>
            </a:pPr>
            <a:r>
              <a:rPr lang="en-US" sz="3600" b="1">
                <a:solidFill>
                  <a:srgbClr val="FFCC00"/>
                </a:solidFill>
              </a:rPr>
              <a:t>Defocus as local convolution</a:t>
            </a:r>
            <a:endParaRPr lang="en-US" b="1">
              <a:solidFill>
                <a:srgbClr val="FFCC00"/>
              </a:solidFill>
            </a:endParaRPr>
          </a:p>
        </p:txBody>
      </p:sp>
      <p:sp>
        <p:nvSpPr>
          <p:cNvPr id="393231" name="Line 20"/>
          <p:cNvSpPr>
            <a:spLocks/>
          </p:cNvSpPr>
          <p:nvPr/>
        </p:nvSpPr>
        <p:spPr bwMode="auto">
          <a:xfrm>
            <a:off x="1831975" y="839788"/>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393232" name="Picture 16" descr="beer_cock_inp_scalled_win4"/>
          <p:cNvPicPr>
            <a:picLocks noChangeAspect="1" noChangeArrowheads="1"/>
          </p:cNvPicPr>
          <p:nvPr/>
        </p:nvPicPr>
        <p:blipFill>
          <a:blip r:embed="rId3" cstate="print"/>
          <a:srcRect t="7381" b="5428"/>
          <a:stretch>
            <a:fillRect/>
          </a:stretch>
        </p:blipFill>
        <p:spPr bwMode="auto">
          <a:xfrm>
            <a:off x="2244726" y="1006475"/>
            <a:ext cx="2066925" cy="1912938"/>
          </a:xfrm>
          <a:prstGeom prst="rect">
            <a:avLst/>
          </a:prstGeom>
          <a:noFill/>
          <a:ln w="9525">
            <a:solidFill>
              <a:schemeClr val="bg1"/>
            </a:solidFill>
            <a:miter lim="800000"/>
            <a:headEnd/>
            <a:tailEnd/>
          </a:ln>
        </p:spPr>
      </p:pic>
      <p:sp>
        <p:nvSpPr>
          <p:cNvPr id="393247" name="Text Box 31"/>
          <p:cNvSpPr txBox="1">
            <a:spLocks noChangeArrowheads="1"/>
          </p:cNvSpPr>
          <p:nvPr/>
        </p:nvSpPr>
        <p:spPr bwMode="auto">
          <a:xfrm>
            <a:off x="2273301" y="1855788"/>
            <a:ext cx="2011363"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Input defocused image</a:t>
            </a:r>
          </a:p>
        </p:txBody>
      </p:sp>
      <p:sp>
        <p:nvSpPr>
          <p:cNvPr id="393248" name="Text Box 32"/>
          <p:cNvSpPr txBox="1">
            <a:spLocks noChangeArrowheads="1"/>
          </p:cNvSpPr>
          <p:nvPr/>
        </p:nvSpPr>
        <p:spPr bwMode="auto">
          <a:xfrm>
            <a:off x="5821363" y="993775"/>
            <a:ext cx="3313112"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Calibrated blur kernels at different depths </a:t>
            </a:r>
          </a:p>
        </p:txBody>
      </p:sp>
      <p:pic>
        <p:nvPicPr>
          <p:cNvPr id="393260" name="Picture 44" descr="conv_08"/>
          <p:cNvPicPr>
            <a:picLocks noChangeAspect="1" noChangeArrowheads="1"/>
          </p:cNvPicPr>
          <p:nvPr/>
        </p:nvPicPr>
        <p:blipFill>
          <a:blip r:embed="rId4" cstate="print"/>
          <a:srcRect/>
          <a:stretch>
            <a:fillRect/>
          </a:stretch>
        </p:blipFill>
        <p:spPr bwMode="auto">
          <a:xfrm>
            <a:off x="8010525" y="1589089"/>
            <a:ext cx="947738" cy="947737"/>
          </a:xfrm>
          <a:prstGeom prst="rect">
            <a:avLst/>
          </a:prstGeom>
          <a:noFill/>
        </p:spPr>
      </p:pic>
      <p:pic>
        <p:nvPicPr>
          <p:cNvPr id="393261" name="Picture 45" descr="conv_11"/>
          <p:cNvPicPr>
            <a:picLocks noChangeAspect="1" noChangeArrowheads="1"/>
          </p:cNvPicPr>
          <p:nvPr/>
        </p:nvPicPr>
        <p:blipFill>
          <a:blip r:embed="rId5" cstate="print"/>
          <a:srcRect/>
          <a:stretch>
            <a:fillRect/>
          </a:stretch>
        </p:blipFill>
        <p:spPr bwMode="auto">
          <a:xfrm>
            <a:off x="8870950" y="1589089"/>
            <a:ext cx="947738" cy="947737"/>
          </a:xfrm>
          <a:prstGeom prst="rect">
            <a:avLst/>
          </a:prstGeom>
          <a:noFill/>
        </p:spPr>
      </p:pic>
      <p:pic>
        <p:nvPicPr>
          <p:cNvPr id="393262" name="Picture 46" descr="conv_01"/>
          <p:cNvPicPr>
            <a:picLocks noChangeAspect="1" noChangeArrowheads="1"/>
          </p:cNvPicPr>
          <p:nvPr/>
        </p:nvPicPr>
        <p:blipFill>
          <a:blip r:embed="rId6" cstate="print"/>
          <a:srcRect/>
          <a:stretch>
            <a:fillRect/>
          </a:stretch>
        </p:blipFill>
        <p:spPr bwMode="auto">
          <a:xfrm>
            <a:off x="5427664" y="1589089"/>
            <a:ext cx="947737" cy="947737"/>
          </a:xfrm>
          <a:prstGeom prst="rect">
            <a:avLst/>
          </a:prstGeom>
          <a:noFill/>
        </p:spPr>
      </p:pic>
      <p:pic>
        <p:nvPicPr>
          <p:cNvPr id="393263" name="Picture 47" descr="conv_03"/>
          <p:cNvPicPr>
            <a:picLocks noChangeAspect="1" noChangeArrowheads="1"/>
          </p:cNvPicPr>
          <p:nvPr/>
        </p:nvPicPr>
        <p:blipFill>
          <a:blip r:embed="rId7" cstate="print"/>
          <a:srcRect/>
          <a:stretch>
            <a:fillRect/>
          </a:stretch>
        </p:blipFill>
        <p:spPr bwMode="auto">
          <a:xfrm>
            <a:off x="6289675" y="1589089"/>
            <a:ext cx="947738" cy="947737"/>
          </a:xfrm>
          <a:prstGeom prst="rect">
            <a:avLst/>
          </a:prstGeom>
          <a:noFill/>
        </p:spPr>
      </p:pic>
      <p:pic>
        <p:nvPicPr>
          <p:cNvPr id="393264" name="Picture 48" descr="conv_06"/>
          <p:cNvPicPr>
            <a:picLocks noChangeAspect="1" noChangeArrowheads="1"/>
          </p:cNvPicPr>
          <p:nvPr/>
        </p:nvPicPr>
        <p:blipFill>
          <a:blip r:embed="rId8" cstate="print"/>
          <a:srcRect/>
          <a:stretch>
            <a:fillRect/>
          </a:stretch>
        </p:blipFill>
        <p:spPr bwMode="auto">
          <a:xfrm>
            <a:off x="7150100" y="1589089"/>
            <a:ext cx="947738" cy="947737"/>
          </a:xfrm>
          <a:prstGeom prst="rect">
            <a:avLst/>
          </a:prstGeom>
          <a:noFill/>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1" name="Group 10"/>
          <p:cNvGrpSpPr>
            <a:grpSpLocks/>
          </p:cNvGrpSpPr>
          <p:nvPr/>
        </p:nvGrpSpPr>
        <p:grpSpPr bwMode="auto">
          <a:xfrm>
            <a:off x="5228525" y="5370525"/>
            <a:ext cx="3232150" cy="800100"/>
            <a:chOff x="1814" y="2474"/>
            <a:chExt cx="2317" cy="504"/>
          </a:xfrm>
        </p:grpSpPr>
        <p:graphicFrame>
          <p:nvGraphicFramePr>
            <p:cNvPr id="42" name="Object 11"/>
            <p:cNvGraphicFramePr>
              <a:graphicFrameLocks noChangeAspect="1"/>
            </p:cNvGraphicFramePr>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name="Equation" r:id="rId3" imgW="672840" imgH="228600" progId="Equation.3">
                    <p:embed/>
                  </p:oleObj>
                </mc:Choice>
                <mc:Fallback>
                  <p:oleObj name="Equation" r:id="rId3" imgW="67284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3"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grpSp>
      <p:grpSp>
        <p:nvGrpSpPr>
          <p:cNvPr id="38" name="Group 10"/>
          <p:cNvGrpSpPr>
            <a:grpSpLocks/>
          </p:cNvGrpSpPr>
          <p:nvPr/>
        </p:nvGrpSpPr>
        <p:grpSpPr bwMode="auto">
          <a:xfrm>
            <a:off x="5217285" y="4332744"/>
            <a:ext cx="3232150" cy="800100"/>
            <a:chOff x="1814" y="2474"/>
            <a:chExt cx="2317" cy="504"/>
          </a:xfrm>
        </p:grpSpPr>
        <p:graphicFrame>
          <p:nvGraphicFramePr>
            <p:cNvPr id="39" name="Object 11"/>
            <p:cNvGraphicFramePr>
              <a:graphicFrameLocks noChangeAspect="1"/>
            </p:cNvGraphicFramePr>
            <p:nvPr>
              <p:extLst>
                <p:ext uri="{D42A27DB-BD31-4B8C-83A1-F6EECF244321}">
                  <p14:modId xmlns:p14="http://schemas.microsoft.com/office/powerpoint/2010/main" val="2441260322"/>
                </p:ext>
              </p:extLst>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name="Equation" r:id="rId5" imgW="672840" imgH="228600" progId="Equation.3">
                    <p:embed/>
                  </p:oleObj>
                </mc:Choice>
                <mc:Fallback>
                  <p:oleObj name="Equation" r:id="rId5" imgW="67284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0"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grpSp>
      <p:grpSp>
        <p:nvGrpSpPr>
          <p:cNvPr id="4" name="Group 10"/>
          <p:cNvGrpSpPr>
            <a:grpSpLocks/>
          </p:cNvGrpSpPr>
          <p:nvPr/>
        </p:nvGrpSpPr>
        <p:grpSpPr bwMode="auto">
          <a:xfrm>
            <a:off x="5181599" y="3375481"/>
            <a:ext cx="3232150" cy="800100"/>
            <a:chOff x="1814" y="2474"/>
            <a:chExt cx="2317" cy="504"/>
          </a:xfrm>
        </p:grpSpPr>
        <p:graphicFrame>
          <p:nvGraphicFramePr>
            <p:cNvPr id="594955" name="Object 11"/>
            <p:cNvGraphicFramePr>
              <a:graphicFrameLocks noChangeAspect="1"/>
            </p:cNvGraphicFramePr>
            <p:nvPr/>
          </p:nvGraphicFramePr>
          <p:xfrm>
            <a:off x="1814" y="2474"/>
            <a:ext cx="2317" cy="504"/>
          </p:xfrm>
          <a:graphic>
            <a:graphicData uri="http://schemas.openxmlformats.org/presentationml/2006/ole">
              <mc:AlternateContent xmlns:mc="http://schemas.openxmlformats.org/markup-compatibility/2006">
                <mc:Choice xmlns:v="urn:schemas-microsoft-com:vml" Requires="v">
                  <p:oleObj name="Equation" r:id="rId6" imgW="672840" imgH="228600" progId="Equation.3">
                    <p:embed/>
                  </p:oleObj>
                </mc:Choice>
                <mc:Fallback>
                  <p:oleObj name="Equation" r:id="rId6" imgW="672840" imgH="228600" progId="Equation.3">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 y="2474"/>
                          <a:ext cx="2317" cy="504"/>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94956" name="Rectangle 12"/>
            <p:cNvSpPr>
              <a:spLocks noChangeArrowheads="1"/>
            </p:cNvSpPr>
            <p:nvPr/>
          </p:nvSpPr>
          <p:spPr bwMode="auto">
            <a:xfrm>
              <a:off x="2758" y="2548"/>
              <a:ext cx="352" cy="35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grpSp>
      <p:sp>
        <p:nvSpPr>
          <p:cNvPr id="594958" name="Text Box 14"/>
          <p:cNvSpPr txBox="1">
            <a:spLocks noChangeArrowheads="1"/>
          </p:cNvSpPr>
          <p:nvPr/>
        </p:nvSpPr>
        <p:spPr bwMode="auto">
          <a:xfrm>
            <a:off x="13796" y="231439"/>
            <a:ext cx="7667625" cy="641350"/>
          </a:xfrm>
          <a:prstGeom prst="rect">
            <a:avLst/>
          </a:prstGeom>
          <a:noFill/>
          <a:ln w="9525">
            <a:noFill/>
            <a:miter lim="800000"/>
            <a:headEnd/>
            <a:tailEnd/>
          </a:ln>
          <a:effectLst/>
        </p:spPr>
        <p:txBody>
          <a:bodyPr>
            <a:spAutoFit/>
          </a:bodyPr>
          <a:lstStyle/>
          <a:p>
            <a:pPr algn="ctr">
              <a:spcBef>
                <a:spcPct val="50000"/>
              </a:spcBef>
            </a:pPr>
            <a:r>
              <a:rPr lang="en-US" sz="3600" b="1" dirty="0">
                <a:solidFill>
                  <a:srgbClr val="FFCC00"/>
                </a:solidFill>
              </a:rPr>
              <a:t>Defocus as local convolution</a:t>
            </a:r>
            <a:endParaRPr lang="en-US" b="1" dirty="0">
              <a:solidFill>
                <a:srgbClr val="FFCC00"/>
              </a:solidFill>
            </a:endParaRPr>
          </a:p>
        </p:txBody>
      </p:sp>
      <p:sp>
        <p:nvSpPr>
          <p:cNvPr id="594959" name="Line 20"/>
          <p:cNvSpPr>
            <a:spLocks/>
          </p:cNvSpPr>
          <p:nvPr/>
        </p:nvSpPr>
        <p:spPr bwMode="auto">
          <a:xfrm>
            <a:off x="560386" y="1062494"/>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594961" name="Picture 17" descr="beer_cock_inp_scalled_win4_w3"/>
          <p:cNvPicPr>
            <a:picLocks noChangeAspect="1" noChangeArrowheads="1"/>
          </p:cNvPicPr>
          <p:nvPr/>
        </p:nvPicPr>
        <p:blipFill>
          <a:blip r:embed="rId7" cstate="print"/>
          <a:srcRect/>
          <a:stretch>
            <a:fillRect/>
          </a:stretch>
        </p:blipFill>
        <p:spPr bwMode="auto">
          <a:xfrm>
            <a:off x="4948237" y="5323345"/>
            <a:ext cx="866775" cy="866775"/>
          </a:xfrm>
          <a:prstGeom prst="rect">
            <a:avLst/>
          </a:prstGeom>
          <a:noFill/>
          <a:ln w="9525">
            <a:solidFill>
              <a:schemeClr val="bg1"/>
            </a:solidFill>
            <a:miter lim="800000"/>
            <a:headEnd/>
            <a:tailEnd/>
          </a:ln>
        </p:spPr>
      </p:pic>
      <p:pic>
        <p:nvPicPr>
          <p:cNvPr id="594962" name="Picture 18" descr="beer_cock_inp_scalled_win4_w1"/>
          <p:cNvPicPr>
            <a:picLocks noChangeAspect="1" noChangeArrowheads="1"/>
          </p:cNvPicPr>
          <p:nvPr/>
        </p:nvPicPr>
        <p:blipFill>
          <a:blip r:embed="rId8" cstate="print"/>
          <a:srcRect/>
          <a:stretch>
            <a:fillRect/>
          </a:stretch>
        </p:blipFill>
        <p:spPr bwMode="auto">
          <a:xfrm>
            <a:off x="4948237" y="3342145"/>
            <a:ext cx="866775" cy="866775"/>
          </a:xfrm>
          <a:prstGeom prst="rect">
            <a:avLst/>
          </a:prstGeom>
          <a:noFill/>
          <a:ln w="9525">
            <a:solidFill>
              <a:schemeClr val="bg1"/>
            </a:solidFill>
            <a:miter lim="800000"/>
            <a:headEnd/>
            <a:tailEnd/>
          </a:ln>
        </p:spPr>
      </p:pic>
      <p:pic>
        <p:nvPicPr>
          <p:cNvPr id="594963" name="Picture 19" descr="beer_cock_inp_scalled_win4_w2"/>
          <p:cNvPicPr>
            <a:picLocks noChangeAspect="1" noChangeArrowheads="1"/>
          </p:cNvPicPr>
          <p:nvPr/>
        </p:nvPicPr>
        <p:blipFill>
          <a:blip r:embed="rId9" cstate="print"/>
          <a:srcRect/>
          <a:stretch>
            <a:fillRect/>
          </a:stretch>
        </p:blipFill>
        <p:spPr bwMode="auto">
          <a:xfrm>
            <a:off x="4948237" y="4332745"/>
            <a:ext cx="866775" cy="866775"/>
          </a:xfrm>
          <a:prstGeom prst="rect">
            <a:avLst/>
          </a:prstGeom>
          <a:noFill/>
          <a:ln w="9525">
            <a:solidFill>
              <a:schemeClr val="bg1"/>
            </a:solidFill>
            <a:miter lim="800000"/>
            <a:headEnd/>
            <a:tailEnd/>
          </a:ln>
        </p:spPr>
      </p:pic>
      <p:pic>
        <p:nvPicPr>
          <p:cNvPr id="594964" name="Picture 20" descr="beer_cock_deb_scalled_win4_w1"/>
          <p:cNvPicPr>
            <a:picLocks noChangeAspect="1" noChangeArrowheads="1"/>
          </p:cNvPicPr>
          <p:nvPr/>
        </p:nvPicPr>
        <p:blipFill>
          <a:blip r:embed="rId10" cstate="print"/>
          <a:srcRect/>
          <a:stretch>
            <a:fillRect/>
          </a:stretch>
        </p:blipFill>
        <p:spPr bwMode="auto">
          <a:xfrm>
            <a:off x="7948612" y="3342145"/>
            <a:ext cx="866775" cy="866775"/>
          </a:xfrm>
          <a:prstGeom prst="rect">
            <a:avLst/>
          </a:prstGeom>
          <a:noFill/>
          <a:ln w="9525">
            <a:solidFill>
              <a:schemeClr val="bg1"/>
            </a:solidFill>
            <a:miter lim="800000"/>
            <a:headEnd/>
            <a:tailEnd/>
          </a:ln>
        </p:spPr>
      </p:pic>
      <p:pic>
        <p:nvPicPr>
          <p:cNvPr id="594965" name="Picture 21" descr="beer_cock_deb_scalled_win4_w2"/>
          <p:cNvPicPr>
            <a:picLocks noChangeAspect="1" noChangeArrowheads="1"/>
          </p:cNvPicPr>
          <p:nvPr/>
        </p:nvPicPr>
        <p:blipFill>
          <a:blip r:embed="rId11" cstate="print"/>
          <a:srcRect/>
          <a:stretch>
            <a:fillRect/>
          </a:stretch>
        </p:blipFill>
        <p:spPr bwMode="auto">
          <a:xfrm>
            <a:off x="7951660" y="4332745"/>
            <a:ext cx="866775" cy="866775"/>
          </a:xfrm>
          <a:prstGeom prst="rect">
            <a:avLst/>
          </a:prstGeom>
          <a:noFill/>
          <a:ln w="9525">
            <a:solidFill>
              <a:schemeClr val="bg1"/>
            </a:solidFill>
            <a:miter lim="800000"/>
            <a:headEnd/>
            <a:tailEnd/>
          </a:ln>
        </p:spPr>
      </p:pic>
      <p:pic>
        <p:nvPicPr>
          <p:cNvPr id="594971" name="Picture 27" descr="beer_cock_inp_scalled_win4_w3"/>
          <p:cNvPicPr>
            <a:picLocks noChangeAspect="1" noChangeArrowheads="1"/>
          </p:cNvPicPr>
          <p:nvPr/>
        </p:nvPicPr>
        <p:blipFill>
          <a:blip r:embed="rId7" cstate="print"/>
          <a:srcRect/>
          <a:stretch>
            <a:fillRect/>
          </a:stretch>
        </p:blipFill>
        <p:spPr bwMode="auto">
          <a:xfrm>
            <a:off x="7969948" y="5323345"/>
            <a:ext cx="866775" cy="866775"/>
          </a:xfrm>
          <a:prstGeom prst="rect">
            <a:avLst/>
          </a:prstGeom>
          <a:noFill/>
          <a:ln w="9525">
            <a:solidFill>
              <a:schemeClr val="bg1"/>
            </a:solidFill>
            <a:miter lim="800000"/>
            <a:headEnd/>
            <a:tailEnd/>
          </a:ln>
        </p:spPr>
      </p:pic>
      <p:graphicFrame>
        <p:nvGraphicFramePr>
          <p:cNvPr id="594977" name="Object 33"/>
          <p:cNvGraphicFramePr>
            <a:graphicFrameLocks noChangeAspect="1"/>
          </p:cNvGraphicFramePr>
          <p:nvPr>
            <p:extLst>
              <p:ext uri="{D42A27DB-BD31-4B8C-83A1-F6EECF244321}">
                <p14:modId xmlns:p14="http://schemas.microsoft.com/office/powerpoint/2010/main" val="495270462"/>
              </p:ext>
            </p:extLst>
          </p:nvPr>
        </p:nvGraphicFramePr>
        <p:xfrm>
          <a:off x="4748212" y="1184732"/>
          <a:ext cx="4076699" cy="1019175"/>
        </p:xfrm>
        <a:graphic>
          <a:graphicData uri="http://schemas.openxmlformats.org/presentationml/2006/ole">
            <mc:AlternateContent xmlns:mc="http://schemas.openxmlformats.org/markup-compatibility/2006">
              <mc:Choice xmlns:v="urn:schemas-microsoft-com:vml" Requires="v">
                <p:oleObj name="Equation" r:id="rId12" imgW="672840" imgH="228600" progId="Equation.3">
                  <p:embed/>
                </p:oleObj>
              </mc:Choice>
              <mc:Fallback>
                <p:oleObj name="Equation" r:id="rId12" imgW="672840" imgH="228600" progId="Equation.3">
                  <p:embed/>
                  <p:pic>
                    <p:nvPicPr>
                      <p:cNvPr id="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48212" y="1184732"/>
                        <a:ext cx="4076699" cy="1019175"/>
                      </a:xfrm>
                      <a:prstGeom prst="rect">
                        <a:avLst/>
                      </a:prstGeom>
                      <a:noFill/>
                    </p:spPr>
                  </p:pic>
                </p:oleObj>
              </mc:Fallback>
            </mc:AlternateContent>
          </a:graphicData>
        </a:graphic>
      </p:graphicFrame>
      <p:sp>
        <p:nvSpPr>
          <p:cNvPr id="594983" name="Text Box 39"/>
          <p:cNvSpPr txBox="1">
            <a:spLocks noChangeArrowheads="1"/>
          </p:cNvSpPr>
          <p:nvPr/>
        </p:nvSpPr>
        <p:spPr bwMode="auto">
          <a:xfrm>
            <a:off x="3125786" y="3607257"/>
            <a:ext cx="1524000" cy="366713"/>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Depth </a:t>
            </a:r>
            <a:r>
              <a:rPr lang="en-US" b="1" i="1">
                <a:solidFill>
                  <a:srgbClr val="FFFFFF"/>
                </a:solidFill>
                <a:latin typeface="Times New Roman" pitchFamily="18" charset="0"/>
              </a:rPr>
              <a:t>k=</a:t>
            </a:r>
            <a:r>
              <a:rPr lang="en-US" sz="1600" b="1">
                <a:solidFill>
                  <a:srgbClr val="FFFFFF"/>
                </a:solidFill>
              </a:rPr>
              <a:t>1:</a:t>
            </a:r>
          </a:p>
        </p:txBody>
      </p:sp>
      <p:sp>
        <p:nvSpPr>
          <p:cNvPr id="594984" name="Text Box 40"/>
          <p:cNvSpPr txBox="1">
            <a:spLocks noChangeArrowheads="1"/>
          </p:cNvSpPr>
          <p:nvPr/>
        </p:nvSpPr>
        <p:spPr bwMode="auto">
          <a:xfrm>
            <a:off x="3125786" y="4597857"/>
            <a:ext cx="1524000" cy="366713"/>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Depth </a:t>
            </a:r>
            <a:r>
              <a:rPr lang="en-US" b="1" i="1">
                <a:solidFill>
                  <a:srgbClr val="FFFFFF"/>
                </a:solidFill>
                <a:latin typeface="Times New Roman" pitchFamily="18" charset="0"/>
              </a:rPr>
              <a:t>k=</a:t>
            </a:r>
            <a:r>
              <a:rPr lang="en-US" sz="1600" b="1">
                <a:solidFill>
                  <a:srgbClr val="FFFFFF"/>
                </a:solidFill>
              </a:rPr>
              <a:t>2:</a:t>
            </a:r>
          </a:p>
        </p:txBody>
      </p:sp>
      <p:sp>
        <p:nvSpPr>
          <p:cNvPr id="594985" name="Text Box 41"/>
          <p:cNvSpPr txBox="1">
            <a:spLocks noChangeArrowheads="1"/>
          </p:cNvSpPr>
          <p:nvPr/>
        </p:nvSpPr>
        <p:spPr bwMode="auto">
          <a:xfrm>
            <a:off x="3125786" y="5588457"/>
            <a:ext cx="1524000" cy="366713"/>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Depth </a:t>
            </a:r>
            <a:r>
              <a:rPr lang="en-US" b="1" i="1">
                <a:solidFill>
                  <a:srgbClr val="FFFFFF"/>
                </a:solidFill>
                <a:latin typeface="Times New Roman" pitchFamily="18" charset="0"/>
              </a:rPr>
              <a:t>k=</a:t>
            </a:r>
            <a:r>
              <a:rPr lang="en-US" sz="1600" b="1">
                <a:solidFill>
                  <a:srgbClr val="FFFFFF"/>
                </a:solidFill>
              </a:rPr>
              <a:t>3:</a:t>
            </a:r>
          </a:p>
        </p:txBody>
      </p:sp>
      <p:pic>
        <p:nvPicPr>
          <p:cNvPr id="594986" name="Picture 42" descr="beer_cock_inp_scalled_win4"/>
          <p:cNvPicPr>
            <a:picLocks noChangeAspect="1" noChangeArrowheads="1"/>
          </p:cNvPicPr>
          <p:nvPr/>
        </p:nvPicPr>
        <p:blipFill>
          <a:blip r:embed="rId14" cstate="print"/>
          <a:srcRect t="7381" b="5428"/>
          <a:stretch>
            <a:fillRect/>
          </a:stretch>
        </p:blipFill>
        <p:spPr bwMode="auto">
          <a:xfrm>
            <a:off x="973137" y="1229181"/>
            <a:ext cx="2066925" cy="1912938"/>
          </a:xfrm>
          <a:prstGeom prst="rect">
            <a:avLst/>
          </a:prstGeom>
          <a:noFill/>
          <a:ln w="9525">
            <a:solidFill>
              <a:schemeClr val="bg1"/>
            </a:solidFill>
            <a:miter lim="800000"/>
            <a:headEnd/>
            <a:tailEnd/>
          </a:ln>
        </p:spPr>
      </p:pic>
      <p:sp>
        <p:nvSpPr>
          <p:cNvPr id="594987" name="Text Box 43"/>
          <p:cNvSpPr txBox="1">
            <a:spLocks noChangeArrowheads="1"/>
          </p:cNvSpPr>
          <p:nvPr/>
        </p:nvSpPr>
        <p:spPr bwMode="auto">
          <a:xfrm>
            <a:off x="1001712" y="2078494"/>
            <a:ext cx="2011363"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Input defocused image</a:t>
            </a:r>
          </a:p>
        </p:txBody>
      </p:sp>
      <p:sp>
        <p:nvSpPr>
          <p:cNvPr id="594988" name="Text Box 44"/>
          <p:cNvSpPr txBox="1">
            <a:spLocks noChangeArrowheads="1"/>
          </p:cNvSpPr>
          <p:nvPr/>
        </p:nvSpPr>
        <p:spPr bwMode="auto">
          <a:xfrm>
            <a:off x="4122737" y="2003881"/>
            <a:ext cx="1901825"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Local </a:t>
            </a:r>
            <a:br>
              <a:rPr lang="en-US" b="1">
                <a:solidFill>
                  <a:srgbClr val="FFFF99"/>
                </a:solidFill>
              </a:rPr>
            </a:br>
            <a:r>
              <a:rPr lang="en-US" b="1">
                <a:solidFill>
                  <a:srgbClr val="FFFF99"/>
                </a:solidFill>
              </a:rPr>
              <a:t>sub-window</a:t>
            </a:r>
          </a:p>
        </p:txBody>
      </p:sp>
      <p:sp>
        <p:nvSpPr>
          <p:cNvPr id="594989" name="Text Box 45"/>
          <p:cNvSpPr txBox="1">
            <a:spLocks noChangeArrowheads="1"/>
          </p:cNvSpPr>
          <p:nvPr/>
        </p:nvSpPr>
        <p:spPr bwMode="auto">
          <a:xfrm>
            <a:off x="6049962" y="2003881"/>
            <a:ext cx="1603375" cy="915988"/>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Calibrated blur kernels at depth</a:t>
            </a:r>
          </a:p>
        </p:txBody>
      </p:sp>
      <p:sp>
        <p:nvSpPr>
          <p:cNvPr id="594990" name="Text Box 46"/>
          <p:cNvSpPr txBox="1">
            <a:spLocks noChangeArrowheads="1"/>
          </p:cNvSpPr>
          <p:nvPr/>
        </p:nvSpPr>
        <p:spPr bwMode="auto">
          <a:xfrm>
            <a:off x="7896225" y="2003881"/>
            <a:ext cx="1603375" cy="641350"/>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Sharp </a:t>
            </a:r>
            <a:br>
              <a:rPr lang="en-US" b="1">
                <a:solidFill>
                  <a:srgbClr val="FFFF99"/>
                </a:solidFill>
              </a:rPr>
            </a:br>
            <a:r>
              <a:rPr lang="en-US" b="1">
                <a:solidFill>
                  <a:srgbClr val="FFFF99"/>
                </a:solidFill>
              </a:rPr>
              <a:t>sub-window</a:t>
            </a:r>
          </a:p>
        </p:txBody>
      </p:sp>
      <p:graphicFrame>
        <p:nvGraphicFramePr>
          <p:cNvPr id="594991" name="Object 47"/>
          <p:cNvGraphicFramePr>
            <a:graphicFrameLocks noChangeAspect="1"/>
          </p:cNvGraphicFramePr>
          <p:nvPr>
            <p:extLst>
              <p:ext uri="{D42A27DB-BD31-4B8C-83A1-F6EECF244321}">
                <p14:modId xmlns:p14="http://schemas.microsoft.com/office/powerpoint/2010/main" val="4118014673"/>
              </p:ext>
            </p:extLst>
          </p:nvPr>
        </p:nvGraphicFramePr>
        <p:xfrm>
          <a:off x="7262812" y="2546806"/>
          <a:ext cx="417513" cy="374650"/>
        </p:xfrm>
        <a:graphic>
          <a:graphicData uri="http://schemas.openxmlformats.org/presentationml/2006/ole">
            <mc:AlternateContent xmlns:mc="http://schemas.openxmlformats.org/markup-compatibility/2006">
              <mc:Choice xmlns:v="urn:schemas-microsoft-com:vml" Requires="v">
                <p:oleObj name="Equation" r:id="rId15" imgW="126720" imgH="177480" progId="Equation.3">
                  <p:embed/>
                </p:oleObj>
              </mc:Choice>
              <mc:Fallback>
                <p:oleObj name="Equation" r:id="rId15" imgW="126720" imgH="177480" progId="Equation.3">
                  <p:embed/>
                  <p:pic>
                    <p:nvPicPr>
                      <p:cNvPr id="0"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262812" y="2546806"/>
                        <a:ext cx="417513" cy="3746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594992" name="Picture 48" descr="conv_11"/>
          <p:cNvPicPr>
            <a:picLocks noChangeAspect="1" noChangeArrowheads="1"/>
          </p:cNvPicPr>
          <p:nvPr/>
        </p:nvPicPr>
        <p:blipFill>
          <a:blip r:embed="rId17" cstate="print"/>
          <a:srcRect l="10213" t="10213" r="10213" b="10213"/>
          <a:stretch>
            <a:fillRect/>
          </a:stretch>
        </p:blipFill>
        <p:spPr bwMode="auto">
          <a:xfrm>
            <a:off x="6456171" y="5380494"/>
            <a:ext cx="754062" cy="754062"/>
          </a:xfrm>
          <a:prstGeom prst="rect">
            <a:avLst/>
          </a:prstGeom>
          <a:noFill/>
        </p:spPr>
      </p:pic>
      <p:pic>
        <p:nvPicPr>
          <p:cNvPr id="594993" name="Picture 49" descr="conv_03"/>
          <p:cNvPicPr>
            <a:picLocks noChangeAspect="1" noChangeArrowheads="1"/>
          </p:cNvPicPr>
          <p:nvPr/>
        </p:nvPicPr>
        <p:blipFill>
          <a:blip r:embed="rId18" cstate="print"/>
          <a:srcRect l="10213" t="10213" r="10213" b="10213"/>
          <a:stretch>
            <a:fillRect/>
          </a:stretch>
        </p:blipFill>
        <p:spPr bwMode="auto">
          <a:xfrm>
            <a:off x="6424612" y="3397707"/>
            <a:ext cx="754063" cy="754063"/>
          </a:xfrm>
          <a:prstGeom prst="rect">
            <a:avLst/>
          </a:prstGeom>
          <a:noFill/>
        </p:spPr>
      </p:pic>
      <p:pic>
        <p:nvPicPr>
          <p:cNvPr id="594994" name="Picture 50" descr="conv_06"/>
          <p:cNvPicPr>
            <a:picLocks noChangeAspect="1" noChangeArrowheads="1"/>
          </p:cNvPicPr>
          <p:nvPr/>
        </p:nvPicPr>
        <p:blipFill>
          <a:blip r:embed="rId19" cstate="print"/>
          <a:srcRect l="10213" t="10213" r="10213" b="10213"/>
          <a:stretch>
            <a:fillRect/>
          </a:stretch>
        </p:blipFill>
        <p:spPr bwMode="auto">
          <a:xfrm>
            <a:off x="6427659" y="4388307"/>
            <a:ext cx="754062" cy="754063"/>
          </a:xfrm>
          <a:prstGeom prst="rect">
            <a:avLst/>
          </a:prstGeom>
          <a:noFill/>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0722" name="Text Box 2"/>
          <p:cNvSpPr txBox="1">
            <a:spLocks noChangeArrowheads="1"/>
          </p:cNvSpPr>
          <p:nvPr/>
        </p:nvSpPr>
        <p:spPr bwMode="auto">
          <a:xfrm>
            <a:off x="533400" y="228600"/>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Overview</a:t>
            </a:r>
          </a:p>
        </p:txBody>
      </p:sp>
      <p:sp>
        <p:nvSpPr>
          <p:cNvPr id="670723" name="Line 20"/>
          <p:cNvSpPr>
            <a:spLocks/>
          </p:cNvSpPr>
          <p:nvPr/>
        </p:nvSpPr>
        <p:spPr bwMode="auto">
          <a:xfrm>
            <a:off x="543153"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2" name="Group 4"/>
          <p:cNvGrpSpPr>
            <a:grpSpLocks/>
          </p:cNvGrpSpPr>
          <p:nvPr/>
        </p:nvGrpSpPr>
        <p:grpSpPr bwMode="auto">
          <a:xfrm rot="16200000">
            <a:off x="5020698" y="1905795"/>
            <a:ext cx="479425" cy="100013"/>
            <a:chOff x="216" y="2495"/>
            <a:chExt cx="302" cy="63"/>
          </a:xfrm>
        </p:grpSpPr>
        <p:sp>
          <p:nvSpPr>
            <p:cNvPr id="670725" name="Oval 5"/>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26" name="Oval 6"/>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27" name="Oval 7"/>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graphicFrame>
        <p:nvGraphicFramePr>
          <p:cNvPr id="670729" name="Object 9"/>
          <p:cNvGraphicFramePr>
            <a:graphicFrameLocks noChangeAspect="1"/>
          </p:cNvGraphicFramePr>
          <p:nvPr>
            <p:extLst>
              <p:ext uri="{D42A27DB-BD31-4B8C-83A1-F6EECF244321}">
                <p14:modId xmlns:p14="http://schemas.microsoft.com/office/powerpoint/2010/main" val="809508516"/>
              </p:ext>
            </p:extLst>
          </p:nvPr>
        </p:nvGraphicFramePr>
        <p:xfrm>
          <a:off x="4446816" y="2319338"/>
          <a:ext cx="1827212" cy="855662"/>
        </p:xfrm>
        <a:graphic>
          <a:graphicData uri="http://schemas.openxmlformats.org/presentationml/2006/ole">
            <mc:AlternateContent xmlns:mc="http://schemas.openxmlformats.org/markup-compatibility/2006">
              <mc:Choice xmlns:v="urn:schemas-microsoft-com:vml" Requires="v">
                <p:oleObj name="Equation" r:id="rId3" imgW="355320" imgH="177480" progId="Equation.3">
                  <p:embed/>
                </p:oleObj>
              </mc:Choice>
              <mc:Fallback>
                <p:oleObj name="Equation" r:id="rId3" imgW="355320" imgH="177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6816" y="2319338"/>
                        <a:ext cx="1827212"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70730" name="Picture 10" descr="conv_01"/>
          <p:cNvPicPr>
            <a:picLocks noChangeAspect="1" noChangeArrowheads="1"/>
          </p:cNvPicPr>
          <p:nvPr/>
        </p:nvPicPr>
        <p:blipFill>
          <a:blip r:embed="rId5" cstate="print"/>
          <a:srcRect l="10213" t="10213" r="10213" b="10213"/>
          <a:stretch>
            <a:fillRect/>
          </a:stretch>
        </p:blipFill>
        <p:spPr bwMode="auto">
          <a:xfrm>
            <a:off x="4938942" y="2435226"/>
            <a:ext cx="623887" cy="625475"/>
          </a:xfrm>
          <a:prstGeom prst="rect">
            <a:avLst/>
          </a:prstGeom>
          <a:noFill/>
          <a:ln w="38100">
            <a:noFill/>
            <a:miter lim="800000"/>
            <a:headEnd/>
            <a:tailEnd/>
          </a:ln>
        </p:spPr>
      </p:pic>
      <p:pic>
        <p:nvPicPr>
          <p:cNvPr id="670731" name="Picture 11" descr="conv_05"/>
          <p:cNvPicPr>
            <a:picLocks noChangeAspect="1" noChangeArrowheads="1"/>
          </p:cNvPicPr>
          <p:nvPr/>
        </p:nvPicPr>
        <p:blipFill>
          <a:blip r:embed="rId6" cstate="print"/>
          <a:srcRect l="10213" t="10213" r="10213" b="10213"/>
          <a:stretch>
            <a:fillRect/>
          </a:stretch>
        </p:blipFill>
        <p:spPr bwMode="auto">
          <a:xfrm>
            <a:off x="4938942" y="3576639"/>
            <a:ext cx="623887" cy="625475"/>
          </a:xfrm>
          <a:prstGeom prst="rect">
            <a:avLst/>
          </a:prstGeom>
          <a:noFill/>
          <a:ln w="38100">
            <a:noFill/>
            <a:miter lim="800000"/>
            <a:headEnd/>
            <a:tailEnd/>
          </a:ln>
        </p:spPr>
      </p:pic>
      <p:pic>
        <p:nvPicPr>
          <p:cNvPr id="670732" name="Picture 12" descr="conv_08"/>
          <p:cNvPicPr>
            <a:picLocks noChangeAspect="1" noChangeArrowheads="1"/>
          </p:cNvPicPr>
          <p:nvPr/>
        </p:nvPicPr>
        <p:blipFill>
          <a:blip r:embed="rId7" cstate="print"/>
          <a:srcRect l="10213" t="10213" r="10213" b="10213"/>
          <a:stretch>
            <a:fillRect/>
          </a:stretch>
        </p:blipFill>
        <p:spPr bwMode="auto">
          <a:xfrm>
            <a:off x="4938942" y="4697414"/>
            <a:ext cx="623887" cy="625475"/>
          </a:xfrm>
          <a:prstGeom prst="rect">
            <a:avLst/>
          </a:prstGeom>
          <a:noFill/>
          <a:ln w="38100">
            <a:noFill/>
            <a:miter lim="800000"/>
            <a:headEnd/>
            <a:tailEnd/>
          </a:ln>
        </p:spPr>
      </p:pic>
      <p:grpSp>
        <p:nvGrpSpPr>
          <p:cNvPr id="3" name="Group 15"/>
          <p:cNvGrpSpPr>
            <a:grpSpLocks/>
          </p:cNvGrpSpPr>
          <p:nvPr/>
        </p:nvGrpSpPr>
        <p:grpSpPr bwMode="auto">
          <a:xfrm>
            <a:off x="6901092" y="3840163"/>
            <a:ext cx="479425" cy="100012"/>
            <a:chOff x="216" y="2495"/>
            <a:chExt cx="302" cy="63"/>
          </a:xfrm>
        </p:grpSpPr>
        <p:sp>
          <p:nvSpPr>
            <p:cNvPr id="670736" name="Oval 16"/>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37" name="Oval 17"/>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38" name="Oval 18"/>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pic>
        <p:nvPicPr>
          <p:cNvPr id="670739" name="Picture 19" descr="convsps_s3"/>
          <p:cNvPicPr>
            <a:picLocks noChangeAspect="1" noChangeArrowheads="1"/>
          </p:cNvPicPr>
          <p:nvPr/>
        </p:nvPicPr>
        <p:blipFill>
          <a:blip r:embed="rId8" cstate="print"/>
          <a:srcRect/>
          <a:stretch>
            <a:fillRect/>
          </a:stretch>
        </p:blipFill>
        <p:spPr bwMode="auto">
          <a:xfrm>
            <a:off x="6180367" y="4562475"/>
            <a:ext cx="1343025" cy="895350"/>
          </a:xfrm>
          <a:prstGeom prst="rect">
            <a:avLst/>
          </a:prstGeom>
          <a:noFill/>
          <a:ln w="38100">
            <a:solidFill>
              <a:srgbClr val="D7E300"/>
            </a:solidFill>
            <a:miter lim="800000"/>
            <a:headEnd/>
            <a:tailEnd/>
          </a:ln>
        </p:spPr>
      </p:pic>
      <p:pic>
        <p:nvPicPr>
          <p:cNvPr id="670740" name="Picture 20" descr="convsps_s1"/>
          <p:cNvPicPr>
            <a:picLocks noChangeAspect="1" noChangeArrowheads="1"/>
          </p:cNvPicPr>
          <p:nvPr/>
        </p:nvPicPr>
        <p:blipFill>
          <a:blip r:embed="rId9" cstate="print"/>
          <a:srcRect/>
          <a:stretch>
            <a:fillRect/>
          </a:stretch>
        </p:blipFill>
        <p:spPr bwMode="auto">
          <a:xfrm>
            <a:off x="6180367" y="2300288"/>
            <a:ext cx="1343025" cy="895350"/>
          </a:xfrm>
          <a:prstGeom prst="rect">
            <a:avLst/>
          </a:prstGeom>
          <a:noFill/>
          <a:ln w="38100">
            <a:solidFill>
              <a:srgbClr val="D7E300"/>
            </a:solidFill>
            <a:miter lim="800000"/>
            <a:headEnd/>
            <a:tailEnd/>
          </a:ln>
        </p:spPr>
      </p:pic>
      <p:pic>
        <p:nvPicPr>
          <p:cNvPr id="670741" name="Picture 21" descr="convsps_s2"/>
          <p:cNvPicPr>
            <a:picLocks noChangeAspect="1" noChangeArrowheads="1"/>
          </p:cNvPicPr>
          <p:nvPr/>
        </p:nvPicPr>
        <p:blipFill>
          <a:blip r:embed="rId10" cstate="print"/>
          <a:srcRect/>
          <a:stretch>
            <a:fillRect/>
          </a:stretch>
        </p:blipFill>
        <p:spPr bwMode="auto">
          <a:xfrm>
            <a:off x="6180367" y="3441700"/>
            <a:ext cx="1343025" cy="895350"/>
          </a:xfrm>
          <a:prstGeom prst="rect">
            <a:avLst/>
          </a:prstGeom>
          <a:noFill/>
          <a:ln w="38100">
            <a:solidFill>
              <a:srgbClr val="D7E300"/>
            </a:solidFill>
            <a:miter lim="800000"/>
            <a:headEnd/>
            <a:tailEnd/>
          </a:ln>
        </p:spPr>
      </p:pic>
      <p:sp>
        <p:nvSpPr>
          <p:cNvPr id="670742" name="Text Box 22"/>
          <p:cNvSpPr txBox="1">
            <a:spLocks noChangeArrowheads="1"/>
          </p:cNvSpPr>
          <p:nvPr/>
        </p:nvSpPr>
        <p:spPr bwMode="auto">
          <a:xfrm>
            <a:off x="7520216" y="3598864"/>
            <a:ext cx="1752600" cy="579437"/>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Correct scale</a:t>
            </a:r>
            <a:r>
              <a:rPr lang="en-US" sz="3200" b="1">
                <a:solidFill>
                  <a:srgbClr val="FFFF99"/>
                </a:solidFill>
              </a:rPr>
              <a:t> </a:t>
            </a:r>
          </a:p>
        </p:txBody>
      </p:sp>
      <p:sp>
        <p:nvSpPr>
          <p:cNvPr id="670743" name="Text Box 23"/>
          <p:cNvSpPr txBox="1">
            <a:spLocks noChangeArrowheads="1"/>
          </p:cNvSpPr>
          <p:nvPr/>
        </p:nvSpPr>
        <p:spPr bwMode="auto">
          <a:xfrm>
            <a:off x="7520217" y="4614864"/>
            <a:ext cx="1976437" cy="579437"/>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Smaller scale</a:t>
            </a:r>
            <a:r>
              <a:rPr lang="en-US" sz="3200" b="1">
                <a:solidFill>
                  <a:srgbClr val="FFFF99"/>
                </a:solidFill>
              </a:rPr>
              <a:t> </a:t>
            </a:r>
          </a:p>
        </p:txBody>
      </p:sp>
      <p:sp>
        <p:nvSpPr>
          <p:cNvPr id="670745" name="Text Box 25"/>
          <p:cNvSpPr txBox="1">
            <a:spLocks noChangeArrowheads="1"/>
          </p:cNvSpPr>
          <p:nvPr/>
        </p:nvSpPr>
        <p:spPr bwMode="auto">
          <a:xfrm>
            <a:off x="7520217" y="2457450"/>
            <a:ext cx="1773237" cy="579438"/>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Larger scale</a:t>
            </a:r>
            <a:r>
              <a:rPr lang="en-US" sz="3200" b="1">
                <a:solidFill>
                  <a:srgbClr val="FFFF99"/>
                </a:solidFill>
              </a:rPr>
              <a:t> </a:t>
            </a:r>
          </a:p>
        </p:txBody>
      </p:sp>
      <p:pic>
        <p:nvPicPr>
          <p:cNvPr id="670746" name="Picture 26" descr="conv_inp_ss"/>
          <p:cNvPicPr>
            <a:picLocks noChangeAspect="1" noChangeArrowheads="1"/>
          </p:cNvPicPr>
          <p:nvPr/>
        </p:nvPicPr>
        <p:blipFill>
          <a:blip r:embed="rId11" cstate="print"/>
          <a:srcRect/>
          <a:stretch>
            <a:fillRect/>
          </a:stretch>
        </p:blipFill>
        <p:spPr bwMode="auto">
          <a:xfrm>
            <a:off x="3121254" y="2300288"/>
            <a:ext cx="1343025" cy="895350"/>
          </a:xfrm>
          <a:prstGeom prst="rect">
            <a:avLst/>
          </a:prstGeom>
          <a:noFill/>
          <a:ln w="38100">
            <a:solidFill>
              <a:srgbClr val="D7E300"/>
            </a:solidFill>
            <a:miter lim="800000"/>
            <a:headEnd/>
            <a:tailEnd/>
          </a:ln>
        </p:spPr>
      </p:pic>
      <p:pic>
        <p:nvPicPr>
          <p:cNvPr id="670747" name="Picture 27" descr="conv_inp_ss"/>
          <p:cNvPicPr>
            <a:picLocks noChangeAspect="1" noChangeArrowheads="1"/>
          </p:cNvPicPr>
          <p:nvPr/>
        </p:nvPicPr>
        <p:blipFill>
          <a:blip r:embed="rId11" cstate="print"/>
          <a:srcRect/>
          <a:stretch>
            <a:fillRect/>
          </a:stretch>
        </p:blipFill>
        <p:spPr bwMode="auto">
          <a:xfrm>
            <a:off x="3121254" y="3441700"/>
            <a:ext cx="1343025" cy="895350"/>
          </a:xfrm>
          <a:prstGeom prst="rect">
            <a:avLst/>
          </a:prstGeom>
          <a:noFill/>
          <a:ln w="38100">
            <a:solidFill>
              <a:srgbClr val="D7E300"/>
            </a:solidFill>
            <a:miter lim="800000"/>
            <a:headEnd/>
            <a:tailEnd/>
          </a:ln>
        </p:spPr>
      </p:pic>
      <p:pic>
        <p:nvPicPr>
          <p:cNvPr id="670748" name="Picture 28" descr="conv_inp_ss"/>
          <p:cNvPicPr>
            <a:picLocks noChangeAspect="1" noChangeArrowheads="1"/>
          </p:cNvPicPr>
          <p:nvPr/>
        </p:nvPicPr>
        <p:blipFill>
          <a:blip r:embed="rId11" cstate="print"/>
          <a:srcRect/>
          <a:stretch>
            <a:fillRect/>
          </a:stretch>
        </p:blipFill>
        <p:spPr bwMode="auto">
          <a:xfrm>
            <a:off x="3121254" y="4562475"/>
            <a:ext cx="1343025" cy="895350"/>
          </a:xfrm>
          <a:prstGeom prst="rect">
            <a:avLst/>
          </a:prstGeom>
          <a:noFill/>
          <a:ln w="38100">
            <a:solidFill>
              <a:srgbClr val="D7E300"/>
            </a:solidFill>
            <a:miter lim="800000"/>
            <a:headEnd/>
            <a:tailEnd/>
          </a:ln>
        </p:spPr>
      </p:pic>
      <p:graphicFrame>
        <p:nvGraphicFramePr>
          <p:cNvPr id="670749" name="Object 29"/>
          <p:cNvGraphicFramePr>
            <a:graphicFrameLocks noChangeAspect="1"/>
          </p:cNvGraphicFramePr>
          <p:nvPr>
            <p:extLst>
              <p:ext uri="{D42A27DB-BD31-4B8C-83A1-F6EECF244321}">
                <p14:modId xmlns:p14="http://schemas.microsoft.com/office/powerpoint/2010/main" val="3858698027"/>
              </p:ext>
            </p:extLst>
          </p:nvPr>
        </p:nvGraphicFramePr>
        <p:xfrm>
          <a:off x="4446816" y="3462338"/>
          <a:ext cx="1827212" cy="855662"/>
        </p:xfrm>
        <a:graphic>
          <a:graphicData uri="http://schemas.openxmlformats.org/presentationml/2006/ole">
            <mc:AlternateContent xmlns:mc="http://schemas.openxmlformats.org/markup-compatibility/2006">
              <mc:Choice xmlns:v="urn:schemas-microsoft-com:vml" Requires="v">
                <p:oleObj name="Equation" r:id="rId12" imgW="355320" imgH="177480" progId="Equation.3">
                  <p:embed/>
                </p:oleObj>
              </mc:Choice>
              <mc:Fallback>
                <p:oleObj name="Equation" r:id="rId12" imgW="355320" imgH="177480" progId="Equation.3">
                  <p:embed/>
                  <p:pic>
                    <p:nvPicPr>
                      <p:cNvPr id="0"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46816" y="3462338"/>
                        <a:ext cx="1827212"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670750" name="Object 30"/>
          <p:cNvGraphicFramePr>
            <a:graphicFrameLocks noChangeAspect="1"/>
          </p:cNvGraphicFramePr>
          <p:nvPr>
            <p:extLst>
              <p:ext uri="{D42A27DB-BD31-4B8C-83A1-F6EECF244321}">
                <p14:modId xmlns:p14="http://schemas.microsoft.com/office/powerpoint/2010/main" val="2120508724"/>
              </p:ext>
            </p:extLst>
          </p:nvPr>
        </p:nvGraphicFramePr>
        <p:xfrm>
          <a:off x="4446816" y="4581526"/>
          <a:ext cx="1827212" cy="855663"/>
        </p:xfrm>
        <a:graphic>
          <a:graphicData uri="http://schemas.openxmlformats.org/presentationml/2006/ole">
            <mc:AlternateContent xmlns:mc="http://schemas.openxmlformats.org/markup-compatibility/2006">
              <mc:Choice xmlns:v="urn:schemas-microsoft-com:vml" Requires="v">
                <p:oleObj name="Equation" r:id="rId14" imgW="355320" imgH="177480" progId="Equation.3">
                  <p:embed/>
                </p:oleObj>
              </mc:Choice>
              <mc:Fallback>
                <p:oleObj name="Equation" r:id="rId14" imgW="355320" imgH="177480" progId="Equation.3">
                  <p:embed/>
                  <p:pic>
                    <p:nvPicPr>
                      <p:cNvPr id="0"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46816" y="4581526"/>
                        <a:ext cx="1827212" cy="85566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nvGrpSpPr>
          <p:cNvPr id="4" name="Group 31"/>
          <p:cNvGrpSpPr>
            <a:grpSpLocks/>
          </p:cNvGrpSpPr>
          <p:nvPr/>
        </p:nvGrpSpPr>
        <p:grpSpPr bwMode="auto">
          <a:xfrm rot="16200000">
            <a:off x="5011173" y="5730082"/>
            <a:ext cx="479425" cy="100013"/>
            <a:chOff x="216" y="2495"/>
            <a:chExt cx="302" cy="63"/>
          </a:xfrm>
        </p:grpSpPr>
        <p:sp>
          <p:nvSpPr>
            <p:cNvPr id="670752" name="Oval 32"/>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53" name="Oval 33"/>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70754" name="Oval 34"/>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sp>
        <p:nvSpPr>
          <p:cNvPr id="670755" name="Text Box 35"/>
          <p:cNvSpPr txBox="1">
            <a:spLocks noChangeArrowheads="1"/>
          </p:cNvSpPr>
          <p:nvPr/>
        </p:nvSpPr>
        <p:spPr bwMode="auto">
          <a:xfrm>
            <a:off x="766991" y="1238251"/>
            <a:ext cx="8374062" cy="396875"/>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Try deconvolving local input windows with different scaled filters:</a:t>
            </a:r>
          </a:p>
        </p:txBody>
      </p:sp>
      <p:sp>
        <p:nvSpPr>
          <p:cNvPr id="670756" name="Text Box 36"/>
          <p:cNvSpPr txBox="1">
            <a:spLocks noChangeArrowheads="1"/>
          </p:cNvSpPr>
          <p:nvPr/>
        </p:nvSpPr>
        <p:spPr bwMode="auto">
          <a:xfrm>
            <a:off x="1059092" y="6165851"/>
            <a:ext cx="7496175"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FF66"/>
                </a:solidFill>
              </a:rPr>
              <a:t>Somehow: </a:t>
            </a:r>
            <a:r>
              <a:rPr lang="en-US" sz="2000" b="1">
                <a:solidFill>
                  <a:srgbClr val="FFFFFF"/>
                </a:solidFill>
              </a:rPr>
              <a:t> select best scale.</a:t>
            </a:r>
          </a:p>
        </p:txBody>
      </p:sp>
      <p:sp>
        <p:nvSpPr>
          <p:cNvPr id="670757" name="Oval 37"/>
          <p:cNvSpPr>
            <a:spLocks noChangeArrowheads="1"/>
          </p:cNvSpPr>
          <p:nvPr/>
        </p:nvSpPr>
        <p:spPr bwMode="auto">
          <a:xfrm>
            <a:off x="1967142" y="3282951"/>
            <a:ext cx="7278687" cy="1211263"/>
          </a:xfrm>
          <a:prstGeom prst="ellipse">
            <a:avLst/>
          </a:prstGeom>
          <a:noFill/>
          <a:ln w="76200">
            <a:solidFill>
              <a:srgbClr val="FF6600"/>
            </a:solidFill>
            <a:round/>
            <a:headEnd/>
            <a:tailEnd/>
          </a:ln>
          <a:effectLst/>
        </p:spPr>
        <p:txBody>
          <a:bodyPr wrap="none" anchor="ctr"/>
          <a:lstStyle/>
          <a:p>
            <a:endParaRPr lang="en-US">
              <a:solidFill>
                <a:srgbClr val="004731"/>
              </a:solidFill>
            </a:endParaRPr>
          </a:p>
        </p:txBody>
      </p:sp>
      <p:sp>
        <p:nvSpPr>
          <p:cNvPr id="670733" name="Rectangle 13"/>
          <p:cNvSpPr>
            <a:spLocks noChangeArrowheads="1"/>
          </p:cNvSpPr>
          <p:nvPr/>
        </p:nvSpPr>
        <p:spPr bwMode="auto">
          <a:xfrm>
            <a:off x="7028091" y="4598989"/>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a:solidFill>
                  <a:srgbClr val="99CC00"/>
                </a:solidFill>
                <a:latin typeface="Times New Roman" pitchFamily="18" charset="0"/>
              </a:rPr>
              <a:t>?</a:t>
            </a:r>
          </a:p>
        </p:txBody>
      </p:sp>
      <p:sp>
        <p:nvSpPr>
          <p:cNvPr id="670734" name="Rectangle 14"/>
          <p:cNvSpPr>
            <a:spLocks noChangeArrowheads="1"/>
          </p:cNvSpPr>
          <p:nvPr/>
        </p:nvSpPr>
        <p:spPr bwMode="auto">
          <a:xfrm>
            <a:off x="7028091" y="3478214"/>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a:solidFill>
                  <a:srgbClr val="99CC00"/>
                </a:solidFill>
                <a:latin typeface="Times New Roman" pitchFamily="18" charset="0"/>
              </a:rPr>
              <a:t>?</a:t>
            </a:r>
          </a:p>
        </p:txBody>
      </p:sp>
      <p:sp>
        <p:nvSpPr>
          <p:cNvPr id="670744" name="Rectangle 24"/>
          <p:cNvSpPr>
            <a:spLocks noChangeArrowheads="1"/>
          </p:cNvSpPr>
          <p:nvPr/>
        </p:nvSpPr>
        <p:spPr bwMode="auto">
          <a:xfrm>
            <a:off x="7028091" y="2336801"/>
            <a:ext cx="641350" cy="822325"/>
          </a:xfrm>
          <a:prstGeom prst="rect">
            <a:avLst/>
          </a:prstGeom>
          <a:noFill/>
          <a:ln w="28575">
            <a:noFill/>
            <a:miter lim="800000"/>
            <a:headEnd/>
            <a:tailEnd/>
          </a:ln>
          <a:effectLst>
            <a:outerShdw dist="35921" dir="2700000" algn="ctr" rotWithShape="0">
              <a:srgbClr val="000000"/>
            </a:outerShdw>
          </a:effectLst>
        </p:spPr>
        <p:txBody>
          <a:bodyPr wrap="none" anchor="ctr"/>
          <a:lstStyle/>
          <a:p>
            <a:pPr algn="ctr"/>
            <a:r>
              <a:rPr lang="en-US" sz="6000" b="1">
                <a:solidFill>
                  <a:srgbClr val="99CC00"/>
                </a:solidFill>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07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07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56" grpId="0"/>
      <p:bldP spid="67075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2533" name="Text Box 5"/>
          <p:cNvSpPr txBox="1">
            <a:spLocks noChangeArrowheads="1"/>
          </p:cNvSpPr>
          <p:nvPr/>
        </p:nvSpPr>
        <p:spPr bwMode="auto">
          <a:xfrm>
            <a:off x="609600" y="228600"/>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Challenges</a:t>
            </a:r>
          </a:p>
        </p:txBody>
      </p:sp>
      <p:sp>
        <p:nvSpPr>
          <p:cNvPr id="662534" name="Line 20"/>
          <p:cNvSpPr>
            <a:spLocks/>
          </p:cNvSpPr>
          <p:nvPr/>
        </p:nvSpPr>
        <p:spPr bwMode="auto">
          <a:xfrm>
            <a:off x="543153"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662535" name="Text Box 7"/>
          <p:cNvSpPr txBox="1">
            <a:spLocks noChangeArrowheads="1"/>
          </p:cNvSpPr>
          <p:nvPr/>
        </p:nvSpPr>
        <p:spPr bwMode="auto">
          <a:xfrm>
            <a:off x="538391" y="3695701"/>
            <a:ext cx="2493962" cy="701675"/>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sz="2000" b="1">
                <a:solidFill>
                  <a:srgbClr val="FFFFFF"/>
                </a:solidFill>
              </a:rPr>
              <a:t>Hard to identify correct scale:</a:t>
            </a:r>
          </a:p>
        </p:txBody>
      </p:sp>
      <p:sp>
        <p:nvSpPr>
          <p:cNvPr id="662553" name="Text Box 25"/>
          <p:cNvSpPr txBox="1">
            <a:spLocks noChangeArrowheads="1"/>
          </p:cNvSpPr>
          <p:nvPr/>
        </p:nvSpPr>
        <p:spPr bwMode="auto">
          <a:xfrm>
            <a:off x="538391" y="1222376"/>
            <a:ext cx="3789362" cy="701675"/>
          </a:xfrm>
          <a:prstGeom prst="rect">
            <a:avLst/>
          </a:prstGeom>
          <a:noFill/>
          <a:ln w="9525">
            <a:noFill/>
            <a:miter lim="800000"/>
            <a:headEnd/>
            <a:tailEnd/>
          </a:ln>
          <a:effectLst/>
        </p:spPr>
        <p:txBody>
          <a:bodyPr>
            <a:spAutoFit/>
          </a:bodyPr>
          <a:lstStyle/>
          <a:p>
            <a:pPr marL="342900" indent="-342900">
              <a:spcBef>
                <a:spcPct val="50000"/>
              </a:spcBef>
              <a:buFontTx/>
              <a:buChar char="•"/>
            </a:pPr>
            <a:r>
              <a:rPr lang="en-US" sz="2000" b="1">
                <a:solidFill>
                  <a:srgbClr val="FFFFFF"/>
                </a:solidFill>
              </a:rPr>
              <a:t>Hard to deconvolve even  when kernel is known </a:t>
            </a:r>
          </a:p>
        </p:txBody>
      </p:sp>
      <p:sp>
        <p:nvSpPr>
          <p:cNvPr id="662564" name="Text Box 36"/>
          <p:cNvSpPr txBox="1">
            <a:spLocks noChangeArrowheads="1"/>
          </p:cNvSpPr>
          <p:nvPr/>
        </p:nvSpPr>
        <p:spPr bwMode="auto">
          <a:xfrm>
            <a:off x="4488091" y="2306638"/>
            <a:ext cx="1676400" cy="304800"/>
          </a:xfrm>
          <a:prstGeom prst="rect">
            <a:avLst/>
          </a:prstGeom>
          <a:noFill/>
          <a:ln w="9525">
            <a:noFill/>
            <a:miter lim="800000"/>
            <a:headEnd/>
            <a:tailEnd/>
          </a:ln>
          <a:effectLst/>
        </p:spPr>
        <p:txBody>
          <a:bodyPr>
            <a:spAutoFit/>
          </a:bodyPr>
          <a:lstStyle/>
          <a:p>
            <a:pPr algn="ctr">
              <a:spcBef>
                <a:spcPct val="50000"/>
              </a:spcBef>
            </a:pPr>
            <a:r>
              <a:rPr lang="en-US" sz="1400" b="1">
                <a:solidFill>
                  <a:srgbClr val="FFFFFF"/>
                </a:solidFill>
              </a:rPr>
              <a:t>Input</a:t>
            </a:r>
          </a:p>
        </p:txBody>
      </p:sp>
      <p:sp>
        <p:nvSpPr>
          <p:cNvPr id="662566" name="Text Box 38"/>
          <p:cNvSpPr txBox="1">
            <a:spLocks noChangeArrowheads="1"/>
          </p:cNvSpPr>
          <p:nvPr/>
        </p:nvSpPr>
        <p:spPr bwMode="auto">
          <a:xfrm>
            <a:off x="6283554" y="2306638"/>
            <a:ext cx="3190875" cy="738664"/>
          </a:xfrm>
          <a:prstGeom prst="rect">
            <a:avLst/>
          </a:prstGeom>
          <a:noFill/>
          <a:ln w="9525">
            <a:noFill/>
            <a:miter lim="800000"/>
            <a:headEnd/>
            <a:tailEnd/>
          </a:ln>
          <a:effectLst/>
        </p:spPr>
        <p:txBody>
          <a:bodyPr>
            <a:spAutoFit/>
          </a:bodyPr>
          <a:lstStyle/>
          <a:p>
            <a:pPr algn="ctr">
              <a:spcBef>
                <a:spcPct val="50000"/>
              </a:spcBef>
            </a:pPr>
            <a:r>
              <a:rPr lang="en-US" sz="1400" b="1">
                <a:solidFill>
                  <a:srgbClr val="FFFFFF"/>
                </a:solidFill>
              </a:rPr>
              <a:t>Ringing with the traditional Richardson-Lucy deconvolution algorithm</a:t>
            </a:r>
          </a:p>
        </p:txBody>
      </p:sp>
      <p:sp>
        <p:nvSpPr>
          <p:cNvPr id="662567" name="AutoShape 39"/>
          <p:cNvSpPr>
            <a:spLocks noChangeArrowheads="1"/>
          </p:cNvSpPr>
          <p:nvPr/>
        </p:nvSpPr>
        <p:spPr bwMode="auto">
          <a:xfrm>
            <a:off x="6439129" y="1490663"/>
            <a:ext cx="301625" cy="647700"/>
          </a:xfrm>
          <a:prstGeom prst="rightArrow">
            <a:avLst>
              <a:gd name="adj1" fmla="val 50000"/>
              <a:gd name="adj2" fmla="val 25000"/>
            </a:avLst>
          </a:prstGeom>
          <a:solidFill>
            <a:srgbClr val="FFFF66"/>
          </a:solidFill>
          <a:ln w="9525">
            <a:noFill/>
            <a:miter lim="800000"/>
            <a:headEnd/>
            <a:tailEnd/>
          </a:ln>
          <a:effectLst/>
        </p:spPr>
        <p:txBody>
          <a:bodyPr wrap="none" anchor="ctr"/>
          <a:lstStyle/>
          <a:p>
            <a:endParaRPr lang="en-US">
              <a:solidFill>
                <a:srgbClr val="004731"/>
              </a:solidFill>
            </a:endParaRPr>
          </a:p>
        </p:txBody>
      </p:sp>
      <p:grpSp>
        <p:nvGrpSpPr>
          <p:cNvPr id="2" name="Group 40"/>
          <p:cNvGrpSpPr>
            <a:grpSpLocks/>
          </p:cNvGrpSpPr>
          <p:nvPr/>
        </p:nvGrpSpPr>
        <p:grpSpPr bwMode="auto">
          <a:xfrm>
            <a:off x="2781528" y="3687764"/>
            <a:ext cx="6992938" cy="3157537"/>
            <a:chOff x="1495" y="1209"/>
            <a:chExt cx="4405" cy="1989"/>
          </a:xfrm>
        </p:grpSpPr>
        <p:graphicFrame>
          <p:nvGraphicFramePr>
            <p:cNvPr id="662569" name="Object 41"/>
            <p:cNvGraphicFramePr>
              <a:graphicFrameLocks noChangeAspect="1"/>
            </p:cNvGraphicFramePr>
            <p:nvPr/>
          </p:nvGraphicFramePr>
          <p:xfrm>
            <a:off x="2719" y="1221"/>
            <a:ext cx="1151" cy="539"/>
          </p:xfrm>
          <a:graphic>
            <a:graphicData uri="http://schemas.openxmlformats.org/presentationml/2006/ole">
              <mc:AlternateContent xmlns:mc="http://schemas.openxmlformats.org/markup-compatibility/2006">
                <mc:Choice xmlns:v="urn:schemas-microsoft-com:vml" Requires="v">
                  <p:oleObj name="Equation" r:id="rId3" imgW="355320" imgH="177480" progId="Equation.3">
                    <p:embed/>
                  </p:oleObj>
                </mc:Choice>
                <mc:Fallback>
                  <p:oleObj name="Equation" r:id="rId3" imgW="355320" imgH="177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9" y="1221"/>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62570" name="Picture 42" descr="conv_01"/>
            <p:cNvPicPr>
              <a:picLocks noChangeAspect="1" noChangeArrowheads="1"/>
            </p:cNvPicPr>
            <p:nvPr/>
          </p:nvPicPr>
          <p:blipFill>
            <a:blip r:embed="rId5" cstate="print"/>
            <a:srcRect l="10213" t="10213" r="10213" b="10213"/>
            <a:stretch>
              <a:fillRect/>
            </a:stretch>
          </p:blipFill>
          <p:spPr bwMode="auto">
            <a:xfrm>
              <a:off x="3029" y="1294"/>
              <a:ext cx="393" cy="394"/>
            </a:xfrm>
            <a:prstGeom prst="rect">
              <a:avLst/>
            </a:prstGeom>
            <a:noFill/>
            <a:ln w="38100">
              <a:noFill/>
              <a:miter lim="800000"/>
              <a:headEnd/>
              <a:tailEnd/>
            </a:ln>
          </p:spPr>
        </p:pic>
        <p:pic>
          <p:nvPicPr>
            <p:cNvPr id="662571" name="Picture 43" descr="conv_05"/>
            <p:cNvPicPr>
              <a:picLocks noChangeAspect="1" noChangeArrowheads="1"/>
            </p:cNvPicPr>
            <p:nvPr/>
          </p:nvPicPr>
          <p:blipFill>
            <a:blip r:embed="rId6" cstate="print"/>
            <a:srcRect l="10213" t="10213" r="10213" b="10213"/>
            <a:stretch>
              <a:fillRect/>
            </a:stretch>
          </p:blipFill>
          <p:spPr bwMode="auto">
            <a:xfrm>
              <a:off x="3029" y="2013"/>
              <a:ext cx="393" cy="394"/>
            </a:xfrm>
            <a:prstGeom prst="rect">
              <a:avLst/>
            </a:prstGeom>
            <a:noFill/>
            <a:ln w="38100">
              <a:noFill/>
              <a:miter lim="800000"/>
              <a:headEnd/>
              <a:tailEnd/>
            </a:ln>
          </p:spPr>
        </p:pic>
        <p:pic>
          <p:nvPicPr>
            <p:cNvPr id="662572" name="Picture 44" descr="conv_08"/>
            <p:cNvPicPr>
              <a:picLocks noChangeAspect="1" noChangeArrowheads="1"/>
            </p:cNvPicPr>
            <p:nvPr/>
          </p:nvPicPr>
          <p:blipFill>
            <a:blip r:embed="rId7" cstate="print"/>
            <a:srcRect l="10213" t="10213" r="10213" b="10213"/>
            <a:stretch>
              <a:fillRect/>
            </a:stretch>
          </p:blipFill>
          <p:spPr bwMode="auto">
            <a:xfrm>
              <a:off x="3029" y="2719"/>
              <a:ext cx="393" cy="394"/>
            </a:xfrm>
            <a:prstGeom prst="rect">
              <a:avLst/>
            </a:prstGeom>
            <a:noFill/>
            <a:ln w="38100">
              <a:noFill/>
              <a:miter lim="800000"/>
              <a:headEnd/>
              <a:tailEnd/>
            </a:ln>
          </p:spPr>
        </p:pic>
        <p:sp>
          <p:nvSpPr>
            <p:cNvPr id="662573" name="Rectangle 45"/>
            <p:cNvSpPr>
              <a:spLocks noChangeArrowheads="1"/>
            </p:cNvSpPr>
            <p:nvPr/>
          </p:nvSpPr>
          <p:spPr bwMode="auto">
            <a:xfrm>
              <a:off x="1495" y="2657"/>
              <a:ext cx="404" cy="518"/>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sp>
          <p:nvSpPr>
            <p:cNvPr id="662574" name="Rectangle 46"/>
            <p:cNvSpPr>
              <a:spLocks noChangeArrowheads="1"/>
            </p:cNvSpPr>
            <p:nvPr/>
          </p:nvSpPr>
          <p:spPr bwMode="auto">
            <a:xfrm>
              <a:off x="1495" y="1951"/>
              <a:ext cx="404" cy="518"/>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grpSp>
          <p:nvGrpSpPr>
            <p:cNvPr id="3" name="Group 47"/>
            <p:cNvGrpSpPr>
              <a:grpSpLocks/>
            </p:cNvGrpSpPr>
            <p:nvPr/>
          </p:nvGrpSpPr>
          <p:grpSpPr bwMode="auto">
            <a:xfrm>
              <a:off x="4265" y="2179"/>
              <a:ext cx="302" cy="63"/>
              <a:chOff x="216" y="2495"/>
              <a:chExt cx="302" cy="63"/>
            </a:xfrm>
          </p:grpSpPr>
          <p:sp>
            <p:nvSpPr>
              <p:cNvPr id="662576" name="Oval 48"/>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62577" name="Oval 49"/>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662578" name="Oval 50"/>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pic>
          <p:nvPicPr>
            <p:cNvPr id="662579" name="Picture 51" descr="convsps_s3"/>
            <p:cNvPicPr>
              <a:picLocks noChangeAspect="1" noChangeArrowheads="1"/>
            </p:cNvPicPr>
            <p:nvPr/>
          </p:nvPicPr>
          <p:blipFill>
            <a:blip r:embed="rId8" cstate="print"/>
            <a:srcRect/>
            <a:stretch>
              <a:fillRect/>
            </a:stretch>
          </p:blipFill>
          <p:spPr bwMode="auto">
            <a:xfrm>
              <a:off x="3811" y="2634"/>
              <a:ext cx="846" cy="564"/>
            </a:xfrm>
            <a:prstGeom prst="rect">
              <a:avLst/>
            </a:prstGeom>
            <a:noFill/>
            <a:ln w="38100">
              <a:solidFill>
                <a:srgbClr val="D7E300"/>
              </a:solidFill>
              <a:miter lim="800000"/>
              <a:headEnd/>
              <a:tailEnd/>
            </a:ln>
          </p:spPr>
        </p:pic>
        <p:pic>
          <p:nvPicPr>
            <p:cNvPr id="662580" name="Picture 52" descr="convsps_s1"/>
            <p:cNvPicPr>
              <a:picLocks noChangeAspect="1" noChangeArrowheads="1"/>
            </p:cNvPicPr>
            <p:nvPr/>
          </p:nvPicPr>
          <p:blipFill>
            <a:blip r:embed="rId9" cstate="print"/>
            <a:srcRect/>
            <a:stretch>
              <a:fillRect/>
            </a:stretch>
          </p:blipFill>
          <p:spPr bwMode="auto">
            <a:xfrm>
              <a:off x="3811" y="1209"/>
              <a:ext cx="846" cy="564"/>
            </a:xfrm>
            <a:prstGeom prst="rect">
              <a:avLst/>
            </a:prstGeom>
            <a:noFill/>
            <a:ln w="38100">
              <a:solidFill>
                <a:srgbClr val="D7E300"/>
              </a:solidFill>
              <a:miter lim="800000"/>
              <a:headEnd/>
              <a:tailEnd/>
            </a:ln>
          </p:spPr>
        </p:pic>
        <p:pic>
          <p:nvPicPr>
            <p:cNvPr id="662581" name="Picture 53" descr="convsps_s2"/>
            <p:cNvPicPr>
              <a:picLocks noChangeAspect="1" noChangeArrowheads="1"/>
            </p:cNvPicPr>
            <p:nvPr/>
          </p:nvPicPr>
          <p:blipFill>
            <a:blip r:embed="rId10" cstate="print"/>
            <a:srcRect/>
            <a:stretch>
              <a:fillRect/>
            </a:stretch>
          </p:blipFill>
          <p:spPr bwMode="auto">
            <a:xfrm>
              <a:off x="3811" y="1928"/>
              <a:ext cx="846" cy="564"/>
            </a:xfrm>
            <a:prstGeom prst="rect">
              <a:avLst/>
            </a:prstGeom>
            <a:noFill/>
            <a:ln w="38100">
              <a:solidFill>
                <a:srgbClr val="D7E300"/>
              </a:solidFill>
              <a:miter lim="800000"/>
              <a:headEnd/>
              <a:tailEnd/>
            </a:ln>
          </p:spPr>
        </p:pic>
        <p:sp>
          <p:nvSpPr>
            <p:cNvPr id="662582" name="Text Box 54"/>
            <p:cNvSpPr txBox="1">
              <a:spLocks noChangeArrowheads="1"/>
            </p:cNvSpPr>
            <p:nvPr/>
          </p:nvSpPr>
          <p:spPr bwMode="auto">
            <a:xfrm>
              <a:off x="4655" y="2027"/>
              <a:ext cx="1104" cy="365"/>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Correct scale</a:t>
              </a:r>
              <a:r>
                <a:rPr lang="en-US" sz="3200" b="1">
                  <a:solidFill>
                    <a:srgbClr val="FFFF99"/>
                  </a:solidFill>
                </a:rPr>
                <a:t> </a:t>
              </a:r>
            </a:p>
          </p:txBody>
        </p:sp>
        <p:sp>
          <p:nvSpPr>
            <p:cNvPr id="662583" name="Text Box 55"/>
            <p:cNvSpPr txBox="1">
              <a:spLocks noChangeArrowheads="1"/>
            </p:cNvSpPr>
            <p:nvPr/>
          </p:nvSpPr>
          <p:spPr bwMode="auto">
            <a:xfrm>
              <a:off x="4655" y="2667"/>
              <a:ext cx="1245" cy="365"/>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Smaller scale</a:t>
              </a:r>
              <a:r>
                <a:rPr lang="en-US" sz="3200" b="1">
                  <a:solidFill>
                    <a:srgbClr val="FFFF99"/>
                  </a:solidFill>
                </a:rPr>
                <a:t> </a:t>
              </a:r>
            </a:p>
          </p:txBody>
        </p:sp>
        <p:sp>
          <p:nvSpPr>
            <p:cNvPr id="662584" name="Rectangle 56"/>
            <p:cNvSpPr>
              <a:spLocks noChangeArrowheads="1"/>
            </p:cNvSpPr>
            <p:nvPr/>
          </p:nvSpPr>
          <p:spPr bwMode="auto">
            <a:xfrm>
              <a:off x="1495" y="1232"/>
              <a:ext cx="404" cy="518"/>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sp>
          <p:nvSpPr>
            <p:cNvPr id="662585" name="Text Box 57"/>
            <p:cNvSpPr txBox="1">
              <a:spLocks noChangeArrowheads="1"/>
            </p:cNvSpPr>
            <p:nvPr/>
          </p:nvSpPr>
          <p:spPr bwMode="auto">
            <a:xfrm>
              <a:off x="4655" y="1308"/>
              <a:ext cx="1117" cy="365"/>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Larger scale</a:t>
              </a:r>
              <a:r>
                <a:rPr lang="en-US" sz="3200" b="1">
                  <a:solidFill>
                    <a:srgbClr val="FFFF99"/>
                  </a:solidFill>
                </a:rPr>
                <a:t> </a:t>
              </a:r>
            </a:p>
          </p:txBody>
        </p:sp>
        <p:pic>
          <p:nvPicPr>
            <p:cNvPr id="662586" name="Picture 58" descr="conv_inp_ss"/>
            <p:cNvPicPr>
              <a:picLocks noChangeAspect="1" noChangeArrowheads="1"/>
            </p:cNvPicPr>
            <p:nvPr/>
          </p:nvPicPr>
          <p:blipFill>
            <a:blip r:embed="rId11" cstate="print"/>
            <a:srcRect/>
            <a:stretch>
              <a:fillRect/>
            </a:stretch>
          </p:blipFill>
          <p:spPr bwMode="auto">
            <a:xfrm>
              <a:off x="1884" y="1209"/>
              <a:ext cx="846" cy="564"/>
            </a:xfrm>
            <a:prstGeom prst="rect">
              <a:avLst/>
            </a:prstGeom>
            <a:noFill/>
            <a:ln w="38100">
              <a:solidFill>
                <a:srgbClr val="D7E300"/>
              </a:solidFill>
              <a:miter lim="800000"/>
              <a:headEnd/>
              <a:tailEnd/>
            </a:ln>
          </p:spPr>
        </p:pic>
        <p:pic>
          <p:nvPicPr>
            <p:cNvPr id="662587" name="Picture 59" descr="conv_inp_ss"/>
            <p:cNvPicPr>
              <a:picLocks noChangeAspect="1" noChangeArrowheads="1"/>
            </p:cNvPicPr>
            <p:nvPr/>
          </p:nvPicPr>
          <p:blipFill>
            <a:blip r:embed="rId11" cstate="print"/>
            <a:srcRect/>
            <a:stretch>
              <a:fillRect/>
            </a:stretch>
          </p:blipFill>
          <p:spPr bwMode="auto">
            <a:xfrm>
              <a:off x="1884" y="1928"/>
              <a:ext cx="846" cy="564"/>
            </a:xfrm>
            <a:prstGeom prst="rect">
              <a:avLst/>
            </a:prstGeom>
            <a:noFill/>
            <a:ln w="38100">
              <a:solidFill>
                <a:srgbClr val="D7E300"/>
              </a:solidFill>
              <a:miter lim="800000"/>
              <a:headEnd/>
              <a:tailEnd/>
            </a:ln>
          </p:spPr>
        </p:pic>
        <p:pic>
          <p:nvPicPr>
            <p:cNvPr id="662588" name="Picture 60" descr="conv_inp_ss"/>
            <p:cNvPicPr>
              <a:picLocks noChangeAspect="1" noChangeArrowheads="1"/>
            </p:cNvPicPr>
            <p:nvPr/>
          </p:nvPicPr>
          <p:blipFill>
            <a:blip r:embed="rId11" cstate="print"/>
            <a:srcRect/>
            <a:stretch>
              <a:fillRect/>
            </a:stretch>
          </p:blipFill>
          <p:spPr bwMode="auto">
            <a:xfrm>
              <a:off x="1884" y="2634"/>
              <a:ext cx="846" cy="564"/>
            </a:xfrm>
            <a:prstGeom prst="rect">
              <a:avLst/>
            </a:prstGeom>
            <a:noFill/>
            <a:ln w="38100">
              <a:solidFill>
                <a:srgbClr val="D7E300"/>
              </a:solidFill>
              <a:miter lim="800000"/>
              <a:headEnd/>
              <a:tailEnd/>
            </a:ln>
          </p:spPr>
        </p:pic>
        <p:graphicFrame>
          <p:nvGraphicFramePr>
            <p:cNvPr id="662589" name="Object 61"/>
            <p:cNvGraphicFramePr>
              <a:graphicFrameLocks noChangeAspect="1"/>
            </p:cNvGraphicFramePr>
            <p:nvPr/>
          </p:nvGraphicFramePr>
          <p:xfrm>
            <a:off x="2719" y="1941"/>
            <a:ext cx="1151" cy="539"/>
          </p:xfrm>
          <a:graphic>
            <a:graphicData uri="http://schemas.openxmlformats.org/presentationml/2006/ole">
              <mc:AlternateContent xmlns:mc="http://schemas.openxmlformats.org/markup-compatibility/2006">
                <mc:Choice xmlns:v="urn:schemas-microsoft-com:vml" Requires="v">
                  <p:oleObj name="Equation" r:id="rId12" imgW="355320" imgH="177480" progId="Equation.3">
                    <p:embed/>
                  </p:oleObj>
                </mc:Choice>
                <mc:Fallback>
                  <p:oleObj name="Equation" r:id="rId12" imgW="355320" imgH="177480" progId="Equation.3">
                    <p:embed/>
                    <p:pic>
                      <p:nvPicPr>
                        <p:cNvPr id="0"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19" y="1941"/>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662590" name="Object 62"/>
            <p:cNvGraphicFramePr>
              <a:graphicFrameLocks noChangeAspect="1"/>
            </p:cNvGraphicFramePr>
            <p:nvPr/>
          </p:nvGraphicFramePr>
          <p:xfrm>
            <a:off x="2719" y="2646"/>
            <a:ext cx="1151" cy="539"/>
          </p:xfrm>
          <a:graphic>
            <a:graphicData uri="http://schemas.openxmlformats.org/presentationml/2006/ole">
              <mc:AlternateContent xmlns:mc="http://schemas.openxmlformats.org/markup-compatibility/2006">
                <mc:Choice xmlns:v="urn:schemas-microsoft-com:vml" Requires="v">
                  <p:oleObj name="Equation" r:id="rId14" imgW="355320" imgH="177480" progId="Equation.3">
                    <p:embed/>
                  </p:oleObj>
                </mc:Choice>
                <mc:Fallback>
                  <p:oleObj name="Equation" r:id="rId14" imgW="355320" imgH="177480" progId="Equation.3">
                    <p:embed/>
                    <p:pic>
                      <p:nvPicPr>
                        <p:cNvPr id="0"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19" y="2646"/>
                          <a:ext cx="1151" cy="539"/>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grpSp>
        <p:nvGrpSpPr>
          <p:cNvPr id="4" name="Group 26"/>
          <p:cNvGrpSpPr>
            <a:grpSpLocks/>
          </p:cNvGrpSpPr>
          <p:nvPr/>
        </p:nvGrpSpPr>
        <p:grpSpPr bwMode="auto">
          <a:xfrm>
            <a:off x="7201128" y="4006851"/>
            <a:ext cx="585788" cy="581025"/>
            <a:chOff x="2323" y="3727"/>
            <a:chExt cx="369" cy="366"/>
          </a:xfrm>
        </p:grpSpPr>
        <p:sp>
          <p:nvSpPr>
            <p:cNvPr id="662555" name="Line 27"/>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662556" name="Line 28"/>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grpSp>
        <p:nvGrpSpPr>
          <p:cNvPr id="5" name="Group 29"/>
          <p:cNvGrpSpPr>
            <a:grpSpLocks/>
          </p:cNvGrpSpPr>
          <p:nvPr/>
        </p:nvGrpSpPr>
        <p:grpSpPr bwMode="auto">
          <a:xfrm>
            <a:off x="7313842" y="4997451"/>
            <a:ext cx="473075" cy="741363"/>
            <a:chOff x="3835" y="3585"/>
            <a:chExt cx="298" cy="467"/>
          </a:xfrm>
        </p:grpSpPr>
        <p:sp>
          <p:nvSpPr>
            <p:cNvPr id="662558" name="Line 30"/>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662559" name="Line 31"/>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grpSp>
        <p:nvGrpSpPr>
          <p:cNvPr id="6" name="Group 32"/>
          <p:cNvGrpSpPr>
            <a:grpSpLocks/>
          </p:cNvGrpSpPr>
          <p:nvPr/>
        </p:nvGrpSpPr>
        <p:grpSpPr bwMode="auto">
          <a:xfrm>
            <a:off x="7313842" y="6113463"/>
            <a:ext cx="473075" cy="741362"/>
            <a:chOff x="3835" y="3585"/>
            <a:chExt cx="298" cy="467"/>
          </a:xfrm>
        </p:grpSpPr>
        <p:sp>
          <p:nvSpPr>
            <p:cNvPr id="662561" name="Line 33"/>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662562" name="Line 34"/>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sp>
        <p:nvSpPr>
          <p:cNvPr id="662592" name="Oval 64"/>
          <p:cNvSpPr>
            <a:spLocks noChangeArrowheads="1"/>
          </p:cNvSpPr>
          <p:nvPr/>
        </p:nvSpPr>
        <p:spPr bwMode="auto">
          <a:xfrm>
            <a:off x="6329591" y="4578351"/>
            <a:ext cx="1606550" cy="2492375"/>
          </a:xfrm>
          <a:prstGeom prst="ellipse">
            <a:avLst/>
          </a:prstGeom>
          <a:noFill/>
          <a:ln w="57150">
            <a:solidFill>
              <a:schemeClr val="accent2"/>
            </a:solidFill>
            <a:round/>
            <a:headEnd/>
            <a:tailEnd/>
          </a:ln>
          <a:effectLst/>
        </p:spPr>
        <p:txBody>
          <a:bodyPr wrap="none" anchor="ctr"/>
          <a:lstStyle/>
          <a:p>
            <a:endParaRPr lang="en-US">
              <a:solidFill>
                <a:srgbClr val="004731"/>
              </a:solidFill>
            </a:endParaRPr>
          </a:p>
        </p:txBody>
      </p:sp>
      <p:pic>
        <p:nvPicPr>
          <p:cNvPr id="662593" name="Picture 65" descr="coded_lucy_s2"/>
          <p:cNvPicPr>
            <a:picLocks noChangeAspect="1" noChangeArrowheads="1"/>
          </p:cNvPicPr>
          <p:nvPr/>
        </p:nvPicPr>
        <p:blipFill>
          <a:blip r:embed="rId16" cstate="print"/>
          <a:srcRect/>
          <a:stretch>
            <a:fillRect/>
          </a:stretch>
        </p:blipFill>
        <p:spPr bwMode="auto">
          <a:xfrm>
            <a:off x="7194779" y="1366838"/>
            <a:ext cx="1343025" cy="895350"/>
          </a:xfrm>
          <a:prstGeom prst="rect">
            <a:avLst/>
          </a:prstGeom>
          <a:noFill/>
          <a:ln w="38100">
            <a:solidFill>
              <a:srgbClr val="D7E300"/>
            </a:solidFill>
            <a:miter lim="800000"/>
            <a:headEnd/>
            <a:tailEnd/>
          </a:ln>
        </p:spPr>
      </p:pic>
      <p:pic>
        <p:nvPicPr>
          <p:cNvPr id="662594" name="Picture 66" descr="conv_inp_ss"/>
          <p:cNvPicPr>
            <a:picLocks noChangeAspect="1" noChangeArrowheads="1"/>
          </p:cNvPicPr>
          <p:nvPr/>
        </p:nvPicPr>
        <p:blipFill>
          <a:blip r:embed="rId11" cstate="print"/>
          <a:srcRect/>
          <a:stretch>
            <a:fillRect/>
          </a:stretch>
        </p:blipFill>
        <p:spPr bwMode="auto">
          <a:xfrm>
            <a:off x="4642079" y="1366838"/>
            <a:ext cx="1343025" cy="895350"/>
          </a:xfrm>
          <a:prstGeom prst="rect">
            <a:avLst/>
          </a:prstGeom>
          <a:noFill/>
          <a:ln w="38100">
            <a:solidFill>
              <a:srgbClr val="D7E300"/>
            </a:solidFill>
            <a:miter lim="800000"/>
            <a:headEnd/>
            <a:tailEnd/>
          </a:ln>
        </p:spPr>
      </p:pic>
      <p:sp>
        <p:nvSpPr>
          <p:cNvPr id="662596" name="Text Box 68"/>
          <p:cNvSpPr txBox="1">
            <a:spLocks noChangeArrowheads="1"/>
          </p:cNvSpPr>
          <p:nvPr/>
        </p:nvSpPr>
        <p:spPr bwMode="auto">
          <a:xfrm>
            <a:off x="538391" y="1222376"/>
            <a:ext cx="3789362" cy="701675"/>
          </a:xfrm>
          <a:prstGeom prst="rect">
            <a:avLst/>
          </a:prstGeom>
          <a:solidFill>
            <a:srgbClr val="000000"/>
          </a:solidFill>
          <a:ln w="9525">
            <a:noFill/>
            <a:miter lim="800000"/>
            <a:headEnd/>
            <a:tailEnd/>
          </a:ln>
          <a:effectLst/>
        </p:spPr>
        <p:txBody>
          <a:bodyPr>
            <a:spAutoFit/>
          </a:bodyPr>
          <a:lstStyle/>
          <a:p>
            <a:pPr marL="342900" indent="-342900">
              <a:spcBef>
                <a:spcPct val="50000"/>
              </a:spcBef>
              <a:buFontTx/>
              <a:buChar char="•"/>
            </a:pPr>
            <a:r>
              <a:rPr lang="en-US" sz="2000" b="1">
                <a:solidFill>
                  <a:srgbClr val="F17C0E"/>
                </a:solidFill>
              </a:rPr>
              <a:t>Hard to deconvolve even  when kernel is known </a:t>
            </a:r>
          </a:p>
        </p:txBody>
      </p:sp>
      <p:sp>
        <p:nvSpPr>
          <p:cNvPr id="662595" name="AutoShape 67"/>
          <p:cNvSpPr>
            <a:spLocks noChangeArrowheads="1"/>
          </p:cNvSpPr>
          <p:nvPr/>
        </p:nvSpPr>
        <p:spPr bwMode="auto">
          <a:xfrm>
            <a:off x="306617" y="1279525"/>
            <a:ext cx="301625" cy="647700"/>
          </a:xfrm>
          <a:prstGeom prst="rightArrow">
            <a:avLst>
              <a:gd name="adj1" fmla="val 50000"/>
              <a:gd name="adj2" fmla="val 25000"/>
            </a:avLst>
          </a:prstGeom>
          <a:solidFill>
            <a:schemeClr val="accent2"/>
          </a:solidFill>
          <a:ln w="9525">
            <a:solidFill>
              <a:schemeClr val="accent2"/>
            </a:solidFill>
            <a:miter lim="800000"/>
            <a:headEnd/>
            <a:tailEnd/>
          </a:ln>
          <a:effectLst/>
        </p:spPr>
        <p:txBody>
          <a:bodyPr wrap="none" anchor="ctr"/>
          <a:lstStyle/>
          <a:p>
            <a:endParaRPr lang="en-US">
              <a:solidFill>
                <a:srgbClr val="00473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25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6259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6259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625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535" grpId="0"/>
      <p:bldP spid="662592" grpId="0" animBg="1"/>
      <p:bldP spid="662596" grpId="0" animBg="1"/>
      <p:bldP spid="66259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6468" name="Line 20"/>
          <p:cNvSpPr>
            <a:spLocks/>
          </p:cNvSpPr>
          <p:nvPr/>
        </p:nvSpPr>
        <p:spPr bwMode="auto">
          <a:xfrm>
            <a:off x="533400"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446470" name="Rectangle 6"/>
          <p:cNvSpPr>
            <a:spLocks noChangeArrowheads="1"/>
          </p:cNvSpPr>
          <p:nvPr/>
        </p:nvSpPr>
        <p:spPr bwMode="auto">
          <a:xfrm>
            <a:off x="2271713" y="2605088"/>
            <a:ext cx="1454150" cy="1123950"/>
          </a:xfrm>
          <a:prstGeom prst="rect">
            <a:avLst/>
          </a:prstGeom>
          <a:noFill/>
          <a:ln w="28575">
            <a:solidFill>
              <a:srgbClr val="99CC00"/>
            </a:solidFill>
            <a:miter lim="800000"/>
            <a:headEnd/>
            <a:tailEnd/>
          </a:ln>
          <a:effectLst/>
        </p:spPr>
        <p:txBody>
          <a:bodyPr wrap="none" anchor="ctr"/>
          <a:lstStyle/>
          <a:p>
            <a:pPr algn="ctr"/>
            <a:r>
              <a:rPr lang="en-US" sz="9000" b="1">
                <a:solidFill>
                  <a:srgbClr val="99CC00"/>
                </a:solidFill>
                <a:latin typeface="Times New Roman" pitchFamily="18" charset="0"/>
              </a:rPr>
              <a:t>?</a:t>
            </a:r>
          </a:p>
        </p:txBody>
      </p:sp>
      <p:graphicFrame>
        <p:nvGraphicFramePr>
          <p:cNvPr id="446477" name="Object 13"/>
          <p:cNvGraphicFramePr>
            <a:graphicFrameLocks noChangeAspect="1"/>
          </p:cNvGraphicFramePr>
          <p:nvPr>
            <p:extLst>
              <p:ext uri="{D42A27DB-BD31-4B8C-83A1-F6EECF244321}">
                <p14:modId xmlns:p14="http://schemas.microsoft.com/office/powerpoint/2010/main" val="2055203388"/>
              </p:ext>
            </p:extLst>
          </p:nvPr>
        </p:nvGraphicFramePr>
        <p:xfrm>
          <a:off x="2295526" y="1235075"/>
          <a:ext cx="2506663" cy="636588"/>
        </p:xfrm>
        <a:graphic>
          <a:graphicData uri="http://schemas.openxmlformats.org/presentationml/2006/ole">
            <mc:AlternateContent xmlns:mc="http://schemas.openxmlformats.org/markup-compatibility/2006">
              <mc:Choice xmlns:v="urn:schemas-microsoft-com:vml" Requires="v">
                <p:oleObj name="Equation" r:id="rId3" imgW="634680" imgH="203040" progId="Equation.3">
                  <p:embed/>
                </p:oleObj>
              </mc:Choice>
              <mc:Fallback>
                <p:oleObj name="Equation" r:id="rId3" imgW="634680" imgH="2030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526" y="1235075"/>
                        <a:ext cx="2506663" cy="63658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446473" name="Picture 9" descr="org"/>
          <p:cNvPicPr>
            <a:picLocks noChangeAspect="1" noChangeArrowheads="1"/>
          </p:cNvPicPr>
          <p:nvPr/>
        </p:nvPicPr>
        <p:blipFill>
          <a:blip r:embed="rId5" cstate="print"/>
          <a:srcRect l="8701" t="26103" r="14502" b="14502"/>
          <a:stretch>
            <a:fillRect/>
          </a:stretch>
        </p:blipFill>
        <p:spPr bwMode="auto">
          <a:xfrm>
            <a:off x="4327526" y="2605088"/>
            <a:ext cx="1452563" cy="1123950"/>
          </a:xfrm>
          <a:prstGeom prst="rect">
            <a:avLst/>
          </a:prstGeom>
          <a:noFill/>
          <a:ln w="38100">
            <a:solidFill>
              <a:srgbClr val="99CC00"/>
            </a:solidFill>
            <a:miter lim="800000"/>
            <a:headEnd/>
            <a:tailEnd/>
          </a:ln>
        </p:spPr>
      </p:pic>
      <p:sp>
        <p:nvSpPr>
          <p:cNvPr id="446480" name="Text Box 16"/>
          <p:cNvSpPr txBox="1">
            <a:spLocks noChangeArrowheads="1"/>
          </p:cNvSpPr>
          <p:nvPr/>
        </p:nvSpPr>
        <p:spPr bwMode="auto">
          <a:xfrm>
            <a:off x="3754438" y="2816226"/>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sp>
        <p:nvSpPr>
          <p:cNvPr id="446485" name="Text Box 21"/>
          <p:cNvSpPr txBox="1">
            <a:spLocks noChangeArrowheads="1"/>
          </p:cNvSpPr>
          <p:nvPr/>
        </p:nvSpPr>
        <p:spPr bwMode="auto">
          <a:xfrm>
            <a:off x="609600" y="290512"/>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Deconvolution is ill posed</a:t>
            </a:r>
          </a:p>
        </p:txBody>
      </p:sp>
      <p:pic>
        <p:nvPicPr>
          <p:cNvPr id="446486" name="Picture 22" descr="conv_05"/>
          <p:cNvPicPr>
            <a:picLocks noChangeAspect="1" noChangeArrowheads="1"/>
          </p:cNvPicPr>
          <p:nvPr/>
        </p:nvPicPr>
        <p:blipFill>
          <a:blip r:embed="rId6" cstate="print"/>
          <a:srcRect l="10213" t="10213" r="10213" b="10213"/>
          <a:stretch>
            <a:fillRect/>
          </a:stretch>
        </p:blipFill>
        <p:spPr bwMode="auto">
          <a:xfrm>
            <a:off x="871539" y="2682876"/>
            <a:ext cx="966787" cy="968375"/>
          </a:xfrm>
          <a:prstGeom prst="rect">
            <a:avLst/>
          </a:prstGeom>
          <a:noFill/>
          <a:ln w="38100">
            <a:noFill/>
            <a:miter lim="800000"/>
            <a:headEnd/>
            <a:tailEnd/>
          </a:ln>
        </p:spPr>
      </p:pic>
      <p:graphicFrame>
        <p:nvGraphicFramePr>
          <p:cNvPr id="446479" name="Object 15"/>
          <p:cNvGraphicFramePr>
            <a:graphicFrameLocks noChangeAspect="1"/>
          </p:cNvGraphicFramePr>
          <p:nvPr>
            <p:extLst>
              <p:ext uri="{D42A27DB-BD31-4B8C-83A1-F6EECF244321}">
                <p14:modId xmlns:p14="http://schemas.microsoft.com/office/powerpoint/2010/main" val="2847566587"/>
              </p:ext>
            </p:extLst>
          </p:nvPr>
        </p:nvGraphicFramePr>
        <p:xfrm>
          <a:off x="1636714" y="2843213"/>
          <a:ext cx="758825" cy="646112"/>
        </p:xfrm>
        <a:graphic>
          <a:graphicData uri="http://schemas.openxmlformats.org/presentationml/2006/ole">
            <mc:AlternateContent xmlns:mc="http://schemas.openxmlformats.org/markup-compatibility/2006">
              <mc:Choice xmlns:v="urn:schemas-microsoft-com:vml" Requires="v">
                <p:oleObj name="Equation" r:id="rId7" imgW="164880" imgH="177480" progId="Equation.3">
                  <p:embed/>
                </p:oleObj>
              </mc:Choice>
              <mc:Fallback>
                <p:oleObj name="Equation" r:id="rId7" imgW="164880" imgH="177480" progId="Equation.3">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6714" y="28432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for today</a:t>
            </a:r>
          </a:p>
        </p:txBody>
      </p:sp>
      <p:sp>
        <p:nvSpPr>
          <p:cNvPr id="3" name="Content Placeholder 2"/>
          <p:cNvSpPr>
            <a:spLocks noGrp="1"/>
          </p:cNvSpPr>
          <p:nvPr>
            <p:ph idx="1"/>
          </p:nvPr>
        </p:nvSpPr>
        <p:spPr>
          <a:xfrm>
            <a:off x="609600" y="1295400"/>
            <a:ext cx="8534400" cy="5135563"/>
          </a:xfrm>
        </p:spPr>
        <p:txBody>
          <a:bodyPr>
            <a:normAutofit fontScale="92500" lnSpcReduction="10000"/>
          </a:bodyPr>
          <a:lstStyle/>
          <a:p>
            <a:r>
              <a:rPr lang="en-US" dirty="0"/>
              <a:t>How can we represent all of the information contained in light?</a:t>
            </a:r>
          </a:p>
          <a:p>
            <a:endParaRPr lang="en-US" dirty="0"/>
          </a:p>
          <a:p>
            <a:r>
              <a:rPr lang="en-US" dirty="0"/>
              <a:t>What are the fundamental limitations of cameras?</a:t>
            </a:r>
          </a:p>
          <a:p>
            <a:endParaRPr lang="en-US" dirty="0"/>
          </a:p>
          <a:p>
            <a:r>
              <a:rPr lang="en-US" dirty="0"/>
              <a:t>What sacrifices have we made in conventional cameras?  For what benefits?</a:t>
            </a:r>
          </a:p>
          <a:p>
            <a:endParaRPr lang="en-US" dirty="0"/>
          </a:p>
          <a:p>
            <a:r>
              <a:rPr lang="en-US" dirty="0"/>
              <a:t>How else can we design cameras for better focus, </a:t>
            </a:r>
            <a:r>
              <a:rPr lang="en-US" dirty="0" err="1"/>
              <a:t>deblurring</a:t>
            </a:r>
            <a:r>
              <a:rPr lang="en-US" dirty="0"/>
              <a:t>, multiple views, depth, etc.?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8554" name="Picture 42" descr="nx"/>
          <p:cNvPicPr>
            <a:picLocks noChangeAspect="1" noChangeArrowheads="1"/>
          </p:cNvPicPr>
          <p:nvPr/>
        </p:nvPicPr>
        <p:blipFill>
          <a:blip r:embed="rId3" cstate="print"/>
          <a:srcRect l="8701" t="26103" r="14502" b="14502"/>
          <a:stretch>
            <a:fillRect/>
          </a:stretch>
        </p:blipFill>
        <p:spPr bwMode="auto">
          <a:xfrm>
            <a:off x="2278291" y="4648200"/>
            <a:ext cx="1454150" cy="1125538"/>
          </a:xfrm>
          <a:prstGeom prst="rect">
            <a:avLst/>
          </a:prstGeom>
          <a:noFill/>
          <a:ln w="38100">
            <a:solidFill>
              <a:srgbClr val="99CC00"/>
            </a:solidFill>
            <a:miter lim="800000"/>
            <a:headEnd/>
            <a:tailEnd/>
          </a:ln>
        </p:spPr>
      </p:pic>
      <p:pic>
        <p:nvPicPr>
          <p:cNvPr id="448514" name="Picture 2" descr="nx2"/>
          <p:cNvPicPr>
            <a:picLocks noChangeAspect="1" noChangeArrowheads="1"/>
          </p:cNvPicPr>
          <p:nvPr/>
        </p:nvPicPr>
        <p:blipFill>
          <a:blip r:embed="rId4" cstate="print"/>
          <a:srcRect l="8701" t="26103" r="14502" b="14502"/>
          <a:stretch>
            <a:fillRect/>
          </a:stretch>
        </p:blipFill>
        <p:spPr bwMode="auto">
          <a:xfrm>
            <a:off x="12971463" y="2913064"/>
            <a:ext cx="1454150" cy="1125537"/>
          </a:xfrm>
          <a:prstGeom prst="rect">
            <a:avLst/>
          </a:prstGeom>
          <a:noFill/>
          <a:ln w="38100">
            <a:solidFill>
              <a:srgbClr val="99CC00"/>
            </a:solidFill>
            <a:miter lim="800000"/>
            <a:headEnd/>
            <a:tailEnd/>
          </a:ln>
        </p:spPr>
      </p:pic>
      <p:pic>
        <p:nvPicPr>
          <p:cNvPr id="448515" name="Picture 3" descr="nx"/>
          <p:cNvPicPr>
            <a:picLocks noChangeAspect="1" noChangeArrowheads="1"/>
          </p:cNvPicPr>
          <p:nvPr/>
        </p:nvPicPr>
        <p:blipFill>
          <a:blip r:embed="rId3" cstate="print"/>
          <a:srcRect l="8701" t="26103" r="14502" b="14502"/>
          <a:stretch>
            <a:fillRect/>
          </a:stretch>
        </p:blipFill>
        <p:spPr bwMode="auto">
          <a:xfrm>
            <a:off x="12560300" y="4983164"/>
            <a:ext cx="1454150" cy="1125537"/>
          </a:xfrm>
          <a:prstGeom prst="rect">
            <a:avLst/>
          </a:prstGeom>
          <a:noFill/>
          <a:ln w="38100">
            <a:solidFill>
              <a:srgbClr val="99CC00"/>
            </a:solidFill>
            <a:miter lim="800000"/>
            <a:headEnd/>
            <a:tailEnd/>
          </a:ln>
        </p:spPr>
      </p:pic>
      <p:pic>
        <p:nvPicPr>
          <p:cNvPr id="448516" name="Picture 4" descr="x"/>
          <p:cNvPicPr>
            <a:picLocks noChangeAspect="1" noChangeArrowheads="1"/>
          </p:cNvPicPr>
          <p:nvPr/>
        </p:nvPicPr>
        <p:blipFill>
          <a:blip r:embed="rId5" cstate="print"/>
          <a:srcRect l="8701" t="26103" r="14502" b="14502"/>
          <a:stretch>
            <a:fillRect/>
          </a:stretch>
        </p:blipFill>
        <p:spPr bwMode="auto">
          <a:xfrm>
            <a:off x="2278291" y="2609850"/>
            <a:ext cx="1452562" cy="1123950"/>
          </a:xfrm>
          <a:prstGeom prst="rect">
            <a:avLst/>
          </a:prstGeom>
          <a:noFill/>
          <a:ln w="38100">
            <a:solidFill>
              <a:srgbClr val="99CC00"/>
            </a:solidFill>
            <a:miter lim="800000"/>
            <a:headEnd/>
            <a:tailEnd/>
          </a:ln>
        </p:spPr>
      </p:pic>
      <p:sp>
        <p:nvSpPr>
          <p:cNvPr id="448519"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448521" name="Rectangle 9"/>
          <p:cNvSpPr>
            <a:spLocks noChangeArrowheads="1"/>
          </p:cNvSpPr>
          <p:nvPr/>
        </p:nvSpPr>
        <p:spPr bwMode="auto">
          <a:xfrm>
            <a:off x="2276703" y="3090864"/>
            <a:ext cx="1454150" cy="642937"/>
          </a:xfrm>
          <a:prstGeom prst="rect">
            <a:avLst/>
          </a:prstGeom>
          <a:noFill/>
          <a:ln w="28575">
            <a:noFill/>
            <a:miter lim="800000"/>
            <a:headEnd/>
            <a:tailEnd/>
          </a:ln>
          <a:effectLst/>
        </p:spPr>
        <p:txBody>
          <a:bodyPr wrap="none" anchor="ctr"/>
          <a:lstStyle/>
          <a:p>
            <a:pPr algn="r"/>
            <a:r>
              <a:rPr lang="en-US" sz="6000" b="1">
                <a:solidFill>
                  <a:srgbClr val="99CC00"/>
                </a:solidFill>
                <a:latin typeface="Times New Roman" pitchFamily="18" charset="0"/>
              </a:rPr>
              <a:t>?</a:t>
            </a:r>
          </a:p>
        </p:txBody>
      </p:sp>
      <p:sp>
        <p:nvSpPr>
          <p:cNvPr id="448523" name="Text Box 11"/>
          <p:cNvSpPr txBox="1">
            <a:spLocks noChangeArrowheads="1"/>
          </p:cNvSpPr>
          <p:nvPr/>
        </p:nvSpPr>
        <p:spPr bwMode="auto">
          <a:xfrm>
            <a:off x="3761016" y="2820989"/>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pic>
        <p:nvPicPr>
          <p:cNvPr id="448533" name="Picture 21" descr="org"/>
          <p:cNvPicPr>
            <a:picLocks noChangeAspect="1" noChangeArrowheads="1"/>
          </p:cNvPicPr>
          <p:nvPr/>
        </p:nvPicPr>
        <p:blipFill>
          <a:blip r:embed="rId6" cstate="print"/>
          <a:srcRect l="8701" t="26103" r="14502" b="14502"/>
          <a:stretch>
            <a:fillRect/>
          </a:stretch>
        </p:blipFill>
        <p:spPr bwMode="auto">
          <a:xfrm>
            <a:off x="4334104" y="2609850"/>
            <a:ext cx="1452563" cy="1123950"/>
          </a:xfrm>
          <a:prstGeom prst="rect">
            <a:avLst/>
          </a:prstGeom>
          <a:noFill/>
          <a:ln w="38100">
            <a:solidFill>
              <a:srgbClr val="99CC00"/>
            </a:solidFill>
            <a:miter lim="800000"/>
            <a:headEnd/>
            <a:tailEnd/>
          </a:ln>
        </p:spPr>
      </p:pic>
      <p:sp>
        <p:nvSpPr>
          <p:cNvPr id="448541" name="Text Box 29"/>
          <p:cNvSpPr txBox="1">
            <a:spLocks noChangeArrowheads="1"/>
          </p:cNvSpPr>
          <p:nvPr/>
        </p:nvSpPr>
        <p:spPr bwMode="auto">
          <a:xfrm>
            <a:off x="3761016" y="4859339"/>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pic>
        <p:nvPicPr>
          <p:cNvPr id="448542" name="Picture 30" descr="org"/>
          <p:cNvPicPr>
            <a:picLocks noChangeAspect="1" noChangeArrowheads="1"/>
          </p:cNvPicPr>
          <p:nvPr/>
        </p:nvPicPr>
        <p:blipFill>
          <a:blip r:embed="rId6" cstate="print"/>
          <a:srcRect l="8701" t="26103" r="14502" b="14502"/>
          <a:stretch>
            <a:fillRect/>
          </a:stretch>
        </p:blipFill>
        <p:spPr bwMode="auto">
          <a:xfrm>
            <a:off x="4334104" y="4648200"/>
            <a:ext cx="1452563" cy="1123950"/>
          </a:xfrm>
          <a:prstGeom prst="rect">
            <a:avLst/>
          </a:prstGeom>
          <a:noFill/>
          <a:ln w="38100">
            <a:solidFill>
              <a:srgbClr val="99CC00"/>
            </a:solidFill>
            <a:miter lim="800000"/>
            <a:headEnd/>
            <a:tailEnd/>
          </a:ln>
        </p:spPr>
      </p:pic>
      <p:sp>
        <p:nvSpPr>
          <p:cNvPr id="448553" name="Rectangle 41"/>
          <p:cNvSpPr>
            <a:spLocks noChangeArrowheads="1"/>
          </p:cNvSpPr>
          <p:nvPr/>
        </p:nvSpPr>
        <p:spPr bwMode="auto">
          <a:xfrm>
            <a:off x="2278291" y="5130800"/>
            <a:ext cx="1454150" cy="642938"/>
          </a:xfrm>
          <a:prstGeom prst="rect">
            <a:avLst/>
          </a:prstGeom>
          <a:noFill/>
          <a:ln w="28575">
            <a:noFill/>
            <a:miter lim="800000"/>
            <a:headEnd/>
            <a:tailEnd/>
          </a:ln>
          <a:effectLst/>
        </p:spPr>
        <p:txBody>
          <a:bodyPr wrap="none" anchor="ctr"/>
          <a:lstStyle/>
          <a:p>
            <a:pPr algn="r"/>
            <a:r>
              <a:rPr lang="en-US" sz="6000" b="1">
                <a:solidFill>
                  <a:srgbClr val="99CC00"/>
                </a:solidFill>
                <a:latin typeface="Times New Roman" pitchFamily="18" charset="0"/>
              </a:rPr>
              <a:t>?</a:t>
            </a:r>
          </a:p>
        </p:txBody>
      </p:sp>
      <p:sp>
        <p:nvSpPr>
          <p:cNvPr id="448555" name="Text Box 43"/>
          <p:cNvSpPr txBox="1">
            <a:spLocks noChangeArrowheads="1"/>
          </p:cNvSpPr>
          <p:nvPr/>
        </p:nvSpPr>
        <p:spPr bwMode="auto">
          <a:xfrm>
            <a:off x="438378" y="2252663"/>
            <a:ext cx="1720850" cy="366712"/>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Solution 1:</a:t>
            </a:r>
          </a:p>
        </p:txBody>
      </p:sp>
      <p:sp>
        <p:nvSpPr>
          <p:cNvPr id="448556" name="Text Box 44"/>
          <p:cNvSpPr txBox="1">
            <a:spLocks noChangeArrowheads="1"/>
          </p:cNvSpPr>
          <p:nvPr/>
        </p:nvSpPr>
        <p:spPr bwMode="auto">
          <a:xfrm>
            <a:off x="438378" y="4297363"/>
            <a:ext cx="1720850" cy="366712"/>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Solution 2:</a:t>
            </a:r>
          </a:p>
        </p:txBody>
      </p:sp>
      <p:graphicFrame>
        <p:nvGraphicFramePr>
          <p:cNvPr id="448557" name="Object 45"/>
          <p:cNvGraphicFramePr>
            <a:graphicFrameLocks noChangeAspect="1"/>
          </p:cNvGraphicFramePr>
          <p:nvPr>
            <p:extLst>
              <p:ext uri="{D42A27DB-BD31-4B8C-83A1-F6EECF244321}">
                <p14:modId xmlns:p14="http://schemas.microsoft.com/office/powerpoint/2010/main" val="2602228148"/>
              </p:ext>
            </p:extLst>
          </p:nvPr>
        </p:nvGraphicFramePr>
        <p:xfrm>
          <a:off x="2302104" y="1235075"/>
          <a:ext cx="2506663" cy="636588"/>
        </p:xfrm>
        <a:graphic>
          <a:graphicData uri="http://schemas.openxmlformats.org/presentationml/2006/ole">
            <mc:AlternateContent xmlns:mc="http://schemas.openxmlformats.org/markup-compatibility/2006">
              <mc:Choice xmlns:v="urn:schemas-microsoft-com:vml" Requires="v">
                <p:oleObj name="Equation" r:id="rId7" imgW="634680" imgH="203040" progId="Equation.3">
                  <p:embed/>
                </p:oleObj>
              </mc:Choice>
              <mc:Fallback>
                <p:oleObj name="Equation" r:id="rId7" imgW="634680" imgH="203040"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2104" y="1235075"/>
                        <a:ext cx="2506663" cy="63658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448559" name="Picture 47" descr="conv_05"/>
          <p:cNvPicPr>
            <a:picLocks noChangeAspect="1" noChangeArrowheads="1"/>
          </p:cNvPicPr>
          <p:nvPr/>
        </p:nvPicPr>
        <p:blipFill>
          <a:blip r:embed="rId9" cstate="print"/>
          <a:srcRect l="10213" t="10213" r="10213" b="10213"/>
          <a:stretch>
            <a:fillRect/>
          </a:stretch>
        </p:blipFill>
        <p:spPr bwMode="auto">
          <a:xfrm>
            <a:off x="878117" y="2682876"/>
            <a:ext cx="966787" cy="968375"/>
          </a:xfrm>
          <a:prstGeom prst="rect">
            <a:avLst/>
          </a:prstGeom>
          <a:noFill/>
          <a:ln w="38100">
            <a:noFill/>
            <a:miter lim="800000"/>
            <a:headEnd/>
            <a:tailEnd/>
          </a:ln>
        </p:spPr>
      </p:pic>
      <p:pic>
        <p:nvPicPr>
          <p:cNvPr id="448560" name="Picture 48" descr="conv_05"/>
          <p:cNvPicPr>
            <a:picLocks noChangeAspect="1" noChangeArrowheads="1"/>
          </p:cNvPicPr>
          <p:nvPr/>
        </p:nvPicPr>
        <p:blipFill>
          <a:blip r:embed="rId9" cstate="print"/>
          <a:srcRect l="10213" t="10213" r="10213" b="10213"/>
          <a:stretch>
            <a:fillRect/>
          </a:stretch>
        </p:blipFill>
        <p:spPr bwMode="auto">
          <a:xfrm>
            <a:off x="878117" y="4727576"/>
            <a:ext cx="966787" cy="968375"/>
          </a:xfrm>
          <a:prstGeom prst="rect">
            <a:avLst/>
          </a:prstGeom>
          <a:noFill/>
          <a:ln w="38100">
            <a:noFill/>
            <a:miter lim="800000"/>
            <a:headEnd/>
            <a:tailEnd/>
          </a:ln>
        </p:spPr>
      </p:pic>
      <p:graphicFrame>
        <p:nvGraphicFramePr>
          <p:cNvPr id="448561" name="Object 49"/>
          <p:cNvGraphicFramePr>
            <a:graphicFrameLocks noChangeAspect="1"/>
          </p:cNvGraphicFramePr>
          <p:nvPr>
            <p:extLst>
              <p:ext uri="{D42A27DB-BD31-4B8C-83A1-F6EECF244321}">
                <p14:modId xmlns:p14="http://schemas.microsoft.com/office/powerpoint/2010/main" val="2574660642"/>
              </p:ext>
            </p:extLst>
          </p:nvPr>
        </p:nvGraphicFramePr>
        <p:xfrm>
          <a:off x="1643292" y="2843213"/>
          <a:ext cx="758825" cy="646112"/>
        </p:xfrm>
        <a:graphic>
          <a:graphicData uri="http://schemas.openxmlformats.org/presentationml/2006/ole">
            <mc:AlternateContent xmlns:mc="http://schemas.openxmlformats.org/markup-compatibility/2006">
              <mc:Choice xmlns:v="urn:schemas-microsoft-com:vml" Requires="v">
                <p:oleObj name="Equation" r:id="rId10" imgW="164880" imgH="177480" progId="Equation.3">
                  <p:embed/>
                </p:oleObj>
              </mc:Choice>
              <mc:Fallback>
                <p:oleObj name="Equation" r:id="rId10" imgW="164880" imgH="177480" progId="Equation.3">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3292" y="28432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448562" name="Object 50"/>
          <p:cNvGraphicFramePr>
            <a:graphicFrameLocks noChangeAspect="1"/>
          </p:cNvGraphicFramePr>
          <p:nvPr>
            <p:extLst>
              <p:ext uri="{D42A27DB-BD31-4B8C-83A1-F6EECF244321}">
                <p14:modId xmlns:p14="http://schemas.microsoft.com/office/powerpoint/2010/main" val="1922387616"/>
              </p:ext>
            </p:extLst>
          </p:nvPr>
        </p:nvGraphicFramePr>
        <p:xfrm>
          <a:off x="1643292" y="4887913"/>
          <a:ext cx="758825" cy="646112"/>
        </p:xfrm>
        <a:graphic>
          <a:graphicData uri="http://schemas.openxmlformats.org/presentationml/2006/ole">
            <mc:AlternateContent xmlns:mc="http://schemas.openxmlformats.org/markup-compatibility/2006">
              <mc:Choice xmlns:v="urn:schemas-microsoft-com:vml" Requires="v">
                <p:oleObj name="Equation" r:id="rId12" imgW="164880" imgH="177480" progId="Equation.3">
                  <p:embed/>
                </p:oleObj>
              </mc:Choice>
              <mc:Fallback>
                <p:oleObj name="Equation" r:id="rId12" imgW="164880" imgH="177480" progId="Equation.3">
                  <p:embed/>
                  <p:pic>
                    <p:nvPicPr>
                      <p:cNvPr id="0"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43292" y="4887913"/>
                        <a:ext cx="758825" cy="646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21" name="Text Box 21">
            <a:extLst>
              <a:ext uri="{FF2B5EF4-FFF2-40B4-BE49-F238E27FC236}">
                <a16:creationId xmlns:a16="http://schemas.microsoft.com/office/drawing/2014/main" id="{545699D4-AD99-4E6F-BF0B-C0FB4B86504E}"/>
              </a:ext>
            </a:extLst>
          </p:cNvPr>
          <p:cNvSpPr txBox="1">
            <a:spLocks noChangeArrowheads="1"/>
          </p:cNvSpPr>
          <p:nvPr/>
        </p:nvSpPr>
        <p:spPr bwMode="auto">
          <a:xfrm>
            <a:off x="609600" y="290512"/>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Deconvolution is ill posed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19" name="Picture 39" descr="nx"/>
          <p:cNvPicPr>
            <a:picLocks noChangeAspect="1" noChangeArrowheads="1"/>
          </p:cNvPicPr>
          <p:nvPr/>
        </p:nvPicPr>
        <p:blipFill>
          <a:blip r:embed="rId3" cstate="print"/>
          <a:srcRect l="8701" t="26103" r="14502" b="14502"/>
          <a:stretch>
            <a:fillRect/>
          </a:stretch>
        </p:blipFill>
        <p:spPr bwMode="auto">
          <a:xfrm>
            <a:off x="4848225" y="2709864"/>
            <a:ext cx="1454150" cy="1125537"/>
          </a:xfrm>
          <a:prstGeom prst="rect">
            <a:avLst/>
          </a:prstGeom>
          <a:noFill/>
          <a:ln w="38100">
            <a:solidFill>
              <a:srgbClr val="99CC00"/>
            </a:solidFill>
            <a:miter lim="800000"/>
            <a:headEnd/>
            <a:tailEnd/>
          </a:ln>
        </p:spPr>
      </p:pic>
      <p:pic>
        <p:nvPicPr>
          <p:cNvPr id="532482" name="Picture 2" descr="nx2"/>
          <p:cNvPicPr>
            <a:picLocks noChangeAspect="1" noChangeArrowheads="1"/>
          </p:cNvPicPr>
          <p:nvPr/>
        </p:nvPicPr>
        <p:blipFill>
          <a:blip r:embed="rId4" cstate="print"/>
          <a:srcRect l="8701" t="26103" r="14502" b="14502"/>
          <a:stretch>
            <a:fillRect/>
          </a:stretch>
        </p:blipFill>
        <p:spPr bwMode="auto">
          <a:xfrm>
            <a:off x="12792075" y="3579814"/>
            <a:ext cx="1454150" cy="1125537"/>
          </a:xfrm>
          <a:prstGeom prst="rect">
            <a:avLst/>
          </a:prstGeom>
          <a:noFill/>
          <a:ln w="38100">
            <a:solidFill>
              <a:srgbClr val="99CC00"/>
            </a:solidFill>
            <a:miter lim="800000"/>
            <a:headEnd/>
            <a:tailEnd/>
          </a:ln>
        </p:spPr>
      </p:pic>
      <p:pic>
        <p:nvPicPr>
          <p:cNvPr id="532483" name="Picture 3" descr="nx"/>
          <p:cNvPicPr>
            <a:picLocks noChangeAspect="1" noChangeArrowheads="1"/>
          </p:cNvPicPr>
          <p:nvPr/>
        </p:nvPicPr>
        <p:blipFill>
          <a:blip r:embed="rId3" cstate="print"/>
          <a:srcRect l="8701" t="26103" r="14502" b="14502"/>
          <a:stretch>
            <a:fillRect/>
          </a:stretch>
        </p:blipFill>
        <p:spPr bwMode="auto">
          <a:xfrm>
            <a:off x="12560300" y="4983164"/>
            <a:ext cx="1454150" cy="1125537"/>
          </a:xfrm>
          <a:prstGeom prst="rect">
            <a:avLst/>
          </a:prstGeom>
          <a:noFill/>
          <a:ln w="38100">
            <a:solidFill>
              <a:srgbClr val="99CC00"/>
            </a:solidFill>
            <a:miter lim="800000"/>
            <a:headEnd/>
            <a:tailEnd/>
          </a:ln>
        </p:spPr>
      </p:pic>
      <p:pic>
        <p:nvPicPr>
          <p:cNvPr id="532484" name="Picture 4" descr="x"/>
          <p:cNvPicPr>
            <a:picLocks noChangeAspect="1" noChangeArrowheads="1"/>
          </p:cNvPicPr>
          <p:nvPr/>
        </p:nvPicPr>
        <p:blipFill>
          <a:blip r:embed="rId5" cstate="print"/>
          <a:srcRect l="8701" t="26103" r="14502" b="14502"/>
          <a:stretch>
            <a:fillRect/>
          </a:stretch>
        </p:blipFill>
        <p:spPr bwMode="auto">
          <a:xfrm>
            <a:off x="2182813" y="2709863"/>
            <a:ext cx="1452562" cy="1123950"/>
          </a:xfrm>
          <a:prstGeom prst="rect">
            <a:avLst/>
          </a:prstGeom>
          <a:noFill/>
          <a:ln w="38100">
            <a:solidFill>
              <a:srgbClr val="99CC00"/>
            </a:solidFill>
            <a:miter lim="800000"/>
            <a:headEnd/>
            <a:tailEnd/>
          </a:ln>
        </p:spPr>
      </p:pic>
      <p:sp>
        <p:nvSpPr>
          <p:cNvPr id="532485" name="Text Box 5"/>
          <p:cNvSpPr txBox="1">
            <a:spLocks noChangeArrowheads="1"/>
          </p:cNvSpPr>
          <p:nvPr/>
        </p:nvSpPr>
        <p:spPr bwMode="auto">
          <a:xfrm>
            <a:off x="609600" y="221302"/>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Idea 1: Natural images prior</a:t>
            </a:r>
          </a:p>
        </p:txBody>
      </p:sp>
      <p:sp>
        <p:nvSpPr>
          <p:cNvPr id="532487" name="Line 20"/>
          <p:cNvSpPr>
            <a:spLocks/>
          </p:cNvSpPr>
          <p:nvPr/>
        </p:nvSpPr>
        <p:spPr bwMode="auto">
          <a:xfrm>
            <a:off x="533400"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532504" name="Picture 24" descr="grad_nx"/>
          <p:cNvPicPr>
            <a:picLocks noChangeAspect="1" noChangeArrowheads="1"/>
          </p:cNvPicPr>
          <p:nvPr/>
        </p:nvPicPr>
        <p:blipFill>
          <a:blip r:embed="rId6" cstate="print"/>
          <a:srcRect l="8754" t="26262" r="14589" b="14589"/>
          <a:stretch>
            <a:fillRect/>
          </a:stretch>
        </p:blipFill>
        <p:spPr bwMode="auto">
          <a:xfrm>
            <a:off x="4848225" y="4303714"/>
            <a:ext cx="1443038" cy="1114425"/>
          </a:xfrm>
          <a:prstGeom prst="rect">
            <a:avLst/>
          </a:prstGeom>
          <a:noFill/>
          <a:ln w="38100">
            <a:solidFill>
              <a:srgbClr val="99CC00"/>
            </a:solidFill>
            <a:miter lim="800000"/>
            <a:headEnd/>
            <a:tailEnd/>
          </a:ln>
        </p:spPr>
      </p:pic>
      <p:pic>
        <p:nvPicPr>
          <p:cNvPr id="532505" name="Picture 25" descr="grad_x"/>
          <p:cNvPicPr>
            <a:picLocks noChangeAspect="1" noChangeArrowheads="1"/>
          </p:cNvPicPr>
          <p:nvPr/>
        </p:nvPicPr>
        <p:blipFill>
          <a:blip r:embed="rId7" cstate="print"/>
          <a:srcRect l="8754" t="26262" r="14589" b="14589"/>
          <a:stretch>
            <a:fillRect/>
          </a:stretch>
        </p:blipFill>
        <p:spPr bwMode="auto">
          <a:xfrm>
            <a:off x="2182814" y="4303714"/>
            <a:ext cx="1443037" cy="1114425"/>
          </a:xfrm>
          <a:prstGeom prst="rect">
            <a:avLst/>
          </a:prstGeom>
          <a:noFill/>
          <a:ln w="38100">
            <a:solidFill>
              <a:srgbClr val="99CC00"/>
            </a:solidFill>
            <a:miter lim="800000"/>
            <a:headEnd/>
            <a:tailEnd/>
          </a:ln>
        </p:spPr>
      </p:pic>
      <p:sp>
        <p:nvSpPr>
          <p:cNvPr id="532506" name="Text Box 26"/>
          <p:cNvSpPr txBox="1">
            <a:spLocks noChangeArrowheads="1"/>
          </p:cNvSpPr>
          <p:nvPr/>
        </p:nvSpPr>
        <p:spPr bwMode="auto">
          <a:xfrm>
            <a:off x="909638" y="3073401"/>
            <a:ext cx="1092200" cy="396875"/>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Image</a:t>
            </a:r>
          </a:p>
        </p:txBody>
      </p:sp>
      <p:sp>
        <p:nvSpPr>
          <p:cNvPr id="532507" name="Text Box 27"/>
          <p:cNvSpPr txBox="1">
            <a:spLocks noChangeArrowheads="1"/>
          </p:cNvSpPr>
          <p:nvPr/>
        </p:nvSpPr>
        <p:spPr bwMode="auto">
          <a:xfrm>
            <a:off x="765176" y="4662489"/>
            <a:ext cx="1236663" cy="396875"/>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gradient</a:t>
            </a:r>
          </a:p>
        </p:txBody>
      </p:sp>
      <p:sp>
        <p:nvSpPr>
          <p:cNvPr id="532508" name="Text Box 28"/>
          <p:cNvSpPr txBox="1">
            <a:spLocks noChangeArrowheads="1"/>
          </p:cNvSpPr>
          <p:nvPr/>
        </p:nvSpPr>
        <p:spPr bwMode="auto">
          <a:xfrm>
            <a:off x="1490663" y="6416676"/>
            <a:ext cx="4221162" cy="396875"/>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put a penalty on gradients</a:t>
            </a:r>
            <a:r>
              <a:rPr lang="en-US">
                <a:solidFill>
                  <a:srgbClr val="FFFFFF"/>
                </a:solidFill>
              </a:rPr>
              <a:t> </a:t>
            </a:r>
          </a:p>
        </p:txBody>
      </p:sp>
      <p:sp>
        <p:nvSpPr>
          <p:cNvPr id="532509" name="Text Box 29"/>
          <p:cNvSpPr txBox="1">
            <a:spLocks noChangeArrowheads="1"/>
          </p:cNvSpPr>
          <p:nvPr/>
        </p:nvSpPr>
        <p:spPr bwMode="auto">
          <a:xfrm>
            <a:off x="1116013" y="5959476"/>
            <a:ext cx="4964112" cy="396875"/>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Natural images have sparse gradients</a:t>
            </a:r>
          </a:p>
        </p:txBody>
      </p:sp>
      <p:pic>
        <p:nvPicPr>
          <p:cNvPr id="532510" name="Picture 30" descr="noise_img"/>
          <p:cNvPicPr>
            <a:picLocks noChangeAspect="1" noChangeArrowheads="1"/>
          </p:cNvPicPr>
          <p:nvPr/>
        </p:nvPicPr>
        <p:blipFill>
          <a:blip r:embed="rId8" cstate="print"/>
          <a:srcRect l="2455" t="2182" r="25363" b="42000"/>
          <a:stretch>
            <a:fillRect/>
          </a:stretch>
        </p:blipFill>
        <p:spPr bwMode="auto">
          <a:xfrm>
            <a:off x="6708775" y="2709864"/>
            <a:ext cx="1454150" cy="1125537"/>
          </a:xfrm>
          <a:prstGeom prst="rect">
            <a:avLst/>
          </a:prstGeom>
          <a:noFill/>
          <a:ln w="38100">
            <a:solidFill>
              <a:srgbClr val="99CC00"/>
            </a:solidFill>
            <a:miter lim="800000"/>
            <a:headEnd/>
            <a:tailEnd/>
          </a:ln>
        </p:spPr>
      </p:pic>
      <p:pic>
        <p:nvPicPr>
          <p:cNvPr id="532511" name="Picture 31" descr="noise_grad"/>
          <p:cNvPicPr>
            <a:picLocks noChangeAspect="1" noChangeArrowheads="1"/>
          </p:cNvPicPr>
          <p:nvPr/>
        </p:nvPicPr>
        <p:blipFill>
          <a:blip r:embed="rId9" cstate="print"/>
          <a:srcRect l="558" r="25954" b="43256"/>
          <a:stretch>
            <a:fillRect/>
          </a:stretch>
        </p:blipFill>
        <p:spPr bwMode="auto">
          <a:xfrm>
            <a:off x="6708776" y="4302126"/>
            <a:ext cx="1444625" cy="1116013"/>
          </a:xfrm>
          <a:prstGeom prst="rect">
            <a:avLst/>
          </a:prstGeom>
          <a:noFill/>
          <a:ln w="38100">
            <a:solidFill>
              <a:srgbClr val="99CC00"/>
            </a:solidFill>
            <a:miter lim="800000"/>
            <a:headEnd/>
            <a:tailEnd/>
          </a:ln>
        </p:spPr>
      </p:pic>
      <p:graphicFrame>
        <p:nvGraphicFramePr>
          <p:cNvPr id="532512" name="Object 32"/>
          <p:cNvGraphicFramePr>
            <a:graphicFrameLocks noChangeAspect="1"/>
          </p:cNvGraphicFramePr>
          <p:nvPr/>
        </p:nvGraphicFramePr>
        <p:xfrm>
          <a:off x="12969875" y="2255838"/>
          <a:ext cx="1450975" cy="1281112"/>
        </p:xfrm>
        <a:graphic>
          <a:graphicData uri="http://schemas.openxmlformats.org/presentationml/2006/ole">
            <mc:AlternateContent xmlns:mc="http://schemas.openxmlformats.org/markup-compatibility/2006">
              <mc:Choice xmlns:v="urn:schemas-microsoft-com:vml" Requires="v">
                <p:oleObj name="Equation" r:id="rId10" imgW="139680" imgH="139680" progId="Equation.3">
                  <p:embed/>
                </p:oleObj>
              </mc:Choice>
              <mc:Fallback>
                <p:oleObj name="Equation" r:id="rId10" imgW="139680" imgH="139680" progId="Equation.3">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69875" y="2255838"/>
                        <a:ext cx="1450975" cy="12811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532513" name="AutoShape 33"/>
          <p:cNvSpPr>
            <a:spLocks noChangeArrowheads="1"/>
          </p:cNvSpPr>
          <p:nvPr/>
        </p:nvSpPr>
        <p:spPr bwMode="auto">
          <a:xfrm>
            <a:off x="1223964" y="6427788"/>
            <a:ext cx="230187" cy="387350"/>
          </a:xfrm>
          <a:prstGeom prst="rightArrow">
            <a:avLst>
              <a:gd name="adj1" fmla="val 50000"/>
              <a:gd name="adj2" fmla="val 25000"/>
            </a:avLst>
          </a:prstGeom>
          <a:solidFill>
            <a:srgbClr val="FFFF99"/>
          </a:solidFill>
          <a:ln w="9525">
            <a:solidFill>
              <a:srgbClr val="FFFF99"/>
            </a:solidFill>
            <a:miter lim="800000"/>
            <a:headEnd/>
            <a:tailEnd/>
          </a:ln>
          <a:effectLst/>
        </p:spPr>
        <p:txBody>
          <a:bodyPr wrap="none" anchor="ctr"/>
          <a:lstStyle/>
          <a:p>
            <a:endParaRPr lang="en-US">
              <a:solidFill>
                <a:srgbClr val="004731"/>
              </a:solidFill>
            </a:endParaRPr>
          </a:p>
        </p:txBody>
      </p:sp>
      <p:sp>
        <p:nvSpPr>
          <p:cNvPr id="532514" name="Text Box 34"/>
          <p:cNvSpPr txBox="1">
            <a:spLocks noChangeArrowheads="1"/>
          </p:cNvSpPr>
          <p:nvPr/>
        </p:nvSpPr>
        <p:spPr bwMode="auto">
          <a:xfrm>
            <a:off x="2185988" y="2027238"/>
            <a:ext cx="14478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FFFF66"/>
                </a:solidFill>
              </a:rPr>
              <a:t>Natural</a:t>
            </a:r>
          </a:p>
        </p:txBody>
      </p:sp>
      <p:sp>
        <p:nvSpPr>
          <p:cNvPr id="532515" name="Text Box 35"/>
          <p:cNvSpPr txBox="1">
            <a:spLocks noChangeArrowheads="1"/>
          </p:cNvSpPr>
          <p:nvPr/>
        </p:nvSpPr>
        <p:spPr bwMode="auto">
          <a:xfrm>
            <a:off x="5543550" y="2027238"/>
            <a:ext cx="21209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FFFF66"/>
                </a:solidFill>
              </a:rPr>
              <a:t>Unnatural</a:t>
            </a:r>
          </a:p>
        </p:txBody>
      </p:sp>
      <p:sp>
        <p:nvSpPr>
          <p:cNvPr id="532516" name="Line 36"/>
          <p:cNvSpPr>
            <a:spLocks noChangeShapeType="1"/>
          </p:cNvSpPr>
          <p:nvPr/>
        </p:nvSpPr>
        <p:spPr bwMode="auto">
          <a:xfrm>
            <a:off x="4243388" y="2182814"/>
            <a:ext cx="0" cy="3627437"/>
          </a:xfrm>
          <a:prstGeom prst="line">
            <a:avLst/>
          </a:prstGeom>
          <a:noFill/>
          <a:ln w="76200">
            <a:solidFill>
              <a:srgbClr val="FFFF66"/>
            </a:solidFill>
            <a:round/>
            <a:headEnd/>
            <a:tailEnd/>
          </a:ln>
          <a:effectLst/>
        </p:spPr>
        <p:txBody>
          <a:bodyPr/>
          <a:lstStyle/>
          <a:p>
            <a:endParaRPr lang="en-US">
              <a:solidFill>
                <a:srgbClr val="004731"/>
              </a:solidFill>
            </a:endParaRPr>
          </a:p>
        </p:txBody>
      </p:sp>
      <p:sp>
        <p:nvSpPr>
          <p:cNvPr id="532517" name="Line 37"/>
          <p:cNvSpPr>
            <a:spLocks noChangeShapeType="1"/>
          </p:cNvSpPr>
          <p:nvPr/>
        </p:nvSpPr>
        <p:spPr bwMode="auto">
          <a:xfrm>
            <a:off x="4243388" y="2182814"/>
            <a:ext cx="0" cy="1817687"/>
          </a:xfrm>
          <a:prstGeom prst="line">
            <a:avLst/>
          </a:prstGeom>
          <a:noFill/>
          <a:ln w="76200">
            <a:solidFill>
              <a:srgbClr val="FFFF66"/>
            </a:solidFill>
            <a:round/>
            <a:headEnd/>
            <a:tailEnd/>
          </a:ln>
          <a:effectLst/>
        </p:spPr>
        <p:txBody>
          <a:bodyPr/>
          <a:lstStyle/>
          <a:p>
            <a:endParaRPr lang="en-US">
              <a:solidFill>
                <a:srgbClr val="004731"/>
              </a:solidFill>
            </a:endParaRPr>
          </a:p>
        </p:txBody>
      </p:sp>
      <p:sp>
        <p:nvSpPr>
          <p:cNvPr id="532518" name="Text Box 38"/>
          <p:cNvSpPr txBox="1">
            <a:spLocks noChangeArrowheads="1"/>
          </p:cNvSpPr>
          <p:nvPr/>
        </p:nvSpPr>
        <p:spPr bwMode="auto">
          <a:xfrm>
            <a:off x="215900" y="1181101"/>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FF00"/>
                </a:solidFill>
              </a:rPr>
              <a:t>What makes images special?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25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325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250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250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25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2513"/>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53251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32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7" grpId="0"/>
      <p:bldP spid="532508" grpId="0"/>
      <p:bldP spid="532509" grpId="0"/>
      <p:bldP spid="532513" grpId="0" animBg="1"/>
      <p:bldP spid="532516" grpId="0" animBg="1"/>
      <p:bldP spid="532517"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81673" name="Object 9"/>
          <p:cNvGraphicFramePr>
            <a:graphicFrameLocks noChangeAspect="1"/>
          </p:cNvGraphicFramePr>
          <p:nvPr>
            <p:extLst>
              <p:ext uri="{D42A27DB-BD31-4B8C-83A1-F6EECF244321}">
                <p14:modId xmlns:p14="http://schemas.microsoft.com/office/powerpoint/2010/main" val="3039378133"/>
              </p:ext>
            </p:extLst>
          </p:nvPr>
        </p:nvGraphicFramePr>
        <p:xfrm>
          <a:off x="6351589" y="1250951"/>
          <a:ext cx="2789237" cy="874713"/>
        </p:xfrm>
        <a:graphic>
          <a:graphicData uri="http://schemas.openxmlformats.org/presentationml/2006/ole">
            <mc:AlternateContent xmlns:mc="http://schemas.openxmlformats.org/markup-compatibility/2006">
              <mc:Choice xmlns:v="urn:schemas-microsoft-com:vml" Requires="v">
                <p:oleObj name="Equation" r:id="rId3" imgW="888840" imgH="266400" progId="Equation.3">
                  <p:embed/>
                </p:oleObj>
              </mc:Choice>
              <mc:Fallback>
                <p:oleObj name="Equation" r:id="rId3" imgW="888840" imgH="266400" progId="Equation.3">
                  <p:embed/>
                  <p:pic>
                    <p:nvPicPr>
                      <p:cNvPr id="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589" y="1250951"/>
                        <a:ext cx="2789237" cy="8747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603185" name="Picture 49" descr="conv_05"/>
          <p:cNvPicPr>
            <a:picLocks noChangeAspect="1" noChangeArrowheads="1"/>
          </p:cNvPicPr>
          <p:nvPr/>
        </p:nvPicPr>
        <p:blipFill>
          <a:blip r:embed="rId5" cstate="print"/>
          <a:srcRect l="15320" t="15320" r="15320" b="15320"/>
          <a:stretch>
            <a:fillRect/>
          </a:stretch>
        </p:blipFill>
        <p:spPr bwMode="auto">
          <a:xfrm>
            <a:off x="1181101" y="3071813"/>
            <a:ext cx="842963" cy="844550"/>
          </a:xfrm>
          <a:prstGeom prst="rect">
            <a:avLst/>
          </a:prstGeom>
          <a:noFill/>
          <a:ln w="38100">
            <a:noFill/>
            <a:miter lim="800000"/>
            <a:headEnd/>
            <a:tailEnd/>
          </a:ln>
        </p:spPr>
      </p:pic>
      <p:pic>
        <p:nvPicPr>
          <p:cNvPr id="603186" name="Picture 50" descr="conv_05"/>
          <p:cNvPicPr>
            <a:picLocks noChangeAspect="1" noChangeArrowheads="1"/>
          </p:cNvPicPr>
          <p:nvPr/>
        </p:nvPicPr>
        <p:blipFill>
          <a:blip r:embed="rId5" cstate="print"/>
          <a:srcRect l="15320" t="15320" r="15320" b="15320"/>
          <a:stretch>
            <a:fillRect/>
          </a:stretch>
        </p:blipFill>
        <p:spPr bwMode="auto">
          <a:xfrm>
            <a:off x="1179513" y="5102225"/>
            <a:ext cx="842962" cy="844550"/>
          </a:xfrm>
          <a:prstGeom prst="rect">
            <a:avLst/>
          </a:prstGeom>
          <a:noFill/>
          <a:ln w="38100">
            <a:noFill/>
            <a:miter lim="800000"/>
            <a:headEnd/>
            <a:tailEnd/>
          </a:ln>
        </p:spPr>
      </p:pic>
      <p:pic>
        <p:nvPicPr>
          <p:cNvPr id="603139" name="Picture 3" descr="nx"/>
          <p:cNvPicPr>
            <a:picLocks noChangeAspect="1" noChangeArrowheads="1"/>
          </p:cNvPicPr>
          <p:nvPr/>
        </p:nvPicPr>
        <p:blipFill>
          <a:blip r:embed="rId6" cstate="print"/>
          <a:srcRect l="8701" t="26103" r="14502" b="14502"/>
          <a:stretch>
            <a:fillRect/>
          </a:stretch>
        </p:blipFill>
        <p:spPr bwMode="auto">
          <a:xfrm>
            <a:off x="2457451" y="5053014"/>
            <a:ext cx="1216025" cy="941387"/>
          </a:xfrm>
          <a:prstGeom prst="rect">
            <a:avLst/>
          </a:prstGeom>
          <a:noFill/>
          <a:ln w="38100">
            <a:solidFill>
              <a:srgbClr val="99CC00"/>
            </a:solidFill>
            <a:miter lim="800000"/>
            <a:headEnd/>
            <a:tailEnd/>
          </a:ln>
        </p:spPr>
      </p:pic>
      <p:pic>
        <p:nvPicPr>
          <p:cNvPr id="603140" name="Picture 4" descr="x"/>
          <p:cNvPicPr>
            <a:picLocks noChangeAspect="1" noChangeArrowheads="1"/>
          </p:cNvPicPr>
          <p:nvPr/>
        </p:nvPicPr>
        <p:blipFill>
          <a:blip r:embed="rId7" cstate="print"/>
          <a:srcRect l="8701" t="26103" r="14502" b="14502"/>
          <a:stretch>
            <a:fillRect/>
          </a:stretch>
        </p:blipFill>
        <p:spPr bwMode="auto">
          <a:xfrm>
            <a:off x="2457451" y="3024189"/>
            <a:ext cx="1216025" cy="941387"/>
          </a:xfrm>
          <a:prstGeom prst="rect">
            <a:avLst/>
          </a:prstGeom>
          <a:noFill/>
          <a:ln w="38100">
            <a:solidFill>
              <a:srgbClr val="99CC00"/>
            </a:solidFill>
            <a:miter lim="800000"/>
            <a:headEnd/>
            <a:tailEnd/>
          </a:ln>
        </p:spPr>
      </p:pic>
      <p:sp>
        <p:nvSpPr>
          <p:cNvPr id="603141" name="Text Box 5"/>
          <p:cNvSpPr txBox="1">
            <a:spLocks noChangeArrowheads="1"/>
          </p:cNvSpPr>
          <p:nvPr/>
        </p:nvSpPr>
        <p:spPr bwMode="auto">
          <a:xfrm>
            <a:off x="685800" y="260968"/>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Deconvolution with prior</a:t>
            </a:r>
          </a:p>
        </p:txBody>
      </p:sp>
      <p:sp>
        <p:nvSpPr>
          <p:cNvPr id="603143" name="Line 20"/>
          <p:cNvSpPr>
            <a:spLocks/>
          </p:cNvSpPr>
          <p:nvPr/>
        </p:nvSpPr>
        <p:spPr bwMode="auto">
          <a:xfrm>
            <a:off x="533400"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aphicFrame>
        <p:nvGraphicFramePr>
          <p:cNvPr id="603145" name="Object 9"/>
          <p:cNvGraphicFramePr>
            <a:graphicFrameLocks noChangeAspect="1"/>
          </p:cNvGraphicFramePr>
          <p:nvPr>
            <p:extLst>
              <p:ext uri="{D42A27DB-BD31-4B8C-83A1-F6EECF244321}">
                <p14:modId xmlns:p14="http://schemas.microsoft.com/office/powerpoint/2010/main" val="37350784"/>
              </p:ext>
            </p:extLst>
          </p:nvPr>
        </p:nvGraphicFramePr>
        <p:xfrm>
          <a:off x="1831976" y="3171826"/>
          <a:ext cx="758825" cy="646113"/>
        </p:xfrm>
        <a:graphic>
          <a:graphicData uri="http://schemas.openxmlformats.org/presentationml/2006/ole">
            <mc:AlternateContent xmlns:mc="http://schemas.openxmlformats.org/markup-compatibility/2006">
              <mc:Choice xmlns:v="urn:schemas-microsoft-com:vml" Requires="v">
                <p:oleObj name="Equation" r:id="rId8" imgW="164880" imgH="177480" progId="Equation.3">
                  <p:embed/>
                </p:oleObj>
              </mc:Choice>
              <mc:Fallback>
                <p:oleObj name="Equation" r:id="rId8" imgW="164880" imgH="17748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1976" y="3171826"/>
                        <a:ext cx="758825" cy="6461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603146" name="Text Box 10"/>
          <p:cNvSpPr txBox="1">
            <a:spLocks noChangeArrowheads="1"/>
          </p:cNvSpPr>
          <p:nvPr/>
        </p:nvSpPr>
        <p:spPr bwMode="auto">
          <a:xfrm>
            <a:off x="3721100" y="2913064"/>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_</a:t>
            </a:r>
          </a:p>
        </p:txBody>
      </p:sp>
      <p:pic>
        <p:nvPicPr>
          <p:cNvPr id="603148" name="Picture 12" descr="grad_nx"/>
          <p:cNvPicPr>
            <a:picLocks noChangeAspect="1" noChangeArrowheads="1"/>
          </p:cNvPicPr>
          <p:nvPr/>
        </p:nvPicPr>
        <p:blipFill>
          <a:blip r:embed="rId10" cstate="print"/>
          <a:srcRect l="8754" t="26262" r="14589" b="14589"/>
          <a:stretch>
            <a:fillRect/>
          </a:stretch>
        </p:blipFill>
        <p:spPr bwMode="auto">
          <a:xfrm>
            <a:off x="7034213" y="5053013"/>
            <a:ext cx="1206500" cy="931862"/>
          </a:xfrm>
          <a:prstGeom prst="rect">
            <a:avLst/>
          </a:prstGeom>
          <a:noFill/>
          <a:ln w="38100">
            <a:solidFill>
              <a:srgbClr val="99CC00"/>
            </a:solidFill>
            <a:miter lim="800000"/>
            <a:headEnd/>
            <a:tailEnd/>
          </a:ln>
        </p:spPr>
      </p:pic>
      <p:pic>
        <p:nvPicPr>
          <p:cNvPr id="603149" name="Picture 13" descr="grad_x"/>
          <p:cNvPicPr>
            <a:picLocks noChangeAspect="1" noChangeArrowheads="1"/>
          </p:cNvPicPr>
          <p:nvPr/>
        </p:nvPicPr>
        <p:blipFill>
          <a:blip r:embed="rId11" cstate="print"/>
          <a:srcRect l="8754" t="26262" r="14589" b="14589"/>
          <a:stretch>
            <a:fillRect/>
          </a:stretch>
        </p:blipFill>
        <p:spPr bwMode="auto">
          <a:xfrm>
            <a:off x="7034213" y="3024188"/>
            <a:ext cx="1206500" cy="931862"/>
          </a:xfrm>
          <a:prstGeom prst="rect">
            <a:avLst/>
          </a:prstGeom>
          <a:noFill/>
          <a:ln w="38100">
            <a:solidFill>
              <a:srgbClr val="99CC00"/>
            </a:solidFill>
            <a:miter lim="800000"/>
            <a:headEnd/>
            <a:tailEnd/>
          </a:ln>
        </p:spPr>
      </p:pic>
      <p:pic>
        <p:nvPicPr>
          <p:cNvPr id="603150" name="Picture 14" descr="org"/>
          <p:cNvPicPr>
            <a:picLocks noChangeAspect="1" noChangeArrowheads="1"/>
          </p:cNvPicPr>
          <p:nvPr/>
        </p:nvPicPr>
        <p:blipFill>
          <a:blip r:embed="rId12" cstate="print"/>
          <a:srcRect l="8701" t="26103" r="14502" b="14502"/>
          <a:stretch>
            <a:fillRect/>
          </a:stretch>
        </p:blipFill>
        <p:spPr bwMode="auto">
          <a:xfrm>
            <a:off x="4294189" y="3024189"/>
            <a:ext cx="1216025" cy="941387"/>
          </a:xfrm>
          <a:prstGeom prst="rect">
            <a:avLst/>
          </a:prstGeom>
          <a:noFill/>
          <a:ln w="38100">
            <a:solidFill>
              <a:srgbClr val="99CC00"/>
            </a:solidFill>
            <a:miter lim="800000"/>
            <a:headEnd/>
            <a:tailEnd/>
          </a:ln>
        </p:spPr>
      </p:pic>
      <p:sp>
        <p:nvSpPr>
          <p:cNvPr id="603152" name="Text Box 16"/>
          <p:cNvSpPr txBox="1">
            <a:spLocks noChangeArrowheads="1"/>
          </p:cNvSpPr>
          <p:nvPr/>
        </p:nvSpPr>
        <p:spPr bwMode="auto">
          <a:xfrm>
            <a:off x="5708651" y="2698750"/>
            <a:ext cx="4048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FF"/>
                </a:solidFill>
                <a:latin typeface="Times New Roman" pitchFamily="18" charset="0"/>
              </a:rPr>
              <a:t>2</a:t>
            </a:r>
          </a:p>
        </p:txBody>
      </p:sp>
      <p:sp>
        <p:nvSpPr>
          <p:cNvPr id="603154" name="Text Box 18"/>
          <p:cNvSpPr txBox="1">
            <a:spLocks noChangeArrowheads="1"/>
          </p:cNvSpPr>
          <p:nvPr/>
        </p:nvSpPr>
        <p:spPr bwMode="auto">
          <a:xfrm>
            <a:off x="6154738" y="3122614"/>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graphicFrame>
        <p:nvGraphicFramePr>
          <p:cNvPr id="603156" name="Object 20"/>
          <p:cNvGraphicFramePr>
            <a:graphicFrameLocks noChangeAspect="1"/>
          </p:cNvGraphicFramePr>
          <p:nvPr>
            <p:extLst>
              <p:ext uri="{D42A27DB-BD31-4B8C-83A1-F6EECF244321}">
                <p14:modId xmlns:p14="http://schemas.microsoft.com/office/powerpoint/2010/main" val="4114433170"/>
              </p:ext>
            </p:extLst>
          </p:nvPr>
        </p:nvGraphicFramePr>
        <p:xfrm>
          <a:off x="1831976" y="5200651"/>
          <a:ext cx="758825" cy="646113"/>
        </p:xfrm>
        <a:graphic>
          <a:graphicData uri="http://schemas.openxmlformats.org/presentationml/2006/ole">
            <mc:AlternateContent xmlns:mc="http://schemas.openxmlformats.org/markup-compatibility/2006">
              <mc:Choice xmlns:v="urn:schemas-microsoft-com:vml" Requires="v">
                <p:oleObj name="Equation" r:id="rId13" imgW="164880" imgH="177480" progId="Equation.3">
                  <p:embed/>
                </p:oleObj>
              </mc:Choice>
              <mc:Fallback>
                <p:oleObj name="Equation" r:id="rId13" imgW="164880" imgH="177480" progId="Equation.3">
                  <p:embed/>
                  <p:pic>
                    <p:nvPicPr>
                      <p:cNvPr id="0"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31976" y="5200651"/>
                        <a:ext cx="758825" cy="64611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603157" name="Text Box 21"/>
          <p:cNvSpPr txBox="1">
            <a:spLocks noChangeArrowheads="1"/>
          </p:cNvSpPr>
          <p:nvPr/>
        </p:nvSpPr>
        <p:spPr bwMode="auto">
          <a:xfrm>
            <a:off x="3721100" y="4941889"/>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_</a:t>
            </a:r>
          </a:p>
        </p:txBody>
      </p:sp>
      <p:pic>
        <p:nvPicPr>
          <p:cNvPr id="603158" name="Picture 22" descr="org"/>
          <p:cNvPicPr>
            <a:picLocks noChangeAspect="1" noChangeArrowheads="1"/>
          </p:cNvPicPr>
          <p:nvPr/>
        </p:nvPicPr>
        <p:blipFill>
          <a:blip r:embed="rId12" cstate="print"/>
          <a:srcRect l="8701" t="26103" r="14502" b="14502"/>
          <a:stretch>
            <a:fillRect/>
          </a:stretch>
        </p:blipFill>
        <p:spPr bwMode="auto">
          <a:xfrm>
            <a:off x="4294189" y="5053014"/>
            <a:ext cx="1216025" cy="941387"/>
          </a:xfrm>
          <a:prstGeom prst="rect">
            <a:avLst/>
          </a:prstGeom>
          <a:noFill/>
          <a:ln w="38100">
            <a:solidFill>
              <a:srgbClr val="99CC00"/>
            </a:solidFill>
            <a:miter lim="800000"/>
            <a:headEnd/>
            <a:tailEnd/>
          </a:ln>
        </p:spPr>
      </p:pic>
      <p:sp>
        <p:nvSpPr>
          <p:cNvPr id="603159" name="Line 23"/>
          <p:cNvSpPr>
            <a:spLocks noChangeShapeType="1"/>
          </p:cNvSpPr>
          <p:nvPr/>
        </p:nvSpPr>
        <p:spPr bwMode="auto">
          <a:xfrm>
            <a:off x="5748338" y="4949826"/>
            <a:ext cx="0" cy="11795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603161" name="Text Box 25"/>
          <p:cNvSpPr txBox="1">
            <a:spLocks noChangeArrowheads="1"/>
          </p:cNvSpPr>
          <p:nvPr/>
        </p:nvSpPr>
        <p:spPr bwMode="auto">
          <a:xfrm>
            <a:off x="6154738" y="5151439"/>
            <a:ext cx="52705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FF"/>
                </a:solidFill>
              </a:rPr>
              <a:t>+</a:t>
            </a:r>
          </a:p>
        </p:txBody>
      </p:sp>
      <p:sp>
        <p:nvSpPr>
          <p:cNvPr id="603162" name="Text Box 26"/>
          <p:cNvSpPr txBox="1">
            <a:spLocks noChangeArrowheads="1"/>
          </p:cNvSpPr>
          <p:nvPr/>
        </p:nvSpPr>
        <p:spPr bwMode="auto">
          <a:xfrm>
            <a:off x="5708651" y="4708525"/>
            <a:ext cx="4048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FF"/>
                </a:solidFill>
                <a:latin typeface="Times New Roman" pitchFamily="18" charset="0"/>
              </a:rPr>
              <a:t>2</a:t>
            </a:r>
          </a:p>
        </p:txBody>
      </p:sp>
      <p:sp>
        <p:nvSpPr>
          <p:cNvPr id="603163" name="Rectangle 27"/>
          <p:cNvSpPr>
            <a:spLocks noChangeArrowheads="1"/>
          </p:cNvSpPr>
          <p:nvPr/>
        </p:nvSpPr>
        <p:spPr bwMode="auto">
          <a:xfrm>
            <a:off x="2219325" y="5351464"/>
            <a:ext cx="1454150" cy="642937"/>
          </a:xfrm>
          <a:prstGeom prst="rect">
            <a:avLst/>
          </a:prstGeom>
          <a:noFill/>
          <a:ln w="28575">
            <a:noFill/>
            <a:miter lim="800000"/>
            <a:headEnd/>
            <a:tailEnd/>
          </a:ln>
          <a:effectLst/>
        </p:spPr>
        <p:txBody>
          <a:bodyPr wrap="none" anchor="ctr"/>
          <a:lstStyle/>
          <a:p>
            <a:pPr algn="r"/>
            <a:r>
              <a:rPr lang="en-US" sz="6000" b="1">
                <a:solidFill>
                  <a:srgbClr val="99CC00"/>
                </a:solidFill>
                <a:latin typeface="Times New Roman" pitchFamily="18" charset="0"/>
              </a:rPr>
              <a:t>?</a:t>
            </a:r>
          </a:p>
        </p:txBody>
      </p:sp>
      <p:sp>
        <p:nvSpPr>
          <p:cNvPr id="603164" name="Rectangle 28"/>
          <p:cNvSpPr>
            <a:spLocks noChangeArrowheads="1"/>
          </p:cNvSpPr>
          <p:nvPr/>
        </p:nvSpPr>
        <p:spPr bwMode="auto">
          <a:xfrm>
            <a:off x="2219325" y="3322639"/>
            <a:ext cx="1454150" cy="642937"/>
          </a:xfrm>
          <a:prstGeom prst="rect">
            <a:avLst/>
          </a:prstGeom>
          <a:noFill/>
          <a:ln w="28575">
            <a:noFill/>
            <a:miter lim="800000"/>
            <a:headEnd/>
            <a:tailEnd/>
          </a:ln>
          <a:effectLst/>
        </p:spPr>
        <p:txBody>
          <a:bodyPr wrap="none" anchor="ctr"/>
          <a:lstStyle/>
          <a:p>
            <a:pPr algn="r"/>
            <a:r>
              <a:rPr lang="en-US" sz="6000" b="1">
                <a:solidFill>
                  <a:srgbClr val="99CC00"/>
                </a:solidFill>
                <a:latin typeface="Times New Roman" pitchFamily="18" charset="0"/>
              </a:rPr>
              <a:t>?</a:t>
            </a:r>
          </a:p>
        </p:txBody>
      </p:sp>
      <p:grpSp>
        <p:nvGrpSpPr>
          <p:cNvPr id="2" name="Group 31"/>
          <p:cNvGrpSpPr>
            <a:grpSpLocks/>
          </p:cNvGrpSpPr>
          <p:nvPr/>
        </p:nvGrpSpPr>
        <p:grpSpPr bwMode="auto">
          <a:xfrm>
            <a:off x="8347075" y="3094039"/>
            <a:ext cx="755650" cy="1184275"/>
            <a:chOff x="3835" y="3585"/>
            <a:chExt cx="298" cy="467"/>
          </a:xfrm>
        </p:grpSpPr>
        <p:sp>
          <p:nvSpPr>
            <p:cNvPr id="603168" name="Line 32"/>
            <p:cNvSpPr>
              <a:spLocks noChangeShapeType="1"/>
            </p:cNvSpPr>
            <p:nvPr/>
          </p:nvSpPr>
          <p:spPr bwMode="auto">
            <a:xfrm>
              <a:off x="3835" y="3849"/>
              <a:ext cx="109" cy="197"/>
            </a:xfrm>
            <a:prstGeom prst="line">
              <a:avLst/>
            </a:prstGeom>
            <a:noFill/>
            <a:ln w="152400">
              <a:solidFill>
                <a:srgbClr val="00FFFF"/>
              </a:solidFill>
              <a:round/>
              <a:headEnd/>
              <a:tailEnd/>
            </a:ln>
            <a:effectLst/>
          </p:spPr>
          <p:txBody>
            <a:bodyPr/>
            <a:lstStyle/>
            <a:p>
              <a:endParaRPr lang="en-US">
                <a:solidFill>
                  <a:srgbClr val="004731"/>
                </a:solidFill>
              </a:endParaRPr>
            </a:p>
          </p:txBody>
        </p:sp>
        <p:sp>
          <p:nvSpPr>
            <p:cNvPr id="603169" name="Line 33"/>
            <p:cNvSpPr>
              <a:spLocks noChangeShapeType="1"/>
            </p:cNvSpPr>
            <p:nvPr/>
          </p:nvSpPr>
          <p:spPr bwMode="auto">
            <a:xfrm flipV="1">
              <a:off x="3930" y="3585"/>
              <a:ext cx="203" cy="467"/>
            </a:xfrm>
            <a:prstGeom prst="line">
              <a:avLst/>
            </a:prstGeom>
            <a:noFill/>
            <a:ln w="152400">
              <a:solidFill>
                <a:srgbClr val="00FFFF"/>
              </a:solidFill>
              <a:round/>
              <a:headEnd/>
              <a:tailEnd/>
            </a:ln>
            <a:effectLst/>
          </p:spPr>
          <p:txBody>
            <a:bodyPr/>
            <a:lstStyle/>
            <a:p>
              <a:endParaRPr lang="en-US">
                <a:solidFill>
                  <a:srgbClr val="004731"/>
                </a:solidFill>
              </a:endParaRPr>
            </a:p>
          </p:txBody>
        </p:sp>
      </p:grpSp>
      <p:grpSp>
        <p:nvGrpSpPr>
          <p:cNvPr id="3" name="Group 34"/>
          <p:cNvGrpSpPr>
            <a:grpSpLocks/>
          </p:cNvGrpSpPr>
          <p:nvPr/>
        </p:nvGrpSpPr>
        <p:grpSpPr bwMode="auto">
          <a:xfrm>
            <a:off x="8256589" y="5343525"/>
            <a:ext cx="936625" cy="928688"/>
            <a:chOff x="2323" y="3727"/>
            <a:chExt cx="369" cy="366"/>
          </a:xfrm>
        </p:grpSpPr>
        <p:sp>
          <p:nvSpPr>
            <p:cNvPr id="603171" name="Line 35"/>
            <p:cNvSpPr>
              <a:spLocks noChangeShapeType="1"/>
            </p:cNvSpPr>
            <p:nvPr/>
          </p:nvSpPr>
          <p:spPr bwMode="auto">
            <a:xfrm>
              <a:off x="2323" y="3727"/>
              <a:ext cx="369" cy="366"/>
            </a:xfrm>
            <a:prstGeom prst="line">
              <a:avLst/>
            </a:prstGeom>
            <a:noFill/>
            <a:ln w="152400">
              <a:solidFill>
                <a:srgbClr val="FF0000"/>
              </a:solidFill>
              <a:round/>
              <a:headEnd/>
              <a:tailEnd/>
            </a:ln>
            <a:effectLst/>
          </p:spPr>
          <p:txBody>
            <a:bodyPr/>
            <a:lstStyle/>
            <a:p>
              <a:endParaRPr lang="en-US">
                <a:solidFill>
                  <a:srgbClr val="004731"/>
                </a:solidFill>
              </a:endParaRPr>
            </a:p>
          </p:txBody>
        </p:sp>
        <p:sp>
          <p:nvSpPr>
            <p:cNvPr id="603172" name="Line 36"/>
            <p:cNvSpPr>
              <a:spLocks noChangeShapeType="1"/>
            </p:cNvSpPr>
            <p:nvPr/>
          </p:nvSpPr>
          <p:spPr bwMode="auto">
            <a:xfrm flipH="1">
              <a:off x="2323" y="3727"/>
              <a:ext cx="369" cy="366"/>
            </a:xfrm>
            <a:prstGeom prst="line">
              <a:avLst/>
            </a:prstGeom>
            <a:noFill/>
            <a:ln w="152400">
              <a:solidFill>
                <a:srgbClr val="FF0000"/>
              </a:solidFill>
              <a:round/>
              <a:headEnd/>
              <a:tailEnd/>
            </a:ln>
            <a:effectLst/>
          </p:spPr>
          <p:txBody>
            <a:bodyPr/>
            <a:lstStyle/>
            <a:p>
              <a:endParaRPr lang="en-US">
                <a:solidFill>
                  <a:srgbClr val="004731"/>
                </a:solidFill>
              </a:endParaRPr>
            </a:p>
          </p:txBody>
        </p:sp>
      </p:grpSp>
      <p:sp>
        <p:nvSpPr>
          <p:cNvPr id="603173" name="Text Box 37"/>
          <p:cNvSpPr txBox="1">
            <a:spLocks noChangeArrowheads="1"/>
          </p:cNvSpPr>
          <p:nvPr/>
        </p:nvSpPr>
        <p:spPr bwMode="auto">
          <a:xfrm>
            <a:off x="3730625" y="2254250"/>
            <a:ext cx="2322512"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Convolution error</a:t>
            </a:r>
          </a:p>
        </p:txBody>
      </p:sp>
      <p:sp>
        <p:nvSpPr>
          <p:cNvPr id="603174" name="Text Box 38"/>
          <p:cNvSpPr txBox="1">
            <a:spLocks noChangeArrowheads="1"/>
          </p:cNvSpPr>
          <p:nvPr/>
        </p:nvSpPr>
        <p:spPr bwMode="auto">
          <a:xfrm>
            <a:off x="7051675" y="2254250"/>
            <a:ext cx="19812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Derivatives prior</a:t>
            </a:r>
          </a:p>
        </p:txBody>
      </p:sp>
      <p:sp>
        <p:nvSpPr>
          <p:cNvPr id="603175" name="AutoShape 39"/>
          <p:cNvSpPr>
            <a:spLocks/>
          </p:cNvSpPr>
          <p:nvPr/>
        </p:nvSpPr>
        <p:spPr bwMode="auto">
          <a:xfrm rot="5400000">
            <a:off x="7902575" y="1190625"/>
            <a:ext cx="301625" cy="1949450"/>
          </a:xfrm>
          <a:prstGeom prst="rightBrace">
            <a:avLst>
              <a:gd name="adj1" fmla="val 53860"/>
              <a:gd name="adj2" fmla="val 50000"/>
            </a:avLst>
          </a:prstGeom>
          <a:noFill/>
          <a:ln w="28575">
            <a:solidFill>
              <a:srgbClr val="FFFF99"/>
            </a:solidFill>
            <a:round/>
            <a:headEnd/>
            <a:tailEnd/>
          </a:ln>
          <a:effectLst/>
        </p:spPr>
        <p:txBody>
          <a:bodyPr wrap="none" anchor="ctr"/>
          <a:lstStyle/>
          <a:p>
            <a:endParaRPr lang="en-US">
              <a:solidFill>
                <a:srgbClr val="004731"/>
              </a:solidFill>
            </a:endParaRPr>
          </a:p>
        </p:txBody>
      </p:sp>
      <p:sp>
        <p:nvSpPr>
          <p:cNvPr id="603176" name="AutoShape 40"/>
          <p:cNvSpPr>
            <a:spLocks/>
          </p:cNvSpPr>
          <p:nvPr/>
        </p:nvSpPr>
        <p:spPr bwMode="auto">
          <a:xfrm rot="5400000">
            <a:off x="4755357" y="1105694"/>
            <a:ext cx="301625" cy="2119313"/>
          </a:xfrm>
          <a:prstGeom prst="rightBrace">
            <a:avLst>
              <a:gd name="adj1" fmla="val 58553"/>
              <a:gd name="adj2" fmla="val 50000"/>
            </a:avLst>
          </a:prstGeom>
          <a:noFill/>
          <a:ln w="28575">
            <a:solidFill>
              <a:srgbClr val="FFFF99"/>
            </a:solidFill>
            <a:round/>
            <a:headEnd/>
            <a:tailEnd/>
          </a:ln>
          <a:effectLst/>
        </p:spPr>
        <p:txBody>
          <a:bodyPr wrap="none" anchor="ctr"/>
          <a:lstStyle/>
          <a:p>
            <a:endParaRPr lang="en-US">
              <a:solidFill>
                <a:srgbClr val="004731"/>
              </a:solidFill>
            </a:endParaRPr>
          </a:p>
        </p:txBody>
      </p:sp>
      <p:sp>
        <p:nvSpPr>
          <p:cNvPr id="603177" name="Line 41"/>
          <p:cNvSpPr>
            <a:spLocks noChangeShapeType="1"/>
          </p:cNvSpPr>
          <p:nvPr/>
        </p:nvSpPr>
        <p:spPr bwMode="auto">
          <a:xfrm>
            <a:off x="1117600" y="4949826"/>
            <a:ext cx="0" cy="11795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603178" name="Line 42"/>
          <p:cNvSpPr>
            <a:spLocks noChangeShapeType="1"/>
          </p:cNvSpPr>
          <p:nvPr/>
        </p:nvSpPr>
        <p:spPr bwMode="auto">
          <a:xfrm>
            <a:off x="5748338" y="2940051"/>
            <a:ext cx="0" cy="11795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603179" name="Line 43"/>
          <p:cNvSpPr>
            <a:spLocks noChangeShapeType="1"/>
          </p:cNvSpPr>
          <p:nvPr/>
        </p:nvSpPr>
        <p:spPr bwMode="auto">
          <a:xfrm>
            <a:off x="1117600" y="2940051"/>
            <a:ext cx="0" cy="11795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603180" name="Text Box 44"/>
          <p:cNvSpPr txBox="1">
            <a:spLocks noChangeArrowheads="1"/>
          </p:cNvSpPr>
          <p:nvPr/>
        </p:nvSpPr>
        <p:spPr bwMode="auto">
          <a:xfrm>
            <a:off x="7105651" y="6021389"/>
            <a:ext cx="1065213"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0000"/>
                </a:solidFill>
              </a:rPr>
              <a:t>High </a:t>
            </a:r>
          </a:p>
        </p:txBody>
      </p:sp>
      <p:sp>
        <p:nvSpPr>
          <p:cNvPr id="603181" name="Text Box 45"/>
          <p:cNvSpPr txBox="1">
            <a:spLocks noChangeArrowheads="1"/>
          </p:cNvSpPr>
          <p:nvPr/>
        </p:nvSpPr>
        <p:spPr bwMode="auto">
          <a:xfrm>
            <a:off x="7108826" y="3998914"/>
            <a:ext cx="1065213"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00FFFF"/>
                </a:solidFill>
              </a:rPr>
              <a:t>Low </a:t>
            </a:r>
          </a:p>
        </p:txBody>
      </p:sp>
      <p:sp>
        <p:nvSpPr>
          <p:cNvPr id="603182" name="Text Box 46"/>
          <p:cNvSpPr txBox="1">
            <a:spLocks noChangeArrowheads="1"/>
          </p:cNvSpPr>
          <p:nvPr/>
        </p:nvSpPr>
        <p:spPr bwMode="auto">
          <a:xfrm>
            <a:off x="1731964" y="4292601"/>
            <a:ext cx="3398837" cy="366713"/>
          </a:xfrm>
          <a:prstGeom prst="rect">
            <a:avLst/>
          </a:prstGeom>
          <a:noFill/>
          <a:ln w="9525">
            <a:noFill/>
            <a:miter lim="800000"/>
            <a:headEnd/>
            <a:tailEnd/>
          </a:ln>
          <a:effectLst/>
        </p:spPr>
        <p:txBody>
          <a:bodyPr>
            <a:spAutoFit/>
          </a:bodyPr>
          <a:lstStyle/>
          <a:p>
            <a:pPr algn="ctr">
              <a:spcBef>
                <a:spcPct val="50000"/>
              </a:spcBef>
            </a:pPr>
            <a:r>
              <a:rPr lang="en-US" b="1">
                <a:solidFill>
                  <a:srgbClr val="FFFF00"/>
                </a:solidFill>
              </a:rPr>
              <a:t>Equal convolution error</a:t>
            </a:r>
          </a:p>
        </p:txBody>
      </p:sp>
      <p:sp>
        <p:nvSpPr>
          <p:cNvPr id="603183" name="AutoShape 47"/>
          <p:cNvSpPr>
            <a:spLocks noChangeArrowheads="1"/>
          </p:cNvSpPr>
          <p:nvPr/>
        </p:nvSpPr>
        <p:spPr bwMode="auto">
          <a:xfrm>
            <a:off x="3124201" y="4173538"/>
            <a:ext cx="614363" cy="188912"/>
          </a:xfrm>
          <a:prstGeom prst="upArrow">
            <a:avLst>
              <a:gd name="adj1" fmla="val 52972"/>
              <a:gd name="adj2" fmla="val 36134"/>
            </a:avLst>
          </a:prstGeom>
          <a:solidFill>
            <a:srgbClr val="FFFF00"/>
          </a:solidFill>
          <a:ln w="9525">
            <a:solidFill>
              <a:srgbClr val="FFFF00"/>
            </a:solidFill>
            <a:miter lim="800000"/>
            <a:headEnd/>
            <a:tailEnd/>
          </a:ln>
          <a:effectLst/>
        </p:spPr>
        <p:txBody>
          <a:bodyPr wrap="none" anchor="ctr"/>
          <a:lstStyle/>
          <a:p>
            <a:endParaRPr lang="en-US">
              <a:solidFill>
                <a:srgbClr val="004731"/>
              </a:solidFill>
            </a:endParaRPr>
          </a:p>
        </p:txBody>
      </p:sp>
      <p:sp>
        <p:nvSpPr>
          <p:cNvPr id="603184" name="AutoShape 48"/>
          <p:cNvSpPr>
            <a:spLocks noChangeArrowheads="1"/>
          </p:cNvSpPr>
          <p:nvPr/>
        </p:nvSpPr>
        <p:spPr bwMode="auto">
          <a:xfrm flipV="1">
            <a:off x="3124201" y="4611688"/>
            <a:ext cx="614363" cy="188912"/>
          </a:xfrm>
          <a:prstGeom prst="upArrow">
            <a:avLst>
              <a:gd name="adj1" fmla="val 52972"/>
              <a:gd name="adj2" fmla="val 36134"/>
            </a:avLst>
          </a:prstGeom>
          <a:solidFill>
            <a:srgbClr val="FFFF00"/>
          </a:solidFill>
          <a:ln w="9525">
            <a:solidFill>
              <a:srgbClr val="FFFF00"/>
            </a:solidFill>
            <a:miter lim="800000"/>
            <a:headEnd/>
            <a:tailEnd/>
          </a:ln>
          <a:effectLst/>
        </p:spPr>
        <p:txBody>
          <a:bodyPr wrap="none" anchor="ctr"/>
          <a:lstStyle/>
          <a:p>
            <a:endParaRPr lang="en-US">
              <a:solidFill>
                <a:srgbClr val="004731"/>
              </a:solidFill>
            </a:endParaRPr>
          </a:p>
        </p:txBody>
      </p:sp>
      <p:graphicFrame>
        <p:nvGraphicFramePr>
          <p:cNvPr id="881672" name="Object 8"/>
          <p:cNvGraphicFramePr>
            <a:graphicFrameLocks noChangeAspect="1"/>
          </p:cNvGraphicFramePr>
          <p:nvPr>
            <p:extLst>
              <p:ext uri="{D42A27DB-BD31-4B8C-83A1-F6EECF244321}">
                <p14:modId xmlns:p14="http://schemas.microsoft.com/office/powerpoint/2010/main" val="3283723634"/>
              </p:ext>
            </p:extLst>
          </p:nvPr>
        </p:nvGraphicFramePr>
        <p:xfrm>
          <a:off x="846138" y="1314450"/>
          <a:ext cx="5370512" cy="749300"/>
        </p:xfrm>
        <a:graphic>
          <a:graphicData uri="http://schemas.openxmlformats.org/presentationml/2006/ole">
            <mc:AlternateContent xmlns:mc="http://schemas.openxmlformats.org/markup-compatibility/2006">
              <mc:Choice xmlns:v="urn:schemas-microsoft-com:vml" Requires="v">
                <p:oleObj name="Equation" r:id="rId15" imgW="1714320" imgH="228600" progId="Equation.3">
                  <p:embed/>
                </p:oleObj>
              </mc:Choice>
              <mc:Fallback>
                <p:oleObj name="Equation" r:id="rId15" imgW="1714320" imgH="228600" progId="Equation.3">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6138" y="1314450"/>
                        <a:ext cx="5370512" cy="74930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31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31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16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31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31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31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31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31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03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54" grpId="0"/>
      <p:bldP spid="603161" grpId="0"/>
      <p:bldP spid="603174" grpId="0"/>
      <p:bldP spid="603175" grpId="0" animBg="1"/>
      <p:bldP spid="603180" grpId="0"/>
      <p:bldP spid="60318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2C8A91-41FF-1850-78B6-45A633E8DE25}"/>
              </a:ext>
            </a:extLst>
          </p:cNvPr>
          <p:cNvSpPr>
            <a:spLocks noGrp="1"/>
          </p:cNvSpPr>
          <p:nvPr>
            <p:ph type="title"/>
          </p:nvPr>
        </p:nvSpPr>
        <p:spPr/>
        <p:txBody>
          <a:bodyPr/>
          <a:lstStyle/>
          <a:p>
            <a:r>
              <a:rPr lang="en-US" dirty="0"/>
              <a:t>Example of gradient statistics (~ exponential pdf)</a:t>
            </a:r>
          </a:p>
        </p:txBody>
      </p:sp>
      <p:pic>
        <p:nvPicPr>
          <p:cNvPr id="6" name="Content Placeholder 5">
            <a:extLst>
              <a:ext uri="{FF2B5EF4-FFF2-40B4-BE49-F238E27FC236}">
                <a16:creationId xmlns:a16="http://schemas.microsoft.com/office/drawing/2014/main" id="{8BD94694-20BA-89D5-5C96-E6BFA2043C94}"/>
              </a:ext>
            </a:extLst>
          </p:cNvPr>
          <p:cNvPicPr>
            <a:picLocks noGrp="1" noChangeAspect="1"/>
          </p:cNvPicPr>
          <p:nvPr>
            <p:ph idx="1"/>
          </p:nvPr>
        </p:nvPicPr>
        <p:blipFill>
          <a:blip r:embed="rId2"/>
          <a:stretch>
            <a:fillRect/>
          </a:stretch>
        </p:blipFill>
        <p:spPr>
          <a:xfrm>
            <a:off x="6553200" y="2209800"/>
            <a:ext cx="4395032" cy="4128911"/>
          </a:xfrm>
        </p:spPr>
      </p:pic>
      <p:pic>
        <p:nvPicPr>
          <p:cNvPr id="12" name="Picture 11">
            <a:extLst>
              <a:ext uri="{FF2B5EF4-FFF2-40B4-BE49-F238E27FC236}">
                <a16:creationId xmlns:a16="http://schemas.microsoft.com/office/drawing/2014/main" id="{9B97BFC1-6DA4-C74B-AEC2-81AFB068060C}"/>
              </a:ext>
            </a:extLst>
          </p:cNvPr>
          <p:cNvPicPr>
            <a:picLocks noChangeAspect="1"/>
          </p:cNvPicPr>
          <p:nvPr/>
        </p:nvPicPr>
        <p:blipFill>
          <a:blip r:embed="rId3"/>
          <a:stretch>
            <a:fillRect/>
          </a:stretch>
        </p:blipFill>
        <p:spPr>
          <a:xfrm>
            <a:off x="1049125" y="4012293"/>
            <a:ext cx="4001495" cy="2744107"/>
          </a:xfrm>
          <a:prstGeom prst="rect">
            <a:avLst/>
          </a:prstGeom>
        </p:spPr>
      </p:pic>
      <p:pic>
        <p:nvPicPr>
          <p:cNvPr id="14" name="Picture 13">
            <a:extLst>
              <a:ext uri="{FF2B5EF4-FFF2-40B4-BE49-F238E27FC236}">
                <a16:creationId xmlns:a16="http://schemas.microsoft.com/office/drawing/2014/main" id="{24C7A4B8-2155-B96D-EA1A-259A03AA1268}"/>
              </a:ext>
            </a:extLst>
          </p:cNvPr>
          <p:cNvPicPr>
            <a:picLocks noChangeAspect="1"/>
          </p:cNvPicPr>
          <p:nvPr/>
        </p:nvPicPr>
        <p:blipFill>
          <a:blip r:embed="rId4"/>
          <a:stretch>
            <a:fillRect/>
          </a:stretch>
        </p:blipFill>
        <p:spPr>
          <a:xfrm>
            <a:off x="1049126" y="1218293"/>
            <a:ext cx="3996505" cy="2744107"/>
          </a:xfrm>
          <a:prstGeom prst="rect">
            <a:avLst/>
          </a:prstGeom>
        </p:spPr>
      </p:pic>
      <p:sp>
        <p:nvSpPr>
          <p:cNvPr id="15" name="TextBox 14">
            <a:extLst>
              <a:ext uri="{FF2B5EF4-FFF2-40B4-BE49-F238E27FC236}">
                <a16:creationId xmlns:a16="http://schemas.microsoft.com/office/drawing/2014/main" id="{B41E6C9B-3AE3-07A9-4F3D-A6226469264C}"/>
              </a:ext>
            </a:extLst>
          </p:cNvPr>
          <p:cNvSpPr txBox="1"/>
          <p:nvPr/>
        </p:nvSpPr>
        <p:spPr>
          <a:xfrm>
            <a:off x="7086600" y="2362200"/>
            <a:ext cx="3709232" cy="646331"/>
          </a:xfrm>
          <a:prstGeom prst="rect">
            <a:avLst/>
          </a:prstGeom>
          <a:noFill/>
        </p:spPr>
        <p:txBody>
          <a:bodyPr wrap="square" rtlCol="0">
            <a:spAutoFit/>
          </a:bodyPr>
          <a:lstStyle/>
          <a:p>
            <a:r>
              <a:rPr lang="en-US" dirty="0"/>
              <a:t>Histogram PDF of gradients (blue) vs. exponential model (orange)</a:t>
            </a:r>
          </a:p>
        </p:txBody>
      </p:sp>
    </p:spTree>
    <p:extLst>
      <p:ext uri="{BB962C8B-B14F-4D97-AF65-F5344CB8AC3E}">
        <p14:creationId xmlns:p14="http://schemas.microsoft.com/office/powerpoint/2010/main" val="1553439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50562" name="Text Box 2"/>
          <p:cNvSpPr txBox="1">
            <a:spLocks noChangeArrowheads="1"/>
          </p:cNvSpPr>
          <p:nvPr/>
        </p:nvSpPr>
        <p:spPr bwMode="auto">
          <a:xfrm>
            <a:off x="152400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FFCC00"/>
                </a:solidFill>
              </a:rPr>
              <a:t>Comparing deconvolution algorithms</a:t>
            </a:r>
          </a:p>
        </p:txBody>
      </p:sp>
      <p:pic>
        <p:nvPicPr>
          <p:cNvPr id="450563" name="Picture 3" descr="cups_board_inp"/>
          <p:cNvPicPr>
            <a:picLocks noChangeArrowheads="1"/>
          </p:cNvPicPr>
          <p:nvPr/>
        </p:nvPicPr>
        <p:blipFill>
          <a:blip r:embed="rId3" cstate="print"/>
          <a:srcRect l="40465" t="19101" r="42812" b="60010"/>
          <a:stretch>
            <a:fillRect/>
          </a:stretch>
        </p:blipFill>
        <p:spPr bwMode="auto">
          <a:xfrm>
            <a:off x="1709739" y="835026"/>
            <a:ext cx="2797175" cy="2322513"/>
          </a:xfrm>
          <a:prstGeom prst="rect">
            <a:avLst/>
          </a:prstGeom>
          <a:noFill/>
          <a:ln w="19050">
            <a:solidFill>
              <a:srgbClr val="99CC00"/>
            </a:solidFill>
            <a:miter lim="800000"/>
            <a:headEnd/>
            <a:tailEnd/>
          </a:ln>
        </p:spPr>
      </p:pic>
      <p:sp>
        <p:nvSpPr>
          <p:cNvPr id="450564" name="Text Box 4"/>
          <p:cNvSpPr txBox="1">
            <a:spLocks noChangeArrowheads="1"/>
          </p:cNvSpPr>
          <p:nvPr/>
        </p:nvSpPr>
        <p:spPr bwMode="auto">
          <a:xfrm>
            <a:off x="2243138" y="3109913"/>
            <a:ext cx="16764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Input</a:t>
            </a:r>
          </a:p>
        </p:txBody>
      </p:sp>
      <p:grpSp>
        <p:nvGrpSpPr>
          <p:cNvPr id="2" name="Group 24"/>
          <p:cNvGrpSpPr>
            <a:grpSpLocks/>
          </p:cNvGrpSpPr>
          <p:nvPr/>
        </p:nvGrpSpPr>
        <p:grpSpPr bwMode="auto">
          <a:xfrm>
            <a:off x="1709739" y="4079876"/>
            <a:ext cx="2797175" cy="2644775"/>
            <a:chOff x="117" y="2570"/>
            <a:chExt cx="1762" cy="1666"/>
          </a:xfrm>
        </p:grpSpPr>
        <p:pic>
          <p:nvPicPr>
            <p:cNvPr id="450566" name="Picture 6" descr="cups_board_lucy_deb"/>
            <p:cNvPicPr>
              <a:picLocks noChangeArrowheads="1"/>
            </p:cNvPicPr>
            <p:nvPr/>
          </p:nvPicPr>
          <p:blipFill>
            <a:blip r:embed="rId4" cstate="print"/>
            <a:srcRect l="40465" t="19101" r="42812" b="60010"/>
            <a:stretch>
              <a:fillRect/>
            </a:stretch>
          </p:blipFill>
          <p:spPr bwMode="auto">
            <a:xfrm>
              <a:off x="117" y="2570"/>
              <a:ext cx="1762" cy="1463"/>
            </a:xfrm>
            <a:prstGeom prst="rect">
              <a:avLst/>
            </a:prstGeom>
            <a:noFill/>
            <a:ln w="19050">
              <a:solidFill>
                <a:srgbClr val="99CC00"/>
              </a:solidFill>
              <a:miter lim="800000"/>
              <a:headEnd/>
              <a:tailEnd/>
            </a:ln>
          </p:spPr>
        </p:pic>
        <p:sp>
          <p:nvSpPr>
            <p:cNvPr id="450567" name="Text Box 7"/>
            <p:cNvSpPr txBox="1">
              <a:spLocks noChangeArrowheads="1"/>
            </p:cNvSpPr>
            <p:nvPr/>
          </p:nvSpPr>
          <p:spPr bwMode="auto">
            <a:xfrm>
              <a:off x="309" y="4005"/>
              <a:ext cx="1392" cy="231"/>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Richardson-Lucy</a:t>
              </a:r>
            </a:p>
          </p:txBody>
        </p:sp>
      </p:grpSp>
      <p:sp>
        <p:nvSpPr>
          <p:cNvPr id="450568" name="Line 20"/>
          <p:cNvSpPr>
            <a:spLocks/>
          </p:cNvSpPr>
          <p:nvPr/>
        </p:nvSpPr>
        <p:spPr bwMode="auto">
          <a:xfrm>
            <a:off x="1831975" y="685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450577" name="Text Box 17"/>
          <p:cNvSpPr txBox="1">
            <a:spLocks noChangeArrowheads="1"/>
          </p:cNvSpPr>
          <p:nvPr/>
        </p:nvSpPr>
        <p:spPr bwMode="auto">
          <a:xfrm>
            <a:off x="4679950" y="846139"/>
            <a:ext cx="5988050" cy="581025"/>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(Non blind) deconvolution code available online:</a:t>
            </a:r>
            <a:r>
              <a:rPr lang="en-US" sz="1600" b="1">
                <a:solidFill>
                  <a:srgbClr val="FFFF99"/>
                </a:solidFill>
              </a:rPr>
              <a:t> http://groups.csail.mit.edu/graphics/CodedAperture/</a:t>
            </a:r>
          </a:p>
        </p:txBody>
      </p:sp>
      <p:grpSp>
        <p:nvGrpSpPr>
          <p:cNvPr id="3" name="Group 27"/>
          <p:cNvGrpSpPr>
            <a:grpSpLocks/>
          </p:cNvGrpSpPr>
          <p:nvPr/>
        </p:nvGrpSpPr>
        <p:grpSpPr bwMode="auto">
          <a:xfrm>
            <a:off x="4700589" y="3289300"/>
            <a:ext cx="2795587" cy="3435350"/>
            <a:chOff x="2001" y="2072"/>
            <a:chExt cx="1761" cy="2164"/>
          </a:xfrm>
        </p:grpSpPr>
        <p:pic>
          <p:nvPicPr>
            <p:cNvPr id="450570" name="Picture 10" descr="cups_board_hn_deb"/>
            <p:cNvPicPr>
              <a:picLocks noChangeAspect="1" noChangeArrowheads="1"/>
            </p:cNvPicPr>
            <p:nvPr/>
          </p:nvPicPr>
          <p:blipFill>
            <a:blip r:embed="rId5" cstate="print"/>
            <a:srcRect l="39952" t="17432" r="42729" b="60532"/>
            <a:stretch>
              <a:fillRect/>
            </a:stretch>
          </p:blipFill>
          <p:spPr bwMode="auto">
            <a:xfrm>
              <a:off x="2001" y="2573"/>
              <a:ext cx="1761" cy="1464"/>
            </a:xfrm>
            <a:prstGeom prst="rect">
              <a:avLst/>
            </a:prstGeom>
            <a:noFill/>
            <a:ln w="19050">
              <a:solidFill>
                <a:srgbClr val="99CC00"/>
              </a:solidFill>
              <a:miter lim="800000"/>
              <a:headEnd/>
              <a:tailEnd/>
            </a:ln>
          </p:spPr>
        </p:pic>
        <p:sp>
          <p:nvSpPr>
            <p:cNvPr id="450571" name="Text Box 11"/>
            <p:cNvSpPr txBox="1">
              <a:spLocks noChangeArrowheads="1"/>
            </p:cNvSpPr>
            <p:nvPr/>
          </p:nvSpPr>
          <p:spPr bwMode="auto">
            <a:xfrm>
              <a:off x="2186" y="4005"/>
              <a:ext cx="1392" cy="231"/>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Gaussian prior</a:t>
              </a:r>
            </a:p>
          </p:txBody>
        </p:sp>
        <p:graphicFrame>
          <p:nvGraphicFramePr>
            <p:cNvPr id="450572" name="Object 12"/>
            <p:cNvGraphicFramePr>
              <a:graphicFrameLocks noChangeAspect="1"/>
            </p:cNvGraphicFramePr>
            <p:nvPr/>
          </p:nvGraphicFramePr>
          <p:xfrm>
            <a:off x="2277" y="2072"/>
            <a:ext cx="1270" cy="348"/>
          </p:xfrm>
          <a:graphic>
            <a:graphicData uri="http://schemas.openxmlformats.org/presentationml/2006/ole">
              <mc:AlternateContent xmlns:mc="http://schemas.openxmlformats.org/markup-compatibility/2006">
                <mc:Choice xmlns:v="urn:schemas-microsoft-com:vml" Requires="v">
                  <p:oleObj name="Equation" r:id="rId6" imgW="888840" imgH="279360" progId="Equation.3">
                    <p:embed/>
                  </p:oleObj>
                </mc:Choice>
                <mc:Fallback>
                  <p:oleObj name="Equation" r:id="rId6" imgW="888840" imgH="27936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7" y="2072"/>
                          <a:ext cx="1270" cy="34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50578" name="Text Box 18"/>
            <p:cNvSpPr txBox="1">
              <a:spLocks noChangeArrowheads="1"/>
            </p:cNvSpPr>
            <p:nvPr/>
          </p:nvSpPr>
          <p:spPr bwMode="auto">
            <a:xfrm>
              <a:off x="2244" y="2363"/>
              <a:ext cx="1275" cy="212"/>
            </a:xfrm>
            <a:prstGeom prst="rect">
              <a:avLst/>
            </a:prstGeom>
            <a:noFill/>
            <a:ln w="9525">
              <a:noFill/>
              <a:miter lim="800000"/>
              <a:headEnd/>
              <a:tailEnd/>
            </a:ln>
            <a:effectLst/>
          </p:spPr>
          <p:txBody>
            <a:bodyPr wrap="none">
              <a:spAutoFit/>
            </a:bodyPr>
            <a:lstStyle/>
            <a:p>
              <a:pPr algn="ctr"/>
              <a:r>
                <a:rPr lang="en-US" sz="1600" b="1">
                  <a:solidFill>
                    <a:srgbClr val="FFFFFF"/>
                  </a:solidFill>
                </a:rPr>
                <a:t>“spread” gradients</a:t>
              </a:r>
            </a:p>
          </p:txBody>
        </p:sp>
      </p:grpSp>
      <p:grpSp>
        <p:nvGrpSpPr>
          <p:cNvPr id="4" name="Group 28"/>
          <p:cNvGrpSpPr>
            <a:grpSpLocks/>
          </p:cNvGrpSpPr>
          <p:nvPr/>
        </p:nvGrpSpPr>
        <p:grpSpPr bwMode="auto">
          <a:xfrm>
            <a:off x="7688263" y="3289300"/>
            <a:ext cx="2800350" cy="3435350"/>
            <a:chOff x="3883" y="2072"/>
            <a:chExt cx="1764" cy="2164"/>
          </a:xfrm>
        </p:grpSpPr>
        <p:pic>
          <p:nvPicPr>
            <p:cNvPr id="450574" name="Picture 14" descr="cups_board_deb"/>
            <p:cNvPicPr>
              <a:picLocks noChangeAspect="1" noChangeArrowheads="1"/>
            </p:cNvPicPr>
            <p:nvPr/>
          </p:nvPicPr>
          <p:blipFill>
            <a:blip r:embed="rId8" cstate="print"/>
            <a:srcRect l="39952" t="17432" r="42729" b="60532"/>
            <a:stretch>
              <a:fillRect/>
            </a:stretch>
          </p:blipFill>
          <p:spPr bwMode="auto">
            <a:xfrm>
              <a:off x="3883" y="2569"/>
              <a:ext cx="1764" cy="1465"/>
            </a:xfrm>
            <a:prstGeom prst="rect">
              <a:avLst/>
            </a:prstGeom>
            <a:noFill/>
            <a:ln w="19050">
              <a:solidFill>
                <a:srgbClr val="99CC00"/>
              </a:solidFill>
              <a:miter lim="800000"/>
              <a:headEnd/>
              <a:tailEnd/>
            </a:ln>
          </p:spPr>
        </p:pic>
        <p:sp>
          <p:nvSpPr>
            <p:cNvPr id="450575" name="Text Box 15"/>
            <p:cNvSpPr txBox="1">
              <a:spLocks noChangeArrowheads="1"/>
            </p:cNvSpPr>
            <p:nvPr/>
          </p:nvSpPr>
          <p:spPr bwMode="auto">
            <a:xfrm>
              <a:off x="4069" y="4005"/>
              <a:ext cx="1392" cy="231"/>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Sparse prior</a:t>
              </a:r>
            </a:p>
          </p:txBody>
        </p:sp>
        <p:sp>
          <p:nvSpPr>
            <p:cNvPr id="450579" name="Text Box 19"/>
            <p:cNvSpPr txBox="1">
              <a:spLocks noChangeArrowheads="1"/>
            </p:cNvSpPr>
            <p:nvPr/>
          </p:nvSpPr>
          <p:spPr bwMode="auto">
            <a:xfrm>
              <a:off x="4070" y="2363"/>
              <a:ext cx="1390" cy="212"/>
            </a:xfrm>
            <a:prstGeom prst="rect">
              <a:avLst/>
            </a:prstGeom>
            <a:noFill/>
            <a:ln w="9525">
              <a:noFill/>
              <a:miter lim="800000"/>
              <a:headEnd/>
              <a:tailEnd/>
            </a:ln>
            <a:effectLst/>
          </p:spPr>
          <p:txBody>
            <a:bodyPr wrap="none">
              <a:spAutoFit/>
            </a:bodyPr>
            <a:lstStyle/>
            <a:p>
              <a:pPr algn="ctr"/>
              <a:r>
                <a:rPr lang="en-US" sz="1600" b="1">
                  <a:solidFill>
                    <a:srgbClr val="FFFFFF"/>
                  </a:solidFill>
                </a:rPr>
                <a:t>“localizes” gradients</a:t>
              </a:r>
            </a:p>
          </p:txBody>
        </p:sp>
        <p:graphicFrame>
          <p:nvGraphicFramePr>
            <p:cNvPr id="450583" name="Object 23"/>
            <p:cNvGraphicFramePr>
              <a:graphicFrameLocks noChangeAspect="1"/>
            </p:cNvGraphicFramePr>
            <p:nvPr/>
          </p:nvGraphicFramePr>
          <p:xfrm>
            <a:off x="4091" y="2072"/>
            <a:ext cx="1361" cy="348"/>
          </p:xfrm>
          <a:graphic>
            <a:graphicData uri="http://schemas.openxmlformats.org/presentationml/2006/ole">
              <mc:AlternateContent xmlns:mc="http://schemas.openxmlformats.org/markup-compatibility/2006">
                <mc:Choice xmlns:v="urn:schemas-microsoft-com:vml" Requires="v">
                  <p:oleObj name="Equation" r:id="rId9" imgW="952200" imgH="279360" progId="Equation.3">
                    <p:embed/>
                  </p:oleObj>
                </mc:Choice>
                <mc:Fallback>
                  <p:oleObj name="Equation" r:id="rId9" imgW="952200" imgH="279360" progId="Equation.3">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91" y="2072"/>
                          <a:ext cx="1361" cy="348"/>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0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77"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1029140" name="Picture 20" descr="beer_sps"/>
          <p:cNvPicPr>
            <a:picLocks noChangeAspect="1" noChangeArrowheads="1"/>
          </p:cNvPicPr>
          <p:nvPr/>
        </p:nvPicPr>
        <p:blipFill>
          <a:blip r:embed="rId3" cstate="print"/>
          <a:srcRect/>
          <a:stretch>
            <a:fillRect/>
          </a:stretch>
        </p:blipFill>
        <p:spPr bwMode="auto">
          <a:xfrm>
            <a:off x="7688263" y="4084638"/>
            <a:ext cx="2800350" cy="2324100"/>
          </a:xfrm>
          <a:prstGeom prst="rect">
            <a:avLst/>
          </a:prstGeom>
          <a:noFill/>
          <a:ln w="19050">
            <a:solidFill>
              <a:srgbClr val="99CC00"/>
            </a:solidFill>
            <a:miter lim="800000"/>
            <a:headEnd/>
            <a:tailEnd/>
          </a:ln>
        </p:spPr>
      </p:pic>
      <p:pic>
        <p:nvPicPr>
          <p:cNvPr id="1029141" name="Picture 21" descr="beer_inp"/>
          <p:cNvPicPr>
            <a:picLocks noChangeAspect="1" noChangeArrowheads="1"/>
          </p:cNvPicPr>
          <p:nvPr/>
        </p:nvPicPr>
        <p:blipFill>
          <a:blip r:embed="rId4" cstate="print"/>
          <a:srcRect/>
          <a:stretch>
            <a:fillRect/>
          </a:stretch>
        </p:blipFill>
        <p:spPr bwMode="auto">
          <a:xfrm>
            <a:off x="1709738" y="835025"/>
            <a:ext cx="2800350" cy="2324100"/>
          </a:xfrm>
          <a:prstGeom prst="rect">
            <a:avLst/>
          </a:prstGeom>
          <a:noFill/>
          <a:ln w="19050">
            <a:solidFill>
              <a:srgbClr val="99CC00"/>
            </a:solidFill>
            <a:miter lim="800000"/>
            <a:headEnd/>
            <a:tailEnd/>
          </a:ln>
        </p:spPr>
      </p:pic>
      <p:pic>
        <p:nvPicPr>
          <p:cNvPr id="1029142" name="Picture 22" descr="beer_L2"/>
          <p:cNvPicPr>
            <a:picLocks noChangeAspect="1" noChangeArrowheads="1"/>
          </p:cNvPicPr>
          <p:nvPr/>
        </p:nvPicPr>
        <p:blipFill>
          <a:blip r:embed="rId5" cstate="print"/>
          <a:srcRect/>
          <a:stretch>
            <a:fillRect/>
          </a:stretch>
        </p:blipFill>
        <p:spPr bwMode="auto">
          <a:xfrm>
            <a:off x="4700588" y="4084638"/>
            <a:ext cx="2800350" cy="2324100"/>
          </a:xfrm>
          <a:prstGeom prst="rect">
            <a:avLst/>
          </a:prstGeom>
          <a:noFill/>
          <a:ln w="19050">
            <a:solidFill>
              <a:srgbClr val="99CC00"/>
            </a:solidFill>
            <a:miter lim="800000"/>
            <a:headEnd/>
            <a:tailEnd/>
          </a:ln>
        </p:spPr>
      </p:pic>
      <p:pic>
        <p:nvPicPr>
          <p:cNvPr id="1029143" name="Picture 23" descr="beer_lucy"/>
          <p:cNvPicPr>
            <a:picLocks noChangeAspect="1" noChangeArrowheads="1"/>
          </p:cNvPicPr>
          <p:nvPr/>
        </p:nvPicPr>
        <p:blipFill>
          <a:blip r:embed="rId6" cstate="print"/>
          <a:srcRect/>
          <a:stretch>
            <a:fillRect/>
          </a:stretch>
        </p:blipFill>
        <p:spPr bwMode="auto">
          <a:xfrm>
            <a:off x="1709738" y="4084638"/>
            <a:ext cx="2800350" cy="2324100"/>
          </a:xfrm>
          <a:prstGeom prst="rect">
            <a:avLst/>
          </a:prstGeom>
          <a:noFill/>
          <a:ln w="19050">
            <a:solidFill>
              <a:srgbClr val="99CC00"/>
            </a:solidFill>
            <a:miter lim="800000"/>
            <a:headEnd/>
            <a:tailEnd/>
          </a:ln>
        </p:spPr>
      </p:pic>
      <p:sp>
        <p:nvSpPr>
          <p:cNvPr id="1029122" name="Text Box 2"/>
          <p:cNvSpPr txBox="1">
            <a:spLocks noChangeArrowheads="1"/>
          </p:cNvSpPr>
          <p:nvPr/>
        </p:nvSpPr>
        <p:spPr bwMode="auto">
          <a:xfrm>
            <a:off x="1524000" y="76200"/>
            <a:ext cx="91440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FFCC00"/>
                </a:solidFill>
              </a:rPr>
              <a:t>Comparing deconvolution algorithms</a:t>
            </a:r>
          </a:p>
        </p:txBody>
      </p:sp>
      <p:sp>
        <p:nvSpPr>
          <p:cNvPr id="1029124" name="Text Box 4"/>
          <p:cNvSpPr txBox="1">
            <a:spLocks noChangeArrowheads="1"/>
          </p:cNvSpPr>
          <p:nvPr/>
        </p:nvSpPr>
        <p:spPr bwMode="auto">
          <a:xfrm>
            <a:off x="2243138" y="3109913"/>
            <a:ext cx="16764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Input</a:t>
            </a:r>
          </a:p>
        </p:txBody>
      </p:sp>
      <p:sp>
        <p:nvSpPr>
          <p:cNvPr id="1029127" name="Text Box 7"/>
          <p:cNvSpPr txBox="1">
            <a:spLocks noChangeArrowheads="1"/>
          </p:cNvSpPr>
          <p:nvPr/>
        </p:nvSpPr>
        <p:spPr bwMode="auto">
          <a:xfrm>
            <a:off x="2014538" y="6357938"/>
            <a:ext cx="22098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Richardson-Lucy</a:t>
            </a:r>
          </a:p>
        </p:txBody>
      </p:sp>
      <p:sp>
        <p:nvSpPr>
          <p:cNvPr id="1029128" name="Line 20"/>
          <p:cNvSpPr>
            <a:spLocks/>
          </p:cNvSpPr>
          <p:nvPr/>
        </p:nvSpPr>
        <p:spPr bwMode="auto">
          <a:xfrm>
            <a:off x="1831975" y="685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29129" name="Text Box 9"/>
          <p:cNvSpPr txBox="1">
            <a:spLocks noChangeArrowheads="1"/>
          </p:cNvSpPr>
          <p:nvPr/>
        </p:nvSpPr>
        <p:spPr bwMode="auto">
          <a:xfrm>
            <a:off x="4679950" y="846139"/>
            <a:ext cx="5988050" cy="581025"/>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(Non blind) deconvolution code available online:</a:t>
            </a:r>
            <a:r>
              <a:rPr lang="en-US" sz="1600" b="1">
                <a:solidFill>
                  <a:srgbClr val="FFFF99"/>
                </a:solidFill>
              </a:rPr>
              <a:t> http://groups.csail.mit.edu/graphics/CodedAperture/</a:t>
            </a:r>
          </a:p>
        </p:txBody>
      </p:sp>
      <p:sp>
        <p:nvSpPr>
          <p:cNvPr id="1029132" name="Text Box 12"/>
          <p:cNvSpPr txBox="1">
            <a:spLocks noChangeArrowheads="1"/>
          </p:cNvSpPr>
          <p:nvPr/>
        </p:nvSpPr>
        <p:spPr bwMode="auto">
          <a:xfrm>
            <a:off x="4994275" y="6357938"/>
            <a:ext cx="22098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Gaussian prior</a:t>
            </a:r>
          </a:p>
        </p:txBody>
      </p:sp>
      <p:sp>
        <p:nvSpPr>
          <p:cNvPr id="1029134" name="Text Box 14"/>
          <p:cNvSpPr txBox="1">
            <a:spLocks noChangeArrowheads="1"/>
          </p:cNvSpPr>
          <p:nvPr/>
        </p:nvSpPr>
        <p:spPr bwMode="auto">
          <a:xfrm>
            <a:off x="5086351" y="3751263"/>
            <a:ext cx="2024063" cy="336550"/>
          </a:xfrm>
          <a:prstGeom prst="rect">
            <a:avLst/>
          </a:prstGeom>
          <a:noFill/>
          <a:ln w="9525">
            <a:noFill/>
            <a:miter lim="800000"/>
            <a:headEnd/>
            <a:tailEnd/>
          </a:ln>
          <a:effectLst/>
        </p:spPr>
        <p:txBody>
          <a:bodyPr wrap="none">
            <a:spAutoFit/>
          </a:bodyPr>
          <a:lstStyle/>
          <a:p>
            <a:pPr algn="ctr"/>
            <a:r>
              <a:rPr lang="en-US" sz="1600" b="1">
                <a:solidFill>
                  <a:srgbClr val="FFFFFF"/>
                </a:solidFill>
              </a:rPr>
              <a:t>“spread” gradients</a:t>
            </a:r>
          </a:p>
        </p:txBody>
      </p:sp>
      <p:sp>
        <p:nvSpPr>
          <p:cNvPr id="1029137" name="Text Box 17"/>
          <p:cNvSpPr txBox="1">
            <a:spLocks noChangeArrowheads="1"/>
          </p:cNvSpPr>
          <p:nvPr/>
        </p:nvSpPr>
        <p:spPr bwMode="auto">
          <a:xfrm>
            <a:off x="7983538" y="6357938"/>
            <a:ext cx="22098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Sparse prior</a:t>
            </a:r>
          </a:p>
        </p:txBody>
      </p:sp>
      <p:sp>
        <p:nvSpPr>
          <p:cNvPr id="1029138" name="Text Box 18"/>
          <p:cNvSpPr txBox="1">
            <a:spLocks noChangeArrowheads="1"/>
          </p:cNvSpPr>
          <p:nvPr/>
        </p:nvSpPr>
        <p:spPr bwMode="auto">
          <a:xfrm>
            <a:off x="7985126" y="3751263"/>
            <a:ext cx="2206625" cy="336550"/>
          </a:xfrm>
          <a:prstGeom prst="rect">
            <a:avLst/>
          </a:prstGeom>
          <a:noFill/>
          <a:ln w="9525">
            <a:noFill/>
            <a:miter lim="800000"/>
            <a:headEnd/>
            <a:tailEnd/>
          </a:ln>
          <a:effectLst/>
        </p:spPr>
        <p:txBody>
          <a:bodyPr wrap="none">
            <a:spAutoFit/>
          </a:bodyPr>
          <a:lstStyle/>
          <a:p>
            <a:pPr algn="ctr"/>
            <a:r>
              <a:rPr lang="en-US" sz="1600" b="1">
                <a:solidFill>
                  <a:srgbClr val="FFFFFF"/>
                </a:solidFill>
              </a:rPr>
              <a:t>“localizes” gradients</a:t>
            </a:r>
          </a:p>
        </p:txBody>
      </p:sp>
      <p:graphicFrame>
        <p:nvGraphicFramePr>
          <p:cNvPr id="1029144" name="Object 24"/>
          <p:cNvGraphicFramePr>
            <a:graphicFrameLocks noChangeAspect="1"/>
          </p:cNvGraphicFramePr>
          <p:nvPr/>
        </p:nvGraphicFramePr>
        <p:xfrm>
          <a:off x="5138739" y="3289300"/>
          <a:ext cx="2016125" cy="552450"/>
        </p:xfrm>
        <a:graphic>
          <a:graphicData uri="http://schemas.openxmlformats.org/presentationml/2006/ole">
            <mc:AlternateContent xmlns:mc="http://schemas.openxmlformats.org/markup-compatibility/2006">
              <mc:Choice xmlns:v="urn:schemas-microsoft-com:vml" Requires="v">
                <p:oleObj name="Equation" r:id="rId7" imgW="888840" imgH="279360" progId="Equation.3">
                  <p:embed/>
                </p:oleObj>
              </mc:Choice>
              <mc:Fallback>
                <p:oleObj name="Equation" r:id="rId7" imgW="888840" imgH="279360" progId="Equation.3">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38739" y="3289300"/>
                        <a:ext cx="2016125" cy="5524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1029145" name="Object 25"/>
          <p:cNvGraphicFramePr>
            <a:graphicFrameLocks noChangeAspect="1"/>
          </p:cNvGraphicFramePr>
          <p:nvPr/>
        </p:nvGraphicFramePr>
        <p:xfrm>
          <a:off x="8018464" y="3289300"/>
          <a:ext cx="2160587" cy="552450"/>
        </p:xfrm>
        <a:graphic>
          <a:graphicData uri="http://schemas.openxmlformats.org/presentationml/2006/ole">
            <mc:AlternateContent xmlns:mc="http://schemas.openxmlformats.org/markup-compatibility/2006">
              <mc:Choice xmlns:v="urn:schemas-microsoft-com:vml" Requires="v">
                <p:oleObj name="Equation" r:id="rId9" imgW="952200" imgH="279360" progId="Equation.3">
                  <p:embed/>
                </p:oleObj>
              </mc:Choice>
              <mc:Fallback>
                <p:oleObj name="Equation" r:id="rId9" imgW="952200" imgH="279360" progId="Equation.3">
                  <p:embed/>
                  <p:pic>
                    <p:nvPicPr>
                      <p:cNvPr id="0"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8464" y="3289300"/>
                        <a:ext cx="2160587" cy="55245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5874" name="Line 20"/>
          <p:cNvSpPr>
            <a:spLocks/>
          </p:cNvSpPr>
          <p:nvPr/>
        </p:nvSpPr>
        <p:spPr bwMode="auto">
          <a:xfrm>
            <a:off x="536575"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2" name="Group 3"/>
          <p:cNvGrpSpPr>
            <a:grpSpLocks/>
          </p:cNvGrpSpPr>
          <p:nvPr/>
        </p:nvGrpSpPr>
        <p:grpSpPr bwMode="auto">
          <a:xfrm rot="16200000">
            <a:off x="3637757" y="1896270"/>
            <a:ext cx="479425" cy="100012"/>
            <a:chOff x="216" y="2495"/>
            <a:chExt cx="302" cy="63"/>
          </a:xfrm>
        </p:grpSpPr>
        <p:sp>
          <p:nvSpPr>
            <p:cNvPr id="975876" name="Oval 4"/>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877" name="Oval 5"/>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878" name="Oval 6"/>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graphicFrame>
        <p:nvGraphicFramePr>
          <p:cNvPr id="975880" name="Object 8"/>
          <p:cNvGraphicFramePr>
            <a:graphicFrameLocks noChangeAspect="1"/>
          </p:cNvGraphicFramePr>
          <p:nvPr>
            <p:extLst>
              <p:ext uri="{D42A27DB-BD31-4B8C-83A1-F6EECF244321}">
                <p14:modId xmlns:p14="http://schemas.microsoft.com/office/powerpoint/2010/main" val="480532172"/>
              </p:ext>
            </p:extLst>
          </p:nvPr>
        </p:nvGraphicFramePr>
        <p:xfrm>
          <a:off x="3063876" y="2214563"/>
          <a:ext cx="1827213" cy="855662"/>
        </p:xfrm>
        <a:graphic>
          <a:graphicData uri="http://schemas.openxmlformats.org/presentationml/2006/ole">
            <mc:AlternateContent xmlns:mc="http://schemas.openxmlformats.org/markup-compatibility/2006">
              <mc:Choice xmlns:v="urn:schemas-microsoft-com:vml" Requires="v">
                <p:oleObj name="Equation" r:id="rId3" imgW="355320" imgH="177480" progId="Equation.3">
                  <p:embed/>
                </p:oleObj>
              </mc:Choice>
              <mc:Fallback>
                <p:oleObj name="Equation" r:id="rId3" imgW="355320" imgH="17748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3876" y="2214563"/>
                        <a:ext cx="1827213"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pic>
        <p:nvPicPr>
          <p:cNvPr id="975881" name="Picture 9" descr="conv_01"/>
          <p:cNvPicPr>
            <a:picLocks noChangeAspect="1" noChangeArrowheads="1"/>
          </p:cNvPicPr>
          <p:nvPr/>
        </p:nvPicPr>
        <p:blipFill>
          <a:blip r:embed="rId5" cstate="print"/>
          <a:srcRect l="10213" t="10213" r="10213" b="10213"/>
          <a:stretch>
            <a:fillRect/>
          </a:stretch>
        </p:blipFill>
        <p:spPr bwMode="auto">
          <a:xfrm>
            <a:off x="3556000" y="2330451"/>
            <a:ext cx="623888" cy="625475"/>
          </a:xfrm>
          <a:prstGeom prst="rect">
            <a:avLst/>
          </a:prstGeom>
          <a:noFill/>
          <a:ln w="38100">
            <a:noFill/>
            <a:miter lim="800000"/>
            <a:headEnd/>
            <a:tailEnd/>
          </a:ln>
        </p:spPr>
      </p:pic>
      <p:pic>
        <p:nvPicPr>
          <p:cNvPr id="975882" name="Picture 10" descr="conv_05"/>
          <p:cNvPicPr>
            <a:picLocks noChangeAspect="1" noChangeArrowheads="1"/>
          </p:cNvPicPr>
          <p:nvPr/>
        </p:nvPicPr>
        <p:blipFill>
          <a:blip r:embed="rId6" cstate="print"/>
          <a:srcRect l="10213" t="10213" r="10213" b="10213"/>
          <a:stretch>
            <a:fillRect/>
          </a:stretch>
        </p:blipFill>
        <p:spPr bwMode="auto">
          <a:xfrm>
            <a:off x="3556000" y="3471864"/>
            <a:ext cx="623888" cy="625475"/>
          </a:xfrm>
          <a:prstGeom prst="rect">
            <a:avLst/>
          </a:prstGeom>
          <a:noFill/>
          <a:ln w="38100">
            <a:noFill/>
            <a:miter lim="800000"/>
            <a:headEnd/>
            <a:tailEnd/>
          </a:ln>
        </p:spPr>
      </p:pic>
      <p:pic>
        <p:nvPicPr>
          <p:cNvPr id="975883" name="Picture 11" descr="conv_08"/>
          <p:cNvPicPr>
            <a:picLocks noChangeAspect="1" noChangeArrowheads="1"/>
          </p:cNvPicPr>
          <p:nvPr/>
        </p:nvPicPr>
        <p:blipFill>
          <a:blip r:embed="rId7" cstate="print"/>
          <a:srcRect l="10213" t="10213" r="10213" b="10213"/>
          <a:stretch>
            <a:fillRect/>
          </a:stretch>
        </p:blipFill>
        <p:spPr bwMode="auto">
          <a:xfrm>
            <a:off x="3556000" y="4592639"/>
            <a:ext cx="623888" cy="625475"/>
          </a:xfrm>
          <a:prstGeom prst="rect">
            <a:avLst/>
          </a:prstGeom>
          <a:noFill/>
          <a:ln w="38100">
            <a:noFill/>
            <a:miter lim="800000"/>
            <a:headEnd/>
            <a:tailEnd/>
          </a:ln>
        </p:spPr>
      </p:pic>
      <p:sp>
        <p:nvSpPr>
          <p:cNvPr id="975884" name="Rectangle 12"/>
          <p:cNvSpPr>
            <a:spLocks noChangeArrowheads="1"/>
          </p:cNvSpPr>
          <p:nvPr/>
        </p:nvSpPr>
        <p:spPr bwMode="auto">
          <a:xfrm>
            <a:off x="7580313" y="4549776"/>
            <a:ext cx="641350" cy="822325"/>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sp>
        <p:nvSpPr>
          <p:cNvPr id="975885" name="Rectangle 13"/>
          <p:cNvSpPr>
            <a:spLocks noChangeArrowheads="1"/>
          </p:cNvSpPr>
          <p:nvPr/>
        </p:nvSpPr>
        <p:spPr bwMode="auto">
          <a:xfrm>
            <a:off x="7580313" y="3429001"/>
            <a:ext cx="641350" cy="822325"/>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grpSp>
        <p:nvGrpSpPr>
          <p:cNvPr id="3" name="Group 14"/>
          <p:cNvGrpSpPr>
            <a:grpSpLocks/>
          </p:cNvGrpSpPr>
          <p:nvPr/>
        </p:nvGrpSpPr>
        <p:grpSpPr bwMode="auto">
          <a:xfrm>
            <a:off x="5518151" y="3735388"/>
            <a:ext cx="479425" cy="100012"/>
            <a:chOff x="216" y="2495"/>
            <a:chExt cx="302" cy="63"/>
          </a:xfrm>
        </p:grpSpPr>
        <p:sp>
          <p:nvSpPr>
            <p:cNvPr id="975887" name="Oval 15"/>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888" name="Oval 16"/>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889" name="Oval 17"/>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pic>
        <p:nvPicPr>
          <p:cNvPr id="975890" name="Picture 18" descr="convsps_s3"/>
          <p:cNvPicPr>
            <a:picLocks noChangeAspect="1" noChangeArrowheads="1"/>
          </p:cNvPicPr>
          <p:nvPr/>
        </p:nvPicPr>
        <p:blipFill>
          <a:blip r:embed="rId8" cstate="print"/>
          <a:srcRect/>
          <a:stretch>
            <a:fillRect/>
          </a:stretch>
        </p:blipFill>
        <p:spPr bwMode="auto">
          <a:xfrm>
            <a:off x="4797426" y="4457700"/>
            <a:ext cx="1343025" cy="895350"/>
          </a:xfrm>
          <a:prstGeom prst="rect">
            <a:avLst/>
          </a:prstGeom>
          <a:noFill/>
          <a:ln w="38100">
            <a:solidFill>
              <a:srgbClr val="D7E300"/>
            </a:solidFill>
            <a:miter lim="800000"/>
            <a:headEnd/>
            <a:tailEnd/>
          </a:ln>
        </p:spPr>
      </p:pic>
      <p:pic>
        <p:nvPicPr>
          <p:cNvPr id="975891" name="Picture 19" descr="convsps_s1"/>
          <p:cNvPicPr>
            <a:picLocks noChangeAspect="1" noChangeArrowheads="1"/>
          </p:cNvPicPr>
          <p:nvPr/>
        </p:nvPicPr>
        <p:blipFill>
          <a:blip r:embed="rId9" cstate="print"/>
          <a:srcRect/>
          <a:stretch>
            <a:fillRect/>
          </a:stretch>
        </p:blipFill>
        <p:spPr bwMode="auto">
          <a:xfrm>
            <a:off x="4797426" y="2195513"/>
            <a:ext cx="1343025" cy="895350"/>
          </a:xfrm>
          <a:prstGeom prst="rect">
            <a:avLst/>
          </a:prstGeom>
          <a:noFill/>
          <a:ln w="38100">
            <a:solidFill>
              <a:srgbClr val="D7E300"/>
            </a:solidFill>
            <a:miter lim="800000"/>
            <a:headEnd/>
            <a:tailEnd/>
          </a:ln>
        </p:spPr>
      </p:pic>
      <p:pic>
        <p:nvPicPr>
          <p:cNvPr id="975892" name="Picture 20" descr="convsps_s2"/>
          <p:cNvPicPr>
            <a:picLocks noChangeAspect="1" noChangeArrowheads="1"/>
          </p:cNvPicPr>
          <p:nvPr/>
        </p:nvPicPr>
        <p:blipFill>
          <a:blip r:embed="rId10" cstate="print"/>
          <a:srcRect/>
          <a:stretch>
            <a:fillRect/>
          </a:stretch>
        </p:blipFill>
        <p:spPr bwMode="auto">
          <a:xfrm>
            <a:off x="4797426" y="3336925"/>
            <a:ext cx="1343025" cy="895350"/>
          </a:xfrm>
          <a:prstGeom prst="rect">
            <a:avLst/>
          </a:prstGeom>
          <a:noFill/>
          <a:ln w="38100">
            <a:solidFill>
              <a:srgbClr val="D7E300"/>
            </a:solidFill>
            <a:miter lim="800000"/>
            <a:headEnd/>
            <a:tailEnd/>
          </a:ln>
        </p:spPr>
      </p:pic>
      <p:sp>
        <p:nvSpPr>
          <p:cNvPr id="975893" name="Text Box 21"/>
          <p:cNvSpPr txBox="1">
            <a:spLocks noChangeArrowheads="1"/>
          </p:cNvSpPr>
          <p:nvPr/>
        </p:nvSpPr>
        <p:spPr bwMode="auto">
          <a:xfrm>
            <a:off x="6137275" y="3494089"/>
            <a:ext cx="1752600" cy="579437"/>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Correct scale</a:t>
            </a:r>
            <a:r>
              <a:rPr lang="en-US" sz="3200" b="1">
                <a:solidFill>
                  <a:srgbClr val="FFFF99"/>
                </a:solidFill>
              </a:rPr>
              <a:t> </a:t>
            </a:r>
          </a:p>
        </p:txBody>
      </p:sp>
      <p:sp>
        <p:nvSpPr>
          <p:cNvPr id="975894" name="Text Box 22"/>
          <p:cNvSpPr txBox="1">
            <a:spLocks noChangeArrowheads="1"/>
          </p:cNvSpPr>
          <p:nvPr/>
        </p:nvSpPr>
        <p:spPr bwMode="auto">
          <a:xfrm>
            <a:off x="6137275" y="4565650"/>
            <a:ext cx="1976438" cy="579438"/>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Smaller scale</a:t>
            </a:r>
            <a:r>
              <a:rPr lang="en-US" sz="3200" b="1">
                <a:solidFill>
                  <a:srgbClr val="FFFF99"/>
                </a:solidFill>
              </a:rPr>
              <a:t> </a:t>
            </a:r>
          </a:p>
        </p:txBody>
      </p:sp>
      <p:sp>
        <p:nvSpPr>
          <p:cNvPr id="975895" name="Rectangle 23"/>
          <p:cNvSpPr>
            <a:spLocks noChangeArrowheads="1"/>
          </p:cNvSpPr>
          <p:nvPr/>
        </p:nvSpPr>
        <p:spPr bwMode="auto">
          <a:xfrm>
            <a:off x="7594600" y="2287589"/>
            <a:ext cx="641350" cy="822325"/>
          </a:xfrm>
          <a:prstGeom prst="rect">
            <a:avLst/>
          </a:prstGeom>
          <a:noFill/>
          <a:ln w="28575">
            <a:noFill/>
            <a:miter lim="800000"/>
            <a:headEnd/>
            <a:tailEnd/>
          </a:ln>
          <a:effectLst/>
        </p:spPr>
        <p:txBody>
          <a:bodyPr wrap="none" anchor="ctr"/>
          <a:lstStyle/>
          <a:p>
            <a:pPr algn="ctr"/>
            <a:r>
              <a:rPr lang="en-US" sz="6000" b="1">
                <a:solidFill>
                  <a:srgbClr val="99CC00"/>
                </a:solidFill>
                <a:latin typeface="Times New Roman" pitchFamily="18" charset="0"/>
              </a:rPr>
              <a:t>?</a:t>
            </a:r>
          </a:p>
        </p:txBody>
      </p:sp>
      <p:sp>
        <p:nvSpPr>
          <p:cNvPr id="975896" name="Text Box 24"/>
          <p:cNvSpPr txBox="1">
            <a:spLocks noChangeArrowheads="1"/>
          </p:cNvSpPr>
          <p:nvPr/>
        </p:nvSpPr>
        <p:spPr bwMode="auto">
          <a:xfrm>
            <a:off x="6137275" y="2352675"/>
            <a:ext cx="1773238" cy="579438"/>
          </a:xfrm>
          <a:prstGeom prst="rect">
            <a:avLst/>
          </a:prstGeom>
          <a:noFill/>
          <a:ln w="9525">
            <a:noFill/>
            <a:miter lim="800000"/>
            <a:headEnd/>
            <a:tailEnd/>
          </a:ln>
          <a:effectLst/>
        </p:spPr>
        <p:txBody>
          <a:bodyPr>
            <a:spAutoFit/>
          </a:bodyPr>
          <a:lstStyle/>
          <a:p>
            <a:pPr>
              <a:spcBef>
                <a:spcPct val="50000"/>
              </a:spcBef>
            </a:pPr>
            <a:r>
              <a:rPr lang="en-US" b="1">
                <a:solidFill>
                  <a:srgbClr val="FFFF99"/>
                </a:solidFill>
              </a:rPr>
              <a:t>Larger scale</a:t>
            </a:r>
            <a:r>
              <a:rPr lang="en-US" sz="3200" b="1">
                <a:solidFill>
                  <a:srgbClr val="FFFF99"/>
                </a:solidFill>
              </a:rPr>
              <a:t> </a:t>
            </a:r>
          </a:p>
        </p:txBody>
      </p:sp>
      <p:pic>
        <p:nvPicPr>
          <p:cNvPr id="975897" name="Picture 25" descr="conv_inp_ss"/>
          <p:cNvPicPr>
            <a:picLocks noChangeAspect="1" noChangeArrowheads="1"/>
          </p:cNvPicPr>
          <p:nvPr/>
        </p:nvPicPr>
        <p:blipFill>
          <a:blip r:embed="rId11" cstate="print"/>
          <a:srcRect/>
          <a:stretch>
            <a:fillRect/>
          </a:stretch>
        </p:blipFill>
        <p:spPr bwMode="auto">
          <a:xfrm>
            <a:off x="1738314" y="2195513"/>
            <a:ext cx="1343025" cy="895350"/>
          </a:xfrm>
          <a:prstGeom prst="rect">
            <a:avLst/>
          </a:prstGeom>
          <a:noFill/>
          <a:ln w="38100">
            <a:solidFill>
              <a:srgbClr val="D7E300"/>
            </a:solidFill>
            <a:miter lim="800000"/>
            <a:headEnd/>
            <a:tailEnd/>
          </a:ln>
        </p:spPr>
      </p:pic>
      <p:pic>
        <p:nvPicPr>
          <p:cNvPr id="975898" name="Picture 26" descr="conv_inp_ss"/>
          <p:cNvPicPr>
            <a:picLocks noChangeAspect="1" noChangeArrowheads="1"/>
          </p:cNvPicPr>
          <p:nvPr/>
        </p:nvPicPr>
        <p:blipFill>
          <a:blip r:embed="rId11" cstate="print"/>
          <a:srcRect/>
          <a:stretch>
            <a:fillRect/>
          </a:stretch>
        </p:blipFill>
        <p:spPr bwMode="auto">
          <a:xfrm>
            <a:off x="1738314" y="3336925"/>
            <a:ext cx="1343025" cy="895350"/>
          </a:xfrm>
          <a:prstGeom prst="rect">
            <a:avLst/>
          </a:prstGeom>
          <a:noFill/>
          <a:ln w="38100">
            <a:solidFill>
              <a:srgbClr val="D7E300"/>
            </a:solidFill>
            <a:miter lim="800000"/>
            <a:headEnd/>
            <a:tailEnd/>
          </a:ln>
        </p:spPr>
      </p:pic>
      <p:pic>
        <p:nvPicPr>
          <p:cNvPr id="975899" name="Picture 27" descr="conv_inp_ss"/>
          <p:cNvPicPr>
            <a:picLocks noChangeAspect="1" noChangeArrowheads="1"/>
          </p:cNvPicPr>
          <p:nvPr/>
        </p:nvPicPr>
        <p:blipFill>
          <a:blip r:embed="rId11" cstate="print"/>
          <a:srcRect/>
          <a:stretch>
            <a:fillRect/>
          </a:stretch>
        </p:blipFill>
        <p:spPr bwMode="auto">
          <a:xfrm>
            <a:off x="1738314" y="4457700"/>
            <a:ext cx="1343025" cy="895350"/>
          </a:xfrm>
          <a:prstGeom prst="rect">
            <a:avLst/>
          </a:prstGeom>
          <a:noFill/>
          <a:ln w="38100">
            <a:solidFill>
              <a:srgbClr val="D7E300"/>
            </a:solidFill>
            <a:miter lim="800000"/>
            <a:headEnd/>
            <a:tailEnd/>
          </a:ln>
        </p:spPr>
      </p:pic>
      <p:graphicFrame>
        <p:nvGraphicFramePr>
          <p:cNvPr id="975900" name="Object 28"/>
          <p:cNvGraphicFramePr>
            <a:graphicFrameLocks noChangeAspect="1"/>
          </p:cNvGraphicFramePr>
          <p:nvPr>
            <p:extLst>
              <p:ext uri="{D42A27DB-BD31-4B8C-83A1-F6EECF244321}">
                <p14:modId xmlns:p14="http://schemas.microsoft.com/office/powerpoint/2010/main" val="4070045185"/>
              </p:ext>
            </p:extLst>
          </p:nvPr>
        </p:nvGraphicFramePr>
        <p:xfrm>
          <a:off x="3063876" y="3357563"/>
          <a:ext cx="1827213" cy="855662"/>
        </p:xfrm>
        <a:graphic>
          <a:graphicData uri="http://schemas.openxmlformats.org/presentationml/2006/ole">
            <mc:AlternateContent xmlns:mc="http://schemas.openxmlformats.org/markup-compatibility/2006">
              <mc:Choice xmlns:v="urn:schemas-microsoft-com:vml" Requires="v">
                <p:oleObj name="Equation" r:id="rId12" imgW="355320" imgH="177480" progId="Equation.3">
                  <p:embed/>
                </p:oleObj>
              </mc:Choice>
              <mc:Fallback>
                <p:oleObj name="Equation" r:id="rId12" imgW="355320" imgH="177480" progId="Equation.3">
                  <p:embed/>
                  <p:pic>
                    <p:nvPicPr>
                      <p:cNvPr id="0"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63876" y="3357563"/>
                        <a:ext cx="1827213" cy="85566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aphicFrame>
        <p:nvGraphicFramePr>
          <p:cNvPr id="975901" name="Object 29"/>
          <p:cNvGraphicFramePr>
            <a:graphicFrameLocks noChangeAspect="1"/>
          </p:cNvGraphicFramePr>
          <p:nvPr>
            <p:extLst>
              <p:ext uri="{D42A27DB-BD31-4B8C-83A1-F6EECF244321}">
                <p14:modId xmlns:p14="http://schemas.microsoft.com/office/powerpoint/2010/main" val="333352338"/>
              </p:ext>
            </p:extLst>
          </p:nvPr>
        </p:nvGraphicFramePr>
        <p:xfrm>
          <a:off x="3063876" y="4476751"/>
          <a:ext cx="1827213" cy="855663"/>
        </p:xfrm>
        <a:graphic>
          <a:graphicData uri="http://schemas.openxmlformats.org/presentationml/2006/ole">
            <mc:AlternateContent xmlns:mc="http://schemas.openxmlformats.org/markup-compatibility/2006">
              <mc:Choice xmlns:v="urn:schemas-microsoft-com:vml" Requires="v">
                <p:oleObj name="Equation" r:id="rId14" imgW="355320" imgH="177480" progId="Equation.3">
                  <p:embed/>
                </p:oleObj>
              </mc:Choice>
              <mc:Fallback>
                <p:oleObj name="Equation" r:id="rId14" imgW="355320" imgH="177480" progId="Equation.3">
                  <p:embed/>
                  <p:pic>
                    <p:nvPicPr>
                      <p:cNvPr id="0"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63876" y="4476751"/>
                        <a:ext cx="1827213" cy="855663"/>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nvGrpSpPr>
          <p:cNvPr id="4" name="Group 30"/>
          <p:cNvGrpSpPr>
            <a:grpSpLocks/>
          </p:cNvGrpSpPr>
          <p:nvPr/>
        </p:nvGrpSpPr>
        <p:grpSpPr bwMode="auto">
          <a:xfrm rot="16200000">
            <a:off x="3628232" y="5530057"/>
            <a:ext cx="479425" cy="100012"/>
            <a:chOff x="216" y="2495"/>
            <a:chExt cx="302" cy="63"/>
          </a:xfrm>
        </p:grpSpPr>
        <p:sp>
          <p:nvSpPr>
            <p:cNvPr id="975903" name="Oval 31"/>
            <p:cNvSpPr>
              <a:spLocks noChangeArrowheads="1"/>
            </p:cNvSpPr>
            <p:nvPr/>
          </p:nvSpPr>
          <p:spPr bwMode="auto">
            <a:xfrm>
              <a:off x="339"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904" name="Oval 32"/>
            <p:cNvSpPr>
              <a:spLocks noChangeArrowheads="1"/>
            </p:cNvSpPr>
            <p:nvPr/>
          </p:nvSpPr>
          <p:spPr bwMode="auto">
            <a:xfrm>
              <a:off x="462"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sp>
          <p:nvSpPr>
            <p:cNvPr id="975905" name="Oval 33"/>
            <p:cNvSpPr>
              <a:spLocks noChangeArrowheads="1"/>
            </p:cNvSpPr>
            <p:nvPr/>
          </p:nvSpPr>
          <p:spPr bwMode="auto">
            <a:xfrm>
              <a:off x="216" y="2495"/>
              <a:ext cx="56" cy="63"/>
            </a:xfrm>
            <a:prstGeom prst="ellipse">
              <a:avLst/>
            </a:prstGeom>
            <a:solidFill>
              <a:schemeClr val="bg1"/>
            </a:solidFill>
            <a:ln w="9525">
              <a:noFill/>
              <a:round/>
              <a:headEnd/>
              <a:tailEnd/>
            </a:ln>
            <a:effectLst/>
          </p:spPr>
          <p:txBody>
            <a:bodyPr wrap="none" anchor="ctr"/>
            <a:lstStyle/>
            <a:p>
              <a:endParaRPr lang="en-US">
                <a:solidFill>
                  <a:srgbClr val="004731"/>
                </a:solidFill>
              </a:endParaRPr>
            </a:p>
          </p:txBody>
        </p:sp>
      </p:grpSp>
      <p:sp>
        <p:nvSpPr>
          <p:cNvPr id="975906" name="Text Box 34"/>
          <p:cNvSpPr txBox="1">
            <a:spLocks noChangeArrowheads="1"/>
          </p:cNvSpPr>
          <p:nvPr/>
        </p:nvSpPr>
        <p:spPr bwMode="auto">
          <a:xfrm>
            <a:off x="760413" y="1238251"/>
            <a:ext cx="8374062" cy="396875"/>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Try deconvolving local input windows with different scaled filters:</a:t>
            </a:r>
          </a:p>
        </p:txBody>
      </p:sp>
      <p:sp>
        <p:nvSpPr>
          <p:cNvPr id="975907" name="Text Box 35"/>
          <p:cNvSpPr txBox="1">
            <a:spLocks noChangeArrowheads="1"/>
          </p:cNvSpPr>
          <p:nvPr/>
        </p:nvSpPr>
        <p:spPr bwMode="auto">
          <a:xfrm>
            <a:off x="685800" y="220444"/>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Recall: Overview</a:t>
            </a:r>
          </a:p>
        </p:txBody>
      </p:sp>
      <p:grpSp>
        <p:nvGrpSpPr>
          <p:cNvPr id="5" name="Group 37"/>
          <p:cNvGrpSpPr>
            <a:grpSpLocks/>
          </p:cNvGrpSpPr>
          <p:nvPr/>
        </p:nvGrpSpPr>
        <p:grpSpPr bwMode="auto">
          <a:xfrm>
            <a:off x="5570539" y="2511426"/>
            <a:ext cx="585787" cy="581025"/>
            <a:chOff x="2323" y="3727"/>
            <a:chExt cx="369" cy="366"/>
          </a:xfrm>
        </p:grpSpPr>
        <p:sp>
          <p:nvSpPr>
            <p:cNvPr id="975910" name="Line 38"/>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975911" name="Line 39"/>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grpSp>
        <p:nvGrpSpPr>
          <p:cNvPr id="6" name="Group 40"/>
          <p:cNvGrpSpPr>
            <a:grpSpLocks/>
          </p:cNvGrpSpPr>
          <p:nvPr/>
        </p:nvGrpSpPr>
        <p:grpSpPr bwMode="auto">
          <a:xfrm>
            <a:off x="5683251" y="3502026"/>
            <a:ext cx="473075" cy="741363"/>
            <a:chOff x="3835" y="3585"/>
            <a:chExt cx="298" cy="467"/>
          </a:xfrm>
        </p:grpSpPr>
        <p:sp>
          <p:nvSpPr>
            <p:cNvPr id="975913" name="Line 41"/>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975914" name="Line 42"/>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grpSp>
        <p:nvGrpSpPr>
          <p:cNvPr id="7" name="Group 43"/>
          <p:cNvGrpSpPr>
            <a:grpSpLocks/>
          </p:cNvGrpSpPr>
          <p:nvPr/>
        </p:nvGrpSpPr>
        <p:grpSpPr bwMode="auto">
          <a:xfrm>
            <a:off x="5683251" y="4618038"/>
            <a:ext cx="473075" cy="741362"/>
            <a:chOff x="3835" y="3585"/>
            <a:chExt cx="298" cy="467"/>
          </a:xfrm>
        </p:grpSpPr>
        <p:sp>
          <p:nvSpPr>
            <p:cNvPr id="975916" name="Line 44"/>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975917" name="Line 45"/>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sp>
        <p:nvSpPr>
          <p:cNvPr id="975918" name="Oval 46"/>
          <p:cNvSpPr>
            <a:spLocks noChangeArrowheads="1"/>
          </p:cNvSpPr>
          <p:nvPr/>
        </p:nvSpPr>
        <p:spPr bwMode="auto">
          <a:xfrm>
            <a:off x="4651375" y="3127376"/>
            <a:ext cx="1606550" cy="2492375"/>
          </a:xfrm>
          <a:prstGeom prst="ellipse">
            <a:avLst/>
          </a:prstGeom>
          <a:noFill/>
          <a:ln w="57150">
            <a:solidFill>
              <a:schemeClr val="accent2"/>
            </a:solidFill>
            <a:round/>
            <a:headEnd/>
            <a:tailEnd/>
          </a:ln>
          <a:effectLst/>
        </p:spPr>
        <p:txBody>
          <a:bodyPr wrap="none" anchor="ctr"/>
          <a:lstStyle/>
          <a:p>
            <a:endParaRPr lang="en-US">
              <a:solidFill>
                <a:srgbClr val="004731"/>
              </a:solidFill>
            </a:endParaRPr>
          </a:p>
        </p:txBody>
      </p:sp>
      <p:sp>
        <p:nvSpPr>
          <p:cNvPr id="975919" name="Text Box 47"/>
          <p:cNvSpPr txBox="1">
            <a:spLocks noChangeArrowheads="1"/>
          </p:cNvSpPr>
          <p:nvPr/>
        </p:nvSpPr>
        <p:spPr bwMode="auto">
          <a:xfrm>
            <a:off x="1052514" y="6340476"/>
            <a:ext cx="7496175"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FF00"/>
                </a:solidFill>
              </a:rPr>
              <a:t>Challenge: smaller scale not so different than correct </a:t>
            </a:r>
          </a:p>
        </p:txBody>
      </p:sp>
      <p:sp>
        <p:nvSpPr>
          <p:cNvPr id="975920" name="Text Box 48"/>
          <p:cNvSpPr txBox="1">
            <a:spLocks noChangeArrowheads="1"/>
          </p:cNvSpPr>
          <p:nvPr/>
        </p:nvSpPr>
        <p:spPr bwMode="auto">
          <a:xfrm>
            <a:off x="1052514" y="5829301"/>
            <a:ext cx="7496175" cy="396875"/>
          </a:xfrm>
          <a:prstGeom prst="rect">
            <a:avLst/>
          </a:prstGeom>
          <a:noFill/>
          <a:ln w="9525">
            <a:noFill/>
            <a:miter lim="800000"/>
            <a:headEnd/>
            <a:tailEnd/>
          </a:ln>
          <a:effectLst/>
        </p:spPr>
        <p:txBody>
          <a:bodyPr>
            <a:spAutoFit/>
          </a:bodyPr>
          <a:lstStyle/>
          <a:p>
            <a:pPr algn="ctr">
              <a:spcBef>
                <a:spcPct val="50000"/>
              </a:spcBef>
            </a:pPr>
            <a:r>
              <a:rPr lang="en-US" sz="2000" b="1">
                <a:solidFill>
                  <a:srgbClr val="FFFF66"/>
                </a:solidFill>
              </a:rPr>
              <a:t>Somehow: </a:t>
            </a:r>
            <a:r>
              <a:rPr lang="en-US" sz="2000" b="1">
                <a:solidFill>
                  <a:srgbClr val="FFFFFF"/>
                </a:solidFill>
              </a:rPr>
              <a:t> select best scale.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59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59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5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918" grpId="0" animBg="1"/>
      <p:bldP spid="975919" grpId="0"/>
      <p:bldP spid="975920"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3381" name="Text Box 5"/>
          <p:cNvSpPr txBox="1">
            <a:spLocks noChangeArrowheads="1"/>
          </p:cNvSpPr>
          <p:nvPr/>
        </p:nvSpPr>
        <p:spPr bwMode="auto">
          <a:xfrm>
            <a:off x="543153" y="246230"/>
            <a:ext cx="9144000" cy="646331"/>
          </a:xfrm>
          <a:prstGeom prst="rect">
            <a:avLst/>
          </a:prstGeom>
          <a:noFill/>
          <a:ln w="9525">
            <a:noFill/>
            <a:miter lim="800000"/>
            <a:headEnd/>
            <a:tailEnd/>
          </a:ln>
          <a:effectLst/>
        </p:spPr>
        <p:txBody>
          <a:bodyPr>
            <a:spAutoFit/>
          </a:bodyPr>
          <a:lstStyle/>
          <a:p>
            <a:pPr>
              <a:spcBef>
                <a:spcPct val="50000"/>
              </a:spcBef>
            </a:pPr>
            <a:r>
              <a:rPr lang="en-US" sz="3600" b="1">
                <a:solidFill>
                  <a:srgbClr val="FFCC00"/>
                </a:solidFill>
              </a:rPr>
              <a:t>Idea 2: Coded Aperture</a:t>
            </a:r>
          </a:p>
        </p:txBody>
      </p:sp>
      <p:sp>
        <p:nvSpPr>
          <p:cNvPr id="613382" name="Line 20"/>
          <p:cNvSpPr>
            <a:spLocks/>
          </p:cNvSpPr>
          <p:nvPr/>
        </p:nvSpPr>
        <p:spPr bwMode="auto">
          <a:xfrm>
            <a:off x="543153" y="1063177"/>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613414" name="Text Box 38"/>
          <p:cNvSpPr txBox="1">
            <a:spLocks noChangeArrowheads="1"/>
          </p:cNvSpPr>
          <p:nvPr/>
        </p:nvSpPr>
        <p:spPr bwMode="auto">
          <a:xfrm>
            <a:off x="768578" y="1023490"/>
            <a:ext cx="5651500" cy="2089150"/>
          </a:xfrm>
          <a:prstGeom prst="rect">
            <a:avLst/>
          </a:prstGeom>
          <a:noFill/>
          <a:ln w="9525">
            <a:noFill/>
            <a:miter lim="800000"/>
            <a:headEnd/>
            <a:tailEnd/>
          </a:ln>
          <a:effectLst/>
        </p:spPr>
        <p:txBody>
          <a:bodyPr>
            <a:spAutoFit/>
          </a:bodyPr>
          <a:lstStyle/>
          <a:p>
            <a:pPr>
              <a:spcBef>
                <a:spcPct val="50000"/>
              </a:spcBef>
            </a:pPr>
            <a:endParaRPr lang="en-US" sz="2000" b="1">
              <a:solidFill>
                <a:srgbClr val="FFFFFF"/>
              </a:solidFill>
            </a:endParaRPr>
          </a:p>
          <a:p>
            <a:pPr>
              <a:spcBef>
                <a:spcPct val="50000"/>
              </a:spcBef>
              <a:buFontTx/>
              <a:buChar char="•"/>
            </a:pPr>
            <a:r>
              <a:rPr lang="en-US" sz="2400" b="1">
                <a:solidFill>
                  <a:srgbClr val="FFFFFF"/>
                </a:solidFill>
              </a:rPr>
              <a:t> Mask (code) in aperture plane</a:t>
            </a:r>
          </a:p>
          <a:p>
            <a:pPr>
              <a:spcBef>
                <a:spcPct val="50000"/>
              </a:spcBef>
            </a:pPr>
            <a:r>
              <a:rPr lang="en-US" sz="2000" b="1">
                <a:solidFill>
                  <a:srgbClr val="FFFFFF"/>
                </a:solidFill>
              </a:rPr>
              <a:t>       - </a:t>
            </a:r>
            <a:r>
              <a:rPr lang="en-US" b="1">
                <a:solidFill>
                  <a:srgbClr val="FFFFFF"/>
                </a:solidFill>
              </a:rPr>
              <a:t>make defocus patterns different from     	natural images and easier to discriminate</a:t>
            </a:r>
          </a:p>
          <a:p>
            <a:pPr>
              <a:spcBef>
                <a:spcPct val="50000"/>
              </a:spcBef>
            </a:pPr>
            <a:endParaRPr lang="en-US" b="1">
              <a:solidFill>
                <a:srgbClr val="FFFFFF"/>
              </a:solidFill>
            </a:endParaRPr>
          </a:p>
        </p:txBody>
      </p:sp>
      <p:grpSp>
        <p:nvGrpSpPr>
          <p:cNvPr id="2" name="Group 39"/>
          <p:cNvGrpSpPr>
            <a:grpSpLocks/>
          </p:cNvGrpSpPr>
          <p:nvPr/>
        </p:nvGrpSpPr>
        <p:grpSpPr bwMode="auto">
          <a:xfrm>
            <a:off x="1676629" y="3207891"/>
            <a:ext cx="2346325" cy="2346325"/>
            <a:chOff x="1059" y="833"/>
            <a:chExt cx="1085" cy="1084"/>
          </a:xfrm>
        </p:grpSpPr>
        <p:sp>
          <p:nvSpPr>
            <p:cNvPr id="613416" name="Rectangle 40"/>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13417" name="Picture 41"/>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3" name="Group 42"/>
          <p:cNvGrpSpPr>
            <a:grpSpLocks/>
          </p:cNvGrpSpPr>
          <p:nvPr/>
        </p:nvGrpSpPr>
        <p:grpSpPr bwMode="auto">
          <a:xfrm>
            <a:off x="5259617" y="3207891"/>
            <a:ext cx="2346325" cy="2346325"/>
            <a:chOff x="4530" y="765"/>
            <a:chExt cx="1095" cy="1085"/>
          </a:xfrm>
        </p:grpSpPr>
        <p:sp>
          <p:nvSpPr>
            <p:cNvPr id="613419" name="Rectangle 43"/>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13420" name="Picture 44"/>
            <p:cNvPicPr>
              <a:picLocks noChangeArrowheads="1"/>
            </p:cNvPicPr>
            <p:nvPr/>
          </p:nvPicPr>
          <p:blipFill>
            <a:blip r:embed="rId3"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613421" name="AutoShape 45"/>
          <p:cNvSpPr>
            <a:spLocks noChangeArrowheads="1"/>
          </p:cNvSpPr>
          <p:nvPr/>
        </p:nvSpPr>
        <p:spPr bwMode="auto">
          <a:xfrm>
            <a:off x="4457928" y="3868290"/>
            <a:ext cx="425450" cy="914400"/>
          </a:xfrm>
          <a:prstGeom prst="rightArrow">
            <a:avLst>
              <a:gd name="adj1" fmla="val 50000"/>
              <a:gd name="adj2" fmla="val 25000"/>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613422" name="Rectangle 46"/>
          <p:cNvSpPr>
            <a:spLocks noChangeArrowheads="1"/>
          </p:cNvSpPr>
          <p:nvPr/>
        </p:nvSpPr>
        <p:spPr bwMode="auto">
          <a:xfrm>
            <a:off x="1403578" y="5416102"/>
            <a:ext cx="2890838" cy="1098550"/>
          </a:xfrm>
          <a:prstGeom prst="rect">
            <a:avLst/>
          </a:prstGeom>
          <a:noFill/>
          <a:ln w="9525">
            <a:noFill/>
            <a:miter lim="800000"/>
            <a:headEnd/>
            <a:tailEnd/>
          </a:ln>
          <a:effectLst/>
        </p:spPr>
        <p:txBody>
          <a:bodyPr anchor="ctr"/>
          <a:lstStyle/>
          <a:p>
            <a:pPr algn="ctr"/>
            <a:r>
              <a:rPr lang="en-US" sz="2400" b="1">
                <a:solidFill>
                  <a:srgbClr val="FFFF00"/>
                </a:solidFill>
              </a:rPr>
              <a:t>Conventional </a:t>
            </a:r>
            <a:br>
              <a:rPr lang="en-US" sz="2400" b="1">
                <a:solidFill>
                  <a:srgbClr val="FFFF00"/>
                </a:solidFill>
              </a:rPr>
            </a:br>
            <a:r>
              <a:rPr lang="en-US" sz="2400" b="1">
                <a:solidFill>
                  <a:srgbClr val="FFFF00"/>
                </a:solidFill>
              </a:rPr>
              <a:t>aperture</a:t>
            </a:r>
          </a:p>
        </p:txBody>
      </p:sp>
      <p:sp>
        <p:nvSpPr>
          <p:cNvPr id="613423" name="Rectangle 47"/>
          <p:cNvSpPr>
            <a:spLocks noChangeArrowheads="1"/>
          </p:cNvSpPr>
          <p:nvPr/>
        </p:nvSpPr>
        <p:spPr bwMode="auto">
          <a:xfrm>
            <a:off x="4988153" y="5416102"/>
            <a:ext cx="2890838" cy="1098550"/>
          </a:xfrm>
          <a:prstGeom prst="rect">
            <a:avLst/>
          </a:prstGeom>
          <a:noFill/>
          <a:ln w="9525">
            <a:noFill/>
            <a:miter lim="800000"/>
            <a:headEnd/>
            <a:tailEnd/>
          </a:ln>
          <a:effectLst/>
        </p:spPr>
        <p:txBody>
          <a:bodyPr anchor="ctr"/>
          <a:lstStyle/>
          <a:p>
            <a:pPr algn="ctr"/>
            <a:r>
              <a:rPr lang="en-US" sz="2400" b="1">
                <a:solidFill>
                  <a:srgbClr val="FFFF00"/>
                </a:solidFill>
              </a:rPr>
              <a:t>Our coded aperture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5267" name="AutoShape 3"/>
          <p:cNvSpPr>
            <a:spLocks noChangeArrowheads="1"/>
          </p:cNvSpPr>
          <p:nvPr/>
        </p:nvSpPr>
        <p:spPr bwMode="auto">
          <a:xfrm rot="-5400000">
            <a:off x="6722498" y="4793676"/>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1035268" name="AutoShape 4"/>
          <p:cNvSpPr>
            <a:spLocks noChangeArrowheads="1"/>
          </p:cNvSpPr>
          <p:nvPr/>
        </p:nvSpPr>
        <p:spPr bwMode="auto">
          <a:xfrm rot="-5400000">
            <a:off x="7290029" y="4792882"/>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1035269" name="AutoShape 5"/>
          <p:cNvSpPr>
            <a:spLocks noChangeArrowheads="1"/>
          </p:cNvSpPr>
          <p:nvPr/>
        </p:nvSpPr>
        <p:spPr bwMode="auto">
          <a:xfrm rot="5400000" flipH="1">
            <a:off x="5435035" y="4793676"/>
            <a:ext cx="1436687"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1035271" name="Line 20"/>
          <p:cNvSpPr>
            <a:spLocks/>
          </p:cNvSpPr>
          <p:nvPr/>
        </p:nvSpPr>
        <p:spPr bwMode="auto">
          <a:xfrm>
            <a:off x="543153" y="1063844"/>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35272" name="Text Box 8"/>
          <p:cNvSpPr txBox="1">
            <a:spLocks noChangeArrowheads="1"/>
          </p:cNvSpPr>
          <p:nvPr/>
        </p:nvSpPr>
        <p:spPr bwMode="auto">
          <a:xfrm>
            <a:off x="4616678" y="4003894"/>
            <a:ext cx="18288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a:t>
            </a:r>
            <a:endParaRPr lang="en-US" sz="1600" b="1">
              <a:solidFill>
                <a:srgbClr val="004731"/>
              </a:solidFill>
            </a:endParaRPr>
          </a:p>
        </p:txBody>
      </p:sp>
      <p:sp>
        <p:nvSpPr>
          <p:cNvPr id="1035273" name="Line 9"/>
          <p:cNvSpPr>
            <a:spLocks noChangeShapeType="1"/>
          </p:cNvSpPr>
          <p:nvPr/>
        </p:nvSpPr>
        <p:spPr bwMode="auto">
          <a:xfrm>
            <a:off x="2721203" y="4461094"/>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1035274" name="Line 10"/>
          <p:cNvSpPr>
            <a:spLocks noChangeShapeType="1"/>
          </p:cNvSpPr>
          <p:nvPr/>
        </p:nvSpPr>
        <p:spPr bwMode="auto">
          <a:xfrm>
            <a:off x="1044803" y="4461094"/>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grpSp>
        <p:nvGrpSpPr>
          <p:cNvPr id="2" name="Group 12"/>
          <p:cNvGrpSpPr>
            <a:grpSpLocks/>
          </p:cNvGrpSpPr>
          <p:nvPr/>
        </p:nvGrpSpPr>
        <p:grpSpPr bwMode="auto">
          <a:xfrm>
            <a:off x="5334228" y="4730969"/>
            <a:ext cx="304800" cy="1441450"/>
            <a:chOff x="3456" y="1344"/>
            <a:chExt cx="192" cy="864"/>
          </a:xfrm>
        </p:grpSpPr>
        <p:sp>
          <p:nvSpPr>
            <p:cNvPr id="1035277" name="Arc 13"/>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78" name="Arc 14"/>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79" name="Arc 15"/>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80" name="Arc 16"/>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1035283" name="Text Box 19"/>
          <p:cNvSpPr txBox="1">
            <a:spLocks noChangeArrowheads="1"/>
          </p:cNvSpPr>
          <p:nvPr/>
        </p:nvSpPr>
        <p:spPr bwMode="auto">
          <a:xfrm>
            <a:off x="6988403" y="3880070"/>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1035284" name="Rectangle 20"/>
          <p:cNvSpPr>
            <a:spLocks noChangeArrowheads="1"/>
          </p:cNvSpPr>
          <p:nvPr/>
        </p:nvSpPr>
        <p:spPr bwMode="auto">
          <a:xfrm>
            <a:off x="7691667" y="4488082"/>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1035285" name="AutoShape 21"/>
          <p:cNvSpPr>
            <a:spLocks/>
          </p:cNvSpPr>
          <p:nvPr/>
        </p:nvSpPr>
        <p:spPr bwMode="auto">
          <a:xfrm>
            <a:off x="7759928" y="4965919"/>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1035286" name="Text Box 22"/>
          <p:cNvSpPr txBox="1">
            <a:spLocks noChangeArrowheads="1"/>
          </p:cNvSpPr>
          <p:nvPr/>
        </p:nvSpPr>
        <p:spPr bwMode="auto">
          <a:xfrm>
            <a:off x="7826603" y="5175469"/>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1035287" name="Line 23"/>
          <p:cNvSpPr>
            <a:spLocks noChangeShapeType="1"/>
          </p:cNvSpPr>
          <p:nvPr/>
        </p:nvSpPr>
        <p:spPr bwMode="auto">
          <a:xfrm>
            <a:off x="7674203" y="4575394"/>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1035288" name="AutoShape 24"/>
          <p:cNvSpPr>
            <a:spLocks noChangeArrowheads="1"/>
          </p:cNvSpPr>
          <p:nvPr/>
        </p:nvSpPr>
        <p:spPr bwMode="auto">
          <a:xfrm rot="-5400000">
            <a:off x="2537053" y="3206969"/>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1035292" name="AutoShape 28"/>
          <p:cNvSpPr>
            <a:spLocks noChangeArrowheads="1"/>
          </p:cNvSpPr>
          <p:nvPr/>
        </p:nvSpPr>
        <p:spPr bwMode="auto">
          <a:xfrm rot="5400000" flipH="1">
            <a:off x="6002566" y="4792882"/>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3" name="Group 29"/>
          <p:cNvGrpSpPr>
            <a:grpSpLocks/>
          </p:cNvGrpSpPr>
          <p:nvPr/>
        </p:nvGrpSpPr>
        <p:grpSpPr bwMode="auto">
          <a:xfrm>
            <a:off x="5334228" y="4730969"/>
            <a:ext cx="304800" cy="1441450"/>
            <a:chOff x="3456" y="1344"/>
            <a:chExt cx="192" cy="864"/>
          </a:xfrm>
        </p:grpSpPr>
        <p:sp>
          <p:nvSpPr>
            <p:cNvPr id="1035294" name="Arc 3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95" name="Arc 3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96" name="Arc 3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1035297" name="Arc 3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1035298" name="Text Box 34"/>
          <p:cNvSpPr txBox="1">
            <a:spLocks noChangeArrowheads="1"/>
          </p:cNvSpPr>
          <p:nvPr/>
        </p:nvSpPr>
        <p:spPr bwMode="auto">
          <a:xfrm>
            <a:off x="603478" y="4003894"/>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1035303" name="Rectangle 39"/>
          <p:cNvSpPr>
            <a:spLocks noGrp="1" noChangeArrowheads="1"/>
          </p:cNvSpPr>
          <p:nvPr>
            <p:ph type="title"/>
          </p:nvPr>
        </p:nvSpPr>
        <p:spPr>
          <a:xfrm>
            <a:off x="539978" y="36731"/>
            <a:ext cx="8458200" cy="1098551"/>
          </a:xfrm>
          <a:noFill/>
          <a:ln/>
        </p:spPr>
        <p:txBody>
          <a:bodyPr/>
          <a:lstStyle/>
          <a:p>
            <a:r>
              <a:rPr lang="en-US" b="1">
                <a:solidFill>
                  <a:srgbClr val="FFCC00"/>
                </a:solidFill>
              </a:rPr>
              <a:t>Solution: lens with occluder</a:t>
            </a:r>
          </a:p>
        </p:txBody>
      </p:sp>
      <p:sp>
        <p:nvSpPr>
          <p:cNvPr id="1035309" name="Text Box 45"/>
          <p:cNvSpPr txBox="1">
            <a:spLocks noChangeArrowheads="1"/>
          </p:cNvSpPr>
          <p:nvPr/>
        </p:nvSpPr>
        <p:spPr bwMode="auto">
          <a:xfrm>
            <a:off x="2029053" y="6361332"/>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71"/>
          <p:cNvGrpSpPr>
            <a:grpSpLocks/>
          </p:cNvGrpSpPr>
          <p:nvPr/>
        </p:nvGrpSpPr>
        <p:grpSpPr bwMode="auto">
          <a:xfrm>
            <a:off x="5492979" y="4735514"/>
            <a:ext cx="2601913" cy="1436687"/>
            <a:chOff x="3146" y="2907"/>
            <a:chExt cx="1639" cy="905"/>
          </a:xfrm>
        </p:grpSpPr>
        <p:grpSp>
          <p:nvGrpSpPr>
            <p:cNvPr id="3" name="Group 38"/>
            <p:cNvGrpSpPr>
              <a:grpSpLocks/>
            </p:cNvGrpSpPr>
            <p:nvPr/>
          </p:nvGrpSpPr>
          <p:grpSpPr bwMode="auto">
            <a:xfrm>
              <a:off x="3957" y="2907"/>
              <a:ext cx="828" cy="905"/>
              <a:chOff x="3465" y="3305"/>
              <a:chExt cx="828" cy="905"/>
            </a:xfrm>
          </p:grpSpPr>
          <p:sp>
            <p:nvSpPr>
              <p:cNvPr id="615452" name="AutoShape 28"/>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615460" name="AutoShape 36"/>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615461" name="AutoShape 37"/>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615464" name="AutoShape 40"/>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615465" name="AutoShape 41"/>
          <p:cNvSpPr>
            <a:spLocks noChangeArrowheads="1"/>
          </p:cNvSpPr>
          <p:nvPr/>
        </p:nvSpPr>
        <p:spPr bwMode="auto">
          <a:xfrm rot="5400000" flipH="1">
            <a:off x="5716022" y="4796632"/>
            <a:ext cx="868363" cy="1314450"/>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615429" name="Rectangle 5"/>
          <p:cNvSpPr>
            <a:spLocks noGrp="1" noChangeArrowheads="1"/>
          </p:cNvSpPr>
          <p:nvPr>
            <p:ph type="title"/>
          </p:nvPr>
        </p:nvSpPr>
        <p:spPr>
          <a:xfrm>
            <a:off x="536803" y="41275"/>
            <a:ext cx="8458200" cy="1098550"/>
          </a:xfrm>
          <a:noFill/>
          <a:ln/>
        </p:spPr>
        <p:txBody>
          <a:bodyPr/>
          <a:lstStyle/>
          <a:p>
            <a:r>
              <a:rPr lang="en-US" b="1">
                <a:solidFill>
                  <a:srgbClr val="FFCC00"/>
                </a:solidFill>
              </a:rPr>
              <a:t>Solution: lens with occluder</a:t>
            </a:r>
          </a:p>
        </p:txBody>
      </p:sp>
      <p:sp>
        <p:nvSpPr>
          <p:cNvPr id="615430"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615432" name="Text Box 8"/>
          <p:cNvSpPr txBox="1">
            <a:spLocks noChangeArrowheads="1"/>
          </p:cNvSpPr>
          <p:nvPr/>
        </p:nvSpPr>
        <p:spPr bwMode="auto">
          <a:xfrm>
            <a:off x="4613503" y="4006851"/>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615434" name="Line 10"/>
          <p:cNvSpPr>
            <a:spLocks noChangeShapeType="1"/>
          </p:cNvSpPr>
          <p:nvPr/>
        </p:nvSpPr>
        <p:spPr bwMode="auto">
          <a:xfrm>
            <a:off x="2718028" y="446405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615435" name="Line 11"/>
          <p:cNvSpPr>
            <a:spLocks noChangeShapeType="1"/>
          </p:cNvSpPr>
          <p:nvPr/>
        </p:nvSpPr>
        <p:spPr bwMode="auto">
          <a:xfrm>
            <a:off x="10416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615473" name="Line 49"/>
          <p:cNvSpPr>
            <a:spLocks noChangeShapeType="1"/>
          </p:cNvSpPr>
          <p:nvPr/>
        </p:nvSpPr>
        <p:spPr bwMode="auto">
          <a:xfrm>
            <a:off x="5516792" y="5022850"/>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44"/>
          <p:cNvGrpSpPr>
            <a:grpSpLocks/>
          </p:cNvGrpSpPr>
          <p:nvPr/>
        </p:nvGrpSpPr>
        <p:grpSpPr bwMode="auto">
          <a:xfrm>
            <a:off x="5331053" y="4733925"/>
            <a:ext cx="304800" cy="1441450"/>
            <a:chOff x="3456" y="1344"/>
            <a:chExt cx="192" cy="864"/>
          </a:xfrm>
        </p:grpSpPr>
        <p:sp>
          <p:nvSpPr>
            <p:cNvPr id="615469" name="Arc 45"/>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70" name="Arc 46"/>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71" name="Arc 47"/>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72" name="Arc 48"/>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615431" name="Text Box 7"/>
          <p:cNvSpPr txBox="1">
            <a:spLocks noChangeArrowheads="1"/>
          </p:cNvSpPr>
          <p:nvPr/>
        </p:nvSpPr>
        <p:spPr bwMode="auto">
          <a:xfrm>
            <a:off x="6985228" y="388302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615493" name="Rectangle 69"/>
          <p:cNvSpPr>
            <a:spLocks noChangeArrowheads="1"/>
          </p:cNvSpPr>
          <p:nvPr/>
        </p:nvSpPr>
        <p:spPr bwMode="auto">
          <a:xfrm>
            <a:off x="7688492" y="449103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615439" name="AutoShape 15"/>
          <p:cNvSpPr>
            <a:spLocks/>
          </p:cNvSpPr>
          <p:nvPr/>
        </p:nvSpPr>
        <p:spPr bwMode="auto">
          <a:xfrm>
            <a:off x="7756753" y="4968875"/>
            <a:ext cx="266700" cy="971550"/>
          </a:xfrm>
          <a:prstGeom prst="rightBrace">
            <a:avLst>
              <a:gd name="adj1" fmla="val 30357"/>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615440" name="Text Box 16"/>
          <p:cNvSpPr txBox="1">
            <a:spLocks noChangeArrowheads="1"/>
          </p:cNvSpPr>
          <p:nvPr/>
        </p:nvSpPr>
        <p:spPr bwMode="auto">
          <a:xfrm>
            <a:off x="7823428" y="517842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615449" name="Line 25"/>
          <p:cNvSpPr>
            <a:spLocks noChangeShapeType="1"/>
          </p:cNvSpPr>
          <p:nvPr/>
        </p:nvSpPr>
        <p:spPr bwMode="auto">
          <a:xfrm>
            <a:off x="7671028" y="457835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615450" name="AutoShape 26"/>
          <p:cNvSpPr>
            <a:spLocks noChangeArrowheads="1"/>
          </p:cNvSpPr>
          <p:nvPr/>
        </p:nvSpPr>
        <p:spPr bwMode="auto">
          <a:xfrm rot="-5400000">
            <a:off x="2533878" y="3209925"/>
            <a:ext cx="1436688" cy="44910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615501" name="Rectangle 77"/>
          <p:cNvSpPr>
            <a:spLocks noChangeArrowheads="1"/>
          </p:cNvSpPr>
          <p:nvPr/>
        </p:nvSpPr>
        <p:spPr bwMode="auto">
          <a:xfrm>
            <a:off x="6702654" y="140493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615502" name="Rectangle 78"/>
          <p:cNvSpPr>
            <a:spLocks noChangeArrowheads="1"/>
          </p:cNvSpPr>
          <p:nvPr/>
        </p:nvSpPr>
        <p:spPr bwMode="auto">
          <a:xfrm>
            <a:off x="784453" y="140811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pic>
        <p:nvPicPr>
          <p:cNvPr id="615500" name="Picture 76" descr="coded_01"/>
          <p:cNvPicPr>
            <a:picLocks noChangeAspect="1" noChangeArrowheads="1"/>
          </p:cNvPicPr>
          <p:nvPr/>
        </p:nvPicPr>
        <p:blipFill>
          <a:blip r:embed="rId3" cstate="print"/>
          <a:srcRect/>
          <a:stretch>
            <a:fillRect/>
          </a:stretch>
        </p:blipFill>
        <p:spPr bwMode="auto">
          <a:xfrm>
            <a:off x="5119916" y="1292225"/>
            <a:ext cx="1644650" cy="1644650"/>
          </a:xfrm>
          <a:prstGeom prst="rect">
            <a:avLst/>
          </a:prstGeom>
          <a:noFill/>
          <a:ln w="38100">
            <a:solidFill>
              <a:schemeClr val="bg1"/>
            </a:solidFill>
            <a:miter lim="800000"/>
            <a:headEnd/>
            <a:tailEnd/>
          </a:ln>
        </p:spPr>
      </p:pic>
      <p:grpSp>
        <p:nvGrpSpPr>
          <p:cNvPr id="5" name="Group 79"/>
          <p:cNvGrpSpPr>
            <a:grpSpLocks/>
          </p:cNvGrpSpPr>
          <p:nvPr/>
        </p:nvGrpSpPr>
        <p:grpSpPr bwMode="auto">
          <a:xfrm>
            <a:off x="2843441" y="1282700"/>
            <a:ext cx="1663700" cy="1663700"/>
            <a:chOff x="4530" y="765"/>
            <a:chExt cx="1095" cy="1085"/>
          </a:xfrm>
        </p:grpSpPr>
        <p:sp>
          <p:nvSpPr>
            <p:cNvPr id="615504" name="Rectangle 80"/>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15505" name="Picture 81"/>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615516" name="AutoShape 92"/>
          <p:cNvSpPr>
            <a:spLocks noChangeArrowheads="1"/>
          </p:cNvSpPr>
          <p:nvPr/>
        </p:nvSpPr>
        <p:spPr bwMode="auto">
          <a:xfrm>
            <a:off x="4646842" y="177323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615466" name="AutoShape 42"/>
          <p:cNvSpPr>
            <a:spLocks noChangeArrowheads="1"/>
          </p:cNvSpPr>
          <p:nvPr/>
        </p:nvSpPr>
        <p:spPr bwMode="auto">
          <a:xfrm rot="5400000" flipH="1">
            <a:off x="5999391" y="4795838"/>
            <a:ext cx="301625" cy="1314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6" name="Group 61"/>
          <p:cNvGrpSpPr>
            <a:grpSpLocks/>
          </p:cNvGrpSpPr>
          <p:nvPr/>
        </p:nvGrpSpPr>
        <p:grpSpPr bwMode="auto">
          <a:xfrm>
            <a:off x="5331053" y="4733925"/>
            <a:ext cx="304800" cy="1441450"/>
            <a:chOff x="3456" y="1344"/>
            <a:chExt cx="192" cy="864"/>
          </a:xfrm>
        </p:grpSpPr>
        <p:sp>
          <p:nvSpPr>
            <p:cNvPr id="615486" name="Arc 62"/>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87" name="Arc 63"/>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88" name="Arc 64"/>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615489" name="Arc 65"/>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615520" name="Text Box 96"/>
          <p:cNvSpPr txBox="1">
            <a:spLocks noChangeArrowheads="1"/>
          </p:cNvSpPr>
          <p:nvPr/>
        </p:nvSpPr>
        <p:spPr bwMode="auto">
          <a:xfrm>
            <a:off x="600303" y="400685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615521" name="Text Box 97"/>
          <p:cNvSpPr txBox="1">
            <a:spLocks noChangeArrowheads="1"/>
          </p:cNvSpPr>
          <p:nvPr/>
        </p:nvSpPr>
        <p:spPr bwMode="auto">
          <a:xfrm>
            <a:off x="2025878" y="636428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5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55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550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501" grpId="0"/>
      <p:bldP spid="615502" grpId="0"/>
      <p:bldP spid="61551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sz="2800" dirty="0"/>
              <a:t>Representing Light: The </a:t>
            </a:r>
            <a:r>
              <a:rPr lang="en-US" sz="2800" dirty="0" err="1"/>
              <a:t>Plenoptic</a:t>
            </a:r>
            <a:r>
              <a:rPr lang="en-US" sz="2800" dirty="0"/>
              <a:t> Function</a:t>
            </a:r>
          </a:p>
        </p:txBody>
      </p:sp>
      <p:sp>
        <p:nvSpPr>
          <p:cNvPr id="79875" name="Rectangle 3"/>
          <p:cNvSpPr>
            <a:spLocks noGrp="1" noChangeArrowheads="1"/>
          </p:cNvSpPr>
          <p:nvPr>
            <p:ph type="body" sz="half" idx="2"/>
          </p:nvPr>
        </p:nvSpPr>
        <p:spPr>
          <a:xfrm>
            <a:off x="1066800" y="3782044"/>
            <a:ext cx="7772400" cy="2362200"/>
          </a:xfrm>
        </p:spPr>
        <p:txBody>
          <a:bodyPr/>
          <a:lstStyle/>
          <a:p>
            <a:pPr marL="0" indent="0"/>
            <a:r>
              <a:rPr lang="en-US" sz="2400"/>
              <a:t>Q: What is the set of all things that we can ever see?</a:t>
            </a:r>
          </a:p>
          <a:p>
            <a:pPr marL="0" indent="0"/>
            <a:r>
              <a:rPr lang="en-US" sz="2400"/>
              <a:t>A: The Plenoptic Function (Adelson &amp; Bergen)</a:t>
            </a:r>
          </a:p>
          <a:p>
            <a:pPr marL="0" indent="0"/>
            <a:endParaRPr lang="en-US" sz="2400"/>
          </a:p>
          <a:p>
            <a:pPr marL="0" indent="0"/>
            <a:r>
              <a:rPr lang="en-US" sz="2400"/>
              <a:t>Let’s start with a stationary person and try to parameterize </a:t>
            </a:r>
            <a:r>
              <a:rPr lang="en-US" sz="2400" u="sng"/>
              <a:t>everything</a:t>
            </a:r>
            <a:r>
              <a:rPr lang="en-US" sz="2400"/>
              <a:t> that he can see…</a:t>
            </a:r>
          </a:p>
        </p:txBody>
      </p:sp>
      <p:pic>
        <p:nvPicPr>
          <p:cNvPr id="79876" name="Picture 4"/>
          <p:cNvPicPr>
            <a:picLocks noChangeAspect="1" noChangeArrowheads="1"/>
          </p:cNvPicPr>
          <p:nvPr/>
        </p:nvPicPr>
        <p:blipFill>
          <a:blip r:embed="rId2" cstate="print"/>
          <a:srcRect l="6857" t="24380" r="5142" b="26857"/>
          <a:stretch>
            <a:fillRect/>
          </a:stretch>
        </p:blipFill>
        <p:spPr bwMode="auto">
          <a:xfrm>
            <a:off x="1524000" y="886444"/>
            <a:ext cx="6553200" cy="2724150"/>
          </a:xfrm>
          <a:prstGeom prst="rect">
            <a:avLst/>
          </a:prstGeom>
          <a:noFill/>
          <a:ln w="9525">
            <a:noFill/>
            <a:miter lim="800000"/>
            <a:headEnd/>
            <a:tailEnd/>
          </a:ln>
          <a:effectLst/>
        </p:spPr>
      </p:pic>
      <p:sp>
        <p:nvSpPr>
          <p:cNvPr id="79877" name="Text Box 5"/>
          <p:cNvSpPr txBox="1">
            <a:spLocks noChangeArrowheads="1"/>
          </p:cNvSpPr>
          <p:nvPr/>
        </p:nvSpPr>
        <p:spPr bwMode="auto">
          <a:xfrm>
            <a:off x="6096000" y="3553444"/>
            <a:ext cx="2057400" cy="274638"/>
          </a:xfrm>
          <a:prstGeom prst="rect">
            <a:avLst/>
          </a:prstGeom>
          <a:noFill/>
          <a:ln w="9525">
            <a:noFill/>
            <a:miter lim="800000"/>
            <a:headEnd/>
            <a:tailEnd/>
          </a:ln>
          <a:effectLst/>
        </p:spPr>
        <p:txBody>
          <a:bodyPr wrap="none">
            <a:spAutoFit/>
          </a:bodyPr>
          <a:lstStyle/>
          <a:p>
            <a:pPr eaLnBrk="0" hangingPunct="0"/>
            <a:r>
              <a:rPr lang="en-US" sz="1200">
                <a:solidFill>
                  <a:srgbClr val="000000"/>
                </a:solidFill>
                <a:cs typeface="Arial" charset="0"/>
              </a:rPr>
              <a:t>Figure by Leonard McMillan</a:t>
            </a:r>
          </a:p>
        </p:txBody>
      </p:sp>
      <p:sp>
        <p:nvSpPr>
          <p:cNvPr id="6" name="TextBox 5"/>
          <p:cNvSpPr txBox="1"/>
          <p:nvPr/>
        </p:nvSpPr>
        <p:spPr>
          <a:xfrm>
            <a:off x="381001" y="6525244"/>
            <a:ext cx="1941557" cy="369332"/>
          </a:xfrm>
          <a:prstGeom prst="rect">
            <a:avLst/>
          </a:prstGeom>
          <a:noFill/>
        </p:spPr>
        <p:txBody>
          <a:bodyPr wrap="none" rtlCol="0">
            <a:spAutoFit/>
          </a:bodyPr>
          <a:lstStyle/>
          <a:p>
            <a:r>
              <a:rPr lang="en-US" dirty="0"/>
              <a:t>Slides from Efros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1964" name="Picture 60" descr="coded_03"/>
          <p:cNvPicPr>
            <a:picLocks noChangeAspect="1" noChangeArrowheads="1"/>
          </p:cNvPicPr>
          <p:nvPr/>
        </p:nvPicPr>
        <p:blipFill>
          <a:blip r:embed="rId3" cstate="print"/>
          <a:srcRect/>
          <a:stretch>
            <a:fillRect/>
          </a:stretch>
        </p:blipFill>
        <p:spPr bwMode="auto">
          <a:xfrm>
            <a:off x="5126382" y="1296996"/>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499444" y="4740285"/>
            <a:ext cx="3035300"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1917"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1918"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1919"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1920"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1921" name="AutoShape 17"/>
          <p:cNvSpPr>
            <a:spLocks noChangeArrowheads="1"/>
          </p:cNvSpPr>
          <p:nvPr/>
        </p:nvSpPr>
        <p:spPr bwMode="auto">
          <a:xfrm rot="5400000" flipH="1">
            <a:off x="5832026" y="4691866"/>
            <a:ext cx="868363" cy="1533525"/>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1908" name="Text Box 4"/>
          <p:cNvSpPr txBox="1">
            <a:spLocks noChangeArrowheads="1"/>
          </p:cNvSpPr>
          <p:nvPr/>
        </p:nvSpPr>
        <p:spPr bwMode="auto">
          <a:xfrm>
            <a:off x="4619969" y="4011622"/>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891910" name="Line 6"/>
          <p:cNvSpPr>
            <a:spLocks noChangeShapeType="1"/>
          </p:cNvSpPr>
          <p:nvPr/>
        </p:nvSpPr>
        <p:spPr bwMode="auto">
          <a:xfrm>
            <a:off x="2724494" y="4468821"/>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891911" name="Line 7"/>
          <p:cNvSpPr>
            <a:spLocks noChangeShapeType="1"/>
          </p:cNvSpPr>
          <p:nvPr/>
        </p:nvSpPr>
        <p:spPr bwMode="auto">
          <a:xfrm>
            <a:off x="1048094" y="4468821"/>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1912" name="Line 8"/>
          <p:cNvSpPr>
            <a:spLocks noChangeShapeType="1"/>
          </p:cNvSpPr>
          <p:nvPr/>
        </p:nvSpPr>
        <p:spPr bwMode="auto">
          <a:xfrm>
            <a:off x="1467194" y="4468821"/>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1913" name="Line 9"/>
          <p:cNvSpPr>
            <a:spLocks noChangeShapeType="1"/>
          </p:cNvSpPr>
          <p:nvPr/>
        </p:nvSpPr>
        <p:spPr bwMode="auto">
          <a:xfrm>
            <a:off x="5523258" y="5026034"/>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19"/>
          <p:cNvGrpSpPr>
            <a:grpSpLocks/>
          </p:cNvGrpSpPr>
          <p:nvPr/>
        </p:nvGrpSpPr>
        <p:grpSpPr bwMode="auto">
          <a:xfrm>
            <a:off x="5337519" y="4738696"/>
            <a:ext cx="304800" cy="1441450"/>
            <a:chOff x="3456" y="1344"/>
            <a:chExt cx="192" cy="864"/>
          </a:xfrm>
        </p:grpSpPr>
        <p:sp>
          <p:nvSpPr>
            <p:cNvPr id="891924"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25"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26"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27"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1930" name="Text Box 26"/>
          <p:cNvSpPr txBox="1">
            <a:spLocks noChangeArrowheads="1"/>
          </p:cNvSpPr>
          <p:nvPr/>
        </p:nvSpPr>
        <p:spPr bwMode="auto">
          <a:xfrm>
            <a:off x="6991694" y="3887797"/>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891931" name="Rectangle 27"/>
          <p:cNvSpPr>
            <a:spLocks noChangeArrowheads="1"/>
          </p:cNvSpPr>
          <p:nvPr/>
        </p:nvSpPr>
        <p:spPr bwMode="auto">
          <a:xfrm>
            <a:off x="7694958" y="4495809"/>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1933" name="Text Box 29"/>
          <p:cNvSpPr txBox="1">
            <a:spLocks noChangeArrowheads="1"/>
          </p:cNvSpPr>
          <p:nvPr/>
        </p:nvSpPr>
        <p:spPr bwMode="auto">
          <a:xfrm>
            <a:off x="7829894" y="5183196"/>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891934" name="Line 30"/>
          <p:cNvSpPr>
            <a:spLocks noChangeShapeType="1"/>
          </p:cNvSpPr>
          <p:nvPr/>
        </p:nvSpPr>
        <p:spPr bwMode="auto">
          <a:xfrm>
            <a:off x="7677494" y="4583121"/>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891936" name="AutoShape 32"/>
          <p:cNvSpPr>
            <a:spLocks noChangeArrowheads="1"/>
          </p:cNvSpPr>
          <p:nvPr/>
        </p:nvSpPr>
        <p:spPr bwMode="auto">
          <a:xfrm rot="-5400000">
            <a:off x="2756245" y="3429009"/>
            <a:ext cx="1436687" cy="405923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1946" name="AutoShape 42"/>
          <p:cNvSpPr>
            <a:spLocks/>
          </p:cNvSpPr>
          <p:nvPr/>
        </p:nvSpPr>
        <p:spPr bwMode="auto">
          <a:xfrm>
            <a:off x="7763219" y="5129221"/>
            <a:ext cx="266700" cy="660400"/>
          </a:xfrm>
          <a:prstGeom prst="rightBrace">
            <a:avLst>
              <a:gd name="adj1" fmla="val 20635"/>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891922" name="AutoShape 18"/>
          <p:cNvSpPr>
            <a:spLocks noChangeArrowheads="1"/>
          </p:cNvSpPr>
          <p:nvPr/>
        </p:nvSpPr>
        <p:spPr bwMode="auto">
          <a:xfrm rot="5400000" flipH="1">
            <a:off x="6115395" y="4691072"/>
            <a:ext cx="301625" cy="1533525"/>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5" name="Group 33"/>
          <p:cNvGrpSpPr>
            <a:grpSpLocks/>
          </p:cNvGrpSpPr>
          <p:nvPr/>
        </p:nvGrpSpPr>
        <p:grpSpPr bwMode="auto">
          <a:xfrm>
            <a:off x="5337519" y="4738696"/>
            <a:ext cx="304800" cy="1441450"/>
            <a:chOff x="3456" y="1344"/>
            <a:chExt cx="192" cy="864"/>
          </a:xfrm>
        </p:grpSpPr>
        <p:sp>
          <p:nvSpPr>
            <p:cNvPr id="891938"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39"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40"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1941"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1947" name="Rectangle 43"/>
          <p:cNvSpPr>
            <a:spLocks noChangeArrowheads="1"/>
          </p:cNvSpPr>
          <p:nvPr/>
        </p:nvSpPr>
        <p:spPr bwMode="auto">
          <a:xfrm>
            <a:off x="6709120" y="1409710"/>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891948" name="Rectangle 44"/>
          <p:cNvSpPr>
            <a:spLocks noChangeArrowheads="1"/>
          </p:cNvSpPr>
          <p:nvPr/>
        </p:nvSpPr>
        <p:spPr bwMode="auto">
          <a:xfrm>
            <a:off x="790919" y="1412885"/>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grpSp>
        <p:nvGrpSpPr>
          <p:cNvPr id="6" name="Group 46"/>
          <p:cNvGrpSpPr>
            <a:grpSpLocks/>
          </p:cNvGrpSpPr>
          <p:nvPr/>
        </p:nvGrpSpPr>
        <p:grpSpPr bwMode="auto">
          <a:xfrm>
            <a:off x="2849907" y="1287471"/>
            <a:ext cx="1663700" cy="1663700"/>
            <a:chOff x="4530" y="765"/>
            <a:chExt cx="1095" cy="1085"/>
          </a:xfrm>
        </p:grpSpPr>
        <p:sp>
          <p:nvSpPr>
            <p:cNvPr id="891951" name="Rectangle 47"/>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891952" name="Picture 48"/>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1953" name="AutoShape 49"/>
          <p:cNvSpPr>
            <a:spLocks noChangeArrowheads="1"/>
          </p:cNvSpPr>
          <p:nvPr/>
        </p:nvSpPr>
        <p:spPr bwMode="auto">
          <a:xfrm>
            <a:off x="4653308" y="1778010"/>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891962" name="Rectangle 58"/>
          <p:cNvSpPr>
            <a:spLocks noGrp="1" noChangeArrowheads="1"/>
          </p:cNvSpPr>
          <p:nvPr>
            <p:ph type="title"/>
          </p:nvPr>
        </p:nvSpPr>
        <p:spPr>
          <a:xfrm>
            <a:off x="543269" y="46046"/>
            <a:ext cx="8458200" cy="1098550"/>
          </a:xfrm>
          <a:noFill/>
          <a:ln/>
        </p:spPr>
        <p:txBody>
          <a:bodyPr/>
          <a:lstStyle/>
          <a:p>
            <a:r>
              <a:rPr lang="en-US" b="1">
                <a:solidFill>
                  <a:srgbClr val="FFCC00"/>
                </a:solidFill>
              </a:rPr>
              <a:t>Solution: lens with occluder</a:t>
            </a:r>
          </a:p>
        </p:txBody>
      </p:sp>
      <p:sp>
        <p:nvSpPr>
          <p:cNvPr id="891963" name="Line 20"/>
          <p:cNvSpPr>
            <a:spLocks/>
          </p:cNvSpPr>
          <p:nvPr/>
        </p:nvSpPr>
        <p:spPr bwMode="auto">
          <a:xfrm>
            <a:off x="546444" y="1071571"/>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891965" name="Text Box 61"/>
          <p:cNvSpPr txBox="1">
            <a:spLocks noChangeArrowheads="1"/>
          </p:cNvSpPr>
          <p:nvPr/>
        </p:nvSpPr>
        <p:spPr bwMode="auto">
          <a:xfrm>
            <a:off x="1025869" y="4011621"/>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891966" name="Text Box 62"/>
          <p:cNvSpPr txBox="1">
            <a:spLocks noChangeArrowheads="1"/>
          </p:cNvSpPr>
          <p:nvPr/>
        </p:nvSpPr>
        <p:spPr bwMode="auto">
          <a:xfrm>
            <a:off x="2032344" y="6369059"/>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4004" name="Picture 52" descr="coded_05"/>
          <p:cNvPicPr>
            <a:picLocks noChangeAspect="1" noChangeArrowheads="1"/>
          </p:cNvPicPr>
          <p:nvPr/>
        </p:nvPicPr>
        <p:blipFill>
          <a:blip r:embed="rId3" cstate="print"/>
          <a:srcRect/>
          <a:stretch>
            <a:fillRect/>
          </a:stretch>
        </p:blipFill>
        <p:spPr bwMode="auto">
          <a:xfrm>
            <a:off x="5126380" y="129222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499443" y="4735514"/>
            <a:ext cx="3465513"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3965"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3966"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3967"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3968"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3969" name="AutoShape 17"/>
          <p:cNvSpPr>
            <a:spLocks noChangeArrowheads="1"/>
          </p:cNvSpPr>
          <p:nvPr/>
        </p:nvSpPr>
        <p:spPr bwMode="auto">
          <a:xfrm rot="5400000" flipH="1">
            <a:off x="5940768" y="4578351"/>
            <a:ext cx="868363" cy="1751013"/>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3956" name="Text Box 4"/>
          <p:cNvSpPr txBox="1">
            <a:spLocks noChangeArrowheads="1"/>
          </p:cNvSpPr>
          <p:nvPr/>
        </p:nvSpPr>
        <p:spPr bwMode="auto">
          <a:xfrm>
            <a:off x="4619967" y="4006851"/>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893958" name="Line 6"/>
          <p:cNvSpPr>
            <a:spLocks noChangeShapeType="1"/>
          </p:cNvSpPr>
          <p:nvPr/>
        </p:nvSpPr>
        <p:spPr bwMode="auto">
          <a:xfrm>
            <a:off x="2724492" y="446405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893959" name="Line 7"/>
          <p:cNvSpPr>
            <a:spLocks noChangeShapeType="1"/>
          </p:cNvSpPr>
          <p:nvPr/>
        </p:nvSpPr>
        <p:spPr bwMode="auto">
          <a:xfrm>
            <a:off x="1048092"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3960" name="Line 8"/>
          <p:cNvSpPr>
            <a:spLocks noChangeShapeType="1"/>
          </p:cNvSpPr>
          <p:nvPr/>
        </p:nvSpPr>
        <p:spPr bwMode="auto">
          <a:xfrm>
            <a:off x="1467192"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3961" name="Line 9"/>
          <p:cNvSpPr>
            <a:spLocks noChangeShapeType="1"/>
          </p:cNvSpPr>
          <p:nvPr/>
        </p:nvSpPr>
        <p:spPr bwMode="auto">
          <a:xfrm>
            <a:off x="5523256" y="5021263"/>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19"/>
          <p:cNvGrpSpPr>
            <a:grpSpLocks/>
          </p:cNvGrpSpPr>
          <p:nvPr/>
        </p:nvGrpSpPr>
        <p:grpSpPr bwMode="auto">
          <a:xfrm>
            <a:off x="5337517" y="4733925"/>
            <a:ext cx="304800" cy="1441450"/>
            <a:chOff x="3456" y="1344"/>
            <a:chExt cx="192" cy="864"/>
          </a:xfrm>
        </p:grpSpPr>
        <p:sp>
          <p:nvSpPr>
            <p:cNvPr id="893972"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73"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74"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75"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3976" name="Line 24"/>
          <p:cNvSpPr>
            <a:spLocks noChangeShapeType="1"/>
          </p:cNvSpPr>
          <p:nvPr/>
        </p:nvSpPr>
        <p:spPr bwMode="auto">
          <a:xfrm>
            <a:off x="1886292"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3978" name="Text Box 26"/>
          <p:cNvSpPr txBox="1">
            <a:spLocks noChangeArrowheads="1"/>
          </p:cNvSpPr>
          <p:nvPr/>
        </p:nvSpPr>
        <p:spPr bwMode="auto">
          <a:xfrm>
            <a:off x="6991692" y="388302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893979" name="Rectangle 27"/>
          <p:cNvSpPr>
            <a:spLocks noChangeArrowheads="1"/>
          </p:cNvSpPr>
          <p:nvPr/>
        </p:nvSpPr>
        <p:spPr bwMode="auto">
          <a:xfrm>
            <a:off x="7694956" y="449103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3981" name="Text Box 29"/>
          <p:cNvSpPr txBox="1">
            <a:spLocks noChangeArrowheads="1"/>
          </p:cNvSpPr>
          <p:nvPr/>
        </p:nvSpPr>
        <p:spPr bwMode="auto">
          <a:xfrm>
            <a:off x="7829892" y="517842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893982" name="Line 30"/>
          <p:cNvSpPr>
            <a:spLocks noChangeShapeType="1"/>
          </p:cNvSpPr>
          <p:nvPr/>
        </p:nvSpPr>
        <p:spPr bwMode="auto">
          <a:xfrm>
            <a:off x="7677492" y="457835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893984" name="AutoShape 32"/>
          <p:cNvSpPr>
            <a:spLocks noChangeArrowheads="1"/>
          </p:cNvSpPr>
          <p:nvPr/>
        </p:nvSpPr>
        <p:spPr bwMode="auto">
          <a:xfrm rot="-5400000">
            <a:off x="2972937" y="3640932"/>
            <a:ext cx="1436687" cy="36258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3993" name="AutoShape 41"/>
          <p:cNvSpPr>
            <a:spLocks/>
          </p:cNvSpPr>
          <p:nvPr/>
        </p:nvSpPr>
        <p:spPr bwMode="auto">
          <a:xfrm>
            <a:off x="7763217" y="5249864"/>
            <a:ext cx="266700" cy="407987"/>
          </a:xfrm>
          <a:prstGeom prst="rightBrace">
            <a:avLst>
              <a:gd name="adj1" fmla="val 12748"/>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893970" name="AutoShape 18"/>
          <p:cNvSpPr>
            <a:spLocks noChangeArrowheads="1"/>
          </p:cNvSpPr>
          <p:nvPr/>
        </p:nvSpPr>
        <p:spPr bwMode="auto">
          <a:xfrm rot="5400000" flipH="1">
            <a:off x="6224137" y="4577557"/>
            <a:ext cx="301625" cy="17510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5" name="Group 33"/>
          <p:cNvGrpSpPr>
            <a:grpSpLocks/>
          </p:cNvGrpSpPr>
          <p:nvPr/>
        </p:nvGrpSpPr>
        <p:grpSpPr bwMode="auto">
          <a:xfrm>
            <a:off x="5337517" y="4733925"/>
            <a:ext cx="304800" cy="1441450"/>
            <a:chOff x="3456" y="1344"/>
            <a:chExt cx="192" cy="864"/>
          </a:xfrm>
        </p:grpSpPr>
        <p:sp>
          <p:nvSpPr>
            <p:cNvPr id="893986"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87"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88"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3989"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3994" name="Rectangle 42"/>
          <p:cNvSpPr>
            <a:spLocks noChangeArrowheads="1"/>
          </p:cNvSpPr>
          <p:nvPr/>
        </p:nvSpPr>
        <p:spPr bwMode="auto">
          <a:xfrm>
            <a:off x="6709118" y="140493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893995" name="Rectangle 43"/>
          <p:cNvSpPr>
            <a:spLocks noChangeArrowheads="1"/>
          </p:cNvSpPr>
          <p:nvPr/>
        </p:nvSpPr>
        <p:spPr bwMode="auto">
          <a:xfrm>
            <a:off x="790917" y="140811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grpSp>
        <p:nvGrpSpPr>
          <p:cNvPr id="6" name="Group 45"/>
          <p:cNvGrpSpPr>
            <a:grpSpLocks/>
          </p:cNvGrpSpPr>
          <p:nvPr/>
        </p:nvGrpSpPr>
        <p:grpSpPr bwMode="auto">
          <a:xfrm>
            <a:off x="2849905" y="1282700"/>
            <a:ext cx="1663700" cy="1663700"/>
            <a:chOff x="4530" y="765"/>
            <a:chExt cx="1095" cy="1085"/>
          </a:xfrm>
        </p:grpSpPr>
        <p:sp>
          <p:nvSpPr>
            <p:cNvPr id="893998"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893999"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4000" name="AutoShape 48"/>
          <p:cNvSpPr>
            <a:spLocks noChangeArrowheads="1"/>
          </p:cNvSpPr>
          <p:nvPr/>
        </p:nvSpPr>
        <p:spPr bwMode="auto">
          <a:xfrm>
            <a:off x="4653306" y="177323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894002" name="Rectangle 50"/>
          <p:cNvSpPr>
            <a:spLocks noGrp="1" noChangeArrowheads="1"/>
          </p:cNvSpPr>
          <p:nvPr>
            <p:ph type="title"/>
          </p:nvPr>
        </p:nvSpPr>
        <p:spPr>
          <a:xfrm>
            <a:off x="543267" y="41275"/>
            <a:ext cx="8458200" cy="1098550"/>
          </a:xfrm>
          <a:noFill/>
          <a:ln/>
        </p:spPr>
        <p:txBody>
          <a:bodyPr/>
          <a:lstStyle/>
          <a:p>
            <a:r>
              <a:rPr lang="en-US" b="1">
                <a:solidFill>
                  <a:srgbClr val="FFCC00"/>
                </a:solidFill>
              </a:rPr>
              <a:t>Solution: lens with occluder</a:t>
            </a:r>
          </a:p>
        </p:txBody>
      </p:sp>
      <p:sp>
        <p:nvSpPr>
          <p:cNvPr id="894003" name="Line 20"/>
          <p:cNvSpPr>
            <a:spLocks/>
          </p:cNvSpPr>
          <p:nvPr/>
        </p:nvSpPr>
        <p:spPr bwMode="auto">
          <a:xfrm>
            <a:off x="546442"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894005" name="Text Box 53"/>
          <p:cNvSpPr txBox="1">
            <a:spLocks noChangeArrowheads="1"/>
          </p:cNvSpPr>
          <p:nvPr/>
        </p:nvSpPr>
        <p:spPr bwMode="auto">
          <a:xfrm>
            <a:off x="1444967" y="400685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894006" name="Text Box 54"/>
          <p:cNvSpPr txBox="1">
            <a:spLocks noChangeArrowheads="1"/>
          </p:cNvSpPr>
          <p:nvPr/>
        </p:nvSpPr>
        <p:spPr bwMode="auto">
          <a:xfrm>
            <a:off x="2032342" y="636428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6052" name="Picture 52" descr="coded_08"/>
          <p:cNvPicPr>
            <a:picLocks noChangeAspect="1" noChangeArrowheads="1"/>
          </p:cNvPicPr>
          <p:nvPr/>
        </p:nvPicPr>
        <p:blipFill>
          <a:blip r:embed="rId3" cstate="print"/>
          <a:srcRect/>
          <a:stretch>
            <a:fillRect/>
          </a:stretch>
        </p:blipFill>
        <p:spPr bwMode="auto">
          <a:xfrm>
            <a:off x="5119916" y="129222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492979" y="4735514"/>
            <a:ext cx="3883025"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96013"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6014"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6015"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6016"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96017" name="AutoShape 17"/>
          <p:cNvSpPr>
            <a:spLocks noChangeArrowheads="1"/>
          </p:cNvSpPr>
          <p:nvPr/>
        </p:nvSpPr>
        <p:spPr bwMode="auto">
          <a:xfrm rot="5400000" flipH="1">
            <a:off x="6039872" y="4472782"/>
            <a:ext cx="868363" cy="1962150"/>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6004" name="Text Box 4"/>
          <p:cNvSpPr txBox="1">
            <a:spLocks noChangeArrowheads="1"/>
          </p:cNvSpPr>
          <p:nvPr/>
        </p:nvSpPr>
        <p:spPr bwMode="auto">
          <a:xfrm>
            <a:off x="4613503" y="4006851"/>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896006" name="Line 6"/>
          <p:cNvSpPr>
            <a:spLocks noChangeShapeType="1"/>
          </p:cNvSpPr>
          <p:nvPr/>
        </p:nvSpPr>
        <p:spPr bwMode="auto">
          <a:xfrm>
            <a:off x="2718028" y="446405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896007" name="Line 7"/>
          <p:cNvSpPr>
            <a:spLocks noChangeShapeType="1"/>
          </p:cNvSpPr>
          <p:nvPr/>
        </p:nvSpPr>
        <p:spPr bwMode="auto">
          <a:xfrm>
            <a:off x="10416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6008" name="Line 8"/>
          <p:cNvSpPr>
            <a:spLocks noChangeShapeType="1"/>
          </p:cNvSpPr>
          <p:nvPr/>
        </p:nvSpPr>
        <p:spPr bwMode="auto">
          <a:xfrm>
            <a:off x="14607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6009" name="Line 9"/>
          <p:cNvSpPr>
            <a:spLocks noChangeShapeType="1"/>
          </p:cNvSpPr>
          <p:nvPr/>
        </p:nvSpPr>
        <p:spPr bwMode="auto">
          <a:xfrm>
            <a:off x="5516792" y="5021263"/>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19"/>
          <p:cNvGrpSpPr>
            <a:grpSpLocks/>
          </p:cNvGrpSpPr>
          <p:nvPr/>
        </p:nvGrpSpPr>
        <p:grpSpPr bwMode="auto">
          <a:xfrm>
            <a:off x="5331053" y="4733925"/>
            <a:ext cx="304800" cy="1441450"/>
            <a:chOff x="3456" y="1344"/>
            <a:chExt cx="192" cy="864"/>
          </a:xfrm>
        </p:grpSpPr>
        <p:sp>
          <p:nvSpPr>
            <p:cNvPr id="896020"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21"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22"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23"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6024" name="Line 24"/>
          <p:cNvSpPr>
            <a:spLocks noChangeShapeType="1"/>
          </p:cNvSpPr>
          <p:nvPr/>
        </p:nvSpPr>
        <p:spPr bwMode="auto">
          <a:xfrm>
            <a:off x="18798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6025" name="Line 25"/>
          <p:cNvSpPr>
            <a:spLocks noChangeShapeType="1"/>
          </p:cNvSpPr>
          <p:nvPr/>
        </p:nvSpPr>
        <p:spPr bwMode="auto">
          <a:xfrm>
            <a:off x="22989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96026" name="Text Box 26"/>
          <p:cNvSpPr txBox="1">
            <a:spLocks noChangeArrowheads="1"/>
          </p:cNvSpPr>
          <p:nvPr/>
        </p:nvSpPr>
        <p:spPr bwMode="auto">
          <a:xfrm>
            <a:off x="6985228" y="388302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896027" name="Rectangle 27"/>
          <p:cNvSpPr>
            <a:spLocks noChangeArrowheads="1"/>
          </p:cNvSpPr>
          <p:nvPr/>
        </p:nvSpPr>
        <p:spPr bwMode="auto">
          <a:xfrm>
            <a:off x="7688492" y="4491038"/>
            <a:ext cx="2009775"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96029" name="Text Box 29"/>
          <p:cNvSpPr txBox="1">
            <a:spLocks noChangeArrowheads="1"/>
          </p:cNvSpPr>
          <p:nvPr/>
        </p:nvSpPr>
        <p:spPr bwMode="auto">
          <a:xfrm>
            <a:off x="7823428" y="517842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896030" name="Line 30"/>
          <p:cNvSpPr>
            <a:spLocks noChangeShapeType="1"/>
          </p:cNvSpPr>
          <p:nvPr/>
        </p:nvSpPr>
        <p:spPr bwMode="auto">
          <a:xfrm>
            <a:off x="7671028" y="457835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896032" name="AutoShape 32"/>
          <p:cNvSpPr>
            <a:spLocks noChangeArrowheads="1"/>
          </p:cNvSpPr>
          <p:nvPr/>
        </p:nvSpPr>
        <p:spPr bwMode="auto">
          <a:xfrm rot="-5400000">
            <a:off x="3172054" y="3846513"/>
            <a:ext cx="1436687" cy="321468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96041" name="AutoShape 41"/>
          <p:cNvSpPr>
            <a:spLocks/>
          </p:cNvSpPr>
          <p:nvPr/>
        </p:nvSpPr>
        <p:spPr bwMode="auto">
          <a:xfrm>
            <a:off x="7756753" y="5326063"/>
            <a:ext cx="266700" cy="2587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896018" name="AutoShape 18"/>
          <p:cNvSpPr>
            <a:spLocks noChangeArrowheads="1"/>
          </p:cNvSpPr>
          <p:nvPr/>
        </p:nvSpPr>
        <p:spPr bwMode="auto">
          <a:xfrm rot="5400000" flipH="1">
            <a:off x="6323241" y="4471988"/>
            <a:ext cx="301625" cy="19621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5" name="Group 33"/>
          <p:cNvGrpSpPr>
            <a:grpSpLocks/>
          </p:cNvGrpSpPr>
          <p:nvPr/>
        </p:nvGrpSpPr>
        <p:grpSpPr bwMode="auto">
          <a:xfrm>
            <a:off x="5331053" y="4733925"/>
            <a:ext cx="304800" cy="1441450"/>
            <a:chOff x="3456" y="1344"/>
            <a:chExt cx="192" cy="864"/>
          </a:xfrm>
        </p:grpSpPr>
        <p:sp>
          <p:nvSpPr>
            <p:cNvPr id="896034"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35"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36"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96037"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96042" name="Rectangle 42"/>
          <p:cNvSpPr>
            <a:spLocks noChangeArrowheads="1"/>
          </p:cNvSpPr>
          <p:nvPr/>
        </p:nvSpPr>
        <p:spPr bwMode="auto">
          <a:xfrm>
            <a:off x="6702654" y="140493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896043" name="Rectangle 43"/>
          <p:cNvSpPr>
            <a:spLocks noChangeArrowheads="1"/>
          </p:cNvSpPr>
          <p:nvPr/>
        </p:nvSpPr>
        <p:spPr bwMode="auto">
          <a:xfrm>
            <a:off x="784453" y="140811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grpSp>
        <p:nvGrpSpPr>
          <p:cNvPr id="6" name="Group 45"/>
          <p:cNvGrpSpPr>
            <a:grpSpLocks/>
          </p:cNvGrpSpPr>
          <p:nvPr/>
        </p:nvGrpSpPr>
        <p:grpSpPr bwMode="auto">
          <a:xfrm>
            <a:off x="2843441" y="1282700"/>
            <a:ext cx="1663700" cy="1663700"/>
            <a:chOff x="4530" y="765"/>
            <a:chExt cx="1095" cy="1085"/>
          </a:xfrm>
        </p:grpSpPr>
        <p:sp>
          <p:nvSpPr>
            <p:cNvPr id="896046"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896047"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96048" name="AutoShape 48"/>
          <p:cNvSpPr>
            <a:spLocks noChangeArrowheads="1"/>
          </p:cNvSpPr>
          <p:nvPr/>
        </p:nvSpPr>
        <p:spPr bwMode="auto">
          <a:xfrm>
            <a:off x="4646842" y="177323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896050" name="Rectangle 50"/>
          <p:cNvSpPr>
            <a:spLocks noGrp="1" noChangeArrowheads="1"/>
          </p:cNvSpPr>
          <p:nvPr>
            <p:ph type="title"/>
          </p:nvPr>
        </p:nvSpPr>
        <p:spPr>
          <a:xfrm>
            <a:off x="536803" y="41275"/>
            <a:ext cx="8458200" cy="1098550"/>
          </a:xfrm>
          <a:noFill/>
          <a:ln/>
        </p:spPr>
        <p:txBody>
          <a:bodyPr/>
          <a:lstStyle/>
          <a:p>
            <a:r>
              <a:rPr lang="en-US" b="1">
                <a:solidFill>
                  <a:srgbClr val="FFCC00"/>
                </a:solidFill>
              </a:rPr>
              <a:t>Solution: lens with occluder</a:t>
            </a:r>
          </a:p>
        </p:txBody>
      </p:sp>
      <p:sp>
        <p:nvSpPr>
          <p:cNvPr id="896051"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896053" name="Text Box 53"/>
          <p:cNvSpPr txBox="1">
            <a:spLocks noChangeArrowheads="1"/>
          </p:cNvSpPr>
          <p:nvPr/>
        </p:nvSpPr>
        <p:spPr bwMode="auto">
          <a:xfrm>
            <a:off x="1857603" y="400685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896054" name="Text Box 54"/>
          <p:cNvSpPr txBox="1">
            <a:spLocks noChangeArrowheads="1"/>
          </p:cNvSpPr>
          <p:nvPr/>
        </p:nvSpPr>
        <p:spPr bwMode="auto">
          <a:xfrm>
            <a:off x="2025878" y="636428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9908" name="Picture 52" descr="coded_11"/>
          <p:cNvPicPr>
            <a:picLocks noChangeAspect="1" noChangeArrowheads="1"/>
          </p:cNvPicPr>
          <p:nvPr/>
        </p:nvPicPr>
        <p:blipFill>
          <a:blip r:embed="rId3" cstate="print"/>
          <a:srcRect/>
          <a:stretch>
            <a:fillRect/>
          </a:stretch>
        </p:blipFill>
        <p:spPr bwMode="auto">
          <a:xfrm>
            <a:off x="5119916" y="1292225"/>
            <a:ext cx="1644650" cy="1644650"/>
          </a:xfrm>
          <a:prstGeom prst="rect">
            <a:avLst/>
          </a:prstGeom>
          <a:noFill/>
          <a:ln w="38100">
            <a:solidFill>
              <a:schemeClr val="bg1"/>
            </a:solidFill>
            <a:miter lim="800000"/>
            <a:headEnd/>
            <a:tailEnd/>
          </a:ln>
        </p:spPr>
      </p:pic>
      <p:grpSp>
        <p:nvGrpSpPr>
          <p:cNvPr id="2" name="Group 11"/>
          <p:cNvGrpSpPr>
            <a:grpSpLocks/>
          </p:cNvGrpSpPr>
          <p:nvPr/>
        </p:nvGrpSpPr>
        <p:grpSpPr bwMode="auto">
          <a:xfrm>
            <a:off x="5492979" y="4735514"/>
            <a:ext cx="4360863" cy="1436687"/>
            <a:chOff x="3146" y="2907"/>
            <a:chExt cx="1639" cy="905"/>
          </a:xfrm>
        </p:grpSpPr>
        <p:grpSp>
          <p:nvGrpSpPr>
            <p:cNvPr id="3" name="Group 12"/>
            <p:cNvGrpSpPr>
              <a:grpSpLocks/>
            </p:cNvGrpSpPr>
            <p:nvPr/>
          </p:nvGrpSpPr>
          <p:grpSpPr bwMode="auto">
            <a:xfrm>
              <a:off x="3957" y="2907"/>
              <a:ext cx="828" cy="905"/>
              <a:chOff x="3465" y="3305"/>
              <a:chExt cx="828" cy="905"/>
            </a:xfrm>
          </p:grpSpPr>
          <p:sp>
            <p:nvSpPr>
              <p:cNvPr id="889869" name="AutoShape 13"/>
              <p:cNvSpPr>
                <a:spLocks noChangeArrowheads="1"/>
              </p:cNvSpPr>
              <p:nvPr/>
            </p:nvSpPr>
            <p:spPr bwMode="auto">
              <a:xfrm rot="-5400000">
                <a:off x="3426" y="3344"/>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89870" name="AutoShape 14"/>
              <p:cNvSpPr>
                <a:spLocks noChangeArrowheads="1"/>
              </p:cNvSpPr>
              <p:nvPr/>
            </p:nvSpPr>
            <p:spPr bwMode="auto">
              <a:xfrm rot="-5400000">
                <a:off x="3605" y="3344"/>
                <a:ext cx="547" cy="828"/>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89871" name="AutoShape 15"/>
              <p:cNvSpPr>
                <a:spLocks noChangeArrowheads="1"/>
              </p:cNvSpPr>
              <p:nvPr/>
            </p:nvSpPr>
            <p:spPr bwMode="auto">
              <a:xfrm rot="-5400000">
                <a:off x="3784" y="3343"/>
                <a:ext cx="190"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89872" name="AutoShape 16"/>
            <p:cNvSpPr>
              <a:spLocks noChangeArrowheads="1"/>
            </p:cNvSpPr>
            <p:nvPr/>
          </p:nvSpPr>
          <p:spPr bwMode="auto">
            <a:xfrm rot="5400000" flipH="1">
              <a:off x="3107" y="2946"/>
              <a:ext cx="905" cy="828"/>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sp>
        <p:nvSpPr>
          <p:cNvPr id="889873" name="AutoShape 17"/>
          <p:cNvSpPr>
            <a:spLocks noChangeArrowheads="1"/>
          </p:cNvSpPr>
          <p:nvPr/>
        </p:nvSpPr>
        <p:spPr bwMode="auto">
          <a:xfrm rot="5400000" flipH="1">
            <a:off x="6160522" y="4352132"/>
            <a:ext cx="868363" cy="2203450"/>
          </a:xfrm>
          <a:prstGeom prst="triangle">
            <a:avLst>
              <a:gd name="adj" fmla="val 50000"/>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89860" name="Text Box 4"/>
          <p:cNvSpPr txBox="1">
            <a:spLocks noChangeArrowheads="1"/>
          </p:cNvSpPr>
          <p:nvPr/>
        </p:nvSpPr>
        <p:spPr bwMode="auto">
          <a:xfrm>
            <a:off x="4613503" y="4006851"/>
            <a:ext cx="18288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Lens with coded aperture</a:t>
            </a:r>
            <a:endParaRPr lang="en-US" sz="1600" b="1">
              <a:solidFill>
                <a:srgbClr val="004731"/>
              </a:solidFill>
            </a:endParaRPr>
          </a:p>
        </p:txBody>
      </p:sp>
      <p:sp>
        <p:nvSpPr>
          <p:cNvPr id="889862" name="Line 6"/>
          <p:cNvSpPr>
            <a:spLocks noChangeShapeType="1"/>
          </p:cNvSpPr>
          <p:nvPr/>
        </p:nvSpPr>
        <p:spPr bwMode="auto">
          <a:xfrm>
            <a:off x="2718028" y="4464050"/>
            <a:ext cx="0" cy="1981200"/>
          </a:xfrm>
          <a:prstGeom prst="line">
            <a:avLst/>
          </a:prstGeom>
          <a:noFill/>
          <a:ln w="38100">
            <a:solidFill>
              <a:srgbClr val="FF9900"/>
            </a:solidFill>
            <a:prstDash val="dash"/>
            <a:round/>
            <a:headEnd/>
            <a:tailEnd/>
          </a:ln>
          <a:effectLst/>
        </p:spPr>
        <p:txBody>
          <a:bodyPr/>
          <a:lstStyle/>
          <a:p>
            <a:endParaRPr lang="en-US">
              <a:solidFill>
                <a:srgbClr val="004731"/>
              </a:solidFill>
            </a:endParaRPr>
          </a:p>
        </p:txBody>
      </p:sp>
      <p:sp>
        <p:nvSpPr>
          <p:cNvPr id="889863" name="Line 7"/>
          <p:cNvSpPr>
            <a:spLocks noChangeShapeType="1"/>
          </p:cNvSpPr>
          <p:nvPr/>
        </p:nvSpPr>
        <p:spPr bwMode="auto">
          <a:xfrm>
            <a:off x="10416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89864" name="Line 8"/>
          <p:cNvSpPr>
            <a:spLocks noChangeShapeType="1"/>
          </p:cNvSpPr>
          <p:nvPr/>
        </p:nvSpPr>
        <p:spPr bwMode="auto">
          <a:xfrm>
            <a:off x="14607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89865" name="Line 9"/>
          <p:cNvSpPr>
            <a:spLocks noChangeShapeType="1"/>
          </p:cNvSpPr>
          <p:nvPr/>
        </p:nvSpPr>
        <p:spPr bwMode="auto">
          <a:xfrm>
            <a:off x="5516792" y="5021263"/>
            <a:ext cx="1587" cy="863600"/>
          </a:xfrm>
          <a:prstGeom prst="line">
            <a:avLst/>
          </a:prstGeom>
          <a:noFill/>
          <a:ln w="57150">
            <a:solidFill>
              <a:srgbClr val="FF0000"/>
            </a:solidFill>
            <a:round/>
            <a:headEnd/>
            <a:tailEnd/>
          </a:ln>
          <a:effectLst/>
        </p:spPr>
        <p:txBody>
          <a:bodyPr/>
          <a:lstStyle/>
          <a:p>
            <a:endParaRPr lang="en-US">
              <a:solidFill>
                <a:srgbClr val="004731"/>
              </a:solidFill>
            </a:endParaRPr>
          </a:p>
        </p:txBody>
      </p:sp>
      <p:grpSp>
        <p:nvGrpSpPr>
          <p:cNvPr id="4" name="Group 19"/>
          <p:cNvGrpSpPr>
            <a:grpSpLocks/>
          </p:cNvGrpSpPr>
          <p:nvPr/>
        </p:nvGrpSpPr>
        <p:grpSpPr bwMode="auto">
          <a:xfrm>
            <a:off x="5331053" y="4733925"/>
            <a:ext cx="304800" cy="1441450"/>
            <a:chOff x="3456" y="1344"/>
            <a:chExt cx="192" cy="864"/>
          </a:xfrm>
        </p:grpSpPr>
        <p:sp>
          <p:nvSpPr>
            <p:cNvPr id="889876" name="Arc 20"/>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77" name="Arc 21"/>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78" name="Arc 22"/>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79" name="Arc 23"/>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89880" name="Line 24"/>
          <p:cNvSpPr>
            <a:spLocks noChangeShapeType="1"/>
          </p:cNvSpPr>
          <p:nvPr/>
        </p:nvSpPr>
        <p:spPr bwMode="auto">
          <a:xfrm>
            <a:off x="18798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89881" name="Line 25"/>
          <p:cNvSpPr>
            <a:spLocks noChangeShapeType="1"/>
          </p:cNvSpPr>
          <p:nvPr/>
        </p:nvSpPr>
        <p:spPr bwMode="auto">
          <a:xfrm>
            <a:off x="2298928" y="4464050"/>
            <a:ext cx="0" cy="1981200"/>
          </a:xfrm>
          <a:prstGeom prst="line">
            <a:avLst/>
          </a:prstGeom>
          <a:noFill/>
          <a:ln w="38100">
            <a:solidFill>
              <a:srgbClr val="D7E300"/>
            </a:solidFill>
            <a:prstDash val="dash"/>
            <a:round/>
            <a:headEnd/>
            <a:tailEnd/>
          </a:ln>
          <a:effectLst/>
        </p:spPr>
        <p:txBody>
          <a:bodyPr/>
          <a:lstStyle/>
          <a:p>
            <a:endParaRPr lang="en-US">
              <a:solidFill>
                <a:srgbClr val="004731"/>
              </a:solidFill>
            </a:endParaRPr>
          </a:p>
        </p:txBody>
      </p:sp>
      <p:sp>
        <p:nvSpPr>
          <p:cNvPr id="889882" name="Text Box 26"/>
          <p:cNvSpPr txBox="1">
            <a:spLocks noChangeArrowheads="1"/>
          </p:cNvSpPr>
          <p:nvPr/>
        </p:nvSpPr>
        <p:spPr bwMode="auto">
          <a:xfrm>
            <a:off x="6985228" y="3883026"/>
            <a:ext cx="1371600" cy="581025"/>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Camera sensor</a:t>
            </a:r>
          </a:p>
        </p:txBody>
      </p:sp>
      <p:sp>
        <p:nvSpPr>
          <p:cNvPr id="889883" name="Rectangle 27"/>
          <p:cNvSpPr>
            <a:spLocks noChangeArrowheads="1"/>
          </p:cNvSpPr>
          <p:nvPr/>
        </p:nvSpPr>
        <p:spPr bwMode="auto">
          <a:xfrm>
            <a:off x="7688492" y="4491038"/>
            <a:ext cx="2325682" cy="2081212"/>
          </a:xfrm>
          <a:prstGeom prst="rect">
            <a:avLst/>
          </a:prstGeom>
          <a:solidFill>
            <a:srgbClr val="000000"/>
          </a:solidFill>
          <a:ln w="9525">
            <a:noFill/>
            <a:miter lim="800000"/>
            <a:headEnd/>
            <a:tailEnd/>
          </a:ln>
          <a:effectLst/>
        </p:spPr>
        <p:txBody>
          <a:bodyPr wrap="none" anchor="ctr"/>
          <a:lstStyle/>
          <a:p>
            <a:endParaRPr lang="en-US">
              <a:solidFill>
                <a:srgbClr val="004731"/>
              </a:solidFill>
            </a:endParaRPr>
          </a:p>
        </p:txBody>
      </p:sp>
      <p:sp>
        <p:nvSpPr>
          <p:cNvPr id="889885" name="Text Box 29"/>
          <p:cNvSpPr txBox="1">
            <a:spLocks noChangeArrowheads="1"/>
          </p:cNvSpPr>
          <p:nvPr/>
        </p:nvSpPr>
        <p:spPr bwMode="auto">
          <a:xfrm>
            <a:off x="7823428" y="5178425"/>
            <a:ext cx="1371600" cy="82550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Point spread function</a:t>
            </a:r>
          </a:p>
        </p:txBody>
      </p:sp>
      <p:sp>
        <p:nvSpPr>
          <p:cNvPr id="889886" name="Line 30"/>
          <p:cNvSpPr>
            <a:spLocks noChangeShapeType="1"/>
          </p:cNvSpPr>
          <p:nvPr/>
        </p:nvSpPr>
        <p:spPr bwMode="auto">
          <a:xfrm>
            <a:off x="7671028" y="4578350"/>
            <a:ext cx="0" cy="1752600"/>
          </a:xfrm>
          <a:prstGeom prst="line">
            <a:avLst/>
          </a:prstGeom>
          <a:noFill/>
          <a:ln w="38100">
            <a:solidFill>
              <a:srgbClr val="FFFF99"/>
            </a:solidFill>
            <a:round/>
            <a:headEnd/>
            <a:tailEnd/>
          </a:ln>
          <a:effectLst/>
        </p:spPr>
        <p:txBody>
          <a:bodyPr/>
          <a:lstStyle/>
          <a:p>
            <a:endParaRPr lang="en-US">
              <a:solidFill>
                <a:srgbClr val="004731"/>
              </a:solidFill>
            </a:endParaRPr>
          </a:p>
        </p:txBody>
      </p:sp>
      <p:sp>
        <p:nvSpPr>
          <p:cNvPr id="889888" name="AutoShape 32"/>
          <p:cNvSpPr>
            <a:spLocks noChangeArrowheads="1"/>
          </p:cNvSpPr>
          <p:nvPr/>
        </p:nvSpPr>
        <p:spPr bwMode="auto">
          <a:xfrm rot="-5400000">
            <a:off x="3383192" y="4057651"/>
            <a:ext cx="1436687" cy="2792413"/>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sp>
        <p:nvSpPr>
          <p:cNvPr id="889897" name="AutoShape 41"/>
          <p:cNvSpPr>
            <a:spLocks/>
          </p:cNvSpPr>
          <p:nvPr/>
        </p:nvSpPr>
        <p:spPr bwMode="auto">
          <a:xfrm>
            <a:off x="7756753" y="5434013"/>
            <a:ext cx="266700" cy="42862"/>
          </a:xfrm>
          <a:prstGeom prst="rightBrace">
            <a:avLst>
              <a:gd name="adj1" fmla="val 8333"/>
              <a:gd name="adj2" fmla="val 50000"/>
            </a:avLst>
          </a:prstGeom>
          <a:noFill/>
          <a:ln w="38100">
            <a:solidFill>
              <a:srgbClr val="FFFF99"/>
            </a:solidFill>
            <a:round/>
            <a:headEnd/>
            <a:tailEnd/>
          </a:ln>
          <a:effectLst/>
        </p:spPr>
        <p:txBody>
          <a:bodyPr wrap="none" anchor="ctr"/>
          <a:lstStyle/>
          <a:p>
            <a:endParaRPr lang="en-US">
              <a:solidFill>
                <a:srgbClr val="004731"/>
              </a:solidFill>
            </a:endParaRPr>
          </a:p>
        </p:txBody>
      </p:sp>
      <p:sp>
        <p:nvSpPr>
          <p:cNvPr id="889874" name="AutoShape 18"/>
          <p:cNvSpPr>
            <a:spLocks noChangeArrowheads="1"/>
          </p:cNvSpPr>
          <p:nvPr/>
        </p:nvSpPr>
        <p:spPr bwMode="auto">
          <a:xfrm rot="5400000" flipH="1">
            <a:off x="6443891" y="4351338"/>
            <a:ext cx="301625" cy="2203450"/>
          </a:xfrm>
          <a:prstGeom prst="triangle">
            <a:avLst>
              <a:gd name="adj" fmla="val 50000"/>
            </a:avLst>
          </a:prstGeom>
          <a:solidFill>
            <a:srgbClr val="EAEAEA"/>
          </a:solidFill>
          <a:ln w="9525">
            <a:noFill/>
            <a:miter lim="800000"/>
            <a:headEnd/>
            <a:tailEnd/>
          </a:ln>
          <a:effectLst/>
        </p:spPr>
        <p:txBody>
          <a:bodyPr wrap="none" anchor="ctr"/>
          <a:lstStyle/>
          <a:p>
            <a:endParaRPr lang="en-US">
              <a:solidFill>
                <a:srgbClr val="004731"/>
              </a:solidFill>
            </a:endParaRPr>
          </a:p>
        </p:txBody>
      </p:sp>
      <p:grpSp>
        <p:nvGrpSpPr>
          <p:cNvPr id="5" name="Group 33"/>
          <p:cNvGrpSpPr>
            <a:grpSpLocks/>
          </p:cNvGrpSpPr>
          <p:nvPr/>
        </p:nvGrpSpPr>
        <p:grpSpPr bwMode="auto">
          <a:xfrm>
            <a:off x="5331053" y="4733925"/>
            <a:ext cx="304800" cy="1441450"/>
            <a:chOff x="3456" y="1344"/>
            <a:chExt cx="192" cy="864"/>
          </a:xfrm>
        </p:grpSpPr>
        <p:sp>
          <p:nvSpPr>
            <p:cNvPr id="889890" name="Arc 34"/>
            <p:cNvSpPr>
              <a:spLocks/>
            </p:cNvSpPr>
            <p:nvPr/>
          </p:nvSpPr>
          <p:spPr bwMode="auto">
            <a:xfrm flipH="1">
              <a:off x="3456"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91" name="Arc 35"/>
            <p:cNvSpPr>
              <a:spLocks/>
            </p:cNvSpPr>
            <p:nvPr/>
          </p:nvSpPr>
          <p:spPr bwMode="auto">
            <a:xfrm flipH="1" flipV="1">
              <a:off x="3456"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92" name="Arc 36"/>
            <p:cNvSpPr>
              <a:spLocks/>
            </p:cNvSpPr>
            <p:nvPr/>
          </p:nvSpPr>
          <p:spPr bwMode="auto">
            <a:xfrm>
              <a:off x="3552" y="1344"/>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sp>
          <p:nvSpPr>
            <p:cNvPr id="889893" name="Arc 37"/>
            <p:cNvSpPr>
              <a:spLocks/>
            </p:cNvSpPr>
            <p:nvPr/>
          </p:nvSpPr>
          <p:spPr bwMode="auto">
            <a:xfrm flipV="1">
              <a:off x="3552" y="1728"/>
              <a:ext cx="96" cy="480"/>
            </a:xfrm>
            <a:custGeom>
              <a:avLst/>
              <a:gdLst>
                <a:gd name="G0" fmla="+- 0 0 0"/>
                <a:gd name="G1" fmla="+- 21600 0 0"/>
                <a:gd name="G2" fmla="+- 21600 0 0"/>
                <a:gd name="T0" fmla="*/ 0 w 21550"/>
                <a:gd name="T1" fmla="*/ 0 h 21600"/>
                <a:gd name="T2" fmla="*/ 21550 w 21550"/>
                <a:gd name="T3" fmla="*/ 20131 h 21600"/>
                <a:gd name="T4" fmla="*/ 0 w 21550"/>
                <a:gd name="T5" fmla="*/ 21600 h 21600"/>
              </a:gdLst>
              <a:ahLst/>
              <a:cxnLst>
                <a:cxn ang="0">
                  <a:pos x="T0" y="T1"/>
                </a:cxn>
                <a:cxn ang="0">
                  <a:pos x="T2" y="T3"/>
                </a:cxn>
                <a:cxn ang="0">
                  <a:pos x="T4" y="T5"/>
                </a:cxn>
              </a:cxnLst>
              <a:rect l="0" t="0" r="r" b="b"/>
              <a:pathLst>
                <a:path w="21550" h="21600" fill="none" extrusionOk="0">
                  <a:moveTo>
                    <a:pt x="-1" y="0"/>
                  </a:moveTo>
                  <a:cubicBezTo>
                    <a:pt x="11359" y="0"/>
                    <a:pt x="20777" y="8798"/>
                    <a:pt x="21549" y="20131"/>
                  </a:cubicBezTo>
                </a:path>
                <a:path w="21550" h="21600" stroke="0" extrusionOk="0">
                  <a:moveTo>
                    <a:pt x="-1" y="0"/>
                  </a:moveTo>
                  <a:cubicBezTo>
                    <a:pt x="11359" y="0"/>
                    <a:pt x="20777" y="8798"/>
                    <a:pt x="21549" y="20131"/>
                  </a:cubicBezTo>
                  <a:lnTo>
                    <a:pt x="0" y="21600"/>
                  </a:lnTo>
                  <a:close/>
                </a:path>
              </a:pathLst>
            </a:custGeom>
            <a:noFill/>
            <a:ln w="38100">
              <a:solidFill>
                <a:srgbClr val="808080"/>
              </a:solidFill>
              <a:round/>
              <a:headEnd/>
              <a:tailEnd/>
            </a:ln>
            <a:effectLst/>
          </p:spPr>
          <p:txBody>
            <a:bodyPr wrap="none" anchor="ctr"/>
            <a:lstStyle/>
            <a:p>
              <a:endParaRPr lang="en-US">
                <a:solidFill>
                  <a:srgbClr val="004731"/>
                </a:solidFill>
              </a:endParaRPr>
            </a:p>
          </p:txBody>
        </p:sp>
      </p:grpSp>
      <p:sp>
        <p:nvSpPr>
          <p:cNvPr id="889898" name="Rectangle 42"/>
          <p:cNvSpPr>
            <a:spLocks noChangeArrowheads="1"/>
          </p:cNvSpPr>
          <p:nvPr/>
        </p:nvSpPr>
        <p:spPr bwMode="auto">
          <a:xfrm>
            <a:off x="6702654" y="1404939"/>
            <a:ext cx="2130425" cy="1417637"/>
          </a:xfrm>
          <a:prstGeom prst="rect">
            <a:avLst/>
          </a:prstGeom>
          <a:noFill/>
          <a:ln w="9525">
            <a:noFill/>
            <a:miter lim="800000"/>
            <a:headEnd/>
            <a:tailEnd/>
          </a:ln>
          <a:effectLst/>
        </p:spPr>
        <p:txBody>
          <a:bodyPr anchor="ctr"/>
          <a:lstStyle/>
          <a:p>
            <a:pPr algn="ctr"/>
            <a:r>
              <a:rPr lang="en-US" b="1">
                <a:solidFill>
                  <a:srgbClr val="FFFFFF"/>
                </a:solidFill>
              </a:rPr>
              <a:t>Image of a defocused point light source</a:t>
            </a:r>
          </a:p>
        </p:txBody>
      </p:sp>
      <p:sp>
        <p:nvSpPr>
          <p:cNvPr id="889899" name="Rectangle 43"/>
          <p:cNvSpPr>
            <a:spLocks noChangeArrowheads="1"/>
          </p:cNvSpPr>
          <p:nvPr/>
        </p:nvSpPr>
        <p:spPr bwMode="auto">
          <a:xfrm>
            <a:off x="784453" y="1408114"/>
            <a:ext cx="2065338" cy="1411287"/>
          </a:xfrm>
          <a:prstGeom prst="rect">
            <a:avLst/>
          </a:prstGeom>
          <a:noFill/>
          <a:ln w="9525">
            <a:noFill/>
            <a:miter lim="800000"/>
            <a:headEnd/>
            <a:tailEnd/>
          </a:ln>
          <a:effectLst/>
        </p:spPr>
        <p:txBody>
          <a:bodyPr anchor="ctr"/>
          <a:lstStyle/>
          <a:p>
            <a:pPr algn="r"/>
            <a:br>
              <a:rPr lang="en-US" b="1">
                <a:solidFill>
                  <a:srgbClr val="FFFFFF"/>
                </a:solidFill>
              </a:rPr>
            </a:br>
            <a:r>
              <a:rPr lang="en-US" b="1">
                <a:solidFill>
                  <a:srgbClr val="FFFFFF"/>
                </a:solidFill>
              </a:rPr>
              <a:t>Aperture pattern</a:t>
            </a:r>
            <a:br>
              <a:rPr lang="en-US" b="1">
                <a:solidFill>
                  <a:srgbClr val="FFFFFF"/>
                </a:solidFill>
              </a:rPr>
            </a:br>
            <a:endParaRPr lang="en-US" b="1">
              <a:solidFill>
                <a:srgbClr val="FFFFFF"/>
              </a:solidFill>
            </a:endParaRPr>
          </a:p>
        </p:txBody>
      </p:sp>
      <p:grpSp>
        <p:nvGrpSpPr>
          <p:cNvPr id="6" name="Group 45"/>
          <p:cNvGrpSpPr>
            <a:grpSpLocks/>
          </p:cNvGrpSpPr>
          <p:nvPr/>
        </p:nvGrpSpPr>
        <p:grpSpPr bwMode="auto">
          <a:xfrm>
            <a:off x="2843441" y="1282700"/>
            <a:ext cx="1663700" cy="1663700"/>
            <a:chOff x="4530" y="765"/>
            <a:chExt cx="1095" cy="1085"/>
          </a:xfrm>
        </p:grpSpPr>
        <p:sp>
          <p:nvSpPr>
            <p:cNvPr id="889902" name="Rectangle 46"/>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889903" name="Picture 47"/>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sp>
        <p:nvSpPr>
          <p:cNvPr id="889904" name="AutoShape 48"/>
          <p:cNvSpPr>
            <a:spLocks noChangeArrowheads="1"/>
          </p:cNvSpPr>
          <p:nvPr/>
        </p:nvSpPr>
        <p:spPr bwMode="auto">
          <a:xfrm>
            <a:off x="4646842" y="1773239"/>
            <a:ext cx="331787" cy="682625"/>
          </a:xfrm>
          <a:prstGeom prst="rightArrow">
            <a:avLst>
              <a:gd name="adj1" fmla="val 55352"/>
              <a:gd name="adj2" fmla="val 44736"/>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889906" name="Rectangle 50"/>
          <p:cNvSpPr>
            <a:spLocks noGrp="1" noChangeArrowheads="1"/>
          </p:cNvSpPr>
          <p:nvPr>
            <p:ph type="title"/>
          </p:nvPr>
        </p:nvSpPr>
        <p:spPr>
          <a:xfrm>
            <a:off x="536803" y="41275"/>
            <a:ext cx="8458200" cy="1098550"/>
          </a:xfrm>
          <a:noFill/>
          <a:ln/>
        </p:spPr>
        <p:txBody>
          <a:bodyPr/>
          <a:lstStyle/>
          <a:p>
            <a:r>
              <a:rPr lang="en-US" b="1">
                <a:solidFill>
                  <a:srgbClr val="FFCC00"/>
                </a:solidFill>
              </a:rPr>
              <a:t>Solution: lens with occluder</a:t>
            </a:r>
          </a:p>
        </p:txBody>
      </p:sp>
      <p:sp>
        <p:nvSpPr>
          <p:cNvPr id="889907"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889909" name="Text Box 53"/>
          <p:cNvSpPr txBox="1">
            <a:spLocks noChangeArrowheads="1"/>
          </p:cNvSpPr>
          <p:nvPr/>
        </p:nvSpPr>
        <p:spPr bwMode="auto">
          <a:xfrm>
            <a:off x="2276703" y="4006850"/>
            <a:ext cx="86518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D7E300"/>
                </a:solidFill>
              </a:rPr>
              <a:t>Object</a:t>
            </a:r>
          </a:p>
        </p:txBody>
      </p:sp>
      <p:sp>
        <p:nvSpPr>
          <p:cNvPr id="889910" name="Text Box 54"/>
          <p:cNvSpPr txBox="1">
            <a:spLocks noChangeArrowheads="1"/>
          </p:cNvSpPr>
          <p:nvPr/>
        </p:nvSpPr>
        <p:spPr bwMode="auto">
          <a:xfrm>
            <a:off x="2025878" y="6364288"/>
            <a:ext cx="1371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9900"/>
                </a:solidFill>
              </a:rPr>
              <a:t>Focal plane</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9042" name="Picture 2" descr="codedsps_s1"/>
          <p:cNvPicPr>
            <a:picLocks noChangeAspect="1" noChangeArrowheads="1"/>
          </p:cNvPicPr>
          <p:nvPr/>
        </p:nvPicPr>
        <p:blipFill>
          <a:blip r:embed="rId3" cstate="print"/>
          <a:srcRect/>
          <a:stretch>
            <a:fillRect/>
          </a:stretch>
        </p:blipFill>
        <p:spPr bwMode="auto">
          <a:xfrm>
            <a:off x="7099528" y="2530475"/>
            <a:ext cx="1892300" cy="1260475"/>
          </a:xfrm>
          <a:prstGeom prst="rect">
            <a:avLst/>
          </a:prstGeom>
          <a:noFill/>
          <a:ln w="38100">
            <a:solidFill>
              <a:srgbClr val="D7E300"/>
            </a:solidFill>
            <a:miter lim="800000"/>
            <a:headEnd/>
            <a:tailEnd/>
          </a:ln>
        </p:spPr>
      </p:pic>
      <p:pic>
        <p:nvPicPr>
          <p:cNvPr id="599043" name="Picture 3" descr="codedsps_s2"/>
          <p:cNvPicPr>
            <a:picLocks noChangeAspect="1" noChangeArrowheads="1"/>
          </p:cNvPicPr>
          <p:nvPr/>
        </p:nvPicPr>
        <p:blipFill>
          <a:blip r:embed="rId4" cstate="print"/>
          <a:srcRect/>
          <a:stretch>
            <a:fillRect/>
          </a:stretch>
        </p:blipFill>
        <p:spPr bwMode="auto">
          <a:xfrm>
            <a:off x="7099528" y="4043363"/>
            <a:ext cx="1892300" cy="1260475"/>
          </a:xfrm>
          <a:prstGeom prst="rect">
            <a:avLst/>
          </a:prstGeom>
          <a:noFill/>
          <a:ln w="38100">
            <a:solidFill>
              <a:srgbClr val="D7E300"/>
            </a:solidFill>
            <a:miter lim="800000"/>
            <a:headEnd/>
            <a:tailEnd/>
          </a:ln>
        </p:spPr>
      </p:pic>
      <p:pic>
        <p:nvPicPr>
          <p:cNvPr id="599044" name="Picture 4" descr="codedsps_s3"/>
          <p:cNvPicPr>
            <a:picLocks noChangeAspect="1" noChangeArrowheads="1"/>
          </p:cNvPicPr>
          <p:nvPr/>
        </p:nvPicPr>
        <p:blipFill>
          <a:blip r:embed="rId5" cstate="print"/>
          <a:srcRect/>
          <a:stretch>
            <a:fillRect/>
          </a:stretch>
        </p:blipFill>
        <p:spPr bwMode="auto">
          <a:xfrm>
            <a:off x="7099528" y="5557838"/>
            <a:ext cx="1892300" cy="1260475"/>
          </a:xfrm>
          <a:prstGeom prst="rect">
            <a:avLst/>
          </a:prstGeom>
          <a:noFill/>
          <a:ln w="38100">
            <a:solidFill>
              <a:srgbClr val="D7E300"/>
            </a:solidFill>
            <a:miter lim="800000"/>
            <a:headEnd/>
            <a:tailEnd/>
          </a:ln>
        </p:spPr>
      </p:pic>
      <p:sp>
        <p:nvSpPr>
          <p:cNvPr id="599048" name="Text Box 8"/>
          <p:cNvSpPr txBox="1">
            <a:spLocks noChangeArrowheads="1"/>
          </p:cNvSpPr>
          <p:nvPr/>
        </p:nvSpPr>
        <p:spPr bwMode="auto">
          <a:xfrm>
            <a:off x="235178" y="381000"/>
            <a:ext cx="9144000" cy="461665"/>
          </a:xfrm>
          <a:prstGeom prst="rect">
            <a:avLst/>
          </a:prstGeom>
          <a:noFill/>
          <a:ln w="9525">
            <a:noFill/>
            <a:miter lim="800000"/>
            <a:headEnd/>
            <a:tailEnd/>
          </a:ln>
          <a:effectLst/>
        </p:spPr>
        <p:txBody>
          <a:bodyPr>
            <a:spAutoFit/>
          </a:bodyPr>
          <a:lstStyle/>
          <a:p>
            <a:pPr algn="ctr">
              <a:spcBef>
                <a:spcPct val="50000"/>
              </a:spcBef>
            </a:pPr>
            <a:r>
              <a:rPr lang="en-US" sz="2400" b="1" dirty="0">
                <a:solidFill>
                  <a:srgbClr val="FFFF66"/>
                </a:solidFill>
              </a:rPr>
              <a:t>Coded aperture reduces uncertainty in scale identification</a:t>
            </a:r>
          </a:p>
        </p:txBody>
      </p:sp>
      <p:sp>
        <p:nvSpPr>
          <p:cNvPr id="599049" name="Text Box 9"/>
          <p:cNvSpPr txBox="1">
            <a:spLocks noChangeArrowheads="1"/>
          </p:cNvSpPr>
          <p:nvPr/>
        </p:nvSpPr>
        <p:spPr bwMode="auto">
          <a:xfrm>
            <a:off x="3429228" y="1782763"/>
            <a:ext cx="2152650" cy="579437"/>
          </a:xfrm>
          <a:prstGeom prst="rect">
            <a:avLst/>
          </a:prstGeom>
          <a:noFill/>
          <a:ln w="9525">
            <a:noFill/>
            <a:miter lim="800000"/>
            <a:headEnd/>
            <a:tailEnd/>
          </a:ln>
          <a:effectLst/>
        </p:spPr>
        <p:txBody>
          <a:bodyPr>
            <a:spAutoFit/>
          </a:bodyPr>
          <a:lstStyle/>
          <a:p>
            <a:pPr algn="ctr">
              <a:spcBef>
                <a:spcPct val="50000"/>
              </a:spcBef>
            </a:pPr>
            <a:r>
              <a:rPr lang="en-US" sz="2400" b="1">
                <a:solidFill>
                  <a:srgbClr val="FFFFFF"/>
                </a:solidFill>
              </a:rPr>
              <a:t>Conventional</a:t>
            </a:r>
            <a:r>
              <a:rPr lang="en-US" sz="3200" b="1">
                <a:solidFill>
                  <a:srgbClr val="FFFFFF"/>
                </a:solidFill>
              </a:rPr>
              <a:t> </a:t>
            </a:r>
          </a:p>
        </p:txBody>
      </p:sp>
      <p:sp>
        <p:nvSpPr>
          <p:cNvPr id="599050" name="Text Box 10"/>
          <p:cNvSpPr txBox="1">
            <a:spLocks noChangeArrowheads="1"/>
          </p:cNvSpPr>
          <p:nvPr/>
        </p:nvSpPr>
        <p:spPr bwMode="auto">
          <a:xfrm>
            <a:off x="7334479" y="1782763"/>
            <a:ext cx="1393825" cy="579437"/>
          </a:xfrm>
          <a:prstGeom prst="rect">
            <a:avLst/>
          </a:prstGeom>
          <a:noFill/>
          <a:ln w="9525">
            <a:noFill/>
            <a:miter lim="800000"/>
            <a:headEnd/>
            <a:tailEnd/>
          </a:ln>
          <a:effectLst/>
        </p:spPr>
        <p:txBody>
          <a:bodyPr>
            <a:spAutoFit/>
          </a:bodyPr>
          <a:lstStyle/>
          <a:p>
            <a:pPr algn="ctr">
              <a:spcBef>
                <a:spcPct val="50000"/>
              </a:spcBef>
            </a:pPr>
            <a:r>
              <a:rPr lang="en-US" sz="2400" b="1">
                <a:solidFill>
                  <a:srgbClr val="FFFFFF"/>
                </a:solidFill>
              </a:rPr>
              <a:t>Coded</a:t>
            </a:r>
            <a:r>
              <a:rPr lang="en-US" sz="3200" b="1">
                <a:solidFill>
                  <a:srgbClr val="FFFFFF"/>
                </a:solidFill>
              </a:rPr>
              <a:t> </a:t>
            </a:r>
          </a:p>
        </p:txBody>
      </p:sp>
      <p:sp>
        <p:nvSpPr>
          <p:cNvPr id="599051" name="Line 20"/>
          <p:cNvSpPr>
            <a:spLocks/>
          </p:cNvSpPr>
          <p:nvPr/>
        </p:nvSpPr>
        <p:spPr bwMode="auto">
          <a:xfrm>
            <a:off x="543153" y="10794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2" name="Group 15"/>
          <p:cNvGrpSpPr>
            <a:grpSpLocks/>
          </p:cNvGrpSpPr>
          <p:nvPr/>
        </p:nvGrpSpPr>
        <p:grpSpPr bwMode="auto">
          <a:xfrm>
            <a:off x="8288566" y="6122988"/>
            <a:ext cx="703262" cy="695325"/>
            <a:chOff x="2323" y="3727"/>
            <a:chExt cx="369" cy="366"/>
          </a:xfrm>
        </p:grpSpPr>
        <p:sp>
          <p:nvSpPr>
            <p:cNvPr id="599056" name="Line 16"/>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599057" name="Line 17"/>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grpSp>
        <p:nvGrpSpPr>
          <p:cNvPr id="3" name="Group 18"/>
          <p:cNvGrpSpPr>
            <a:grpSpLocks/>
          </p:cNvGrpSpPr>
          <p:nvPr/>
        </p:nvGrpSpPr>
        <p:grpSpPr bwMode="auto">
          <a:xfrm>
            <a:off x="8288566" y="3095625"/>
            <a:ext cx="703262" cy="695325"/>
            <a:chOff x="2323" y="3727"/>
            <a:chExt cx="369" cy="366"/>
          </a:xfrm>
        </p:grpSpPr>
        <p:sp>
          <p:nvSpPr>
            <p:cNvPr id="599059" name="Line 19"/>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599060" name="Line 20"/>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pic>
        <p:nvPicPr>
          <p:cNvPr id="599074" name="Picture 34" descr="coded_01"/>
          <p:cNvPicPr>
            <a:picLocks noChangeAspect="1" noChangeArrowheads="1"/>
          </p:cNvPicPr>
          <p:nvPr/>
        </p:nvPicPr>
        <p:blipFill>
          <a:blip r:embed="rId6" cstate="print"/>
          <a:srcRect l="10213" t="10213" r="10213" b="10213"/>
          <a:stretch>
            <a:fillRect/>
          </a:stretch>
        </p:blipFill>
        <p:spPr bwMode="auto">
          <a:xfrm>
            <a:off x="6112103" y="2847975"/>
            <a:ext cx="623888" cy="625475"/>
          </a:xfrm>
          <a:prstGeom prst="rect">
            <a:avLst/>
          </a:prstGeom>
          <a:noFill/>
          <a:ln w="38100">
            <a:noFill/>
            <a:miter lim="800000"/>
            <a:headEnd/>
            <a:tailEnd/>
          </a:ln>
        </p:spPr>
      </p:pic>
      <p:pic>
        <p:nvPicPr>
          <p:cNvPr id="599076" name="Picture 36" descr="coded_05"/>
          <p:cNvPicPr>
            <a:picLocks noChangeAspect="1" noChangeArrowheads="1"/>
          </p:cNvPicPr>
          <p:nvPr/>
        </p:nvPicPr>
        <p:blipFill>
          <a:blip r:embed="rId7" cstate="print"/>
          <a:srcRect l="10213" t="10213" r="10213" b="10213"/>
          <a:stretch>
            <a:fillRect/>
          </a:stretch>
        </p:blipFill>
        <p:spPr bwMode="auto">
          <a:xfrm>
            <a:off x="6112103" y="4360863"/>
            <a:ext cx="623888" cy="625475"/>
          </a:xfrm>
          <a:prstGeom prst="rect">
            <a:avLst/>
          </a:prstGeom>
          <a:noFill/>
          <a:ln w="38100">
            <a:noFill/>
            <a:miter lim="800000"/>
            <a:headEnd/>
            <a:tailEnd/>
          </a:ln>
        </p:spPr>
      </p:pic>
      <p:pic>
        <p:nvPicPr>
          <p:cNvPr id="599080" name="Picture 40" descr="conv_01"/>
          <p:cNvPicPr>
            <a:picLocks noChangeAspect="1" noChangeArrowheads="1"/>
          </p:cNvPicPr>
          <p:nvPr/>
        </p:nvPicPr>
        <p:blipFill>
          <a:blip r:embed="rId8" cstate="print"/>
          <a:srcRect l="10213" t="10213" r="10213" b="10213"/>
          <a:stretch>
            <a:fillRect/>
          </a:stretch>
        </p:blipFill>
        <p:spPr bwMode="auto">
          <a:xfrm>
            <a:off x="2614842" y="2847975"/>
            <a:ext cx="623887" cy="625475"/>
          </a:xfrm>
          <a:prstGeom prst="rect">
            <a:avLst/>
          </a:prstGeom>
          <a:noFill/>
          <a:ln w="38100">
            <a:noFill/>
            <a:miter lim="800000"/>
            <a:headEnd/>
            <a:tailEnd/>
          </a:ln>
        </p:spPr>
      </p:pic>
      <p:pic>
        <p:nvPicPr>
          <p:cNvPr id="599081" name="Picture 41" descr="conv_05"/>
          <p:cNvPicPr>
            <a:picLocks noChangeAspect="1" noChangeArrowheads="1"/>
          </p:cNvPicPr>
          <p:nvPr/>
        </p:nvPicPr>
        <p:blipFill>
          <a:blip r:embed="rId9" cstate="print"/>
          <a:srcRect l="10213" t="10213" r="10213" b="10213"/>
          <a:stretch>
            <a:fillRect/>
          </a:stretch>
        </p:blipFill>
        <p:spPr bwMode="auto">
          <a:xfrm>
            <a:off x="2614842" y="4360863"/>
            <a:ext cx="623887" cy="625475"/>
          </a:xfrm>
          <a:prstGeom prst="rect">
            <a:avLst/>
          </a:prstGeom>
          <a:noFill/>
          <a:ln w="38100">
            <a:noFill/>
            <a:miter lim="800000"/>
            <a:headEnd/>
            <a:tailEnd/>
          </a:ln>
        </p:spPr>
      </p:pic>
      <p:pic>
        <p:nvPicPr>
          <p:cNvPr id="599082" name="Picture 42" descr="conv_08"/>
          <p:cNvPicPr>
            <a:picLocks noChangeAspect="1" noChangeArrowheads="1"/>
          </p:cNvPicPr>
          <p:nvPr/>
        </p:nvPicPr>
        <p:blipFill>
          <a:blip r:embed="rId10" cstate="print"/>
          <a:srcRect l="10213" t="10213" r="10213" b="10213"/>
          <a:stretch>
            <a:fillRect/>
          </a:stretch>
        </p:blipFill>
        <p:spPr bwMode="auto">
          <a:xfrm>
            <a:off x="2614842" y="5875338"/>
            <a:ext cx="623887" cy="625475"/>
          </a:xfrm>
          <a:prstGeom prst="rect">
            <a:avLst/>
          </a:prstGeom>
          <a:noFill/>
          <a:ln w="38100">
            <a:noFill/>
            <a:miter lim="800000"/>
            <a:headEnd/>
            <a:tailEnd/>
          </a:ln>
        </p:spPr>
      </p:pic>
      <p:pic>
        <p:nvPicPr>
          <p:cNvPr id="599087" name="Picture 47" descr="convsps_s3"/>
          <p:cNvPicPr>
            <a:picLocks noChangeAspect="1" noChangeArrowheads="1"/>
          </p:cNvPicPr>
          <p:nvPr/>
        </p:nvPicPr>
        <p:blipFill>
          <a:blip r:embed="rId11" cstate="print"/>
          <a:srcRect/>
          <a:stretch>
            <a:fillRect/>
          </a:stretch>
        </p:blipFill>
        <p:spPr bwMode="auto">
          <a:xfrm>
            <a:off x="3573691" y="5557838"/>
            <a:ext cx="1892300" cy="1260475"/>
          </a:xfrm>
          <a:prstGeom prst="rect">
            <a:avLst/>
          </a:prstGeom>
          <a:noFill/>
          <a:ln w="38100">
            <a:solidFill>
              <a:srgbClr val="D7E300"/>
            </a:solidFill>
            <a:miter lim="800000"/>
            <a:headEnd/>
            <a:tailEnd/>
          </a:ln>
        </p:spPr>
      </p:pic>
      <p:pic>
        <p:nvPicPr>
          <p:cNvPr id="599088" name="Picture 48" descr="convsps_s1"/>
          <p:cNvPicPr>
            <a:picLocks noChangeAspect="1" noChangeArrowheads="1"/>
          </p:cNvPicPr>
          <p:nvPr/>
        </p:nvPicPr>
        <p:blipFill>
          <a:blip r:embed="rId12" cstate="print"/>
          <a:srcRect/>
          <a:stretch>
            <a:fillRect/>
          </a:stretch>
        </p:blipFill>
        <p:spPr bwMode="auto">
          <a:xfrm>
            <a:off x="3572103" y="2530475"/>
            <a:ext cx="1892300" cy="1260475"/>
          </a:xfrm>
          <a:prstGeom prst="rect">
            <a:avLst/>
          </a:prstGeom>
          <a:noFill/>
          <a:ln w="38100">
            <a:solidFill>
              <a:srgbClr val="D7E300"/>
            </a:solidFill>
            <a:miter lim="800000"/>
            <a:headEnd/>
            <a:tailEnd/>
          </a:ln>
        </p:spPr>
      </p:pic>
      <p:pic>
        <p:nvPicPr>
          <p:cNvPr id="599089" name="Picture 49" descr="convsps_s2"/>
          <p:cNvPicPr>
            <a:picLocks noChangeAspect="1" noChangeArrowheads="1"/>
          </p:cNvPicPr>
          <p:nvPr/>
        </p:nvPicPr>
        <p:blipFill>
          <a:blip r:embed="rId13" cstate="print"/>
          <a:srcRect/>
          <a:stretch>
            <a:fillRect/>
          </a:stretch>
        </p:blipFill>
        <p:spPr bwMode="auto">
          <a:xfrm>
            <a:off x="3573691" y="4043363"/>
            <a:ext cx="1892300" cy="1260475"/>
          </a:xfrm>
          <a:prstGeom prst="rect">
            <a:avLst/>
          </a:prstGeom>
          <a:noFill/>
          <a:ln w="38100">
            <a:solidFill>
              <a:srgbClr val="D7E300"/>
            </a:solidFill>
            <a:miter lim="800000"/>
            <a:headEnd/>
            <a:tailEnd/>
          </a:ln>
        </p:spPr>
      </p:pic>
      <p:grpSp>
        <p:nvGrpSpPr>
          <p:cNvPr id="4" name="Group 50"/>
          <p:cNvGrpSpPr>
            <a:grpSpLocks/>
          </p:cNvGrpSpPr>
          <p:nvPr/>
        </p:nvGrpSpPr>
        <p:grpSpPr bwMode="auto">
          <a:xfrm>
            <a:off x="4761141" y="3095625"/>
            <a:ext cx="703262" cy="695325"/>
            <a:chOff x="2323" y="3727"/>
            <a:chExt cx="369" cy="366"/>
          </a:xfrm>
        </p:grpSpPr>
        <p:sp>
          <p:nvSpPr>
            <p:cNvPr id="599091" name="Line 51"/>
            <p:cNvSpPr>
              <a:spLocks noChangeShapeType="1"/>
            </p:cNvSpPr>
            <p:nvPr/>
          </p:nvSpPr>
          <p:spPr bwMode="auto">
            <a:xfrm>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sp>
          <p:nvSpPr>
            <p:cNvPr id="599092" name="Line 52"/>
            <p:cNvSpPr>
              <a:spLocks noChangeShapeType="1"/>
            </p:cNvSpPr>
            <p:nvPr/>
          </p:nvSpPr>
          <p:spPr bwMode="auto">
            <a:xfrm flipH="1">
              <a:off x="2323" y="3727"/>
              <a:ext cx="369" cy="366"/>
            </a:xfrm>
            <a:prstGeom prst="line">
              <a:avLst/>
            </a:prstGeom>
            <a:noFill/>
            <a:ln w="57150">
              <a:solidFill>
                <a:srgbClr val="FF0000"/>
              </a:solidFill>
              <a:round/>
              <a:headEnd/>
              <a:tailEnd/>
            </a:ln>
            <a:effectLst/>
          </p:spPr>
          <p:txBody>
            <a:bodyPr/>
            <a:lstStyle/>
            <a:p>
              <a:endParaRPr lang="en-US">
                <a:solidFill>
                  <a:srgbClr val="004731"/>
                </a:solidFill>
              </a:endParaRPr>
            </a:p>
          </p:txBody>
        </p:sp>
      </p:grpSp>
      <p:grpSp>
        <p:nvGrpSpPr>
          <p:cNvPr id="5" name="Group 53"/>
          <p:cNvGrpSpPr>
            <a:grpSpLocks/>
          </p:cNvGrpSpPr>
          <p:nvPr/>
        </p:nvGrpSpPr>
        <p:grpSpPr bwMode="auto">
          <a:xfrm>
            <a:off x="8425092" y="4416425"/>
            <a:ext cx="566737" cy="887413"/>
            <a:chOff x="3835" y="3585"/>
            <a:chExt cx="298" cy="467"/>
          </a:xfrm>
        </p:grpSpPr>
        <p:sp>
          <p:nvSpPr>
            <p:cNvPr id="599094" name="Line 54"/>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599095" name="Line 55"/>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grpSp>
        <p:nvGrpSpPr>
          <p:cNvPr id="6" name="Group 56"/>
          <p:cNvGrpSpPr>
            <a:grpSpLocks/>
          </p:cNvGrpSpPr>
          <p:nvPr/>
        </p:nvGrpSpPr>
        <p:grpSpPr bwMode="auto">
          <a:xfrm>
            <a:off x="4899253" y="5930900"/>
            <a:ext cx="566738" cy="887413"/>
            <a:chOff x="3835" y="3585"/>
            <a:chExt cx="298" cy="467"/>
          </a:xfrm>
        </p:grpSpPr>
        <p:sp>
          <p:nvSpPr>
            <p:cNvPr id="599097" name="Line 57"/>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599098" name="Line 58"/>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pic>
        <p:nvPicPr>
          <p:cNvPr id="599102" name="Picture 62" descr="coded_08"/>
          <p:cNvPicPr>
            <a:picLocks noChangeAspect="1" noChangeArrowheads="1"/>
          </p:cNvPicPr>
          <p:nvPr/>
        </p:nvPicPr>
        <p:blipFill>
          <a:blip r:embed="rId14" cstate="print"/>
          <a:srcRect l="10213" t="10213" r="10213" b="10213"/>
          <a:stretch>
            <a:fillRect/>
          </a:stretch>
        </p:blipFill>
        <p:spPr bwMode="auto">
          <a:xfrm>
            <a:off x="6112103" y="5875338"/>
            <a:ext cx="623888" cy="625475"/>
          </a:xfrm>
          <a:prstGeom prst="rect">
            <a:avLst/>
          </a:prstGeom>
          <a:noFill/>
          <a:ln w="38100">
            <a:noFill/>
            <a:miter lim="800000"/>
            <a:headEnd/>
            <a:tailEnd/>
          </a:ln>
        </p:spPr>
      </p:pic>
      <p:sp>
        <p:nvSpPr>
          <p:cNvPr id="599107" name="AutoShape 67"/>
          <p:cNvSpPr>
            <a:spLocks noChangeArrowheads="1"/>
          </p:cNvSpPr>
          <p:nvPr/>
        </p:nvSpPr>
        <p:spPr bwMode="auto">
          <a:xfrm>
            <a:off x="3275242" y="2914650"/>
            <a:ext cx="230187"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08" name="AutoShape 68"/>
          <p:cNvSpPr>
            <a:spLocks noChangeArrowheads="1"/>
          </p:cNvSpPr>
          <p:nvPr/>
        </p:nvSpPr>
        <p:spPr bwMode="auto">
          <a:xfrm>
            <a:off x="3318103" y="4427538"/>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09" name="AutoShape 69"/>
          <p:cNvSpPr>
            <a:spLocks noChangeArrowheads="1"/>
          </p:cNvSpPr>
          <p:nvPr/>
        </p:nvSpPr>
        <p:spPr bwMode="auto">
          <a:xfrm>
            <a:off x="3249842" y="5942013"/>
            <a:ext cx="230187"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grpSp>
        <p:nvGrpSpPr>
          <p:cNvPr id="7" name="Group 24"/>
          <p:cNvGrpSpPr>
            <a:grpSpLocks/>
          </p:cNvGrpSpPr>
          <p:nvPr/>
        </p:nvGrpSpPr>
        <p:grpSpPr bwMode="auto">
          <a:xfrm>
            <a:off x="4899253" y="4416425"/>
            <a:ext cx="566738" cy="887413"/>
            <a:chOff x="3835" y="3585"/>
            <a:chExt cx="298" cy="467"/>
          </a:xfrm>
        </p:grpSpPr>
        <p:sp>
          <p:nvSpPr>
            <p:cNvPr id="599065" name="Line 25"/>
            <p:cNvSpPr>
              <a:spLocks noChangeShapeType="1"/>
            </p:cNvSpPr>
            <p:nvPr/>
          </p:nvSpPr>
          <p:spPr bwMode="auto">
            <a:xfrm>
              <a:off x="3835" y="3849"/>
              <a:ext cx="109" cy="197"/>
            </a:xfrm>
            <a:prstGeom prst="line">
              <a:avLst/>
            </a:prstGeom>
            <a:noFill/>
            <a:ln w="57150">
              <a:solidFill>
                <a:srgbClr val="0000FF"/>
              </a:solidFill>
              <a:round/>
              <a:headEnd/>
              <a:tailEnd/>
            </a:ln>
            <a:effectLst/>
          </p:spPr>
          <p:txBody>
            <a:bodyPr/>
            <a:lstStyle/>
            <a:p>
              <a:endParaRPr lang="en-US">
                <a:solidFill>
                  <a:srgbClr val="004731"/>
                </a:solidFill>
              </a:endParaRPr>
            </a:p>
          </p:txBody>
        </p:sp>
        <p:sp>
          <p:nvSpPr>
            <p:cNvPr id="599066" name="Line 26"/>
            <p:cNvSpPr>
              <a:spLocks noChangeShapeType="1"/>
            </p:cNvSpPr>
            <p:nvPr/>
          </p:nvSpPr>
          <p:spPr bwMode="auto">
            <a:xfrm flipV="1">
              <a:off x="3930" y="3585"/>
              <a:ext cx="203" cy="467"/>
            </a:xfrm>
            <a:prstGeom prst="line">
              <a:avLst/>
            </a:prstGeom>
            <a:noFill/>
            <a:ln w="57150">
              <a:solidFill>
                <a:srgbClr val="0000FF"/>
              </a:solidFill>
              <a:round/>
              <a:headEnd/>
              <a:tailEnd/>
            </a:ln>
            <a:effectLst/>
          </p:spPr>
          <p:txBody>
            <a:bodyPr/>
            <a:lstStyle/>
            <a:p>
              <a:endParaRPr lang="en-US">
                <a:solidFill>
                  <a:srgbClr val="004731"/>
                </a:solidFill>
              </a:endParaRPr>
            </a:p>
          </p:txBody>
        </p:sp>
      </p:grpSp>
      <p:sp>
        <p:nvSpPr>
          <p:cNvPr id="599112" name="AutoShape 72"/>
          <p:cNvSpPr>
            <a:spLocks noChangeArrowheads="1"/>
          </p:cNvSpPr>
          <p:nvPr/>
        </p:nvSpPr>
        <p:spPr bwMode="auto">
          <a:xfrm>
            <a:off x="6782028" y="2914650"/>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13" name="AutoShape 73"/>
          <p:cNvSpPr>
            <a:spLocks noChangeArrowheads="1"/>
          </p:cNvSpPr>
          <p:nvPr/>
        </p:nvSpPr>
        <p:spPr bwMode="auto">
          <a:xfrm>
            <a:off x="6782028" y="4427538"/>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14" name="AutoShape 74"/>
          <p:cNvSpPr>
            <a:spLocks noChangeArrowheads="1"/>
          </p:cNvSpPr>
          <p:nvPr/>
        </p:nvSpPr>
        <p:spPr bwMode="auto">
          <a:xfrm>
            <a:off x="6782028" y="5942013"/>
            <a:ext cx="230188" cy="492125"/>
          </a:xfrm>
          <a:prstGeom prst="rightArrow">
            <a:avLst>
              <a:gd name="adj1" fmla="val 45806"/>
              <a:gd name="adj2" fmla="val 36745"/>
            </a:avLst>
          </a:prstGeom>
          <a:solidFill>
            <a:srgbClr val="FFCC99"/>
          </a:solidFill>
          <a:ln w="9525">
            <a:noFill/>
            <a:miter lim="800000"/>
            <a:headEnd/>
            <a:tailEnd/>
          </a:ln>
          <a:effectLst/>
        </p:spPr>
        <p:txBody>
          <a:bodyPr wrap="none" anchor="ctr"/>
          <a:lstStyle/>
          <a:p>
            <a:endParaRPr lang="en-US">
              <a:solidFill>
                <a:srgbClr val="004731"/>
              </a:solidFill>
            </a:endParaRPr>
          </a:p>
        </p:txBody>
      </p:sp>
      <p:sp>
        <p:nvSpPr>
          <p:cNvPr id="599115" name="Text Box 75"/>
          <p:cNvSpPr txBox="1">
            <a:spLocks noChangeArrowheads="1"/>
          </p:cNvSpPr>
          <p:nvPr/>
        </p:nvSpPr>
        <p:spPr bwMode="auto">
          <a:xfrm>
            <a:off x="432028" y="4287838"/>
            <a:ext cx="1752600" cy="579437"/>
          </a:xfrm>
          <a:prstGeom prst="rect">
            <a:avLst/>
          </a:prstGeom>
          <a:noFill/>
          <a:ln w="9525">
            <a:noFill/>
            <a:miter lim="800000"/>
            <a:headEnd/>
            <a:tailEnd/>
          </a:ln>
          <a:effectLst/>
        </p:spPr>
        <p:txBody>
          <a:bodyPr>
            <a:spAutoFit/>
          </a:bodyPr>
          <a:lstStyle/>
          <a:p>
            <a:pPr algn="r">
              <a:spcBef>
                <a:spcPct val="50000"/>
              </a:spcBef>
            </a:pPr>
            <a:r>
              <a:rPr lang="en-US" b="1">
                <a:solidFill>
                  <a:srgbClr val="FFFF99"/>
                </a:solidFill>
              </a:rPr>
              <a:t>Correct scale</a:t>
            </a:r>
            <a:r>
              <a:rPr lang="en-US" sz="3200" b="1">
                <a:solidFill>
                  <a:srgbClr val="FFFF99"/>
                </a:solidFill>
              </a:rPr>
              <a:t> </a:t>
            </a:r>
          </a:p>
        </p:txBody>
      </p:sp>
      <p:sp>
        <p:nvSpPr>
          <p:cNvPr id="599116" name="Text Box 76"/>
          <p:cNvSpPr txBox="1">
            <a:spLocks noChangeArrowheads="1"/>
          </p:cNvSpPr>
          <p:nvPr/>
        </p:nvSpPr>
        <p:spPr bwMode="auto">
          <a:xfrm>
            <a:off x="208190" y="5802313"/>
            <a:ext cx="1976438" cy="579437"/>
          </a:xfrm>
          <a:prstGeom prst="rect">
            <a:avLst/>
          </a:prstGeom>
          <a:noFill/>
          <a:ln w="9525">
            <a:noFill/>
            <a:miter lim="800000"/>
            <a:headEnd/>
            <a:tailEnd/>
          </a:ln>
          <a:effectLst/>
        </p:spPr>
        <p:txBody>
          <a:bodyPr>
            <a:spAutoFit/>
          </a:bodyPr>
          <a:lstStyle/>
          <a:p>
            <a:pPr algn="r">
              <a:spcBef>
                <a:spcPct val="50000"/>
              </a:spcBef>
            </a:pPr>
            <a:r>
              <a:rPr lang="en-US" b="1">
                <a:solidFill>
                  <a:srgbClr val="FFFF99"/>
                </a:solidFill>
              </a:rPr>
              <a:t>Smaller scale</a:t>
            </a:r>
            <a:r>
              <a:rPr lang="en-US" sz="3200" b="1">
                <a:solidFill>
                  <a:srgbClr val="FFFF99"/>
                </a:solidFill>
              </a:rPr>
              <a:t> </a:t>
            </a:r>
          </a:p>
        </p:txBody>
      </p:sp>
      <p:sp>
        <p:nvSpPr>
          <p:cNvPr id="599117" name="Text Box 77"/>
          <p:cNvSpPr txBox="1">
            <a:spLocks noChangeArrowheads="1"/>
          </p:cNvSpPr>
          <p:nvPr/>
        </p:nvSpPr>
        <p:spPr bwMode="auto">
          <a:xfrm>
            <a:off x="411392" y="2774949"/>
            <a:ext cx="1773237" cy="579438"/>
          </a:xfrm>
          <a:prstGeom prst="rect">
            <a:avLst/>
          </a:prstGeom>
          <a:noFill/>
          <a:ln w="9525">
            <a:noFill/>
            <a:miter lim="800000"/>
            <a:headEnd/>
            <a:tailEnd/>
          </a:ln>
          <a:effectLst/>
        </p:spPr>
        <p:txBody>
          <a:bodyPr>
            <a:spAutoFit/>
          </a:bodyPr>
          <a:lstStyle/>
          <a:p>
            <a:pPr algn="r">
              <a:spcBef>
                <a:spcPct val="50000"/>
              </a:spcBef>
            </a:pPr>
            <a:r>
              <a:rPr lang="en-US" b="1">
                <a:solidFill>
                  <a:srgbClr val="FFFF99"/>
                </a:solidFill>
              </a:rPr>
              <a:t>Larger scale</a:t>
            </a:r>
            <a:r>
              <a:rPr lang="en-US" sz="3200" b="1">
                <a:solidFill>
                  <a:srgbClr val="FFFF99"/>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90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90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90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90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91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91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9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50" grpId="0"/>
      <p:bldP spid="599112" grpId="0" animBg="1"/>
      <p:bldP spid="599113" grpId="0" animBg="1"/>
      <p:bldP spid="599114"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3778" name="Picture 82"/>
          <p:cNvPicPr>
            <a:picLocks noChangeArrowheads="1"/>
          </p:cNvPicPr>
          <p:nvPr/>
        </p:nvPicPr>
        <p:blipFill>
          <a:blip r:embed="rId3" cstate="print"/>
          <a:srcRect/>
          <a:stretch>
            <a:fillRect/>
          </a:stretch>
        </p:blipFill>
        <p:spPr bwMode="auto">
          <a:xfrm>
            <a:off x="5202467" y="1927225"/>
            <a:ext cx="3913187" cy="812800"/>
          </a:xfrm>
          <a:prstGeom prst="rect">
            <a:avLst/>
          </a:prstGeom>
          <a:noFill/>
          <a:ln w="9525">
            <a:noFill/>
            <a:miter lim="800000"/>
            <a:headEnd/>
            <a:tailEnd/>
          </a:ln>
          <a:effectLst/>
        </p:spPr>
      </p:pic>
      <p:pic>
        <p:nvPicPr>
          <p:cNvPr id="1053779" name="Picture 83"/>
          <p:cNvPicPr>
            <a:picLocks noChangeArrowheads="1"/>
          </p:cNvPicPr>
          <p:nvPr/>
        </p:nvPicPr>
        <p:blipFill>
          <a:blip r:embed="rId4" cstate="print"/>
          <a:srcRect/>
          <a:stretch>
            <a:fillRect/>
          </a:stretch>
        </p:blipFill>
        <p:spPr bwMode="auto">
          <a:xfrm>
            <a:off x="5185003" y="4648200"/>
            <a:ext cx="3913188" cy="812800"/>
          </a:xfrm>
          <a:prstGeom prst="rect">
            <a:avLst/>
          </a:prstGeom>
          <a:noFill/>
          <a:ln w="9525">
            <a:noFill/>
            <a:miter lim="800000"/>
            <a:headEnd/>
            <a:tailEnd/>
          </a:ln>
          <a:effectLst/>
        </p:spPr>
      </p:pic>
      <p:pic>
        <p:nvPicPr>
          <p:cNvPr id="1053698" name="Picture 2"/>
          <p:cNvPicPr>
            <a:picLocks noChangeArrowheads="1"/>
          </p:cNvPicPr>
          <p:nvPr/>
        </p:nvPicPr>
        <p:blipFill>
          <a:blip r:embed="rId5" cstate="print"/>
          <a:srcRect/>
          <a:stretch>
            <a:fillRect/>
          </a:stretch>
        </p:blipFill>
        <p:spPr bwMode="auto">
          <a:xfrm>
            <a:off x="586017" y="4057650"/>
            <a:ext cx="3913187" cy="812800"/>
          </a:xfrm>
          <a:prstGeom prst="rect">
            <a:avLst/>
          </a:prstGeom>
          <a:noFill/>
          <a:ln w="9525">
            <a:noFill/>
            <a:miter lim="800000"/>
            <a:headEnd/>
            <a:tailEnd/>
          </a:ln>
          <a:effectLst/>
        </p:spPr>
      </p:pic>
      <p:pic>
        <p:nvPicPr>
          <p:cNvPr id="1053699" name="Picture 3"/>
          <p:cNvPicPr>
            <a:picLocks noChangeArrowheads="1"/>
          </p:cNvPicPr>
          <p:nvPr/>
        </p:nvPicPr>
        <p:blipFill>
          <a:blip r:embed="rId5" cstate="print"/>
          <a:srcRect/>
          <a:stretch>
            <a:fillRect/>
          </a:stretch>
        </p:blipFill>
        <p:spPr bwMode="auto">
          <a:xfrm>
            <a:off x="586017" y="1352550"/>
            <a:ext cx="3913187" cy="812800"/>
          </a:xfrm>
          <a:prstGeom prst="rect">
            <a:avLst/>
          </a:prstGeom>
          <a:noFill/>
          <a:ln w="9525">
            <a:noFill/>
            <a:miter lim="800000"/>
            <a:headEnd/>
            <a:tailEnd/>
          </a:ln>
          <a:effectLst/>
        </p:spPr>
      </p:pic>
      <p:sp>
        <p:nvSpPr>
          <p:cNvPr id="1053700" name="Text Box 4"/>
          <p:cNvSpPr txBox="1">
            <a:spLocks noChangeArrowheads="1"/>
          </p:cNvSpPr>
          <p:nvPr/>
        </p:nvSpPr>
        <p:spPr bwMode="auto">
          <a:xfrm>
            <a:off x="536803" y="455613"/>
            <a:ext cx="8534400" cy="519112"/>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Convolution- frequency domain representation</a:t>
            </a:r>
          </a:p>
        </p:txBody>
      </p:sp>
      <p:pic>
        <p:nvPicPr>
          <p:cNvPr id="1053703" name="Picture 7"/>
          <p:cNvPicPr>
            <a:picLocks noChangeAspect="1" noChangeArrowheads="1"/>
          </p:cNvPicPr>
          <p:nvPr/>
        </p:nvPicPr>
        <p:blipFill>
          <a:blip r:embed="rId6" cstate="print"/>
          <a:srcRect/>
          <a:stretch>
            <a:fillRect/>
          </a:stretch>
        </p:blipFill>
        <p:spPr bwMode="auto">
          <a:xfrm>
            <a:off x="586017" y="5238751"/>
            <a:ext cx="3913187" cy="803275"/>
          </a:xfrm>
          <a:prstGeom prst="rect">
            <a:avLst/>
          </a:prstGeom>
          <a:noFill/>
          <a:ln w="9525">
            <a:noFill/>
            <a:miter lim="800000"/>
            <a:headEnd/>
            <a:tailEnd/>
          </a:ln>
          <a:effectLst/>
        </p:spPr>
      </p:pic>
      <p:pic>
        <p:nvPicPr>
          <p:cNvPr id="1053704" name="Picture 8"/>
          <p:cNvPicPr>
            <a:picLocks noChangeAspect="1" noChangeArrowheads="1"/>
          </p:cNvPicPr>
          <p:nvPr/>
        </p:nvPicPr>
        <p:blipFill>
          <a:blip r:embed="rId7" cstate="print"/>
          <a:srcRect/>
          <a:stretch>
            <a:fillRect/>
          </a:stretch>
        </p:blipFill>
        <p:spPr bwMode="auto">
          <a:xfrm>
            <a:off x="586017" y="2505076"/>
            <a:ext cx="3913187" cy="809625"/>
          </a:xfrm>
          <a:prstGeom prst="rect">
            <a:avLst/>
          </a:prstGeom>
          <a:noFill/>
          <a:ln w="9525">
            <a:noFill/>
            <a:miter lim="800000"/>
            <a:headEnd/>
            <a:tailEnd/>
          </a:ln>
          <a:effectLst/>
        </p:spPr>
      </p:pic>
      <p:sp>
        <p:nvSpPr>
          <p:cNvPr id="1053705" name="Text Box 9"/>
          <p:cNvSpPr txBox="1">
            <a:spLocks noChangeArrowheads="1"/>
          </p:cNvSpPr>
          <p:nvPr/>
        </p:nvSpPr>
        <p:spPr bwMode="auto">
          <a:xfrm>
            <a:off x="4575403" y="4673600"/>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sp>
        <p:nvSpPr>
          <p:cNvPr id="1053706" name="Text Box 10"/>
          <p:cNvSpPr txBox="1">
            <a:spLocks noChangeArrowheads="1"/>
          </p:cNvSpPr>
          <p:nvPr/>
        </p:nvSpPr>
        <p:spPr bwMode="auto">
          <a:xfrm>
            <a:off x="4575403" y="1954213"/>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graphicFrame>
        <p:nvGraphicFramePr>
          <p:cNvPr id="1053707" name="Object 11"/>
          <p:cNvGraphicFramePr>
            <a:graphicFrameLocks noChangeAspect="1"/>
          </p:cNvGraphicFramePr>
          <p:nvPr>
            <p:extLst>
              <p:ext uri="{D42A27DB-BD31-4B8C-83A1-F6EECF244321}">
                <p14:modId xmlns:p14="http://schemas.microsoft.com/office/powerpoint/2010/main" val="3680367915"/>
              </p:ext>
            </p:extLst>
          </p:nvPr>
        </p:nvGraphicFramePr>
        <p:xfrm>
          <a:off x="7085242" y="2752725"/>
          <a:ext cx="98425" cy="203200"/>
        </p:xfrm>
        <a:graphic>
          <a:graphicData uri="http://schemas.openxmlformats.org/presentationml/2006/ole">
            <mc:AlternateContent xmlns:mc="http://schemas.openxmlformats.org/markup-compatibility/2006">
              <mc:Choice xmlns:v="urn:schemas-microsoft-com:vml" Requires="v">
                <p:oleObj name="Equation" r:id="rId8" imgW="126720" imgH="177480" progId="Equation.3">
                  <p:embed/>
                </p:oleObj>
              </mc:Choice>
              <mc:Fallback>
                <p:oleObj name="Equation" r:id="rId8" imgW="126720" imgH="177480" progId="Equation.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5242" y="2752725"/>
                        <a:ext cx="98425"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08" name="Line 12"/>
          <p:cNvSpPr>
            <a:spLocks noChangeShapeType="1"/>
          </p:cNvSpPr>
          <p:nvPr/>
        </p:nvSpPr>
        <p:spPr bwMode="auto">
          <a:xfrm flipV="1">
            <a:off x="7143978" y="2657476"/>
            <a:ext cx="0" cy="117475"/>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09"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53710" name="Text Box 14"/>
          <p:cNvSpPr txBox="1">
            <a:spLocks noChangeArrowheads="1"/>
          </p:cNvSpPr>
          <p:nvPr/>
        </p:nvSpPr>
        <p:spPr bwMode="auto">
          <a:xfrm>
            <a:off x="538392" y="1282701"/>
            <a:ext cx="1762125"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Sharp Image</a:t>
            </a:r>
          </a:p>
        </p:txBody>
      </p:sp>
      <p:sp>
        <p:nvSpPr>
          <p:cNvPr id="1053711" name="Text Box 15"/>
          <p:cNvSpPr txBox="1">
            <a:spLocks noChangeArrowheads="1"/>
          </p:cNvSpPr>
          <p:nvPr/>
        </p:nvSpPr>
        <p:spPr bwMode="auto">
          <a:xfrm>
            <a:off x="538392" y="3986213"/>
            <a:ext cx="1762125" cy="366712"/>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Sharp Image</a:t>
            </a:r>
          </a:p>
        </p:txBody>
      </p:sp>
      <p:grpSp>
        <p:nvGrpSpPr>
          <p:cNvPr id="2" name="Group 16"/>
          <p:cNvGrpSpPr>
            <a:grpSpLocks/>
          </p:cNvGrpSpPr>
          <p:nvPr/>
        </p:nvGrpSpPr>
        <p:grpSpPr bwMode="auto">
          <a:xfrm>
            <a:off x="232004" y="6424614"/>
            <a:ext cx="6283325" cy="549275"/>
            <a:chOff x="1041" y="3649"/>
            <a:chExt cx="3958" cy="346"/>
          </a:xfrm>
        </p:grpSpPr>
        <p:sp>
          <p:nvSpPr>
            <p:cNvPr id="1053713" name="Text Box 17"/>
            <p:cNvSpPr txBox="1">
              <a:spLocks noChangeArrowheads="1"/>
            </p:cNvSpPr>
            <p:nvPr/>
          </p:nvSpPr>
          <p:spPr bwMode="auto">
            <a:xfrm>
              <a:off x="1041" y="3697"/>
              <a:ext cx="3958" cy="250"/>
            </a:xfrm>
            <a:prstGeom prst="rect">
              <a:avLst/>
            </a:prstGeom>
            <a:noFill/>
            <a:ln w="9525">
              <a:noFill/>
              <a:miter lim="800000"/>
              <a:headEnd/>
              <a:tailEnd/>
            </a:ln>
            <a:effectLst/>
          </p:spPr>
          <p:txBody>
            <a:bodyPr>
              <a:spAutoFit/>
            </a:bodyPr>
            <a:lstStyle/>
            <a:p>
              <a:pPr algn="ctr">
                <a:spcBef>
                  <a:spcPct val="50000"/>
                </a:spcBef>
              </a:pPr>
              <a:r>
                <a:rPr lang="en-US" sz="2000" b="1">
                  <a:solidFill>
                    <a:srgbClr val="FFFF99"/>
                  </a:solidFill>
                </a:rPr>
                <a:t>Spatial convolution          frequency multiplication</a:t>
              </a:r>
            </a:p>
          </p:txBody>
        </p:sp>
        <p:graphicFrame>
          <p:nvGraphicFramePr>
            <p:cNvPr id="1053714" name="Object 18"/>
            <p:cNvGraphicFramePr>
              <a:graphicFrameLocks noChangeAspect="1"/>
            </p:cNvGraphicFramePr>
            <p:nvPr/>
          </p:nvGraphicFramePr>
          <p:xfrm>
            <a:off x="2608" y="3649"/>
            <a:ext cx="457" cy="346"/>
          </p:xfrm>
          <a:graphic>
            <a:graphicData uri="http://schemas.openxmlformats.org/presentationml/2006/ole">
              <mc:AlternateContent xmlns:mc="http://schemas.openxmlformats.org/markup-compatibility/2006">
                <mc:Choice xmlns:v="urn:schemas-microsoft-com:vml" Requires="v">
                  <p:oleObj name="Equation" r:id="rId10" imgW="215640" imgH="152280" progId="Equation.3">
                    <p:embed/>
                  </p:oleObj>
                </mc:Choice>
                <mc:Fallback>
                  <p:oleObj name="Equation" r:id="rId10" imgW="215640" imgH="152280" progId="Equation.3">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08" y="3649"/>
                          <a:ext cx="457" cy="346"/>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grpSp>
      <p:grpSp>
        <p:nvGrpSpPr>
          <p:cNvPr id="3" name="Group 19"/>
          <p:cNvGrpSpPr>
            <a:grpSpLocks/>
          </p:cNvGrpSpPr>
          <p:nvPr/>
        </p:nvGrpSpPr>
        <p:grpSpPr bwMode="auto">
          <a:xfrm>
            <a:off x="270104" y="5141914"/>
            <a:ext cx="4416425" cy="1176337"/>
            <a:chOff x="18" y="2963"/>
            <a:chExt cx="2782" cy="741"/>
          </a:xfrm>
        </p:grpSpPr>
        <p:graphicFrame>
          <p:nvGraphicFramePr>
            <p:cNvPr id="1053716" name="Object 2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name="Equation" r:id="rId12" imgW="126720" imgH="177480" progId="Equation.3">
                    <p:embed/>
                  </p:oleObj>
                </mc:Choice>
                <mc:Fallback>
                  <p:oleObj name="Equation" r:id="rId12" imgW="126720" imgH="177480" progId="Equation.3">
                    <p:embed/>
                    <p:pic>
                      <p:nvPicPr>
                        <p:cNvPr id="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17" name="Line 2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18" name="Text Box 2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19" name="Line 2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20" name="Line 2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21" name="Text Box 2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grpSp>
        <p:nvGrpSpPr>
          <p:cNvPr id="4" name="Group 26"/>
          <p:cNvGrpSpPr>
            <a:grpSpLocks/>
          </p:cNvGrpSpPr>
          <p:nvPr/>
        </p:nvGrpSpPr>
        <p:grpSpPr bwMode="auto">
          <a:xfrm>
            <a:off x="270104" y="2417764"/>
            <a:ext cx="4416425" cy="1176337"/>
            <a:chOff x="18" y="2963"/>
            <a:chExt cx="2782" cy="741"/>
          </a:xfrm>
        </p:grpSpPr>
        <p:graphicFrame>
          <p:nvGraphicFramePr>
            <p:cNvPr id="1053723" name="Object 2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name="Equation" r:id="rId14" imgW="126720" imgH="177480" progId="Equation.3">
                    <p:embed/>
                  </p:oleObj>
                </mc:Choice>
                <mc:Fallback>
                  <p:oleObj name="Equation" r:id="rId14" imgW="126720" imgH="177480" progId="Equation.3">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24" name="Line 2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25" name="Text Box 2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26" name="Line 3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27" name="Line 3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28" name="Text Box 3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grpSp>
        <p:nvGrpSpPr>
          <p:cNvPr id="5" name="Group 33"/>
          <p:cNvGrpSpPr>
            <a:grpSpLocks/>
          </p:cNvGrpSpPr>
          <p:nvPr/>
        </p:nvGrpSpPr>
        <p:grpSpPr bwMode="auto">
          <a:xfrm>
            <a:off x="270104" y="1266825"/>
            <a:ext cx="4416425" cy="1176338"/>
            <a:chOff x="18" y="2963"/>
            <a:chExt cx="2782" cy="741"/>
          </a:xfrm>
        </p:grpSpPr>
        <p:graphicFrame>
          <p:nvGraphicFramePr>
            <p:cNvPr id="1053730" name="Object 3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name="Equation" r:id="rId16" imgW="126720" imgH="177480" progId="Equation.3">
                    <p:embed/>
                  </p:oleObj>
                </mc:Choice>
                <mc:Fallback>
                  <p:oleObj name="Equation" r:id="rId16" imgW="126720" imgH="177480" progId="Equation.3">
                    <p:embed/>
                    <p:pic>
                      <p:nvPicPr>
                        <p:cNvPr id="0"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31" name="Line 3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32" name="Text Box 3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33" name="Line 3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34" name="Line 3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35" name="Text Box 3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grpSp>
        <p:nvGrpSpPr>
          <p:cNvPr id="6" name="Group 40"/>
          <p:cNvGrpSpPr>
            <a:grpSpLocks/>
          </p:cNvGrpSpPr>
          <p:nvPr/>
        </p:nvGrpSpPr>
        <p:grpSpPr bwMode="auto">
          <a:xfrm>
            <a:off x="270104" y="3973514"/>
            <a:ext cx="4416425" cy="1176337"/>
            <a:chOff x="18" y="2963"/>
            <a:chExt cx="2782" cy="741"/>
          </a:xfrm>
        </p:grpSpPr>
        <p:graphicFrame>
          <p:nvGraphicFramePr>
            <p:cNvPr id="1053737" name="Object 4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name="Equation" r:id="rId18" imgW="126720" imgH="177480" progId="Equation.3">
                    <p:embed/>
                  </p:oleObj>
                </mc:Choice>
                <mc:Fallback>
                  <p:oleObj name="Equation" r:id="rId18" imgW="126720" imgH="177480" progId="Equation.3">
                    <p:embed/>
                    <p:pic>
                      <p:nvPicPr>
                        <p:cNvPr id="0" name="Picture 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38" name="Line 4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39" name="Text Box 4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40" name="Line 4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41" name="Line 4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42" name="Text Box 4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sp>
        <p:nvSpPr>
          <p:cNvPr id="1053743" name="Oval 47"/>
          <p:cNvSpPr>
            <a:spLocks noChangeArrowheads="1"/>
          </p:cNvSpPr>
          <p:nvPr/>
        </p:nvSpPr>
        <p:spPr bwMode="auto">
          <a:xfrm>
            <a:off x="2492604" y="5099051"/>
            <a:ext cx="100013" cy="100013"/>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53744" name="Oval 48"/>
          <p:cNvSpPr>
            <a:spLocks noChangeArrowheads="1"/>
          </p:cNvSpPr>
          <p:nvPr/>
        </p:nvSpPr>
        <p:spPr bwMode="auto">
          <a:xfrm>
            <a:off x="2492604" y="2379663"/>
            <a:ext cx="100013" cy="100012"/>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grpSp>
        <p:nvGrpSpPr>
          <p:cNvPr id="7" name="Group 49"/>
          <p:cNvGrpSpPr>
            <a:grpSpLocks/>
          </p:cNvGrpSpPr>
          <p:nvPr/>
        </p:nvGrpSpPr>
        <p:grpSpPr bwMode="auto">
          <a:xfrm>
            <a:off x="4865917" y="4556125"/>
            <a:ext cx="4416425" cy="1176338"/>
            <a:chOff x="18" y="2963"/>
            <a:chExt cx="2782" cy="741"/>
          </a:xfrm>
        </p:grpSpPr>
        <p:graphicFrame>
          <p:nvGraphicFramePr>
            <p:cNvPr id="1053746" name="Object 5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name="Equation" r:id="rId20" imgW="126720" imgH="177480" progId="Equation.3">
                    <p:embed/>
                  </p:oleObj>
                </mc:Choice>
                <mc:Fallback>
                  <p:oleObj name="Equation" r:id="rId20" imgW="126720" imgH="177480" progId="Equation.3">
                    <p:embed/>
                    <p:pic>
                      <p:nvPicPr>
                        <p:cNvPr id="0" name="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47" name="Line 5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48" name="Text Box 5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49" name="Line 5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50" name="Line 5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51" name="Text Box 5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grpSp>
        <p:nvGrpSpPr>
          <p:cNvPr id="8" name="Group 56"/>
          <p:cNvGrpSpPr>
            <a:grpSpLocks/>
          </p:cNvGrpSpPr>
          <p:nvPr/>
        </p:nvGrpSpPr>
        <p:grpSpPr bwMode="auto">
          <a:xfrm>
            <a:off x="4865917" y="1827214"/>
            <a:ext cx="4416425" cy="1176337"/>
            <a:chOff x="18" y="2963"/>
            <a:chExt cx="2782" cy="741"/>
          </a:xfrm>
        </p:grpSpPr>
        <p:graphicFrame>
          <p:nvGraphicFramePr>
            <p:cNvPr id="1053753" name="Object 5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name="Equation" r:id="rId22" imgW="126720" imgH="177480" progId="Equation.3">
                    <p:embed/>
                  </p:oleObj>
                </mc:Choice>
                <mc:Fallback>
                  <p:oleObj name="Equation" r:id="rId22" imgW="126720" imgH="177480" progId="Equation.3">
                    <p:embed/>
                    <p:pic>
                      <p:nvPicPr>
                        <p:cNvPr id="0" name="Picture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3754" name="Line 5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3755" name="Text Box 5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Frequency</a:t>
              </a:r>
            </a:p>
          </p:txBody>
        </p:sp>
        <p:sp>
          <p:nvSpPr>
            <p:cNvPr id="1053756" name="Line 6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57" name="Line 6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3758" name="Text Box 6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DDDDDD"/>
                  </a:solidFill>
                  <a:latin typeface="Times New Roman" pitchFamily="18" charset="0"/>
                </a:rPr>
                <a:t>spectrum</a:t>
              </a:r>
            </a:p>
          </p:txBody>
        </p:sp>
      </p:grpSp>
      <p:sp>
        <p:nvSpPr>
          <p:cNvPr id="1053759" name="Line 63"/>
          <p:cNvSpPr>
            <a:spLocks noChangeShapeType="1"/>
          </p:cNvSpPr>
          <p:nvPr/>
        </p:nvSpPr>
        <p:spPr bwMode="auto">
          <a:xfrm>
            <a:off x="2051278" y="5203826"/>
            <a:ext cx="0" cy="874713"/>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0" name="Line 64"/>
          <p:cNvSpPr>
            <a:spLocks noChangeShapeType="1"/>
          </p:cNvSpPr>
          <p:nvPr/>
        </p:nvSpPr>
        <p:spPr bwMode="auto">
          <a:xfrm>
            <a:off x="2203678" y="5203826"/>
            <a:ext cx="0" cy="874713"/>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1" name="Line 65"/>
          <p:cNvSpPr>
            <a:spLocks noChangeShapeType="1"/>
          </p:cNvSpPr>
          <p:nvPr/>
        </p:nvSpPr>
        <p:spPr bwMode="auto">
          <a:xfrm>
            <a:off x="2879953" y="5203826"/>
            <a:ext cx="0" cy="874713"/>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2" name="Line 66"/>
          <p:cNvSpPr>
            <a:spLocks noChangeShapeType="1"/>
          </p:cNvSpPr>
          <p:nvPr/>
        </p:nvSpPr>
        <p:spPr bwMode="auto">
          <a:xfrm>
            <a:off x="3032353" y="5203826"/>
            <a:ext cx="0" cy="874713"/>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3" name="Line 67"/>
          <p:cNvSpPr>
            <a:spLocks noChangeShapeType="1"/>
          </p:cNvSpPr>
          <p:nvPr/>
        </p:nvSpPr>
        <p:spPr bwMode="auto">
          <a:xfrm>
            <a:off x="2051278" y="2473326"/>
            <a:ext cx="0" cy="874713"/>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4" name="Line 68"/>
          <p:cNvSpPr>
            <a:spLocks noChangeShapeType="1"/>
          </p:cNvSpPr>
          <p:nvPr/>
        </p:nvSpPr>
        <p:spPr bwMode="auto">
          <a:xfrm>
            <a:off x="2203678" y="2473326"/>
            <a:ext cx="0" cy="874713"/>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5" name="Line 69"/>
          <p:cNvSpPr>
            <a:spLocks noChangeShapeType="1"/>
          </p:cNvSpPr>
          <p:nvPr/>
        </p:nvSpPr>
        <p:spPr bwMode="auto">
          <a:xfrm>
            <a:off x="2879953" y="2473326"/>
            <a:ext cx="0" cy="874713"/>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6" name="Line 70"/>
          <p:cNvSpPr>
            <a:spLocks noChangeShapeType="1"/>
          </p:cNvSpPr>
          <p:nvPr/>
        </p:nvSpPr>
        <p:spPr bwMode="auto">
          <a:xfrm>
            <a:off x="3032353" y="2473326"/>
            <a:ext cx="0" cy="874713"/>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7" name="Line 71"/>
          <p:cNvSpPr>
            <a:spLocks noChangeShapeType="1"/>
          </p:cNvSpPr>
          <p:nvPr/>
        </p:nvSpPr>
        <p:spPr bwMode="auto">
          <a:xfrm>
            <a:off x="6658203" y="1893889"/>
            <a:ext cx="0" cy="3629025"/>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68" name="Line 72"/>
          <p:cNvSpPr>
            <a:spLocks noChangeShapeType="1"/>
          </p:cNvSpPr>
          <p:nvPr/>
        </p:nvSpPr>
        <p:spPr bwMode="auto">
          <a:xfrm>
            <a:off x="6810603" y="1893889"/>
            <a:ext cx="0" cy="3629025"/>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69" name="Line 73"/>
          <p:cNvSpPr>
            <a:spLocks noChangeShapeType="1"/>
          </p:cNvSpPr>
          <p:nvPr/>
        </p:nvSpPr>
        <p:spPr bwMode="auto">
          <a:xfrm>
            <a:off x="7486878" y="1893889"/>
            <a:ext cx="0" cy="3629025"/>
          </a:xfrm>
          <a:prstGeom prst="line">
            <a:avLst/>
          </a:prstGeom>
          <a:noFill/>
          <a:ln w="38100">
            <a:solidFill>
              <a:schemeClr val="accent2"/>
            </a:solidFill>
            <a:prstDash val="dash"/>
            <a:round/>
            <a:headEnd/>
            <a:tailEnd/>
          </a:ln>
          <a:effectLst/>
        </p:spPr>
        <p:txBody>
          <a:bodyPr/>
          <a:lstStyle/>
          <a:p>
            <a:endParaRPr lang="en-US">
              <a:solidFill>
                <a:srgbClr val="004731"/>
              </a:solidFill>
            </a:endParaRPr>
          </a:p>
        </p:txBody>
      </p:sp>
      <p:sp>
        <p:nvSpPr>
          <p:cNvPr id="1053770" name="Line 74"/>
          <p:cNvSpPr>
            <a:spLocks noChangeShapeType="1"/>
          </p:cNvSpPr>
          <p:nvPr/>
        </p:nvSpPr>
        <p:spPr bwMode="auto">
          <a:xfrm>
            <a:off x="7639278" y="1893889"/>
            <a:ext cx="0" cy="3629025"/>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sp>
        <p:nvSpPr>
          <p:cNvPr id="1053771" name="Text Box 75"/>
          <p:cNvSpPr txBox="1">
            <a:spLocks noChangeArrowheads="1"/>
          </p:cNvSpPr>
          <p:nvPr/>
        </p:nvSpPr>
        <p:spPr bwMode="auto">
          <a:xfrm>
            <a:off x="538392" y="2446338"/>
            <a:ext cx="1762125"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1</a:t>
            </a:r>
            <a:r>
              <a:rPr lang="en-US" b="1" baseline="30000">
                <a:solidFill>
                  <a:srgbClr val="FF0000"/>
                </a:solidFill>
                <a:latin typeface="Times New Roman" pitchFamily="18" charset="0"/>
              </a:rPr>
              <a:t>st</a:t>
            </a:r>
            <a:r>
              <a:rPr lang="en-US" b="1">
                <a:solidFill>
                  <a:srgbClr val="FF0000"/>
                </a:solidFill>
                <a:latin typeface="Times New Roman" pitchFamily="18" charset="0"/>
              </a:rPr>
              <a:t> scale</a:t>
            </a:r>
          </a:p>
        </p:txBody>
      </p:sp>
      <p:sp>
        <p:nvSpPr>
          <p:cNvPr id="1053772" name="Text Box 76"/>
          <p:cNvSpPr txBox="1">
            <a:spLocks noChangeArrowheads="1"/>
          </p:cNvSpPr>
          <p:nvPr/>
        </p:nvSpPr>
        <p:spPr bwMode="auto">
          <a:xfrm>
            <a:off x="538392" y="5167313"/>
            <a:ext cx="1762125"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2</a:t>
            </a:r>
            <a:r>
              <a:rPr lang="en-US" b="1" baseline="30000">
                <a:solidFill>
                  <a:srgbClr val="FF0000"/>
                </a:solidFill>
                <a:latin typeface="Times New Roman" pitchFamily="18" charset="0"/>
              </a:rPr>
              <a:t>nd</a:t>
            </a:r>
            <a:r>
              <a:rPr lang="en-US" b="1">
                <a:solidFill>
                  <a:srgbClr val="FF0000"/>
                </a:solidFill>
                <a:latin typeface="Times New Roman" pitchFamily="18" charset="0"/>
              </a:rPr>
              <a:t> scale</a:t>
            </a:r>
          </a:p>
        </p:txBody>
      </p:sp>
      <p:sp>
        <p:nvSpPr>
          <p:cNvPr id="1053775" name="Line 79"/>
          <p:cNvSpPr>
            <a:spLocks noChangeShapeType="1"/>
          </p:cNvSpPr>
          <p:nvPr/>
        </p:nvSpPr>
        <p:spPr bwMode="auto">
          <a:xfrm flipH="1" flipV="1">
            <a:off x="2605316" y="2462214"/>
            <a:ext cx="2216151" cy="3336914"/>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53776" name="Line 80"/>
          <p:cNvSpPr>
            <a:spLocks noChangeShapeType="1"/>
          </p:cNvSpPr>
          <p:nvPr/>
        </p:nvSpPr>
        <p:spPr bwMode="auto">
          <a:xfrm flipH="1" flipV="1">
            <a:off x="2616429" y="5176838"/>
            <a:ext cx="2173288" cy="92868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53777" name="Text Box 81"/>
          <p:cNvSpPr txBox="1">
            <a:spLocks noChangeArrowheads="1"/>
          </p:cNvSpPr>
          <p:nvPr/>
        </p:nvSpPr>
        <p:spPr bwMode="auto">
          <a:xfrm>
            <a:off x="4762728" y="5710238"/>
            <a:ext cx="3989387" cy="701675"/>
          </a:xfrm>
          <a:prstGeom prst="rect">
            <a:avLst/>
          </a:prstGeom>
          <a:noFill/>
          <a:ln w="9525">
            <a:noFill/>
            <a:miter lim="800000"/>
            <a:headEnd/>
            <a:tailEnd/>
          </a:ln>
          <a:effectLst/>
        </p:spPr>
        <p:txBody>
          <a:bodyPr wrap="none">
            <a:spAutoFit/>
          </a:bodyPr>
          <a:lstStyle/>
          <a:p>
            <a:r>
              <a:rPr lang="en-US" sz="2000" b="1" dirty="0">
                <a:solidFill>
                  <a:srgbClr val="FFFF99"/>
                </a:solidFill>
              </a:rPr>
              <a:t>Output spectrum has zeros </a:t>
            </a:r>
            <a:br>
              <a:rPr lang="en-US" sz="2000" b="1" dirty="0">
                <a:solidFill>
                  <a:srgbClr val="FFFF99"/>
                </a:solidFill>
              </a:rPr>
            </a:br>
            <a:r>
              <a:rPr lang="en-US" sz="2000" b="1" dirty="0">
                <a:solidFill>
                  <a:srgbClr val="FFFF99"/>
                </a:solidFill>
              </a:rPr>
              <a:t>where filter spectrum has zeros</a:t>
            </a:r>
          </a:p>
        </p:txBody>
      </p:sp>
      <p:sp>
        <p:nvSpPr>
          <p:cNvPr id="1053780" name="Rectangle 84"/>
          <p:cNvSpPr>
            <a:spLocks noChangeArrowheads="1"/>
          </p:cNvSpPr>
          <p:nvPr/>
        </p:nvSpPr>
        <p:spPr bwMode="auto">
          <a:xfrm>
            <a:off x="6361341" y="4648200"/>
            <a:ext cx="779462" cy="241300"/>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3773" name="Text Box 77"/>
          <p:cNvSpPr txBox="1">
            <a:spLocks noChangeArrowheads="1"/>
          </p:cNvSpPr>
          <p:nvPr/>
        </p:nvSpPr>
        <p:spPr bwMode="auto">
          <a:xfrm>
            <a:off x="5172304" y="4581526"/>
            <a:ext cx="2608263" cy="366713"/>
          </a:xfrm>
          <a:prstGeom prst="rect">
            <a:avLst/>
          </a:prstGeom>
          <a:noFill/>
          <a:ln w="9525">
            <a:noFill/>
            <a:miter lim="800000"/>
            <a:headEnd/>
            <a:tailEnd/>
          </a:ln>
          <a:effectLst/>
        </p:spPr>
        <p:txBody>
          <a:bodyPr>
            <a:spAutoFit/>
          </a:bodyPr>
          <a:lstStyle/>
          <a:p>
            <a:pPr>
              <a:spcBef>
                <a:spcPct val="50000"/>
              </a:spcBef>
            </a:pPr>
            <a:r>
              <a:rPr lang="en-US" b="1">
                <a:solidFill>
                  <a:srgbClr val="009900"/>
                </a:solidFill>
                <a:latin typeface="Times New Roman" pitchFamily="18" charset="0"/>
              </a:rPr>
              <a:t>2</a:t>
            </a:r>
            <a:r>
              <a:rPr lang="en-US" b="1" baseline="30000">
                <a:solidFill>
                  <a:srgbClr val="009900"/>
                </a:solidFill>
                <a:latin typeface="Times New Roman" pitchFamily="18" charset="0"/>
              </a:rPr>
              <a:t>nd</a:t>
            </a:r>
            <a:r>
              <a:rPr lang="en-US" b="1">
                <a:solidFill>
                  <a:srgbClr val="009900"/>
                </a:solidFill>
                <a:latin typeface="Times New Roman" pitchFamily="18" charset="0"/>
              </a:rPr>
              <a:t> observed image</a:t>
            </a:r>
          </a:p>
        </p:txBody>
      </p:sp>
      <p:sp>
        <p:nvSpPr>
          <p:cNvPr id="1053781" name="Rectangle 85"/>
          <p:cNvSpPr>
            <a:spLocks noChangeArrowheads="1"/>
          </p:cNvSpPr>
          <p:nvPr/>
        </p:nvSpPr>
        <p:spPr bwMode="auto">
          <a:xfrm>
            <a:off x="6294666" y="1927225"/>
            <a:ext cx="779462" cy="241300"/>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3774" name="Text Box 78"/>
          <p:cNvSpPr txBox="1">
            <a:spLocks noChangeArrowheads="1"/>
          </p:cNvSpPr>
          <p:nvPr/>
        </p:nvSpPr>
        <p:spPr bwMode="auto">
          <a:xfrm>
            <a:off x="5172304" y="1862138"/>
            <a:ext cx="2608263" cy="366712"/>
          </a:xfrm>
          <a:prstGeom prst="rect">
            <a:avLst/>
          </a:prstGeom>
          <a:noFill/>
          <a:ln w="9525">
            <a:noFill/>
            <a:miter lim="800000"/>
            <a:headEnd/>
            <a:tailEnd/>
          </a:ln>
          <a:effectLst/>
        </p:spPr>
        <p:txBody>
          <a:bodyPr>
            <a:spAutoFit/>
          </a:bodyPr>
          <a:lstStyle/>
          <a:p>
            <a:pPr>
              <a:spcBef>
                <a:spcPct val="50000"/>
              </a:spcBef>
            </a:pPr>
            <a:r>
              <a:rPr lang="en-US" b="1">
                <a:solidFill>
                  <a:srgbClr val="009900"/>
                </a:solidFill>
                <a:latin typeface="Times New Roman" pitchFamily="18" charset="0"/>
              </a:rPr>
              <a:t>1</a:t>
            </a:r>
            <a:r>
              <a:rPr lang="en-US" b="1" baseline="30000">
                <a:solidFill>
                  <a:srgbClr val="009900"/>
                </a:solidFill>
                <a:latin typeface="Times New Roman" pitchFamily="18" charset="0"/>
              </a:rPr>
              <a:t>st</a:t>
            </a:r>
            <a:r>
              <a:rPr lang="en-US" b="1">
                <a:solidFill>
                  <a:srgbClr val="009900"/>
                </a:solidFill>
                <a:latin typeface="Times New Roman" pitchFamily="18" charset="0"/>
              </a:rPr>
              <a:t> observed image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36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36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537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37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537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37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5377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537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5370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370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5370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5370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537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5377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5377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5377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378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53780"/>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105377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05377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53777"/>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2"/>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0537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37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537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5376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05376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05376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05377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5376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5376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5376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537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53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5" grpId="0"/>
      <p:bldP spid="1053706" grpId="0"/>
      <p:bldP spid="1053708" grpId="0" animBg="1"/>
      <p:bldP spid="1053710" grpId="0"/>
      <p:bldP spid="1053711" grpId="0"/>
      <p:bldP spid="1053743" grpId="0" animBg="1"/>
      <p:bldP spid="1053744" grpId="0" animBg="1"/>
      <p:bldP spid="1053759" grpId="0" animBg="1"/>
      <p:bldP spid="1053760" grpId="0" animBg="1"/>
      <p:bldP spid="1053761" grpId="0" animBg="1"/>
      <p:bldP spid="1053762" grpId="0" animBg="1"/>
      <p:bldP spid="1053763" grpId="0" animBg="1"/>
      <p:bldP spid="1053764" grpId="0" animBg="1"/>
      <p:bldP spid="1053765" grpId="0" animBg="1"/>
      <p:bldP spid="1053766" grpId="0" animBg="1"/>
      <p:bldP spid="1053767" grpId="0" animBg="1"/>
      <p:bldP spid="1053768" grpId="0" animBg="1"/>
      <p:bldP spid="1053769" grpId="0" animBg="1"/>
      <p:bldP spid="1053770" grpId="0" animBg="1"/>
      <p:bldP spid="1053775" grpId="0" animBg="1"/>
      <p:bldP spid="1053775" grpId="1" animBg="1"/>
      <p:bldP spid="1053776" grpId="0" animBg="1"/>
      <p:bldP spid="1053776" grpId="1" animBg="1"/>
      <p:bldP spid="1053777" grpId="0"/>
      <p:bldP spid="1053780" grpId="0" animBg="1"/>
      <p:bldP spid="1053773" grpId="0"/>
      <p:bldP spid="1053781" grpId="0" animBg="1"/>
      <p:bldP spid="1053774"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51734" name="Picture 86"/>
          <p:cNvPicPr>
            <a:picLocks noChangeArrowheads="1"/>
          </p:cNvPicPr>
          <p:nvPr/>
        </p:nvPicPr>
        <p:blipFill>
          <a:blip r:embed="rId3" cstate="print"/>
          <a:srcRect/>
          <a:stretch>
            <a:fillRect/>
          </a:stretch>
        </p:blipFill>
        <p:spPr bwMode="auto">
          <a:xfrm>
            <a:off x="5335817" y="2471738"/>
            <a:ext cx="3913187" cy="812800"/>
          </a:xfrm>
          <a:prstGeom prst="rect">
            <a:avLst/>
          </a:prstGeom>
          <a:noFill/>
          <a:ln w="9525">
            <a:noFill/>
            <a:miter lim="800000"/>
            <a:headEnd/>
            <a:tailEnd/>
          </a:ln>
          <a:effectLst/>
        </p:spPr>
      </p:pic>
      <p:sp>
        <p:nvSpPr>
          <p:cNvPr id="1051650" name="Rectangle 2"/>
          <p:cNvSpPr>
            <a:spLocks noChangeArrowheads="1"/>
          </p:cNvSpPr>
          <p:nvPr/>
        </p:nvSpPr>
        <p:spPr bwMode="auto">
          <a:xfrm>
            <a:off x="586017" y="4511675"/>
            <a:ext cx="3913187" cy="812800"/>
          </a:xfrm>
          <a:prstGeom prst="rect">
            <a:avLst/>
          </a:prstGeom>
          <a:noFill/>
          <a:ln w="19050">
            <a:solidFill>
              <a:schemeClr val="bg1"/>
            </a:solidFill>
            <a:miter lim="800000"/>
            <a:headEnd/>
            <a:tailEnd/>
          </a:ln>
          <a:effectLst/>
        </p:spPr>
        <p:txBody>
          <a:bodyPr wrap="none" anchor="ctr"/>
          <a:lstStyle/>
          <a:p>
            <a:pPr algn="ctr"/>
            <a:r>
              <a:rPr lang="en-US" sz="4000" b="1">
                <a:solidFill>
                  <a:srgbClr val="FFFFFF"/>
                </a:solidFill>
              </a:rPr>
              <a:t>?</a:t>
            </a:r>
          </a:p>
        </p:txBody>
      </p:sp>
      <p:pic>
        <p:nvPicPr>
          <p:cNvPr id="1051651" name="Picture 3"/>
          <p:cNvPicPr>
            <a:picLocks noChangeArrowheads="1"/>
          </p:cNvPicPr>
          <p:nvPr/>
        </p:nvPicPr>
        <p:blipFill>
          <a:blip r:embed="rId4" cstate="print"/>
          <a:srcRect/>
          <a:stretch>
            <a:fillRect/>
          </a:stretch>
        </p:blipFill>
        <p:spPr bwMode="auto">
          <a:xfrm>
            <a:off x="586017" y="4506913"/>
            <a:ext cx="3913187" cy="812800"/>
          </a:xfrm>
          <a:prstGeom prst="rect">
            <a:avLst/>
          </a:prstGeom>
          <a:noFill/>
          <a:ln w="9525">
            <a:noFill/>
            <a:miter lim="800000"/>
            <a:headEnd/>
            <a:tailEnd/>
          </a:ln>
          <a:effectLst/>
        </p:spPr>
      </p:pic>
      <p:sp>
        <p:nvSpPr>
          <p:cNvPr id="1051652" name="Rectangle 4"/>
          <p:cNvSpPr>
            <a:spLocks noChangeArrowheads="1"/>
          </p:cNvSpPr>
          <p:nvPr/>
        </p:nvSpPr>
        <p:spPr bwMode="auto">
          <a:xfrm>
            <a:off x="586017" y="1730375"/>
            <a:ext cx="3913187" cy="812800"/>
          </a:xfrm>
          <a:prstGeom prst="rect">
            <a:avLst/>
          </a:prstGeom>
          <a:noFill/>
          <a:ln w="19050">
            <a:solidFill>
              <a:schemeClr val="bg1"/>
            </a:solidFill>
            <a:miter lim="800000"/>
            <a:headEnd/>
            <a:tailEnd/>
          </a:ln>
          <a:effectLst/>
        </p:spPr>
        <p:txBody>
          <a:bodyPr wrap="none" anchor="ctr"/>
          <a:lstStyle/>
          <a:p>
            <a:pPr algn="ctr"/>
            <a:r>
              <a:rPr lang="en-US" sz="4000" b="1">
                <a:solidFill>
                  <a:srgbClr val="FFFFFF"/>
                </a:solidFill>
              </a:rPr>
              <a:t>?</a:t>
            </a:r>
          </a:p>
        </p:txBody>
      </p:sp>
      <p:pic>
        <p:nvPicPr>
          <p:cNvPr id="1051653" name="Picture 5"/>
          <p:cNvPicPr>
            <a:picLocks noChangeArrowheads="1"/>
          </p:cNvPicPr>
          <p:nvPr/>
        </p:nvPicPr>
        <p:blipFill>
          <a:blip r:embed="rId5" cstate="print"/>
          <a:srcRect/>
          <a:stretch>
            <a:fillRect/>
          </a:stretch>
        </p:blipFill>
        <p:spPr bwMode="auto">
          <a:xfrm>
            <a:off x="586017" y="1730375"/>
            <a:ext cx="3913187" cy="812800"/>
          </a:xfrm>
          <a:prstGeom prst="rect">
            <a:avLst/>
          </a:prstGeom>
          <a:noFill/>
          <a:ln w="9525">
            <a:noFill/>
            <a:miter lim="800000"/>
            <a:headEnd/>
            <a:tailEnd/>
          </a:ln>
          <a:effectLst/>
        </p:spPr>
      </p:pic>
      <p:pic>
        <p:nvPicPr>
          <p:cNvPr id="1051654" name="Picture 6"/>
          <p:cNvPicPr>
            <a:picLocks noChangeArrowheads="1"/>
          </p:cNvPicPr>
          <p:nvPr/>
        </p:nvPicPr>
        <p:blipFill>
          <a:blip r:embed="rId6" cstate="print"/>
          <a:srcRect/>
          <a:stretch>
            <a:fillRect/>
          </a:stretch>
        </p:blipFill>
        <p:spPr bwMode="auto">
          <a:xfrm>
            <a:off x="586017" y="5692775"/>
            <a:ext cx="3913187" cy="814388"/>
          </a:xfrm>
          <a:prstGeom prst="rect">
            <a:avLst/>
          </a:prstGeom>
          <a:noFill/>
          <a:ln w="9525">
            <a:noFill/>
            <a:miter lim="800000"/>
            <a:headEnd/>
            <a:tailEnd/>
          </a:ln>
          <a:effectLst/>
        </p:spPr>
      </p:pic>
      <p:pic>
        <p:nvPicPr>
          <p:cNvPr id="1051655" name="Picture 7"/>
          <p:cNvPicPr>
            <a:picLocks noChangeAspect="1" noChangeArrowheads="1"/>
          </p:cNvPicPr>
          <p:nvPr/>
        </p:nvPicPr>
        <p:blipFill>
          <a:blip r:embed="rId7" cstate="print"/>
          <a:srcRect/>
          <a:stretch>
            <a:fillRect/>
          </a:stretch>
        </p:blipFill>
        <p:spPr bwMode="auto">
          <a:xfrm>
            <a:off x="586017" y="2882901"/>
            <a:ext cx="3913187" cy="809625"/>
          </a:xfrm>
          <a:prstGeom prst="rect">
            <a:avLst/>
          </a:prstGeom>
          <a:noFill/>
          <a:ln w="9525">
            <a:noFill/>
            <a:miter lim="800000"/>
            <a:headEnd/>
            <a:tailEnd/>
          </a:ln>
          <a:effectLst/>
        </p:spPr>
      </p:pic>
      <p:sp>
        <p:nvSpPr>
          <p:cNvPr id="1051656" name="Text Box 8"/>
          <p:cNvSpPr txBox="1">
            <a:spLocks noChangeArrowheads="1"/>
          </p:cNvSpPr>
          <p:nvPr/>
        </p:nvSpPr>
        <p:spPr bwMode="auto">
          <a:xfrm>
            <a:off x="536803" y="468313"/>
            <a:ext cx="8534400" cy="457200"/>
          </a:xfrm>
          <a:prstGeom prst="rect">
            <a:avLst/>
          </a:prstGeom>
          <a:noFill/>
          <a:ln w="9525">
            <a:noFill/>
            <a:miter lim="800000"/>
            <a:headEnd/>
            <a:tailEnd/>
          </a:ln>
          <a:effectLst/>
        </p:spPr>
        <p:txBody>
          <a:bodyPr>
            <a:spAutoFit/>
          </a:bodyPr>
          <a:lstStyle/>
          <a:p>
            <a:pPr algn="ctr">
              <a:spcBef>
                <a:spcPct val="50000"/>
              </a:spcBef>
            </a:pPr>
            <a:r>
              <a:rPr lang="en-US" sz="2400" b="1">
                <a:solidFill>
                  <a:srgbClr val="FFCC00"/>
                </a:solidFill>
              </a:rPr>
              <a:t>Coded aperture: Scale estimation and division by zero</a:t>
            </a:r>
          </a:p>
        </p:txBody>
      </p:sp>
      <p:sp>
        <p:nvSpPr>
          <p:cNvPr id="1051657" name="Line 20"/>
          <p:cNvSpPr>
            <a:spLocks/>
          </p:cNvSpPr>
          <p:nvPr/>
        </p:nvSpPr>
        <p:spPr bwMode="auto">
          <a:xfrm>
            <a:off x="539978" y="10668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51659" name="Oval 11"/>
          <p:cNvSpPr>
            <a:spLocks noChangeArrowheads="1"/>
          </p:cNvSpPr>
          <p:nvPr/>
        </p:nvSpPr>
        <p:spPr bwMode="auto">
          <a:xfrm>
            <a:off x="2492604" y="5543551"/>
            <a:ext cx="100013" cy="100013"/>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51660" name="Oval 12"/>
          <p:cNvSpPr>
            <a:spLocks noChangeArrowheads="1"/>
          </p:cNvSpPr>
          <p:nvPr/>
        </p:nvSpPr>
        <p:spPr bwMode="auto">
          <a:xfrm>
            <a:off x="2492604" y="2747963"/>
            <a:ext cx="100013" cy="100012"/>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51661" name="Text Box 13"/>
          <p:cNvSpPr txBox="1">
            <a:spLocks noChangeArrowheads="1"/>
          </p:cNvSpPr>
          <p:nvPr/>
        </p:nvSpPr>
        <p:spPr bwMode="auto">
          <a:xfrm>
            <a:off x="4575403" y="5127625"/>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sp>
        <p:nvSpPr>
          <p:cNvPr id="1051662" name="Text Box 14"/>
          <p:cNvSpPr txBox="1">
            <a:spLocks noChangeArrowheads="1"/>
          </p:cNvSpPr>
          <p:nvPr/>
        </p:nvSpPr>
        <p:spPr bwMode="auto">
          <a:xfrm>
            <a:off x="4575403" y="2427288"/>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sp>
        <p:nvSpPr>
          <p:cNvPr id="1051664" name="Oval 16"/>
          <p:cNvSpPr>
            <a:spLocks noChangeArrowheads="1"/>
          </p:cNvSpPr>
          <p:nvPr/>
        </p:nvSpPr>
        <p:spPr bwMode="auto">
          <a:xfrm>
            <a:off x="365624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665" name="Oval 17"/>
          <p:cNvSpPr>
            <a:spLocks noChangeArrowheads="1"/>
          </p:cNvSpPr>
          <p:nvPr/>
        </p:nvSpPr>
        <p:spPr bwMode="auto">
          <a:xfrm>
            <a:off x="378959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pic>
        <p:nvPicPr>
          <p:cNvPr id="1051666" name="Picture 18" descr="codedsps_s2"/>
          <p:cNvPicPr>
            <a:picLocks noChangeAspect="1" noChangeArrowheads="1"/>
          </p:cNvPicPr>
          <p:nvPr/>
        </p:nvPicPr>
        <p:blipFill>
          <a:blip r:embed="rId8" cstate="print"/>
          <a:srcRect/>
          <a:stretch>
            <a:fillRect/>
          </a:stretch>
        </p:blipFill>
        <p:spPr bwMode="auto">
          <a:xfrm>
            <a:off x="3394303" y="1260475"/>
            <a:ext cx="1563688" cy="1041400"/>
          </a:xfrm>
          <a:prstGeom prst="rect">
            <a:avLst/>
          </a:prstGeom>
          <a:noFill/>
          <a:ln w="38100">
            <a:solidFill>
              <a:srgbClr val="0000FF"/>
            </a:solidFill>
            <a:miter lim="800000"/>
            <a:headEnd/>
            <a:tailEnd/>
          </a:ln>
        </p:spPr>
      </p:pic>
      <p:grpSp>
        <p:nvGrpSpPr>
          <p:cNvPr id="2" name="Group 19"/>
          <p:cNvGrpSpPr>
            <a:grpSpLocks/>
          </p:cNvGrpSpPr>
          <p:nvPr/>
        </p:nvGrpSpPr>
        <p:grpSpPr bwMode="auto">
          <a:xfrm>
            <a:off x="270104" y="2795589"/>
            <a:ext cx="4416425" cy="1176337"/>
            <a:chOff x="18" y="2963"/>
            <a:chExt cx="2782" cy="741"/>
          </a:xfrm>
        </p:grpSpPr>
        <p:graphicFrame>
          <p:nvGraphicFramePr>
            <p:cNvPr id="1051668" name="Object 20"/>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name="Equation" r:id="rId9" imgW="126720" imgH="177480" progId="Equation.3">
                    <p:embed/>
                  </p:oleObj>
                </mc:Choice>
                <mc:Fallback>
                  <p:oleObj name="Equation" r:id="rId9" imgW="126720" imgH="177480" progId="Equation.3">
                    <p:embed/>
                    <p:pic>
                      <p:nvPicPr>
                        <p:cNvPr id="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69" name="Line 21"/>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70" name="Text Box 22"/>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71" name="Line 23"/>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72" name="Line 24"/>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73" name="Text Box 25"/>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3" name="Group 26"/>
          <p:cNvGrpSpPr>
            <a:grpSpLocks/>
          </p:cNvGrpSpPr>
          <p:nvPr/>
        </p:nvGrpSpPr>
        <p:grpSpPr bwMode="auto">
          <a:xfrm>
            <a:off x="270104" y="5613400"/>
            <a:ext cx="4416425" cy="1176338"/>
            <a:chOff x="18" y="2963"/>
            <a:chExt cx="2782" cy="741"/>
          </a:xfrm>
        </p:grpSpPr>
        <p:graphicFrame>
          <p:nvGraphicFramePr>
            <p:cNvPr id="1051675" name="Object 2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name="Equation" r:id="rId11" imgW="126720" imgH="177480" progId="Equation.3">
                    <p:embed/>
                  </p:oleObj>
                </mc:Choice>
                <mc:Fallback>
                  <p:oleObj name="Equation" r:id="rId11" imgW="126720" imgH="177480" progId="Equation.3">
                    <p:embed/>
                    <p:pic>
                      <p:nvPicPr>
                        <p:cNvPr id="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76" name="Line 2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77" name="Text Box 2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78" name="Line 3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79" name="Line 3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80" name="Text Box 3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4" name="Group 33"/>
          <p:cNvGrpSpPr>
            <a:grpSpLocks/>
          </p:cNvGrpSpPr>
          <p:nvPr/>
        </p:nvGrpSpPr>
        <p:grpSpPr bwMode="auto">
          <a:xfrm>
            <a:off x="270104" y="1638300"/>
            <a:ext cx="4416425" cy="1176338"/>
            <a:chOff x="18" y="2963"/>
            <a:chExt cx="2782" cy="741"/>
          </a:xfrm>
        </p:grpSpPr>
        <p:graphicFrame>
          <p:nvGraphicFramePr>
            <p:cNvPr id="1051682" name="Object 3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name="Equation" r:id="rId13" imgW="126720" imgH="177480" progId="Equation.3">
                    <p:embed/>
                  </p:oleObj>
                </mc:Choice>
                <mc:Fallback>
                  <p:oleObj name="Equation" r:id="rId13" imgW="126720" imgH="17748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83" name="Line 3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84" name="Text Box 3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85" name="Line 3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86" name="Line 3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87" name="Text Box 3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5" name="Group 40"/>
          <p:cNvGrpSpPr>
            <a:grpSpLocks/>
          </p:cNvGrpSpPr>
          <p:nvPr/>
        </p:nvGrpSpPr>
        <p:grpSpPr bwMode="auto">
          <a:xfrm>
            <a:off x="270104" y="4418014"/>
            <a:ext cx="4416425" cy="1176337"/>
            <a:chOff x="18" y="2963"/>
            <a:chExt cx="2782" cy="741"/>
          </a:xfrm>
        </p:grpSpPr>
        <p:graphicFrame>
          <p:nvGraphicFramePr>
            <p:cNvPr id="1051689" name="Object 4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name="Equation" r:id="rId15" imgW="126720" imgH="177480" progId="Equation.3">
                    <p:embed/>
                  </p:oleObj>
                </mc:Choice>
                <mc:Fallback>
                  <p:oleObj name="Equation" r:id="rId15" imgW="126720" imgH="177480" progId="Equation.3">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90" name="Line 4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91" name="Text Box 4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92" name="Line 4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93" name="Line 4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694" name="Text Box 4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6" name="Group 47"/>
          <p:cNvGrpSpPr>
            <a:grpSpLocks/>
          </p:cNvGrpSpPr>
          <p:nvPr/>
        </p:nvGrpSpPr>
        <p:grpSpPr bwMode="auto">
          <a:xfrm>
            <a:off x="5026254" y="2387600"/>
            <a:ext cx="4416425" cy="1176338"/>
            <a:chOff x="18" y="2963"/>
            <a:chExt cx="2782" cy="741"/>
          </a:xfrm>
        </p:grpSpPr>
        <p:graphicFrame>
          <p:nvGraphicFramePr>
            <p:cNvPr id="1051696" name="Object 48"/>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name="Equation" r:id="rId17" imgW="126720" imgH="177480" progId="Equation.3">
                    <p:embed/>
                  </p:oleObj>
                </mc:Choice>
                <mc:Fallback>
                  <p:oleObj name="Equation" r:id="rId17" imgW="126720" imgH="177480" progId="Equation.3">
                    <p:embed/>
                    <p:pic>
                      <p:nvPicPr>
                        <p:cNvPr id="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697" name="Line 49"/>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51698" name="Text Box 50"/>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51699" name="Line 51"/>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700" name="Line 52"/>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51701" name="Text Box 53"/>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pic>
        <p:nvPicPr>
          <p:cNvPr id="1051702" name="Picture 54" descr="codedsps_s3"/>
          <p:cNvPicPr>
            <a:picLocks noChangeAspect="1" noChangeArrowheads="1"/>
          </p:cNvPicPr>
          <p:nvPr/>
        </p:nvPicPr>
        <p:blipFill>
          <a:blip r:embed="rId19" cstate="print"/>
          <a:srcRect/>
          <a:stretch>
            <a:fillRect/>
          </a:stretch>
        </p:blipFill>
        <p:spPr bwMode="auto">
          <a:xfrm>
            <a:off x="3394303" y="4068763"/>
            <a:ext cx="1563688" cy="1041400"/>
          </a:xfrm>
          <a:prstGeom prst="rect">
            <a:avLst/>
          </a:prstGeom>
          <a:noFill/>
          <a:ln w="38100">
            <a:solidFill>
              <a:srgbClr val="0000FF"/>
            </a:solidFill>
            <a:miter lim="800000"/>
            <a:headEnd/>
            <a:tailEnd/>
          </a:ln>
        </p:spPr>
      </p:pic>
      <p:sp>
        <p:nvSpPr>
          <p:cNvPr id="1051703" name="Text Box 55"/>
          <p:cNvSpPr txBox="1">
            <a:spLocks noChangeArrowheads="1"/>
          </p:cNvSpPr>
          <p:nvPr/>
        </p:nvSpPr>
        <p:spPr bwMode="auto">
          <a:xfrm>
            <a:off x="547917" y="1639888"/>
            <a:ext cx="2219325" cy="366712"/>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Estimated image</a:t>
            </a:r>
          </a:p>
        </p:txBody>
      </p:sp>
      <p:grpSp>
        <p:nvGrpSpPr>
          <p:cNvPr id="7" name="Group 56"/>
          <p:cNvGrpSpPr>
            <a:grpSpLocks/>
          </p:cNvGrpSpPr>
          <p:nvPr/>
        </p:nvGrpSpPr>
        <p:grpSpPr bwMode="auto">
          <a:xfrm>
            <a:off x="2870428" y="5676901"/>
            <a:ext cx="293688" cy="1122363"/>
            <a:chOff x="4040" y="2056"/>
            <a:chExt cx="185" cy="707"/>
          </a:xfrm>
        </p:grpSpPr>
        <p:sp>
          <p:nvSpPr>
            <p:cNvPr id="1051705" name="Line 57"/>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51706" name="Object 58"/>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name="Equation" r:id="rId20" imgW="152280" imgH="139680" progId="Equation.3">
                    <p:embed/>
                  </p:oleObj>
                </mc:Choice>
                <mc:Fallback>
                  <p:oleObj name="Equation" r:id="rId20" imgW="152280" imgH="139680" progId="Equation.3">
                    <p:embed/>
                    <p:pic>
                      <p:nvPicPr>
                        <p:cNvPr id="0"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07" name="Oval 59"/>
          <p:cNvSpPr>
            <a:spLocks noChangeArrowheads="1"/>
          </p:cNvSpPr>
          <p:nvPr/>
        </p:nvSpPr>
        <p:spPr bwMode="auto">
          <a:xfrm>
            <a:off x="2941866" y="6383338"/>
            <a:ext cx="182562" cy="182562"/>
          </a:xfrm>
          <a:prstGeom prst="ellipse">
            <a:avLst/>
          </a:prstGeom>
          <a:solidFill>
            <a:srgbClr val="800080"/>
          </a:solidFill>
          <a:ln w="9525">
            <a:noFill/>
            <a:round/>
            <a:headEnd/>
            <a:tailEnd/>
          </a:ln>
          <a:effectLst/>
        </p:spPr>
        <p:txBody>
          <a:bodyPr wrap="none" anchor="ctr"/>
          <a:lstStyle/>
          <a:p>
            <a:endParaRPr lang="en-US">
              <a:solidFill>
                <a:srgbClr val="004731"/>
              </a:solidFill>
            </a:endParaRPr>
          </a:p>
        </p:txBody>
      </p:sp>
      <p:grpSp>
        <p:nvGrpSpPr>
          <p:cNvPr id="8" name="Group 60"/>
          <p:cNvGrpSpPr>
            <a:grpSpLocks/>
          </p:cNvGrpSpPr>
          <p:nvPr/>
        </p:nvGrpSpPr>
        <p:grpSpPr bwMode="auto">
          <a:xfrm>
            <a:off x="7626578" y="2449513"/>
            <a:ext cx="293688" cy="1122362"/>
            <a:chOff x="4040" y="2056"/>
            <a:chExt cx="185" cy="707"/>
          </a:xfrm>
        </p:grpSpPr>
        <p:sp>
          <p:nvSpPr>
            <p:cNvPr id="1051709" name="Line 61"/>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51710" name="Object 62"/>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name="Equation" r:id="rId22" imgW="152280" imgH="139680" progId="Equation.3">
                    <p:embed/>
                  </p:oleObj>
                </mc:Choice>
                <mc:Fallback>
                  <p:oleObj name="Equation" r:id="rId22" imgW="152280" imgH="139680" progId="Equation.3">
                    <p:embed/>
                    <p:pic>
                      <p:nvPicPr>
                        <p:cNvPr id="0" name="Picture 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11" name="Oval 63"/>
          <p:cNvSpPr>
            <a:spLocks noChangeArrowheads="1"/>
          </p:cNvSpPr>
          <p:nvPr/>
        </p:nvSpPr>
        <p:spPr bwMode="auto">
          <a:xfrm>
            <a:off x="7699604" y="2916238"/>
            <a:ext cx="182563" cy="182562"/>
          </a:xfrm>
          <a:prstGeom prst="ellipse">
            <a:avLst/>
          </a:prstGeom>
          <a:solidFill>
            <a:srgbClr val="800080"/>
          </a:solidFill>
          <a:ln w="9525">
            <a:noFill/>
            <a:round/>
            <a:headEnd/>
            <a:tailEnd/>
          </a:ln>
          <a:effectLst/>
        </p:spPr>
        <p:txBody>
          <a:bodyPr wrap="none" anchor="ctr"/>
          <a:lstStyle/>
          <a:p>
            <a:pPr algn="ctr"/>
            <a:endParaRPr lang="en-US">
              <a:solidFill>
                <a:srgbClr val="004731"/>
              </a:solidFill>
            </a:endParaRPr>
          </a:p>
        </p:txBody>
      </p:sp>
      <p:sp>
        <p:nvSpPr>
          <p:cNvPr id="1051712" name="Text Box 64"/>
          <p:cNvSpPr txBox="1">
            <a:spLocks noChangeArrowheads="1"/>
          </p:cNvSpPr>
          <p:nvPr/>
        </p:nvSpPr>
        <p:spPr bwMode="auto">
          <a:xfrm>
            <a:off x="6969353" y="6115051"/>
            <a:ext cx="2406650" cy="396875"/>
          </a:xfrm>
          <a:prstGeom prst="rect">
            <a:avLst/>
          </a:prstGeom>
          <a:noFill/>
          <a:ln w="9525">
            <a:noFill/>
            <a:miter lim="800000"/>
            <a:headEnd/>
            <a:tailEnd/>
          </a:ln>
          <a:effectLst/>
        </p:spPr>
        <p:txBody>
          <a:bodyPr wrap="none">
            <a:spAutoFit/>
          </a:bodyPr>
          <a:lstStyle/>
          <a:p>
            <a:r>
              <a:rPr lang="en-US" sz="2000" b="1" dirty="0">
                <a:solidFill>
                  <a:srgbClr val="FFFF99"/>
                </a:solidFill>
              </a:rPr>
              <a:t>       spatial ringing</a:t>
            </a:r>
          </a:p>
        </p:txBody>
      </p:sp>
      <p:graphicFrame>
        <p:nvGraphicFramePr>
          <p:cNvPr id="1051713" name="Object 65"/>
          <p:cNvGraphicFramePr>
            <a:graphicFrameLocks noChangeAspect="1"/>
          </p:cNvGraphicFramePr>
          <p:nvPr>
            <p:extLst>
              <p:ext uri="{D42A27DB-BD31-4B8C-83A1-F6EECF244321}">
                <p14:modId xmlns:p14="http://schemas.microsoft.com/office/powerpoint/2010/main" val="278471604"/>
              </p:ext>
            </p:extLst>
          </p:nvPr>
        </p:nvGraphicFramePr>
        <p:xfrm>
          <a:off x="6983641" y="6180138"/>
          <a:ext cx="638175" cy="406400"/>
        </p:xfrm>
        <a:graphic>
          <a:graphicData uri="http://schemas.openxmlformats.org/presentationml/2006/ole">
            <mc:AlternateContent xmlns:mc="http://schemas.openxmlformats.org/markup-compatibility/2006">
              <mc:Choice xmlns:v="urn:schemas-microsoft-com:vml" Requires="v">
                <p:oleObj name="Equation" r:id="rId24" imgW="190440" imgH="152280" progId="Equation.3">
                  <p:embed/>
                </p:oleObj>
              </mc:Choice>
              <mc:Fallback>
                <p:oleObj name="Equation" r:id="rId24" imgW="190440" imgH="152280" progId="Equation.3">
                  <p:embed/>
                  <p:pic>
                    <p:nvPicPr>
                      <p:cNvPr id="0" name="Picture 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983641" y="6180138"/>
                        <a:ext cx="6381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1714" name="Line 66"/>
          <p:cNvSpPr>
            <a:spLocks noChangeShapeType="1"/>
          </p:cNvSpPr>
          <p:nvPr/>
        </p:nvSpPr>
        <p:spPr bwMode="auto">
          <a:xfrm flipH="1">
            <a:off x="3114903" y="3076575"/>
            <a:ext cx="4573588" cy="3354388"/>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51715" name="Rectangle 67"/>
          <p:cNvSpPr>
            <a:spLocks noChangeArrowheads="1"/>
          </p:cNvSpPr>
          <p:nvPr/>
        </p:nvSpPr>
        <p:spPr bwMode="auto">
          <a:xfrm>
            <a:off x="6156555" y="4141291"/>
            <a:ext cx="3286124" cy="923330"/>
          </a:xfrm>
          <a:prstGeom prst="rect">
            <a:avLst/>
          </a:prstGeom>
          <a:noFill/>
          <a:ln w="9525">
            <a:noFill/>
            <a:miter lim="800000"/>
            <a:headEnd/>
            <a:tailEnd/>
          </a:ln>
          <a:effectLst/>
        </p:spPr>
        <p:txBody>
          <a:bodyPr wrap="square">
            <a:spAutoFit/>
          </a:bodyPr>
          <a:lstStyle/>
          <a:p>
            <a:r>
              <a:rPr lang="en-US" b="1" dirty="0">
                <a:solidFill>
                  <a:srgbClr val="FFFF99"/>
                </a:solidFill>
              </a:rPr>
              <a:t>Large magnitude in image to compensate for tiny magnitude in filter</a:t>
            </a:r>
          </a:p>
        </p:txBody>
      </p:sp>
      <p:sp>
        <p:nvSpPr>
          <p:cNvPr id="1051716" name="AutoShape 68"/>
          <p:cNvSpPr>
            <a:spLocks noChangeArrowheads="1"/>
          </p:cNvSpPr>
          <p:nvPr/>
        </p:nvSpPr>
        <p:spPr bwMode="auto">
          <a:xfrm rot="10800000">
            <a:off x="4053116" y="4519614"/>
            <a:ext cx="3516312" cy="1292225"/>
          </a:xfrm>
          <a:custGeom>
            <a:avLst/>
            <a:gdLst>
              <a:gd name="G0" fmla="+- 63420 0 0"/>
              <a:gd name="G1" fmla="+- -11796480 0 0"/>
              <a:gd name="G2" fmla="+- 63420 0 -11796480"/>
              <a:gd name="G3" fmla="+- 10800 0 0"/>
              <a:gd name="G4" fmla="+- 0 0 63420"/>
              <a:gd name="T0" fmla="*/ 360 256 1"/>
              <a:gd name="T1" fmla="*/ 0 256 1"/>
              <a:gd name="G5" fmla="+- G2 T0 T1"/>
              <a:gd name="G6" fmla="?: G2 G2 G5"/>
              <a:gd name="G7" fmla="+- 0 0 G6"/>
              <a:gd name="G8" fmla="+- 9414 0 0"/>
              <a:gd name="G9" fmla="+- 0 0 -11796480"/>
              <a:gd name="G10" fmla="+- 9414 0 2700"/>
              <a:gd name="G11" fmla="cos G10 63420"/>
              <a:gd name="G12" fmla="sin G10 63420"/>
              <a:gd name="G13" fmla="cos 13500 63420"/>
              <a:gd name="G14" fmla="sin 13500 63420"/>
              <a:gd name="G15" fmla="+- G11 10800 0"/>
              <a:gd name="G16" fmla="+- G12 10800 0"/>
              <a:gd name="G17" fmla="+- G13 10800 0"/>
              <a:gd name="G18" fmla="+- G14 10800 0"/>
              <a:gd name="G19" fmla="*/ 9414 1 2"/>
              <a:gd name="G20" fmla="+- G19 5400 0"/>
              <a:gd name="G21" fmla="cos G20 63420"/>
              <a:gd name="G22" fmla="sin G20 63420"/>
              <a:gd name="G23" fmla="+- G21 10800 0"/>
              <a:gd name="G24" fmla="+- G12 G23 G22"/>
              <a:gd name="G25" fmla="+- G22 G23 G11"/>
              <a:gd name="G26" fmla="cos 10800 63420"/>
              <a:gd name="G27" fmla="sin 10800 63420"/>
              <a:gd name="G28" fmla="cos 9414 63420"/>
              <a:gd name="G29" fmla="sin 9414 63420"/>
              <a:gd name="G30" fmla="+- G26 10800 0"/>
              <a:gd name="G31" fmla="+- G27 10800 0"/>
              <a:gd name="G32" fmla="+- G28 10800 0"/>
              <a:gd name="G33" fmla="+- G29 10800 0"/>
              <a:gd name="G34" fmla="+- G19 5400 0"/>
              <a:gd name="G35" fmla="cos G34 -11796480"/>
              <a:gd name="G36" fmla="sin G34 -11796480"/>
              <a:gd name="G37" fmla="+/ -11796480 63420 2"/>
              <a:gd name="T2" fmla="*/ 180 256 1"/>
              <a:gd name="T3" fmla="*/ 0 256 1"/>
              <a:gd name="G38" fmla="+- G37 T2 T3"/>
              <a:gd name="G39" fmla="?: G2 G37 G38"/>
              <a:gd name="G40" fmla="cos 10800 G39"/>
              <a:gd name="G41" fmla="sin 10800 G39"/>
              <a:gd name="G42" fmla="cos 9414 G39"/>
              <a:gd name="G43" fmla="sin 9414 G39"/>
              <a:gd name="G44" fmla="+- G40 10800 0"/>
              <a:gd name="G45" fmla="+- G41 10800 0"/>
              <a:gd name="G46" fmla="+- G42 10800 0"/>
              <a:gd name="G47" fmla="+- G43 10800 0"/>
              <a:gd name="G48" fmla="+- G35 10800 0"/>
              <a:gd name="G49" fmla="+- G36 10800 0"/>
              <a:gd name="T4" fmla="*/ 10891 w 21600"/>
              <a:gd name="T5" fmla="*/ 0 h 21600"/>
              <a:gd name="T6" fmla="*/ 693 w 21600"/>
              <a:gd name="T7" fmla="*/ 10800 h 21600"/>
              <a:gd name="T8" fmla="*/ 10879 w 21600"/>
              <a:gd name="T9" fmla="*/ 1386 h 21600"/>
              <a:gd name="T10" fmla="*/ 24298 w 21600"/>
              <a:gd name="T11" fmla="*/ 11028 h 21600"/>
              <a:gd name="T12" fmla="*/ 20848 w 21600"/>
              <a:gd name="T13" fmla="*/ 14362 h 21600"/>
              <a:gd name="T14" fmla="*/ 17513 w 21600"/>
              <a:gd name="T15" fmla="*/ 109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12" y="10958"/>
                </a:moveTo>
                <a:cubicBezTo>
                  <a:pt x="20213" y="10905"/>
                  <a:pt x="20214" y="10853"/>
                  <a:pt x="20214" y="10800"/>
                </a:cubicBezTo>
                <a:cubicBezTo>
                  <a:pt x="20214" y="5600"/>
                  <a:pt x="15999" y="1386"/>
                  <a:pt x="10800" y="1386"/>
                </a:cubicBezTo>
                <a:cubicBezTo>
                  <a:pt x="5600" y="1386"/>
                  <a:pt x="1386" y="5600"/>
                  <a:pt x="1386" y="10800"/>
                </a:cubicBezTo>
                <a:lnTo>
                  <a:pt x="0" y="10800"/>
                </a:lnTo>
                <a:cubicBezTo>
                  <a:pt x="0" y="4835"/>
                  <a:pt x="4835" y="0"/>
                  <a:pt x="10800" y="0"/>
                </a:cubicBezTo>
                <a:cubicBezTo>
                  <a:pt x="16764" y="0"/>
                  <a:pt x="21600" y="4835"/>
                  <a:pt x="21600" y="10800"/>
                </a:cubicBezTo>
                <a:cubicBezTo>
                  <a:pt x="21600" y="10860"/>
                  <a:pt x="21599" y="10921"/>
                  <a:pt x="21598" y="10982"/>
                </a:cubicBezTo>
                <a:lnTo>
                  <a:pt x="24298" y="11028"/>
                </a:lnTo>
                <a:lnTo>
                  <a:pt x="20848" y="14362"/>
                </a:lnTo>
                <a:lnTo>
                  <a:pt x="17513" y="10913"/>
                </a:lnTo>
                <a:lnTo>
                  <a:pt x="20212" y="10958"/>
                </a:lnTo>
                <a:close/>
              </a:path>
            </a:pathLst>
          </a:custGeom>
          <a:solidFill>
            <a:schemeClr val="accent2"/>
          </a:solidFill>
          <a:ln w="9525">
            <a:noFill/>
            <a:miter lim="800000"/>
            <a:headEnd/>
            <a:tailEnd/>
          </a:ln>
          <a:effectLst>
            <a:outerShdw dist="35921" dir="2700000" algn="ctr" rotWithShape="0">
              <a:srgbClr val="000000"/>
            </a:outerShdw>
          </a:effectLst>
        </p:spPr>
        <p:txBody>
          <a:bodyPr wrap="none" anchor="ctr"/>
          <a:lstStyle/>
          <a:p>
            <a:endParaRPr lang="en-US">
              <a:solidFill>
                <a:srgbClr val="004731"/>
              </a:solidFill>
            </a:endParaRPr>
          </a:p>
        </p:txBody>
      </p:sp>
      <p:sp>
        <p:nvSpPr>
          <p:cNvPr id="1051717" name="Rectangle 69"/>
          <p:cNvSpPr>
            <a:spLocks noChangeArrowheads="1"/>
          </p:cNvSpPr>
          <p:nvPr/>
        </p:nvSpPr>
        <p:spPr bwMode="auto">
          <a:xfrm>
            <a:off x="627292" y="4546600"/>
            <a:ext cx="1665287" cy="1730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1718" name="Text Box 70"/>
          <p:cNvSpPr txBox="1">
            <a:spLocks noChangeArrowheads="1"/>
          </p:cNvSpPr>
          <p:nvPr/>
        </p:nvSpPr>
        <p:spPr bwMode="auto">
          <a:xfrm>
            <a:off x="547917" y="4419601"/>
            <a:ext cx="2219325"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Estimated image</a:t>
            </a:r>
          </a:p>
        </p:txBody>
      </p:sp>
      <p:sp>
        <p:nvSpPr>
          <p:cNvPr id="1051719" name="Oval 71"/>
          <p:cNvSpPr>
            <a:spLocks noChangeArrowheads="1"/>
          </p:cNvSpPr>
          <p:nvPr/>
        </p:nvSpPr>
        <p:spPr bwMode="auto">
          <a:xfrm>
            <a:off x="1174978" y="4449764"/>
            <a:ext cx="109538"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20" name="Oval 72"/>
          <p:cNvSpPr>
            <a:spLocks noChangeArrowheads="1"/>
          </p:cNvSpPr>
          <p:nvPr/>
        </p:nvSpPr>
        <p:spPr bwMode="auto">
          <a:xfrm>
            <a:off x="131309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21" name="Oval 73"/>
          <p:cNvSpPr>
            <a:spLocks noChangeArrowheads="1"/>
          </p:cNvSpPr>
          <p:nvPr/>
        </p:nvSpPr>
        <p:spPr bwMode="auto">
          <a:xfrm>
            <a:off x="190364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22" name="Oval 74"/>
          <p:cNvSpPr>
            <a:spLocks noChangeArrowheads="1"/>
          </p:cNvSpPr>
          <p:nvPr/>
        </p:nvSpPr>
        <p:spPr bwMode="auto">
          <a:xfrm>
            <a:off x="2068742" y="4449764"/>
            <a:ext cx="109537"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grpSp>
        <p:nvGrpSpPr>
          <p:cNvPr id="9" name="Group 75"/>
          <p:cNvGrpSpPr>
            <a:grpSpLocks/>
          </p:cNvGrpSpPr>
          <p:nvPr/>
        </p:nvGrpSpPr>
        <p:grpSpPr bwMode="auto">
          <a:xfrm>
            <a:off x="2870428" y="4486276"/>
            <a:ext cx="293688" cy="1122363"/>
            <a:chOff x="4040" y="2056"/>
            <a:chExt cx="185" cy="707"/>
          </a:xfrm>
        </p:grpSpPr>
        <p:sp>
          <p:nvSpPr>
            <p:cNvPr id="1051724" name="Line 76"/>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51725" name="Object 77"/>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name="Equation" r:id="rId26" imgW="152280" imgH="139680" progId="Equation.3">
                    <p:embed/>
                  </p:oleObj>
                </mc:Choice>
                <mc:Fallback>
                  <p:oleObj name="Equation" r:id="rId26" imgW="152280" imgH="139680" progId="Equation.3">
                    <p:embed/>
                    <p:pic>
                      <p:nvPicPr>
                        <p:cNvPr id="0" name="Picture 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51726" name="Oval 78"/>
          <p:cNvSpPr>
            <a:spLocks noChangeArrowheads="1"/>
          </p:cNvSpPr>
          <p:nvPr/>
        </p:nvSpPr>
        <p:spPr bwMode="auto">
          <a:xfrm>
            <a:off x="2943454" y="4394201"/>
            <a:ext cx="182563" cy="182563"/>
          </a:xfrm>
          <a:prstGeom prst="ellipse">
            <a:avLst/>
          </a:prstGeom>
          <a:solidFill>
            <a:srgbClr val="800080"/>
          </a:solidFill>
          <a:ln w="9525">
            <a:noFill/>
            <a:round/>
            <a:headEnd/>
            <a:tailEnd/>
          </a:ln>
          <a:effectLst/>
        </p:spPr>
        <p:txBody>
          <a:bodyPr wrap="none" anchor="ctr"/>
          <a:lstStyle/>
          <a:p>
            <a:pPr algn="ctr"/>
            <a:endParaRPr lang="en-US">
              <a:solidFill>
                <a:srgbClr val="004731"/>
              </a:solidFill>
            </a:endParaRPr>
          </a:p>
        </p:txBody>
      </p:sp>
      <p:sp>
        <p:nvSpPr>
          <p:cNvPr id="1051727" name="Line 79"/>
          <p:cNvSpPr>
            <a:spLocks noChangeShapeType="1"/>
          </p:cNvSpPr>
          <p:nvPr/>
        </p:nvSpPr>
        <p:spPr bwMode="auto">
          <a:xfrm flipV="1">
            <a:off x="3024416" y="4589463"/>
            <a:ext cx="0" cy="1784350"/>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51728" name="Oval 80"/>
          <p:cNvSpPr>
            <a:spLocks noChangeArrowheads="1"/>
          </p:cNvSpPr>
          <p:nvPr/>
        </p:nvSpPr>
        <p:spPr bwMode="auto">
          <a:xfrm>
            <a:off x="3064103" y="4449764"/>
            <a:ext cx="109538"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29" name="Oval 81"/>
          <p:cNvSpPr>
            <a:spLocks noChangeArrowheads="1"/>
          </p:cNvSpPr>
          <p:nvPr/>
        </p:nvSpPr>
        <p:spPr bwMode="auto">
          <a:xfrm>
            <a:off x="2902178" y="4449764"/>
            <a:ext cx="109538" cy="109537"/>
          </a:xfrm>
          <a:prstGeom prst="ellipse">
            <a:avLst/>
          </a:prstGeom>
          <a:solidFill>
            <a:srgbClr val="9933FF"/>
          </a:solidFill>
          <a:ln w="9525">
            <a:noFill/>
            <a:round/>
            <a:headEnd/>
            <a:tailEnd/>
          </a:ln>
          <a:effectLst/>
        </p:spPr>
        <p:txBody>
          <a:bodyPr wrap="none" anchor="ctr"/>
          <a:lstStyle/>
          <a:p>
            <a:pPr algn="ctr"/>
            <a:endParaRPr lang="en-US">
              <a:solidFill>
                <a:srgbClr val="004731"/>
              </a:solidFill>
            </a:endParaRPr>
          </a:p>
        </p:txBody>
      </p:sp>
      <p:sp>
        <p:nvSpPr>
          <p:cNvPr id="1051730" name="Rectangle 82"/>
          <p:cNvSpPr>
            <a:spLocks noChangeArrowheads="1"/>
          </p:cNvSpPr>
          <p:nvPr/>
        </p:nvSpPr>
        <p:spPr bwMode="auto">
          <a:xfrm>
            <a:off x="798742" y="5692775"/>
            <a:ext cx="1665287" cy="2111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1731" name="Text Box 83"/>
          <p:cNvSpPr txBox="1">
            <a:spLocks noChangeArrowheads="1"/>
          </p:cNvSpPr>
          <p:nvPr/>
        </p:nvSpPr>
        <p:spPr bwMode="auto">
          <a:xfrm>
            <a:off x="538391" y="5621338"/>
            <a:ext cx="2754312"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wrong scale</a:t>
            </a:r>
          </a:p>
        </p:txBody>
      </p:sp>
      <p:sp>
        <p:nvSpPr>
          <p:cNvPr id="1051732" name="Rectangle 84"/>
          <p:cNvSpPr>
            <a:spLocks noChangeArrowheads="1"/>
          </p:cNvSpPr>
          <p:nvPr/>
        </p:nvSpPr>
        <p:spPr bwMode="auto">
          <a:xfrm>
            <a:off x="874942" y="2882900"/>
            <a:ext cx="1665287" cy="2111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51733" name="Text Box 85"/>
          <p:cNvSpPr txBox="1">
            <a:spLocks noChangeArrowheads="1"/>
          </p:cNvSpPr>
          <p:nvPr/>
        </p:nvSpPr>
        <p:spPr bwMode="auto">
          <a:xfrm>
            <a:off x="538392" y="2805113"/>
            <a:ext cx="2714625"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correct scale</a:t>
            </a:r>
          </a:p>
        </p:txBody>
      </p:sp>
      <p:sp>
        <p:nvSpPr>
          <p:cNvPr id="1051735" name="Text Box 87"/>
          <p:cNvSpPr txBox="1">
            <a:spLocks noChangeArrowheads="1"/>
          </p:cNvSpPr>
          <p:nvPr/>
        </p:nvSpPr>
        <p:spPr bwMode="auto">
          <a:xfrm>
            <a:off x="5004029" y="2389188"/>
            <a:ext cx="2398713" cy="366712"/>
          </a:xfrm>
          <a:prstGeom prst="rect">
            <a:avLst/>
          </a:prstGeom>
          <a:noFill/>
          <a:ln w="9525">
            <a:noFill/>
            <a:miter lim="800000"/>
            <a:headEnd/>
            <a:tailEnd/>
          </a:ln>
          <a:effectLst/>
        </p:spPr>
        <p:txBody>
          <a:bodyPr>
            <a:spAutoFit/>
          </a:bodyPr>
          <a:lstStyle/>
          <a:p>
            <a:pPr algn="ctr">
              <a:spcBef>
                <a:spcPct val="50000"/>
              </a:spcBef>
            </a:pPr>
            <a:r>
              <a:rPr lang="en-US" b="1">
                <a:solidFill>
                  <a:srgbClr val="009900"/>
                </a:solidFill>
                <a:latin typeface="Times New Roman" pitchFamily="18" charset="0"/>
              </a:rPr>
              <a:t>Observed image</a:t>
            </a:r>
            <a:r>
              <a:rPr lang="en-US" b="1">
                <a:solidFill>
                  <a:srgbClr val="009900"/>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16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16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517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516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517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17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5170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517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517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517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517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17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5172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5172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5166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5166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5171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5172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5172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517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5170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17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51713"/>
                                        </p:tgtEl>
                                        <p:attrNameLst>
                                          <p:attrName>style.visibility</p:attrName>
                                        </p:attrNameLst>
                                      </p:cBhvr>
                                      <p:to>
                                        <p:strVal val="visible"/>
                                      </p:to>
                                    </p:set>
                                  </p:childTnLst>
                                </p:cTn>
                              </p:par>
                              <p:par>
                                <p:cTn id="71" presetID="1" presetClass="exit" presetSubtype="0" fill="hold" grpId="1" nodeType="withEffect">
                                  <p:stCondLst>
                                    <p:cond delay="0"/>
                                  </p:stCondLst>
                                  <p:childTnLst>
                                    <p:set>
                                      <p:cBhvr>
                                        <p:cTn id="72" dur="1" fill="hold">
                                          <p:stCondLst>
                                            <p:cond delay="0"/>
                                          </p:stCondLst>
                                        </p:cTn>
                                        <p:tgtEl>
                                          <p:spTgt spid="1051727"/>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051714"/>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1051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703" grpId="0"/>
      <p:bldP spid="1051707" grpId="0" animBg="1"/>
      <p:bldP spid="1051712" grpId="0"/>
      <p:bldP spid="1051714" grpId="0" animBg="1"/>
      <p:bldP spid="1051714" grpId="1" animBg="1"/>
      <p:bldP spid="1051715" grpId="0"/>
      <p:bldP spid="1051716" grpId="0" animBg="1"/>
      <p:bldP spid="1051717" grpId="0" animBg="1"/>
      <p:bldP spid="1051718" grpId="0"/>
      <p:bldP spid="1051727" grpId="0" animBg="1"/>
      <p:bldP spid="1051727" grpId="1"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9683" name="Picture 83"/>
          <p:cNvPicPr>
            <a:picLocks noChangeArrowheads="1"/>
          </p:cNvPicPr>
          <p:nvPr/>
        </p:nvPicPr>
        <p:blipFill>
          <a:blip r:embed="rId3" cstate="print"/>
          <a:srcRect/>
          <a:stretch>
            <a:fillRect/>
          </a:stretch>
        </p:blipFill>
        <p:spPr bwMode="auto">
          <a:xfrm>
            <a:off x="5338992" y="2466975"/>
            <a:ext cx="3913187" cy="812800"/>
          </a:xfrm>
          <a:prstGeom prst="rect">
            <a:avLst/>
          </a:prstGeom>
          <a:noFill/>
          <a:ln w="9525">
            <a:noFill/>
            <a:miter lim="800000"/>
            <a:headEnd/>
            <a:tailEnd/>
          </a:ln>
          <a:effectLst/>
        </p:spPr>
      </p:pic>
      <p:sp>
        <p:nvSpPr>
          <p:cNvPr id="1049603" name="Rectangle 3"/>
          <p:cNvSpPr>
            <a:spLocks noChangeArrowheads="1"/>
          </p:cNvSpPr>
          <p:nvPr/>
        </p:nvSpPr>
        <p:spPr bwMode="auto">
          <a:xfrm>
            <a:off x="589192" y="1719262"/>
            <a:ext cx="3913187" cy="812800"/>
          </a:xfrm>
          <a:prstGeom prst="rect">
            <a:avLst/>
          </a:prstGeom>
          <a:noFill/>
          <a:ln w="19050">
            <a:solidFill>
              <a:schemeClr val="bg1"/>
            </a:solidFill>
            <a:miter lim="800000"/>
            <a:headEnd/>
            <a:tailEnd/>
          </a:ln>
          <a:effectLst/>
        </p:spPr>
        <p:txBody>
          <a:bodyPr wrap="none" anchor="ctr"/>
          <a:lstStyle/>
          <a:p>
            <a:pPr algn="ctr"/>
            <a:r>
              <a:rPr lang="en-US" sz="4000" b="1">
                <a:solidFill>
                  <a:srgbClr val="FFFFFF"/>
                </a:solidFill>
              </a:rPr>
              <a:t>?</a:t>
            </a:r>
          </a:p>
        </p:txBody>
      </p:sp>
      <p:pic>
        <p:nvPicPr>
          <p:cNvPr id="1049604" name="Picture 4"/>
          <p:cNvPicPr>
            <a:picLocks noChangeArrowheads="1"/>
          </p:cNvPicPr>
          <p:nvPr/>
        </p:nvPicPr>
        <p:blipFill>
          <a:blip r:embed="rId4" cstate="print"/>
          <a:srcRect/>
          <a:stretch>
            <a:fillRect/>
          </a:stretch>
        </p:blipFill>
        <p:spPr bwMode="auto">
          <a:xfrm>
            <a:off x="589192" y="1719262"/>
            <a:ext cx="3913187" cy="812800"/>
          </a:xfrm>
          <a:prstGeom prst="rect">
            <a:avLst/>
          </a:prstGeom>
          <a:noFill/>
          <a:ln w="9525">
            <a:noFill/>
            <a:miter lim="800000"/>
            <a:headEnd/>
            <a:tailEnd/>
          </a:ln>
          <a:effectLst/>
        </p:spPr>
      </p:pic>
      <p:sp>
        <p:nvSpPr>
          <p:cNvPr id="1049605" name="Rectangle 5"/>
          <p:cNvSpPr>
            <a:spLocks noChangeArrowheads="1"/>
          </p:cNvSpPr>
          <p:nvPr/>
        </p:nvSpPr>
        <p:spPr bwMode="auto">
          <a:xfrm>
            <a:off x="589192" y="4500562"/>
            <a:ext cx="3913187" cy="812800"/>
          </a:xfrm>
          <a:prstGeom prst="rect">
            <a:avLst/>
          </a:prstGeom>
          <a:noFill/>
          <a:ln w="19050">
            <a:solidFill>
              <a:schemeClr val="bg1"/>
            </a:solidFill>
            <a:miter lim="800000"/>
            <a:headEnd/>
            <a:tailEnd/>
          </a:ln>
          <a:effectLst/>
        </p:spPr>
        <p:txBody>
          <a:bodyPr wrap="none" anchor="ctr"/>
          <a:lstStyle/>
          <a:p>
            <a:pPr algn="ctr"/>
            <a:r>
              <a:rPr lang="en-US" sz="4000" b="1">
                <a:solidFill>
                  <a:srgbClr val="FFFFFF"/>
                </a:solidFill>
              </a:rPr>
              <a:t>?</a:t>
            </a:r>
          </a:p>
        </p:txBody>
      </p:sp>
      <p:pic>
        <p:nvPicPr>
          <p:cNvPr id="1049606" name="Picture 6"/>
          <p:cNvPicPr>
            <a:picLocks noChangeArrowheads="1"/>
          </p:cNvPicPr>
          <p:nvPr/>
        </p:nvPicPr>
        <p:blipFill>
          <a:blip r:embed="rId5" cstate="print"/>
          <a:srcRect/>
          <a:stretch>
            <a:fillRect/>
          </a:stretch>
        </p:blipFill>
        <p:spPr bwMode="auto">
          <a:xfrm>
            <a:off x="589192" y="4495800"/>
            <a:ext cx="3913187" cy="812800"/>
          </a:xfrm>
          <a:prstGeom prst="rect">
            <a:avLst/>
          </a:prstGeom>
          <a:noFill/>
          <a:ln w="9525">
            <a:noFill/>
            <a:miter lim="800000"/>
            <a:headEnd/>
            <a:tailEnd/>
          </a:ln>
          <a:effectLst/>
        </p:spPr>
      </p:pic>
      <p:pic>
        <p:nvPicPr>
          <p:cNvPr id="1049607" name="Picture 7"/>
          <p:cNvPicPr>
            <a:picLocks noChangeArrowheads="1"/>
          </p:cNvPicPr>
          <p:nvPr/>
        </p:nvPicPr>
        <p:blipFill>
          <a:blip r:embed="rId6" cstate="print"/>
          <a:srcRect/>
          <a:stretch>
            <a:fillRect/>
          </a:stretch>
        </p:blipFill>
        <p:spPr bwMode="auto">
          <a:xfrm>
            <a:off x="589192" y="5683250"/>
            <a:ext cx="3913187" cy="812800"/>
          </a:xfrm>
          <a:prstGeom prst="rect">
            <a:avLst/>
          </a:prstGeom>
          <a:noFill/>
          <a:ln w="9525">
            <a:noFill/>
            <a:miter lim="800000"/>
            <a:headEnd/>
            <a:tailEnd/>
          </a:ln>
          <a:effectLst/>
        </p:spPr>
      </p:pic>
      <p:pic>
        <p:nvPicPr>
          <p:cNvPr id="1049608" name="Picture 8"/>
          <p:cNvPicPr>
            <a:picLocks noChangeArrowheads="1"/>
          </p:cNvPicPr>
          <p:nvPr/>
        </p:nvPicPr>
        <p:blipFill>
          <a:blip r:embed="rId7" cstate="print"/>
          <a:srcRect/>
          <a:stretch>
            <a:fillRect/>
          </a:stretch>
        </p:blipFill>
        <p:spPr bwMode="auto">
          <a:xfrm>
            <a:off x="589192" y="2868612"/>
            <a:ext cx="3913187" cy="812800"/>
          </a:xfrm>
          <a:prstGeom prst="rect">
            <a:avLst/>
          </a:prstGeom>
          <a:noFill/>
          <a:ln w="9525">
            <a:noFill/>
            <a:miter lim="800000"/>
            <a:headEnd/>
            <a:tailEnd/>
          </a:ln>
          <a:effectLst/>
        </p:spPr>
      </p:pic>
      <p:sp>
        <p:nvSpPr>
          <p:cNvPr id="1049610" name="Line 20"/>
          <p:cNvSpPr>
            <a:spLocks/>
          </p:cNvSpPr>
          <p:nvPr/>
        </p:nvSpPr>
        <p:spPr bwMode="auto">
          <a:xfrm>
            <a:off x="543153" y="1055687"/>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1049611" name="Oval 11"/>
          <p:cNvSpPr>
            <a:spLocks noChangeArrowheads="1"/>
          </p:cNvSpPr>
          <p:nvPr/>
        </p:nvSpPr>
        <p:spPr bwMode="auto">
          <a:xfrm>
            <a:off x="2495779" y="5532438"/>
            <a:ext cx="100013" cy="100013"/>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49612" name="Oval 12"/>
          <p:cNvSpPr>
            <a:spLocks noChangeArrowheads="1"/>
          </p:cNvSpPr>
          <p:nvPr/>
        </p:nvSpPr>
        <p:spPr bwMode="auto">
          <a:xfrm>
            <a:off x="2495779" y="2736850"/>
            <a:ext cx="100013" cy="100012"/>
          </a:xfrm>
          <a:prstGeom prst="ellipse">
            <a:avLst/>
          </a:prstGeom>
          <a:solidFill>
            <a:srgbClr val="FFCC00"/>
          </a:solidFill>
          <a:ln w="9525">
            <a:solidFill>
              <a:srgbClr val="FFCC00"/>
            </a:solidFill>
            <a:round/>
            <a:headEnd/>
            <a:tailEnd/>
          </a:ln>
          <a:effectLst/>
        </p:spPr>
        <p:txBody>
          <a:bodyPr wrap="none" anchor="ctr"/>
          <a:lstStyle/>
          <a:p>
            <a:endParaRPr lang="en-US">
              <a:solidFill>
                <a:srgbClr val="004731"/>
              </a:solidFill>
            </a:endParaRPr>
          </a:p>
        </p:txBody>
      </p:sp>
      <p:sp>
        <p:nvSpPr>
          <p:cNvPr id="1049614" name="Text Box 14"/>
          <p:cNvSpPr txBox="1">
            <a:spLocks noChangeArrowheads="1"/>
          </p:cNvSpPr>
          <p:nvPr/>
        </p:nvSpPr>
        <p:spPr bwMode="auto">
          <a:xfrm>
            <a:off x="4578578" y="2416175"/>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grpSp>
        <p:nvGrpSpPr>
          <p:cNvPr id="2" name="Group 16"/>
          <p:cNvGrpSpPr>
            <a:grpSpLocks/>
          </p:cNvGrpSpPr>
          <p:nvPr/>
        </p:nvGrpSpPr>
        <p:grpSpPr bwMode="auto">
          <a:xfrm>
            <a:off x="273279" y="2784476"/>
            <a:ext cx="4416425" cy="1176337"/>
            <a:chOff x="18" y="2963"/>
            <a:chExt cx="2782" cy="741"/>
          </a:xfrm>
        </p:grpSpPr>
        <p:graphicFrame>
          <p:nvGraphicFramePr>
            <p:cNvPr id="1049617" name="Object 17"/>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name="Equation" r:id="rId8" imgW="126720" imgH="177480" progId="Equation.3">
                    <p:embed/>
                  </p:oleObj>
                </mc:Choice>
                <mc:Fallback>
                  <p:oleObj name="Equation" r:id="rId8" imgW="126720" imgH="177480" progId="Equation.3">
                    <p:embed/>
                    <p:pic>
                      <p:nvPicPr>
                        <p:cNvPr id="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18" name="Line 18"/>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19" name="Text Box 19"/>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20" name="Line 20"/>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21" name="Line 21"/>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22" name="Text Box 22"/>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3" name="Group 23"/>
          <p:cNvGrpSpPr>
            <a:grpSpLocks/>
          </p:cNvGrpSpPr>
          <p:nvPr/>
        </p:nvGrpSpPr>
        <p:grpSpPr bwMode="auto">
          <a:xfrm>
            <a:off x="273279" y="5602287"/>
            <a:ext cx="4416425" cy="1176338"/>
            <a:chOff x="18" y="2963"/>
            <a:chExt cx="2782" cy="741"/>
          </a:xfrm>
        </p:grpSpPr>
        <p:graphicFrame>
          <p:nvGraphicFramePr>
            <p:cNvPr id="1049624" name="Object 24"/>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name="Equation" r:id="rId10" imgW="126720" imgH="177480" progId="Equation.3">
                    <p:embed/>
                  </p:oleObj>
                </mc:Choice>
                <mc:Fallback>
                  <p:oleObj name="Equation" r:id="rId10" imgW="126720" imgH="177480" progId="Equation.3">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25" name="Line 25"/>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26" name="Text Box 26"/>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27" name="Line 27"/>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28" name="Line 28"/>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29" name="Text Box 29"/>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4" name="Group 30"/>
          <p:cNvGrpSpPr>
            <a:grpSpLocks/>
          </p:cNvGrpSpPr>
          <p:nvPr/>
        </p:nvGrpSpPr>
        <p:grpSpPr bwMode="auto">
          <a:xfrm>
            <a:off x="273279" y="1627187"/>
            <a:ext cx="4416425" cy="1176338"/>
            <a:chOff x="18" y="2963"/>
            <a:chExt cx="2782" cy="741"/>
          </a:xfrm>
        </p:grpSpPr>
        <p:graphicFrame>
          <p:nvGraphicFramePr>
            <p:cNvPr id="1049631" name="Object 31"/>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name="Equation" r:id="rId12" imgW="126720" imgH="177480" progId="Equation.3">
                    <p:embed/>
                  </p:oleObj>
                </mc:Choice>
                <mc:Fallback>
                  <p:oleObj name="Equation" r:id="rId12" imgW="126720" imgH="177480" progId="Equation.3">
                    <p:embed/>
                    <p:pic>
                      <p:nvPicPr>
                        <p:cNvPr id="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32" name="Line 32"/>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33" name="Text Box 33"/>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34" name="Line 34"/>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35" name="Line 35"/>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36" name="Text Box 36"/>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5" name="Group 37"/>
          <p:cNvGrpSpPr>
            <a:grpSpLocks/>
          </p:cNvGrpSpPr>
          <p:nvPr/>
        </p:nvGrpSpPr>
        <p:grpSpPr bwMode="auto">
          <a:xfrm>
            <a:off x="273279" y="4406901"/>
            <a:ext cx="4416425" cy="1176337"/>
            <a:chOff x="18" y="2963"/>
            <a:chExt cx="2782" cy="741"/>
          </a:xfrm>
        </p:grpSpPr>
        <p:graphicFrame>
          <p:nvGraphicFramePr>
            <p:cNvPr id="1049638" name="Object 38"/>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name="Equation" r:id="rId14" imgW="126720" imgH="177480" progId="Equation.3">
                    <p:embed/>
                  </p:oleObj>
                </mc:Choice>
                <mc:Fallback>
                  <p:oleObj name="Equation" r:id="rId14" imgW="126720" imgH="177480" progId="Equation.3">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39" name="Line 39"/>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40" name="Text Box 40"/>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41" name="Line 41"/>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42" name="Line 42"/>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43" name="Text Box 43"/>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grpSp>
        <p:nvGrpSpPr>
          <p:cNvPr id="6" name="Group 44"/>
          <p:cNvGrpSpPr>
            <a:grpSpLocks/>
          </p:cNvGrpSpPr>
          <p:nvPr/>
        </p:nvGrpSpPr>
        <p:grpSpPr bwMode="auto">
          <a:xfrm>
            <a:off x="5029429" y="2382837"/>
            <a:ext cx="4416425" cy="1176338"/>
            <a:chOff x="18" y="2963"/>
            <a:chExt cx="2782" cy="741"/>
          </a:xfrm>
        </p:grpSpPr>
        <p:graphicFrame>
          <p:nvGraphicFramePr>
            <p:cNvPr id="1049645" name="Object 45"/>
            <p:cNvGraphicFramePr>
              <a:graphicFrameLocks noChangeAspect="1"/>
            </p:cNvGraphicFramePr>
            <p:nvPr/>
          </p:nvGraphicFramePr>
          <p:xfrm>
            <a:off x="1415" y="3545"/>
            <a:ext cx="62" cy="128"/>
          </p:xfrm>
          <a:graphic>
            <a:graphicData uri="http://schemas.openxmlformats.org/presentationml/2006/ole">
              <mc:AlternateContent xmlns:mc="http://schemas.openxmlformats.org/markup-compatibility/2006">
                <mc:Choice xmlns:v="urn:schemas-microsoft-com:vml" Requires="v">
                  <p:oleObj name="Equation" r:id="rId16" imgW="126720" imgH="177480" progId="Equation.3">
                    <p:embed/>
                  </p:oleObj>
                </mc:Choice>
                <mc:Fallback>
                  <p:oleObj name="Equation" r:id="rId16" imgW="126720" imgH="177480" progId="Equation.3">
                    <p:embed/>
                    <p:pic>
                      <p:nvPicPr>
                        <p:cNvPr id="0"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15" y="3545"/>
                          <a:ext cx="62" cy="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46" name="Line 46"/>
            <p:cNvSpPr>
              <a:spLocks noChangeShapeType="1"/>
            </p:cNvSpPr>
            <p:nvPr/>
          </p:nvSpPr>
          <p:spPr bwMode="auto">
            <a:xfrm flipV="1">
              <a:off x="1452" y="3485"/>
              <a:ext cx="0" cy="74"/>
            </a:xfrm>
            <a:prstGeom prst="line">
              <a:avLst/>
            </a:prstGeom>
            <a:noFill/>
            <a:ln w="38100">
              <a:solidFill>
                <a:srgbClr val="969696"/>
              </a:solidFill>
              <a:round/>
              <a:headEnd/>
              <a:tailEnd/>
            </a:ln>
            <a:effectLst/>
          </p:spPr>
          <p:txBody>
            <a:bodyPr/>
            <a:lstStyle/>
            <a:p>
              <a:endParaRPr lang="en-US">
                <a:solidFill>
                  <a:srgbClr val="004731"/>
                </a:solidFill>
              </a:endParaRPr>
            </a:p>
          </p:txBody>
        </p:sp>
        <p:sp>
          <p:nvSpPr>
            <p:cNvPr id="1049647" name="Text Box 47"/>
            <p:cNvSpPr txBox="1">
              <a:spLocks noChangeArrowheads="1"/>
            </p:cNvSpPr>
            <p:nvPr/>
          </p:nvSpPr>
          <p:spPr bwMode="auto">
            <a:xfrm>
              <a:off x="2077" y="3492"/>
              <a:ext cx="723"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Frequency</a:t>
              </a:r>
            </a:p>
          </p:txBody>
        </p:sp>
        <p:sp>
          <p:nvSpPr>
            <p:cNvPr id="1049648" name="Line 48"/>
            <p:cNvSpPr>
              <a:spLocks noChangeShapeType="1"/>
            </p:cNvSpPr>
            <p:nvPr/>
          </p:nvSpPr>
          <p:spPr bwMode="auto">
            <a:xfrm flipV="1">
              <a:off x="221" y="3001"/>
              <a:ext cx="0" cy="533"/>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49" name="Line 49"/>
            <p:cNvSpPr>
              <a:spLocks noChangeShapeType="1"/>
            </p:cNvSpPr>
            <p:nvPr/>
          </p:nvSpPr>
          <p:spPr bwMode="auto">
            <a:xfrm>
              <a:off x="209" y="3534"/>
              <a:ext cx="2511" cy="0"/>
            </a:xfrm>
            <a:prstGeom prst="line">
              <a:avLst/>
            </a:prstGeom>
            <a:noFill/>
            <a:ln w="38100">
              <a:solidFill>
                <a:srgbClr val="969696"/>
              </a:solidFill>
              <a:round/>
              <a:headEnd/>
              <a:tailEnd type="triangle" w="med" len="med"/>
            </a:ln>
            <a:effectLst/>
          </p:spPr>
          <p:txBody>
            <a:bodyPr/>
            <a:lstStyle/>
            <a:p>
              <a:endParaRPr lang="en-US">
                <a:solidFill>
                  <a:srgbClr val="004731"/>
                </a:solidFill>
              </a:endParaRPr>
            </a:p>
          </p:txBody>
        </p:sp>
        <p:sp>
          <p:nvSpPr>
            <p:cNvPr id="1049650" name="Text Box 50"/>
            <p:cNvSpPr txBox="1">
              <a:spLocks noChangeArrowheads="1"/>
            </p:cNvSpPr>
            <p:nvPr/>
          </p:nvSpPr>
          <p:spPr bwMode="auto">
            <a:xfrm rot="-5400000">
              <a:off x="-198" y="3179"/>
              <a:ext cx="644" cy="212"/>
            </a:xfrm>
            <a:prstGeom prst="rect">
              <a:avLst/>
            </a:prstGeom>
            <a:noFill/>
            <a:ln w="9525">
              <a:noFill/>
              <a:miter lim="800000"/>
              <a:headEnd/>
              <a:tailEnd/>
            </a:ln>
            <a:effectLst/>
          </p:spPr>
          <p:txBody>
            <a:bodyPr>
              <a:spAutoFit/>
            </a:bodyPr>
            <a:lstStyle/>
            <a:p>
              <a:pPr>
                <a:spcBef>
                  <a:spcPct val="50000"/>
                </a:spcBef>
              </a:pPr>
              <a:r>
                <a:rPr lang="en-US" sz="1600" b="1">
                  <a:solidFill>
                    <a:srgbClr val="969696"/>
                  </a:solidFill>
                  <a:latin typeface="Times New Roman" pitchFamily="18" charset="0"/>
                </a:rPr>
                <a:t>spectrum</a:t>
              </a:r>
            </a:p>
          </p:txBody>
        </p:sp>
      </p:grpSp>
      <p:sp>
        <p:nvSpPr>
          <p:cNvPr id="1049651" name="Text Box 51"/>
          <p:cNvSpPr txBox="1">
            <a:spLocks noChangeArrowheads="1"/>
          </p:cNvSpPr>
          <p:nvPr/>
        </p:nvSpPr>
        <p:spPr bwMode="auto">
          <a:xfrm>
            <a:off x="551092" y="1628775"/>
            <a:ext cx="2219325" cy="366712"/>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Estimated image</a:t>
            </a:r>
          </a:p>
        </p:txBody>
      </p:sp>
      <p:sp>
        <p:nvSpPr>
          <p:cNvPr id="1049652" name="Text Box 52"/>
          <p:cNvSpPr txBox="1">
            <a:spLocks noChangeArrowheads="1"/>
          </p:cNvSpPr>
          <p:nvPr/>
        </p:nvSpPr>
        <p:spPr bwMode="auto">
          <a:xfrm>
            <a:off x="551092" y="4408488"/>
            <a:ext cx="2219325" cy="366713"/>
          </a:xfrm>
          <a:prstGeom prst="rect">
            <a:avLst/>
          </a:prstGeom>
          <a:noFill/>
          <a:ln w="9525">
            <a:noFill/>
            <a:miter lim="800000"/>
            <a:headEnd/>
            <a:tailEnd/>
          </a:ln>
          <a:effectLst/>
        </p:spPr>
        <p:txBody>
          <a:bodyPr>
            <a:spAutoFit/>
          </a:bodyPr>
          <a:lstStyle/>
          <a:p>
            <a:pPr>
              <a:spcBef>
                <a:spcPct val="50000"/>
              </a:spcBef>
            </a:pPr>
            <a:r>
              <a:rPr lang="en-US" b="1">
                <a:solidFill>
                  <a:srgbClr val="0000FF"/>
                </a:solidFill>
                <a:latin typeface="Times New Roman" pitchFamily="18" charset="0"/>
              </a:rPr>
              <a:t>Estimated image</a:t>
            </a:r>
          </a:p>
        </p:txBody>
      </p:sp>
      <p:pic>
        <p:nvPicPr>
          <p:cNvPr id="1049653" name="Picture 53" descr="convsps_s3"/>
          <p:cNvPicPr>
            <a:picLocks noChangeAspect="1" noChangeArrowheads="1"/>
          </p:cNvPicPr>
          <p:nvPr/>
        </p:nvPicPr>
        <p:blipFill>
          <a:blip r:embed="rId18" cstate="print"/>
          <a:srcRect/>
          <a:stretch>
            <a:fillRect/>
          </a:stretch>
        </p:blipFill>
        <p:spPr bwMode="auto">
          <a:xfrm>
            <a:off x="3397478" y="4057650"/>
            <a:ext cx="1563688" cy="1041400"/>
          </a:xfrm>
          <a:prstGeom prst="rect">
            <a:avLst/>
          </a:prstGeom>
          <a:noFill/>
          <a:ln w="38100">
            <a:solidFill>
              <a:srgbClr val="0000FF"/>
            </a:solidFill>
            <a:miter lim="800000"/>
            <a:headEnd/>
            <a:tailEnd/>
          </a:ln>
        </p:spPr>
      </p:pic>
      <p:pic>
        <p:nvPicPr>
          <p:cNvPr id="1049654" name="Picture 54" descr="convsps_s2"/>
          <p:cNvPicPr>
            <a:picLocks noChangeAspect="1" noChangeArrowheads="1"/>
          </p:cNvPicPr>
          <p:nvPr/>
        </p:nvPicPr>
        <p:blipFill>
          <a:blip r:embed="rId19" cstate="print"/>
          <a:srcRect/>
          <a:stretch>
            <a:fillRect/>
          </a:stretch>
        </p:blipFill>
        <p:spPr bwMode="auto">
          <a:xfrm>
            <a:off x="3397478" y="1249362"/>
            <a:ext cx="1563688" cy="1041400"/>
          </a:xfrm>
          <a:prstGeom prst="rect">
            <a:avLst/>
          </a:prstGeom>
          <a:noFill/>
          <a:ln w="38100">
            <a:solidFill>
              <a:srgbClr val="0000FF"/>
            </a:solidFill>
            <a:miter lim="800000"/>
            <a:headEnd/>
            <a:tailEnd/>
          </a:ln>
        </p:spPr>
      </p:pic>
      <p:grpSp>
        <p:nvGrpSpPr>
          <p:cNvPr id="7" name="Group 55"/>
          <p:cNvGrpSpPr>
            <a:grpSpLocks/>
          </p:cNvGrpSpPr>
          <p:nvPr/>
        </p:nvGrpSpPr>
        <p:grpSpPr bwMode="auto">
          <a:xfrm>
            <a:off x="3130778" y="2841625"/>
            <a:ext cx="293688" cy="1122362"/>
            <a:chOff x="4040" y="2056"/>
            <a:chExt cx="185" cy="707"/>
          </a:xfrm>
        </p:grpSpPr>
        <p:sp>
          <p:nvSpPr>
            <p:cNvPr id="1049656" name="Line 56"/>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49657" name="Object 57"/>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name="Equation" r:id="rId20" imgW="152280" imgH="139680" progId="Equation.3">
                    <p:embed/>
                  </p:oleObj>
                </mc:Choice>
                <mc:Fallback>
                  <p:oleObj name="Equation" r:id="rId20" imgW="152280" imgH="139680" progId="Equation.3">
                    <p:embed/>
                    <p:pic>
                      <p:nvPicPr>
                        <p:cNvPr id="0" name="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8" name="Group 58"/>
          <p:cNvGrpSpPr>
            <a:grpSpLocks/>
          </p:cNvGrpSpPr>
          <p:nvPr/>
        </p:nvGrpSpPr>
        <p:grpSpPr bwMode="auto">
          <a:xfrm>
            <a:off x="3130778" y="5665788"/>
            <a:ext cx="293688" cy="1122363"/>
            <a:chOff x="4040" y="2056"/>
            <a:chExt cx="185" cy="707"/>
          </a:xfrm>
        </p:grpSpPr>
        <p:sp>
          <p:nvSpPr>
            <p:cNvPr id="1049659" name="Line 59"/>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49660" name="Object 60"/>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name="Equation" r:id="rId22" imgW="152280" imgH="139680" progId="Equation.3">
                    <p:embed/>
                  </p:oleObj>
                </mc:Choice>
                <mc:Fallback>
                  <p:oleObj name="Equation" r:id="rId22" imgW="152280" imgH="139680" progId="Equation.3">
                    <p:embed/>
                    <p:pic>
                      <p:nvPicPr>
                        <p:cNvPr id="0" name="Picture 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49661" name="Oval 61"/>
          <p:cNvSpPr>
            <a:spLocks noChangeArrowheads="1"/>
          </p:cNvSpPr>
          <p:nvPr/>
        </p:nvSpPr>
        <p:spPr bwMode="auto">
          <a:xfrm>
            <a:off x="3202216" y="6353175"/>
            <a:ext cx="182562" cy="182562"/>
          </a:xfrm>
          <a:prstGeom prst="ellipse">
            <a:avLst/>
          </a:prstGeom>
          <a:solidFill>
            <a:srgbClr val="800080"/>
          </a:solidFill>
          <a:ln w="9525">
            <a:noFill/>
            <a:round/>
            <a:headEnd/>
            <a:tailEnd/>
          </a:ln>
          <a:effectLst/>
        </p:spPr>
        <p:txBody>
          <a:bodyPr wrap="none" anchor="ctr"/>
          <a:lstStyle/>
          <a:p>
            <a:endParaRPr lang="en-US">
              <a:solidFill>
                <a:srgbClr val="004731"/>
              </a:solidFill>
            </a:endParaRPr>
          </a:p>
        </p:txBody>
      </p:sp>
      <p:grpSp>
        <p:nvGrpSpPr>
          <p:cNvPr id="9" name="Group 62"/>
          <p:cNvGrpSpPr>
            <a:grpSpLocks/>
          </p:cNvGrpSpPr>
          <p:nvPr/>
        </p:nvGrpSpPr>
        <p:grpSpPr bwMode="auto">
          <a:xfrm>
            <a:off x="7886928" y="2447925"/>
            <a:ext cx="293688" cy="1122362"/>
            <a:chOff x="4040" y="2056"/>
            <a:chExt cx="185" cy="707"/>
          </a:xfrm>
        </p:grpSpPr>
        <p:sp>
          <p:nvSpPr>
            <p:cNvPr id="1049663" name="Line 63"/>
            <p:cNvSpPr>
              <a:spLocks noChangeShapeType="1"/>
            </p:cNvSpPr>
            <p:nvPr/>
          </p:nvSpPr>
          <p:spPr bwMode="auto">
            <a:xfrm>
              <a:off x="4140" y="2056"/>
              <a:ext cx="0" cy="551"/>
            </a:xfrm>
            <a:prstGeom prst="line">
              <a:avLst/>
            </a:prstGeom>
            <a:noFill/>
            <a:ln w="38100">
              <a:solidFill>
                <a:srgbClr val="FF00FF"/>
              </a:solidFill>
              <a:prstDash val="dash"/>
              <a:round/>
              <a:headEnd/>
              <a:tailEnd/>
            </a:ln>
            <a:effectLst/>
          </p:spPr>
          <p:txBody>
            <a:bodyPr/>
            <a:lstStyle/>
            <a:p>
              <a:endParaRPr lang="en-US">
                <a:solidFill>
                  <a:srgbClr val="004731"/>
                </a:solidFill>
              </a:endParaRPr>
            </a:p>
          </p:txBody>
        </p:sp>
        <p:graphicFrame>
          <p:nvGraphicFramePr>
            <p:cNvPr id="1049664" name="Object 64"/>
            <p:cNvGraphicFramePr>
              <a:graphicFrameLocks noChangeAspect="1"/>
            </p:cNvGraphicFramePr>
            <p:nvPr/>
          </p:nvGraphicFramePr>
          <p:xfrm>
            <a:off x="4040" y="2592"/>
            <a:ext cx="185" cy="171"/>
          </p:xfrm>
          <a:graphic>
            <a:graphicData uri="http://schemas.openxmlformats.org/presentationml/2006/ole">
              <mc:AlternateContent xmlns:mc="http://schemas.openxmlformats.org/markup-compatibility/2006">
                <mc:Choice xmlns:v="urn:schemas-microsoft-com:vml" Requires="v">
                  <p:oleObj name="Equation" r:id="rId24" imgW="152280" imgH="139680" progId="Equation.3">
                    <p:embed/>
                  </p:oleObj>
                </mc:Choice>
                <mc:Fallback>
                  <p:oleObj name="Equation" r:id="rId24" imgW="152280" imgH="139680" progId="Equation.3">
                    <p:embed/>
                    <p:pic>
                      <p:nvPicPr>
                        <p:cNvPr id="0" name="Picture 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40" y="2592"/>
                          <a:ext cx="185" cy="1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49665" name="Oval 65"/>
          <p:cNvSpPr>
            <a:spLocks noChangeArrowheads="1"/>
          </p:cNvSpPr>
          <p:nvPr/>
        </p:nvSpPr>
        <p:spPr bwMode="auto">
          <a:xfrm>
            <a:off x="7959954" y="3111500"/>
            <a:ext cx="182563" cy="182562"/>
          </a:xfrm>
          <a:prstGeom prst="ellipse">
            <a:avLst/>
          </a:prstGeom>
          <a:solidFill>
            <a:srgbClr val="800080"/>
          </a:solidFill>
          <a:ln w="9525">
            <a:noFill/>
            <a:round/>
            <a:headEnd/>
            <a:tailEnd/>
          </a:ln>
          <a:effectLst/>
        </p:spPr>
        <p:txBody>
          <a:bodyPr wrap="none" anchor="ctr"/>
          <a:lstStyle/>
          <a:p>
            <a:pPr algn="ctr"/>
            <a:endParaRPr lang="en-US">
              <a:solidFill>
                <a:srgbClr val="004731"/>
              </a:solidFill>
            </a:endParaRPr>
          </a:p>
        </p:txBody>
      </p:sp>
      <p:sp>
        <p:nvSpPr>
          <p:cNvPr id="1049666" name="Text Box 66"/>
          <p:cNvSpPr txBox="1">
            <a:spLocks noChangeArrowheads="1"/>
          </p:cNvSpPr>
          <p:nvPr/>
        </p:nvSpPr>
        <p:spPr bwMode="auto">
          <a:xfrm>
            <a:off x="539978" y="457200"/>
            <a:ext cx="8534400" cy="519112"/>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Division by zero with a conventional aperture?</a:t>
            </a:r>
          </a:p>
        </p:txBody>
      </p:sp>
      <p:sp>
        <p:nvSpPr>
          <p:cNvPr id="1049670" name="Oval 70"/>
          <p:cNvSpPr>
            <a:spLocks noChangeArrowheads="1"/>
          </p:cNvSpPr>
          <p:nvPr/>
        </p:nvSpPr>
        <p:spPr bwMode="auto">
          <a:xfrm>
            <a:off x="3199041" y="3494088"/>
            <a:ext cx="182562" cy="182563"/>
          </a:xfrm>
          <a:prstGeom prst="ellipse">
            <a:avLst/>
          </a:prstGeom>
          <a:solidFill>
            <a:srgbClr val="800080"/>
          </a:solidFill>
          <a:ln w="9525">
            <a:noFill/>
            <a:round/>
            <a:headEnd/>
            <a:tailEnd/>
          </a:ln>
          <a:effectLst/>
        </p:spPr>
        <p:txBody>
          <a:bodyPr wrap="none" anchor="ctr"/>
          <a:lstStyle/>
          <a:p>
            <a:pPr algn="ctr"/>
            <a:endParaRPr lang="en-US">
              <a:solidFill>
                <a:srgbClr val="004731"/>
              </a:solidFill>
            </a:endParaRPr>
          </a:p>
        </p:txBody>
      </p:sp>
      <p:sp>
        <p:nvSpPr>
          <p:cNvPr id="1049671" name="Line 71"/>
          <p:cNvSpPr>
            <a:spLocks noChangeShapeType="1"/>
          </p:cNvSpPr>
          <p:nvPr/>
        </p:nvSpPr>
        <p:spPr bwMode="auto">
          <a:xfrm flipH="1" flipV="1">
            <a:off x="3283178" y="5110162"/>
            <a:ext cx="0" cy="1238250"/>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49672" name="Line 72"/>
          <p:cNvSpPr>
            <a:spLocks noChangeShapeType="1"/>
          </p:cNvSpPr>
          <p:nvPr/>
        </p:nvSpPr>
        <p:spPr bwMode="auto">
          <a:xfrm flipH="1">
            <a:off x="3389542" y="3259138"/>
            <a:ext cx="4535487" cy="3152775"/>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49673" name="Line 73"/>
          <p:cNvSpPr>
            <a:spLocks noChangeShapeType="1"/>
          </p:cNvSpPr>
          <p:nvPr/>
        </p:nvSpPr>
        <p:spPr bwMode="auto">
          <a:xfrm flipV="1">
            <a:off x="3391129" y="3198812"/>
            <a:ext cx="4557713" cy="369888"/>
          </a:xfrm>
          <a:prstGeom prst="line">
            <a:avLst/>
          </a:prstGeom>
          <a:noFill/>
          <a:ln w="57150">
            <a:solidFill>
              <a:srgbClr val="FFCC00"/>
            </a:solidFill>
            <a:round/>
            <a:headEnd/>
            <a:tailEnd type="triangle" w="med" len="med"/>
          </a:ln>
          <a:effectLst>
            <a:outerShdw dist="35921" dir="2700000" algn="ctr" rotWithShape="0">
              <a:srgbClr val="000000"/>
            </a:outerShdw>
          </a:effectLst>
        </p:spPr>
        <p:txBody>
          <a:bodyPr/>
          <a:lstStyle/>
          <a:p>
            <a:endParaRPr lang="en-US">
              <a:solidFill>
                <a:srgbClr val="004731"/>
              </a:solidFill>
            </a:endParaRPr>
          </a:p>
        </p:txBody>
      </p:sp>
      <p:sp>
        <p:nvSpPr>
          <p:cNvPr id="1049677" name="Rectangle 77"/>
          <p:cNvSpPr>
            <a:spLocks noChangeArrowheads="1"/>
          </p:cNvSpPr>
          <p:nvPr/>
        </p:nvSpPr>
        <p:spPr bwMode="auto">
          <a:xfrm>
            <a:off x="878117" y="2871787"/>
            <a:ext cx="1665287" cy="2111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49678" name="Rectangle 78"/>
          <p:cNvSpPr>
            <a:spLocks noChangeArrowheads="1"/>
          </p:cNvSpPr>
          <p:nvPr/>
        </p:nvSpPr>
        <p:spPr bwMode="auto">
          <a:xfrm>
            <a:off x="801917" y="5681662"/>
            <a:ext cx="1665287" cy="211138"/>
          </a:xfrm>
          <a:prstGeom prst="rect">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1049679" name="Text Box 79"/>
          <p:cNvSpPr txBox="1">
            <a:spLocks noChangeArrowheads="1"/>
          </p:cNvSpPr>
          <p:nvPr/>
        </p:nvSpPr>
        <p:spPr bwMode="auto">
          <a:xfrm>
            <a:off x="541566" y="5610225"/>
            <a:ext cx="2335212"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wrong scale</a:t>
            </a:r>
          </a:p>
        </p:txBody>
      </p:sp>
      <p:sp>
        <p:nvSpPr>
          <p:cNvPr id="1049680" name="Text Box 80"/>
          <p:cNvSpPr txBox="1">
            <a:spLocks noChangeArrowheads="1"/>
          </p:cNvSpPr>
          <p:nvPr/>
        </p:nvSpPr>
        <p:spPr bwMode="auto">
          <a:xfrm>
            <a:off x="541567" y="2794000"/>
            <a:ext cx="2111375" cy="366712"/>
          </a:xfrm>
          <a:prstGeom prst="rect">
            <a:avLst/>
          </a:prstGeom>
          <a:noFill/>
          <a:ln w="9525">
            <a:noFill/>
            <a:miter lim="800000"/>
            <a:headEnd/>
            <a:tailEnd/>
          </a:ln>
          <a:effectLst/>
        </p:spPr>
        <p:txBody>
          <a:bodyPr>
            <a:spAutoFit/>
          </a:bodyPr>
          <a:lstStyle/>
          <a:p>
            <a:pPr>
              <a:spcBef>
                <a:spcPct val="50000"/>
              </a:spcBef>
            </a:pPr>
            <a:r>
              <a:rPr lang="en-US" b="1">
                <a:solidFill>
                  <a:srgbClr val="FF0000"/>
                </a:solidFill>
                <a:latin typeface="Times New Roman" pitchFamily="18" charset="0"/>
              </a:rPr>
              <a:t>Filter, correct scale</a:t>
            </a:r>
          </a:p>
        </p:txBody>
      </p:sp>
      <p:sp>
        <p:nvSpPr>
          <p:cNvPr id="1049681" name="AutoShape 81"/>
          <p:cNvSpPr>
            <a:spLocks noChangeArrowheads="1"/>
          </p:cNvSpPr>
          <p:nvPr/>
        </p:nvSpPr>
        <p:spPr bwMode="auto">
          <a:xfrm rot="10800000">
            <a:off x="4056291" y="4508501"/>
            <a:ext cx="3516312" cy="1292225"/>
          </a:xfrm>
          <a:custGeom>
            <a:avLst/>
            <a:gdLst>
              <a:gd name="G0" fmla="+- 63420 0 0"/>
              <a:gd name="G1" fmla="+- -11796480 0 0"/>
              <a:gd name="G2" fmla="+- 63420 0 -11796480"/>
              <a:gd name="G3" fmla="+- 10800 0 0"/>
              <a:gd name="G4" fmla="+- 0 0 63420"/>
              <a:gd name="T0" fmla="*/ 360 256 1"/>
              <a:gd name="T1" fmla="*/ 0 256 1"/>
              <a:gd name="G5" fmla="+- G2 T0 T1"/>
              <a:gd name="G6" fmla="?: G2 G2 G5"/>
              <a:gd name="G7" fmla="+- 0 0 G6"/>
              <a:gd name="G8" fmla="+- 9414 0 0"/>
              <a:gd name="G9" fmla="+- 0 0 -11796480"/>
              <a:gd name="G10" fmla="+- 9414 0 2700"/>
              <a:gd name="G11" fmla="cos G10 63420"/>
              <a:gd name="G12" fmla="sin G10 63420"/>
              <a:gd name="G13" fmla="cos 13500 63420"/>
              <a:gd name="G14" fmla="sin 13500 63420"/>
              <a:gd name="G15" fmla="+- G11 10800 0"/>
              <a:gd name="G16" fmla="+- G12 10800 0"/>
              <a:gd name="G17" fmla="+- G13 10800 0"/>
              <a:gd name="G18" fmla="+- G14 10800 0"/>
              <a:gd name="G19" fmla="*/ 9414 1 2"/>
              <a:gd name="G20" fmla="+- G19 5400 0"/>
              <a:gd name="G21" fmla="cos G20 63420"/>
              <a:gd name="G22" fmla="sin G20 63420"/>
              <a:gd name="G23" fmla="+- G21 10800 0"/>
              <a:gd name="G24" fmla="+- G12 G23 G22"/>
              <a:gd name="G25" fmla="+- G22 G23 G11"/>
              <a:gd name="G26" fmla="cos 10800 63420"/>
              <a:gd name="G27" fmla="sin 10800 63420"/>
              <a:gd name="G28" fmla="cos 9414 63420"/>
              <a:gd name="G29" fmla="sin 9414 63420"/>
              <a:gd name="G30" fmla="+- G26 10800 0"/>
              <a:gd name="G31" fmla="+- G27 10800 0"/>
              <a:gd name="G32" fmla="+- G28 10800 0"/>
              <a:gd name="G33" fmla="+- G29 10800 0"/>
              <a:gd name="G34" fmla="+- G19 5400 0"/>
              <a:gd name="G35" fmla="cos G34 -11796480"/>
              <a:gd name="G36" fmla="sin G34 -11796480"/>
              <a:gd name="G37" fmla="+/ -11796480 63420 2"/>
              <a:gd name="T2" fmla="*/ 180 256 1"/>
              <a:gd name="T3" fmla="*/ 0 256 1"/>
              <a:gd name="G38" fmla="+- G37 T2 T3"/>
              <a:gd name="G39" fmla="?: G2 G37 G38"/>
              <a:gd name="G40" fmla="cos 10800 G39"/>
              <a:gd name="G41" fmla="sin 10800 G39"/>
              <a:gd name="G42" fmla="cos 9414 G39"/>
              <a:gd name="G43" fmla="sin 9414 G39"/>
              <a:gd name="G44" fmla="+- G40 10800 0"/>
              <a:gd name="G45" fmla="+- G41 10800 0"/>
              <a:gd name="G46" fmla="+- G42 10800 0"/>
              <a:gd name="G47" fmla="+- G43 10800 0"/>
              <a:gd name="G48" fmla="+- G35 10800 0"/>
              <a:gd name="G49" fmla="+- G36 10800 0"/>
              <a:gd name="T4" fmla="*/ 10891 w 21600"/>
              <a:gd name="T5" fmla="*/ 0 h 21600"/>
              <a:gd name="T6" fmla="*/ 693 w 21600"/>
              <a:gd name="T7" fmla="*/ 10800 h 21600"/>
              <a:gd name="T8" fmla="*/ 10879 w 21600"/>
              <a:gd name="T9" fmla="*/ 1386 h 21600"/>
              <a:gd name="T10" fmla="*/ 24298 w 21600"/>
              <a:gd name="T11" fmla="*/ 11028 h 21600"/>
              <a:gd name="T12" fmla="*/ 20848 w 21600"/>
              <a:gd name="T13" fmla="*/ 14362 h 21600"/>
              <a:gd name="T14" fmla="*/ 17513 w 21600"/>
              <a:gd name="T15" fmla="*/ 109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20212" y="10958"/>
                </a:moveTo>
                <a:cubicBezTo>
                  <a:pt x="20213" y="10905"/>
                  <a:pt x="20214" y="10853"/>
                  <a:pt x="20214" y="10800"/>
                </a:cubicBezTo>
                <a:cubicBezTo>
                  <a:pt x="20214" y="5600"/>
                  <a:pt x="15999" y="1386"/>
                  <a:pt x="10800" y="1386"/>
                </a:cubicBezTo>
                <a:cubicBezTo>
                  <a:pt x="5600" y="1386"/>
                  <a:pt x="1386" y="5600"/>
                  <a:pt x="1386" y="10800"/>
                </a:cubicBezTo>
                <a:lnTo>
                  <a:pt x="0" y="10800"/>
                </a:lnTo>
                <a:cubicBezTo>
                  <a:pt x="0" y="4835"/>
                  <a:pt x="4835" y="0"/>
                  <a:pt x="10800" y="0"/>
                </a:cubicBezTo>
                <a:cubicBezTo>
                  <a:pt x="16764" y="0"/>
                  <a:pt x="21600" y="4835"/>
                  <a:pt x="21600" y="10800"/>
                </a:cubicBezTo>
                <a:cubicBezTo>
                  <a:pt x="21600" y="10860"/>
                  <a:pt x="21599" y="10921"/>
                  <a:pt x="21598" y="10982"/>
                </a:cubicBezTo>
                <a:lnTo>
                  <a:pt x="24298" y="11028"/>
                </a:lnTo>
                <a:lnTo>
                  <a:pt x="20848" y="14362"/>
                </a:lnTo>
                <a:lnTo>
                  <a:pt x="17513" y="10913"/>
                </a:lnTo>
                <a:lnTo>
                  <a:pt x="20212" y="10958"/>
                </a:lnTo>
                <a:close/>
              </a:path>
            </a:pathLst>
          </a:custGeom>
          <a:solidFill>
            <a:schemeClr val="accent2"/>
          </a:solidFill>
          <a:ln w="9525">
            <a:noFill/>
            <a:miter lim="800000"/>
            <a:headEnd/>
            <a:tailEnd/>
          </a:ln>
          <a:effectLst>
            <a:outerShdw dist="35921" dir="2700000" algn="ctr" rotWithShape="0">
              <a:srgbClr val="000000"/>
            </a:outerShdw>
          </a:effectLst>
        </p:spPr>
        <p:txBody>
          <a:bodyPr wrap="none" anchor="ctr"/>
          <a:lstStyle/>
          <a:p>
            <a:endParaRPr lang="en-US">
              <a:solidFill>
                <a:srgbClr val="004731"/>
              </a:solidFill>
            </a:endParaRPr>
          </a:p>
        </p:txBody>
      </p:sp>
      <p:sp>
        <p:nvSpPr>
          <p:cNvPr id="1049682" name="Text Box 82"/>
          <p:cNvSpPr txBox="1">
            <a:spLocks noChangeArrowheads="1"/>
          </p:cNvSpPr>
          <p:nvPr/>
        </p:nvSpPr>
        <p:spPr bwMode="auto">
          <a:xfrm>
            <a:off x="5007204" y="2378075"/>
            <a:ext cx="2398713" cy="366712"/>
          </a:xfrm>
          <a:prstGeom prst="rect">
            <a:avLst/>
          </a:prstGeom>
          <a:noFill/>
          <a:ln w="9525">
            <a:noFill/>
            <a:miter lim="800000"/>
            <a:headEnd/>
            <a:tailEnd/>
          </a:ln>
          <a:effectLst/>
        </p:spPr>
        <p:txBody>
          <a:bodyPr>
            <a:spAutoFit/>
          </a:bodyPr>
          <a:lstStyle/>
          <a:p>
            <a:pPr algn="ctr">
              <a:spcBef>
                <a:spcPct val="50000"/>
              </a:spcBef>
            </a:pPr>
            <a:r>
              <a:rPr lang="en-US" b="1">
                <a:solidFill>
                  <a:srgbClr val="009900"/>
                </a:solidFill>
                <a:latin typeface="Times New Roman" pitchFamily="18" charset="0"/>
              </a:rPr>
              <a:t>Observed image</a:t>
            </a:r>
            <a:r>
              <a:rPr lang="en-US" b="1">
                <a:solidFill>
                  <a:srgbClr val="009900"/>
                </a:solidFill>
              </a:rPr>
              <a:t> </a:t>
            </a:r>
          </a:p>
        </p:txBody>
      </p:sp>
      <p:graphicFrame>
        <p:nvGraphicFramePr>
          <p:cNvPr id="1049668" name="Object 68"/>
          <p:cNvGraphicFramePr>
            <a:graphicFrameLocks noChangeAspect="1"/>
          </p:cNvGraphicFramePr>
          <p:nvPr>
            <p:extLst>
              <p:ext uri="{D42A27DB-BD31-4B8C-83A1-F6EECF244321}">
                <p14:modId xmlns:p14="http://schemas.microsoft.com/office/powerpoint/2010/main" val="3264869944"/>
              </p:ext>
            </p:extLst>
          </p:nvPr>
        </p:nvGraphicFramePr>
        <p:xfrm>
          <a:off x="5764442" y="4730750"/>
          <a:ext cx="638175" cy="406400"/>
        </p:xfrm>
        <a:graphic>
          <a:graphicData uri="http://schemas.openxmlformats.org/presentationml/2006/ole">
            <mc:AlternateContent xmlns:mc="http://schemas.openxmlformats.org/markup-compatibility/2006">
              <mc:Choice xmlns:v="urn:schemas-microsoft-com:vml" Requires="v">
                <p:oleObj name="Equation" r:id="rId26" imgW="190440" imgH="152280" progId="Equation.3">
                  <p:embed/>
                </p:oleObj>
              </mc:Choice>
              <mc:Fallback>
                <p:oleObj name="Equation" r:id="rId26" imgW="190440" imgH="152280" progId="Equation.3">
                  <p:embed/>
                  <p:pic>
                    <p:nvPicPr>
                      <p:cNvPr id="0" name="Picture 2"/>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764442" y="4730750"/>
                        <a:ext cx="6381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9669" name="Text Box 69"/>
          <p:cNvSpPr txBox="1">
            <a:spLocks noChangeArrowheads="1"/>
          </p:cNvSpPr>
          <p:nvPr/>
        </p:nvSpPr>
        <p:spPr bwMode="auto">
          <a:xfrm>
            <a:off x="6224117" y="4710113"/>
            <a:ext cx="3227388" cy="396875"/>
          </a:xfrm>
          <a:prstGeom prst="rect">
            <a:avLst/>
          </a:prstGeom>
          <a:noFill/>
          <a:ln w="9525">
            <a:noFill/>
            <a:miter lim="800000"/>
            <a:headEnd/>
            <a:tailEnd/>
          </a:ln>
          <a:effectLst/>
        </p:spPr>
        <p:txBody>
          <a:bodyPr>
            <a:spAutoFit/>
          </a:bodyPr>
          <a:lstStyle/>
          <a:p>
            <a:r>
              <a:rPr lang="en-US" sz="2000" b="1" dirty="0">
                <a:solidFill>
                  <a:srgbClr val="FFFF99"/>
                </a:solidFill>
              </a:rPr>
              <a:t>no spatial ringing</a:t>
            </a:r>
          </a:p>
        </p:txBody>
      </p:sp>
      <p:sp>
        <p:nvSpPr>
          <p:cNvPr id="1049613" name="Text Box 13"/>
          <p:cNvSpPr txBox="1">
            <a:spLocks noChangeArrowheads="1"/>
          </p:cNvSpPr>
          <p:nvPr/>
        </p:nvSpPr>
        <p:spPr bwMode="auto">
          <a:xfrm>
            <a:off x="4578578" y="5116512"/>
            <a:ext cx="533400" cy="762000"/>
          </a:xfrm>
          <a:prstGeom prst="rect">
            <a:avLst/>
          </a:prstGeom>
          <a:noFill/>
          <a:ln w="9525">
            <a:noFill/>
            <a:miter lim="800000"/>
            <a:headEnd/>
            <a:tailEnd/>
          </a:ln>
          <a:effectLst/>
        </p:spPr>
        <p:txBody>
          <a:bodyPr>
            <a:spAutoFit/>
          </a:bodyPr>
          <a:lstStyle/>
          <a:p>
            <a:pPr algn="ctr">
              <a:spcBef>
                <a:spcPct val="50000"/>
              </a:spcBef>
            </a:pPr>
            <a:r>
              <a:rPr lang="en-US" sz="4400" b="1">
                <a:solidFill>
                  <a:srgbClr val="FFCC0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96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967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96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496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49672"/>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04967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96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960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496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4966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4966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4965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49681"/>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104967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4967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4965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4965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496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51" grpId="0"/>
      <p:bldP spid="1049652" grpId="0"/>
      <p:bldP spid="1049661" grpId="0" animBg="1"/>
      <p:bldP spid="1049665" grpId="0" animBg="1"/>
      <p:bldP spid="1049670" grpId="0" animBg="1"/>
      <p:bldP spid="1049671" grpId="0" animBg="1"/>
      <p:bldP spid="1049671" grpId="1" animBg="1"/>
      <p:bldP spid="1049672" grpId="0" animBg="1"/>
      <p:bldP spid="1049672" grpId="1" animBg="1"/>
      <p:bldP spid="1049673" grpId="0" animBg="1"/>
      <p:bldP spid="1049673" grpId="1" animBg="1"/>
      <p:bldP spid="1049681" grpId="0" animBg="1"/>
      <p:bldP spid="1049669"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1778" name="Text Box 2"/>
          <p:cNvSpPr txBox="1">
            <a:spLocks noChangeArrowheads="1"/>
          </p:cNvSpPr>
          <p:nvPr/>
        </p:nvSpPr>
        <p:spPr bwMode="auto">
          <a:xfrm>
            <a:off x="716191" y="76200"/>
            <a:ext cx="9144000" cy="646331"/>
          </a:xfrm>
          <a:prstGeom prst="rect">
            <a:avLst/>
          </a:prstGeom>
          <a:noFill/>
          <a:ln w="9525">
            <a:noFill/>
            <a:miter lim="800000"/>
            <a:headEnd/>
            <a:tailEnd/>
          </a:ln>
          <a:effectLst/>
        </p:spPr>
        <p:txBody>
          <a:bodyPr>
            <a:spAutoFit/>
          </a:bodyPr>
          <a:lstStyle/>
          <a:p>
            <a:pPr>
              <a:spcBef>
                <a:spcPct val="50000"/>
              </a:spcBef>
            </a:pPr>
            <a:r>
              <a:rPr lang="en-US" sz="3600" b="1" dirty="0">
                <a:solidFill>
                  <a:srgbClr val="FFCC00"/>
                </a:solidFill>
              </a:rPr>
              <a:t>Filter Design</a:t>
            </a:r>
          </a:p>
        </p:txBody>
      </p:sp>
      <p:sp>
        <p:nvSpPr>
          <p:cNvPr id="971779" name="Line 20"/>
          <p:cNvSpPr>
            <a:spLocks/>
          </p:cNvSpPr>
          <p:nvPr/>
        </p:nvSpPr>
        <p:spPr bwMode="auto">
          <a:xfrm>
            <a:off x="543153" y="802365"/>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971794" name="Text Box 18"/>
          <p:cNvSpPr txBox="1">
            <a:spLocks noChangeArrowheads="1"/>
          </p:cNvSpPr>
          <p:nvPr/>
        </p:nvSpPr>
        <p:spPr bwMode="auto">
          <a:xfrm>
            <a:off x="2470378" y="6422115"/>
            <a:ext cx="44196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99"/>
                </a:solidFill>
              </a:rPr>
              <a:t>Sampled aperture patterns</a:t>
            </a:r>
          </a:p>
        </p:txBody>
      </p:sp>
      <p:grpSp>
        <p:nvGrpSpPr>
          <p:cNvPr id="2" name="Group 38"/>
          <p:cNvGrpSpPr>
            <a:grpSpLocks/>
          </p:cNvGrpSpPr>
          <p:nvPr/>
        </p:nvGrpSpPr>
        <p:grpSpPr bwMode="auto">
          <a:xfrm>
            <a:off x="6751867" y="5228315"/>
            <a:ext cx="1366837" cy="1612900"/>
            <a:chOff x="3739" y="3184"/>
            <a:chExt cx="861" cy="1016"/>
          </a:xfrm>
        </p:grpSpPr>
        <p:sp>
          <p:nvSpPr>
            <p:cNvPr id="971783" name="Text Box 7"/>
            <p:cNvSpPr txBox="1">
              <a:spLocks noChangeArrowheads="1"/>
            </p:cNvSpPr>
            <p:nvPr/>
          </p:nvSpPr>
          <p:spPr bwMode="auto">
            <a:xfrm>
              <a:off x="3739" y="3870"/>
              <a:ext cx="861" cy="330"/>
            </a:xfrm>
            <a:prstGeom prst="rect">
              <a:avLst/>
            </a:prstGeom>
            <a:noFill/>
            <a:ln w="9525">
              <a:noFill/>
              <a:miter lim="800000"/>
              <a:headEnd/>
              <a:tailEnd/>
            </a:ln>
            <a:effectLst/>
          </p:spPr>
          <p:txBody>
            <a:bodyPr>
              <a:spAutoFit/>
            </a:bodyPr>
            <a:lstStyle/>
            <a:p>
              <a:pPr algn="ctr">
                <a:spcBef>
                  <a:spcPct val="50000"/>
                </a:spcBef>
              </a:pPr>
              <a:r>
                <a:rPr lang="en-US" sz="1400" b="1">
                  <a:solidFill>
                    <a:srgbClr val="FFFF99"/>
                  </a:solidFill>
                </a:rPr>
                <a:t>Conventional aperture</a:t>
              </a:r>
            </a:p>
          </p:txBody>
        </p:sp>
        <p:sp>
          <p:nvSpPr>
            <p:cNvPr id="971785" name="AutoShape 9"/>
            <p:cNvSpPr>
              <a:spLocks noChangeArrowheads="1"/>
            </p:cNvSpPr>
            <p:nvPr/>
          </p:nvSpPr>
          <p:spPr bwMode="auto">
            <a:xfrm>
              <a:off x="3985" y="3426"/>
              <a:ext cx="370" cy="344"/>
            </a:xfrm>
            <a:prstGeom prst="pentagon">
              <a:avLst/>
            </a:prstGeom>
            <a:solidFill>
              <a:schemeClr val="bg1"/>
            </a:solidFill>
            <a:ln w="9525">
              <a:noFill/>
              <a:miter lim="800000"/>
              <a:headEnd/>
              <a:tailEnd/>
            </a:ln>
            <a:effectLst/>
          </p:spPr>
          <p:txBody>
            <a:bodyPr wrap="none" anchor="ctr"/>
            <a:lstStyle/>
            <a:p>
              <a:endParaRPr lang="en-US">
                <a:solidFill>
                  <a:srgbClr val="004731"/>
                </a:solidFill>
              </a:endParaRPr>
            </a:p>
          </p:txBody>
        </p:sp>
        <p:sp>
          <p:nvSpPr>
            <p:cNvPr id="971795" name="Rectangle 19"/>
            <p:cNvSpPr>
              <a:spLocks noChangeArrowheads="1"/>
            </p:cNvSpPr>
            <p:nvPr/>
          </p:nvSpPr>
          <p:spPr bwMode="auto">
            <a:xfrm>
              <a:off x="4077" y="3184"/>
              <a:ext cx="185" cy="185"/>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grpSp>
      <p:sp>
        <p:nvSpPr>
          <p:cNvPr id="971781" name="Text Box 5"/>
          <p:cNvSpPr txBox="1">
            <a:spLocks noChangeArrowheads="1"/>
          </p:cNvSpPr>
          <p:nvPr/>
        </p:nvSpPr>
        <p:spPr bwMode="auto">
          <a:xfrm>
            <a:off x="428853" y="3432854"/>
            <a:ext cx="2260600" cy="581025"/>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More discrimination between scales</a:t>
            </a:r>
          </a:p>
        </p:txBody>
      </p:sp>
      <p:pic>
        <p:nvPicPr>
          <p:cNvPr id="971784" name="Picture 8" descr="good_ap_spatial"/>
          <p:cNvPicPr>
            <a:picLocks noChangeAspect="1" noChangeArrowheads="1"/>
          </p:cNvPicPr>
          <p:nvPr/>
        </p:nvPicPr>
        <p:blipFill>
          <a:blip r:embed="rId3" cstate="print"/>
          <a:srcRect/>
          <a:stretch>
            <a:fillRect/>
          </a:stretch>
        </p:blipFill>
        <p:spPr bwMode="auto">
          <a:xfrm>
            <a:off x="3918179" y="5612491"/>
            <a:ext cx="614363" cy="644525"/>
          </a:xfrm>
          <a:prstGeom prst="rect">
            <a:avLst/>
          </a:prstGeom>
          <a:noFill/>
        </p:spPr>
      </p:pic>
      <p:graphicFrame>
        <p:nvGraphicFramePr>
          <p:cNvPr id="971786" name="Object 10"/>
          <p:cNvGraphicFramePr>
            <a:graphicFrameLocks noChangeAspect="1"/>
          </p:cNvGraphicFramePr>
          <p:nvPr>
            <p:extLst>
              <p:ext uri="{D42A27DB-BD31-4B8C-83A1-F6EECF244321}">
                <p14:modId xmlns:p14="http://schemas.microsoft.com/office/powerpoint/2010/main" val="1878728183"/>
              </p:ext>
            </p:extLst>
          </p:nvPr>
        </p:nvGraphicFramePr>
        <p:xfrm>
          <a:off x="4791303" y="5536291"/>
          <a:ext cx="700088" cy="728663"/>
        </p:xfrm>
        <a:graphic>
          <a:graphicData uri="http://schemas.openxmlformats.org/presentationml/2006/ole">
            <mc:AlternateContent xmlns:mc="http://schemas.openxmlformats.org/markup-compatibility/2006">
              <mc:Choice xmlns:v="urn:schemas-microsoft-com:vml" Requires="v">
                <p:oleObj name="Image" r:id="rId4" imgW="1269841" imgH="1320635" progId="">
                  <p:embed/>
                </p:oleObj>
              </mc:Choice>
              <mc:Fallback>
                <p:oleObj name="Image" r:id="rId4" imgW="1269841" imgH="1320635"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303" y="5536291"/>
                        <a:ext cx="700088" cy="728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1787" name="Object 11"/>
          <p:cNvGraphicFramePr>
            <a:graphicFrameLocks noChangeAspect="1"/>
          </p:cNvGraphicFramePr>
          <p:nvPr>
            <p:extLst>
              <p:ext uri="{D42A27DB-BD31-4B8C-83A1-F6EECF244321}">
                <p14:modId xmlns:p14="http://schemas.microsoft.com/office/powerpoint/2010/main" val="444038214"/>
              </p:ext>
            </p:extLst>
          </p:nvPr>
        </p:nvGraphicFramePr>
        <p:xfrm>
          <a:off x="2872017" y="5536291"/>
          <a:ext cx="788987" cy="735013"/>
        </p:xfrm>
        <a:graphic>
          <a:graphicData uri="http://schemas.openxmlformats.org/presentationml/2006/ole">
            <mc:AlternateContent xmlns:mc="http://schemas.openxmlformats.org/markup-compatibility/2006">
              <mc:Choice xmlns:v="urn:schemas-microsoft-com:vml" Requires="v">
                <p:oleObj name="Image" r:id="rId6" imgW="1434415" imgH="1332863" progId="">
                  <p:embed/>
                </p:oleObj>
              </mc:Choice>
              <mc:Fallback>
                <p:oleObj name="Image" r:id="rId6" imgW="1434415" imgH="1332863"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2017" y="5536291"/>
                        <a:ext cx="788987" cy="7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71788" name="Object 12"/>
          <p:cNvGraphicFramePr>
            <a:graphicFrameLocks noChangeAspect="1"/>
          </p:cNvGraphicFramePr>
          <p:nvPr>
            <p:extLst>
              <p:ext uri="{D42A27DB-BD31-4B8C-83A1-F6EECF244321}">
                <p14:modId xmlns:p14="http://schemas.microsoft.com/office/powerpoint/2010/main" val="1102380279"/>
              </p:ext>
            </p:extLst>
          </p:nvPr>
        </p:nvGraphicFramePr>
        <p:xfrm>
          <a:off x="5750153" y="5604553"/>
          <a:ext cx="673100" cy="635000"/>
        </p:xfrm>
        <a:graphic>
          <a:graphicData uri="http://schemas.openxmlformats.org/presentationml/2006/ole">
            <mc:AlternateContent xmlns:mc="http://schemas.openxmlformats.org/markup-compatibility/2006">
              <mc:Choice xmlns:v="urn:schemas-microsoft-com:vml" Requires="v">
                <p:oleObj name="Image" r:id="rId8" imgW="1358730" imgH="1282540" progId="">
                  <p:embed/>
                </p:oleObj>
              </mc:Choice>
              <mc:Fallback>
                <p:oleObj name="Image" r:id="rId8" imgW="1358730" imgH="128254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0153" y="5604553"/>
                        <a:ext cx="673100"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1789" name="Line 13"/>
          <p:cNvSpPr>
            <a:spLocks noChangeShapeType="1"/>
          </p:cNvSpPr>
          <p:nvPr/>
        </p:nvSpPr>
        <p:spPr bwMode="auto">
          <a:xfrm flipV="1">
            <a:off x="2708503" y="3409040"/>
            <a:ext cx="0" cy="2908300"/>
          </a:xfrm>
          <a:prstGeom prst="line">
            <a:avLst/>
          </a:prstGeom>
          <a:noFill/>
          <a:ln w="38100">
            <a:solidFill>
              <a:schemeClr val="bg1"/>
            </a:solidFill>
            <a:round/>
            <a:headEnd/>
            <a:tailEnd type="triangle" w="med" len="med"/>
          </a:ln>
          <a:effectLst/>
        </p:spPr>
        <p:txBody>
          <a:bodyPr/>
          <a:lstStyle/>
          <a:p>
            <a:endParaRPr lang="en-US">
              <a:solidFill>
                <a:srgbClr val="004731"/>
              </a:solidFill>
            </a:endParaRPr>
          </a:p>
        </p:txBody>
      </p:sp>
      <p:sp>
        <p:nvSpPr>
          <p:cNvPr id="971790" name="Text Box 14"/>
          <p:cNvSpPr txBox="1">
            <a:spLocks noChangeArrowheads="1"/>
          </p:cNvSpPr>
          <p:nvPr/>
        </p:nvSpPr>
        <p:spPr bwMode="auto">
          <a:xfrm>
            <a:off x="1802042" y="3089953"/>
            <a:ext cx="1665287"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99"/>
                </a:solidFill>
              </a:rPr>
              <a:t>Score</a:t>
            </a:r>
          </a:p>
        </p:txBody>
      </p:sp>
      <p:sp>
        <p:nvSpPr>
          <p:cNvPr id="971791" name="Line 15"/>
          <p:cNvSpPr>
            <a:spLocks noChangeShapeType="1"/>
          </p:cNvSpPr>
          <p:nvPr/>
        </p:nvSpPr>
        <p:spPr bwMode="auto">
          <a:xfrm flipV="1">
            <a:off x="1030517" y="5545815"/>
            <a:ext cx="7202487" cy="0"/>
          </a:xfrm>
          <a:prstGeom prst="line">
            <a:avLst/>
          </a:prstGeom>
          <a:noFill/>
          <a:ln w="38100">
            <a:solidFill>
              <a:schemeClr val="bg1"/>
            </a:solidFill>
            <a:round/>
            <a:headEnd/>
            <a:tailEnd type="triangle" w="med" len="med"/>
          </a:ln>
          <a:effectLst/>
        </p:spPr>
        <p:txBody>
          <a:bodyPr/>
          <a:lstStyle/>
          <a:p>
            <a:endParaRPr lang="en-US">
              <a:solidFill>
                <a:srgbClr val="004731"/>
              </a:solidFill>
            </a:endParaRPr>
          </a:p>
        </p:txBody>
      </p:sp>
      <p:sp>
        <p:nvSpPr>
          <p:cNvPr id="971792" name="Text Box 16"/>
          <p:cNvSpPr txBox="1">
            <a:spLocks noChangeArrowheads="1"/>
          </p:cNvSpPr>
          <p:nvPr/>
        </p:nvSpPr>
        <p:spPr bwMode="auto">
          <a:xfrm>
            <a:off x="235179" y="4939391"/>
            <a:ext cx="2454275" cy="581025"/>
          </a:xfrm>
          <a:prstGeom prst="rect">
            <a:avLst/>
          </a:prstGeom>
          <a:noFill/>
          <a:ln w="9525">
            <a:noFill/>
            <a:miter lim="800000"/>
            <a:headEnd/>
            <a:tailEnd/>
          </a:ln>
          <a:effectLst/>
        </p:spPr>
        <p:txBody>
          <a:bodyPr>
            <a:spAutoFit/>
          </a:bodyPr>
          <a:lstStyle/>
          <a:p>
            <a:pPr algn="r">
              <a:spcBef>
                <a:spcPct val="50000"/>
              </a:spcBef>
            </a:pPr>
            <a:r>
              <a:rPr lang="en-US" sz="1600" b="1">
                <a:solidFill>
                  <a:srgbClr val="FFFFFF"/>
                </a:solidFill>
              </a:rPr>
              <a:t>Less discrimination between scales</a:t>
            </a:r>
          </a:p>
        </p:txBody>
      </p:sp>
      <p:sp>
        <p:nvSpPr>
          <p:cNvPr id="971793" name="AutoShape 17"/>
          <p:cNvSpPr>
            <a:spLocks/>
          </p:cNvSpPr>
          <p:nvPr/>
        </p:nvSpPr>
        <p:spPr bwMode="auto">
          <a:xfrm rot="16200000">
            <a:off x="4553972" y="4652847"/>
            <a:ext cx="252413" cy="3390900"/>
          </a:xfrm>
          <a:prstGeom prst="leftBrace">
            <a:avLst>
              <a:gd name="adj1" fmla="val 111949"/>
              <a:gd name="adj2" fmla="val 50000"/>
            </a:avLst>
          </a:prstGeom>
          <a:noFill/>
          <a:ln w="38100">
            <a:solidFill>
              <a:schemeClr val="bg1"/>
            </a:solidFill>
            <a:round/>
            <a:headEnd/>
            <a:tailEnd/>
          </a:ln>
          <a:effectLst/>
        </p:spPr>
        <p:txBody>
          <a:bodyPr wrap="none" anchor="ctr"/>
          <a:lstStyle/>
          <a:p>
            <a:endParaRPr lang="en-US">
              <a:solidFill>
                <a:srgbClr val="004731"/>
              </a:solidFill>
            </a:endParaRPr>
          </a:p>
        </p:txBody>
      </p:sp>
      <p:sp>
        <p:nvSpPr>
          <p:cNvPr id="971796" name="Rectangle 20"/>
          <p:cNvSpPr>
            <a:spLocks noChangeArrowheads="1"/>
          </p:cNvSpPr>
          <p:nvPr/>
        </p:nvSpPr>
        <p:spPr bwMode="auto">
          <a:xfrm>
            <a:off x="3119667" y="4891765"/>
            <a:ext cx="293687" cy="630238"/>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sp>
        <p:nvSpPr>
          <p:cNvPr id="971797" name="Rectangle 21"/>
          <p:cNvSpPr>
            <a:spLocks noChangeArrowheads="1"/>
          </p:cNvSpPr>
          <p:nvPr/>
        </p:nvSpPr>
        <p:spPr bwMode="auto">
          <a:xfrm>
            <a:off x="4078517" y="4091665"/>
            <a:ext cx="293687" cy="1430338"/>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sp>
        <p:nvSpPr>
          <p:cNvPr id="971798" name="Rectangle 22"/>
          <p:cNvSpPr>
            <a:spLocks noChangeArrowheads="1"/>
          </p:cNvSpPr>
          <p:nvPr/>
        </p:nvSpPr>
        <p:spPr bwMode="auto">
          <a:xfrm>
            <a:off x="4994503" y="5102903"/>
            <a:ext cx="293688" cy="419100"/>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sp>
        <p:nvSpPr>
          <p:cNvPr id="971799" name="Rectangle 23"/>
          <p:cNvSpPr>
            <a:spLocks noChangeArrowheads="1"/>
          </p:cNvSpPr>
          <p:nvPr/>
        </p:nvSpPr>
        <p:spPr bwMode="auto">
          <a:xfrm>
            <a:off x="5939067" y="4555215"/>
            <a:ext cx="293687" cy="966788"/>
          </a:xfrm>
          <a:prstGeom prst="rect">
            <a:avLst/>
          </a:prstGeom>
          <a:solidFill>
            <a:srgbClr val="FF9966"/>
          </a:solidFill>
          <a:ln w="9525">
            <a:solidFill>
              <a:srgbClr val="000000"/>
            </a:solidFill>
            <a:miter lim="800000"/>
            <a:headEnd/>
            <a:tailEnd/>
          </a:ln>
          <a:effectLst/>
        </p:spPr>
        <p:txBody>
          <a:bodyPr wrap="none" anchor="ctr"/>
          <a:lstStyle/>
          <a:p>
            <a:endParaRPr lang="en-US">
              <a:solidFill>
                <a:srgbClr val="004731"/>
              </a:solidFill>
            </a:endParaRPr>
          </a:p>
        </p:txBody>
      </p:sp>
      <p:sp>
        <p:nvSpPr>
          <p:cNvPr id="971800" name="Oval 24"/>
          <p:cNvSpPr>
            <a:spLocks noChangeArrowheads="1"/>
          </p:cNvSpPr>
          <p:nvPr/>
        </p:nvSpPr>
        <p:spPr bwMode="auto">
          <a:xfrm>
            <a:off x="3762604" y="3786865"/>
            <a:ext cx="931863" cy="2541588"/>
          </a:xfrm>
          <a:prstGeom prst="ellipse">
            <a:avLst/>
          </a:prstGeom>
          <a:noFill/>
          <a:ln w="38100">
            <a:solidFill>
              <a:srgbClr val="FF0000"/>
            </a:solidFill>
            <a:round/>
            <a:headEnd/>
            <a:tailEnd/>
          </a:ln>
          <a:effectLst/>
        </p:spPr>
        <p:txBody>
          <a:bodyPr wrap="none" anchor="ctr"/>
          <a:lstStyle/>
          <a:p>
            <a:endParaRPr lang="en-US">
              <a:solidFill>
                <a:srgbClr val="004731"/>
              </a:solidFill>
            </a:endParaRPr>
          </a:p>
        </p:txBody>
      </p:sp>
      <p:sp>
        <p:nvSpPr>
          <p:cNvPr id="971801" name="Line 25"/>
          <p:cNvSpPr>
            <a:spLocks noChangeShapeType="1"/>
          </p:cNvSpPr>
          <p:nvPr/>
        </p:nvSpPr>
        <p:spPr bwMode="auto">
          <a:xfrm>
            <a:off x="6688366" y="3521754"/>
            <a:ext cx="11112" cy="2835275"/>
          </a:xfrm>
          <a:prstGeom prst="line">
            <a:avLst/>
          </a:prstGeom>
          <a:noFill/>
          <a:ln w="38100">
            <a:solidFill>
              <a:srgbClr val="FFFF99"/>
            </a:solidFill>
            <a:prstDash val="dash"/>
            <a:round/>
            <a:headEnd/>
            <a:tailEnd/>
          </a:ln>
          <a:effectLst/>
        </p:spPr>
        <p:txBody>
          <a:bodyPr/>
          <a:lstStyle/>
          <a:p>
            <a:endParaRPr lang="en-US">
              <a:solidFill>
                <a:srgbClr val="004731"/>
              </a:solidFill>
            </a:endParaRPr>
          </a:p>
        </p:txBody>
      </p:sp>
      <p:sp>
        <p:nvSpPr>
          <p:cNvPr id="971807" name="Text Box 31"/>
          <p:cNvSpPr txBox="1">
            <a:spLocks noChangeArrowheads="1"/>
          </p:cNvSpPr>
          <p:nvPr/>
        </p:nvSpPr>
        <p:spPr bwMode="auto">
          <a:xfrm>
            <a:off x="584428" y="908728"/>
            <a:ext cx="8477250" cy="1295400"/>
          </a:xfrm>
          <a:prstGeom prst="rect">
            <a:avLst/>
          </a:prstGeom>
          <a:noFill/>
          <a:ln w="9525">
            <a:noFill/>
            <a:miter lim="800000"/>
            <a:headEnd/>
            <a:tailEnd/>
          </a:ln>
          <a:effectLst/>
        </p:spPr>
        <p:txBody>
          <a:bodyPr>
            <a:spAutoFit/>
          </a:bodyPr>
          <a:lstStyle/>
          <a:p>
            <a:pPr>
              <a:spcBef>
                <a:spcPct val="50000"/>
              </a:spcBef>
            </a:pPr>
            <a:r>
              <a:rPr lang="en-US" sz="2200" b="1" dirty="0">
                <a:solidFill>
                  <a:srgbClr val="FFFFFF"/>
                </a:solidFill>
              </a:rPr>
              <a:t>Analytically search for a pattern maximizing discrimination between images at different defocus scales </a:t>
            </a:r>
            <a:r>
              <a:rPr lang="en-US" sz="2400" b="1" dirty="0">
                <a:solidFill>
                  <a:srgbClr val="FFFFFF"/>
                </a:solidFill>
                <a:latin typeface="Times New Roman" pitchFamily="18" charset="0"/>
                <a:sym typeface="Wingdings" pitchFamily="2" charset="2"/>
              </a:rPr>
              <a:t>(</a:t>
            </a:r>
            <a:r>
              <a:rPr lang="en-US" sz="2400" b="1" i="1" dirty="0">
                <a:solidFill>
                  <a:srgbClr val="FFFFFF"/>
                </a:solidFill>
                <a:latin typeface="Times New Roman" pitchFamily="18" charset="0"/>
                <a:sym typeface="Wingdings" pitchFamily="2" charset="2"/>
              </a:rPr>
              <a:t>KL-divergence)</a:t>
            </a:r>
            <a:endParaRPr lang="en-US" sz="2400" b="1" dirty="0">
              <a:solidFill>
                <a:srgbClr val="FFFFFF"/>
              </a:solidFill>
              <a:latin typeface="Times New Roman" pitchFamily="18" charset="0"/>
            </a:endParaRPr>
          </a:p>
          <a:p>
            <a:pPr>
              <a:spcBef>
                <a:spcPct val="50000"/>
              </a:spcBef>
            </a:pPr>
            <a:r>
              <a:rPr lang="en-US" sz="2200" b="1" dirty="0">
                <a:solidFill>
                  <a:srgbClr val="FFFFFF"/>
                </a:solidFill>
              </a:rPr>
              <a:t>Account for image prior and physical constraints</a:t>
            </a:r>
            <a:r>
              <a:rPr lang="en-US" sz="2000" b="1" dirty="0">
                <a:solidFill>
                  <a:srgbClr val="FFFFFF"/>
                </a:solidFill>
              </a:rPr>
              <a:t>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7298" name="Text Box 2"/>
          <p:cNvSpPr txBox="1">
            <a:spLocks noChangeArrowheads="1"/>
          </p:cNvSpPr>
          <p:nvPr/>
        </p:nvSpPr>
        <p:spPr bwMode="auto">
          <a:xfrm>
            <a:off x="73025" y="2736644"/>
            <a:ext cx="914400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CC00"/>
                </a:solidFill>
              </a:rPr>
              <a:t>Depth results</a:t>
            </a:r>
          </a:p>
        </p:txBody>
      </p:sp>
      <p:sp>
        <p:nvSpPr>
          <p:cNvPr id="567299" name="Line 20"/>
          <p:cNvSpPr>
            <a:spLocks/>
          </p:cNvSpPr>
          <p:nvPr/>
        </p:nvSpPr>
        <p:spPr bwMode="auto">
          <a:xfrm>
            <a:off x="381000" y="3574843"/>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Grayscale snapshot</a:t>
            </a:r>
          </a:p>
        </p:txBody>
      </p:sp>
      <p:sp>
        <p:nvSpPr>
          <p:cNvPr id="80899" name="Rectangle 3"/>
          <p:cNvSpPr>
            <a:spLocks noGrp="1" noChangeArrowheads="1"/>
          </p:cNvSpPr>
          <p:nvPr>
            <p:ph type="body" sz="half" idx="2"/>
          </p:nvPr>
        </p:nvSpPr>
        <p:spPr>
          <a:xfrm>
            <a:off x="1066800" y="4233672"/>
            <a:ext cx="7772400" cy="2209800"/>
          </a:xfrm>
        </p:spPr>
        <p:txBody>
          <a:bodyPr/>
          <a:lstStyle/>
          <a:p>
            <a:pPr marL="0" indent="0"/>
            <a:r>
              <a:rPr lang="en-US" sz="2400"/>
              <a:t>is intensity of light </a:t>
            </a:r>
          </a:p>
          <a:p>
            <a:pPr lvl="1"/>
            <a:r>
              <a:rPr lang="en-US" sz="1800"/>
              <a:t>Seen from a single view point</a:t>
            </a:r>
          </a:p>
          <a:p>
            <a:pPr lvl="1"/>
            <a:r>
              <a:rPr lang="en-US" sz="1800"/>
              <a:t>At a single time</a:t>
            </a:r>
          </a:p>
          <a:p>
            <a:pPr lvl="1"/>
            <a:r>
              <a:rPr lang="en-US" sz="1800"/>
              <a:t>Averaged over the wavelengths of the visible spectrum</a:t>
            </a:r>
          </a:p>
          <a:p>
            <a:pPr marL="0" indent="0"/>
            <a:r>
              <a:rPr lang="en-US" sz="2000"/>
              <a:t>(can also do </a:t>
            </a:r>
            <a:r>
              <a:rPr lang="en-US" sz="2000" i="1"/>
              <a:t>P(x,y), </a:t>
            </a:r>
            <a:r>
              <a:rPr lang="en-US" sz="2000"/>
              <a:t>but spherical coordinate are nicer)</a:t>
            </a:r>
          </a:p>
        </p:txBody>
      </p:sp>
      <p:pic>
        <p:nvPicPr>
          <p:cNvPr id="80900" name="Picture 4"/>
          <p:cNvPicPr>
            <a:picLocks noChangeAspect="1" noChangeArrowheads="1"/>
          </p:cNvPicPr>
          <p:nvPr/>
        </p:nvPicPr>
        <p:blipFill>
          <a:blip r:embed="rId2" cstate="print">
            <a:grayscl/>
          </a:blip>
          <a:srcRect l="6857" t="24380" r="5142" b="26857"/>
          <a:stretch>
            <a:fillRect/>
          </a:stretch>
        </p:blipFill>
        <p:spPr bwMode="auto">
          <a:xfrm>
            <a:off x="1524000" y="880872"/>
            <a:ext cx="6553200" cy="2724150"/>
          </a:xfrm>
          <a:prstGeom prst="rect">
            <a:avLst/>
          </a:prstGeom>
          <a:noFill/>
          <a:ln w="9525">
            <a:noFill/>
            <a:miter lim="800000"/>
            <a:headEnd/>
            <a:tailEnd/>
          </a:ln>
          <a:effectLst/>
        </p:spPr>
      </p:pic>
      <p:sp>
        <p:nvSpPr>
          <p:cNvPr id="80903" name="Text Box 7"/>
          <p:cNvSpPr txBox="1">
            <a:spLocks noChangeArrowheads="1"/>
          </p:cNvSpPr>
          <p:nvPr/>
        </p:nvSpPr>
        <p:spPr bwMode="auto">
          <a:xfrm>
            <a:off x="4105276" y="3624072"/>
            <a:ext cx="1228725"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a:t>
            </a:r>
            <a:r>
              <a:rPr lang="en-US" sz="3200" b="1" i="1">
                <a:solidFill>
                  <a:srgbClr val="000000"/>
                </a:solidFill>
                <a:latin typeface="Times New Roman" pitchFamily="18" charset="0"/>
                <a:cs typeface="Arial" charset="0"/>
              </a:rPr>
              <a:t>)</a:t>
            </a:r>
            <a:endParaRPr lang="en-US" sz="3200" b="1" i="1">
              <a:solidFill>
                <a:srgbClr val="000000"/>
              </a:solidFill>
              <a:latin typeface="Symbol" pitchFamily="18" charset="2"/>
              <a:cs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6578" name="Picture 2"/>
          <p:cNvPicPr>
            <a:picLocks noChangeArrowheads="1"/>
          </p:cNvPicPr>
          <p:nvPr/>
        </p:nvPicPr>
        <p:blipFill>
          <a:blip r:embed="rId3" cstate="print"/>
          <a:srcRect l="4234" t="22057" r="15125" b="2434"/>
          <a:stretch>
            <a:fillRect/>
          </a:stretch>
        </p:blipFill>
        <p:spPr bwMode="auto">
          <a:xfrm>
            <a:off x="299125" y="4448176"/>
            <a:ext cx="2741613" cy="2035175"/>
          </a:xfrm>
          <a:prstGeom prst="rect">
            <a:avLst/>
          </a:prstGeom>
          <a:noFill/>
          <a:ln w="9525" algn="ctr">
            <a:noFill/>
            <a:miter lim="800000"/>
            <a:headEnd/>
            <a:tailEnd/>
          </a:ln>
          <a:effectLst/>
        </p:spPr>
      </p:pic>
      <p:sp>
        <p:nvSpPr>
          <p:cNvPr id="536581" name="Line 20"/>
          <p:cNvSpPr>
            <a:spLocks/>
          </p:cNvSpPr>
          <p:nvPr/>
        </p:nvSpPr>
        <p:spPr bwMode="auto">
          <a:xfrm>
            <a:off x="540424" y="8382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536582" name="Text Box 6"/>
          <p:cNvSpPr txBox="1">
            <a:spLocks noChangeArrowheads="1"/>
          </p:cNvSpPr>
          <p:nvPr/>
        </p:nvSpPr>
        <p:spPr bwMode="auto">
          <a:xfrm>
            <a:off x="832524" y="6410325"/>
            <a:ext cx="16764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Input</a:t>
            </a:r>
          </a:p>
        </p:txBody>
      </p:sp>
      <p:sp>
        <p:nvSpPr>
          <p:cNvPr id="536583" name="Text Box 7"/>
          <p:cNvSpPr txBox="1">
            <a:spLocks noChangeArrowheads="1"/>
          </p:cNvSpPr>
          <p:nvPr/>
        </p:nvSpPr>
        <p:spPr bwMode="auto">
          <a:xfrm>
            <a:off x="3451899" y="6410325"/>
            <a:ext cx="2738438"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Local depth estimation</a:t>
            </a:r>
          </a:p>
        </p:txBody>
      </p:sp>
      <p:pic>
        <p:nvPicPr>
          <p:cNvPr id="536585" name="Picture 9"/>
          <p:cNvPicPr>
            <a:picLocks noChangeArrowheads="1"/>
          </p:cNvPicPr>
          <p:nvPr/>
        </p:nvPicPr>
        <p:blipFill>
          <a:blip r:embed="rId4" cstate="print"/>
          <a:srcRect l="5469" t="19745" r="27440" b="4166"/>
          <a:stretch>
            <a:fillRect/>
          </a:stretch>
        </p:blipFill>
        <p:spPr bwMode="auto">
          <a:xfrm>
            <a:off x="6603088" y="4448175"/>
            <a:ext cx="2740025" cy="2038350"/>
          </a:xfrm>
          <a:prstGeom prst="rect">
            <a:avLst/>
          </a:prstGeom>
          <a:noFill/>
          <a:ln w="9525" algn="ctr">
            <a:noFill/>
            <a:miter lim="800000"/>
            <a:headEnd/>
            <a:tailEnd/>
          </a:ln>
          <a:effectLst/>
        </p:spPr>
      </p:pic>
      <p:sp>
        <p:nvSpPr>
          <p:cNvPr id="536586" name="Text Box 10"/>
          <p:cNvSpPr txBox="1">
            <a:spLocks noChangeArrowheads="1"/>
          </p:cNvSpPr>
          <p:nvPr/>
        </p:nvSpPr>
        <p:spPr bwMode="auto">
          <a:xfrm>
            <a:off x="6950749" y="6410325"/>
            <a:ext cx="2044700" cy="336550"/>
          </a:xfrm>
          <a:prstGeom prst="rect">
            <a:avLst/>
          </a:prstGeom>
          <a:noFill/>
          <a:ln w="9525">
            <a:noFill/>
            <a:miter lim="800000"/>
            <a:headEnd/>
            <a:tailEnd/>
          </a:ln>
          <a:effectLst/>
        </p:spPr>
        <p:txBody>
          <a:bodyPr>
            <a:spAutoFit/>
          </a:bodyPr>
          <a:lstStyle/>
          <a:p>
            <a:pPr algn="ctr">
              <a:spcBef>
                <a:spcPct val="50000"/>
              </a:spcBef>
            </a:pPr>
            <a:r>
              <a:rPr lang="en-US" sz="1600" b="1">
                <a:solidFill>
                  <a:srgbClr val="FFFFFF"/>
                </a:solidFill>
              </a:rPr>
              <a:t>Regularized depth</a:t>
            </a:r>
          </a:p>
        </p:txBody>
      </p:sp>
      <p:sp>
        <p:nvSpPr>
          <p:cNvPr id="536587" name="Text Box 11"/>
          <p:cNvSpPr txBox="1">
            <a:spLocks noChangeArrowheads="1"/>
          </p:cNvSpPr>
          <p:nvPr/>
        </p:nvSpPr>
        <p:spPr bwMode="auto">
          <a:xfrm>
            <a:off x="624025" y="148431"/>
            <a:ext cx="9144000" cy="579438"/>
          </a:xfrm>
          <a:prstGeom prst="rect">
            <a:avLst/>
          </a:prstGeom>
          <a:noFill/>
          <a:ln w="9525">
            <a:noFill/>
            <a:miter lim="800000"/>
            <a:headEnd/>
            <a:tailEnd/>
          </a:ln>
          <a:effectLst/>
        </p:spPr>
        <p:txBody>
          <a:bodyPr>
            <a:spAutoFit/>
          </a:bodyPr>
          <a:lstStyle/>
          <a:p>
            <a:pPr>
              <a:spcBef>
                <a:spcPct val="50000"/>
              </a:spcBef>
            </a:pPr>
            <a:r>
              <a:rPr lang="en-US" sz="3200" b="1" dirty="0">
                <a:solidFill>
                  <a:srgbClr val="FFCC00"/>
                </a:solidFill>
              </a:rPr>
              <a:t>Regularizing depth estimation</a:t>
            </a:r>
          </a:p>
        </p:txBody>
      </p:sp>
      <p:pic>
        <p:nvPicPr>
          <p:cNvPr id="536589" name="Picture 13" descr="x"/>
          <p:cNvPicPr>
            <a:picLocks noChangeAspect="1" noChangeArrowheads="1"/>
          </p:cNvPicPr>
          <p:nvPr/>
        </p:nvPicPr>
        <p:blipFill>
          <a:blip r:embed="rId5" cstate="print"/>
          <a:srcRect l="8701" t="26103" r="14502" b="14502"/>
          <a:stretch>
            <a:fillRect/>
          </a:stretch>
        </p:blipFill>
        <p:spPr bwMode="auto">
          <a:xfrm>
            <a:off x="2997874" y="2836864"/>
            <a:ext cx="731838" cy="566737"/>
          </a:xfrm>
          <a:prstGeom prst="rect">
            <a:avLst/>
          </a:prstGeom>
          <a:noFill/>
          <a:ln w="38100">
            <a:solidFill>
              <a:srgbClr val="99CC00"/>
            </a:solidFill>
            <a:miter lim="800000"/>
            <a:headEnd/>
            <a:tailEnd/>
          </a:ln>
        </p:spPr>
      </p:pic>
      <p:sp>
        <p:nvSpPr>
          <p:cNvPr id="536592" name="Text Box 16"/>
          <p:cNvSpPr txBox="1">
            <a:spLocks noChangeArrowheads="1"/>
          </p:cNvSpPr>
          <p:nvPr/>
        </p:nvSpPr>
        <p:spPr bwMode="auto">
          <a:xfrm>
            <a:off x="3728124" y="2646364"/>
            <a:ext cx="527050" cy="579437"/>
          </a:xfrm>
          <a:prstGeom prst="rect">
            <a:avLst/>
          </a:prstGeom>
          <a:noFill/>
          <a:ln w="9525">
            <a:noFill/>
            <a:miter lim="800000"/>
            <a:headEnd/>
            <a:tailEnd/>
          </a:ln>
          <a:effectLst/>
        </p:spPr>
        <p:txBody>
          <a:bodyPr>
            <a:spAutoFit/>
          </a:bodyPr>
          <a:lstStyle/>
          <a:p>
            <a:pPr algn="ctr">
              <a:spcBef>
                <a:spcPct val="50000"/>
              </a:spcBef>
            </a:pPr>
            <a:r>
              <a:rPr lang="en-US" sz="3200" b="1">
                <a:solidFill>
                  <a:srgbClr val="FFFFFF"/>
                </a:solidFill>
              </a:rPr>
              <a:t>_</a:t>
            </a:r>
          </a:p>
        </p:txBody>
      </p:sp>
      <p:pic>
        <p:nvPicPr>
          <p:cNvPr id="536594" name="Picture 18" descr="grad_x"/>
          <p:cNvPicPr>
            <a:picLocks noChangeAspect="1" noChangeArrowheads="1"/>
          </p:cNvPicPr>
          <p:nvPr/>
        </p:nvPicPr>
        <p:blipFill>
          <a:blip r:embed="rId6" cstate="print"/>
          <a:srcRect l="8754" t="26262" r="14589" b="14589"/>
          <a:stretch>
            <a:fillRect/>
          </a:stretch>
        </p:blipFill>
        <p:spPr bwMode="auto">
          <a:xfrm>
            <a:off x="5641062" y="2844800"/>
            <a:ext cx="722312" cy="558800"/>
          </a:xfrm>
          <a:prstGeom prst="rect">
            <a:avLst/>
          </a:prstGeom>
          <a:noFill/>
          <a:ln w="38100">
            <a:solidFill>
              <a:srgbClr val="99CC00"/>
            </a:solidFill>
            <a:miter lim="800000"/>
            <a:headEnd/>
            <a:tailEnd/>
          </a:ln>
        </p:spPr>
      </p:pic>
      <p:pic>
        <p:nvPicPr>
          <p:cNvPr id="536595" name="Picture 19" descr="org"/>
          <p:cNvPicPr>
            <a:picLocks noChangeAspect="1" noChangeArrowheads="1"/>
          </p:cNvPicPr>
          <p:nvPr/>
        </p:nvPicPr>
        <p:blipFill>
          <a:blip r:embed="rId7" cstate="print"/>
          <a:srcRect l="8701" t="26103" r="14502" b="14502"/>
          <a:stretch>
            <a:fillRect/>
          </a:stretch>
        </p:blipFill>
        <p:spPr bwMode="auto">
          <a:xfrm>
            <a:off x="4301213" y="2836864"/>
            <a:ext cx="731837" cy="566737"/>
          </a:xfrm>
          <a:prstGeom prst="rect">
            <a:avLst/>
          </a:prstGeom>
          <a:noFill/>
          <a:ln w="38100">
            <a:solidFill>
              <a:srgbClr val="99CC00"/>
            </a:solidFill>
            <a:miter lim="800000"/>
            <a:headEnd/>
            <a:tailEnd/>
          </a:ln>
        </p:spPr>
      </p:pic>
      <p:sp>
        <p:nvSpPr>
          <p:cNvPr id="536596" name="Text Box 20"/>
          <p:cNvSpPr txBox="1">
            <a:spLocks noChangeArrowheads="1"/>
          </p:cNvSpPr>
          <p:nvPr/>
        </p:nvSpPr>
        <p:spPr bwMode="auto">
          <a:xfrm>
            <a:off x="5115600" y="2451100"/>
            <a:ext cx="404813" cy="457200"/>
          </a:xfrm>
          <a:prstGeom prst="rect">
            <a:avLst/>
          </a:prstGeom>
          <a:noFill/>
          <a:ln w="9525">
            <a:noFill/>
            <a:miter lim="800000"/>
            <a:headEnd/>
            <a:tailEnd/>
          </a:ln>
          <a:effectLst/>
        </p:spPr>
        <p:txBody>
          <a:bodyPr>
            <a:spAutoFit/>
          </a:bodyPr>
          <a:lstStyle/>
          <a:p>
            <a:pPr>
              <a:spcBef>
                <a:spcPct val="50000"/>
              </a:spcBef>
            </a:pPr>
            <a:r>
              <a:rPr lang="en-US" sz="2400" b="1">
                <a:solidFill>
                  <a:srgbClr val="FFFFFF"/>
                </a:solidFill>
                <a:latin typeface="Times New Roman" pitchFamily="18" charset="0"/>
              </a:rPr>
              <a:t>2</a:t>
            </a:r>
          </a:p>
        </p:txBody>
      </p:sp>
      <p:sp>
        <p:nvSpPr>
          <p:cNvPr id="536597" name="Text Box 21"/>
          <p:cNvSpPr txBox="1">
            <a:spLocks noChangeArrowheads="1"/>
          </p:cNvSpPr>
          <p:nvPr/>
        </p:nvSpPr>
        <p:spPr bwMode="auto">
          <a:xfrm>
            <a:off x="5147349" y="2814639"/>
            <a:ext cx="527050" cy="579437"/>
          </a:xfrm>
          <a:prstGeom prst="rect">
            <a:avLst/>
          </a:prstGeom>
          <a:noFill/>
          <a:ln w="9525">
            <a:noFill/>
            <a:miter lim="800000"/>
            <a:headEnd/>
            <a:tailEnd/>
          </a:ln>
          <a:effectLst/>
        </p:spPr>
        <p:txBody>
          <a:bodyPr>
            <a:spAutoFit/>
          </a:bodyPr>
          <a:lstStyle/>
          <a:p>
            <a:pPr algn="ctr">
              <a:spcBef>
                <a:spcPct val="50000"/>
              </a:spcBef>
            </a:pPr>
            <a:r>
              <a:rPr lang="en-US" sz="3200" b="1">
                <a:solidFill>
                  <a:srgbClr val="FFFFFF"/>
                </a:solidFill>
              </a:rPr>
              <a:t>+</a:t>
            </a:r>
          </a:p>
        </p:txBody>
      </p:sp>
      <p:sp>
        <p:nvSpPr>
          <p:cNvPr id="536599" name="Text Box 23"/>
          <p:cNvSpPr txBox="1">
            <a:spLocks noChangeArrowheads="1"/>
          </p:cNvSpPr>
          <p:nvPr/>
        </p:nvSpPr>
        <p:spPr bwMode="auto">
          <a:xfrm>
            <a:off x="2874049" y="2295525"/>
            <a:ext cx="2071688" cy="304800"/>
          </a:xfrm>
          <a:prstGeom prst="rect">
            <a:avLst/>
          </a:prstGeom>
          <a:noFill/>
          <a:ln w="9525">
            <a:noFill/>
            <a:miter lim="800000"/>
            <a:headEnd/>
            <a:tailEnd/>
          </a:ln>
          <a:effectLst/>
        </p:spPr>
        <p:txBody>
          <a:bodyPr>
            <a:spAutoFit/>
          </a:bodyPr>
          <a:lstStyle/>
          <a:p>
            <a:pPr algn="ctr">
              <a:spcBef>
                <a:spcPct val="50000"/>
              </a:spcBef>
            </a:pPr>
            <a:r>
              <a:rPr lang="en-US" sz="1400" b="1">
                <a:solidFill>
                  <a:srgbClr val="FFFF99"/>
                </a:solidFill>
              </a:rPr>
              <a:t>Convolution error</a:t>
            </a:r>
          </a:p>
        </p:txBody>
      </p:sp>
      <p:sp>
        <p:nvSpPr>
          <p:cNvPr id="536600" name="Text Box 24"/>
          <p:cNvSpPr txBox="1">
            <a:spLocks noChangeArrowheads="1"/>
          </p:cNvSpPr>
          <p:nvPr/>
        </p:nvSpPr>
        <p:spPr bwMode="auto">
          <a:xfrm>
            <a:off x="5142588" y="2297113"/>
            <a:ext cx="1608137" cy="304800"/>
          </a:xfrm>
          <a:prstGeom prst="rect">
            <a:avLst/>
          </a:prstGeom>
          <a:noFill/>
          <a:ln w="9525">
            <a:noFill/>
            <a:miter lim="800000"/>
            <a:headEnd/>
            <a:tailEnd/>
          </a:ln>
          <a:effectLst/>
        </p:spPr>
        <p:txBody>
          <a:bodyPr>
            <a:spAutoFit/>
          </a:bodyPr>
          <a:lstStyle/>
          <a:p>
            <a:pPr algn="ctr">
              <a:spcBef>
                <a:spcPct val="50000"/>
              </a:spcBef>
            </a:pPr>
            <a:r>
              <a:rPr lang="en-US" sz="1400" b="1">
                <a:solidFill>
                  <a:srgbClr val="FFFF99"/>
                </a:solidFill>
              </a:rPr>
              <a:t>Derivatives prior</a:t>
            </a:r>
          </a:p>
        </p:txBody>
      </p:sp>
      <p:sp>
        <p:nvSpPr>
          <p:cNvPr id="536601" name="AutoShape 25"/>
          <p:cNvSpPr>
            <a:spLocks/>
          </p:cNvSpPr>
          <p:nvPr/>
        </p:nvSpPr>
        <p:spPr bwMode="auto">
          <a:xfrm rot="5400000">
            <a:off x="5826006" y="1529557"/>
            <a:ext cx="231775" cy="1427162"/>
          </a:xfrm>
          <a:prstGeom prst="rightBrace">
            <a:avLst>
              <a:gd name="adj1" fmla="val 51313"/>
              <a:gd name="adj2" fmla="val 50000"/>
            </a:avLst>
          </a:prstGeom>
          <a:noFill/>
          <a:ln w="28575">
            <a:solidFill>
              <a:srgbClr val="FFFF99"/>
            </a:solidFill>
            <a:round/>
            <a:headEnd/>
            <a:tailEnd/>
          </a:ln>
          <a:effectLst/>
        </p:spPr>
        <p:txBody>
          <a:bodyPr wrap="none" anchor="ctr"/>
          <a:lstStyle/>
          <a:p>
            <a:endParaRPr lang="en-US">
              <a:solidFill>
                <a:srgbClr val="004731"/>
              </a:solidFill>
            </a:endParaRPr>
          </a:p>
        </p:txBody>
      </p:sp>
      <p:sp>
        <p:nvSpPr>
          <p:cNvPr id="536602" name="AutoShape 26"/>
          <p:cNvSpPr>
            <a:spLocks/>
          </p:cNvSpPr>
          <p:nvPr/>
        </p:nvSpPr>
        <p:spPr bwMode="auto">
          <a:xfrm rot="5400000">
            <a:off x="3767019" y="1610520"/>
            <a:ext cx="231775" cy="1223963"/>
          </a:xfrm>
          <a:prstGeom prst="rightBrace">
            <a:avLst>
              <a:gd name="adj1" fmla="val 44007"/>
              <a:gd name="adj2" fmla="val 50000"/>
            </a:avLst>
          </a:prstGeom>
          <a:noFill/>
          <a:ln w="28575">
            <a:solidFill>
              <a:srgbClr val="FFFF99"/>
            </a:solidFill>
            <a:round/>
            <a:headEnd/>
            <a:tailEnd/>
          </a:ln>
          <a:effectLst/>
        </p:spPr>
        <p:txBody>
          <a:bodyPr wrap="none" anchor="ctr"/>
          <a:lstStyle/>
          <a:p>
            <a:endParaRPr lang="en-US">
              <a:solidFill>
                <a:srgbClr val="004731"/>
              </a:solidFill>
            </a:endParaRPr>
          </a:p>
        </p:txBody>
      </p:sp>
      <p:sp>
        <p:nvSpPr>
          <p:cNvPr id="536603" name="Line 27"/>
          <p:cNvSpPr>
            <a:spLocks noChangeShapeType="1"/>
          </p:cNvSpPr>
          <p:nvPr/>
        </p:nvSpPr>
        <p:spPr bwMode="auto">
          <a:xfrm>
            <a:off x="5142587" y="2692401"/>
            <a:ext cx="0" cy="836613"/>
          </a:xfrm>
          <a:prstGeom prst="line">
            <a:avLst/>
          </a:prstGeom>
          <a:noFill/>
          <a:ln w="28575">
            <a:solidFill>
              <a:schemeClr val="bg1"/>
            </a:solidFill>
            <a:round/>
            <a:headEnd/>
            <a:tailEnd/>
          </a:ln>
          <a:effectLst/>
        </p:spPr>
        <p:txBody>
          <a:bodyPr/>
          <a:lstStyle/>
          <a:p>
            <a:endParaRPr lang="en-US">
              <a:solidFill>
                <a:srgbClr val="004731"/>
              </a:solidFill>
            </a:endParaRPr>
          </a:p>
        </p:txBody>
      </p:sp>
      <p:pic>
        <p:nvPicPr>
          <p:cNvPr id="536608" name="Picture 32" descr="coded_05"/>
          <p:cNvPicPr>
            <a:picLocks noChangeAspect="1" noChangeArrowheads="1"/>
          </p:cNvPicPr>
          <p:nvPr/>
        </p:nvPicPr>
        <p:blipFill>
          <a:blip r:embed="rId8" cstate="print"/>
          <a:srcRect l="10213" t="10213" r="10213" b="10213"/>
          <a:stretch>
            <a:fillRect/>
          </a:stretch>
        </p:blipFill>
        <p:spPr bwMode="auto">
          <a:xfrm>
            <a:off x="2013624" y="2770189"/>
            <a:ext cx="623888" cy="625475"/>
          </a:xfrm>
          <a:prstGeom prst="rect">
            <a:avLst/>
          </a:prstGeom>
          <a:noFill/>
          <a:ln w="38100">
            <a:noFill/>
            <a:miter lim="800000"/>
            <a:headEnd/>
            <a:tailEnd/>
          </a:ln>
        </p:spPr>
      </p:pic>
      <p:sp>
        <p:nvSpPr>
          <p:cNvPr id="536609" name="Line 33"/>
          <p:cNvSpPr>
            <a:spLocks noChangeShapeType="1"/>
          </p:cNvSpPr>
          <p:nvPr/>
        </p:nvSpPr>
        <p:spPr bwMode="auto">
          <a:xfrm>
            <a:off x="2089824" y="2692401"/>
            <a:ext cx="0" cy="836613"/>
          </a:xfrm>
          <a:prstGeom prst="line">
            <a:avLst/>
          </a:prstGeom>
          <a:noFill/>
          <a:ln w="28575">
            <a:solidFill>
              <a:schemeClr val="bg1"/>
            </a:solidFill>
            <a:round/>
            <a:headEnd/>
            <a:tailEnd/>
          </a:ln>
          <a:effectLst/>
        </p:spPr>
        <p:txBody>
          <a:bodyPr/>
          <a:lstStyle/>
          <a:p>
            <a:endParaRPr lang="en-US">
              <a:solidFill>
                <a:srgbClr val="004731"/>
              </a:solidFill>
            </a:endParaRPr>
          </a:p>
        </p:txBody>
      </p:sp>
      <p:sp>
        <p:nvSpPr>
          <p:cNvPr id="536610" name="Text Box 34"/>
          <p:cNvSpPr txBox="1">
            <a:spLocks noChangeArrowheads="1"/>
          </p:cNvSpPr>
          <p:nvPr/>
        </p:nvSpPr>
        <p:spPr bwMode="auto">
          <a:xfrm>
            <a:off x="654724" y="1096963"/>
            <a:ext cx="7626350" cy="366712"/>
          </a:xfrm>
          <a:prstGeom prst="rect">
            <a:avLst/>
          </a:prstGeom>
          <a:noFill/>
          <a:ln w="9525">
            <a:noFill/>
            <a:miter lim="800000"/>
            <a:headEnd/>
            <a:tailEnd/>
          </a:ln>
          <a:effectLst/>
        </p:spPr>
        <p:txBody>
          <a:bodyPr>
            <a:spAutoFit/>
          </a:bodyPr>
          <a:lstStyle/>
          <a:p>
            <a:pPr>
              <a:spcBef>
                <a:spcPct val="50000"/>
              </a:spcBef>
            </a:pPr>
            <a:r>
              <a:rPr lang="en-US" b="1">
                <a:solidFill>
                  <a:srgbClr val="FFFFFF"/>
                </a:solidFill>
              </a:rPr>
              <a:t>Try deblurring with 10 different aperture scales</a:t>
            </a:r>
          </a:p>
        </p:txBody>
      </p:sp>
      <p:sp>
        <p:nvSpPr>
          <p:cNvPr id="536611" name="Text Box 35"/>
          <p:cNvSpPr txBox="1">
            <a:spLocks noChangeArrowheads="1"/>
          </p:cNvSpPr>
          <p:nvPr/>
        </p:nvSpPr>
        <p:spPr bwMode="auto">
          <a:xfrm>
            <a:off x="654724" y="3840163"/>
            <a:ext cx="7626350" cy="366712"/>
          </a:xfrm>
          <a:prstGeom prst="rect">
            <a:avLst/>
          </a:prstGeom>
          <a:noFill/>
          <a:ln w="9525">
            <a:noFill/>
            <a:miter lim="800000"/>
            <a:headEnd/>
            <a:tailEnd/>
          </a:ln>
          <a:effectLst/>
        </p:spPr>
        <p:txBody>
          <a:bodyPr>
            <a:spAutoFit/>
          </a:bodyPr>
          <a:lstStyle/>
          <a:p>
            <a:pPr>
              <a:spcBef>
                <a:spcPct val="50000"/>
              </a:spcBef>
            </a:pPr>
            <a:r>
              <a:rPr lang="en-US" b="1">
                <a:solidFill>
                  <a:srgbClr val="FFFFFF"/>
                </a:solidFill>
              </a:rPr>
              <a:t>Keep minimal error scale in each local window</a:t>
            </a:r>
          </a:p>
        </p:txBody>
      </p:sp>
      <p:sp>
        <p:nvSpPr>
          <p:cNvPr id="536612" name="Text Box 36"/>
          <p:cNvSpPr txBox="1">
            <a:spLocks noChangeArrowheads="1"/>
          </p:cNvSpPr>
          <p:nvPr/>
        </p:nvSpPr>
        <p:spPr bwMode="auto">
          <a:xfrm>
            <a:off x="5763300" y="3840163"/>
            <a:ext cx="1958975" cy="366712"/>
          </a:xfrm>
          <a:prstGeom prst="rect">
            <a:avLst/>
          </a:prstGeom>
          <a:noFill/>
          <a:ln w="9525">
            <a:noFill/>
            <a:miter lim="800000"/>
            <a:headEnd/>
            <a:tailEnd/>
          </a:ln>
          <a:effectLst/>
        </p:spPr>
        <p:txBody>
          <a:bodyPr>
            <a:spAutoFit/>
          </a:bodyPr>
          <a:lstStyle/>
          <a:p>
            <a:pPr>
              <a:spcBef>
                <a:spcPct val="50000"/>
              </a:spcBef>
            </a:pPr>
            <a:r>
              <a:rPr lang="en-US" b="1">
                <a:solidFill>
                  <a:srgbClr val="FFFF66"/>
                </a:solidFill>
              </a:rPr>
              <a:t>+ regularization</a:t>
            </a:r>
          </a:p>
        </p:txBody>
      </p:sp>
      <p:grpSp>
        <p:nvGrpSpPr>
          <p:cNvPr id="2" name="Group 38"/>
          <p:cNvGrpSpPr>
            <a:grpSpLocks/>
          </p:cNvGrpSpPr>
          <p:nvPr/>
        </p:nvGrpSpPr>
        <p:grpSpPr bwMode="auto">
          <a:xfrm>
            <a:off x="3245525" y="4448176"/>
            <a:ext cx="3152775" cy="2054225"/>
            <a:chOff x="1877" y="2706"/>
            <a:chExt cx="1986" cy="1294"/>
          </a:xfrm>
        </p:grpSpPr>
        <p:pic>
          <p:nvPicPr>
            <p:cNvPr id="536579" name="Picture 3" descr="depth_raw_beer_coke"/>
            <p:cNvPicPr>
              <a:picLocks noChangeArrowheads="1"/>
            </p:cNvPicPr>
            <p:nvPr/>
          </p:nvPicPr>
          <p:blipFill>
            <a:blip r:embed="rId9" cstate="print"/>
            <a:srcRect l="1347" t="3282" r="15118" b="3282"/>
            <a:stretch>
              <a:fillRect/>
            </a:stretch>
          </p:blipFill>
          <p:spPr bwMode="auto">
            <a:xfrm>
              <a:off x="2137" y="2706"/>
              <a:ext cx="1726" cy="1282"/>
            </a:xfrm>
            <a:prstGeom prst="rect">
              <a:avLst/>
            </a:prstGeom>
            <a:noFill/>
          </p:spPr>
        </p:pic>
        <p:pic>
          <p:nvPicPr>
            <p:cNvPr id="536613" name="Picture 37" descr="depth_raw_trees"/>
            <p:cNvPicPr>
              <a:picLocks noChangeAspect="1" noChangeArrowheads="1"/>
            </p:cNvPicPr>
            <p:nvPr/>
          </p:nvPicPr>
          <p:blipFill>
            <a:blip r:embed="rId10" cstate="print"/>
            <a:srcRect l="86070" b="386"/>
            <a:stretch>
              <a:fillRect/>
            </a:stretch>
          </p:blipFill>
          <p:spPr bwMode="auto">
            <a:xfrm>
              <a:off x="1877" y="2706"/>
              <a:ext cx="248" cy="1294"/>
            </a:xfrm>
            <a:prstGeom prst="rect">
              <a:avLst/>
            </a:prstGeom>
            <a:noFill/>
          </p:spPr>
        </p:pic>
      </p:grpSp>
      <p:graphicFrame>
        <p:nvGraphicFramePr>
          <p:cNvPr id="3" name="Object 2"/>
          <p:cNvGraphicFramePr>
            <a:graphicFrameLocks noChangeAspect="1"/>
          </p:cNvGraphicFramePr>
          <p:nvPr>
            <p:extLst>
              <p:ext uri="{D42A27DB-BD31-4B8C-83A1-F6EECF244321}">
                <p14:modId xmlns:p14="http://schemas.microsoft.com/office/powerpoint/2010/main" val="861579648"/>
              </p:ext>
            </p:extLst>
          </p:nvPr>
        </p:nvGraphicFramePr>
        <p:xfrm>
          <a:off x="2442249" y="2833688"/>
          <a:ext cx="541338" cy="546100"/>
        </p:xfrm>
        <a:graphic>
          <a:graphicData uri="http://schemas.openxmlformats.org/presentationml/2006/ole">
            <mc:AlternateContent xmlns:mc="http://schemas.openxmlformats.org/markup-compatibility/2006">
              <mc:Choice xmlns:v="urn:schemas-microsoft-com:vml" Requires="v">
                <p:oleObj name="Equation" r:id="rId11" imgW="155398" imgH="172610" progId="Equation.3">
                  <p:embed/>
                </p:oleObj>
              </mc:Choice>
              <mc:Fallback>
                <p:oleObj name="Equation" r:id="rId11" imgW="155398" imgH="172610" progId="Equation.3">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42249" y="2833688"/>
                        <a:ext cx="541338" cy="5461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46838004"/>
              </p:ext>
            </p:extLst>
          </p:nvPr>
        </p:nvGraphicFramePr>
        <p:xfrm>
          <a:off x="4937800" y="1676400"/>
          <a:ext cx="1736725" cy="509588"/>
        </p:xfrm>
        <a:graphic>
          <a:graphicData uri="http://schemas.openxmlformats.org/presentationml/2006/ole">
            <mc:AlternateContent xmlns:mc="http://schemas.openxmlformats.org/markup-compatibility/2006">
              <mc:Choice xmlns:v="urn:schemas-microsoft-com:vml" Requires="v">
                <p:oleObj name="Equation" r:id="rId13" imgW="880017" imgH="258792" progId="Equation.3">
                  <p:embed/>
                </p:oleObj>
              </mc:Choice>
              <mc:Fallback>
                <p:oleObj name="Equation" r:id="rId13" imgW="880017" imgH="258792" progId="Equation.3">
                  <p:embed/>
                  <p:pic>
                    <p:nvPicPr>
                      <p:cNvPr id="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37800" y="1676400"/>
                        <a:ext cx="1736725" cy="50958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660409438"/>
              </p:ext>
            </p:extLst>
          </p:nvPr>
        </p:nvGraphicFramePr>
        <p:xfrm>
          <a:off x="1850112" y="1695450"/>
          <a:ext cx="2755900" cy="438150"/>
        </p:xfrm>
        <a:graphic>
          <a:graphicData uri="http://schemas.openxmlformats.org/presentationml/2006/ole">
            <mc:AlternateContent xmlns:mc="http://schemas.openxmlformats.org/markup-compatibility/2006">
              <mc:Choice xmlns:v="urn:schemas-microsoft-com:vml" Requires="v">
                <p:oleObj name="Equation" r:id="rId15" imgW="1552755" imgH="224368" progId="Equation.3">
                  <p:embed/>
                </p:oleObj>
              </mc:Choice>
              <mc:Fallback>
                <p:oleObj name="Equation" r:id="rId15" imgW="1552755" imgH="224368" progId="Equation.3">
                  <p:embed/>
                  <p:pic>
                    <p:nvPicPr>
                      <p:cNvPr id="0" name="Object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50112" y="1695450"/>
                        <a:ext cx="2755900" cy="43815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66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3658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6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6" grpId="0"/>
      <p:bldP spid="536612"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1405" name="Picture 13" descr="depth_people_2"/>
          <p:cNvPicPr>
            <a:picLocks noChangeArrowheads="1"/>
          </p:cNvPicPr>
          <p:nvPr/>
        </p:nvPicPr>
        <p:blipFill>
          <a:blip r:embed="rId3" cstate="print"/>
          <a:srcRect l="1347" t="3282" r="15118" b="3282"/>
          <a:stretch>
            <a:fillRect/>
          </a:stretch>
        </p:blipFill>
        <p:spPr bwMode="auto">
          <a:xfrm>
            <a:off x="5129948" y="3919390"/>
            <a:ext cx="3663950" cy="2627312"/>
          </a:xfrm>
          <a:prstGeom prst="rect">
            <a:avLst/>
          </a:prstGeom>
          <a:noFill/>
        </p:spPr>
      </p:pic>
      <p:pic>
        <p:nvPicPr>
          <p:cNvPr id="571406" name="Picture 14" descr="depth_raw_people"/>
          <p:cNvPicPr>
            <a:picLocks noChangeArrowheads="1"/>
          </p:cNvPicPr>
          <p:nvPr/>
        </p:nvPicPr>
        <p:blipFill>
          <a:blip r:embed="rId4" cstate="print"/>
          <a:srcRect l="1198" t="4826" r="15118" b="6757"/>
          <a:stretch>
            <a:fillRect/>
          </a:stretch>
        </p:blipFill>
        <p:spPr bwMode="auto">
          <a:xfrm>
            <a:off x="5129948" y="871390"/>
            <a:ext cx="3663950" cy="2627312"/>
          </a:xfrm>
          <a:prstGeom prst="rect">
            <a:avLst/>
          </a:prstGeom>
          <a:noFill/>
        </p:spPr>
      </p:pic>
      <p:pic>
        <p:nvPicPr>
          <p:cNvPr id="571404" name="Picture 12" descr="people_inp"/>
          <p:cNvPicPr>
            <a:picLocks noChangeArrowheads="1"/>
          </p:cNvPicPr>
          <p:nvPr/>
        </p:nvPicPr>
        <p:blipFill>
          <a:blip r:embed="rId5" cstate="print">
            <a:lum bright="24000" contrast="30000"/>
          </a:blip>
          <a:srcRect/>
          <a:stretch>
            <a:fillRect/>
          </a:stretch>
        </p:blipFill>
        <p:spPr bwMode="auto">
          <a:xfrm>
            <a:off x="824648" y="2271565"/>
            <a:ext cx="3663950" cy="2627312"/>
          </a:xfrm>
          <a:prstGeom prst="rect">
            <a:avLst/>
          </a:prstGeom>
          <a:noFill/>
        </p:spPr>
      </p:pic>
      <p:sp>
        <p:nvSpPr>
          <p:cNvPr id="571396" name="AutoShape 4"/>
          <p:cNvSpPr>
            <a:spLocks noChangeArrowheads="1"/>
          </p:cNvSpPr>
          <p:nvPr/>
        </p:nvSpPr>
        <p:spPr bwMode="auto">
          <a:xfrm>
            <a:off x="4610835" y="3365352"/>
            <a:ext cx="457200" cy="685800"/>
          </a:xfrm>
          <a:prstGeom prst="rightArrow">
            <a:avLst>
              <a:gd name="adj1" fmla="val 50000"/>
              <a:gd name="adj2" fmla="val 57810"/>
            </a:avLst>
          </a:prstGeom>
          <a:solidFill>
            <a:schemeClr val="accent2"/>
          </a:solidFill>
          <a:ln w="9525">
            <a:solidFill>
              <a:srgbClr val="000000"/>
            </a:solidFill>
            <a:miter lim="800000"/>
            <a:headEnd/>
            <a:tailEnd/>
          </a:ln>
          <a:effectLst/>
        </p:spPr>
        <p:txBody>
          <a:bodyPr wrap="none" anchor="ctr"/>
          <a:lstStyle/>
          <a:p>
            <a:endParaRPr lang="en-US">
              <a:solidFill>
                <a:srgbClr val="004731"/>
              </a:solidFill>
            </a:endParaRPr>
          </a:p>
        </p:txBody>
      </p:sp>
      <p:sp>
        <p:nvSpPr>
          <p:cNvPr id="571397" name="Line 20"/>
          <p:cNvSpPr>
            <a:spLocks/>
          </p:cNvSpPr>
          <p:nvPr/>
        </p:nvSpPr>
        <p:spPr bwMode="auto">
          <a:xfrm>
            <a:off x="537310" y="736452"/>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571398" name="Text Box 6"/>
          <p:cNvSpPr txBox="1">
            <a:spLocks noChangeArrowheads="1"/>
          </p:cNvSpPr>
          <p:nvPr/>
        </p:nvSpPr>
        <p:spPr bwMode="auto">
          <a:xfrm>
            <a:off x="1697773" y="4886178"/>
            <a:ext cx="1676400" cy="366713"/>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Input</a:t>
            </a:r>
          </a:p>
        </p:txBody>
      </p:sp>
      <p:sp>
        <p:nvSpPr>
          <p:cNvPr id="571399" name="Text Box 7"/>
          <p:cNvSpPr txBox="1">
            <a:spLocks noChangeArrowheads="1"/>
          </p:cNvSpPr>
          <p:nvPr/>
        </p:nvSpPr>
        <p:spPr bwMode="auto">
          <a:xfrm>
            <a:off x="5463324" y="3478065"/>
            <a:ext cx="3000375"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Local depth estimation</a:t>
            </a:r>
          </a:p>
        </p:txBody>
      </p:sp>
      <p:sp>
        <p:nvSpPr>
          <p:cNvPr id="571402" name="Text Box 10"/>
          <p:cNvSpPr txBox="1">
            <a:spLocks noChangeArrowheads="1"/>
          </p:cNvSpPr>
          <p:nvPr/>
        </p:nvSpPr>
        <p:spPr bwMode="auto">
          <a:xfrm>
            <a:off x="5782410" y="6541940"/>
            <a:ext cx="2362200" cy="366712"/>
          </a:xfrm>
          <a:prstGeom prst="rect">
            <a:avLst/>
          </a:prstGeom>
          <a:noFill/>
          <a:ln w="9525">
            <a:noFill/>
            <a:miter lim="800000"/>
            <a:headEnd/>
            <a:tailEnd/>
          </a:ln>
          <a:effectLst/>
        </p:spPr>
        <p:txBody>
          <a:bodyPr>
            <a:spAutoFit/>
          </a:bodyPr>
          <a:lstStyle/>
          <a:p>
            <a:pPr algn="ctr">
              <a:spcBef>
                <a:spcPct val="50000"/>
              </a:spcBef>
            </a:pPr>
            <a:r>
              <a:rPr lang="en-US" b="1">
                <a:solidFill>
                  <a:srgbClr val="FFFFFF"/>
                </a:solidFill>
              </a:rPr>
              <a:t>Regularized depth</a:t>
            </a:r>
          </a:p>
        </p:txBody>
      </p:sp>
      <p:pic>
        <p:nvPicPr>
          <p:cNvPr id="571409" name="Picture 17" descr="depth_raw_trees"/>
          <p:cNvPicPr>
            <a:picLocks noChangeAspect="1" noChangeArrowheads="1"/>
          </p:cNvPicPr>
          <p:nvPr/>
        </p:nvPicPr>
        <p:blipFill>
          <a:blip r:embed="rId6" cstate="print"/>
          <a:srcRect l="86070" b="386"/>
          <a:stretch>
            <a:fillRect/>
          </a:stretch>
        </p:blipFill>
        <p:spPr bwMode="auto">
          <a:xfrm>
            <a:off x="8744685" y="871391"/>
            <a:ext cx="503238" cy="2624137"/>
          </a:xfrm>
          <a:prstGeom prst="rect">
            <a:avLst/>
          </a:prstGeom>
          <a:noFill/>
        </p:spPr>
      </p:pic>
      <p:pic>
        <p:nvPicPr>
          <p:cNvPr id="571410" name="Picture 18" descr="depth_raw_trees"/>
          <p:cNvPicPr>
            <a:picLocks noChangeAspect="1" noChangeArrowheads="1"/>
          </p:cNvPicPr>
          <p:nvPr/>
        </p:nvPicPr>
        <p:blipFill>
          <a:blip r:embed="rId6" cstate="print"/>
          <a:srcRect l="86070" b="386"/>
          <a:stretch>
            <a:fillRect/>
          </a:stretch>
        </p:blipFill>
        <p:spPr bwMode="auto">
          <a:xfrm>
            <a:off x="8744685" y="3919391"/>
            <a:ext cx="503238" cy="2624137"/>
          </a:xfrm>
          <a:prstGeom prst="rect">
            <a:avLst/>
          </a:prstGeom>
          <a:noFill/>
        </p:spPr>
      </p:pic>
      <p:sp>
        <p:nvSpPr>
          <p:cNvPr id="13" name="Text Box 11">
            <a:extLst>
              <a:ext uri="{FF2B5EF4-FFF2-40B4-BE49-F238E27FC236}">
                <a16:creationId xmlns:a16="http://schemas.microsoft.com/office/drawing/2014/main" id="{056DAC68-1099-49CB-88C3-C0B12011A44A}"/>
              </a:ext>
            </a:extLst>
          </p:cNvPr>
          <p:cNvSpPr txBox="1">
            <a:spLocks noChangeArrowheads="1"/>
          </p:cNvSpPr>
          <p:nvPr/>
        </p:nvSpPr>
        <p:spPr bwMode="auto">
          <a:xfrm>
            <a:off x="622261" y="35799"/>
            <a:ext cx="9144000" cy="579438"/>
          </a:xfrm>
          <a:prstGeom prst="rect">
            <a:avLst/>
          </a:prstGeom>
          <a:noFill/>
          <a:ln w="9525">
            <a:noFill/>
            <a:miter lim="800000"/>
            <a:headEnd/>
            <a:tailEnd/>
          </a:ln>
          <a:effectLst/>
        </p:spPr>
        <p:txBody>
          <a:bodyPr>
            <a:spAutoFit/>
          </a:bodyPr>
          <a:lstStyle/>
          <a:p>
            <a:pPr>
              <a:spcBef>
                <a:spcPct val="50000"/>
              </a:spcBef>
            </a:pPr>
            <a:r>
              <a:rPr lang="en-US" sz="3200" b="1" dirty="0">
                <a:solidFill>
                  <a:srgbClr val="FFCC00"/>
                </a:solidFill>
              </a:rPr>
              <a:t>Regularizing depth estimation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73025" y="2667001"/>
            <a:ext cx="914400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CC00"/>
                </a:solidFill>
              </a:rPr>
              <a:t>All focused results</a:t>
            </a:r>
          </a:p>
        </p:txBody>
      </p:sp>
      <p:sp>
        <p:nvSpPr>
          <p:cNvPr id="165891" name="Line 20"/>
          <p:cNvSpPr>
            <a:spLocks/>
          </p:cNvSpPr>
          <p:nvPr/>
        </p:nvSpPr>
        <p:spPr bwMode="auto">
          <a:xfrm>
            <a:off x="381000" y="35052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7943" name="Picture 7" descr="beer_cock_inp_clipped_scalled"/>
          <p:cNvPicPr>
            <a:picLocks noChangeAspect="1" noChangeArrowheads="1"/>
          </p:cNvPicPr>
          <p:nvPr/>
        </p:nvPicPr>
        <p:blipFill>
          <a:blip r:embed="rId3" cstate="print"/>
          <a:srcRect/>
          <a:stretch>
            <a:fillRect/>
          </a:stretch>
        </p:blipFill>
        <p:spPr bwMode="auto">
          <a:xfrm>
            <a:off x="771525" y="-47625"/>
            <a:ext cx="10648950" cy="6958013"/>
          </a:xfrm>
          <a:prstGeom prst="rect">
            <a:avLst/>
          </a:prstGeom>
          <a:noFill/>
        </p:spPr>
      </p:pic>
      <p:sp>
        <p:nvSpPr>
          <p:cNvPr id="167942" name="Text Box 6"/>
          <p:cNvSpPr txBox="1">
            <a:spLocks noChangeArrowheads="1"/>
          </p:cNvSpPr>
          <p:nvPr/>
        </p:nvSpPr>
        <p:spPr bwMode="auto">
          <a:xfrm>
            <a:off x="1597026" y="357189"/>
            <a:ext cx="2963863" cy="579437"/>
          </a:xfrm>
          <a:prstGeom prst="rect">
            <a:avLst/>
          </a:prstGeom>
          <a:noFill/>
          <a:ln w="9525">
            <a:noFill/>
            <a:miter lim="800000"/>
            <a:headEnd/>
            <a:tailEnd/>
          </a:ln>
          <a:effectLst/>
        </p:spPr>
        <p:txBody>
          <a:bodyPr>
            <a:spAutoFit/>
          </a:bodyPr>
          <a:lstStyle/>
          <a:p>
            <a:pPr algn="ctr">
              <a:spcBef>
                <a:spcPct val="50000"/>
              </a:spcBef>
            </a:pPr>
            <a:r>
              <a:rPr lang="en-US" sz="3200" b="1">
                <a:solidFill>
                  <a:srgbClr val="000000"/>
                </a:solidFill>
              </a:rPr>
              <a:t>Input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9993" name="Picture 9" descr="beer_cock_deb_scalled"/>
          <p:cNvPicPr>
            <a:picLocks noChangeAspect="1" noChangeArrowheads="1"/>
          </p:cNvPicPr>
          <p:nvPr/>
        </p:nvPicPr>
        <p:blipFill>
          <a:blip r:embed="rId3" cstate="print"/>
          <a:srcRect/>
          <a:stretch>
            <a:fillRect/>
          </a:stretch>
        </p:blipFill>
        <p:spPr bwMode="auto">
          <a:xfrm>
            <a:off x="771525" y="-47625"/>
            <a:ext cx="10648950" cy="6958013"/>
          </a:xfrm>
          <a:prstGeom prst="rect">
            <a:avLst/>
          </a:prstGeom>
          <a:noFill/>
        </p:spPr>
      </p:pic>
      <p:sp>
        <p:nvSpPr>
          <p:cNvPr id="169990" name="Text Box 6"/>
          <p:cNvSpPr txBox="1">
            <a:spLocks noChangeArrowheads="1"/>
          </p:cNvSpPr>
          <p:nvPr/>
        </p:nvSpPr>
        <p:spPr bwMode="auto">
          <a:xfrm>
            <a:off x="1597026" y="357188"/>
            <a:ext cx="4805363" cy="1066800"/>
          </a:xfrm>
          <a:prstGeom prst="rect">
            <a:avLst/>
          </a:prstGeom>
          <a:noFill/>
          <a:ln w="9525">
            <a:noFill/>
            <a:miter lim="800000"/>
            <a:headEnd/>
            <a:tailEnd/>
          </a:ln>
          <a:effectLst/>
        </p:spPr>
        <p:txBody>
          <a:bodyPr>
            <a:spAutoFit/>
          </a:bodyPr>
          <a:lstStyle/>
          <a:p>
            <a:pPr algn="ctr">
              <a:spcBef>
                <a:spcPct val="50000"/>
              </a:spcBef>
            </a:pPr>
            <a:r>
              <a:rPr lang="en-US" sz="3200" b="1">
                <a:solidFill>
                  <a:srgbClr val="000000"/>
                </a:solidFill>
              </a:rPr>
              <a:t>All-focused             (deconvolved)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1011" name="Rectangle 3"/>
          <p:cNvSpPr>
            <a:spLocks noChangeArrowheads="1"/>
          </p:cNvSpPr>
          <p:nvPr/>
        </p:nvSpPr>
        <p:spPr bwMode="auto">
          <a:xfrm>
            <a:off x="1226006" y="1885046"/>
            <a:ext cx="2890838" cy="1098550"/>
          </a:xfrm>
          <a:prstGeom prst="rect">
            <a:avLst/>
          </a:prstGeom>
          <a:noFill/>
          <a:ln w="9525">
            <a:noFill/>
            <a:miter lim="800000"/>
            <a:headEnd/>
            <a:tailEnd/>
          </a:ln>
          <a:effectLst/>
        </p:spPr>
        <p:txBody>
          <a:bodyPr anchor="ctr"/>
          <a:lstStyle/>
          <a:p>
            <a:pPr algn="ctr"/>
            <a:r>
              <a:rPr lang="en-US" sz="2400" b="1">
                <a:solidFill>
                  <a:srgbClr val="FFFFFF"/>
                </a:solidFill>
              </a:rPr>
              <a:t>Original image</a:t>
            </a:r>
          </a:p>
        </p:txBody>
      </p:sp>
      <p:sp>
        <p:nvSpPr>
          <p:cNvPr id="171012" name="Rectangle 4"/>
          <p:cNvSpPr>
            <a:spLocks noChangeArrowheads="1"/>
          </p:cNvSpPr>
          <p:nvPr/>
        </p:nvSpPr>
        <p:spPr bwMode="auto">
          <a:xfrm>
            <a:off x="1226006" y="4504421"/>
            <a:ext cx="2890838" cy="1098550"/>
          </a:xfrm>
          <a:prstGeom prst="rect">
            <a:avLst/>
          </a:prstGeom>
          <a:noFill/>
          <a:ln w="9525">
            <a:noFill/>
            <a:miter lim="800000"/>
            <a:headEnd/>
            <a:tailEnd/>
          </a:ln>
          <a:effectLst/>
        </p:spPr>
        <p:txBody>
          <a:bodyPr anchor="ctr"/>
          <a:lstStyle/>
          <a:p>
            <a:pPr algn="ctr"/>
            <a:r>
              <a:rPr lang="en-US" sz="2400" b="1">
                <a:solidFill>
                  <a:srgbClr val="FFFFFF"/>
                </a:solidFill>
              </a:rPr>
              <a:t>All-focus image</a:t>
            </a:r>
          </a:p>
        </p:txBody>
      </p:sp>
      <p:sp>
        <p:nvSpPr>
          <p:cNvPr id="171013" name="Rectangle 5"/>
          <p:cNvSpPr>
            <a:spLocks noGrp="1" noChangeArrowheads="1"/>
          </p:cNvSpPr>
          <p:nvPr>
            <p:ph type="title"/>
          </p:nvPr>
        </p:nvSpPr>
        <p:spPr>
          <a:xfrm>
            <a:off x="609600" y="-125722"/>
            <a:ext cx="8458200" cy="1098550"/>
          </a:xfrm>
          <a:noFill/>
          <a:ln/>
        </p:spPr>
        <p:txBody>
          <a:bodyPr/>
          <a:lstStyle/>
          <a:p>
            <a:r>
              <a:rPr lang="en-US" b="1">
                <a:solidFill>
                  <a:srgbClr val="FFCC00"/>
                </a:solidFill>
                <a:latin typeface="Arial" charset="0"/>
              </a:rPr>
              <a:t>Close-up</a:t>
            </a:r>
          </a:p>
        </p:txBody>
      </p:sp>
      <p:sp>
        <p:nvSpPr>
          <p:cNvPr id="171014" name="Line 20"/>
          <p:cNvSpPr>
            <a:spLocks/>
          </p:cNvSpPr>
          <p:nvPr/>
        </p:nvSpPr>
        <p:spPr bwMode="auto">
          <a:xfrm>
            <a:off x="543381" y="832533"/>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171017" name="Picture 9" descr="beer_cock_inp_scalled_win1"/>
          <p:cNvPicPr>
            <a:picLocks noChangeAspect="1" noChangeArrowheads="1"/>
          </p:cNvPicPr>
          <p:nvPr/>
        </p:nvPicPr>
        <p:blipFill>
          <a:blip r:embed="rId3" cstate="print"/>
          <a:srcRect b="17294"/>
          <a:stretch>
            <a:fillRect/>
          </a:stretch>
        </p:blipFill>
        <p:spPr bwMode="auto">
          <a:xfrm>
            <a:off x="4204156" y="1362759"/>
            <a:ext cx="3486150" cy="2143125"/>
          </a:xfrm>
          <a:prstGeom prst="rect">
            <a:avLst/>
          </a:prstGeom>
          <a:noFill/>
          <a:ln w="76200">
            <a:solidFill>
              <a:schemeClr val="hlink"/>
            </a:solidFill>
            <a:miter lim="800000"/>
            <a:headEnd/>
            <a:tailEnd/>
          </a:ln>
        </p:spPr>
      </p:pic>
      <p:pic>
        <p:nvPicPr>
          <p:cNvPr id="171018" name="Picture 10" descr="beer_cock_deb_scalled_win1"/>
          <p:cNvPicPr>
            <a:picLocks noChangeAspect="1" noChangeArrowheads="1"/>
          </p:cNvPicPr>
          <p:nvPr/>
        </p:nvPicPr>
        <p:blipFill>
          <a:blip r:embed="rId4" cstate="print"/>
          <a:srcRect b="17279"/>
          <a:stretch>
            <a:fillRect/>
          </a:stretch>
        </p:blipFill>
        <p:spPr bwMode="auto">
          <a:xfrm>
            <a:off x="4204156" y="3982134"/>
            <a:ext cx="3486150" cy="2143125"/>
          </a:xfrm>
          <a:prstGeom prst="rect">
            <a:avLst/>
          </a:prstGeom>
          <a:noFill/>
          <a:ln w="76200">
            <a:solidFill>
              <a:srgbClr val="D7E300"/>
            </a:solidFill>
            <a:miter lim="800000"/>
            <a:headEnd/>
            <a:tailEnd/>
          </a:ln>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cstate="print"/>
          <a:srcRect l="2739" t="1715" r="4539" b="2112"/>
          <a:stretch>
            <a:fillRect/>
          </a:stretch>
        </p:blipFill>
        <p:spPr bwMode="auto">
          <a:xfrm>
            <a:off x="1066800" y="1371600"/>
            <a:ext cx="7785100" cy="5035550"/>
          </a:xfrm>
          <a:prstGeom prst="rect">
            <a:avLst/>
          </a:prstGeom>
          <a:noFill/>
          <a:ln w="9525" algn="ctr">
            <a:noFill/>
            <a:miter lim="800000"/>
            <a:headEnd/>
            <a:tailEnd/>
          </a:ln>
          <a:effectLst/>
        </p:spPr>
      </p:pic>
      <p:sp>
        <p:nvSpPr>
          <p:cNvPr id="200707" name="Rectangle 3"/>
          <p:cNvSpPr>
            <a:spLocks noGrp="1" noChangeArrowheads="1"/>
          </p:cNvSpPr>
          <p:nvPr>
            <p:ph type="title"/>
          </p:nvPr>
        </p:nvSpPr>
        <p:spPr>
          <a:xfrm>
            <a:off x="660400" y="-98445"/>
            <a:ext cx="11277600" cy="1098550"/>
          </a:xfrm>
          <a:noFill/>
          <a:ln/>
        </p:spPr>
        <p:txBody>
          <a:bodyPr/>
          <a:lstStyle/>
          <a:p>
            <a:r>
              <a:rPr lang="en-US" sz="3200" b="1" dirty="0">
                <a:solidFill>
                  <a:srgbClr val="FFCC00"/>
                </a:solidFill>
                <a:latin typeface="Arial" charset="0"/>
              </a:rPr>
              <a:t>Comparison- conventional aperture result</a:t>
            </a:r>
          </a:p>
        </p:txBody>
      </p:sp>
      <p:sp>
        <p:nvSpPr>
          <p:cNvPr id="200708" name="Line 20"/>
          <p:cNvSpPr>
            <a:spLocks/>
          </p:cNvSpPr>
          <p:nvPr/>
        </p:nvSpPr>
        <p:spPr bwMode="auto">
          <a:xfrm>
            <a:off x="533400" y="828606"/>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200709" name="Text Box 5"/>
          <p:cNvSpPr txBox="1">
            <a:spLocks noChangeArrowheads="1"/>
          </p:cNvSpPr>
          <p:nvPr/>
        </p:nvSpPr>
        <p:spPr bwMode="auto">
          <a:xfrm>
            <a:off x="3816350" y="1357314"/>
            <a:ext cx="4965700" cy="396875"/>
          </a:xfrm>
          <a:prstGeom prst="rect">
            <a:avLst/>
          </a:prstGeom>
          <a:noFill/>
          <a:ln w="9525">
            <a:noFill/>
            <a:miter lim="800000"/>
            <a:headEnd/>
            <a:tailEnd/>
          </a:ln>
          <a:effectLst/>
        </p:spPr>
        <p:txBody>
          <a:bodyPr>
            <a:spAutoFit/>
          </a:bodyPr>
          <a:lstStyle/>
          <a:p>
            <a:pPr>
              <a:spcBef>
                <a:spcPct val="50000"/>
              </a:spcBef>
            </a:pPr>
            <a:r>
              <a:rPr lang="en-US" sz="2000" b="1">
                <a:solidFill>
                  <a:srgbClr val="000000"/>
                </a:solidFill>
              </a:rPr>
              <a:t>Ringing due to wrong scale estimation</a:t>
            </a:r>
          </a:p>
        </p:txBody>
      </p:sp>
      <p:sp>
        <p:nvSpPr>
          <p:cNvPr id="200710" name="Line 6"/>
          <p:cNvSpPr>
            <a:spLocks noChangeShapeType="1"/>
          </p:cNvSpPr>
          <p:nvPr/>
        </p:nvSpPr>
        <p:spPr bwMode="auto">
          <a:xfrm flipH="1">
            <a:off x="6734176" y="1701801"/>
            <a:ext cx="244475" cy="3324225"/>
          </a:xfrm>
          <a:prstGeom prst="line">
            <a:avLst/>
          </a:prstGeom>
          <a:noFill/>
          <a:ln w="57150">
            <a:solidFill>
              <a:srgbClr val="000000"/>
            </a:solidFill>
            <a:round/>
            <a:headEnd/>
            <a:tailEnd type="triangle" w="med" len="med"/>
          </a:ln>
          <a:effectLst/>
        </p:spPr>
        <p:txBody>
          <a:bodyPr/>
          <a:lstStyle/>
          <a:p>
            <a:endParaRPr lang="en-US">
              <a:solidFill>
                <a:srgbClr val="004731"/>
              </a:solidFill>
            </a:endParaRPr>
          </a:p>
        </p:txBody>
      </p:sp>
      <p:sp>
        <p:nvSpPr>
          <p:cNvPr id="200711" name="Line 7"/>
          <p:cNvSpPr>
            <a:spLocks noChangeShapeType="1"/>
          </p:cNvSpPr>
          <p:nvPr/>
        </p:nvSpPr>
        <p:spPr bwMode="auto">
          <a:xfrm flipH="1">
            <a:off x="3152775" y="1670051"/>
            <a:ext cx="3386138" cy="3203575"/>
          </a:xfrm>
          <a:prstGeom prst="line">
            <a:avLst/>
          </a:prstGeom>
          <a:noFill/>
          <a:ln w="57150">
            <a:solidFill>
              <a:srgbClr val="000000"/>
            </a:solidFill>
            <a:round/>
            <a:headEnd/>
            <a:tailEnd type="triangle" w="med" len="med"/>
          </a:ln>
          <a:effectLst/>
        </p:spPr>
        <p:txBody>
          <a:bodyPr/>
          <a:lstStyle/>
          <a:p>
            <a:endParaRPr lang="en-US">
              <a:solidFill>
                <a:srgbClr val="004731"/>
              </a:solidFill>
            </a:endParaRPr>
          </a:p>
        </p:txBody>
      </p:sp>
      <p:pic>
        <p:nvPicPr>
          <p:cNvPr id="200714" name="Picture 10" descr="conv_05"/>
          <p:cNvPicPr>
            <a:picLocks noChangeAspect="1" noChangeArrowheads="1"/>
          </p:cNvPicPr>
          <p:nvPr/>
        </p:nvPicPr>
        <p:blipFill>
          <a:blip r:embed="rId4" cstate="print"/>
          <a:srcRect l="22978" t="22978" r="22978" b="22978"/>
          <a:stretch>
            <a:fillRect/>
          </a:stretch>
        </p:blipFill>
        <p:spPr bwMode="auto">
          <a:xfrm>
            <a:off x="703264" y="1019176"/>
            <a:ext cx="1736725" cy="1736725"/>
          </a:xfrm>
          <a:prstGeom prst="rect">
            <a:avLst/>
          </a:prstGeom>
          <a:noFill/>
          <a:ln w="38100">
            <a:solidFill>
              <a:srgbClr val="D7E300"/>
            </a:solidFill>
            <a:miter lim="800000"/>
            <a:headEnd/>
            <a:tailEnd/>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2756" name="Picture 4"/>
          <p:cNvPicPr>
            <a:picLocks noChangeArrowheads="1"/>
          </p:cNvPicPr>
          <p:nvPr/>
        </p:nvPicPr>
        <p:blipFill>
          <a:blip r:embed="rId3" cstate="print"/>
          <a:srcRect/>
          <a:stretch>
            <a:fillRect/>
          </a:stretch>
        </p:blipFill>
        <p:spPr bwMode="auto">
          <a:xfrm>
            <a:off x="1066800" y="1371600"/>
            <a:ext cx="7788275" cy="5040312"/>
          </a:xfrm>
          <a:prstGeom prst="rect">
            <a:avLst/>
          </a:prstGeom>
          <a:noFill/>
          <a:ln w="9525" algn="ctr">
            <a:noFill/>
            <a:miter lim="800000"/>
            <a:headEnd/>
            <a:tailEnd/>
          </a:ln>
          <a:effectLst/>
        </p:spPr>
      </p:pic>
      <p:pic>
        <p:nvPicPr>
          <p:cNvPr id="202759" name="Picture 7" descr="coded_05"/>
          <p:cNvPicPr>
            <a:picLocks noChangeAspect="1" noChangeArrowheads="1"/>
          </p:cNvPicPr>
          <p:nvPr/>
        </p:nvPicPr>
        <p:blipFill>
          <a:blip r:embed="rId4" cstate="print"/>
          <a:srcRect l="22978" t="22978" r="22978" b="22978"/>
          <a:stretch>
            <a:fillRect/>
          </a:stretch>
        </p:blipFill>
        <p:spPr bwMode="auto">
          <a:xfrm>
            <a:off x="706438" y="1017588"/>
            <a:ext cx="1736725" cy="1736725"/>
          </a:xfrm>
          <a:prstGeom prst="rect">
            <a:avLst/>
          </a:prstGeom>
          <a:noFill/>
          <a:ln w="38100">
            <a:solidFill>
              <a:srgbClr val="D7E300"/>
            </a:solidFill>
            <a:miter lim="800000"/>
            <a:headEnd/>
            <a:tailEnd/>
          </a:ln>
        </p:spPr>
      </p:pic>
      <p:sp>
        <p:nvSpPr>
          <p:cNvPr id="10" name="Rectangle 3">
            <a:extLst>
              <a:ext uri="{FF2B5EF4-FFF2-40B4-BE49-F238E27FC236}">
                <a16:creationId xmlns:a16="http://schemas.microsoft.com/office/drawing/2014/main" id="{696E28FC-4ABC-49F7-B0F8-651D868117F0}"/>
              </a:ext>
            </a:extLst>
          </p:cNvPr>
          <p:cNvSpPr>
            <a:spLocks noGrp="1" noChangeArrowheads="1"/>
          </p:cNvSpPr>
          <p:nvPr>
            <p:ph type="title"/>
          </p:nvPr>
        </p:nvSpPr>
        <p:spPr>
          <a:xfrm>
            <a:off x="660400" y="-98445"/>
            <a:ext cx="11277600" cy="1098550"/>
          </a:xfrm>
          <a:noFill/>
          <a:ln/>
        </p:spPr>
        <p:txBody>
          <a:bodyPr/>
          <a:lstStyle/>
          <a:p>
            <a:r>
              <a:rPr lang="en-US" sz="3200" b="1" dirty="0">
                <a:solidFill>
                  <a:srgbClr val="FFCC00"/>
                </a:solidFill>
                <a:latin typeface="Arial" charset="0"/>
              </a:rPr>
              <a:t>Comparison- conventional aperture result</a:t>
            </a:r>
          </a:p>
        </p:txBody>
      </p:sp>
      <p:sp>
        <p:nvSpPr>
          <p:cNvPr id="11" name="Line 20">
            <a:extLst>
              <a:ext uri="{FF2B5EF4-FFF2-40B4-BE49-F238E27FC236}">
                <a16:creationId xmlns:a16="http://schemas.microsoft.com/office/drawing/2014/main" id="{0E69A3C8-DE09-436C-A972-6430E8076847}"/>
              </a:ext>
            </a:extLst>
          </p:cNvPr>
          <p:cNvSpPr>
            <a:spLocks/>
          </p:cNvSpPr>
          <p:nvPr/>
        </p:nvSpPr>
        <p:spPr bwMode="auto">
          <a:xfrm>
            <a:off x="533400" y="828606"/>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3059" name="Picture 3" descr="sofa_inp"/>
          <p:cNvPicPr>
            <a:picLocks noChangeAspect="1" noChangeArrowheads="1"/>
          </p:cNvPicPr>
          <p:nvPr/>
        </p:nvPicPr>
        <p:blipFill>
          <a:blip r:embed="rId3" cstate="print"/>
          <a:srcRect/>
          <a:stretch>
            <a:fillRect/>
          </a:stretch>
        </p:blipFill>
        <p:spPr bwMode="auto">
          <a:xfrm>
            <a:off x="771525" y="-49213"/>
            <a:ext cx="10648950" cy="6958013"/>
          </a:xfrm>
          <a:prstGeom prst="rect">
            <a:avLst/>
          </a:prstGeom>
          <a:noFill/>
        </p:spPr>
      </p:pic>
      <p:sp>
        <p:nvSpPr>
          <p:cNvPr id="173060" name="Text Box 4"/>
          <p:cNvSpPr txBox="1">
            <a:spLocks noChangeArrowheads="1"/>
          </p:cNvSpPr>
          <p:nvPr/>
        </p:nvSpPr>
        <p:spPr bwMode="auto">
          <a:xfrm>
            <a:off x="1597026" y="357189"/>
            <a:ext cx="2963863" cy="579437"/>
          </a:xfrm>
          <a:prstGeom prst="rect">
            <a:avLst/>
          </a:prstGeom>
          <a:noFill/>
          <a:ln w="9525">
            <a:noFill/>
            <a:miter lim="800000"/>
            <a:headEnd/>
            <a:tailEnd/>
          </a:ln>
          <a:effectLst/>
        </p:spPr>
        <p:txBody>
          <a:bodyPr>
            <a:spAutoFit/>
          </a:bodyPr>
          <a:lstStyle/>
          <a:p>
            <a:pPr algn="ctr">
              <a:spcBef>
                <a:spcPct val="50000"/>
              </a:spcBef>
            </a:pPr>
            <a:r>
              <a:rPr lang="en-US" sz="3200" b="1">
                <a:solidFill>
                  <a:srgbClr val="FFFFFF"/>
                </a:solidFill>
              </a:rPr>
              <a:t>Input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65" name="Picture 5" descr="sofa_deb"/>
          <p:cNvPicPr>
            <a:picLocks noChangeAspect="1" noChangeArrowheads="1"/>
          </p:cNvPicPr>
          <p:nvPr/>
        </p:nvPicPr>
        <p:blipFill>
          <a:blip r:embed="rId3" cstate="print"/>
          <a:srcRect/>
          <a:stretch>
            <a:fillRect/>
          </a:stretch>
        </p:blipFill>
        <p:spPr bwMode="auto">
          <a:xfrm>
            <a:off x="771525" y="-49213"/>
            <a:ext cx="10648950" cy="6958013"/>
          </a:xfrm>
          <a:prstGeom prst="rect">
            <a:avLst/>
          </a:prstGeom>
          <a:noFill/>
        </p:spPr>
      </p:pic>
      <p:sp>
        <p:nvSpPr>
          <p:cNvPr id="296966" name="Text Box 6"/>
          <p:cNvSpPr txBox="1">
            <a:spLocks noChangeArrowheads="1"/>
          </p:cNvSpPr>
          <p:nvPr/>
        </p:nvSpPr>
        <p:spPr bwMode="auto">
          <a:xfrm>
            <a:off x="652462" y="357188"/>
            <a:ext cx="5514976" cy="1066800"/>
          </a:xfrm>
          <a:prstGeom prst="rect">
            <a:avLst/>
          </a:prstGeom>
          <a:noFill/>
          <a:ln w="9525">
            <a:noFill/>
            <a:miter lim="800000"/>
            <a:headEnd/>
            <a:tailEnd/>
          </a:ln>
          <a:effectLst/>
        </p:spPr>
        <p:txBody>
          <a:bodyPr>
            <a:spAutoFit/>
          </a:bodyPr>
          <a:lstStyle/>
          <a:p>
            <a:pPr algn="ctr">
              <a:spcBef>
                <a:spcPct val="50000"/>
              </a:spcBef>
            </a:pPr>
            <a:r>
              <a:rPr lang="en-US" sz="3200" b="1">
                <a:solidFill>
                  <a:srgbClr val="FFFFFF"/>
                </a:solidFill>
              </a:rPr>
              <a:t>All-focused                    (deconvolved)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t>Color snapshot</a:t>
            </a:r>
          </a:p>
        </p:txBody>
      </p:sp>
      <p:sp>
        <p:nvSpPr>
          <p:cNvPr id="81923" name="Rectangle 3"/>
          <p:cNvSpPr>
            <a:spLocks noGrp="1" noChangeArrowheads="1"/>
          </p:cNvSpPr>
          <p:nvPr>
            <p:ph type="body" sz="half" idx="2"/>
          </p:nvPr>
        </p:nvSpPr>
        <p:spPr>
          <a:xfrm>
            <a:off x="1066800" y="4267200"/>
            <a:ext cx="7772400" cy="2209800"/>
          </a:xfrm>
        </p:spPr>
        <p:txBody>
          <a:bodyPr/>
          <a:lstStyle/>
          <a:p>
            <a:pPr marL="0" indent="0"/>
            <a:r>
              <a:rPr lang="en-US" sz="2400"/>
              <a:t>is intensity of light </a:t>
            </a:r>
          </a:p>
          <a:p>
            <a:pPr lvl="1"/>
            <a:r>
              <a:rPr lang="en-US" sz="1800"/>
              <a:t>Seen from a single view point</a:t>
            </a:r>
          </a:p>
          <a:p>
            <a:pPr lvl="1"/>
            <a:r>
              <a:rPr lang="en-US" sz="1800"/>
              <a:t>At a single time</a:t>
            </a:r>
          </a:p>
          <a:p>
            <a:pPr lvl="1"/>
            <a:r>
              <a:rPr lang="en-US" sz="1800"/>
              <a:t>As a function of wavelength</a:t>
            </a:r>
          </a:p>
          <a:p>
            <a:pPr marL="0" indent="0"/>
            <a:endParaRPr lang="en-US" sz="2000"/>
          </a:p>
        </p:txBody>
      </p:sp>
      <p:pic>
        <p:nvPicPr>
          <p:cNvPr id="81924" name="Picture 4"/>
          <p:cNvPicPr>
            <a:picLocks noChangeAspect="1" noChangeArrowheads="1"/>
          </p:cNvPicPr>
          <p:nvPr/>
        </p:nvPicPr>
        <p:blipFill>
          <a:blip r:embed="rId2" cstate="print"/>
          <a:srcRect l="6857" t="24380" r="5142" b="26857"/>
          <a:stretch>
            <a:fillRect/>
          </a:stretch>
        </p:blipFill>
        <p:spPr bwMode="auto">
          <a:xfrm>
            <a:off x="1524000" y="914400"/>
            <a:ext cx="6553200" cy="2724150"/>
          </a:xfrm>
          <a:prstGeom prst="rect">
            <a:avLst/>
          </a:prstGeom>
          <a:noFill/>
          <a:ln w="9525">
            <a:noFill/>
            <a:miter lim="800000"/>
            <a:headEnd/>
            <a:tailEnd/>
          </a:ln>
          <a:effectLst/>
        </p:spPr>
      </p:pic>
      <p:sp>
        <p:nvSpPr>
          <p:cNvPr id="81925" name="Text Box 5"/>
          <p:cNvSpPr txBox="1">
            <a:spLocks noChangeArrowheads="1"/>
          </p:cNvSpPr>
          <p:nvPr/>
        </p:nvSpPr>
        <p:spPr bwMode="auto">
          <a:xfrm>
            <a:off x="4105276" y="3657600"/>
            <a:ext cx="1554163"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q,f,l</a:t>
            </a:r>
            <a:r>
              <a:rPr lang="en-US" sz="3200" b="1" i="1">
                <a:solidFill>
                  <a:srgbClr val="000000"/>
                </a:solidFill>
                <a:latin typeface="Times New Roman" pitchFamily="18" charset="0"/>
                <a:cs typeface="Arial" charset="0"/>
              </a:rPr>
              <a:t>)</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1267" name="Picture 19" descr="sofa_inp"/>
          <p:cNvPicPr>
            <a:picLocks noChangeAspect="1" noChangeArrowheads="1"/>
          </p:cNvPicPr>
          <p:nvPr/>
        </p:nvPicPr>
        <p:blipFill>
          <a:blip r:embed="rId3" cstate="print"/>
          <a:srcRect l="15131" t="20206" r="69308" b="45789"/>
          <a:stretch>
            <a:fillRect/>
          </a:stretch>
        </p:blipFill>
        <p:spPr bwMode="auto">
          <a:xfrm>
            <a:off x="775156" y="1636712"/>
            <a:ext cx="2511425" cy="3584575"/>
          </a:xfrm>
          <a:prstGeom prst="rect">
            <a:avLst/>
          </a:prstGeom>
          <a:noFill/>
          <a:ln w="76200">
            <a:solidFill>
              <a:srgbClr val="D7E300"/>
            </a:solidFill>
            <a:miter lim="800000"/>
            <a:headEnd/>
            <a:tailEnd/>
          </a:ln>
        </p:spPr>
      </p:pic>
      <p:pic>
        <p:nvPicPr>
          <p:cNvPr id="181265" name="Picture 17" descr="sofa_deb4"/>
          <p:cNvPicPr>
            <a:picLocks noChangeAspect="1" noChangeArrowheads="1"/>
          </p:cNvPicPr>
          <p:nvPr/>
        </p:nvPicPr>
        <p:blipFill>
          <a:blip r:embed="rId4" cstate="print"/>
          <a:srcRect l="15131" t="20206" r="69308" b="45789"/>
          <a:stretch>
            <a:fillRect/>
          </a:stretch>
        </p:blipFill>
        <p:spPr bwMode="auto">
          <a:xfrm>
            <a:off x="3515181" y="1636712"/>
            <a:ext cx="2511425" cy="3586163"/>
          </a:xfrm>
          <a:prstGeom prst="rect">
            <a:avLst/>
          </a:prstGeom>
          <a:noFill/>
          <a:ln w="76200">
            <a:solidFill>
              <a:schemeClr val="bg1"/>
            </a:solidFill>
            <a:miter lim="800000"/>
            <a:headEnd/>
            <a:tailEnd/>
          </a:ln>
        </p:spPr>
      </p:pic>
      <p:pic>
        <p:nvPicPr>
          <p:cNvPr id="181266" name="Picture 18" descr="sofa_deb"/>
          <p:cNvPicPr>
            <a:picLocks noChangeAspect="1" noChangeArrowheads="1"/>
          </p:cNvPicPr>
          <p:nvPr/>
        </p:nvPicPr>
        <p:blipFill>
          <a:blip r:embed="rId5" cstate="print"/>
          <a:srcRect l="15131" t="20206" r="69308" b="45789"/>
          <a:stretch>
            <a:fillRect/>
          </a:stretch>
        </p:blipFill>
        <p:spPr bwMode="auto">
          <a:xfrm>
            <a:off x="3515181" y="1636712"/>
            <a:ext cx="2511425" cy="3584575"/>
          </a:xfrm>
          <a:prstGeom prst="rect">
            <a:avLst/>
          </a:prstGeom>
          <a:noFill/>
          <a:ln w="76200">
            <a:solidFill>
              <a:srgbClr val="D7E300"/>
            </a:solidFill>
            <a:miter lim="800000"/>
            <a:headEnd/>
            <a:tailEnd/>
          </a:ln>
        </p:spPr>
      </p:pic>
      <p:sp>
        <p:nvSpPr>
          <p:cNvPr id="181251" name="Rectangle 3"/>
          <p:cNvSpPr>
            <a:spLocks noChangeArrowheads="1"/>
          </p:cNvSpPr>
          <p:nvPr/>
        </p:nvSpPr>
        <p:spPr bwMode="auto">
          <a:xfrm>
            <a:off x="962480" y="5027611"/>
            <a:ext cx="2133600" cy="1098550"/>
          </a:xfrm>
          <a:prstGeom prst="rect">
            <a:avLst/>
          </a:prstGeom>
          <a:noFill/>
          <a:ln w="9525">
            <a:noFill/>
            <a:miter lim="800000"/>
            <a:headEnd/>
            <a:tailEnd/>
          </a:ln>
          <a:effectLst/>
        </p:spPr>
        <p:txBody>
          <a:bodyPr anchor="ctr"/>
          <a:lstStyle/>
          <a:p>
            <a:pPr algn="ctr"/>
            <a:r>
              <a:rPr lang="en-US" b="1">
                <a:solidFill>
                  <a:srgbClr val="FFFFFF"/>
                </a:solidFill>
              </a:rPr>
              <a:t>Original image</a:t>
            </a:r>
          </a:p>
        </p:txBody>
      </p:sp>
      <p:sp>
        <p:nvSpPr>
          <p:cNvPr id="181252" name="Rectangle 4"/>
          <p:cNvSpPr>
            <a:spLocks noChangeArrowheads="1"/>
          </p:cNvSpPr>
          <p:nvPr/>
        </p:nvSpPr>
        <p:spPr bwMode="auto">
          <a:xfrm>
            <a:off x="3742193" y="5027611"/>
            <a:ext cx="2057400" cy="1098550"/>
          </a:xfrm>
          <a:prstGeom prst="rect">
            <a:avLst/>
          </a:prstGeom>
          <a:noFill/>
          <a:ln w="9525">
            <a:noFill/>
            <a:miter lim="800000"/>
            <a:headEnd/>
            <a:tailEnd/>
          </a:ln>
          <a:effectLst/>
        </p:spPr>
        <p:txBody>
          <a:bodyPr anchor="ctr"/>
          <a:lstStyle/>
          <a:p>
            <a:pPr algn="ctr"/>
            <a:r>
              <a:rPr lang="en-US" b="1">
                <a:solidFill>
                  <a:srgbClr val="FFFFFF"/>
                </a:solidFill>
              </a:rPr>
              <a:t>All-focus image</a:t>
            </a:r>
          </a:p>
        </p:txBody>
      </p:sp>
      <p:sp>
        <p:nvSpPr>
          <p:cNvPr id="181253" name="Rectangle 5"/>
          <p:cNvSpPr>
            <a:spLocks noGrp="1" noChangeArrowheads="1"/>
          </p:cNvSpPr>
          <p:nvPr>
            <p:ph type="title"/>
          </p:nvPr>
        </p:nvSpPr>
        <p:spPr>
          <a:xfrm>
            <a:off x="533400" y="120650"/>
            <a:ext cx="8458200" cy="1098550"/>
          </a:xfrm>
          <a:noFill/>
          <a:ln/>
        </p:spPr>
        <p:txBody>
          <a:bodyPr/>
          <a:lstStyle/>
          <a:p>
            <a:r>
              <a:rPr lang="en-US" b="1" dirty="0">
                <a:solidFill>
                  <a:srgbClr val="FFCC00"/>
                </a:solidFill>
                <a:latin typeface="Arial" charset="0"/>
              </a:rPr>
              <a:t>Close-up</a:t>
            </a:r>
          </a:p>
        </p:txBody>
      </p:sp>
      <p:sp>
        <p:nvSpPr>
          <p:cNvPr id="181254" name="Line 20"/>
          <p:cNvSpPr>
            <a:spLocks/>
          </p:cNvSpPr>
          <p:nvPr/>
        </p:nvSpPr>
        <p:spPr bwMode="auto">
          <a:xfrm>
            <a:off x="549730" y="1065211"/>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grpSp>
        <p:nvGrpSpPr>
          <p:cNvPr id="2" name="Group 21"/>
          <p:cNvGrpSpPr>
            <a:grpSpLocks/>
          </p:cNvGrpSpPr>
          <p:nvPr/>
        </p:nvGrpSpPr>
        <p:grpSpPr bwMode="auto">
          <a:xfrm>
            <a:off x="6144080" y="1636711"/>
            <a:ext cx="2743200" cy="4489450"/>
            <a:chOff x="3718" y="1032"/>
            <a:chExt cx="1728" cy="2828"/>
          </a:xfrm>
        </p:grpSpPr>
        <p:pic>
          <p:nvPicPr>
            <p:cNvPr id="181262" name="Picture 14" descr="sofa_inp_sharp4"/>
            <p:cNvPicPr>
              <a:picLocks noChangeAspect="1" noChangeArrowheads="1"/>
            </p:cNvPicPr>
            <p:nvPr/>
          </p:nvPicPr>
          <p:blipFill>
            <a:blip r:embed="rId6" cstate="print"/>
            <a:srcRect l="15105" t="20226" r="69318" b="45824"/>
            <a:stretch>
              <a:fillRect/>
            </a:stretch>
          </p:blipFill>
          <p:spPr bwMode="auto">
            <a:xfrm>
              <a:off x="3790" y="1032"/>
              <a:ext cx="1584" cy="2256"/>
            </a:xfrm>
            <a:prstGeom prst="rect">
              <a:avLst/>
            </a:prstGeom>
            <a:solidFill>
              <a:schemeClr val="bg1"/>
            </a:solidFill>
            <a:ln w="76200">
              <a:solidFill>
                <a:srgbClr val="D7E300"/>
              </a:solidFill>
              <a:miter lim="800000"/>
              <a:headEnd/>
              <a:tailEnd/>
            </a:ln>
          </p:spPr>
        </p:pic>
        <p:sp>
          <p:nvSpPr>
            <p:cNvPr id="181263" name="Rectangle 15"/>
            <p:cNvSpPr>
              <a:spLocks noChangeArrowheads="1"/>
            </p:cNvSpPr>
            <p:nvPr/>
          </p:nvSpPr>
          <p:spPr bwMode="auto">
            <a:xfrm>
              <a:off x="3718" y="3168"/>
              <a:ext cx="1728" cy="692"/>
            </a:xfrm>
            <a:prstGeom prst="rect">
              <a:avLst/>
            </a:prstGeom>
            <a:noFill/>
            <a:ln w="9525">
              <a:noFill/>
              <a:miter lim="800000"/>
              <a:headEnd/>
              <a:tailEnd/>
            </a:ln>
            <a:effectLst/>
          </p:spPr>
          <p:txBody>
            <a:bodyPr anchor="ctr"/>
            <a:lstStyle/>
            <a:p>
              <a:pPr algn="ctr"/>
              <a:r>
                <a:rPr lang="en-US" b="1">
                  <a:solidFill>
                    <a:srgbClr val="FFFFFF"/>
                  </a:solidFill>
                </a:rPr>
                <a:t>Naïve sharpening</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5" name="Text Box 5"/>
          <p:cNvSpPr txBox="1">
            <a:spLocks noChangeArrowheads="1"/>
          </p:cNvSpPr>
          <p:nvPr/>
        </p:nvSpPr>
        <p:spPr bwMode="auto">
          <a:xfrm>
            <a:off x="30163" y="76201"/>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
        <p:nvSpPr>
          <p:cNvPr id="204806" name="Line 20"/>
          <p:cNvSpPr>
            <a:spLocks/>
          </p:cNvSpPr>
          <p:nvPr/>
        </p:nvSpPr>
        <p:spPr bwMode="auto">
          <a:xfrm>
            <a:off x="338138" y="762000"/>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04807" name="Picture 7" descr="people_deb"/>
          <p:cNvPicPr>
            <a:picLocks noChangeAspect="1" noChangeArrowheads="1"/>
          </p:cNvPicPr>
          <p:nvPr/>
        </p:nvPicPr>
        <p:blipFill>
          <a:blip r:embed="rId3" cstate="print"/>
          <a:srcRect/>
          <a:stretch>
            <a:fillRect/>
          </a:stretch>
        </p:blipFill>
        <p:spPr bwMode="auto">
          <a:xfrm>
            <a:off x="0" y="844550"/>
            <a:ext cx="9204326" cy="6013450"/>
          </a:xfrm>
          <a:prstGeom prst="rect">
            <a:avLst/>
          </a:prstGeom>
          <a:noFill/>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6854"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06856" name="Picture 8" descr="refocus_new_people_1"/>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06858" name="Text Box 10"/>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8902"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08904" name="Picture 8" descr="refocus_new_people_2"/>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08906" name="Text Box 10"/>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0950"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10952" name="Picture 8" descr="refocus_new_people_3"/>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10954" name="Text Box 10"/>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3"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35526" name="Picture 6" descr="refocus_new_beer_coke_1"/>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35528" name="Text Box 8"/>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5"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43717" name="Picture 5" descr="refocus_new_beer_coke_2"/>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43719" name="Text Box 7"/>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1667" name="Line 20"/>
          <p:cNvSpPr>
            <a:spLocks/>
          </p:cNvSpPr>
          <p:nvPr/>
        </p:nvSpPr>
        <p:spPr bwMode="auto">
          <a:xfrm>
            <a:off x="338138" y="685799"/>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pic>
        <p:nvPicPr>
          <p:cNvPr id="241669" name="Picture 5" descr="refocus_new_beer_coke_5"/>
          <p:cNvPicPr>
            <a:picLocks noChangeAspect="1" noChangeArrowheads="1"/>
          </p:cNvPicPr>
          <p:nvPr/>
        </p:nvPicPr>
        <p:blipFill>
          <a:blip r:embed="rId3" cstate="print"/>
          <a:srcRect/>
          <a:stretch>
            <a:fillRect/>
          </a:stretch>
        </p:blipFill>
        <p:spPr bwMode="auto">
          <a:xfrm>
            <a:off x="0" y="842963"/>
            <a:ext cx="9204326" cy="6015037"/>
          </a:xfrm>
          <a:prstGeom prst="rect">
            <a:avLst/>
          </a:prstGeom>
          <a:noFill/>
        </p:spPr>
      </p:pic>
      <p:sp>
        <p:nvSpPr>
          <p:cNvPr id="241671" name="Text Box 7"/>
          <p:cNvSpPr txBox="1">
            <a:spLocks noChangeArrowheads="1"/>
          </p:cNvSpPr>
          <p:nvPr/>
        </p:nvSpPr>
        <p:spPr bwMode="auto">
          <a:xfrm>
            <a:off x="30163" y="76200"/>
            <a:ext cx="9144000" cy="519113"/>
          </a:xfrm>
          <a:prstGeom prst="rect">
            <a:avLst/>
          </a:prstGeom>
          <a:noFill/>
          <a:ln w="9525">
            <a:noFill/>
            <a:miter lim="800000"/>
            <a:headEnd/>
            <a:tailEnd/>
          </a:ln>
          <a:effectLst/>
        </p:spPr>
        <p:txBody>
          <a:bodyPr>
            <a:spAutoFit/>
          </a:bodyPr>
          <a:lstStyle/>
          <a:p>
            <a:pPr algn="ctr">
              <a:spcBef>
                <a:spcPct val="50000"/>
              </a:spcBef>
            </a:pPr>
            <a:r>
              <a:rPr lang="en-US" sz="2800" b="1">
                <a:solidFill>
                  <a:srgbClr val="FFCC00"/>
                </a:solidFill>
              </a:rPr>
              <a:t>Application: Digital refocusing from a single image</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6147" name="Text Box 3"/>
          <p:cNvSpPr txBox="1">
            <a:spLocks noChangeArrowheads="1"/>
          </p:cNvSpPr>
          <p:nvPr/>
        </p:nvSpPr>
        <p:spPr bwMode="auto">
          <a:xfrm>
            <a:off x="898982" y="1296313"/>
            <a:ext cx="6416675" cy="4316413"/>
          </a:xfrm>
          <a:prstGeom prst="rect">
            <a:avLst/>
          </a:prstGeom>
          <a:noFill/>
          <a:ln w="9525">
            <a:noFill/>
            <a:miter lim="800000"/>
            <a:headEnd/>
            <a:tailEnd/>
          </a:ln>
          <a:effectLst/>
        </p:spPr>
        <p:txBody>
          <a:bodyPr>
            <a:spAutoFit/>
          </a:bodyPr>
          <a:lstStyle/>
          <a:p>
            <a:pPr>
              <a:spcBef>
                <a:spcPct val="50000"/>
              </a:spcBef>
            </a:pPr>
            <a:r>
              <a:rPr lang="en-US" sz="2200" b="1" dirty="0">
                <a:solidFill>
                  <a:srgbClr val="FFFFFF"/>
                </a:solidFill>
              </a:rPr>
              <a:t>Image AND depth at a single shot</a:t>
            </a:r>
          </a:p>
          <a:p>
            <a:pPr>
              <a:spcBef>
                <a:spcPct val="50000"/>
              </a:spcBef>
            </a:pPr>
            <a:r>
              <a:rPr lang="en-US" sz="2200" b="1" dirty="0">
                <a:solidFill>
                  <a:srgbClr val="FFFFFF"/>
                </a:solidFill>
              </a:rPr>
              <a:t>No loss of image resolution</a:t>
            </a:r>
          </a:p>
          <a:p>
            <a:pPr>
              <a:spcBef>
                <a:spcPct val="50000"/>
              </a:spcBef>
            </a:pPr>
            <a:r>
              <a:rPr lang="en-US" sz="2200" b="1" dirty="0">
                <a:solidFill>
                  <a:srgbClr val="FFFFFF"/>
                </a:solidFill>
              </a:rPr>
              <a:t>Simple modification to lens</a:t>
            </a:r>
          </a:p>
          <a:p>
            <a:pPr>
              <a:spcBef>
                <a:spcPct val="50000"/>
              </a:spcBef>
            </a:pPr>
            <a:r>
              <a:rPr lang="en-US" sz="2200" b="1" dirty="0">
                <a:solidFill>
                  <a:srgbClr val="FFFFFF"/>
                </a:solidFill>
              </a:rPr>
              <a:t>Depth is coarse</a:t>
            </a:r>
          </a:p>
          <a:p>
            <a:pPr>
              <a:spcBef>
                <a:spcPct val="50000"/>
              </a:spcBef>
            </a:pPr>
            <a:endParaRPr lang="en-US" b="1" dirty="0">
              <a:solidFill>
                <a:srgbClr val="FFFFFF"/>
              </a:solidFill>
            </a:endParaRPr>
          </a:p>
          <a:p>
            <a:pPr>
              <a:spcBef>
                <a:spcPct val="50000"/>
              </a:spcBef>
            </a:pPr>
            <a:endParaRPr lang="en-US" b="1" dirty="0">
              <a:solidFill>
                <a:srgbClr val="FFFFFF"/>
              </a:solidFill>
            </a:endParaRPr>
          </a:p>
          <a:p>
            <a:pPr>
              <a:spcBef>
                <a:spcPct val="50000"/>
              </a:spcBef>
            </a:pPr>
            <a:r>
              <a:rPr lang="en-US" sz="2200" b="1" dirty="0">
                <a:solidFill>
                  <a:srgbClr val="FFFFFF"/>
                </a:solidFill>
              </a:rPr>
              <a:t>But depth is a pure bonus</a:t>
            </a:r>
          </a:p>
          <a:p>
            <a:pPr>
              <a:spcBef>
                <a:spcPct val="50000"/>
              </a:spcBef>
            </a:pPr>
            <a:r>
              <a:rPr lang="en-US" sz="2200" b="1" dirty="0">
                <a:solidFill>
                  <a:srgbClr val="FFFFFF"/>
                </a:solidFill>
              </a:rPr>
              <a:t>Lose some light</a:t>
            </a:r>
          </a:p>
          <a:p>
            <a:pPr>
              <a:spcBef>
                <a:spcPct val="50000"/>
              </a:spcBef>
            </a:pPr>
            <a:r>
              <a:rPr lang="en-US" sz="2200" b="1" dirty="0">
                <a:solidFill>
                  <a:srgbClr val="FFFFFF"/>
                </a:solidFill>
              </a:rPr>
              <a:t>But </a:t>
            </a:r>
            <a:r>
              <a:rPr lang="en-US" sz="2200" b="1" dirty="0" err="1">
                <a:solidFill>
                  <a:srgbClr val="FFFFFF"/>
                </a:solidFill>
              </a:rPr>
              <a:t>deconvolution</a:t>
            </a:r>
            <a:r>
              <a:rPr lang="en-US" sz="2200" b="1" dirty="0">
                <a:solidFill>
                  <a:srgbClr val="FFFFFF"/>
                </a:solidFill>
              </a:rPr>
              <a:t> increases depth of field</a:t>
            </a:r>
            <a:r>
              <a:rPr lang="en-US" sz="2400" b="1" dirty="0">
                <a:solidFill>
                  <a:srgbClr val="FFFFFF"/>
                </a:solidFill>
              </a:rPr>
              <a:t> </a:t>
            </a:r>
          </a:p>
        </p:txBody>
      </p:sp>
      <p:sp>
        <p:nvSpPr>
          <p:cNvPr id="646146" name="Text Box 2"/>
          <p:cNvSpPr txBox="1">
            <a:spLocks noChangeArrowheads="1"/>
          </p:cNvSpPr>
          <p:nvPr/>
        </p:nvSpPr>
        <p:spPr bwMode="auto">
          <a:xfrm>
            <a:off x="241756" y="331112"/>
            <a:ext cx="91440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FFCC00"/>
                </a:solidFill>
              </a:rPr>
              <a:t>Coded aperture: pros and cons</a:t>
            </a:r>
          </a:p>
        </p:txBody>
      </p:sp>
      <p:sp>
        <p:nvSpPr>
          <p:cNvPr id="646148" name="Line 20"/>
          <p:cNvSpPr>
            <a:spLocks/>
          </p:cNvSpPr>
          <p:nvPr/>
        </p:nvSpPr>
        <p:spPr bwMode="auto">
          <a:xfrm>
            <a:off x="549731" y="1064537"/>
            <a:ext cx="8458200" cy="0"/>
          </a:xfrm>
          <a:prstGeom prst="line">
            <a:avLst/>
          </a:prstGeom>
          <a:noFill/>
          <a:ln w="25400" cap="rnd" algn="ctr">
            <a:solidFill>
              <a:srgbClr val="B8AE68"/>
            </a:solidFill>
            <a:prstDash val="sysDot"/>
            <a:round/>
            <a:headEnd/>
            <a:tailEnd/>
          </a:ln>
        </p:spPr>
        <p:txBody>
          <a:bodyPr/>
          <a:lstStyle/>
          <a:p>
            <a:endParaRPr lang="en-US">
              <a:solidFill>
                <a:srgbClr val="004731"/>
              </a:solidFill>
            </a:endParaRPr>
          </a:p>
        </p:txBody>
      </p:sp>
      <p:sp>
        <p:nvSpPr>
          <p:cNvPr id="646150" name="Text Box 6"/>
          <p:cNvSpPr txBox="1">
            <a:spLocks noChangeArrowheads="1"/>
          </p:cNvSpPr>
          <p:nvPr/>
        </p:nvSpPr>
        <p:spPr bwMode="auto">
          <a:xfrm>
            <a:off x="1160920" y="3183850"/>
            <a:ext cx="4924425" cy="641350"/>
          </a:xfrm>
          <a:prstGeom prst="rect">
            <a:avLst/>
          </a:prstGeom>
          <a:noFill/>
          <a:ln w="9525">
            <a:noFill/>
            <a:miter lim="800000"/>
            <a:headEnd/>
            <a:tailEnd/>
          </a:ln>
          <a:effectLst/>
        </p:spPr>
        <p:txBody>
          <a:bodyPr>
            <a:spAutoFit/>
          </a:bodyPr>
          <a:lstStyle/>
          <a:p>
            <a:pPr>
              <a:spcBef>
                <a:spcPct val="50000"/>
              </a:spcBef>
            </a:pPr>
            <a:r>
              <a:rPr lang="en-US" b="1">
                <a:solidFill>
                  <a:srgbClr val="FFFFFF"/>
                </a:solidFill>
              </a:rPr>
              <a:t>unable to get depth at untextured areas, might need manual corrections.</a:t>
            </a:r>
          </a:p>
        </p:txBody>
      </p:sp>
      <p:sp>
        <p:nvSpPr>
          <p:cNvPr id="646152" name="Text Box 8"/>
          <p:cNvSpPr txBox="1">
            <a:spLocks noChangeArrowheads="1"/>
          </p:cNvSpPr>
          <p:nvPr/>
        </p:nvSpPr>
        <p:spPr bwMode="auto">
          <a:xfrm>
            <a:off x="511632" y="2488525"/>
            <a:ext cx="404813"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FF0000"/>
                </a:solidFill>
              </a:rPr>
              <a:t>-</a:t>
            </a:r>
          </a:p>
        </p:txBody>
      </p:sp>
      <p:grpSp>
        <p:nvGrpSpPr>
          <p:cNvPr id="2" name="Group 10"/>
          <p:cNvGrpSpPr>
            <a:grpSpLocks/>
          </p:cNvGrpSpPr>
          <p:nvPr/>
        </p:nvGrpSpPr>
        <p:grpSpPr bwMode="auto">
          <a:xfrm>
            <a:off x="6990219" y="1405850"/>
            <a:ext cx="2220912" cy="4024312"/>
            <a:chOff x="4257" y="859"/>
            <a:chExt cx="1399" cy="2535"/>
          </a:xfrm>
        </p:grpSpPr>
        <p:grpSp>
          <p:nvGrpSpPr>
            <p:cNvPr id="3" name="Group 11"/>
            <p:cNvGrpSpPr>
              <a:grpSpLocks/>
            </p:cNvGrpSpPr>
            <p:nvPr/>
          </p:nvGrpSpPr>
          <p:grpSpPr bwMode="auto">
            <a:xfrm>
              <a:off x="4257" y="859"/>
              <a:ext cx="782" cy="782"/>
              <a:chOff x="1059" y="833"/>
              <a:chExt cx="1085" cy="1084"/>
            </a:xfrm>
          </p:grpSpPr>
          <p:sp>
            <p:nvSpPr>
              <p:cNvPr id="646156" name="Rectangle 12"/>
              <p:cNvSpPr>
                <a:spLocks noChangeArrowheads="1"/>
              </p:cNvSpPr>
              <p:nvPr/>
            </p:nvSpPr>
            <p:spPr bwMode="auto">
              <a:xfrm>
                <a:off x="1061" y="834"/>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46157" name="Picture 13"/>
              <p:cNvPicPr>
                <a:picLocks noChangeArrowheads="1"/>
              </p:cNvPicPr>
              <p:nvPr/>
            </p:nvPicPr>
            <p:blipFill>
              <a:blip r:embed="rId3" cstate="print"/>
              <a:srcRect r="49919" b="49603"/>
              <a:stretch>
                <a:fillRect/>
              </a:stretch>
            </p:blipFill>
            <p:spPr bwMode="auto">
              <a:xfrm>
                <a:off x="1059" y="833"/>
                <a:ext cx="1085" cy="1083"/>
              </a:xfrm>
              <a:prstGeom prst="rect">
                <a:avLst/>
              </a:prstGeom>
              <a:noFill/>
              <a:ln w="9525" algn="ctr">
                <a:noFill/>
                <a:miter lim="800000"/>
                <a:headEnd/>
                <a:tailEnd/>
              </a:ln>
              <a:effectLst/>
            </p:spPr>
          </p:pic>
        </p:grpSp>
        <p:grpSp>
          <p:nvGrpSpPr>
            <p:cNvPr id="4" name="Group 14"/>
            <p:cNvGrpSpPr>
              <a:grpSpLocks/>
            </p:cNvGrpSpPr>
            <p:nvPr/>
          </p:nvGrpSpPr>
          <p:grpSpPr bwMode="auto">
            <a:xfrm>
              <a:off x="4257" y="2226"/>
              <a:ext cx="782" cy="782"/>
              <a:chOff x="4530" y="765"/>
              <a:chExt cx="1095" cy="1085"/>
            </a:xfrm>
          </p:grpSpPr>
          <p:sp>
            <p:nvSpPr>
              <p:cNvPr id="646159" name="Rectangle 15"/>
              <p:cNvSpPr>
                <a:spLocks noChangeArrowheads="1"/>
              </p:cNvSpPr>
              <p:nvPr/>
            </p:nvSpPr>
            <p:spPr bwMode="auto">
              <a:xfrm>
                <a:off x="4530" y="767"/>
                <a:ext cx="1083" cy="1083"/>
              </a:xfrm>
              <a:prstGeom prst="rect">
                <a:avLst/>
              </a:prstGeom>
              <a:solidFill>
                <a:schemeClr val="bg1"/>
              </a:solidFill>
              <a:ln w="38100">
                <a:solidFill>
                  <a:schemeClr val="bg1"/>
                </a:solidFill>
                <a:miter lim="800000"/>
                <a:headEnd/>
                <a:tailEnd/>
              </a:ln>
              <a:effectLst/>
            </p:spPr>
            <p:txBody>
              <a:bodyPr wrap="none" anchor="ctr"/>
              <a:lstStyle/>
              <a:p>
                <a:endParaRPr lang="en-US">
                  <a:solidFill>
                    <a:srgbClr val="004731"/>
                  </a:solidFill>
                </a:endParaRPr>
              </a:p>
            </p:txBody>
          </p:sp>
          <p:pic>
            <p:nvPicPr>
              <p:cNvPr id="646160" name="Picture 16"/>
              <p:cNvPicPr>
                <a:picLocks noChangeArrowheads="1"/>
              </p:cNvPicPr>
              <p:nvPr/>
            </p:nvPicPr>
            <p:blipFill>
              <a:blip r:embed="rId4" cstate="print"/>
              <a:srcRect l="50218" r="-1196" b="49907"/>
              <a:stretch>
                <a:fillRect/>
              </a:stretch>
            </p:blipFill>
            <p:spPr bwMode="auto">
              <a:xfrm>
                <a:off x="4540" y="765"/>
                <a:ext cx="1085" cy="1085"/>
              </a:xfrm>
              <a:prstGeom prst="rect">
                <a:avLst/>
              </a:prstGeom>
              <a:noFill/>
              <a:ln w="9525" algn="ctr">
                <a:noFill/>
                <a:miter lim="800000"/>
                <a:headEnd/>
                <a:tailEnd/>
              </a:ln>
              <a:effectLst/>
            </p:spPr>
          </p:pic>
        </p:grpSp>
        <p:pic>
          <p:nvPicPr>
            <p:cNvPr id="646161" name="Picture 17" descr="coded_01"/>
            <p:cNvPicPr>
              <a:picLocks noChangeAspect="1" noChangeArrowheads="1"/>
            </p:cNvPicPr>
            <p:nvPr/>
          </p:nvPicPr>
          <p:blipFill>
            <a:blip r:embed="rId5" cstate="print"/>
            <a:srcRect/>
            <a:stretch>
              <a:fillRect/>
            </a:stretch>
          </p:blipFill>
          <p:spPr bwMode="auto">
            <a:xfrm>
              <a:off x="4883" y="2621"/>
              <a:ext cx="773" cy="773"/>
            </a:xfrm>
            <a:prstGeom prst="rect">
              <a:avLst/>
            </a:prstGeom>
            <a:noFill/>
            <a:ln w="38100">
              <a:solidFill>
                <a:schemeClr val="bg1"/>
              </a:solidFill>
              <a:miter lim="800000"/>
              <a:headEnd/>
              <a:tailEnd/>
            </a:ln>
          </p:spPr>
        </p:pic>
        <p:pic>
          <p:nvPicPr>
            <p:cNvPr id="646162" name="Picture 18" descr="conv_01"/>
            <p:cNvPicPr>
              <a:picLocks noChangeAspect="1" noChangeArrowheads="1"/>
            </p:cNvPicPr>
            <p:nvPr/>
          </p:nvPicPr>
          <p:blipFill>
            <a:blip r:embed="rId6" cstate="print"/>
            <a:srcRect/>
            <a:stretch>
              <a:fillRect/>
            </a:stretch>
          </p:blipFill>
          <p:spPr bwMode="auto">
            <a:xfrm>
              <a:off x="4883" y="1243"/>
              <a:ext cx="773" cy="773"/>
            </a:xfrm>
            <a:prstGeom prst="rect">
              <a:avLst/>
            </a:prstGeom>
            <a:noFill/>
            <a:ln w="38100">
              <a:solidFill>
                <a:schemeClr val="bg1"/>
              </a:solidFill>
              <a:miter lim="800000"/>
              <a:headEnd/>
              <a:tailEnd/>
            </a:ln>
          </p:spPr>
        </p:pic>
        <p:sp>
          <p:nvSpPr>
            <p:cNvPr id="646163" name="AutoShape 19"/>
            <p:cNvSpPr>
              <a:spLocks noChangeArrowheads="1"/>
            </p:cNvSpPr>
            <p:nvPr/>
          </p:nvSpPr>
          <p:spPr bwMode="auto">
            <a:xfrm>
              <a:off x="4765" y="2011"/>
              <a:ext cx="329" cy="241"/>
            </a:xfrm>
            <a:prstGeom prst="downArrow">
              <a:avLst>
                <a:gd name="adj1" fmla="val 55657"/>
                <a:gd name="adj2" fmla="val 42468"/>
              </a:avLst>
            </a:prstGeom>
            <a:solidFill>
              <a:srgbClr val="FFFF99"/>
            </a:solidFill>
            <a:ln w="9525">
              <a:solidFill>
                <a:srgbClr val="000000"/>
              </a:solidFill>
              <a:miter lim="800000"/>
              <a:headEnd/>
              <a:tailEnd/>
            </a:ln>
            <a:effectLst/>
          </p:spPr>
          <p:txBody>
            <a:bodyPr wrap="none" anchor="ctr"/>
            <a:lstStyle/>
            <a:p>
              <a:endParaRPr lang="en-US">
                <a:solidFill>
                  <a:srgbClr val="004731"/>
                </a:solidFill>
              </a:endParaRPr>
            </a:p>
          </p:txBody>
        </p:sp>
      </p:grpSp>
      <p:sp>
        <p:nvSpPr>
          <p:cNvPr id="646164" name="Text Box 20"/>
          <p:cNvSpPr txBox="1">
            <a:spLocks noChangeArrowheads="1"/>
          </p:cNvSpPr>
          <p:nvPr/>
        </p:nvSpPr>
        <p:spPr bwMode="auto">
          <a:xfrm>
            <a:off x="424320" y="1539200"/>
            <a:ext cx="490537"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
        <p:nvSpPr>
          <p:cNvPr id="646165" name="Text Box 21"/>
          <p:cNvSpPr txBox="1">
            <a:spLocks noChangeArrowheads="1"/>
          </p:cNvSpPr>
          <p:nvPr/>
        </p:nvSpPr>
        <p:spPr bwMode="auto">
          <a:xfrm>
            <a:off x="424320" y="2044025"/>
            <a:ext cx="490537"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
        <p:nvSpPr>
          <p:cNvPr id="646166" name="Text Box 22"/>
          <p:cNvSpPr txBox="1">
            <a:spLocks noChangeArrowheads="1"/>
          </p:cNvSpPr>
          <p:nvPr/>
        </p:nvSpPr>
        <p:spPr bwMode="auto">
          <a:xfrm>
            <a:off x="424320" y="3872825"/>
            <a:ext cx="490537"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
        <p:nvSpPr>
          <p:cNvPr id="646167" name="Text Box 23"/>
          <p:cNvSpPr txBox="1">
            <a:spLocks noChangeArrowheads="1"/>
          </p:cNvSpPr>
          <p:nvPr/>
        </p:nvSpPr>
        <p:spPr bwMode="auto">
          <a:xfrm>
            <a:off x="511632" y="4336375"/>
            <a:ext cx="404813"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FF0000"/>
                </a:solidFill>
              </a:rPr>
              <a:t>-</a:t>
            </a:r>
          </a:p>
        </p:txBody>
      </p:sp>
      <p:sp>
        <p:nvSpPr>
          <p:cNvPr id="646168" name="Text Box 24"/>
          <p:cNvSpPr txBox="1">
            <a:spLocks noChangeArrowheads="1"/>
          </p:cNvSpPr>
          <p:nvPr/>
        </p:nvSpPr>
        <p:spPr bwMode="auto">
          <a:xfrm>
            <a:off x="425906" y="4938037"/>
            <a:ext cx="490538"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
        <p:nvSpPr>
          <p:cNvPr id="646169" name="Text Box 25"/>
          <p:cNvSpPr txBox="1">
            <a:spLocks noChangeArrowheads="1"/>
          </p:cNvSpPr>
          <p:nvPr/>
        </p:nvSpPr>
        <p:spPr bwMode="auto">
          <a:xfrm>
            <a:off x="419556" y="1067712"/>
            <a:ext cx="490538" cy="914400"/>
          </a:xfrm>
          <a:prstGeom prst="rect">
            <a:avLst/>
          </a:prstGeom>
          <a:noFill/>
          <a:ln w="9525">
            <a:noFill/>
            <a:miter lim="800000"/>
            <a:headEnd/>
            <a:tailEnd/>
          </a:ln>
          <a:effectLst/>
        </p:spPr>
        <p:txBody>
          <a:bodyPr>
            <a:spAutoFit/>
          </a:bodyPr>
          <a:lstStyle/>
          <a:p>
            <a:pPr algn="ctr">
              <a:spcBef>
                <a:spcPct val="50000"/>
              </a:spcBef>
            </a:pPr>
            <a:r>
              <a:rPr lang="en-US" sz="5400">
                <a:solidFill>
                  <a:srgbClr val="00FFFF"/>
                </a:solidFill>
              </a:rPr>
              <a: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69028" name="Picture 4" descr="07-07-09-at-15h21m30s-IMG_0934"/>
          <p:cNvPicPr>
            <a:picLocks noChangeAspect="1" noChangeArrowheads="1"/>
          </p:cNvPicPr>
          <p:nvPr/>
        </p:nvPicPr>
        <p:blipFill>
          <a:blip r:embed="rId3" cstate="print"/>
          <a:srcRect/>
          <a:stretch>
            <a:fillRect/>
          </a:stretch>
        </p:blipFill>
        <p:spPr bwMode="auto">
          <a:xfrm>
            <a:off x="990600" y="152400"/>
            <a:ext cx="6894512" cy="4597400"/>
          </a:xfrm>
          <a:prstGeom prst="rect">
            <a:avLst/>
          </a:prstGeom>
          <a:noFill/>
        </p:spPr>
      </p:pic>
      <p:grpSp>
        <p:nvGrpSpPr>
          <p:cNvPr id="2" name="Group 17"/>
          <p:cNvGrpSpPr>
            <a:grpSpLocks/>
          </p:cNvGrpSpPr>
          <p:nvPr/>
        </p:nvGrpSpPr>
        <p:grpSpPr bwMode="auto">
          <a:xfrm>
            <a:off x="733426" y="6103939"/>
            <a:ext cx="4276725" cy="396875"/>
            <a:chOff x="529" y="3857"/>
            <a:chExt cx="2694" cy="250"/>
          </a:xfrm>
        </p:grpSpPr>
        <p:sp>
          <p:nvSpPr>
            <p:cNvPr id="769033" name="Text Box 9"/>
            <p:cNvSpPr txBox="1">
              <a:spLocks noChangeArrowheads="1"/>
            </p:cNvSpPr>
            <p:nvPr/>
          </p:nvSpPr>
          <p:spPr bwMode="auto">
            <a:xfrm>
              <a:off x="529" y="3857"/>
              <a:ext cx="1582" cy="250"/>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Depth acquisition:</a:t>
              </a:r>
            </a:p>
          </p:txBody>
        </p:sp>
        <p:sp>
          <p:nvSpPr>
            <p:cNvPr id="769034" name="Text Box 10"/>
            <p:cNvSpPr txBox="1">
              <a:spLocks noChangeArrowheads="1"/>
            </p:cNvSpPr>
            <p:nvPr/>
          </p:nvSpPr>
          <p:spPr bwMode="auto">
            <a:xfrm>
              <a:off x="2181" y="3857"/>
              <a:ext cx="1042" cy="250"/>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priceless </a:t>
              </a:r>
            </a:p>
          </p:txBody>
        </p:sp>
      </p:grpSp>
      <p:grpSp>
        <p:nvGrpSpPr>
          <p:cNvPr id="3" name="Group 15"/>
          <p:cNvGrpSpPr>
            <a:grpSpLocks/>
          </p:cNvGrpSpPr>
          <p:nvPr/>
        </p:nvGrpSpPr>
        <p:grpSpPr bwMode="auto">
          <a:xfrm>
            <a:off x="1546226" y="5295901"/>
            <a:ext cx="2346325" cy="398463"/>
            <a:chOff x="1041" y="3374"/>
            <a:chExt cx="1478" cy="251"/>
          </a:xfrm>
        </p:grpSpPr>
        <p:sp>
          <p:nvSpPr>
            <p:cNvPr id="769032" name="Text Box 8"/>
            <p:cNvSpPr txBox="1">
              <a:spLocks noChangeArrowheads="1"/>
            </p:cNvSpPr>
            <p:nvPr/>
          </p:nvSpPr>
          <p:spPr bwMode="auto">
            <a:xfrm>
              <a:off x="2181" y="3375"/>
              <a:ext cx="338" cy="250"/>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$1</a:t>
              </a:r>
            </a:p>
          </p:txBody>
        </p:sp>
        <p:sp>
          <p:nvSpPr>
            <p:cNvPr id="769035" name="Text Box 11"/>
            <p:cNvSpPr txBox="1">
              <a:spLocks noChangeArrowheads="1"/>
            </p:cNvSpPr>
            <p:nvPr/>
          </p:nvSpPr>
          <p:spPr bwMode="auto">
            <a:xfrm>
              <a:off x="1041" y="3374"/>
              <a:ext cx="1070" cy="250"/>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Cardboard:</a:t>
              </a:r>
            </a:p>
          </p:txBody>
        </p:sp>
      </p:grpSp>
      <p:grpSp>
        <p:nvGrpSpPr>
          <p:cNvPr id="4" name="Group 14"/>
          <p:cNvGrpSpPr>
            <a:grpSpLocks/>
          </p:cNvGrpSpPr>
          <p:nvPr/>
        </p:nvGrpSpPr>
        <p:grpSpPr bwMode="auto">
          <a:xfrm>
            <a:off x="1401763" y="4894264"/>
            <a:ext cx="3013075" cy="396875"/>
            <a:chOff x="950" y="3095"/>
            <a:chExt cx="1898" cy="250"/>
          </a:xfrm>
        </p:grpSpPr>
        <p:sp>
          <p:nvSpPr>
            <p:cNvPr id="769029" name="Text Box 5"/>
            <p:cNvSpPr txBox="1">
              <a:spLocks noChangeArrowheads="1"/>
            </p:cNvSpPr>
            <p:nvPr/>
          </p:nvSpPr>
          <p:spPr bwMode="auto">
            <a:xfrm>
              <a:off x="2181" y="3095"/>
              <a:ext cx="667" cy="250"/>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$79.95</a:t>
              </a:r>
            </a:p>
          </p:txBody>
        </p:sp>
        <p:sp>
          <p:nvSpPr>
            <p:cNvPr id="769036" name="Text Box 12"/>
            <p:cNvSpPr txBox="1">
              <a:spLocks noChangeArrowheads="1"/>
            </p:cNvSpPr>
            <p:nvPr/>
          </p:nvSpPr>
          <p:spPr bwMode="auto">
            <a:xfrm>
              <a:off x="950" y="3095"/>
              <a:ext cx="1161" cy="250"/>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50mm f/1.8:</a:t>
              </a:r>
            </a:p>
          </p:txBody>
        </p:sp>
      </p:grpSp>
      <p:grpSp>
        <p:nvGrpSpPr>
          <p:cNvPr id="5" name="Group 16"/>
          <p:cNvGrpSpPr>
            <a:grpSpLocks/>
          </p:cNvGrpSpPr>
          <p:nvPr/>
        </p:nvGrpSpPr>
        <p:grpSpPr bwMode="auto">
          <a:xfrm>
            <a:off x="2344738" y="5700714"/>
            <a:ext cx="1547813" cy="396875"/>
            <a:chOff x="1544" y="3630"/>
            <a:chExt cx="975" cy="250"/>
          </a:xfrm>
        </p:grpSpPr>
        <p:sp>
          <p:nvSpPr>
            <p:cNvPr id="769031" name="Text Box 7"/>
            <p:cNvSpPr txBox="1">
              <a:spLocks noChangeArrowheads="1"/>
            </p:cNvSpPr>
            <p:nvPr/>
          </p:nvSpPr>
          <p:spPr bwMode="auto">
            <a:xfrm>
              <a:off x="1544" y="3630"/>
              <a:ext cx="567" cy="250"/>
            </a:xfrm>
            <a:prstGeom prst="rect">
              <a:avLst/>
            </a:prstGeom>
            <a:noFill/>
            <a:ln w="9525">
              <a:noFill/>
              <a:miter lim="800000"/>
              <a:headEnd/>
              <a:tailEnd/>
            </a:ln>
            <a:effectLst/>
          </p:spPr>
          <p:txBody>
            <a:bodyPr>
              <a:spAutoFit/>
            </a:bodyPr>
            <a:lstStyle/>
            <a:p>
              <a:pPr algn="r">
                <a:spcBef>
                  <a:spcPct val="50000"/>
                </a:spcBef>
              </a:pPr>
              <a:r>
                <a:rPr lang="en-US" sz="2000" b="1">
                  <a:solidFill>
                    <a:srgbClr val="FFFFFF"/>
                  </a:solidFill>
                </a:rPr>
                <a:t>Tape:</a:t>
              </a:r>
            </a:p>
          </p:txBody>
        </p:sp>
        <p:sp>
          <p:nvSpPr>
            <p:cNvPr id="769037" name="Text Box 13"/>
            <p:cNvSpPr txBox="1">
              <a:spLocks noChangeArrowheads="1"/>
            </p:cNvSpPr>
            <p:nvPr/>
          </p:nvSpPr>
          <p:spPr bwMode="auto">
            <a:xfrm>
              <a:off x="2181" y="3630"/>
              <a:ext cx="338" cy="250"/>
            </a:xfrm>
            <a:prstGeom prst="rect">
              <a:avLst/>
            </a:prstGeom>
            <a:noFill/>
            <a:ln w="9525">
              <a:noFill/>
              <a:miter lim="800000"/>
              <a:headEnd/>
              <a:tailEnd/>
            </a:ln>
            <a:effectLst/>
          </p:spPr>
          <p:txBody>
            <a:bodyPr>
              <a:spAutoFit/>
            </a:bodyPr>
            <a:lstStyle/>
            <a:p>
              <a:pPr>
                <a:spcBef>
                  <a:spcPct val="50000"/>
                </a:spcBef>
              </a:pPr>
              <a:r>
                <a:rPr lang="en-US" sz="2000" b="1">
                  <a:solidFill>
                    <a:srgbClr val="FFFFFF"/>
                  </a:solidFill>
                </a:rPr>
                <a:t>$1</a:t>
              </a:r>
            </a:p>
          </p:txBody>
        </p:sp>
      </p:grpSp>
      <p:pic>
        <p:nvPicPr>
          <p:cNvPr id="769049" name="Picture 25"/>
          <p:cNvPicPr>
            <a:picLocks noChangeAspect="1" noChangeArrowheads="1"/>
          </p:cNvPicPr>
          <p:nvPr/>
        </p:nvPicPr>
        <p:blipFill>
          <a:blip r:embed="rId4" cstate="print"/>
          <a:srcRect r="1103" b="1880"/>
          <a:stretch>
            <a:fillRect/>
          </a:stretch>
        </p:blipFill>
        <p:spPr bwMode="auto">
          <a:xfrm>
            <a:off x="5311776" y="4768850"/>
            <a:ext cx="3413125" cy="19891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9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t>A movie</a:t>
            </a:r>
          </a:p>
        </p:txBody>
      </p:sp>
      <p:sp>
        <p:nvSpPr>
          <p:cNvPr id="82947" name="Rectangle 3"/>
          <p:cNvSpPr>
            <a:spLocks noGrp="1" noChangeArrowheads="1"/>
          </p:cNvSpPr>
          <p:nvPr>
            <p:ph type="body" sz="half" idx="2"/>
          </p:nvPr>
        </p:nvSpPr>
        <p:spPr>
          <a:xfrm>
            <a:off x="1066800" y="4267200"/>
            <a:ext cx="7772400" cy="2209800"/>
          </a:xfrm>
        </p:spPr>
        <p:txBody>
          <a:bodyPr/>
          <a:lstStyle/>
          <a:p>
            <a:pPr marL="0" indent="0"/>
            <a:r>
              <a:rPr lang="en-US" sz="2400"/>
              <a:t>is intensity of light </a:t>
            </a:r>
          </a:p>
          <a:p>
            <a:pPr lvl="1"/>
            <a:r>
              <a:rPr lang="en-US" sz="1800"/>
              <a:t>Seen from a single view point</a:t>
            </a:r>
          </a:p>
          <a:p>
            <a:pPr lvl="1"/>
            <a:r>
              <a:rPr lang="en-US" sz="1800"/>
              <a:t>Over time</a:t>
            </a:r>
          </a:p>
          <a:p>
            <a:pPr lvl="1"/>
            <a:r>
              <a:rPr lang="en-US" sz="1800"/>
              <a:t>As a function of wavelength</a:t>
            </a:r>
          </a:p>
        </p:txBody>
      </p:sp>
      <p:pic>
        <p:nvPicPr>
          <p:cNvPr id="82948" name="Picture 4"/>
          <p:cNvPicPr>
            <a:picLocks noChangeAspect="1" noChangeArrowheads="1"/>
          </p:cNvPicPr>
          <p:nvPr/>
        </p:nvPicPr>
        <p:blipFill>
          <a:blip r:embed="rId2" cstate="print"/>
          <a:srcRect l="6857" t="24380" r="5142" b="26857"/>
          <a:stretch>
            <a:fillRect/>
          </a:stretch>
        </p:blipFill>
        <p:spPr bwMode="auto">
          <a:xfrm>
            <a:off x="1524000" y="914400"/>
            <a:ext cx="6553200" cy="2724150"/>
          </a:xfrm>
          <a:prstGeom prst="rect">
            <a:avLst/>
          </a:prstGeom>
          <a:noFill/>
          <a:ln w="9525">
            <a:noFill/>
            <a:miter lim="800000"/>
            <a:headEnd/>
            <a:tailEnd/>
          </a:ln>
          <a:effectLst/>
        </p:spPr>
      </p:pic>
      <p:sp>
        <p:nvSpPr>
          <p:cNvPr id="82950" name="Text Box 6"/>
          <p:cNvSpPr txBox="1">
            <a:spLocks noChangeArrowheads="1"/>
          </p:cNvSpPr>
          <p:nvPr/>
        </p:nvSpPr>
        <p:spPr bwMode="auto">
          <a:xfrm>
            <a:off x="3810001" y="3657600"/>
            <a:ext cx="1768475"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q,f,l</a:t>
            </a:r>
            <a:r>
              <a:rPr lang="en-US" sz="3200" b="1" i="1">
                <a:solidFill>
                  <a:srgbClr val="000000"/>
                </a:solidFill>
                <a:latin typeface="Times New Roman" pitchFamily="18" charset="0"/>
                <a:cs typeface="Arial" charset="0"/>
              </a:rPr>
              <a:t>,t)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more quick examples</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121"/>
            <a:ext cx="10972800" cy="914400"/>
          </a:xfrm>
        </p:spPr>
        <p:txBody>
          <a:bodyPr/>
          <a:lstStyle/>
          <a:p>
            <a:endParaRPr lang="en-US"/>
          </a:p>
        </p:txBody>
      </p:sp>
      <p:sp>
        <p:nvSpPr>
          <p:cNvPr id="3" name="Content Placeholder 2"/>
          <p:cNvSpPr>
            <a:spLocks noGrp="1"/>
          </p:cNvSpPr>
          <p:nvPr>
            <p:ph idx="1"/>
          </p:nvPr>
        </p:nvSpPr>
        <p:spPr>
          <a:xfrm>
            <a:off x="457200" y="3834121"/>
            <a:ext cx="5336681" cy="2819400"/>
          </a:xfrm>
        </p:spPr>
        <p:txBody>
          <a:bodyPr>
            <a:normAutofit fontScale="92500"/>
          </a:bodyPr>
          <a:lstStyle/>
          <a:p>
            <a:r>
              <a:rPr lang="en-US" dirty="0"/>
              <a:t>Quickly move camera in a parabola when taking a picture</a:t>
            </a:r>
          </a:p>
          <a:p>
            <a:r>
              <a:rPr lang="en-US" dirty="0"/>
              <a:t>A motion at any speed in the direction of the parabola will give the same blur kernel</a:t>
            </a:r>
          </a:p>
        </p:txBody>
      </p:sp>
      <p:pic>
        <p:nvPicPr>
          <p:cNvPr id="892930" name="Picture 2"/>
          <p:cNvPicPr>
            <a:picLocks noChangeAspect="1" noChangeArrowheads="1"/>
          </p:cNvPicPr>
          <p:nvPr/>
        </p:nvPicPr>
        <p:blipFill>
          <a:blip r:embed="rId3" cstate="print"/>
          <a:srcRect/>
          <a:stretch>
            <a:fillRect/>
          </a:stretch>
        </p:blipFill>
        <p:spPr bwMode="auto">
          <a:xfrm>
            <a:off x="457200" y="24122"/>
            <a:ext cx="8191500" cy="3595687"/>
          </a:xfrm>
          <a:prstGeom prst="rect">
            <a:avLst/>
          </a:prstGeom>
          <a:noFill/>
          <a:ln w="9525">
            <a:noFill/>
            <a:miter lim="800000"/>
            <a:headEnd/>
            <a:tailEnd/>
          </a:ln>
        </p:spPr>
      </p:pic>
      <p:pic>
        <p:nvPicPr>
          <p:cNvPr id="4" name="Picture 3"/>
          <p:cNvPicPr>
            <a:picLocks noChangeAspect="1"/>
          </p:cNvPicPr>
          <p:nvPr/>
        </p:nvPicPr>
        <p:blipFill>
          <a:blip r:embed="rId4"/>
          <a:stretch>
            <a:fillRect/>
          </a:stretch>
        </p:blipFill>
        <p:spPr>
          <a:xfrm>
            <a:off x="6019801" y="3703570"/>
            <a:ext cx="2988169" cy="2917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893954" name="Picture 2"/>
          <p:cNvPicPr>
            <a:picLocks noChangeAspect="1" noChangeArrowheads="1"/>
          </p:cNvPicPr>
          <p:nvPr/>
        </p:nvPicPr>
        <p:blipFill>
          <a:blip r:embed="rId2" cstate="print"/>
          <a:srcRect/>
          <a:stretch>
            <a:fillRect/>
          </a:stretch>
        </p:blipFill>
        <p:spPr bwMode="auto">
          <a:xfrm>
            <a:off x="1295400" y="952226"/>
            <a:ext cx="6488670" cy="2590800"/>
          </a:xfrm>
          <a:prstGeom prst="rect">
            <a:avLst/>
          </a:prstGeom>
          <a:noFill/>
          <a:ln w="9525">
            <a:noFill/>
            <a:miter lim="800000"/>
            <a:headEnd/>
            <a:tailEnd/>
          </a:ln>
        </p:spPr>
      </p:pic>
      <p:pic>
        <p:nvPicPr>
          <p:cNvPr id="893956" name="Picture 4"/>
          <p:cNvPicPr>
            <a:picLocks noChangeAspect="1" noChangeArrowheads="1"/>
          </p:cNvPicPr>
          <p:nvPr/>
        </p:nvPicPr>
        <p:blipFill>
          <a:blip r:embed="rId3" cstate="print"/>
          <a:srcRect/>
          <a:stretch>
            <a:fillRect/>
          </a:stretch>
        </p:blipFill>
        <p:spPr bwMode="auto">
          <a:xfrm>
            <a:off x="1362076" y="4212039"/>
            <a:ext cx="6334125" cy="2614511"/>
          </a:xfrm>
          <a:prstGeom prst="rect">
            <a:avLst/>
          </a:prstGeom>
          <a:noFill/>
          <a:ln w="9525">
            <a:noFill/>
            <a:miter lim="800000"/>
            <a:headEnd/>
            <a:tailEnd/>
          </a:ln>
        </p:spPr>
      </p:pic>
      <p:sp>
        <p:nvSpPr>
          <p:cNvPr id="8" name="TextBox 7"/>
          <p:cNvSpPr txBox="1"/>
          <p:nvPr/>
        </p:nvSpPr>
        <p:spPr>
          <a:xfrm>
            <a:off x="228600" y="1849839"/>
            <a:ext cx="1066800" cy="646331"/>
          </a:xfrm>
          <a:prstGeom prst="rect">
            <a:avLst/>
          </a:prstGeom>
          <a:noFill/>
        </p:spPr>
        <p:txBody>
          <a:bodyPr wrap="square" rtlCol="0">
            <a:spAutoFit/>
          </a:bodyPr>
          <a:lstStyle/>
          <a:p>
            <a:r>
              <a:rPr lang="en-US" dirty="0"/>
              <a:t>Static Camera</a:t>
            </a:r>
          </a:p>
        </p:txBody>
      </p:sp>
      <p:sp>
        <p:nvSpPr>
          <p:cNvPr id="9" name="TextBox 8"/>
          <p:cNvSpPr txBox="1"/>
          <p:nvPr/>
        </p:nvSpPr>
        <p:spPr>
          <a:xfrm>
            <a:off x="152400" y="4974039"/>
            <a:ext cx="1143000" cy="646331"/>
          </a:xfrm>
          <a:prstGeom prst="rect">
            <a:avLst/>
          </a:prstGeom>
          <a:noFill/>
        </p:spPr>
        <p:txBody>
          <a:bodyPr wrap="square" rtlCol="0">
            <a:spAutoFit/>
          </a:bodyPr>
          <a:lstStyle/>
          <a:p>
            <a:r>
              <a:rPr lang="en-US" dirty="0"/>
              <a:t>Parabolic Camera</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pic>
        <p:nvPicPr>
          <p:cNvPr id="894978" name="Picture 2"/>
          <p:cNvPicPr>
            <a:picLocks noChangeAspect="1" noChangeArrowheads="1"/>
          </p:cNvPicPr>
          <p:nvPr/>
        </p:nvPicPr>
        <p:blipFill>
          <a:blip r:embed="rId2" cstate="print"/>
          <a:srcRect/>
          <a:stretch>
            <a:fillRect/>
          </a:stretch>
        </p:blipFill>
        <p:spPr bwMode="auto">
          <a:xfrm>
            <a:off x="1447800" y="1600200"/>
            <a:ext cx="5273733" cy="4705350"/>
          </a:xfrm>
          <a:prstGeom prst="rect">
            <a:avLst/>
          </a:prstGeom>
          <a:noFill/>
          <a:ln w="9525">
            <a:noFill/>
            <a:miter lim="800000"/>
            <a:headEnd/>
            <a:tailEnd/>
          </a:ln>
        </p:spPr>
      </p:pic>
      <p:sp>
        <p:nvSpPr>
          <p:cNvPr id="5" name="TextBox 4"/>
          <p:cNvSpPr txBox="1"/>
          <p:nvPr/>
        </p:nvSpPr>
        <p:spPr>
          <a:xfrm>
            <a:off x="7162800" y="2667000"/>
            <a:ext cx="1371600" cy="923330"/>
          </a:xfrm>
          <a:prstGeom prst="rect">
            <a:avLst/>
          </a:prstGeom>
          <a:noFill/>
        </p:spPr>
        <p:txBody>
          <a:bodyPr wrap="square" rtlCol="0">
            <a:spAutoFit/>
          </a:bodyPr>
          <a:lstStyle/>
          <a:p>
            <a:r>
              <a:rPr lang="en-US" dirty="0"/>
              <a:t>Motion in wrong direction</a:t>
            </a:r>
          </a:p>
        </p:txBody>
      </p:sp>
      <p:sp>
        <p:nvSpPr>
          <p:cNvPr id="6" name="TextBox 5"/>
          <p:cNvSpPr txBox="1"/>
          <p:nvPr/>
        </p:nvSpPr>
        <p:spPr>
          <a:xfrm>
            <a:off x="1752599" y="1143000"/>
            <a:ext cx="1828800" cy="369332"/>
          </a:xfrm>
          <a:prstGeom prst="rect">
            <a:avLst/>
          </a:prstGeom>
          <a:noFill/>
        </p:spPr>
        <p:txBody>
          <a:bodyPr wrap="square" rtlCol="0">
            <a:spAutoFit/>
          </a:bodyPr>
          <a:lstStyle/>
          <a:p>
            <a:r>
              <a:rPr lang="en-US" dirty="0"/>
              <a:t>Static Camera</a:t>
            </a:r>
          </a:p>
        </p:txBody>
      </p:sp>
      <p:sp>
        <p:nvSpPr>
          <p:cNvPr id="7" name="TextBox 6"/>
          <p:cNvSpPr txBox="1"/>
          <p:nvPr/>
        </p:nvSpPr>
        <p:spPr>
          <a:xfrm>
            <a:off x="4419599" y="1219200"/>
            <a:ext cx="2057400" cy="369332"/>
          </a:xfrm>
          <a:prstGeom prst="rect">
            <a:avLst/>
          </a:prstGeom>
          <a:noFill/>
        </p:spPr>
        <p:txBody>
          <a:bodyPr wrap="square" rtlCol="0">
            <a:spAutoFit/>
          </a:bodyPr>
          <a:lstStyle/>
          <a:p>
            <a:r>
              <a:rPr lang="en-US" dirty="0"/>
              <a:t>Parabolic Camera</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6002" name="Picture 2"/>
          <p:cNvPicPr>
            <a:picLocks noChangeAspect="1" noChangeArrowheads="1"/>
          </p:cNvPicPr>
          <p:nvPr/>
        </p:nvPicPr>
        <p:blipFill>
          <a:blip r:embed="rId2" cstate="print"/>
          <a:srcRect/>
          <a:stretch>
            <a:fillRect/>
          </a:stretch>
        </p:blipFill>
        <p:spPr bwMode="auto">
          <a:xfrm>
            <a:off x="1143000" y="2057400"/>
            <a:ext cx="7019925" cy="4486275"/>
          </a:xfrm>
          <a:prstGeom prst="rect">
            <a:avLst/>
          </a:prstGeom>
          <a:noFill/>
          <a:ln w="9525">
            <a:noFill/>
            <a:miter lim="800000"/>
            <a:headEnd/>
            <a:tailEnd/>
          </a:ln>
        </p:spPr>
      </p:pic>
      <p:pic>
        <p:nvPicPr>
          <p:cNvPr id="896003" name="Picture 3"/>
          <p:cNvPicPr>
            <a:picLocks noChangeAspect="1" noChangeArrowheads="1"/>
          </p:cNvPicPr>
          <p:nvPr/>
        </p:nvPicPr>
        <p:blipFill>
          <a:blip r:embed="rId3" cstate="print"/>
          <a:srcRect b="67513"/>
          <a:stretch>
            <a:fillRect/>
          </a:stretch>
        </p:blipFill>
        <p:spPr bwMode="auto">
          <a:xfrm>
            <a:off x="838199" y="228599"/>
            <a:ext cx="7753350" cy="60960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t="48731"/>
          <a:stretch>
            <a:fillRect/>
          </a:stretch>
        </p:blipFill>
        <p:spPr bwMode="auto">
          <a:xfrm>
            <a:off x="761999" y="762000"/>
            <a:ext cx="7753350" cy="962025"/>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dirty="0"/>
              <a:t>RGBW Sensors </a:t>
            </a:r>
          </a:p>
        </p:txBody>
      </p:sp>
      <p:sp>
        <p:nvSpPr>
          <p:cNvPr id="277507" name="Rectangle 3"/>
          <p:cNvSpPr>
            <a:spLocks noGrp="1" noChangeArrowheads="1"/>
          </p:cNvSpPr>
          <p:nvPr>
            <p:ph type="body" idx="1"/>
          </p:nvPr>
        </p:nvSpPr>
        <p:spPr>
          <a:xfrm>
            <a:off x="56526" y="3657600"/>
            <a:ext cx="8305800" cy="3352800"/>
          </a:xfrm>
        </p:spPr>
        <p:txBody>
          <a:bodyPr>
            <a:normAutofit/>
          </a:bodyPr>
          <a:lstStyle/>
          <a:p>
            <a:pPr marL="0" indent="0">
              <a:buNone/>
            </a:pPr>
            <a:endParaRPr lang="en-US" sz="2400" dirty="0"/>
          </a:p>
          <a:p>
            <a:r>
              <a:rPr lang="en-US" sz="2400" dirty="0"/>
              <a:t>2007:  Kodak ‘Panchromatic’ Pixels</a:t>
            </a:r>
          </a:p>
          <a:p>
            <a:r>
              <a:rPr lang="en-US" sz="2400" dirty="0"/>
              <a:t>Outperforms Bayer Grid</a:t>
            </a:r>
          </a:p>
          <a:p>
            <a:pPr lvl="1"/>
            <a:r>
              <a:rPr lang="en-US" sz="2000" dirty="0"/>
              <a:t>2X-4X sensitivity (W: no filter loss)</a:t>
            </a:r>
          </a:p>
          <a:p>
            <a:pPr lvl="1"/>
            <a:r>
              <a:rPr lang="en-US" sz="2000" dirty="0"/>
              <a:t>May improve dynamic range (W &gt;&gt; RGB sensitivity)</a:t>
            </a:r>
          </a:p>
        </p:txBody>
      </p:sp>
      <p:sp>
        <p:nvSpPr>
          <p:cNvPr id="15" name="Rectangle 6"/>
          <p:cNvSpPr>
            <a:spLocks noChangeArrowheads="1"/>
          </p:cNvSpPr>
          <p:nvPr/>
        </p:nvSpPr>
        <p:spPr bwMode="auto">
          <a:xfrm>
            <a:off x="3409327" y="1362075"/>
            <a:ext cx="2005013" cy="2019300"/>
          </a:xfrm>
          <a:prstGeom prst="rect">
            <a:avLst/>
          </a:prstGeom>
          <a:solidFill>
            <a:srgbClr val="FFFFFF"/>
          </a:solidFill>
          <a:ln w="9525">
            <a:solidFill>
              <a:srgbClr val="FFFFFF"/>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16" name="Rectangle 7"/>
          <p:cNvSpPr>
            <a:spLocks noChangeArrowheads="1"/>
          </p:cNvSpPr>
          <p:nvPr/>
        </p:nvSpPr>
        <p:spPr bwMode="auto">
          <a:xfrm>
            <a:off x="5936626" y="1374775"/>
            <a:ext cx="2044700" cy="2006600"/>
          </a:xfrm>
          <a:prstGeom prst="rect">
            <a:avLst/>
          </a:prstGeom>
          <a:solidFill>
            <a:srgbClr val="FFFFFF"/>
          </a:solidFill>
          <a:ln w="9525">
            <a:solidFill>
              <a:srgbClr val="FFFFFF"/>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sp>
        <p:nvSpPr>
          <p:cNvPr id="17" name="Rectangle 8"/>
          <p:cNvSpPr>
            <a:spLocks noChangeArrowheads="1"/>
          </p:cNvSpPr>
          <p:nvPr/>
        </p:nvSpPr>
        <p:spPr bwMode="auto">
          <a:xfrm>
            <a:off x="818526" y="1362075"/>
            <a:ext cx="2057400" cy="2019300"/>
          </a:xfrm>
          <a:prstGeom prst="rect">
            <a:avLst/>
          </a:prstGeom>
          <a:solidFill>
            <a:srgbClr val="FFFFFF"/>
          </a:solidFill>
          <a:ln w="9525">
            <a:solidFill>
              <a:srgbClr val="FFFFFF"/>
            </a:solid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endParaRPr>
          </a:p>
        </p:txBody>
      </p:sp>
      <p:pic>
        <p:nvPicPr>
          <p:cNvPr id="18" name="Picture 4" descr="KodakRGBW"/>
          <p:cNvPicPr>
            <a:picLocks noChangeAspect="1" noChangeArrowheads="1"/>
          </p:cNvPicPr>
          <p:nvPr/>
        </p:nvPicPr>
        <p:blipFill rotWithShape="1">
          <a:blip r:embed="rId3" cstate="print"/>
          <a:srcRect r="34320"/>
          <a:stretch/>
        </p:blipFill>
        <p:spPr bwMode="auto">
          <a:xfrm>
            <a:off x="56526" y="1143001"/>
            <a:ext cx="5004816" cy="2466975"/>
          </a:xfrm>
          <a:prstGeom prst="rect">
            <a:avLst/>
          </a:prstGeom>
          <a:noFill/>
        </p:spPr>
      </p:pic>
      <p:sp>
        <p:nvSpPr>
          <p:cNvPr id="2" name="TextBox 1"/>
          <p:cNvSpPr txBox="1"/>
          <p:nvPr/>
        </p:nvSpPr>
        <p:spPr>
          <a:xfrm>
            <a:off x="2926764" y="6527030"/>
            <a:ext cx="6019725" cy="369332"/>
          </a:xfrm>
          <a:prstGeom prst="rect">
            <a:avLst/>
          </a:prstGeom>
          <a:noFill/>
        </p:spPr>
        <p:txBody>
          <a:bodyPr wrap="none" rtlCol="0">
            <a:spAutoFit/>
          </a:bodyPr>
          <a:lstStyle/>
          <a:p>
            <a:r>
              <a:rPr lang="en-US" dirty="0">
                <a:hlinkClick r:id="rId4"/>
              </a:rPr>
              <a:t>http://www.dpreview.com/news/2007/6/14/kodakhighsens</a:t>
            </a:r>
            <a:endParaRPr lang="en-US" dirty="0"/>
          </a:p>
        </p:txBody>
      </p:sp>
      <p:pic>
        <p:nvPicPr>
          <p:cNvPr id="892930" name="Picture 2" descr="http://a.img-dpreview.com/news/0706/kodakiss_Muse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304800"/>
            <a:ext cx="3752697" cy="4690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Computational Approaches to Display</a:t>
            </a:r>
          </a:p>
        </p:txBody>
      </p:sp>
      <p:sp>
        <p:nvSpPr>
          <p:cNvPr id="3" name="Content Placeholder 2"/>
          <p:cNvSpPr>
            <a:spLocks noGrp="1"/>
          </p:cNvSpPr>
          <p:nvPr>
            <p:ph idx="1"/>
          </p:nvPr>
        </p:nvSpPr>
        <p:spPr>
          <a:xfrm>
            <a:off x="520240" y="1007521"/>
            <a:ext cx="6172200" cy="5135563"/>
          </a:xfrm>
        </p:spPr>
        <p:txBody>
          <a:bodyPr/>
          <a:lstStyle/>
          <a:p>
            <a:r>
              <a:rPr lang="en-US" dirty="0"/>
              <a:t>3D TV without glasses</a:t>
            </a:r>
          </a:p>
          <a:p>
            <a:pPr lvl="1"/>
            <a:r>
              <a:rPr lang="en-US" dirty="0"/>
              <a:t>20”, $2900, available in Japan (2010) </a:t>
            </a:r>
          </a:p>
          <a:p>
            <a:pPr lvl="1"/>
            <a:r>
              <a:rPr lang="en-US" dirty="0"/>
              <a:t>You see different images from different angles</a:t>
            </a:r>
          </a:p>
        </p:txBody>
      </p:sp>
      <p:pic>
        <p:nvPicPr>
          <p:cNvPr id="897026" name="Picture 2" descr="Toshiba 20GL1 3D TV."/>
          <p:cNvPicPr>
            <a:picLocks noChangeAspect="1" noChangeArrowheads="1"/>
          </p:cNvPicPr>
          <p:nvPr/>
        </p:nvPicPr>
        <p:blipFill>
          <a:blip r:embed="rId2" cstate="print"/>
          <a:srcRect/>
          <a:stretch>
            <a:fillRect/>
          </a:stretch>
        </p:blipFill>
        <p:spPr bwMode="auto">
          <a:xfrm>
            <a:off x="6477000" y="1540920"/>
            <a:ext cx="2730040" cy="4495800"/>
          </a:xfrm>
          <a:prstGeom prst="rect">
            <a:avLst/>
          </a:prstGeom>
          <a:noFill/>
        </p:spPr>
      </p:pic>
      <p:sp>
        <p:nvSpPr>
          <p:cNvPr id="5" name="TextBox 4"/>
          <p:cNvSpPr txBox="1"/>
          <p:nvPr/>
        </p:nvSpPr>
        <p:spPr>
          <a:xfrm>
            <a:off x="358696" y="5944387"/>
            <a:ext cx="7404656" cy="923330"/>
          </a:xfrm>
          <a:prstGeom prst="rect">
            <a:avLst/>
          </a:prstGeom>
          <a:noFill/>
        </p:spPr>
        <p:txBody>
          <a:bodyPr wrap="none" rtlCol="0">
            <a:spAutoFit/>
          </a:bodyPr>
          <a:lstStyle/>
          <a:p>
            <a:r>
              <a:rPr lang="en-US" dirty="0">
                <a:hlinkClick r:id="rId3"/>
              </a:rPr>
              <a:t>http://news.cnet.com/8301-13506_3-20018421-17.html</a:t>
            </a:r>
            <a:endParaRPr lang="en-US" dirty="0"/>
          </a:p>
          <a:p>
            <a:r>
              <a:rPr lang="en-US" dirty="0"/>
              <a:t>Newer version: </a:t>
            </a:r>
            <a:r>
              <a:rPr lang="en-US" dirty="0">
                <a:hlinkClick r:id="rId4"/>
              </a:rPr>
              <a:t>http://www.pcmag.com/article2/0,2817,2392380,00.asp</a:t>
            </a:r>
            <a:endParaRPr lang="en-US" dirty="0"/>
          </a:p>
          <a:p>
            <a:r>
              <a:rPr lang="en-US" dirty="0">
                <a:hlinkClick r:id="rId5"/>
              </a:rPr>
              <a:t>http://reviews.cnet.com/3dtv-buying-guide/</a:t>
            </a:r>
            <a:endParaRPr lang="en-US" dirty="0"/>
          </a:p>
        </p:txBody>
      </p:sp>
      <p:sp>
        <p:nvSpPr>
          <p:cNvPr id="6" name="TextBox 5"/>
          <p:cNvSpPr txBox="1"/>
          <p:nvPr/>
        </p:nvSpPr>
        <p:spPr>
          <a:xfrm>
            <a:off x="7759240" y="6036720"/>
            <a:ext cx="979820" cy="369332"/>
          </a:xfrm>
          <a:prstGeom prst="rect">
            <a:avLst/>
          </a:prstGeom>
          <a:noFill/>
        </p:spPr>
        <p:txBody>
          <a:bodyPr wrap="none" rtlCol="0">
            <a:spAutoFit/>
          </a:bodyPr>
          <a:lstStyle/>
          <a:p>
            <a:r>
              <a:rPr lang="en-US" dirty="0"/>
              <a:t>Toshiba</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 of questions</a:t>
            </a:r>
          </a:p>
        </p:txBody>
      </p:sp>
      <p:sp>
        <p:nvSpPr>
          <p:cNvPr id="3" name="Content Placeholder 2"/>
          <p:cNvSpPr>
            <a:spLocks noGrp="1"/>
          </p:cNvSpPr>
          <p:nvPr>
            <p:ph idx="1"/>
          </p:nvPr>
        </p:nvSpPr>
        <p:spPr>
          <a:xfrm>
            <a:off x="609600" y="990600"/>
            <a:ext cx="8534400" cy="5135563"/>
          </a:xfrm>
        </p:spPr>
        <p:txBody>
          <a:bodyPr>
            <a:normAutofit fontScale="92500" lnSpcReduction="10000"/>
          </a:bodyPr>
          <a:lstStyle/>
          <a:p>
            <a:r>
              <a:rPr lang="en-US" dirty="0"/>
              <a:t>How can we represent all of the information contained in light?</a:t>
            </a:r>
          </a:p>
          <a:p>
            <a:endParaRPr lang="en-US" dirty="0"/>
          </a:p>
          <a:p>
            <a:r>
              <a:rPr lang="en-US" dirty="0"/>
              <a:t>What are the fundamental limitations of cameras?</a:t>
            </a:r>
          </a:p>
          <a:p>
            <a:endParaRPr lang="en-US" dirty="0"/>
          </a:p>
          <a:p>
            <a:r>
              <a:rPr lang="en-US" dirty="0"/>
              <a:t>What sacrifices have we made in conventional cameras?  For what benefits?</a:t>
            </a:r>
          </a:p>
          <a:p>
            <a:endParaRPr lang="en-US" dirty="0"/>
          </a:p>
          <a:p>
            <a:r>
              <a:rPr lang="en-US" dirty="0"/>
              <a:t>How else can we design cameras for better focus, </a:t>
            </a:r>
            <a:r>
              <a:rPr lang="en-US" dirty="0" err="1"/>
              <a:t>deblurring</a:t>
            </a:r>
            <a:r>
              <a:rPr lang="en-US" dirty="0"/>
              <a:t>, multiple views, depth, etc.?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class</a:t>
            </a:r>
          </a:p>
        </p:txBody>
      </p:sp>
      <p:sp>
        <p:nvSpPr>
          <p:cNvPr id="3" name="Content Placeholder 2"/>
          <p:cNvSpPr>
            <a:spLocks noGrp="1"/>
          </p:cNvSpPr>
          <p:nvPr>
            <p:ph idx="1"/>
          </p:nvPr>
        </p:nvSpPr>
        <p:spPr>
          <a:xfrm>
            <a:off x="938784" y="908941"/>
            <a:ext cx="8229600" cy="6019800"/>
          </a:xfrm>
        </p:spPr>
        <p:txBody>
          <a:bodyPr/>
          <a:lstStyle/>
          <a:p>
            <a:r>
              <a:rPr lang="en-US" dirty="0"/>
              <a:t>Video Magnification</a:t>
            </a:r>
          </a:p>
          <a:p>
            <a:endParaRPr lang="en-US" dirty="0"/>
          </a:p>
          <a:p>
            <a:endParaRPr lang="en-US" dirty="0"/>
          </a:p>
          <a:p>
            <a:endParaRPr lang="en-US" dirty="0"/>
          </a:p>
          <a:p>
            <a:endParaRPr lang="en-US" dirty="0"/>
          </a:p>
          <a:p>
            <a:endParaRPr lang="en-US" dirty="0"/>
          </a:p>
          <a:p>
            <a:pPr marL="0" indent="0">
              <a:buNone/>
            </a:pPr>
            <a:endParaRPr lang="en-US" dirty="0"/>
          </a:p>
        </p:txBody>
      </p:sp>
      <p:sp>
        <p:nvSpPr>
          <p:cNvPr id="4" name="AutoShape 2"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jpeg;base64,/9j/4AAQSkZJRgABAQAAAQABAAD/2wCEAAkGBxQTEhUUEhQUFRUXGBUXFxUXGBQYFxgYGBcXGBQYFRQYHCggGBwlHBcUITEhJSksLi4uFx8zODMsNygtLisBCgoKDg0OGhAQGiwkHCQsLCwsLCwsLCwsLCwsLCwsLCwsLCwsLCwsLCwsLCwsLCwsLCwsLCwsLCwsLCwsLCwsLP/AABEIAMIBAwMBIgACEQEDEQH/xAAcAAABBQEBAQAAAAAAAAAAAAADAAIEBQYBBwj/xABAEAABAwIEBAQCCAUDAgcAAAABAAIRAyEEEjFBBQYiURNhcYEykSNCUnKhscHRBxRi4fAzgrI0khUkQ1Nzk/H/xAAZAQADAQEBAAAAAAAAAAAAAAAAAQMCBAX/xAAhEQEBAAIDAQEAAwEBAAAAAAAAAQIRAyExEkEEMlEiE//aAAwDAQACEQMRAD8AxLsORBsfJNxDJv8AgF2nWzGCjmnlEDQrpRDwAi+yl0aGaSTCbhW5unZKrUDbBBwmsiRP7lRzQOaIU6i0Ovuu5TOt0BzLo0GFIqYcACCumkG9R1QqNaTBSJytTzCRddwzIuUd7IFtE6jTnXRAKhRDpJKaABZdrPiwR6DQ4eaDQf5c5ohSssw2URtMyjVAGi2qAHVw4EEIVWhmEhdFePPy7rnjgj7J7ft3+SVpu06OUSUZtFuUzquYOs10wZI1F7drFMruMogCDxoEypvOnkuHDnVSHNsLSmSFRpxPdHpAtu5GFPLBIQsWCUAnAm4XCwTcJYSUZjCSgFiqTXAWCg16DHCCBKlVqlwEOuyTbVARaeHa36oQ3VINrKQDE91AqOJKAmMrGLErpdOt0OnYeqLRZJQHWMRv5wzEmEPRMdTugJ5fNzf2CSY2wXUaPbM0KfVEKe5vUBNkIH2CI45R5lMtNvybwbB4hpbUD/EDmsBDy0Oc8uIgbw1p7fD5qZx3lTBUqdSu1r3Nouph4a5xz5qj6TwJIjK7IfVrheQqbkPGNYQKoysq1KTGuNhZ3W4E9mlzZ2zrQc0VX1qWIbhS4UqT6DKlEFtTxCXENe0gFwdmbSJAN5k3mZ3e2vxKwvKuALZp5jPhnKKji85gbNMgXJaAYgmBN7UHM3A6FGqynQqBz3dFRoJd4b8wA6j5Oj1adJgT+AYx+Goiq69Om9lIuBBOcBzqgjRzQ2oQD9tjYsSs5Wo1KVeoXOnJMVfqudUtTeHbzm8TvDSdiib2VaDmDliiMO+pQcc1HKKzCSbuIBibiDHqD5XZy5wbBVaHiVWPa5rgyc5DXOABcBexM28zpa98GObXfg8RVZUfiKLx4jelsuY1tEETGYeE4zv4gVFy4SyhVFQEZfpTTNiWtfSa9wBvZviX8kbuj0vMPyhgichLy9hdncXEDK0SXtbO8jyBntBg0OXcG2k+pUqOeGQTlzXa49BDW3iC0k3jN8p/DsVlik8zU/knPcSbkupNOWO4k+yruD8Qa1raYqODqZdTdZhYQxxjx6Z6gyNKjTaTIm7l2Olfzfy/SotoVKGYNqB4yun6pEOE9w4eVgRqqSmwNbB1Wn5mYXYahVBcGF9ZrWu+zmlrgO8AgneAdSScu/v2Wp4X6KHANiLqM6uwAgm423+SznGOIuNSG1CyBoNo3O3t2VYMY6q8mAHFpLzMCGgyfwmB3hYvJpuYbXGI4kS8gEQDDR3Oh/PyTavFJNmguaLaG50jsIn5qgDBLZcOqXQ0glgmAHRoTe3YhGpU36lpAMR3JAnNB7d1DLKr44xajiRnMHNDgC2XBxn1I3nQwpX/AIu60iSYtBABgb/NZ4Pc2S4xqLzEjS0XN7Dz7KWX5Rr1fZEW9TeEvqzw/mVscPiA+mCBGxHmnMvrsqDB14qEAnJePMDcwrqhUzCJEjUb+66OPP6iHJh8iZ5Ka/zSbTMojmyYCokENLWCcDFvmiGnlKa6EGC/WU0PgynOaYlCriRb5JgnGZIUN1ETP4KRQ1XTRJmEECe52QhW7J9YHL6KLQpyUBOo31TpkoJfFlyrVjRATCQkq04hw2SQNneG3KO6aBmHpuo7a3Up0CJ0QGs5LY/wZ/lMLiAC4MdUo1KlVoBktzU6TujM4kTuXLRvdXNKpTp4XC0ATSLwylXa50P6fonUR4gJBBsbErFcqcXfh6zDmIZOhJygneNtgSPqkr05nFWVBiWFhGaDUcWTlYW3cTFzkb069Yc3QBYy9aijxOIeym6eG4QtaDULfBqssMrXvDalJoMS2YMx6KndzOKj6TBgcG4fA2mWAtlzhliR0wXO0+2VteLceZgWNdVp569eTkkdLBENLrw1oyttqcx3K875XwnjYtuW0S631SSGMI+697D/ALUoK0mO4k6mPFPD8G4N8LqbTeC0fDScC9jZZ0ANcLDKB2QMLzP4tV04TCOqP8Ql7mXy5DmDiGku6AR5iy1mC4gKmIbTewQ6m9oEdBpvLnUw6bWptpSO9ZeU8Touw+KqsaXNNN72ggkHLJykEd2kfNOdi9N+MTVDvEdgcKHiHGoaOJaQR9bMaPT6zZJ78RGV2EwjmsfUJ+grvbOY5oIpRIMy4TMJcD5hzUKXiDMW1AIiYcRAkbAkwDoDVZs0rRNyue+o8BtNsVKkiBDQTSDx3AmoZEjMwbLPhvOuauLVn1Q3ENYwUx0MaDkDSAQ5s6yIv5aC6yPF8S6m3NMAkQR6idZ2laPn7mRuLewspmm2mHNzEZiQSCJA+GINpPxLzXi3Hy6wu0AgfPX8EW6hyA8bxmeoTZoA9iR2HpHvK6zIWwCASMpEHu6fQCBby3VFSoueTF9yrnCw1gc3KQ1knzLhJjuRpH9KjkriPmDWusXN+FmYEdIvYAWJJ37FXOFax9GZIcdSB9Qk2nYfnOqg4Rz3MlrHFpJttImZtoI/OVDeSY6SIEQOwMm3ufmpVXFaVOBugsDpcANAYJ1AA2v+KGBDKZa7cNqU3C5GgIJ8/wAlGwWKcwkte6AQ4Tc+onQztsrhlNtRp6QDHYbSNZi42CztuRBa7oLmnpMQBrqRby/urXl8XzvOlpm0a3O8X1VBj2PEt82Fu0FoIDRAtr72U3hGJhnhkwYMiI0gx5b/ADWpddlcdzTWYPH0qhdke1xbYi4I9ij+GHXbqsbgsO3PLA1wkOL7Wf8AFFt7/itPwbE5jBMkbmB+S6ceSVy5cdjta2uqZlJFtFZ1sNnKiBpgtVdpobq+yHUaRrohupmY3Ux7DYJhEp3sm1ahapL6WRwhRMZSMpk4JIke4QW6o7GENlJ1LpndBI9VkXTB1+qLiaZgFDwtNBOExqEkTKfJdQaG2jfyU0QdBogMbN9gjzayAM4gwvQuW8WHDDtc55e6phrZjlIDsRq3e9IE/wBUHvPnOBI8Ruf4czc33ZGb8JXpNDk7FipSrUX4UBmQ0wHVSzKJc3VpLpzOMz9Y6LOR4qX+IlYnH1ZJMNptaOwyNdA93OPuofB21Gsa2kS2rXqhjCDBho6r7Amo2/8AQVb/AMQ+FVGVqdeqWk1WsDw2YFRjGh4bNy0xI31lS6fKOKfUpYjDVMMKbIdQ6qhAZmLm5gWkkmTmkzJOloW+j/R8XisRh3F+MAa+aNSn4boYW0qjG1mlgtJY5vtTHZV38S+HhuLFXaqxrvVzek/gGfNaPmnlzF4t7TmoBjGgNEvBzOa3xJ6TIzC3kAo3MHAq3/h84l7DVw5+jcyTNOGNyvJAk+f9I80pTsZnlatFQyS1n0ZdBiR4tNhv917x/uK1nGsRPC3Oa4kPqvEkyXN8d4GY72a35LOcu8FfiaDxQdSD5yvL3PDgyWOZlABEFzXX1stJR5axQwT8NUfSIb10i3MTmzFzmuJAEGTfaU7oo8l5hqFgJaJc4RliZi0ge4WFxTmwCIaQSXes6R2iVsucnwGETIkztBgEEepHyWGc05+41I9Top5+qY+H0XiXFwiZ+GLTFtdFLwGHY5ogRDiDJGwmTa5v5boRDIgg5pHtbstHgeCCllMOdTqMzZnNMF4Js32IMX1PtK1TGXaNw2jWLA2nOUW9bzf/ADYK7w3LdWqOtwF9h6/uVacAaCwt3V9hHqNrrxxjLs5ILR8U+qm0OVHnTQbQtUypZWGDqLLXjOYfl61x8xdQeK8stu6Lx81unvVfib2S2TyV+C8N5ptcYcWuvp2/LMFbcJw0PveCI97rvMuGio6JBGkC5zXAHzQ+E/G0tG+99N79/wBVXC9o5zpqqjsoUFzc122I1U6vSMSoQblBXa4kV5vcJtQZRdTRh2lhvdRKjczY3CAj06mex9kx8ixulRpxdHpAEklMkbLadlG8aD5KXU6TGxUU0eqPktQnXCPdMAlEp632SrQDLUEGXpLppA3SQRtOpAhOYPkoT5lT6R6UByiBMq1w/E67AAK1ZrRo1tR4A8gAYCrmsi6LXkhI0nE8QqVQA+pUfGmZ7nR6SbJ9LiFZjQ1laqxo2bUe0XuYAMKvwrbqW1klMJg4piDcV68i0+JUmN7z6JVeMViMjq1VwOoc95B9QTBUZs3CjPZdGjWeDrPYczHuaSIlji0x2kH0+SmN4rX/APerf/ZU/dQKQIapJpwJSoZbnA5WwRNsxMxvDQO8Ez7rD+F0yDqJF9+w7ei9D51f9E0Fsy4dVoBGgv3uvOKdrgCWk/O8FRy9Vx8XnDsN4jw8sEWsCJEWJM9xH/crXi1Wszw6bpFM9bLtIIgtmGk31CpcRxIBoaDAIBDb6i/tr3g9gn0MXVquBqZiYDQ+2UAaAnZQstXxsjW8AxEOWnbXWNOK/lC0Qyq5zWvkOljQ4S1pkCXRqDYSNVbYPn7FUmksoUy2RLjTL8vlI0S+NrffXUarAmQrZjY1Xn4/iKahJLaLXERmDIIImIE5Sb7gq7wXHMTUph4ZhqgAJPS9hsSNabhsAdN1m4a/Tme/xqHOuo1Q3KocFzWyYxDWUheMhqVCbx8LnNjR250HdWmG47gahjxng2j6MATf+s+SX/nb2PuTpj+bH5cQ0yRbbXXUearsPiA130ZM2gQN+4IVrzVg2OxBNOsx5DQGsLXNkmScpmC6D+USTCpsBhQXsLZERreP3WsZqp5WWNjiKhyiNwCUGm0OaS7ZSqMA3008lGfAcT9UrtcSpq4gh1lJqtlsixTamE6pGiJUIMdggkSi0zdBxr4MBTsQ4OgjbVRcQ0OuLJwB0nS26ilp12Uxvwwhl4jKmQGJdAshYdykOgiDshUxCcDjvJJPypJkj5dyjsv6IdFkpzeyRCtq7I/5KAG3U8bBI4TPJPc/L6pOZCZUbN0wKx06J35oVEQJUmgwGSUGJS7lFZWlAb2RKNO6QZTnnEultP6o6iBqVlsJTcIyWzTIIBmNoK9J49gm1GEkCWgkH+6yWHFIVjS1N3TsC5om47GCe11Dkjo4dW6rP16RFz8Q0/tstNy3QDg1iqMTw8tqfSCM3wnZ0fFBHkrvhlUUy3yhTvcWmPzkuOJcsOdTBp2P+WlP4Vy+1pzPp1SB9VziR6SLRPl7rTcLxwc0DX3vf1UyvWyt/sVPdi1xn7Hl/HeGtDjlbJJkdxradx8zZbDknCxTcBUqMqAAOLKj2y+LmAYcATlvItO6qeNVx4mcjS4Ol+4Vnya+HE7HZK5dNY47qi4pw51Ssap+Iu6s2VxsYOpAi3lY6yjUuFkOBhhnUtAbF7TFjsNNt1s6FFniOLmgyfaT39dvMdyE/FYJmwgIvJ1oph28348XtruDHdPQfcAC3bdaThBY9zS0OE/6kkEZ/r5LdIzTAvA3UDjGEzVyBsWCe1h+602HptFJrGXLRrvPdX45vtyc110DxR5BgJuCfmaQfZOxMEdWv5oYZaGq7nDex0SNE3FGGSFJGKDRk7qK8ETOhQELCVDmRalOSQFym0bJwqZLlMgm7g6qvMyrGoM3UFFceqUQnTeFzLBgrr+m6YH50wY8GUkXOknskM1ctgj073UOsxScOLIIQG6l2AlRmAQiMFrpG7TrSbozgo1KndSRr5Jg+mJ1XKlWDZOJE+SZUZJsg0qiQRKLRKjsIAjdSaThEJGNiGgtI7iFg8VwCq2s5zQ4kdVNwIDZ7OJ0tK3ojRNxGGljgDBIIB7SsWSnLp57iuMtdSNN/S9piNRm/pKUyJU7mHlAtaH0iXEHqG57u/BR8C3QHso3HTqnJcmg4DBAkn5rXUgyPhBPndYvhfS6NlpsDWkwufL11Y3pjObOJBteCDDWyLamf7firfknmGlJNQRHnEevaEXjVGiXfSEK14UzAsaH0w0AtykRed5tolfG5tZYMNqt8Sm4iZDXDceh1CVek8auBH9ILZ+RVm0tyDLEbRpG0Kv4g7pJOn7rGO7dM55STavq0mta4tEkky46+mqg4N5zKa6oQI2KA0x8Oq9KTU08vK7ux8QM7o3Q6RLZam1K+W+6YKmbqGu6ZK+sDmUx85QE2o4b6prnWugjX08pBUXGgyisrZjB9lyp5pgKiIammn0zunfko5rX8kEdXbICFhmI7gmgSnsG5UkjUSQEEGEWmUKg4TJT3m8hMnXVrqVTcoj2qQNkBIBSe6AuioIhcAtdIyoPmyMPJBoiFIpOi5QD2pjXmU4mbpGJQFix0gI7ZVfSJmdlMZWlZaEqFeeVXRUcB9V7o+ZXoa844v016hH23fmVPk8V4vVrQxFwVoKFZuRxLspI1Go81jKVXfZX2FpeI2x9Vy5OzCpnCeG0nPmoTVE3Dp/At+ehUvj/AATDmiRhhlqTLSPEI8s2yqsPwfGU3ZqIDh97KR+BV/h6GOqCKxhvbxC79Al9SL/83vsTl3xadNoqODm3gxB13EnzReNVpaGjc/gEnNLBlPoAoVaoZWuHDeW3L/I5JrU/RAekN3T61DKA4IbgAMxUZmJkwdNl2OF3FjNcaJYfpF90+s2LBNpidUwc2mC0k6qM+4hNq1r2TzBE7oJFo04Mo7YJuuNF7qPi3xYJh15g+SjOpdSNRda6a5u6Cd3vslVN5CVd1kHDuTAhpgrqaV1AVNd/ZEwr0x17dkSlZMhsslGY6yE10IjSgBMcZU4GyjBl5R2uSoFDYK5XlcbVlFF9UG7h0ZrJuhN8k41osgxhJCLhQgtd2R6T1kDY3EeGxz4nK0mO8CV57UJqEuOruo+puV6CXtc7wnGBUa5pPbMIBWJq4B9CoaVUQ5tj2I2cPIi6jyV0/wAedqttXIb6K14Zj8pmm4fdQcXhcy7w/lTxjZ2VRdPxd9NZg+YY1kKxw/Hs1hKq+F8lhh+krVCO2ZwHyC0FDCU6dmNHrv8ANSy0pMabSoF7gHENc8wCdAT8I9zA91AaIzB1iJkelitBy1hPHxTBHTTIqO/2EFvzdl/FD5z5brCs+rRbmY45i0fECbm24/ddHBenJ/JkmUjPZpEH2QKVODdMLiPiBBGo0I9iuGp30XQ5U4OEzsmvcJJ2UOvVgWSw9WUwdVpyZTimzOia91rII+q+VGriUOk8yikSmRjNIXc4iFwKO6ZQBn6QmUxCf2SLYKYdgLiG5pXUBWjZFywggRdPZVzLROVe6k4fRCeLQjUhISArWSui9kE1osjNG6QcpC6lMMlRmm6c98INJcYQ6gQqdadUSnTc8w1FujFa+BClBpgZRcqTg+Gweq5/ywVmcJlIO/bYKVy/xuYsthHkuM6yR8jC1LsBSxlMMqnJVaIp1e39Lu7Vl30zTxDmnc5h76/j+a1nDwHQsXtuX5u4yXGOAVaBy1GwdiLtcO7Xb/5MKFgKjmG0he08OY19M0qrRUYfquE/LsfNZ3jn8Pi2amGOZuuRxAcPRxs4esH1UrjXVhzS+9M9R4m5wvKOHkwACSSAALkkmAANz5KSOWcU1gcaJjtmpzfcjNYd50W45T5bFECpUh1Uja7WTs0/rv6LHxbVMubHGb9SuVOC/wAtS6v9V8F/l2YD2F/clTsSIM+V1OULHbLok1NOC5XK7qm4nwWhXEPYPXQj0cshxrkuo0fQkOH2TY+x3W/LUMOI/YolsKx4ni6D6fTUaWnzCFSfaAvZsbhKVYZajAfUSslxTkUXdh3R/Sbhbmf+s/LFDExZOB3QOK8KrUXfSMIHfUfNNa6y3CGp6pOdlXDaIQ64TZEBm6GdV2mLJ7W280GY+101r8ydUbITKLY1ThDLiblSQSpc2WrmGYZRGjdPatAVrZN0RouguMJ9J0hKg19O6ONE1IlIHudZDdewuU/BYZ1R1tFpMDw1rLkSVm5abmO1Xw3gzjd9h2Wkw+CDRAECNdh7oj6YEF3sAjsaXXOg0GwUrbW5NG0zYNaJi5dv5x2RWU+5Uzh1CxJVdiHw+Akav5h4aDTL2Drbcecaj3EofL+KDgHDQx/h8/2V3j6nQGtu9xytHmf03ULH8JbhW0nN+Ew13m8yQffT1hFDT8NrXWZ/irzWWMbhKLoc4B9UjZk9DPUkSfJo+0rXB4gBpfsBJ9AJMewK8L4zxSpVxFWpU+N73Ej7OzWjyADW+wWarwYy5bqdiuJ16gipWqvEAZXPe5thaxMbFekfwp55NNzMFinSwnLh6h+qSYbRcfsnRvY9PaPLKFSR/nr+qsuGcMfiKgpsnMQ4/wDa0mbaaLEtlehy8eOWF2+oyoWLdceiof4d8wuxeFAq/wCvRPhVgdSQOl/+4X9Q7srh1cFx9Y+Srt5WtVwoLxBUgFdqt3QEIshRa2IynzRsRVvCgeHmeJ01KzaBiBVEPYC09xr7LBc18rGiDWo3p6ub9nzHkvRCbwuY8NDQ0iQ7pI9lqXRWPD6OIkqRKJx3hf8ALYh7Pq6sP9J0+Wnsg0H7lXiYjUxz7ok3TS26ZHFMDU9cc+dE9EaXFJPDUkBVDspLgIsgNd0odJ5lMJWWQn0m2SKcyyRHNMIZmQBuf/1NrlTcHTIpOqn7jfU6lZvUandaDhtBoYMsKZWxGWmSBcHKe0x+KqeD1AC+8ZGMM9tZP4I/CQalMNO78/sf7qNWWeDpTBfqe+6sWt7JvFKEMbGyZhX2ukSz8QNYVmMVWAJcVO4ljcrYlQOG4Y1HZ3fCNB+qIa14BhCSKj/iPwj7I/cq15lwAq4csO/4RoQg8Fdne4j4RACl8araNG6Q/VJwXC1PCcKo2gOt1dzG2g/FeX888E8OoajBYmCPPYr2SrXDWQvMufMbLm0+5k+yPxTj7ykjGU6TmtJtIB79o/z0XoH8Gix+MlxObwnlotBPSHA+0/JYgmx+X5+St+ROIfy2Lo1Ng6HfdcMrttgSfZTlehyY242T/HumC4K2liHYik4tLmlj2gDK+8tJ7EXv5lGxAgkqbSPTdAxTZBVdPMdwtaQpINo7KgpYjIb91c0KoMH5pS7Kq/HtvKbhLu9kbiAQsNYrP6BqTZeT2UHjFW7b/wDqMH5qcx+Vs+p/ZVGJElnnVB+Qcf0T2FFz9w7PSFUDqp6+bTr8tV56569hxUFhBEhwIPpuvJeI4U0qr6Z+qSB5jb8IVuO/ieR2HdZEDd0GiUYVNlZhytcIVAGVId+CG0dk54zXS4pLucBJGhtWUND7odH4kkkmk46hEfqEkkigWIVtV/6Ol98/qkks5eN4ehcPNsR/8R/IrRcvDoZ7f8Qkko1VouLf6aq2fCuJJQlJxU9Q9VoDala1kkkGs+Wf9IeqbxL/AFAkkkP1ExC8u5y/6gen6hJJO+K8P94qAP8APYJ+HHV7/ukkovUr6R4afoaX3Gf8QjVNEklZ41UvGRopvDD0pJLM9O+C43b0/RRMP8XskklfSHxnwn2/RVlbWn95/wDwckkgG19vQrzznUf+ZH3Gfqkkq8f9mMvFTRS3SSXTEqkv2Td0kkTwqGV1JJbZf//Z"/>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03371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dirty="0"/>
              <a:t>Holographic movie (or VR)</a:t>
            </a:r>
          </a:p>
        </p:txBody>
      </p:sp>
      <p:sp>
        <p:nvSpPr>
          <p:cNvPr id="83971" name="Rectangle 3"/>
          <p:cNvSpPr>
            <a:spLocks noGrp="1" noChangeArrowheads="1"/>
          </p:cNvSpPr>
          <p:nvPr>
            <p:ph type="body" sz="half" idx="2"/>
          </p:nvPr>
        </p:nvSpPr>
        <p:spPr>
          <a:xfrm>
            <a:off x="1066800" y="4239704"/>
            <a:ext cx="7772400" cy="2209800"/>
          </a:xfrm>
        </p:spPr>
        <p:txBody>
          <a:bodyPr/>
          <a:lstStyle/>
          <a:p>
            <a:pPr marL="0" indent="0"/>
            <a:r>
              <a:rPr lang="en-US" sz="2400"/>
              <a:t>is intensity of light </a:t>
            </a:r>
          </a:p>
          <a:p>
            <a:pPr lvl="1"/>
            <a:r>
              <a:rPr lang="en-US" sz="1800"/>
              <a:t>Seen from ANY viewpoint</a:t>
            </a:r>
          </a:p>
          <a:p>
            <a:pPr lvl="1"/>
            <a:r>
              <a:rPr lang="en-US" sz="1800"/>
              <a:t>Over time</a:t>
            </a:r>
          </a:p>
          <a:p>
            <a:pPr lvl="1"/>
            <a:r>
              <a:rPr lang="en-US" sz="1800"/>
              <a:t>As a function of wavelength</a:t>
            </a:r>
          </a:p>
        </p:txBody>
      </p:sp>
      <p:sp>
        <p:nvSpPr>
          <p:cNvPr id="83973" name="Text Box 5"/>
          <p:cNvSpPr txBox="1">
            <a:spLocks noChangeArrowheads="1"/>
          </p:cNvSpPr>
          <p:nvPr/>
        </p:nvSpPr>
        <p:spPr bwMode="auto">
          <a:xfrm>
            <a:off x="3200400" y="3630104"/>
            <a:ext cx="3392488" cy="579438"/>
          </a:xfrm>
          <a:prstGeom prst="rect">
            <a:avLst/>
          </a:prstGeom>
          <a:noFill/>
          <a:ln w="9525">
            <a:noFill/>
            <a:miter lim="800000"/>
            <a:headEnd/>
            <a:tailEnd/>
          </a:ln>
          <a:effectLst/>
        </p:spPr>
        <p:txBody>
          <a:bodyPr wrap="none">
            <a:spAutoFit/>
          </a:bodyPr>
          <a:lstStyle/>
          <a:p>
            <a:pPr eaLnBrk="0" hangingPunct="0"/>
            <a:r>
              <a:rPr lang="en-US" sz="3200" b="1" i="1">
                <a:solidFill>
                  <a:srgbClr val="000000"/>
                </a:solidFill>
                <a:latin typeface="Times New Roman" pitchFamily="18" charset="0"/>
                <a:cs typeface="Arial" charset="0"/>
              </a:rPr>
              <a:t>P(</a:t>
            </a:r>
            <a:r>
              <a:rPr lang="en-US" sz="3200" b="1" i="1">
                <a:solidFill>
                  <a:srgbClr val="000000"/>
                </a:solidFill>
                <a:latin typeface="Symbol" pitchFamily="18" charset="2"/>
                <a:cs typeface="Arial" charset="0"/>
              </a:rPr>
              <a:t>q,f,l</a:t>
            </a:r>
            <a:r>
              <a:rPr lang="en-US" sz="3200" b="1" i="1">
                <a:solidFill>
                  <a:srgbClr val="000000"/>
                </a:solidFill>
                <a:latin typeface="Times New Roman" pitchFamily="18" charset="0"/>
                <a:cs typeface="Arial" charset="0"/>
              </a:rPr>
              <a:t>,t,V</a:t>
            </a:r>
            <a:r>
              <a:rPr lang="en-US" sz="3200" b="1" i="1" baseline="-25000">
                <a:solidFill>
                  <a:srgbClr val="000000"/>
                </a:solidFill>
                <a:latin typeface="Times New Roman" pitchFamily="18" charset="0"/>
                <a:cs typeface="Arial" charset="0"/>
              </a:rPr>
              <a:t>X</a:t>
            </a:r>
            <a:r>
              <a:rPr lang="en-US" sz="3200" b="1" i="1">
                <a:solidFill>
                  <a:srgbClr val="000000"/>
                </a:solidFill>
                <a:latin typeface="Times New Roman" pitchFamily="18" charset="0"/>
                <a:cs typeface="Arial" charset="0"/>
              </a:rPr>
              <a:t>,V</a:t>
            </a:r>
            <a:r>
              <a:rPr lang="en-US" sz="3200" b="1" i="1" baseline="-25000">
                <a:solidFill>
                  <a:srgbClr val="000000"/>
                </a:solidFill>
                <a:latin typeface="Times New Roman" pitchFamily="18" charset="0"/>
                <a:cs typeface="Arial" charset="0"/>
              </a:rPr>
              <a:t>Y</a:t>
            </a:r>
            <a:r>
              <a:rPr lang="en-US" sz="3200" b="1" i="1">
                <a:solidFill>
                  <a:srgbClr val="000000"/>
                </a:solidFill>
                <a:latin typeface="Times New Roman" pitchFamily="18" charset="0"/>
                <a:cs typeface="Arial" charset="0"/>
              </a:rPr>
              <a:t>,V</a:t>
            </a:r>
            <a:r>
              <a:rPr lang="en-US" sz="3200" b="1" i="1" baseline="-25000">
                <a:solidFill>
                  <a:srgbClr val="000000"/>
                </a:solidFill>
                <a:latin typeface="Times New Roman" pitchFamily="18" charset="0"/>
                <a:cs typeface="Arial" charset="0"/>
              </a:rPr>
              <a:t>Z</a:t>
            </a:r>
            <a:r>
              <a:rPr lang="en-US" sz="3200" b="1" i="1">
                <a:solidFill>
                  <a:srgbClr val="000000"/>
                </a:solidFill>
                <a:latin typeface="Times New Roman" pitchFamily="18" charset="0"/>
                <a:cs typeface="Arial" charset="0"/>
              </a:rPr>
              <a:t>)</a:t>
            </a:r>
          </a:p>
        </p:txBody>
      </p:sp>
      <p:pic>
        <p:nvPicPr>
          <p:cNvPr id="83974" name="Picture 6"/>
          <p:cNvPicPr>
            <a:picLocks noChangeAspect="1" noChangeArrowheads="1"/>
          </p:cNvPicPr>
          <p:nvPr/>
        </p:nvPicPr>
        <p:blipFill>
          <a:blip r:embed="rId2" cstate="print"/>
          <a:srcRect l="15715" t="33238" r="13428" b="28667"/>
          <a:stretch>
            <a:fillRect/>
          </a:stretch>
        </p:blipFill>
        <p:spPr bwMode="auto">
          <a:xfrm>
            <a:off x="1524000" y="926592"/>
            <a:ext cx="6705600" cy="2703512"/>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2_Office Theme">
  <a:themeElements>
    <a:clrScheme name="Custom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95959"/>
      </a:hlink>
      <a:folHlink>
        <a:srgbClr val="5959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fontScheme name="Custom Design">
      <a:majorFont>
        <a:latin typeface="Albertus Extra Bold"/>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4731"/>
        </a:dk1>
        <a:lt1>
          <a:srgbClr val="FFFFFF"/>
        </a:lt1>
        <a:dk2>
          <a:srgbClr val="004731"/>
        </a:dk2>
        <a:lt2>
          <a:srgbClr val="BFB678"/>
        </a:lt2>
        <a:accent1>
          <a:srgbClr val="7BC5A2"/>
        </a:accent1>
        <a:accent2>
          <a:srgbClr val="F17C0E"/>
        </a:accent2>
        <a:accent3>
          <a:srgbClr val="FFFFFF"/>
        </a:accent3>
        <a:accent4>
          <a:srgbClr val="003B28"/>
        </a:accent4>
        <a:accent5>
          <a:srgbClr val="BFDFCE"/>
        </a:accent5>
        <a:accent6>
          <a:srgbClr val="DA700C"/>
        </a:accent6>
        <a:hlink>
          <a:srgbClr val="D7E300"/>
        </a:hlink>
        <a:folHlink>
          <a:srgbClr val="7BC5A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59819</TotalTime>
  <Words>4534</Words>
  <Application>Microsoft Office PowerPoint</Application>
  <PresentationFormat>Widescreen</PresentationFormat>
  <Paragraphs>701</Paragraphs>
  <Slides>88</Slides>
  <Notes>66</Notes>
  <HiddenSlides>3</HiddenSlides>
  <MMClips>0</MMClips>
  <ScaleCrop>false</ScaleCrop>
  <HeadingPairs>
    <vt:vector size="8" baseType="variant">
      <vt:variant>
        <vt:lpstr>Fonts Used</vt:lpstr>
      </vt:variant>
      <vt:variant>
        <vt:i4>8</vt:i4>
      </vt:variant>
      <vt:variant>
        <vt:lpstr>Theme</vt:lpstr>
      </vt:variant>
      <vt:variant>
        <vt:i4>3</vt:i4>
      </vt:variant>
      <vt:variant>
        <vt:lpstr>Embedded OLE Servers</vt:lpstr>
      </vt:variant>
      <vt:variant>
        <vt:i4>2</vt:i4>
      </vt:variant>
      <vt:variant>
        <vt:lpstr>Slide Titles</vt:lpstr>
      </vt:variant>
      <vt:variant>
        <vt:i4>88</vt:i4>
      </vt:variant>
    </vt:vector>
  </HeadingPairs>
  <TitlesOfParts>
    <vt:vector size="101" baseType="lpstr">
      <vt:lpstr>Albertus Extra Bold</vt:lpstr>
      <vt:lpstr>Arial</vt:lpstr>
      <vt:lpstr>Arial Unicode MS</vt:lpstr>
      <vt:lpstr>Book Antiqua</vt:lpstr>
      <vt:lpstr>Calibri</vt:lpstr>
      <vt:lpstr>Symbol</vt:lpstr>
      <vt:lpstr>Times New Roman</vt:lpstr>
      <vt:lpstr>Verdana</vt:lpstr>
      <vt:lpstr>2_Office Theme</vt:lpstr>
      <vt:lpstr>Blank Presentation</vt:lpstr>
      <vt:lpstr>Custom Design</vt:lpstr>
      <vt:lpstr>Equation</vt:lpstr>
      <vt:lpstr>Image</vt:lpstr>
      <vt:lpstr>PowerPoint Presentation</vt:lpstr>
      <vt:lpstr>Conventional cameras</vt:lpstr>
      <vt:lpstr>Computational cameras</vt:lpstr>
      <vt:lpstr>Questions for today</vt:lpstr>
      <vt:lpstr>Representing Light: The Plenoptic Function</vt:lpstr>
      <vt:lpstr>Grayscale snapshot</vt:lpstr>
      <vt:lpstr>Color snapshot</vt:lpstr>
      <vt:lpstr>A movie</vt:lpstr>
      <vt:lpstr>Holographic movie (or VR)</vt:lpstr>
      <vt:lpstr>The Plenoptic Function</vt:lpstr>
      <vt:lpstr>Representing light</vt:lpstr>
      <vt:lpstr>Fundamental limitations and trade-offs</vt:lpstr>
      <vt:lpstr>Trade-offs of conventional camera</vt:lpstr>
      <vt:lpstr>PowerPoint Presentation</vt:lpstr>
      <vt:lpstr>1. Light Field Photography with “Plenoptic Camera”</vt:lpstr>
      <vt:lpstr>Light field photography</vt:lpstr>
      <vt:lpstr>Stanford Plenoptic Camera  [Ng et al 2005]</vt:lpstr>
      <vt:lpstr>Light field photography: applications</vt:lpstr>
      <vt:lpstr>Light field photography: applications</vt:lpstr>
      <vt:lpstr>Light field photography: applications</vt:lpstr>
      <vt:lpstr>Digital  Refocusing</vt:lpstr>
      <vt:lpstr>Light field photography w/ microlenses</vt:lpstr>
      <vt:lpstr>2. Coded apertures</vt:lpstr>
      <vt:lpstr>Image and Depth from a Conventional Camera with a Coded Aperture </vt:lpstr>
      <vt:lpstr>PowerPoint Presentation</vt:lpstr>
      <vt:lpstr>PowerPoint Presentation</vt:lpstr>
      <vt:lpstr>Lens and defocus</vt:lpstr>
      <vt:lpstr>Lens and defocus</vt:lpstr>
      <vt:lpstr>Lens and defocus</vt:lpstr>
      <vt:lpstr>Lens and defocus</vt:lpstr>
      <vt:lpstr>Lens and defocus</vt:lpstr>
      <vt:lpstr>Depth and defocus</vt:lpstr>
      <vt:lpstr>Challenges</vt:lpstr>
      <vt:lpstr>Key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of gradient statistics (~ exponential pdf)</vt:lpstr>
      <vt:lpstr>PowerPoint Presentation</vt:lpstr>
      <vt:lpstr>PowerPoint Presentation</vt:lpstr>
      <vt:lpstr>PowerPoint Presentation</vt:lpstr>
      <vt:lpstr>PowerPoint Presentation</vt:lpstr>
      <vt:lpstr>Solution: lens with occluder</vt:lpstr>
      <vt:lpstr>Solution: lens with occluder</vt:lpstr>
      <vt:lpstr>Solution: lens with occluder</vt:lpstr>
      <vt:lpstr>Solution: lens with occluder</vt:lpstr>
      <vt:lpstr>Solution: lens with occluder</vt:lpstr>
      <vt:lpstr>Solution: lens with occluder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Close-up</vt:lpstr>
      <vt:lpstr>Comparison- conventional aperture result</vt:lpstr>
      <vt:lpstr>Comparison- conventional aperture result</vt:lpstr>
      <vt:lpstr>PowerPoint Presentation</vt:lpstr>
      <vt:lpstr>PowerPoint Presentation</vt:lpstr>
      <vt:lpstr>Close-up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more quick examples</vt:lpstr>
      <vt:lpstr>PowerPoint Presentation</vt:lpstr>
      <vt:lpstr>Results</vt:lpstr>
      <vt:lpstr>Results</vt:lpstr>
      <vt:lpstr>PowerPoint Presentation</vt:lpstr>
      <vt:lpstr>RGBW Sensors </vt:lpstr>
      <vt:lpstr>Computational Approaches to Display</vt:lpstr>
      <vt:lpstr>Recap of questions</vt:lpstr>
      <vt:lpstr>Next class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230</cp:revision>
  <dcterms:created xsi:type="dcterms:W3CDTF">2009-12-16T02:55:56Z</dcterms:created>
  <dcterms:modified xsi:type="dcterms:W3CDTF">2022-11-29T03:32:21Z</dcterms:modified>
</cp:coreProperties>
</file>