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1"/>
  </p:notesMasterIdLst>
  <p:sldIdLst>
    <p:sldId id="654" r:id="rId2"/>
    <p:sldId id="701" r:id="rId3"/>
    <p:sldId id="702" r:id="rId4"/>
    <p:sldId id="601" r:id="rId5"/>
    <p:sldId id="599" r:id="rId6"/>
    <p:sldId id="602" r:id="rId7"/>
    <p:sldId id="603" r:id="rId8"/>
    <p:sldId id="652" r:id="rId9"/>
    <p:sldId id="608" r:id="rId10"/>
    <p:sldId id="614" r:id="rId11"/>
    <p:sldId id="609" r:id="rId12"/>
    <p:sldId id="610" r:id="rId13"/>
    <p:sldId id="612" r:id="rId14"/>
    <p:sldId id="646" r:id="rId15"/>
    <p:sldId id="615" r:id="rId16"/>
    <p:sldId id="619" r:id="rId17"/>
    <p:sldId id="616" r:id="rId18"/>
    <p:sldId id="617" r:id="rId19"/>
    <p:sldId id="618" r:id="rId20"/>
    <p:sldId id="620" r:id="rId21"/>
    <p:sldId id="621" r:id="rId22"/>
    <p:sldId id="645" r:id="rId23"/>
    <p:sldId id="625" r:id="rId24"/>
    <p:sldId id="622" r:id="rId25"/>
    <p:sldId id="623" r:id="rId26"/>
    <p:sldId id="606" r:id="rId27"/>
    <p:sldId id="607" r:id="rId28"/>
    <p:sldId id="624" r:id="rId29"/>
    <p:sldId id="644" r:id="rId30"/>
    <p:sldId id="647" r:id="rId31"/>
    <p:sldId id="649" r:id="rId32"/>
    <p:sldId id="648" r:id="rId33"/>
    <p:sldId id="626" r:id="rId34"/>
    <p:sldId id="629" r:id="rId35"/>
    <p:sldId id="628" r:id="rId36"/>
    <p:sldId id="635" r:id="rId37"/>
    <p:sldId id="630" r:id="rId38"/>
    <p:sldId id="633" r:id="rId39"/>
    <p:sldId id="634" r:id="rId40"/>
    <p:sldId id="631" r:id="rId41"/>
    <p:sldId id="632" r:id="rId42"/>
    <p:sldId id="636" r:id="rId43"/>
    <p:sldId id="637" r:id="rId44"/>
    <p:sldId id="639" r:id="rId45"/>
    <p:sldId id="640" r:id="rId46"/>
    <p:sldId id="638" r:id="rId47"/>
    <p:sldId id="641" r:id="rId48"/>
    <p:sldId id="651" r:id="rId49"/>
    <p:sldId id="642" r:id="rId5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2" autoAdjust="0"/>
    <p:restoredTop sz="80080" autoAdjust="0"/>
  </p:normalViewPr>
  <p:slideViewPr>
    <p:cSldViewPr>
      <p:cViewPr varScale="1">
        <p:scale>
          <a:sx n="55" d="100"/>
          <a:sy n="55" d="100"/>
        </p:scale>
        <p:origin x="102" y="384"/>
      </p:cViewPr>
      <p:guideLst>
        <p:guide orient="horz" pos="672"/>
        <p:guide pos="384"/>
        <p:guide pos="57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89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5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55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0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6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6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teredthumbs.net/2010/11/dance-central-angry-revie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yodbLwb2lY&amp;list=PLWfDJ5nla8UpwShx-lzLJqcp575fKpsSO&amp;index=23" TargetMode="External"/><Relationship Id="rId2" Type="http://schemas.openxmlformats.org/officeDocument/2006/relationships/hyperlink" Target="https://www.youtube.com/watch?v=GYyP7Ova8KA&amp;list=PLWfDJ5nla8UpwShx-lzLJqcp575fKpsSO&amp;index=2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5.bin"/><Relationship Id="rId7" Type="http://schemas.openxmlformats.org/officeDocument/2006/relationships/hyperlink" Target="http://www.csd.uwo.ca/~yuri/Papers/pami01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ddlebury.edu/stereo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8JwgxbQx8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search/en/WO200704303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k7Wlvx-w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video/default.aspx?id=191304" TargetMode="External"/><Relationship Id="rId2" Type="http://schemas.openxmlformats.org/officeDocument/2006/relationships/hyperlink" Target="http://www.youtube.com/watch?v=V7LthXRoES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2w-XqW7bF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qs.org/patents/app/20100020078" TargetMode="External"/><Relationship Id="rId2" Type="http://schemas.openxmlformats.org/officeDocument/2006/relationships/hyperlink" Target="http://www.faqs.org/patents/app/201001181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qs.org/patents/app/2010000771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amasutra.com/blogs/DanielLau/20131127/205820/The_Science_Behind_Kinects_or_Kinect_10_versus_20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q-1TiXi3g" TargetMode="External"/><Relationship Id="rId7" Type="http://schemas.openxmlformats.org/officeDocument/2006/relationships/hyperlink" Target="https://www.youtube.com/watch?v=HnkQyUo3134" TargetMode="External"/><Relationship Id="rId2" Type="http://schemas.openxmlformats.org/officeDocument/2006/relationships/hyperlink" Target="http://www.youtube.com/watch?v=8CTJL5lUjH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meo.com/user3445108/kiwibankinteractivewall" TargetMode="External"/><Relationship Id="rId5" Type="http://schemas.openxmlformats.org/officeDocument/2006/relationships/hyperlink" Target="http://www.youtube.com/watch?v=1jbvnk1T4vQ" TargetMode="External"/><Relationship Id="rId4" Type="http://schemas.openxmlformats.org/officeDocument/2006/relationships/hyperlink" Target="http://www.youtube.com/watch?v=4LW8wgmfpTE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Perceptual-Computing-Lab/openpose" TargetMode="External"/><Relationship Id="rId2" Type="http://schemas.openxmlformats.org/officeDocument/2006/relationships/hyperlink" Target="https://www.youtube.com/watch?v=pW6nZXeWlGM&amp;t=77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80986" y="-30480"/>
            <a:ext cx="8709041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How the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Kinect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Works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881187" y="5354835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Computational Photography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Derek Hoiem, University of Illinois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0096" y="6596390"/>
            <a:ext cx="6131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Photo frame-grabbed from: </a:t>
            </a:r>
            <a:r>
              <a:rPr lang="en-US" sz="1100" dirty="0">
                <a:hlinkClick r:id="rId3"/>
              </a:rPr>
              <a:t>http://www.blisteredthumbs.net/2010/11/dance-central-angry-review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2387" y="489763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T2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821" b="8513"/>
          <a:stretch/>
        </p:blipFill>
        <p:spPr bwMode="auto">
          <a:xfrm>
            <a:off x="609600" y="1143000"/>
            <a:ext cx="7605712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3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Stereo Images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1897062" y="1103312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021262" y="1103312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2898775" y="3541712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54149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412" y="1443037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9212" y="3952874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2898775" y="6528887"/>
            <a:ext cx="571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Some of following slides adapted from Steve Seitz and Lana Lazebnik</a:t>
            </a:r>
          </a:p>
        </p:txBody>
      </p:sp>
    </p:spTree>
    <p:extLst>
      <p:ext uri="{BB962C8B-B14F-4D97-AF65-F5344CB8AC3E}">
        <p14:creationId xmlns:p14="http://schemas.microsoft.com/office/powerpoint/2010/main" val="156603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Stereo Images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609600" y="990600"/>
            <a:ext cx="8280158" cy="5135563"/>
          </a:xfrm>
        </p:spPr>
        <p:txBody>
          <a:bodyPr>
            <a:normAutofit/>
          </a:bodyPr>
          <a:lstStyle/>
          <a:p>
            <a:r>
              <a:rPr lang="en-US" sz="2800" dirty="0"/>
              <a:t>Goal: recover depth by finding image coordinate x’ that corresponds to x</a:t>
            </a:r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724400" y="2638389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O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O’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82027" y="2316163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65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32688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990600" y="4961884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990601" y="5677726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3079750" y="2437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280150" y="2361438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470650" y="2437638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3105150" y="2342388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511550" y="21328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4165600" y="1688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470650" y="2431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419850" y="2786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362700" y="30789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and the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862262" y="2316988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862262" y="2240788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215062" y="2367788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215062" y="23169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196262" y="1554988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1033462" y="1567688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6100762" y="2697988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4049712" y="1402588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395662" y="1859788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929063" y="1380363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6138862" y="26979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319463" y="1783588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6062662" y="30789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787900" y="12565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614862" y="945388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538662" y="945388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89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4920" y="1100136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/>
              <a:t>Focal lengths are the same</a:t>
            </a:r>
          </a:p>
          <a:p>
            <a:pPr>
              <a:buFontTx/>
              <a:buChar char="•"/>
            </a:pPr>
            <a:r>
              <a:rPr lang="en-US" sz="200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79120" y="1143000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931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643147" y="387405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6086309" y="387405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3100222" y="3231578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543384" y="3231578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781781" y="1263998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733633" y="1304153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819483" y="1304153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695930" y="3231579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446502" y="3363187"/>
            <a:ext cx="26321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967394" y="3179950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763947" y="3179950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6133479" y="3257219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643146" y="3139796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812363" y="2774487"/>
            <a:ext cx="38824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267200" y="3948244"/>
            <a:ext cx="1266693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991183" y="1304153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7088470" y="2261801"/>
            <a:ext cx="32573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3243493" y="3952122"/>
            <a:ext cx="91618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724358" y="3952122"/>
            <a:ext cx="91618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367046" y="795528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786419" y="3914208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6131552" y="3433216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37387"/>
              </p:ext>
            </p:extLst>
          </p:nvPr>
        </p:nvGraphicFramePr>
        <p:xfrm>
          <a:off x="3222458" y="4834128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393480" progId="Equation.3">
                  <p:embed/>
                </p:oleObj>
              </mc:Choice>
              <mc:Fallback>
                <p:oleObj name="Equation" r:id="rId3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458" y="4834128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729048" y="5900927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depth.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H="1">
            <a:off x="5842355" y="3139696"/>
            <a:ext cx="383454" cy="61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687649" y="2722624"/>
            <a:ext cx="32573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955414"/>
              </p:ext>
            </p:extLst>
          </p:nvPr>
        </p:nvGraphicFramePr>
        <p:xfrm>
          <a:off x="1125371" y="2121091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393480" progId="Equation.3">
                  <p:embed/>
                </p:oleObj>
              </mc:Choice>
              <mc:Fallback>
                <p:oleObj name="Equation" r:id="rId5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371" y="2121091"/>
                        <a:ext cx="17780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856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66801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6096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876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781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828800" y="4114800"/>
            <a:ext cx="8686800" cy="2438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Find corresponding </a:t>
            </a:r>
            <a:r>
              <a:rPr lang="en-US" dirty="0" err="1"/>
              <a:t>epipolar</a:t>
            </a:r>
            <a:r>
              <a:rPr lang="en-US" dirty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Examine all pixels on the </a:t>
            </a:r>
            <a:r>
              <a:rPr lang="en-US" dirty="0" err="1"/>
              <a:t>epipolar</a:t>
            </a:r>
            <a:r>
              <a:rPr lang="en-US" dirty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Triangulate the matches to get depth information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239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25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1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8768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576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5626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If necessary, rectify the two stereo images to transform </a:t>
            </a:r>
            <a:r>
              <a:rPr lang="en-US" dirty="0" err="1"/>
              <a:t>epipolar</a:t>
            </a:r>
            <a:r>
              <a:rPr lang="en-US" dirty="0"/>
              <a:t> lines into scanlines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For each pixel x in the first image</a:t>
            </a:r>
          </a:p>
          <a:p>
            <a:pPr lvl="1">
              <a:defRPr/>
            </a:pPr>
            <a:r>
              <a:rPr lang="en-US" dirty="0"/>
              <a:t>Find corresponding </a:t>
            </a:r>
            <a:r>
              <a:rPr lang="en-US" dirty="0" err="1"/>
              <a:t>epipolar</a:t>
            </a:r>
            <a:r>
              <a:rPr lang="en-US" dirty="0"/>
              <a:t> </a:t>
            </a:r>
            <a:r>
              <a:rPr lang="en-US" dirty="0" err="1"/>
              <a:t>scanline</a:t>
            </a:r>
            <a:r>
              <a:rPr lang="en-US" dirty="0"/>
              <a:t> in the right image</a:t>
            </a:r>
          </a:p>
          <a:p>
            <a:pPr lvl="1">
              <a:defRPr/>
            </a:pPr>
            <a:r>
              <a:rPr lang="en-US" dirty="0"/>
              <a:t>Examine all pixels on the </a:t>
            </a:r>
            <a:r>
              <a:rPr lang="en-US" dirty="0" err="1"/>
              <a:t>scanline</a:t>
            </a:r>
            <a:r>
              <a:rPr lang="en-US" dirty="0"/>
              <a:t> and pick the best match x’</a:t>
            </a:r>
          </a:p>
          <a:p>
            <a:pPr lvl="1">
              <a:defRPr/>
            </a:pPr>
            <a:r>
              <a:rPr lang="en-US" dirty="0"/>
              <a:t>Compute disparity x-x’ and set depth(x) = </a:t>
            </a:r>
            <a:r>
              <a:rPr lang="en-US" dirty="0" err="1"/>
              <a:t>fB</a:t>
            </a:r>
            <a:r>
              <a:rPr lang="en-US" dirty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054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0198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4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629276" y="3749486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632451" y="3611372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267201" y="3471672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559676" y="3852672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103123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5538" y="1103123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363664" y="1998472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2941639" y="1939735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5945188" y="1939735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849564" y="804672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146800" y="804672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354763" y="1103122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19114" y="1795272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09600" y="-33528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09600" y="4462272"/>
            <a:ext cx="7772400" cy="19812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Slide a window along the right scanline and compare contents of that window with the reference window in the left image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Matching cost: SSD or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403552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860" y="1100074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8585" y="1100074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366711" y="1995423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2944686" y="1936686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852611" y="813815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149847" y="813815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22161" y="1792223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09600" y="-24321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3335" y="3621024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054597" y="6149911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381623" y="1100073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5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383" y="1100201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108" y="1100201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364234" y="199555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942209" y="193681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850134" y="80175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147370" y="8017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19684" y="179235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760020" y="615003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984" y="3617976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379146" y="110020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2696994F-639E-495C-8036-2F32E3F2E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24321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/>
              <a:t>Correspondence search</a:t>
            </a:r>
          </a:p>
        </p:txBody>
      </p:sp>
    </p:spTree>
    <p:extLst>
      <p:ext uri="{BB962C8B-B14F-4D97-AF65-F5344CB8AC3E}">
        <p14:creationId xmlns:p14="http://schemas.microsoft.com/office/powerpoint/2010/main" val="55086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5793-9871-79B3-763B-4027FD1D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04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Models and Diffusion Networks – Awesome short vids by Steve Seitz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81A55-7B7A-91AB-2B2B-FA7F9B45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0" dirty="0">
              <a:solidFill>
                <a:srgbClr val="0F0F0F"/>
              </a:solidFill>
              <a:effectLst/>
              <a:latin typeface="YouTube Sans"/>
            </a:endParaRPr>
          </a:p>
          <a:p>
            <a:r>
              <a:rPr lang="en-US" b="1" i="0" strike="sngStrike" dirty="0">
                <a:solidFill>
                  <a:srgbClr val="0F0F0F"/>
                </a:solidFill>
                <a:effectLst/>
                <a:latin typeface="YouTube Sans"/>
              </a:rPr>
              <a:t>Text to Image: </a:t>
            </a:r>
            <a:r>
              <a:rPr lang="en-US" b="1" i="0" strike="sngStrike" dirty="0" err="1">
                <a:solidFill>
                  <a:srgbClr val="0F0F0F"/>
                </a:solidFill>
                <a:effectLst/>
                <a:latin typeface="YouTube Sans"/>
              </a:rPr>
              <a:t>Parti</a:t>
            </a:r>
            <a:r>
              <a:rPr lang="en-US" b="1" i="0" strike="sngStrike" dirty="0">
                <a:solidFill>
                  <a:srgbClr val="0F0F0F"/>
                </a:solidFill>
                <a:effectLst/>
                <a:latin typeface="YouTube Sans"/>
              </a:rPr>
              <a:t>, Dall-E 2, Imagen</a:t>
            </a:r>
            <a:endParaRPr lang="en-US" strike="sngStrike" dirty="0">
              <a:hlinkClick r:id="rId2"/>
            </a:endParaRPr>
          </a:p>
          <a:p>
            <a:pPr marL="0" indent="0">
              <a:buNone/>
            </a:pPr>
            <a:r>
              <a:rPr lang="en-US" strike="sngStrike" dirty="0">
                <a:hlinkClick r:id="rId2"/>
              </a:rPr>
              <a:t>https://www.youtube.com/watch?v=GYyP7Ova8KA&amp;list=PLWfDJ5nla8UpwShx-lzLJqcp575fKpsSO&amp;index=22</a:t>
            </a:r>
            <a:r>
              <a:rPr lang="en-US" strike="sngStrike" dirty="0"/>
              <a:t> </a:t>
            </a:r>
          </a:p>
          <a:p>
            <a:endParaRPr lang="en-US" dirty="0"/>
          </a:p>
          <a:p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Text to Image: Part 2 -- Diffusion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https://www.youtube.com/watch?v=lyodbLwb2lY&amp;list=PLWfDJ5nla8UpwShx-lzLJqcp575fKpsSO&amp;index=23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96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851197"/>
              </p:ext>
            </p:extLst>
          </p:nvPr>
        </p:nvGraphicFramePr>
        <p:xfrm>
          <a:off x="5257800" y="4429824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422167" imgH="3202259" progId="">
                  <p:embed/>
                </p:oleObj>
              </mc:Choice>
              <mc:Fallback>
                <p:oleObj name="Image" r:id="rId3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29824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224983" y="4050268"/>
            <a:ext cx="2710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343364"/>
              </p:ext>
            </p:extLst>
          </p:nvPr>
        </p:nvGraphicFramePr>
        <p:xfrm>
          <a:off x="914400" y="4429824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4422167" imgH="3202259" progId="">
                  <p:embed/>
                </p:oleObj>
              </mc:Choice>
              <mc:Fallback>
                <p:oleObj name="Image" r:id="rId5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29824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72030" y="4038600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373886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423337" y="1078468"/>
            <a:ext cx="67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1898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Add constraints and solve with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13197"/>
              </p:ext>
            </p:extLst>
          </p:nvPr>
        </p:nvGraphicFramePr>
        <p:xfrm>
          <a:off x="4495800" y="2218944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422167" imgH="3202259" progId="">
                  <p:embed/>
                </p:oleObj>
              </mc:Choice>
              <mc:Fallback>
                <p:oleObj name="Image" r:id="rId3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18944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4174" y="5376816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087891" y="5375229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7974" y="2218944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50837" y="6417883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6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31774" y="5681617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7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2162"/>
              </p:ext>
            </p:extLst>
          </p:nvPr>
        </p:nvGraphicFramePr>
        <p:xfrm>
          <a:off x="2670174" y="1075944"/>
          <a:ext cx="178843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4422167" imgH="3202259" progId="">
                  <p:embed/>
                </p:oleObj>
              </mc:Choice>
              <mc:Fallback>
                <p:oleObj name="Image" r:id="rId8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4" y="1075944"/>
                        <a:ext cx="178843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9574" y="13807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37857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111315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1103376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914399" y="3313176"/>
            <a:ext cx="2287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5029199" y="3235389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839913" y="6284976"/>
            <a:ext cx="4185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99" y="3922777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4249" y="3922777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922776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Projections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828835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http://www.youtube.com/watch?v=28JwgxbQx8w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13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Projector-Sensor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608"/>
            <a:ext cx="7772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Only one image:  How is it possible to get depth?</a:t>
            </a:r>
          </a:p>
          <a:p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10800000">
            <a:off x="2362156" y="5018433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V="1">
            <a:off x="2819356" y="2350007"/>
            <a:ext cx="1265020" cy="2668426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4422705" y="5018433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0273" y="585520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Projector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2977" y="585520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Sensor</a:t>
            </a:r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>
            <a:off x="3736905" y="3191255"/>
            <a:ext cx="1143001" cy="182717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50274" y="3191255"/>
            <a:ext cx="36105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95207" y="277575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Scene Surface</a:t>
            </a:r>
          </a:p>
        </p:txBody>
      </p:sp>
    </p:spTree>
    <p:extLst>
      <p:ext uri="{BB962C8B-B14F-4D97-AF65-F5344CB8AC3E}">
        <p14:creationId xmlns:p14="http://schemas.microsoft.com/office/powerpoint/2010/main" val="2027011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stereo algorithms apply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6593" y="53467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53467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67907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Example: Book vs. No Book</a:t>
            </a:r>
          </a:p>
        </p:txBody>
      </p:sp>
      <p:pic>
        <p:nvPicPr>
          <p:cNvPr id="588804" name="Picture 4" descr="http://www.futurepicture.org/Kinect_Hacking/Kinect_Pattern/Kinect_Book_2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120"/>
            <a:ext cx="9181278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827" y="-45720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14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http://www.futurepicture.org/Kinect_Hacking/Kinect_Pattern/Kinect_Book_1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120"/>
            <a:ext cx="9181277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Example: Book vs. No 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A35E6-4FAF-499A-AFEB-11603333C0C2}"/>
              </a:ext>
            </a:extLst>
          </p:cNvPr>
          <p:cNvSpPr txBox="1"/>
          <p:nvPr/>
        </p:nvSpPr>
        <p:spPr>
          <a:xfrm>
            <a:off x="5562827" y="-45720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1018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Region-growing Random Dot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7958"/>
            <a:ext cx="8534400" cy="51355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Detect dots (“speckles”) and label them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Randomly select a region anchor, a dot with unknown depth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Windowed search via normalized cross correlation along </a:t>
            </a:r>
            <a:r>
              <a:rPr lang="en-US" dirty="0" err="1"/>
              <a:t>scanline</a:t>
            </a:r>
            <a:endParaRPr lang="en-US" dirty="0"/>
          </a:p>
          <a:p>
            <a:pPr marL="1314450" lvl="2" indent="-514350">
              <a:buFont typeface="Calibri" pitchFamily="34" charset="0"/>
              <a:buChar char="–"/>
            </a:pPr>
            <a:r>
              <a:rPr lang="en-US" dirty="0"/>
              <a:t>Check that best match score is greater than threshold; if not, mark as “invalid” and go to 2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Region growing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Neighboring pixels are added to a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For each pixel in queue, initialize by anchor’s shift; then search small local neighborhood; if matched, add neighbors to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Stop when no pixels are left in the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all dots have known depth or are marked “invalid”</a:t>
            </a:r>
          </a:p>
          <a:p>
            <a:pPr marL="800100" lvl="2" indent="0">
              <a:buNone/>
            </a:pPr>
            <a:endParaRPr lang="en-US" dirty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6384511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http://www.wipo.int/patentscope/search/en/WO2007043036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Projected IR vs. Natural Light Stereo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1066800"/>
            <a:ext cx="8229600" cy="57150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What are the advantages of IR?</a:t>
            </a:r>
          </a:p>
          <a:p>
            <a:pPr lvl="1"/>
            <a:r>
              <a:rPr lang="en-US" dirty="0"/>
              <a:t>Works in low light conditions</a:t>
            </a:r>
          </a:p>
          <a:p>
            <a:pPr lvl="1"/>
            <a:r>
              <a:rPr lang="en-US" dirty="0"/>
              <a:t>Does not rely on having textured objects</a:t>
            </a:r>
          </a:p>
          <a:p>
            <a:pPr lvl="1"/>
            <a:r>
              <a:rPr lang="en-US" dirty="0"/>
              <a:t>Not confused by repeated scene textures</a:t>
            </a:r>
          </a:p>
          <a:p>
            <a:pPr lvl="1"/>
            <a:r>
              <a:rPr lang="en-US" dirty="0"/>
              <a:t>Can tailor algorithm to produced pattern</a:t>
            </a:r>
          </a:p>
          <a:p>
            <a:endParaRPr lang="en-US" dirty="0"/>
          </a:p>
          <a:p>
            <a:r>
              <a:rPr lang="en-US" dirty="0"/>
              <a:t>What are advantages of natural light?</a:t>
            </a:r>
          </a:p>
          <a:p>
            <a:pPr lvl="1"/>
            <a:r>
              <a:rPr lang="en-US" dirty="0"/>
              <a:t>Works outside, anywhere with sufficient light</a:t>
            </a:r>
          </a:p>
          <a:p>
            <a:pPr lvl="1"/>
            <a:r>
              <a:rPr lang="en-US" dirty="0"/>
              <a:t>Uses less energy</a:t>
            </a:r>
          </a:p>
          <a:p>
            <a:pPr lvl="1"/>
            <a:r>
              <a:rPr lang="en-US" dirty="0"/>
              <a:t>Resolution limited only by sensors, not projector</a:t>
            </a:r>
          </a:p>
          <a:p>
            <a:pPr lvl="1"/>
            <a:endParaRPr lang="en-US" dirty="0"/>
          </a:p>
          <a:p>
            <a:r>
              <a:rPr lang="en-US" dirty="0"/>
              <a:t>Difficulties with both</a:t>
            </a:r>
          </a:p>
          <a:p>
            <a:pPr lvl="1"/>
            <a:r>
              <a:rPr lang="en-US" dirty="0"/>
              <a:t>Very dark surfaces may not reflect enough light</a:t>
            </a:r>
          </a:p>
          <a:p>
            <a:pPr lvl="1"/>
            <a:r>
              <a:rPr lang="en-US" dirty="0"/>
              <a:t>Specular reflection in mirrors or metal causes trouble</a:t>
            </a:r>
          </a:p>
        </p:txBody>
      </p:sp>
    </p:spTree>
    <p:extLst>
      <p:ext uri="{BB962C8B-B14F-4D97-AF65-F5344CB8AC3E}">
        <p14:creationId xmlns:p14="http://schemas.microsoft.com/office/powerpoint/2010/main" val="38079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80986" y="-30480"/>
            <a:ext cx="8709041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How the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Kinect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Works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881187" y="5354835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Computational Photography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Derek Hoiem, University of Illinois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0096" y="6596390"/>
            <a:ext cx="4951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Photo frame-grabbed from: </a:t>
            </a:r>
            <a:r>
              <a:rPr lang="en-US" sz="1100" dirty="0">
                <a:hlinkClick r:id="rId3"/>
              </a:rPr>
              <a:t>https://www.youtube.com/watch?v=srk7Wlvx-wQ</a:t>
            </a:r>
            <a:r>
              <a:rPr lang="en-US" sz="1100" dirty="0"/>
              <a:t> 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2387" y="489763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T2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821" b="8513"/>
          <a:stretch/>
        </p:blipFill>
        <p:spPr bwMode="auto">
          <a:xfrm>
            <a:off x="609600" y="1143000"/>
            <a:ext cx="7605712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20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Kinect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3D Scanner: </a:t>
            </a:r>
            <a:r>
              <a:rPr lang="en-US" sz="2000" dirty="0">
                <a:hlinkClick r:id="rId2"/>
              </a:rPr>
              <a:t>http://www.youtube.com/watch?v=V7LthXRoESw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IllumiRoom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http://research.microsoft.com/apps/video/default.aspx?id=191304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>
                <a:hlinkClick r:id="rId4"/>
              </a:rPr>
              <a:t>https://www.youtube.com/watch?v=L2w-XqW7bF4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7967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Kinect patents: </a:t>
            </a:r>
            <a:r>
              <a:rPr lang="en-US" dirty="0">
                <a:hlinkClick r:id="rId2"/>
              </a:rPr>
              <a:t>http://www.faqs.org/patents/app/20100118123</a:t>
            </a:r>
            <a:br>
              <a:rPr lang="en-US" dirty="0"/>
            </a:br>
            <a:r>
              <a:rPr lang="en-US" dirty="0">
                <a:hlinkClick r:id="rId3"/>
              </a:rPr>
              <a:t>http://www.faqs.org/patents/app/20100020078</a:t>
            </a:r>
            <a:br>
              <a:rPr lang="en-US" dirty="0"/>
            </a:br>
            <a:r>
              <a:rPr lang="en-US" dirty="0">
                <a:hlinkClick r:id="rId4"/>
              </a:rPr>
              <a:t>http://www.faqs.org/patents/app/20100007717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6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Kinect v2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1295400"/>
            <a:ext cx="3386328" cy="5135563"/>
          </a:xfrm>
        </p:spPr>
        <p:txBody>
          <a:bodyPr>
            <a:normAutofit/>
          </a:bodyPr>
          <a:lstStyle/>
          <a:p>
            <a:r>
              <a:rPr lang="en-US" sz="2400" dirty="0"/>
              <a:t>Time of flight sensor</a:t>
            </a:r>
          </a:p>
          <a:p>
            <a:pPr lvl="1"/>
            <a:r>
              <a:rPr lang="en-US" sz="2000" dirty="0"/>
              <a:t>Turn on and off two co-located pixels in alternation very quickly (e.g., 10 GHz)</a:t>
            </a:r>
          </a:p>
          <a:p>
            <a:pPr lvl="1"/>
            <a:r>
              <a:rPr lang="en-US" sz="2000" dirty="0"/>
              <a:t>Pulse laser just as quickly</a:t>
            </a:r>
          </a:p>
          <a:p>
            <a:pPr lvl="1"/>
            <a:r>
              <a:rPr lang="en-US" sz="2000" dirty="0"/>
              <a:t>Ratio of light achieved by the two pixels tells travel time (i.e., distance) of laser </a:t>
            </a:r>
          </a:p>
          <a:p>
            <a:pPr lvl="1"/>
            <a:r>
              <a:rPr lang="en-US" sz="2000" dirty="0"/>
              <a:t>By modifying the pulse frequency, you get a low-res and high-res estimate of travel time</a:t>
            </a:r>
          </a:p>
          <a:p>
            <a:pPr lvl="1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28472" y="6211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http://www.gamasutra.com/blogs/DanielLau/20131127/205820/The_Science_Behind_Kinects_or_Kinect_10_versus_20.php</a:t>
            </a:r>
            <a:endParaRPr lang="en-US" dirty="0"/>
          </a:p>
        </p:txBody>
      </p:sp>
      <p:pic>
        <p:nvPicPr>
          <p:cNvPr id="594946" name="Picture 2" descr="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81846"/>
            <a:ext cx="52673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09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Pose from depth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71600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Projector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71600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3652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Light Pattern</a:t>
            </a:r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4229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613" y="3560065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Stereo Algorithm</a:t>
            </a:r>
          </a:p>
        </p:txBody>
      </p:sp>
      <p:sp>
        <p:nvSpPr>
          <p:cNvPr id="15" name="Down Arrow 14"/>
          <p:cNvSpPr/>
          <p:nvPr/>
        </p:nvSpPr>
        <p:spPr>
          <a:xfrm rot="17820251">
            <a:off x="4036149" y="1300621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966675" y="2393272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81905" y="3560064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12202" y="4588292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6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7475" y="4365004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Segmentation, </a:t>
            </a:r>
          </a:p>
          <a:p>
            <a:r>
              <a:rPr lang="en-US" dirty="0"/>
              <a:t>Part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4936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Pose</a:t>
            </a:r>
          </a:p>
        </p:txBody>
      </p:sp>
      <p:sp>
        <p:nvSpPr>
          <p:cNvPr id="3" name="Oval 2"/>
          <p:cNvSpPr/>
          <p:nvPr/>
        </p:nvSpPr>
        <p:spPr>
          <a:xfrm>
            <a:off x="3962400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04757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" y="5657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/>
              <a:t>CVPR 2011</a:t>
            </a:r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6552" y="22098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217150" y="48863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5953" y="488856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2353" y="485630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Label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4329" y="48467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Positions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549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8" y="10668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Lots of variation in bodies, orientation, poses</a:t>
            </a:r>
          </a:p>
          <a:p>
            <a:r>
              <a:rPr lang="en-US" dirty="0"/>
              <a:t>Needs to be very fast (their algorithm runs at 200 FPS on the Xbox 360 GPU)</a:t>
            </a: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96" y="44862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731008" y="24669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394" y="32205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Examples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129" y="54874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one part</a:t>
            </a:r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 body pixels by </a:t>
            </a:r>
            <a:r>
              <a:rPr lang="en-US" dirty="0" err="1"/>
              <a:t>thresholding</a:t>
            </a:r>
            <a:r>
              <a:rPr lang="en-US" dirty="0"/>
              <a:t> depth</a:t>
            </a:r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2" y="1499616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learning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5" y="103632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Very simple features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Lots of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53" y="1036321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91761" y="3169921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10" y="500529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of depth at two offsets</a:t>
            </a:r>
          </a:p>
          <a:p>
            <a:pPr lvl="1"/>
            <a:r>
              <a:rPr lang="en-US" dirty="0"/>
              <a:t>Offset is scaled by depth at center</a:t>
            </a:r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Kinect</a:t>
            </a:r>
            <a:r>
              <a:rPr lang="en-US" dirty="0"/>
              <a:t> Device</a:t>
            </a:r>
          </a:p>
        </p:txBody>
      </p:sp>
      <p:pic>
        <p:nvPicPr>
          <p:cNvPr id="584706" name="Picture 2" descr="http://gamersushi.com/wp-content/uploads/2010/11/kinect-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72" y="1298448"/>
            <a:ext cx="81455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88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lots of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/>
              <a:t>Capture and sample 500K </a:t>
            </a:r>
            <a:r>
              <a:rPr lang="en-US" dirty="0" err="1"/>
              <a:t>mocap</a:t>
            </a:r>
            <a:r>
              <a:rPr lang="en-US" dirty="0"/>
              <a:t> frames of people kicking, driving, dancing, etc.</a:t>
            </a:r>
          </a:p>
          <a:p>
            <a:r>
              <a:rPr lang="en-US" dirty="0"/>
              <a:t>Get 3D models for 15 bodies with a variety of weight, height, etc.</a:t>
            </a:r>
          </a:p>
          <a:p>
            <a:r>
              <a:rPr lang="en-US" dirty="0"/>
              <a:t>Synthesize </a:t>
            </a:r>
            <a:r>
              <a:rPr lang="en-US" dirty="0" err="1"/>
              <a:t>mocap</a:t>
            </a:r>
            <a:r>
              <a:rPr lang="en-US" dirty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419600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46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80129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prediction with 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9745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Randomized decision forests: collection of independently trained trees</a:t>
            </a:r>
          </a:p>
          <a:p>
            <a:r>
              <a:rPr lang="en-US" dirty="0"/>
              <a:t>Each tree is a classifier that predicts the likelihood of a pixel belonging to each part</a:t>
            </a:r>
          </a:p>
          <a:p>
            <a:pPr lvl="1"/>
            <a:r>
              <a:rPr lang="en-US" dirty="0"/>
              <a:t>Node corresponds to a </a:t>
            </a:r>
            <a:r>
              <a:rPr lang="en-US" dirty="0" err="1"/>
              <a:t>thresholded</a:t>
            </a:r>
            <a:r>
              <a:rPr lang="en-US" dirty="0"/>
              <a:t> feature</a:t>
            </a:r>
          </a:p>
          <a:p>
            <a:pPr lvl="1"/>
            <a:r>
              <a:rPr lang="en-US" dirty="0"/>
              <a:t>The leaf node that an example falls into corresponds to a conjunction of several features</a:t>
            </a:r>
          </a:p>
          <a:p>
            <a:pPr lvl="1"/>
            <a:r>
              <a:rPr lang="en-US" dirty="0"/>
              <a:t>In training, at each node, a subset of features is chosen randomly, and the most discriminative is selected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/>
              <a:t>Observed part center is offset by pre-estimated value</a:t>
            </a:r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741045" y="1374648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726" y="6323456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6" y="1094232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151631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1374648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5216414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06913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4" y="1219200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vs. Number of Training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Kinect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Mario: </a:t>
            </a:r>
            <a:r>
              <a:rPr lang="en-US" sz="2000" dirty="0">
                <a:hlinkClick r:id="rId2"/>
              </a:rPr>
              <a:t>http://www.youtube.com/watch?v=8CTJL5lUjHg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Robot Control: </a:t>
            </a:r>
            <a:r>
              <a:rPr lang="en-US" sz="2000" dirty="0">
                <a:hlinkClick r:id="rId3"/>
              </a:rPr>
              <a:t>https://www.youtube.com/watch?v=7vq-1TiXi3g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Capture for holography: </a:t>
            </a:r>
            <a:r>
              <a:rPr lang="en-US" sz="2000" dirty="0">
                <a:hlinkClick r:id="rId4"/>
              </a:rPr>
              <a:t>http://www.youtube.com/watch?v=4LW8wgmfpTE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Virtual dressing room: </a:t>
            </a:r>
            <a:r>
              <a:rPr lang="en-US" sz="2000" dirty="0">
                <a:hlinkClick r:id="rId5"/>
              </a:rPr>
              <a:t>http://www.youtube.com/watch?v=1jbvnk1T4vQ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Fly wall: </a:t>
            </a:r>
            <a:r>
              <a:rPr lang="en-US" sz="2000" dirty="0">
                <a:hlinkClick r:id="rId6"/>
              </a:rPr>
              <a:t>http://vimeo.com/user3445108/kiwibankinteractivewall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Sign language translator: </a:t>
            </a:r>
            <a:r>
              <a:rPr lang="en-US" sz="2000" dirty="0">
                <a:hlinkClick r:id="rId7"/>
              </a:rPr>
              <a:t>https://www.youtube.com/watch?v=HnkQyUo3134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7827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Note: pose from </a:t>
            </a:r>
            <a:r>
              <a:rPr lang="en-US" dirty="0" err="1"/>
              <a:t>rgb</a:t>
            </a:r>
            <a:r>
              <a:rPr lang="en-US" dirty="0"/>
              <a:t> video works amazingly well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https://www.youtube.com/watch?v=pW6nZXeWlGM&amp;t=77s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OpenPose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https://github.com/CMU-Perceptual-Computing-Lab/openpose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0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2896"/>
            <a:ext cx="8229600" cy="55626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NeRF</a:t>
            </a:r>
            <a:r>
              <a:rPr lang="en-US" dirty="0"/>
              <a:t> – Neural Radiance Fields</a:t>
            </a:r>
          </a:p>
        </p:txBody>
      </p:sp>
    </p:spTree>
    <p:extLst>
      <p:ext uri="{BB962C8B-B14F-4D97-AF65-F5344CB8AC3E}">
        <p14:creationId xmlns:p14="http://schemas.microsoft.com/office/powerpoint/2010/main" val="55142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Kinect</a:t>
            </a:r>
            <a:r>
              <a:rPr lang="en-US" dirty="0"/>
              <a:t> Device</a:t>
            </a:r>
          </a:p>
        </p:txBody>
      </p:sp>
      <p:pic>
        <p:nvPicPr>
          <p:cNvPr id="583682" name="Picture 2" descr="PrimeSensor-Depth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9632"/>
            <a:ext cx="7113679" cy="57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407" y="6550224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 source: primesense.com</a:t>
            </a:r>
          </a:p>
        </p:txBody>
      </p:sp>
    </p:spTree>
    <p:extLst>
      <p:ext uri="{BB962C8B-B14F-4D97-AF65-F5344CB8AC3E}">
        <p14:creationId xmlns:p14="http://schemas.microsoft.com/office/powerpoint/2010/main" val="179924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err="1"/>
              <a:t>Kinect</a:t>
            </a:r>
            <a:r>
              <a:rPr lang="en-US" dirty="0"/>
              <a:t> does</a:t>
            </a:r>
          </a:p>
        </p:txBody>
      </p: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7" y="4017526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3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23" y="1265182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29404" b="8513"/>
          <a:stretch/>
        </p:blipFill>
        <p:spPr bwMode="auto">
          <a:xfrm>
            <a:off x="4572000" y="2446282"/>
            <a:ext cx="4226891" cy="31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981199" y="3436882"/>
            <a:ext cx="26822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733799" y="4808482"/>
            <a:ext cx="609600" cy="31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4440" y="8900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Depth Image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8429" y="619710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Body Pose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399" y="558877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 (e.g., game)</a:t>
            </a:r>
          </a:p>
        </p:txBody>
      </p:sp>
    </p:spTree>
    <p:extLst>
      <p:ext uri="{BB962C8B-B14F-4D97-AF65-F5344CB8AC3E}">
        <p14:creationId xmlns:p14="http://schemas.microsoft.com/office/powerpoint/2010/main" val="32675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Kinect</a:t>
            </a:r>
            <a:r>
              <a:rPr lang="en-US" dirty="0"/>
              <a:t> Works: Overview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53" y="1440431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66054" y="1135631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Projector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66054" y="2524757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8106" y="3008365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Light Pattern</a:t>
            </a:r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53" y="4367535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8683" y="631877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067" y="362813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Stereo Algorithm</a:t>
            </a:r>
          </a:p>
        </p:txBody>
      </p:sp>
      <p:sp>
        <p:nvSpPr>
          <p:cNvPr id="15" name="Down Arrow 14"/>
          <p:cNvSpPr/>
          <p:nvPr/>
        </p:nvSpPr>
        <p:spPr>
          <a:xfrm rot="17820251">
            <a:off x="4030603" y="136869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961129" y="246134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76359" y="362813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06656" y="465636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1929" y="443307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Segmentation, </a:t>
            </a:r>
          </a:p>
          <a:p>
            <a:r>
              <a:rPr lang="en-US" dirty="0"/>
              <a:t>Part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9390" y="631063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Pose</a:t>
            </a:r>
          </a:p>
        </p:txBody>
      </p:sp>
    </p:spTree>
    <p:extLst>
      <p:ext uri="{BB962C8B-B14F-4D97-AF65-F5344CB8AC3E}">
        <p14:creationId xmlns:p14="http://schemas.microsoft.com/office/powerpoint/2010/main" val="350841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Stereo from projected dots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53" y="1440431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66054" y="1135631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Projector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66054" y="2524757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8106" y="3008365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Light Pattern</a:t>
            </a:r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53" y="4367535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8683" y="631877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067" y="362813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Stereo Algorithm</a:t>
            </a:r>
          </a:p>
        </p:txBody>
      </p:sp>
      <p:sp>
        <p:nvSpPr>
          <p:cNvPr id="15" name="Down Arrow 14"/>
          <p:cNvSpPr/>
          <p:nvPr/>
        </p:nvSpPr>
        <p:spPr>
          <a:xfrm rot="17820251">
            <a:off x="4030603" y="136869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961129" y="246134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76359" y="362813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06656" y="465636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1929" y="443307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Segmentation, </a:t>
            </a:r>
          </a:p>
          <a:p>
            <a:r>
              <a:rPr lang="en-US" dirty="0"/>
              <a:t>Part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9390" y="631063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Pose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8AB081-5723-442A-8445-F95293D4A6EB}"/>
              </a:ext>
            </a:extLst>
          </p:cNvPr>
          <p:cNvSpPr/>
          <p:nvPr/>
        </p:nvSpPr>
        <p:spPr>
          <a:xfrm>
            <a:off x="1518116" y="838201"/>
            <a:ext cx="4992413" cy="603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3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Stereo from projected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depth from stereo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it works for a projector/sensor pair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Stereo algorithm used by </a:t>
            </a:r>
            <a:r>
              <a:rPr lang="en-US" dirty="0" err="1"/>
              <a:t>Primesense</a:t>
            </a:r>
            <a:r>
              <a:rPr lang="en-US" dirty="0"/>
              <a:t> (</a:t>
            </a:r>
            <a:r>
              <a:rPr lang="en-US" dirty="0" err="1"/>
              <a:t>Kinect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729033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62395</TotalTime>
  <Words>1594</Words>
  <Application>Microsoft Office PowerPoint</Application>
  <PresentationFormat>Widescreen</PresentationFormat>
  <Paragraphs>290</Paragraphs>
  <Slides>49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Times New Roman</vt:lpstr>
      <vt:lpstr>Verdana</vt:lpstr>
      <vt:lpstr>YouTube Sans</vt:lpstr>
      <vt:lpstr>2_Office Theme</vt:lpstr>
      <vt:lpstr>Equation</vt:lpstr>
      <vt:lpstr>Image</vt:lpstr>
      <vt:lpstr>PowerPoint Presentation</vt:lpstr>
      <vt:lpstr>Language Models and Diffusion Networks – Awesome short vids by Steve Seitz</vt:lpstr>
      <vt:lpstr>PowerPoint Presentation</vt:lpstr>
      <vt:lpstr>Kinect Device</vt:lpstr>
      <vt:lpstr>Kinect Device</vt:lpstr>
      <vt:lpstr>What the Kinect does</vt:lpstr>
      <vt:lpstr>How Kinect Works: Overview</vt:lpstr>
      <vt:lpstr>Part 1: Stereo from projected dots</vt:lpstr>
      <vt:lpstr>Part 1: Stereo from projected dots</vt:lpstr>
      <vt:lpstr>Depth from Stereo Images</vt:lpstr>
      <vt:lpstr>Depth from Stereo Images</vt:lpstr>
      <vt:lpstr>Stereo and the Epipolar constraint</vt:lpstr>
      <vt:lpstr>Simplest Case: Parallel images</vt:lpstr>
      <vt:lpstr>Depth from disparity</vt:lpstr>
      <vt:lpstr>Basic stereo matching algorithm</vt:lpstr>
      <vt:lpstr>Basic stereo matching algorithm</vt:lpstr>
      <vt:lpstr>Correspondence search</vt:lpstr>
      <vt:lpstr>Correspondence search</vt:lpstr>
      <vt:lpstr>Correspondence search</vt:lpstr>
      <vt:lpstr>Results with window search</vt:lpstr>
      <vt:lpstr>Add constraints and solve with graph cuts</vt:lpstr>
      <vt:lpstr>Failures of correspondence search</vt:lpstr>
      <vt:lpstr>Dot Projections</vt:lpstr>
      <vt:lpstr>Depth from Projector-Sensor</vt:lpstr>
      <vt:lpstr>Same stereo algorithms apply</vt:lpstr>
      <vt:lpstr>Example: Book vs. No Book</vt:lpstr>
      <vt:lpstr>Example: Book vs. No Book</vt:lpstr>
      <vt:lpstr>Region-growing Random Dot Matching</vt:lpstr>
      <vt:lpstr>Projected IR vs. Natural Light Stereo</vt:lpstr>
      <vt:lpstr>Uses of Kinect (part 1)</vt:lpstr>
      <vt:lpstr>To learn more</vt:lpstr>
      <vt:lpstr>How does the Kinect v2 work?</vt:lpstr>
      <vt:lpstr>Part 2: Pose from depth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Uses of Kinect (part 2)</vt:lpstr>
      <vt:lpstr>Note: pose from rgb video works amazingly well now</vt:lpstr>
      <vt:lpstr>Coming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231</cp:revision>
  <dcterms:created xsi:type="dcterms:W3CDTF">2009-12-16T02:55:56Z</dcterms:created>
  <dcterms:modified xsi:type="dcterms:W3CDTF">2022-11-15T03:07:11Z</dcterms:modified>
</cp:coreProperties>
</file>