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  <p:sldMasterId id="2147483708" r:id="rId5"/>
    <p:sldMasterId id="2147483732" r:id="rId6"/>
    <p:sldMasterId id="2147483744" r:id="rId7"/>
    <p:sldMasterId id="2147483756" r:id="rId8"/>
    <p:sldMasterId id="2147483769" r:id="rId9"/>
  </p:sldMasterIdLst>
  <p:notesMasterIdLst>
    <p:notesMasterId r:id="rId86"/>
  </p:notesMasterIdLst>
  <p:sldIdLst>
    <p:sldId id="599" r:id="rId10"/>
    <p:sldId id="589" r:id="rId11"/>
    <p:sldId id="562" r:id="rId12"/>
    <p:sldId id="563" r:id="rId13"/>
    <p:sldId id="574" r:id="rId14"/>
    <p:sldId id="564" r:id="rId15"/>
    <p:sldId id="606" r:id="rId16"/>
    <p:sldId id="607" r:id="rId17"/>
    <p:sldId id="611" r:id="rId18"/>
    <p:sldId id="610" r:id="rId19"/>
    <p:sldId id="609" r:id="rId20"/>
    <p:sldId id="568" r:id="rId21"/>
    <p:sldId id="565" r:id="rId22"/>
    <p:sldId id="602" r:id="rId23"/>
    <p:sldId id="515" r:id="rId24"/>
    <p:sldId id="514" r:id="rId25"/>
    <p:sldId id="577" r:id="rId26"/>
    <p:sldId id="578" r:id="rId27"/>
    <p:sldId id="526" r:id="rId28"/>
    <p:sldId id="521" r:id="rId29"/>
    <p:sldId id="579" r:id="rId30"/>
    <p:sldId id="587" r:id="rId31"/>
    <p:sldId id="580" r:id="rId32"/>
    <p:sldId id="522" r:id="rId33"/>
    <p:sldId id="523" r:id="rId34"/>
    <p:sldId id="524" r:id="rId35"/>
    <p:sldId id="525" r:id="rId36"/>
    <p:sldId id="596" r:id="rId37"/>
    <p:sldId id="591" r:id="rId38"/>
    <p:sldId id="592" r:id="rId39"/>
    <p:sldId id="593" r:id="rId40"/>
    <p:sldId id="594" r:id="rId41"/>
    <p:sldId id="605" r:id="rId42"/>
    <p:sldId id="595" r:id="rId43"/>
    <p:sldId id="450" r:id="rId44"/>
    <p:sldId id="451" r:id="rId45"/>
    <p:sldId id="449" r:id="rId46"/>
    <p:sldId id="453" r:id="rId47"/>
    <p:sldId id="454" r:id="rId48"/>
    <p:sldId id="455" r:id="rId49"/>
    <p:sldId id="456" r:id="rId50"/>
    <p:sldId id="457" r:id="rId51"/>
    <p:sldId id="458" r:id="rId52"/>
    <p:sldId id="459" r:id="rId53"/>
    <p:sldId id="443" r:id="rId54"/>
    <p:sldId id="527" r:id="rId55"/>
    <p:sldId id="528" r:id="rId56"/>
    <p:sldId id="529" r:id="rId57"/>
    <p:sldId id="530" r:id="rId58"/>
    <p:sldId id="532" r:id="rId59"/>
    <p:sldId id="531" r:id="rId60"/>
    <p:sldId id="533" r:id="rId61"/>
    <p:sldId id="534" r:id="rId62"/>
    <p:sldId id="535" r:id="rId63"/>
    <p:sldId id="536" r:id="rId64"/>
    <p:sldId id="538" r:id="rId65"/>
    <p:sldId id="537" r:id="rId66"/>
    <p:sldId id="539" r:id="rId67"/>
    <p:sldId id="540" r:id="rId68"/>
    <p:sldId id="405" r:id="rId69"/>
    <p:sldId id="558" r:id="rId70"/>
    <p:sldId id="541" r:id="rId71"/>
    <p:sldId id="542" r:id="rId72"/>
    <p:sldId id="544" r:id="rId73"/>
    <p:sldId id="545" r:id="rId74"/>
    <p:sldId id="546" r:id="rId75"/>
    <p:sldId id="547" r:id="rId76"/>
    <p:sldId id="548" r:id="rId77"/>
    <p:sldId id="549" r:id="rId78"/>
    <p:sldId id="582" r:id="rId79"/>
    <p:sldId id="583" r:id="rId80"/>
    <p:sldId id="584" r:id="rId81"/>
    <p:sldId id="585" r:id="rId82"/>
    <p:sldId id="586" r:id="rId83"/>
    <p:sldId id="598" r:id="rId84"/>
    <p:sldId id="588" r:id="rId8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" userDrawn="1">
          <p15:clr>
            <a:srgbClr val="A4A3A4"/>
          </p15:clr>
        </p15:guide>
        <p15:guide id="3" pos="5760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CCC00"/>
    <a:srgbClr val="00FF00"/>
    <a:srgbClr val="0AA676"/>
    <a:srgbClr val="32000C"/>
    <a:srgbClr val="CB6B30"/>
    <a:srgbClr val="E36243"/>
    <a:srgbClr val="FF4A7E"/>
    <a:srgbClr val="0B0B0B"/>
    <a:srgbClr val="234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3" autoAdjust="0"/>
    <p:restoredTop sz="80080" autoAdjust="0"/>
  </p:normalViewPr>
  <p:slideViewPr>
    <p:cSldViewPr>
      <p:cViewPr varScale="1">
        <p:scale>
          <a:sx n="80" d="100"/>
          <a:sy n="80" d="100"/>
        </p:scale>
        <p:origin x="96" y="252"/>
      </p:cViewPr>
      <p:guideLst>
        <p:guide pos="384"/>
        <p:guide pos="576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slide" Target="slides/slide75.xml"/><Relationship Id="rId89" Type="http://schemas.openxmlformats.org/officeDocument/2006/relationships/theme" Target="theme/theme1.xml"/><Relationship Id="rId16" Type="http://schemas.openxmlformats.org/officeDocument/2006/relationships/slide" Target="slides/slide7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5" Type="http://schemas.openxmlformats.org/officeDocument/2006/relationships/slideMaster" Target="slideMasters/slideMaster5.xml"/><Relationship Id="rId90" Type="http://schemas.openxmlformats.org/officeDocument/2006/relationships/tableStyles" Target="tableStyles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slide" Target="slides/slide6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slide" Target="slides/slide74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presProps" Target="presProps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19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B0CD970-CD09-4724-822C-C586AC9A7F99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74F91C9-C3D1-4588-B28B-EA1D203413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16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E8B90B-E87A-4A88-9CB1-71A47E956C9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05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AD0416-15BD-4F31-810D-265DF7CB1CC9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7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1865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9DC6C7-22D6-4B8A-95CF-95960EC1C435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1602" name="Rectangle 2"/>
          <p:cNvSpPr>
            <a:spLocks noChangeArrowheads="1"/>
          </p:cNvSpPr>
          <p:nvPr/>
        </p:nvSpPr>
        <p:spPr bwMode="auto">
          <a:xfrm>
            <a:off x="3885903" y="0"/>
            <a:ext cx="2989957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>
              <a:solidFill>
                <a:prstClr val="black"/>
              </a:solidFill>
            </a:endParaRPr>
          </a:p>
        </p:txBody>
      </p:sp>
      <p:sp>
        <p:nvSpPr>
          <p:cNvPr id="921603" name="Rectangle 3"/>
          <p:cNvSpPr>
            <a:spLocks noChangeArrowheads="1"/>
          </p:cNvSpPr>
          <p:nvPr/>
        </p:nvSpPr>
        <p:spPr bwMode="auto">
          <a:xfrm>
            <a:off x="3885903" y="8707061"/>
            <a:ext cx="2989957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0" tIns="44446" rIns="90480" bIns="44446" anchor="b"/>
          <a:lstStyle/>
          <a:p>
            <a:pPr algn="r" defTabSz="914485" eaLnBrk="0" hangingPunct="0"/>
            <a:r>
              <a:rPr lang="en-US" sz="1200" dirty="0">
                <a:solidFill>
                  <a:prstClr val="black"/>
                </a:solidFill>
                <a:latin typeface="Times New Roman" pitchFamily="18" charset="0"/>
              </a:rPr>
              <a:t>13</a:t>
            </a:r>
          </a:p>
        </p:txBody>
      </p:sp>
      <p:sp>
        <p:nvSpPr>
          <p:cNvPr id="921604" name="Rectangle 4"/>
          <p:cNvSpPr>
            <a:spLocks noChangeArrowheads="1"/>
          </p:cNvSpPr>
          <p:nvPr/>
        </p:nvSpPr>
        <p:spPr bwMode="auto">
          <a:xfrm>
            <a:off x="0" y="8707061"/>
            <a:ext cx="2989958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>
              <a:solidFill>
                <a:prstClr val="black"/>
              </a:solidFill>
            </a:endParaRPr>
          </a:p>
        </p:txBody>
      </p:sp>
      <p:sp>
        <p:nvSpPr>
          <p:cNvPr id="921605" name="Rectangle 5"/>
          <p:cNvSpPr>
            <a:spLocks noChangeArrowheads="1"/>
          </p:cNvSpPr>
          <p:nvPr/>
        </p:nvSpPr>
        <p:spPr bwMode="auto">
          <a:xfrm>
            <a:off x="0" y="0"/>
            <a:ext cx="2989958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>
              <a:solidFill>
                <a:prstClr val="black"/>
              </a:solidFill>
            </a:endParaRPr>
          </a:p>
        </p:txBody>
      </p:sp>
      <p:sp>
        <p:nvSpPr>
          <p:cNvPr id="92160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 w="12700" cap="flat"/>
        </p:spPr>
      </p:sp>
      <p:sp>
        <p:nvSpPr>
          <p:cNvPr id="92160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97435" y="4352775"/>
            <a:ext cx="5080992" cy="4129011"/>
          </a:xfrm>
          <a:ln/>
        </p:spPr>
        <p:txBody>
          <a:bodyPr lIns="90480" tIns="44446" rIns="90480" bIns="44446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8498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41A832-355B-42ED-815F-477C80A1C86B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8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8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397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8B11A0-E9D4-489A-B090-2FC87131B5BA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4674" name="Rectangle 2"/>
          <p:cNvSpPr>
            <a:spLocks noChangeArrowheads="1"/>
          </p:cNvSpPr>
          <p:nvPr/>
        </p:nvSpPr>
        <p:spPr bwMode="auto">
          <a:xfrm>
            <a:off x="3885903" y="0"/>
            <a:ext cx="2989957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>
              <a:solidFill>
                <a:prstClr val="black"/>
              </a:solidFill>
            </a:endParaRPr>
          </a:p>
        </p:txBody>
      </p:sp>
      <p:sp>
        <p:nvSpPr>
          <p:cNvPr id="924675" name="Rectangle 3"/>
          <p:cNvSpPr>
            <a:spLocks noChangeArrowheads="1"/>
          </p:cNvSpPr>
          <p:nvPr/>
        </p:nvSpPr>
        <p:spPr bwMode="auto">
          <a:xfrm>
            <a:off x="3885903" y="8707061"/>
            <a:ext cx="2989957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0" tIns="44446" rIns="90480" bIns="44446" anchor="b"/>
          <a:lstStyle/>
          <a:p>
            <a:pPr algn="r" defTabSz="914485" eaLnBrk="0" hangingPunct="0"/>
            <a:r>
              <a:rPr lang="en-US" sz="1200" dirty="0">
                <a:solidFill>
                  <a:prstClr val="black"/>
                </a:solidFill>
                <a:latin typeface="Times New Roman" pitchFamily="18" charset="0"/>
              </a:rPr>
              <a:t>14</a:t>
            </a:r>
          </a:p>
        </p:txBody>
      </p:sp>
      <p:sp>
        <p:nvSpPr>
          <p:cNvPr id="924676" name="Rectangle 4"/>
          <p:cNvSpPr>
            <a:spLocks noChangeArrowheads="1"/>
          </p:cNvSpPr>
          <p:nvPr/>
        </p:nvSpPr>
        <p:spPr bwMode="auto">
          <a:xfrm>
            <a:off x="0" y="8707061"/>
            <a:ext cx="2989958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>
              <a:solidFill>
                <a:prstClr val="black"/>
              </a:solidFill>
            </a:endParaRPr>
          </a:p>
        </p:txBody>
      </p:sp>
      <p:sp>
        <p:nvSpPr>
          <p:cNvPr id="924677" name="Rectangle 5"/>
          <p:cNvSpPr>
            <a:spLocks noChangeArrowheads="1"/>
          </p:cNvSpPr>
          <p:nvPr/>
        </p:nvSpPr>
        <p:spPr bwMode="auto">
          <a:xfrm>
            <a:off x="0" y="0"/>
            <a:ext cx="2989958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>
              <a:solidFill>
                <a:prstClr val="black"/>
              </a:solidFill>
            </a:endParaRPr>
          </a:p>
        </p:txBody>
      </p:sp>
      <p:sp>
        <p:nvSpPr>
          <p:cNvPr id="924678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 w="12700" cap="flat"/>
        </p:spPr>
      </p:sp>
      <p:sp>
        <p:nvSpPr>
          <p:cNvPr id="92467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97435" y="4352775"/>
            <a:ext cx="5080992" cy="4129011"/>
          </a:xfrm>
          <a:ln/>
        </p:spPr>
        <p:txBody>
          <a:bodyPr lIns="90480" tIns="44446" rIns="90480" bIns="44446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1509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BE89BD-6391-4630-B214-398D38584B9D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6722" name="Rectangle 2"/>
          <p:cNvSpPr>
            <a:spLocks noChangeArrowheads="1"/>
          </p:cNvSpPr>
          <p:nvPr/>
        </p:nvSpPr>
        <p:spPr bwMode="auto">
          <a:xfrm>
            <a:off x="3885903" y="0"/>
            <a:ext cx="2989957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>
              <a:solidFill>
                <a:prstClr val="black"/>
              </a:solidFill>
            </a:endParaRPr>
          </a:p>
        </p:txBody>
      </p:sp>
      <p:sp>
        <p:nvSpPr>
          <p:cNvPr id="926723" name="Rectangle 3"/>
          <p:cNvSpPr>
            <a:spLocks noChangeArrowheads="1"/>
          </p:cNvSpPr>
          <p:nvPr/>
        </p:nvSpPr>
        <p:spPr bwMode="auto">
          <a:xfrm>
            <a:off x="3885903" y="8707061"/>
            <a:ext cx="2989957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0" tIns="44446" rIns="90480" bIns="44446" anchor="b"/>
          <a:lstStyle/>
          <a:p>
            <a:pPr algn="r" defTabSz="914485" eaLnBrk="0" hangingPunct="0"/>
            <a:r>
              <a:rPr lang="en-US" sz="1200" dirty="0">
                <a:solidFill>
                  <a:prstClr val="black"/>
                </a:solidFill>
                <a:latin typeface="Times New Roman" pitchFamily="18" charset="0"/>
              </a:rPr>
              <a:t>15</a:t>
            </a:r>
          </a:p>
        </p:txBody>
      </p:sp>
      <p:sp>
        <p:nvSpPr>
          <p:cNvPr id="926724" name="Rectangle 4"/>
          <p:cNvSpPr>
            <a:spLocks noChangeArrowheads="1"/>
          </p:cNvSpPr>
          <p:nvPr/>
        </p:nvSpPr>
        <p:spPr bwMode="auto">
          <a:xfrm>
            <a:off x="0" y="8707061"/>
            <a:ext cx="2989958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>
              <a:solidFill>
                <a:prstClr val="black"/>
              </a:solidFill>
            </a:endParaRPr>
          </a:p>
        </p:txBody>
      </p:sp>
      <p:sp>
        <p:nvSpPr>
          <p:cNvPr id="926725" name="Rectangle 5"/>
          <p:cNvSpPr>
            <a:spLocks noChangeArrowheads="1"/>
          </p:cNvSpPr>
          <p:nvPr/>
        </p:nvSpPr>
        <p:spPr bwMode="auto">
          <a:xfrm>
            <a:off x="0" y="0"/>
            <a:ext cx="2989958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>
              <a:solidFill>
                <a:prstClr val="black"/>
              </a:solidFill>
            </a:endParaRPr>
          </a:p>
        </p:txBody>
      </p:sp>
      <p:sp>
        <p:nvSpPr>
          <p:cNvPr id="92672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 w="12700" cap="flat"/>
        </p:spPr>
      </p:sp>
      <p:sp>
        <p:nvSpPr>
          <p:cNvPr id="92672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97435" y="4352775"/>
            <a:ext cx="5080992" cy="4129011"/>
          </a:xfrm>
          <a:ln/>
        </p:spPr>
        <p:txBody>
          <a:bodyPr lIns="90480" tIns="44446" rIns="90480" bIns="44446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7755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A1F2A9-6C47-43D5-8DBC-D4A1517CFDBE}" type="slidenum">
              <a:rPr lang="en-US"/>
              <a:pPr/>
              <a:t>29</a:t>
            </a:fld>
            <a:endParaRPr lang="en-US"/>
          </a:p>
        </p:txBody>
      </p:sp>
      <p:sp>
        <p:nvSpPr>
          <p:cNvPr id="148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8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688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030E3F-6543-48D1-B96E-416C36C31DED}" type="slidenum">
              <a:rPr lang="en-US"/>
              <a:pPr/>
              <a:t>30</a:t>
            </a:fld>
            <a:endParaRPr lang="en-US"/>
          </a:p>
        </p:txBody>
      </p:sp>
      <p:sp>
        <p:nvSpPr>
          <p:cNvPr id="148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8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6266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C957E8-C0CF-4CE7-9B5B-29FE680220D3}" type="slidenum">
              <a:rPr lang="en-US"/>
              <a:pPr/>
              <a:t>31</a:t>
            </a:fld>
            <a:endParaRPr lang="en-US"/>
          </a:p>
        </p:txBody>
      </p:sp>
      <p:sp>
        <p:nvSpPr>
          <p:cNvPr id="148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8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1952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3B1427-FC51-4EB3-8A1F-2996B4958354}" type="slidenum">
              <a:rPr lang="en-US"/>
              <a:pPr/>
              <a:t>32</a:t>
            </a:fld>
            <a:endParaRPr lang="en-US"/>
          </a:p>
        </p:txBody>
      </p:sp>
      <p:sp>
        <p:nvSpPr>
          <p:cNvPr id="148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8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2962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F91C9-C3D1-4588-B28B-EA1D20341342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451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8AFBE8-06DF-4863-9B82-08E99499FD28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4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4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1986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EF99C3-B7AC-4257-B00F-70AA29269105}" type="slidenum">
              <a:rPr lang="en-US"/>
              <a:pPr/>
              <a:t>34</a:t>
            </a:fld>
            <a:endParaRPr lang="en-US"/>
          </a:p>
        </p:txBody>
      </p:sp>
      <p:sp>
        <p:nvSpPr>
          <p:cNvPr id="148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8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4407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1D9F28-DCF1-47D4-A604-9554419C6EC0}" type="slidenum">
              <a:rPr lang="en-US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5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55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1336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40E3C2-B16C-47D0-A427-4BB7903CE738}" type="slidenum">
              <a:rPr lang="en-US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6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56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5376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0A02E5-C5C9-4CBD-A25F-89EF0D1BD9E4}" type="slidenum">
              <a:rPr lang="en-US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4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54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0205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ACEC51-0E74-404F-829F-3FED9FC085CE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91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1591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</p:spPr>
        <p:txBody>
          <a:bodyPr/>
          <a:lstStyle/>
          <a:p>
            <a:r>
              <a:rPr lang="en-US"/>
              <a:t>HDR is revealed with rough specularities.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4695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3FE29A-6CB5-4B28-A47B-5F438E5C8616}" type="slidenum">
              <a:rPr lang="en-US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8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58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0949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C5BE03-4B60-447B-915E-E1A409407670}" type="slidenum">
              <a:rPr lang="en-US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59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5938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EF7D5A-5768-446A-9D60-59258B2DD575}" type="slidenum">
              <a:rPr lang="en-US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7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4213"/>
            <a:ext cx="6097588" cy="3430587"/>
          </a:xfrm>
          <a:ln/>
        </p:spPr>
      </p:sp>
      <p:sp>
        <p:nvSpPr>
          <p:cNvPr id="1576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411540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9839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8C5EAE-1B5B-4371-BF07-C65B4D45420B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82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4213"/>
            <a:ext cx="6097588" cy="3430587"/>
          </a:xfrm>
          <a:ln/>
        </p:spPr>
      </p:sp>
      <p:sp>
        <p:nvSpPr>
          <p:cNvPr id="1582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4115405"/>
          </a:xfrm>
        </p:spPr>
        <p:txBody>
          <a:bodyPr lIns="90477" tIns="45241" rIns="90477" bIns="45241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9853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2C7C0E-5BEA-49F5-B281-30405627356B}" type="slidenum">
              <a:rPr lang="en-US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60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60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701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74541F-FDCA-4A81-BA33-D5D543F282D5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1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4213"/>
            <a:ext cx="6097588" cy="3430587"/>
          </a:xfrm>
          <a:ln/>
        </p:spPr>
      </p:sp>
      <p:sp>
        <p:nvSpPr>
          <p:cNvPr id="1513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4115405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92486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1CAE13-583C-416B-BC68-CC97FE61E4D6}" type="slidenum">
              <a:rPr lang="en-US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61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61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9847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E7E893-63B0-422C-97AE-9D5AD8BC8596}" type="slidenum">
              <a:rPr lang="en-US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5918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D19C36-7687-41AA-A082-06E75D1B9FCD}" type="slidenum">
              <a:rPr lang="en-US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2506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BD8AE2-E706-4AB0-AA03-8CE91498EC1C}" type="slidenum">
              <a:rPr lang="en-US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54781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F22083-0630-47C5-8F50-C666378863F1}" type="slidenum">
              <a:rPr lang="en-US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8987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EA474E-85CC-4946-8408-084F9CB0EF7F}" type="slidenum">
              <a:rPr lang="en-US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94198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094461-8150-4420-B6A6-D57AEF52AEEB}" type="slidenum">
              <a:rPr lang="en-US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7875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AF8702-8BC2-48EE-95C3-855426906209}" type="slidenum">
              <a:rPr lang="en-US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7249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CC388A-9DFC-457C-936D-A9FE89B370D8}" type="slidenum">
              <a:rPr lang="en-US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7473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CA23AA-120F-49FC-B050-09F6375B14CB}" type="slidenum">
              <a:rPr lang="en-US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729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9182DE-22F0-4039-BBE8-7EEF007D85E7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5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23263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6023FE-7AF0-4F99-9931-B2C8B5F1B340}" type="slidenum">
              <a:rPr lang="en-US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6086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954B01-5432-4924-B8C4-3F01C4000657}" type="slidenum">
              <a:rPr lang="en-US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1878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D4A2DB-8DC0-4A72-A780-31DCAB8F747C}" type="slidenum">
              <a:rPr lang="en-US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4781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AEC3C6-3D42-46F4-8F93-4F642B3F0BCC}" type="slidenum">
              <a:rPr lang="en-US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2018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6152CA-E1CF-4F4B-8D63-793503985F97}" type="slidenum">
              <a:rPr lang="en-US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65943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94E31F-2639-684D-ADFA-C37AF6F473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99438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0D636A-3A7A-48EC-B9D2-E5F62209FE92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6943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99D037-0C59-4BF9-B931-8CB91F999364}" type="slidenum">
              <a:rPr lang="en-US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90343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868F1C-68BA-4D11-AECA-04041A87CD3E}" type="slidenum">
              <a:rPr lang="en-US">
                <a:solidFill>
                  <a:prstClr val="black"/>
                </a:solidFill>
              </a:rPr>
              <a:pPr/>
              <a:t>65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76837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960725-49B4-454F-ABA7-BBA083E51D05}" type="slidenum">
              <a:rPr lang="en-US">
                <a:solidFill>
                  <a:prstClr val="black"/>
                </a:solidFill>
              </a:rPr>
              <a:pPr/>
              <a:t>66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019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0716E6-9240-4327-B53A-EE0F6D0476BA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7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86694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711CBD-11FE-4499-A4B8-0599C990F65C}" type="slidenum">
              <a:rPr lang="en-US">
                <a:solidFill>
                  <a:prstClr val="black"/>
                </a:solidFill>
              </a:rPr>
              <a:pPr/>
              <a:t>67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77483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CCE5C8-2C7B-4913-BD4F-87BCBA3D5804}" type="slidenum">
              <a:rPr lang="en-US">
                <a:solidFill>
                  <a:prstClr val="black"/>
                </a:solidFill>
              </a:rPr>
              <a:pPr/>
              <a:t>68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4961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FC0442-F3C4-4BFE-9503-C53AA4867620}" type="slidenum">
              <a:rPr lang="en-US">
                <a:solidFill>
                  <a:prstClr val="black"/>
                </a:solidFill>
              </a:rPr>
              <a:pPr/>
              <a:t>69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95527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D3DEC4-ACF2-42C4-9CD4-7136A7632080}" type="slidenum">
              <a:rPr lang="en-US" altLang="ja-JP">
                <a:solidFill>
                  <a:prstClr val="black"/>
                </a:solidFill>
              </a:rPr>
              <a:pPr/>
              <a:t>71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72748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5881CB-EFD4-4B04-8DBE-4BAD6475F4F2}" type="slidenum">
              <a:rPr lang="en-US" altLang="ja-JP">
                <a:solidFill>
                  <a:prstClr val="black"/>
                </a:solidFill>
              </a:rPr>
              <a:pPr/>
              <a:t>72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0211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9DD51-5318-4BAD-9E3B-5F4B5B221FC7}" type="slidenum">
              <a:rPr lang="en-US" altLang="ja-JP">
                <a:solidFill>
                  <a:prstClr val="black"/>
                </a:solidFill>
              </a:rPr>
              <a:pPr/>
              <a:t>73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60110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CAF15F-5813-4D14-8829-E2C6223C4186}" type="slidenum">
              <a:rPr lang="en-US" altLang="ja-JP">
                <a:solidFill>
                  <a:prstClr val="black"/>
                </a:solidFill>
              </a:rPr>
              <a:pPr/>
              <a:t>74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12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F548BE-AB85-40E7-BD5D-22ED989FB9D1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55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4213"/>
            <a:ext cx="6097588" cy="3430587"/>
          </a:xfrm>
          <a:ln/>
        </p:spPr>
      </p:sp>
      <p:sp>
        <p:nvSpPr>
          <p:cNvPr id="95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411540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2472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9A5142-66CC-48EA-B384-68063F3B8EF9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00098" name="Rectangle 2"/>
          <p:cNvSpPr>
            <a:spLocks noChangeArrowheads="1"/>
          </p:cNvSpPr>
          <p:nvPr/>
        </p:nvSpPr>
        <p:spPr bwMode="auto">
          <a:xfrm>
            <a:off x="3885903" y="0"/>
            <a:ext cx="2989957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>
              <a:solidFill>
                <a:prstClr val="black"/>
              </a:solidFill>
            </a:endParaRPr>
          </a:p>
        </p:txBody>
      </p:sp>
      <p:sp>
        <p:nvSpPr>
          <p:cNvPr id="900099" name="Rectangle 3"/>
          <p:cNvSpPr>
            <a:spLocks noChangeArrowheads="1"/>
          </p:cNvSpPr>
          <p:nvPr/>
        </p:nvSpPr>
        <p:spPr bwMode="auto">
          <a:xfrm>
            <a:off x="3885903" y="8707061"/>
            <a:ext cx="2989957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0" tIns="44446" rIns="90480" bIns="44446" anchor="b"/>
          <a:lstStyle/>
          <a:p>
            <a:pPr algn="r" defTabSz="914485" eaLnBrk="0" hangingPunct="0"/>
            <a:r>
              <a:rPr lang="en-US" sz="1200" dirty="0">
                <a:solidFill>
                  <a:prstClr val="black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900100" name="Rectangle 4"/>
          <p:cNvSpPr>
            <a:spLocks noChangeArrowheads="1"/>
          </p:cNvSpPr>
          <p:nvPr/>
        </p:nvSpPr>
        <p:spPr bwMode="auto">
          <a:xfrm>
            <a:off x="0" y="8707061"/>
            <a:ext cx="2989958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>
              <a:solidFill>
                <a:prstClr val="black"/>
              </a:solidFill>
            </a:endParaRPr>
          </a:p>
        </p:txBody>
      </p:sp>
      <p:sp>
        <p:nvSpPr>
          <p:cNvPr id="900101" name="Rectangle 5"/>
          <p:cNvSpPr>
            <a:spLocks noChangeArrowheads="1"/>
          </p:cNvSpPr>
          <p:nvPr/>
        </p:nvSpPr>
        <p:spPr bwMode="auto">
          <a:xfrm>
            <a:off x="0" y="0"/>
            <a:ext cx="2989958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>
              <a:solidFill>
                <a:prstClr val="black"/>
              </a:solidFill>
            </a:endParaRPr>
          </a:p>
        </p:txBody>
      </p:sp>
      <p:sp>
        <p:nvSpPr>
          <p:cNvPr id="900102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 w="12700" cap="flat"/>
        </p:spPr>
      </p:sp>
      <p:sp>
        <p:nvSpPr>
          <p:cNvPr id="90010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97435" y="4352775"/>
            <a:ext cx="5080992" cy="4129011"/>
          </a:xfrm>
          <a:ln/>
        </p:spPr>
        <p:txBody>
          <a:bodyPr lIns="90480" tIns="44446" rIns="90480" bIns="44446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2594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B024C3-6FCD-4365-8F20-B193424CCE52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7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159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78CA96-E9E5-463E-BD64-59310CBC0177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16482" name="Rectangle 2"/>
          <p:cNvSpPr>
            <a:spLocks noChangeArrowheads="1"/>
          </p:cNvSpPr>
          <p:nvPr/>
        </p:nvSpPr>
        <p:spPr bwMode="auto">
          <a:xfrm>
            <a:off x="3885903" y="0"/>
            <a:ext cx="2989957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>
              <a:solidFill>
                <a:prstClr val="black"/>
              </a:solidFill>
            </a:endParaRPr>
          </a:p>
        </p:txBody>
      </p:sp>
      <p:sp>
        <p:nvSpPr>
          <p:cNvPr id="916483" name="Rectangle 3"/>
          <p:cNvSpPr>
            <a:spLocks noChangeArrowheads="1"/>
          </p:cNvSpPr>
          <p:nvPr/>
        </p:nvSpPr>
        <p:spPr bwMode="auto">
          <a:xfrm>
            <a:off x="3885903" y="8707061"/>
            <a:ext cx="2989957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0" tIns="44446" rIns="90480" bIns="44446" anchor="b"/>
          <a:lstStyle/>
          <a:p>
            <a:pPr algn="r" defTabSz="914485" eaLnBrk="0" hangingPunct="0"/>
            <a:r>
              <a:rPr lang="en-US" sz="1200" dirty="0">
                <a:solidFill>
                  <a:prstClr val="black"/>
                </a:solidFill>
                <a:latin typeface="Times New Roman" pitchFamily="18" charset="0"/>
              </a:rPr>
              <a:t>10</a:t>
            </a:r>
          </a:p>
        </p:txBody>
      </p:sp>
      <p:sp>
        <p:nvSpPr>
          <p:cNvPr id="916484" name="Rectangle 4"/>
          <p:cNvSpPr>
            <a:spLocks noChangeArrowheads="1"/>
          </p:cNvSpPr>
          <p:nvPr/>
        </p:nvSpPr>
        <p:spPr bwMode="auto">
          <a:xfrm>
            <a:off x="0" y="8707061"/>
            <a:ext cx="2989958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>
              <a:solidFill>
                <a:prstClr val="black"/>
              </a:solidFill>
            </a:endParaRPr>
          </a:p>
        </p:txBody>
      </p:sp>
      <p:sp>
        <p:nvSpPr>
          <p:cNvPr id="916485" name="Rectangle 5"/>
          <p:cNvSpPr>
            <a:spLocks noChangeArrowheads="1"/>
          </p:cNvSpPr>
          <p:nvPr/>
        </p:nvSpPr>
        <p:spPr bwMode="auto">
          <a:xfrm>
            <a:off x="0" y="0"/>
            <a:ext cx="2989958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>
              <a:solidFill>
                <a:prstClr val="black"/>
              </a:solidFill>
            </a:endParaRPr>
          </a:p>
        </p:txBody>
      </p:sp>
      <p:sp>
        <p:nvSpPr>
          <p:cNvPr id="91648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 w="12700" cap="flat"/>
        </p:spPr>
      </p:sp>
      <p:sp>
        <p:nvSpPr>
          <p:cNvPr id="91648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97435" y="4352775"/>
            <a:ext cx="5080992" cy="4129011"/>
          </a:xfrm>
          <a:ln/>
        </p:spPr>
        <p:txBody>
          <a:bodyPr lIns="90480" tIns="44446" rIns="90480" bIns="44446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169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FE1A1-AAA6-447A-9146-FB008EAC9470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AC5D9-4D02-4355-9F81-DAACC89124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A6644-E7CB-4198-83B0-E187ABEED2DB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4C39D-E774-4CE2-AD63-30B8EC54B8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A065-02FB-458A-8291-A22A2A200FDB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43262-A870-42BE-8098-69CAE7CFE4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035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59957-F88E-489E-883F-66C83F50371F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53CE7-5EAA-437E-987A-20949CA3E0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1426" name="Picture 2" descr="BigBlueDots1600gradientWithBrite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511427" name="Rectangle 3"/>
          <p:cNvSpPr>
            <a:spLocks noChangeArrowheads="1"/>
          </p:cNvSpPr>
          <p:nvPr/>
        </p:nvSpPr>
        <p:spPr bwMode="blackWhite">
          <a:xfrm>
            <a:off x="406400" y="228600"/>
            <a:ext cx="11379200" cy="64008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1142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14400" y="2286000"/>
            <a:ext cx="10363200" cy="1143000"/>
          </a:xfrm>
          <a:effectLst>
            <a:outerShdw dist="35921" dir="2700000" algn="ctr" rotWithShape="0">
              <a:schemeClr val="tx2"/>
            </a:outerShdw>
          </a:effectLst>
        </p:spPr>
        <p:txBody>
          <a:bodyPr/>
          <a:lstStyle>
            <a:lvl1pPr algn="ctr">
              <a:defRPr sz="3200">
                <a:solidFill>
                  <a:srgbClr val="CCFFC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1142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effectLst>
            <a:outerShdw dist="35921" dir="2700000" algn="ctr" rotWithShape="0">
              <a:schemeClr val="tx2"/>
            </a:outerShdw>
          </a:effectLst>
        </p:spPr>
        <p:txBody>
          <a:bodyPr/>
          <a:lstStyle>
            <a:lvl1pPr marL="0" indent="0" algn="ctr">
              <a:defRPr sz="2800">
                <a:solidFill>
                  <a:srgbClr val="CCCC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9D2BDC-2115-4361-A7DD-250CC0ED0D9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1925EC-92A3-4559-9BC5-6900E3DBFA3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1200" y="1981200"/>
            <a:ext cx="52832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2832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70B912-7B62-4658-A6FE-E3B809EFA9A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2D9655-C307-47D6-9D49-9635A1E3573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F792B8-23D4-47DA-9E27-1F0BC3A7CE2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9A134-9789-45D6-BABE-69220285425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6263A-D3F8-4694-AC39-6513DBB22D4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4353C-F3C6-4085-8161-4F43B3B80014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8E536-C3BC-4AF8-BDAE-990257F1A0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8E0715-8695-4AEC-9262-08B122A020E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030791-5A11-438C-88A7-860113F8611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88400" y="381000"/>
            <a:ext cx="2692400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0" y="381000"/>
            <a:ext cx="7874000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3F65EA-3C22-4EFB-AD01-E574EBFBD35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0034" name="Picture 2" descr="BigBlueDots1600gradientWithBrite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580035" name="Rectangle 3"/>
          <p:cNvSpPr>
            <a:spLocks noChangeArrowheads="1"/>
          </p:cNvSpPr>
          <p:nvPr/>
        </p:nvSpPr>
        <p:spPr bwMode="blackWhite">
          <a:xfrm>
            <a:off x="406400" y="228600"/>
            <a:ext cx="11379200" cy="64008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8003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14400" y="2286000"/>
            <a:ext cx="10363200" cy="1143000"/>
          </a:xfrm>
          <a:effectLst>
            <a:outerShdw dist="35921" dir="2700000" algn="ctr" rotWithShape="0">
              <a:schemeClr val="tx2"/>
            </a:outerShdw>
          </a:effectLst>
        </p:spPr>
        <p:txBody>
          <a:bodyPr/>
          <a:lstStyle>
            <a:lvl1pPr algn="ctr">
              <a:defRPr sz="3200">
                <a:solidFill>
                  <a:srgbClr val="CCFFC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8003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effectLst>
            <a:outerShdw dist="35921" dir="2700000" algn="ctr" rotWithShape="0">
              <a:schemeClr val="tx2"/>
            </a:outerShdw>
          </a:effectLst>
        </p:spPr>
        <p:txBody>
          <a:bodyPr/>
          <a:lstStyle>
            <a:lvl1pPr marL="0" indent="0" algn="ctr">
              <a:defRPr sz="2800">
                <a:solidFill>
                  <a:srgbClr val="CCCC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D1DEA9-1797-4C70-8557-F3FDC5DB214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6EA03A-925B-4C1F-9F97-227A715A887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1200" y="1981200"/>
            <a:ext cx="52832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2832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E90150-DC54-43D8-A77C-C688F63C130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325B5D-37F7-452E-8A36-0267C77C528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54980D-374E-405F-B816-0283786598F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06396C-66F5-4AA1-BB4C-9DBD6565869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122DC-D15F-4E63-B794-47EEDD81945E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0F70D-592C-461E-A451-2ECB18676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0CD18B-6009-49AA-8EF9-1A9B8256CA0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7D49D7-43E8-4CCC-9598-59205F91563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8809A2-357A-46BF-9A5A-3F5A448BACB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88400" y="381000"/>
            <a:ext cx="2692400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0" y="381000"/>
            <a:ext cx="7874000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17618F-C0CE-4243-A379-0DFAE891DCF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7DF20-6B62-42FD-BBE2-D601524C8725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F32F3-42F6-4BCC-A530-FA9ABF4AB6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50851" y="228600"/>
            <a:ext cx="11379200" cy="6400800"/>
          </a:xfrm>
          <a:prstGeom prst="rect">
            <a:avLst/>
          </a:prstGeom>
          <a:gradFill rotWithShape="0">
            <a:gsLst>
              <a:gs pos="0">
                <a:srgbClr val="063DE8">
                  <a:gamma/>
                  <a:shade val="29804"/>
                  <a:invGamma/>
                </a:srgbClr>
              </a:gs>
              <a:gs pos="100000">
                <a:srgbClr val="063DE8"/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50851" y="228600"/>
            <a:ext cx="11379200" cy="640080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261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14400" y="2286000"/>
            <a:ext cx="10363200" cy="1143000"/>
          </a:xfrm>
          <a:effectLst>
            <a:outerShdw dist="35921" dir="2700000" algn="ctr" rotWithShape="0">
              <a:schemeClr val="tx2"/>
            </a:outerShdw>
          </a:effectLst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3261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9E6BB-6E4E-4E90-A61D-95B4A438D9A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E8803-8ACC-4CCB-95F2-D7744CEE3F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1200" y="1752600"/>
            <a:ext cx="52832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52600"/>
            <a:ext cx="52832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0EB42-7534-44EE-844E-02BB2E33BE1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844126-A671-4F2E-8785-E9FBFEA62CA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4D6A9-7EEC-4663-A64E-97BE8D07D67E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1AB79-448B-4A22-B124-8CD52AE943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4A3B1-8E6B-4EE2-A35D-85229419A68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D719E-9F17-45CA-8AD9-ED3E54053C6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C6493-1EE7-44BF-A288-2DA6BC88DE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531AB-3D7C-4745-A59D-2622C45955B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7190B-0429-4180-8239-6291C3A0AD0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63000" y="304800"/>
            <a:ext cx="2717800" cy="6248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7950200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75E69F-230B-4012-B333-0D702DBD09C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FE1A1-AAA6-447A-9146-FB008EAC94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AC5D9-4D02-4355-9F81-DAACC891245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4353C-F3C6-4085-8161-4F43B3B8001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8E536-C3BC-4AF8-BDAE-990257F1A0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122DC-D15F-4E63-B794-47EEDD8194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0F70D-592C-461E-A451-2ECB186765F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7DF20-6B62-42FD-BBE2-D601524C87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F32F3-42F6-4BCC-A530-FA9ABF4AB6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26700-0B26-4B62-A23E-7B345285D2A4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8285D-4628-4143-ABC7-15BC7EFC2E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4D6A9-7EEC-4663-A64E-97BE8D07D6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1AB79-448B-4A22-B124-8CD52AE9430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26700-0B26-4B62-A23E-7B345285D2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8285D-4628-4143-ABC7-15BC7EFC2EA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018B7-AB9D-432C-9FFB-AF3C912570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FF512-A535-4841-A8E3-7EA728EAFD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09491-8924-47B8-A3F4-89E9093C049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5855C-4D77-44B0-9385-CA251612F0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C2CE9-B325-4CB4-804D-AEF05B13FC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3F802-CDCB-4EA6-8A17-12F0E9CED9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A6644-E7CB-4198-83B0-E187ABEED2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4C39D-E774-4CE2-AD63-30B8EC54B83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59957-F88E-489E-883F-66C83F5037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53CE7-5EAA-437E-987A-20949CA3E0C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FE1A1-AAA6-447A-9146-FB008EAC94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AC5D9-4D02-4355-9F81-DAACC891245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4353C-F3C6-4085-8161-4F43B3B8001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8E536-C3BC-4AF8-BDAE-990257F1A0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122DC-D15F-4E63-B794-47EEDD8194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0F70D-592C-461E-A451-2ECB186765F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018B7-AB9D-432C-9FFB-AF3C912570DB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FF512-A535-4841-A8E3-7EA728EAFD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7DF20-6B62-42FD-BBE2-D601524C87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F32F3-42F6-4BCC-A530-FA9ABF4AB6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4D6A9-7EEC-4663-A64E-97BE8D07D6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1AB79-448B-4A22-B124-8CD52AE9430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26700-0B26-4B62-A23E-7B345285D2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8285D-4628-4143-ABC7-15BC7EFC2EA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018B7-AB9D-432C-9FFB-AF3C912570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FF512-A535-4841-A8E3-7EA728EAFD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09491-8924-47B8-A3F4-89E9093C049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5855C-4D77-44B0-9385-CA251612F0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C2CE9-B325-4CB4-804D-AEF05B13FC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3F802-CDCB-4EA6-8A17-12F0E9CED9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A6644-E7CB-4198-83B0-E187ABEED2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4C39D-E774-4CE2-AD63-30B8EC54B83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59957-F88E-489E-883F-66C83F5037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53CE7-5EAA-437E-987A-20949CA3E0C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A7534-1534-45B6-99C0-AF1A9C26734E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6BE7DA-A1A0-428B-A784-857198BFBA3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09491-8924-47B8-A3F4-89E9093C0498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5855C-4D77-44B0-9385-CA251612F0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8CA2A2-21C0-43F2-A68B-E49F73C7EEC7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5B56EE-C234-46E0-A0B7-93806625BFD5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620028-07CD-4BA7-A07D-B05B92B850A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11EB70-8945-42DE-ACF8-063E9943785F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13807A-BBC3-447C-A982-A220B632FDD8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16C92A-AB09-4438-ABB6-C9AFC161DE83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B86B0E-382B-44AB-8CE1-FAD087687401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156223-B2C4-4339-8148-7522564154D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19BE86-823E-4B4E-8A4D-F3A915A073C2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3E754CF4-ECE9-4FE2-A404-F78C913A93DA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C2CE9-B325-4CB4-804D-AEF05B13FCB5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3F802-CDCB-4EA6-8A17-12F0E9CED9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A065-02FB-458A-8291-A22A2A200FDB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43262-A870-42BE-8098-69CAE7CFE4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88827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A065-02FB-458A-8291-A22A2A200FDB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43262-A870-42BE-8098-69CAE7CFE4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67474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A065-02FB-458A-8291-A22A2A200FDB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43262-A870-42BE-8098-69CAE7CFE4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66546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A065-02FB-458A-8291-A22A2A200FDB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43262-A870-42BE-8098-69CAE7CFE4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78296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A065-02FB-458A-8291-A22A2A200FDB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43262-A870-42BE-8098-69CAE7CFE4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80580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A065-02FB-458A-8291-A22A2A200FDB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43262-A870-42BE-8098-69CAE7CFE4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65329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A065-02FB-458A-8291-A22A2A200FDB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43262-A870-42BE-8098-69CAE7CFE4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09089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A065-02FB-458A-8291-A22A2A200FDB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43262-A870-42BE-8098-69CAE7CFE4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10066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A065-02FB-458A-8291-A22A2A200FDB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43262-A870-42BE-8098-69CAE7CFE4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6323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A065-02FB-458A-8291-A22A2A200FDB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43262-A870-42BE-8098-69CAE7CFE4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346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9578BF-A6EC-4EA9-9C25-5BCD69A3C80A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AAC96C-50B8-4C85-A244-73E2179D97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0402" name="Picture 2" descr="BigBlueDots1600gradientWithBrite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51040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381000"/>
            <a:ext cx="9042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1040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1981200"/>
            <a:ext cx="10769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1040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8000" y="6629400"/>
            <a:ext cx="2540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eaLnBrk="0" hangingPunct="0"/>
            <a:endParaRPr lang="en-US">
              <a:solidFill>
                <a:srgbClr val="FFFFFF"/>
              </a:solidFill>
            </a:endParaRPr>
          </a:p>
        </p:txBody>
      </p:sp>
      <p:sp>
        <p:nvSpPr>
          <p:cNvPr id="151040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629400"/>
            <a:ext cx="3860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eaLnBrk="0" hangingPunct="0"/>
            <a:endParaRPr lang="en-US">
              <a:solidFill>
                <a:srgbClr val="FFFFFF"/>
              </a:solidFill>
            </a:endParaRPr>
          </a:p>
        </p:txBody>
      </p:sp>
      <p:sp>
        <p:nvSpPr>
          <p:cNvPr id="151040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245600" y="6629400"/>
            <a:ext cx="2540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eaLnBrk="0" hangingPunct="0"/>
            <a:fld id="{E26C789E-AA0F-4CD1-84B5-47EB9729CFFF}" type="slidenum">
              <a:rPr lang="en-US" smtClean="0">
                <a:solidFill>
                  <a:srgbClr val="FFFFFF"/>
                </a:solidFill>
              </a:rPr>
              <a:pPr eaLnBrk="0" hangingPunct="0"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510408" name="Rectangle 8"/>
          <p:cNvSpPr>
            <a:spLocks noChangeArrowheads="1"/>
          </p:cNvSpPr>
          <p:nvPr/>
        </p:nvSpPr>
        <p:spPr bwMode="blackWhite">
          <a:xfrm>
            <a:off x="406400" y="228600"/>
            <a:ext cx="11379200" cy="64008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/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Symbol" pitchFamily="18" charset="2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3000">
          <a:solidFill>
            <a:schemeClr val="bg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9010" name="Picture 2" descr="BigBlueDots1600gradientWithBrite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57901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381000"/>
            <a:ext cx="9042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7901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1981200"/>
            <a:ext cx="10769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7901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8000" y="6629400"/>
            <a:ext cx="2540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eaLnBrk="0" hangingPunct="0"/>
            <a:endParaRPr lang="en-US">
              <a:solidFill>
                <a:srgbClr val="FFFFFF"/>
              </a:solidFill>
            </a:endParaRPr>
          </a:p>
        </p:txBody>
      </p:sp>
      <p:sp>
        <p:nvSpPr>
          <p:cNvPr id="157901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629400"/>
            <a:ext cx="3860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eaLnBrk="0" hangingPunct="0"/>
            <a:endParaRPr lang="en-US">
              <a:solidFill>
                <a:srgbClr val="FFFFFF"/>
              </a:solidFill>
            </a:endParaRPr>
          </a:p>
        </p:txBody>
      </p:sp>
      <p:sp>
        <p:nvSpPr>
          <p:cNvPr id="157901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245600" y="6629400"/>
            <a:ext cx="2540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eaLnBrk="0" hangingPunct="0"/>
            <a:fld id="{E100D585-89AD-441A-874C-D7812D7D99C1}" type="slidenum">
              <a:rPr lang="en-US" smtClean="0">
                <a:solidFill>
                  <a:srgbClr val="FFFFFF"/>
                </a:solidFill>
              </a:rPr>
              <a:pPr eaLnBrk="0" hangingPunct="0"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579016" name="Rectangle 8"/>
          <p:cNvSpPr>
            <a:spLocks noChangeArrowheads="1"/>
          </p:cNvSpPr>
          <p:nvPr/>
        </p:nvSpPr>
        <p:spPr bwMode="blackWhite">
          <a:xfrm>
            <a:off x="406400" y="228600"/>
            <a:ext cx="11379200" cy="64008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Symbol" pitchFamily="18" charset="2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30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69804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0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96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4451" y="0"/>
            <a:ext cx="12103100" cy="6781800"/>
            <a:chOff x="24" y="0"/>
            <a:chExt cx="6432" cy="4272"/>
          </a:xfrm>
        </p:grpSpPr>
        <p:sp>
          <p:nvSpPr>
            <p:cNvPr id="896005" name="Rectangle 5"/>
            <p:cNvSpPr>
              <a:spLocks noChangeArrowheads="1"/>
            </p:cNvSpPr>
            <p:nvPr/>
          </p:nvSpPr>
          <p:spPr bwMode="auto">
            <a:xfrm>
              <a:off x="5976" y="3792"/>
              <a:ext cx="480" cy="4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896006" name="Rectangle 6"/>
            <p:cNvSpPr>
              <a:spLocks noChangeArrowheads="1"/>
            </p:cNvSpPr>
            <p:nvPr/>
          </p:nvSpPr>
          <p:spPr bwMode="auto">
            <a:xfrm>
              <a:off x="5976" y="0"/>
              <a:ext cx="480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896007" name="Rectangle 7"/>
            <p:cNvSpPr>
              <a:spLocks noChangeArrowheads="1"/>
            </p:cNvSpPr>
            <p:nvPr/>
          </p:nvSpPr>
          <p:spPr bwMode="auto">
            <a:xfrm>
              <a:off x="24" y="3792"/>
              <a:ext cx="480" cy="4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896008" name="Rectangle 8"/>
            <p:cNvSpPr>
              <a:spLocks noChangeArrowheads="1"/>
            </p:cNvSpPr>
            <p:nvPr/>
          </p:nvSpPr>
          <p:spPr bwMode="auto">
            <a:xfrm>
              <a:off x="24" y="0"/>
              <a:ext cx="480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FFFFFF"/>
        </a:buClr>
        <a:buSzPct val="100000"/>
        <a:buChar char="•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800">
          <a:solidFill>
            <a:srgbClr val="00FFFF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100000"/>
        <a:buChar char="•"/>
        <a:defRPr sz="2400">
          <a:solidFill>
            <a:srgbClr val="91FF99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100000"/>
        <a:buChar char="–"/>
        <a:defRPr sz="2000">
          <a:solidFill>
            <a:srgbClr val="FFFFFF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SzPct val="100000"/>
        <a:buChar char="»"/>
        <a:defRPr sz="2000">
          <a:solidFill>
            <a:srgbClr val="FFFFFF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100000"/>
        <a:buChar char="»"/>
        <a:defRPr sz="2000">
          <a:solidFill>
            <a:srgbClr val="FFFFFF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100000"/>
        <a:buChar char="»"/>
        <a:defRPr sz="2000">
          <a:solidFill>
            <a:srgbClr val="FFFFFF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100000"/>
        <a:buChar char="»"/>
        <a:defRPr sz="2000">
          <a:solidFill>
            <a:srgbClr val="FFFFFF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100000"/>
        <a:buChar char="»"/>
        <a:defRPr sz="2000">
          <a:solidFill>
            <a:srgbClr val="FFFFFF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chemeClr val="accent2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586" name="Rectangle 2"/>
          <p:cNvSpPr>
            <a:spLocks noChangeArrowheads="1"/>
          </p:cNvSpPr>
          <p:nvPr/>
        </p:nvSpPr>
        <p:spPr bwMode="auto">
          <a:xfrm>
            <a:off x="450851" y="228600"/>
            <a:ext cx="11379200" cy="6400800"/>
          </a:xfrm>
          <a:prstGeom prst="rect">
            <a:avLst/>
          </a:prstGeom>
          <a:gradFill rotWithShape="0">
            <a:gsLst>
              <a:gs pos="0">
                <a:srgbClr val="052DAD">
                  <a:gamma/>
                  <a:shade val="30196"/>
                  <a:invGamma/>
                </a:srgbClr>
              </a:gs>
              <a:gs pos="100000">
                <a:srgbClr val="052DAD"/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1587" name="Rectangle 3"/>
          <p:cNvSpPr>
            <a:spLocks noChangeArrowheads="1"/>
          </p:cNvSpPr>
          <p:nvPr/>
        </p:nvSpPr>
        <p:spPr bwMode="auto">
          <a:xfrm>
            <a:off x="450851" y="228600"/>
            <a:ext cx="11379200" cy="640080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1588" name="Line 4"/>
          <p:cNvSpPr>
            <a:spLocks noChangeShapeType="1"/>
          </p:cNvSpPr>
          <p:nvPr/>
        </p:nvSpPr>
        <p:spPr bwMode="auto">
          <a:xfrm>
            <a:off x="0" y="1600200"/>
            <a:ext cx="11830051" cy="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158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9753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br>
              <a:rPr lang="en-US"/>
            </a:br>
            <a:r>
              <a:rPr lang="en-US"/>
              <a:t>So that</a:t>
            </a:r>
          </a:p>
        </p:txBody>
      </p:sp>
      <p:sp>
        <p:nvSpPr>
          <p:cNvPr id="173159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1752600"/>
            <a:ext cx="1076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3159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8000" y="6629400"/>
            <a:ext cx="2540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3159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629400"/>
            <a:ext cx="3860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3159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245600" y="6629400"/>
            <a:ext cx="2540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fld id="{089B3939-E3E4-48CA-BA34-92B7F5F7AC28}" type="slidenum">
              <a:rPr lang="en-US">
                <a:solidFill>
                  <a:srgbClr val="FFFFFF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154" name="Picture 10" descr="S98LOGO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566400" y="304800"/>
            <a:ext cx="1168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 b="1" i="1">
          <a:solidFill>
            <a:srgbClr val="66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50000"/>
        <a:buChar char="•"/>
        <a:defRPr sz="2600">
          <a:solidFill>
            <a:schemeClr val="bg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50000"/>
        <a:buChar char="-"/>
        <a:defRPr sz="2600">
          <a:solidFill>
            <a:schemeClr val="hlink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&gt;"/>
        <a:defRPr sz="2600">
          <a:solidFill>
            <a:schemeClr val="accent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9578BF-A6EC-4EA9-9C25-5BCD69A3C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AAC96C-50B8-4C85-A244-73E2179D97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9578BF-A6EC-4EA9-9C25-5BCD69A3C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AAC96C-50B8-4C85-A244-73E2179D97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9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endParaRPr kumimoji="1"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endParaRPr kumimoji="1"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fld id="{F79D3128-4D7B-446A-9C06-654A105036BA}" type="slidenum">
              <a:rPr kumimoji="1" lang="en-US" altLang="ja-JP" smtClean="0">
                <a:solidFill>
                  <a:srgbClr val="000000"/>
                </a:solidFill>
              </a:rPr>
              <a:pPr/>
              <a:t>‹#›</a:t>
            </a:fld>
            <a:endParaRPr kumimoji="1" lang="en-US" altLang="ja-JP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rgbClr val="EAEAEA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rgbClr val="EAEAEA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rgbClr val="EAEAEA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rgbClr val="EAEAEA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rgbClr val="EAEAEA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rgbClr val="EAEAEA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rgbClr val="EAEAEA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rgbClr val="EAEAEA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rgbClr val="EAEAEA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1A065-02FB-458A-8291-A22A2A200FDB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43262-A870-42BE-8098-69CAE7CFE4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5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emf"/><Relationship Id="rId7" Type="http://schemas.openxmlformats.org/officeDocument/2006/relationships/image" Target="../media/image3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0.emf"/><Relationship Id="rId4" Type="http://schemas.openxmlformats.org/officeDocument/2006/relationships/oleObject" Target="../embeddings/oleObject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wmf"/><Relationship Id="rId4" Type="http://schemas.openxmlformats.org/officeDocument/2006/relationships/oleObject" Target="../embeddings/oleObject5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1.jpeg"/><Relationship Id="rId5" Type="http://schemas.openxmlformats.org/officeDocument/2006/relationships/image" Target="../media/image24.jpeg"/><Relationship Id="rId4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7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EHBgkeXH9lU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73.png"/><Relationship Id="rId4" Type="http://schemas.openxmlformats.org/officeDocument/2006/relationships/image" Target="../media/image7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ict.debevec.org/~debevec/FiatLux/technology/" TargetMode="External"/><Relationship Id="rId2" Type="http://schemas.openxmlformats.org/officeDocument/2006/relationships/hyperlink" Target="http://ict.debevec.org/~debevec/FiatLux/movie/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4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oleObject" Target="../embeddings/oleObject11.bin"/><Relationship Id="rId18" Type="http://schemas.openxmlformats.org/officeDocument/2006/relationships/image" Target="../media/image97.png"/><Relationship Id="rId3" Type="http://schemas.openxmlformats.org/officeDocument/2006/relationships/oleObject" Target="../embeddings/oleObject6.bin"/><Relationship Id="rId21" Type="http://schemas.openxmlformats.org/officeDocument/2006/relationships/image" Target="../media/image99.jpeg"/><Relationship Id="rId7" Type="http://schemas.openxmlformats.org/officeDocument/2006/relationships/oleObject" Target="../embeddings/oleObject8.bin"/><Relationship Id="rId12" Type="http://schemas.openxmlformats.org/officeDocument/2006/relationships/image" Target="../media/image94.png"/><Relationship Id="rId17" Type="http://schemas.openxmlformats.org/officeDocument/2006/relationships/oleObject" Target="../embeddings/oleObject13.bin"/><Relationship Id="rId2" Type="http://schemas.openxmlformats.org/officeDocument/2006/relationships/notesSlide" Target="../notesSlides/notesSlide49.xml"/><Relationship Id="rId16" Type="http://schemas.openxmlformats.org/officeDocument/2006/relationships/image" Target="../media/image96.png"/><Relationship Id="rId20" Type="http://schemas.openxmlformats.org/officeDocument/2006/relationships/image" Target="../media/image98.pn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91.png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5" Type="http://schemas.openxmlformats.org/officeDocument/2006/relationships/oleObject" Target="../embeddings/oleObject12.bin"/><Relationship Id="rId10" Type="http://schemas.openxmlformats.org/officeDocument/2006/relationships/image" Target="../media/image93.png"/><Relationship Id="rId19" Type="http://schemas.openxmlformats.org/officeDocument/2006/relationships/oleObject" Target="../embeddings/oleObject14.bin"/><Relationship Id="rId4" Type="http://schemas.openxmlformats.org/officeDocument/2006/relationships/image" Target="../media/image90.png"/><Relationship Id="rId9" Type="http://schemas.openxmlformats.org/officeDocument/2006/relationships/oleObject" Target="../embeddings/oleObject9.bin"/><Relationship Id="rId14" Type="http://schemas.openxmlformats.org/officeDocument/2006/relationships/image" Target="../media/image9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13" Type="http://schemas.openxmlformats.org/officeDocument/2006/relationships/image" Target="../media/image114.jpeg"/><Relationship Id="rId3" Type="http://schemas.openxmlformats.org/officeDocument/2006/relationships/image" Target="../media/image104.png"/><Relationship Id="rId7" Type="http://schemas.openxmlformats.org/officeDocument/2006/relationships/image" Target="../media/image108.jpeg"/><Relationship Id="rId12" Type="http://schemas.openxmlformats.org/officeDocument/2006/relationships/image" Target="../media/image113.jpeg"/><Relationship Id="rId2" Type="http://schemas.openxmlformats.org/officeDocument/2006/relationships/notesSlide" Target="../notesSlides/notesSlide52.xml"/><Relationship Id="rId16" Type="http://schemas.openxmlformats.org/officeDocument/2006/relationships/image" Target="../media/image117.jpe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07.jpeg"/><Relationship Id="rId11" Type="http://schemas.openxmlformats.org/officeDocument/2006/relationships/image" Target="../media/image112.jpeg"/><Relationship Id="rId5" Type="http://schemas.openxmlformats.org/officeDocument/2006/relationships/image" Target="../media/image106.jpeg"/><Relationship Id="rId15" Type="http://schemas.openxmlformats.org/officeDocument/2006/relationships/image" Target="../media/image116.jpeg"/><Relationship Id="rId10" Type="http://schemas.openxmlformats.org/officeDocument/2006/relationships/image" Target="../media/image111.jpeg"/><Relationship Id="rId4" Type="http://schemas.openxmlformats.org/officeDocument/2006/relationships/image" Target="../media/image105.jpeg"/><Relationship Id="rId9" Type="http://schemas.openxmlformats.org/officeDocument/2006/relationships/image" Target="../media/image110.jpeg"/><Relationship Id="rId14" Type="http://schemas.openxmlformats.org/officeDocument/2006/relationships/image" Target="../media/image1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1.cs.columbia.edu/CAVE/projects/world_eye/" TargetMode="External"/><Relationship Id="rId4" Type="http://schemas.openxmlformats.org/officeDocument/2006/relationships/image" Target="../media/image12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3.xml"/><Relationship Id="rId2" Type="http://schemas.openxmlformats.org/officeDocument/2006/relationships/video" Target="harishrot.wmv" TargetMode="External"/><Relationship Id="rId1" Type="http://schemas.microsoft.com/office/2007/relationships/media" Target="harishrot.wmv" TargetMode="External"/><Relationship Id="rId5" Type="http://schemas.openxmlformats.org/officeDocument/2006/relationships/image" Target="../media/image122.png"/><Relationship Id="rId4" Type="http://schemas.openxmlformats.org/officeDocument/2006/relationships/notesSlide" Target="../notesSlides/notesSlide54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hyperlink" Target="huris8newczerofilled.html" TargetMode="External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124.png"/><Relationship Id="rId5" Type="http://schemas.openxmlformats.org/officeDocument/2006/relationships/hyperlink" Target="alexenvmap.html" TargetMode="External"/><Relationship Id="rId4" Type="http://schemas.openxmlformats.org/officeDocument/2006/relationships/image" Target="../media/image123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emf"/><Relationship Id="rId3" Type="http://schemas.openxmlformats.org/officeDocument/2006/relationships/image" Target="../media/image127.png"/><Relationship Id="rId7" Type="http://schemas.openxmlformats.org/officeDocument/2006/relationships/image" Target="../media/image131.emf"/><Relationship Id="rId12" Type="http://schemas.openxmlformats.org/officeDocument/2006/relationships/image" Target="../media/image13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30.emf"/><Relationship Id="rId11" Type="http://schemas.openxmlformats.org/officeDocument/2006/relationships/image" Target="../media/image134.emf"/><Relationship Id="rId5" Type="http://schemas.openxmlformats.org/officeDocument/2006/relationships/image" Target="../media/image129.png"/><Relationship Id="rId10" Type="http://schemas.openxmlformats.org/officeDocument/2006/relationships/image" Target="../media/image133.emf"/><Relationship Id="rId4" Type="http://schemas.openxmlformats.org/officeDocument/2006/relationships/image" Target="../media/image128.png"/><Relationship Id="rId9" Type="http://schemas.openxmlformats.org/officeDocument/2006/relationships/hyperlink" Target="threeexamples.html" TargetMode="Externa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1564765" y="36286"/>
            <a:ext cx="5943600" cy="1143000"/>
          </a:xfrm>
          <a:prstGeom prst="rect">
            <a:avLst/>
          </a:prstGeom>
          <a:solidFill>
            <a:schemeClr val="bg1">
              <a:alpha val="2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/>
          </a:bodyPr>
          <a:lstStyle/>
          <a:p>
            <a:pPr algn="ctr">
              <a:defRPr/>
            </a:pPr>
            <a:r>
              <a:rPr lang="en-US" sz="4000" dirty="0">
                <a:latin typeface="+mj-lt"/>
                <a:ea typeface="+mj-ea"/>
                <a:cs typeface="+mj-cs"/>
              </a:rPr>
              <a:t>Image-based Lighting (Part 2)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2098165" y="4760686"/>
            <a:ext cx="5181600" cy="1600200"/>
          </a:xfrm>
          <a:prstGeom prst="rect">
            <a:avLst/>
          </a:prstGeom>
          <a:solidFill>
            <a:schemeClr val="bg1">
              <a:alpha val="2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800" dirty="0">
                <a:latin typeface="+mn-lt"/>
              </a:rPr>
              <a:t>Computational Photography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2800" dirty="0">
                <a:latin typeface="+mn-lt"/>
              </a:rPr>
              <a:t>Derek Hoiem, University of Illinois</a:t>
            </a:r>
          </a:p>
        </p:txBody>
      </p:sp>
      <p:pic>
        <p:nvPicPr>
          <p:cNvPr id="12" name="Picture 4" descr="terminator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4766" y="1255486"/>
            <a:ext cx="5948477" cy="3414742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-35435" y="6555732"/>
            <a:ext cx="5548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Many slides from Debevec, some from </a:t>
            </a:r>
            <a:r>
              <a:rPr lang="en-US" sz="1600" dirty="0" err="1"/>
              <a:t>Efros</a:t>
            </a:r>
            <a:r>
              <a:rPr lang="en-US" sz="1600" dirty="0"/>
              <a:t>, Kevin </a:t>
            </a:r>
            <a:r>
              <a:rPr lang="en-US" sz="1600" dirty="0" err="1"/>
              <a:t>Karsch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7508365" y="4379687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T2</a:t>
            </a:r>
          </a:p>
        </p:txBody>
      </p:sp>
    </p:spTree>
    <p:extLst>
      <p:ext uri="{BB962C8B-B14F-4D97-AF65-F5344CB8AC3E}">
        <p14:creationId xmlns:p14="http://schemas.microsoft.com/office/powerpoint/2010/main" val="2278132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for reflection vector</a:t>
            </a:r>
          </a:p>
        </p:txBody>
      </p:sp>
      <p:sp>
        <p:nvSpPr>
          <p:cNvPr id="4" name="Rectangle 3"/>
          <p:cNvSpPr/>
          <p:nvPr/>
        </p:nvSpPr>
        <p:spPr>
          <a:xfrm>
            <a:off x="1141412" y="1498421"/>
            <a:ext cx="2903349" cy="1828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Content Placeholder 4" descr="mirrorball2latlong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0"/>
          <a:stretch/>
        </p:blipFill>
        <p:spPr bwMode="auto">
          <a:xfrm>
            <a:off x="2132012" y="1955621"/>
            <a:ext cx="92915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6553200" y="2438400"/>
            <a:ext cx="2438400" cy="242331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0" y="2036528"/>
            <a:ext cx="1752600" cy="29718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791200" y="2969100"/>
            <a:ext cx="91160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6504124" y="2088002"/>
            <a:ext cx="223434" cy="8711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5974596" y="2423153"/>
            <a:ext cx="752962" cy="530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131031" y="3017447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V</a:t>
            </a:r>
            <a:r>
              <a:rPr lang="en-US" dirty="0">
                <a:solidFill>
                  <a:schemeClr val="tx2"/>
                </a:solidFill>
              </a:rPr>
              <a:t> = [0 0 1]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97990" y="2336261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97990" y="1470410"/>
            <a:ext cx="3262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/>
                </a:solidFill>
              </a:rPr>
              <a:t>R</a:t>
            </a:r>
            <a:r>
              <a:rPr lang="en-US" dirty="0"/>
              <a:t> = -</a:t>
            </a:r>
            <a:r>
              <a:rPr lang="en-US" b="1" dirty="0">
                <a:solidFill>
                  <a:schemeClr val="tx2"/>
                </a:solidFill>
              </a:rPr>
              <a:t>V</a:t>
            </a:r>
            <a:r>
              <a:rPr lang="en-US" dirty="0"/>
              <a:t>+2*( dot(-</a:t>
            </a:r>
            <a:r>
              <a:rPr lang="en-US" b="1" dirty="0">
                <a:solidFill>
                  <a:schemeClr val="tx2"/>
                </a:solidFill>
              </a:rPr>
              <a:t>V</a:t>
            </a:r>
            <a:r>
              <a:rPr lang="en-US" dirty="0"/>
              <a:t>,</a:t>
            </a:r>
            <a:r>
              <a:rPr lang="en-US" b="1" dirty="0">
                <a:solidFill>
                  <a:schemeClr val="accent2"/>
                </a:solidFill>
              </a:rPr>
              <a:t>N</a:t>
            </a:r>
            <a:r>
              <a:rPr lang="en-US" dirty="0"/>
              <a:t>)*</a:t>
            </a:r>
            <a:r>
              <a:rPr lang="en-US" b="1" dirty="0">
                <a:solidFill>
                  <a:schemeClr val="accent2"/>
                </a:solidFill>
              </a:rPr>
              <a:t>N </a:t>
            </a:r>
            <a:r>
              <a:rPr lang="en-US" dirty="0"/>
              <a:t>- (-</a:t>
            </a:r>
            <a:r>
              <a:rPr lang="en-US" b="1" dirty="0">
                <a:solidFill>
                  <a:schemeClr val="tx2"/>
                </a:solidFill>
              </a:rPr>
              <a:t>V</a:t>
            </a:r>
            <a:r>
              <a:rPr lang="en-US" dirty="0"/>
              <a:t>) )</a:t>
            </a:r>
          </a:p>
          <a:p>
            <a:r>
              <a:rPr lang="en-US" dirty="0"/>
              <a:t>    = </a:t>
            </a:r>
            <a:r>
              <a:rPr lang="en-US" b="1" dirty="0">
                <a:solidFill>
                  <a:schemeClr val="tx2"/>
                </a:solidFill>
              </a:rPr>
              <a:t>V</a:t>
            </a:r>
            <a:r>
              <a:rPr lang="en-US" dirty="0"/>
              <a:t> – 2*dot(</a:t>
            </a:r>
            <a:r>
              <a:rPr lang="en-US" b="1" dirty="0">
                <a:solidFill>
                  <a:schemeClr val="tx2"/>
                </a:solidFill>
              </a:rPr>
              <a:t>V</a:t>
            </a:r>
            <a:r>
              <a:rPr lang="en-US" dirty="0"/>
              <a:t>,</a:t>
            </a:r>
            <a:r>
              <a:rPr lang="en-US" b="1" dirty="0">
                <a:solidFill>
                  <a:schemeClr val="accent2"/>
                </a:solidFill>
              </a:rPr>
              <a:t>N</a:t>
            </a:r>
            <a:r>
              <a:rPr lang="en-US" dirty="0"/>
              <a:t>)*</a:t>
            </a:r>
            <a:r>
              <a:rPr lang="en-US" b="1" dirty="0">
                <a:solidFill>
                  <a:schemeClr val="accent2"/>
                </a:solidFill>
              </a:rPr>
              <a:t>N</a:t>
            </a:r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5791200" y="2088002"/>
            <a:ext cx="712924" cy="865852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581106" y="204348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533244" y="3599755"/>
            <a:ext cx="2304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(u, v) </a:t>
            </a:r>
            <a:r>
              <a:rPr lang="en-US" dirty="0">
                <a:sym typeface="Wingdings" panose="05000000000000000000" pitchFamily="2" charset="2"/>
              </a:rPr>
              <a:t> (</a:t>
            </a:r>
            <a:r>
              <a:rPr lang="en-US" dirty="0" err="1">
                <a:sym typeface="Wingdings" panose="05000000000000000000" pitchFamily="2" charset="2"/>
              </a:rPr>
              <a:t>Nx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Ny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Nz</a:t>
            </a:r>
            <a:r>
              <a:rPr lang="en-US" dirty="0">
                <a:sym typeface="Wingdings" panose="05000000000000000000" pitchFamily="2" charset="2"/>
              </a:rPr>
              <a:t>)</a:t>
            </a:r>
            <a:endParaRPr lang="en-US" dirty="0"/>
          </a:p>
        </p:txBody>
      </p:sp>
      <p:sp>
        <p:nvSpPr>
          <p:cNvPr id="41" name="Oval 40"/>
          <p:cNvSpPr/>
          <p:nvPr/>
        </p:nvSpPr>
        <p:spPr>
          <a:xfrm>
            <a:off x="1845940" y="4744539"/>
            <a:ext cx="1494291" cy="15348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2516885" y="4712721"/>
            <a:ext cx="152400" cy="15348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2669285" y="498972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7" name="Rectangle 46"/>
          <p:cNvSpPr/>
          <p:nvPr/>
        </p:nvSpPr>
        <p:spPr>
          <a:xfrm>
            <a:off x="4642500" y="1372007"/>
            <a:ext cx="1377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dot(-</a:t>
            </a:r>
            <a:r>
              <a:rPr lang="en-US" b="1" dirty="0">
                <a:solidFill>
                  <a:schemeClr val="tx2"/>
                </a:solidFill>
              </a:rPr>
              <a:t>V</a:t>
            </a:r>
            <a:r>
              <a:rPr lang="en-US" dirty="0"/>
              <a:t>,</a:t>
            </a:r>
            <a:r>
              <a:rPr lang="en-US" b="1" dirty="0">
                <a:solidFill>
                  <a:schemeClr val="accent2"/>
                </a:solidFill>
              </a:rPr>
              <a:t>N</a:t>
            </a:r>
            <a:r>
              <a:rPr lang="en-US" dirty="0"/>
              <a:t>)*</a:t>
            </a:r>
            <a:r>
              <a:rPr lang="en-US" b="1" dirty="0">
                <a:solidFill>
                  <a:schemeClr val="accent2"/>
                </a:solidFill>
              </a:rPr>
              <a:t>N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5654965" y="1741339"/>
            <a:ext cx="481366" cy="7249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6136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Mirror ball -&gt; </a:t>
            </a:r>
            <a:r>
              <a:rPr lang="en-US" dirty="0" err="1"/>
              <a:t>equirectangular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04800" y="1169999"/>
            <a:ext cx="8763000" cy="1949508"/>
            <a:chOff x="152400" y="990600"/>
            <a:chExt cx="9604264" cy="2136664"/>
          </a:xfrm>
        </p:grpSpPr>
        <p:pic>
          <p:nvPicPr>
            <p:cNvPr id="4" name="Picture 3" descr="N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4181" y="990600"/>
              <a:ext cx="2136664" cy="2136664"/>
            </a:xfrm>
            <a:prstGeom prst="rect">
              <a:avLst/>
            </a:prstGeom>
          </p:spPr>
        </p:pic>
        <p:pic>
          <p:nvPicPr>
            <p:cNvPr id="5" name="Picture 4" descr="0024_cropped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990600"/>
              <a:ext cx="2125535" cy="2119971"/>
            </a:xfrm>
            <a:prstGeom prst="rect">
              <a:avLst/>
            </a:prstGeom>
          </p:spPr>
        </p:pic>
        <p:pic>
          <p:nvPicPr>
            <p:cNvPr id="6" name="Picture 5" descr="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7091" y="990600"/>
              <a:ext cx="2136664" cy="2136664"/>
            </a:xfrm>
            <a:prstGeom prst="rect">
              <a:avLst/>
            </a:prstGeom>
          </p:spPr>
        </p:pic>
        <p:pic>
          <p:nvPicPr>
            <p:cNvPr id="7" name="Picture 6" descr="pt_ball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0" y="990600"/>
              <a:ext cx="2136664" cy="2136664"/>
            </a:xfrm>
            <a:prstGeom prst="rect">
              <a:avLst/>
            </a:prstGeom>
          </p:spPr>
        </p:pic>
      </p:grpSp>
      <p:pic>
        <p:nvPicPr>
          <p:cNvPr id="9" name="Picture 8" descr="pt_l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107043"/>
            <a:ext cx="4114800" cy="2057400"/>
          </a:xfrm>
          <a:prstGeom prst="rect">
            <a:avLst/>
          </a:prstGeom>
        </p:spPr>
      </p:pic>
      <p:pic>
        <p:nvPicPr>
          <p:cNvPr id="10" name="Picture 9" descr="latlon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107043"/>
            <a:ext cx="4114800" cy="2057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3116444"/>
            <a:ext cx="1600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Mirror ball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66800" y="6164444"/>
            <a:ext cx="2514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/>
              <a:t>Equirectangular</a:t>
            </a:r>
            <a:endParaRPr lang="en-US" sz="2200" dirty="0"/>
          </a:p>
        </p:txBody>
      </p:sp>
      <p:sp>
        <p:nvSpPr>
          <p:cNvPr id="13" name="TextBox 12"/>
          <p:cNvSpPr txBox="1"/>
          <p:nvPr/>
        </p:nvSpPr>
        <p:spPr>
          <a:xfrm>
            <a:off x="2743200" y="3116444"/>
            <a:ext cx="1600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/>
              <a:t>Normals</a:t>
            </a:r>
            <a:endParaRPr lang="en-US" sz="2200" dirty="0"/>
          </a:p>
        </p:txBody>
      </p:sp>
      <p:sp>
        <p:nvSpPr>
          <p:cNvPr id="14" name="TextBox 13"/>
          <p:cNvSpPr txBox="1"/>
          <p:nvPr/>
        </p:nvSpPr>
        <p:spPr>
          <a:xfrm>
            <a:off x="5029200" y="3116444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Reflection </a:t>
            </a:r>
          </a:p>
          <a:p>
            <a:pPr algn="ctr"/>
            <a:r>
              <a:rPr lang="en-US" sz="2200" dirty="0"/>
              <a:t>vectors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86600" y="3116444"/>
            <a:ext cx="198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Phi/theta of reflection </a:t>
            </a:r>
            <a:r>
              <a:rPr lang="en-US" sz="2200" dirty="0" err="1"/>
              <a:t>vecs</a:t>
            </a:r>
            <a:endParaRPr lang="en-US" sz="2200" dirty="0"/>
          </a:p>
        </p:txBody>
      </p:sp>
      <p:sp>
        <p:nvSpPr>
          <p:cNvPr id="16" name="TextBox 15"/>
          <p:cNvSpPr txBox="1"/>
          <p:nvPr/>
        </p:nvSpPr>
        <p:spPr>
          <a:xfrm>
            <a:off x="5257800" y="6107609"/>
            <a:ext cx="373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Phi/theta </a:t>
            </a:r>
            <a:r>
              <a:rPr lang="en-US" sz="2200" dirty="0" err="1"/>
              <a:t>equirectangular</a:t>
            </a:r>
            <a:r>
              <a:rPr lang="en-US" sz="2200" dirty="0"/>
              <a:t> domain</a:t>
            </a:r>
          </a:p>
        </p:txBody>
      </p:sp>
    </p:spTree>
    <p:extLst>
      <p:ext uri="{BB962C8B-B14F-4D97-AF65-F5344CB8AC3E}">
        <p14:creationId xmlns:p14="http://schemas.microsoft.com/office/powerpoint/2010/main" val="602448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small snag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486" y="1066799"/>
            <a:ext cx="8229600" cy="58674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How do we deal with light sources?  Sun, lights, etc?</a:t>
            </a:r>
          </a:p>
          <a:p>
            <a:pPr lvl="1"/>
            <a:r>
              <a:rPr lang="en-US" dirty="0"/>
              <a:t>They are much, much brighter than the rest of the environment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Use High Dynamic Range photography!</a:t>
            </a:r>
          </a:p>
          <a:p>
            <a:endParaRPr lang="en-US" dirty="0"/>
          </a:p>
        </p:txBody>
      </p:sp>
      <p:pic>
        <p:nvPicPr>
          <p:cNvPr id="309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5886" y="2667000"/>
            <a:ext cx="5259146" cy="3499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788592" y="5198852"/>
            <a:ext cx="312906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88592" y="3634761"/>
            <a:ext cx="441146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46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5860" y="3276599"/>
            <a:ext cx="697627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1907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11031" y="4267199"/>
            <a:ext cx="813108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15116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94340" y="5574267"/>
            <a:ext cx="441146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18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69592" y="3500275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58886" y="507417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89266" y="541020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06886" y="412854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73486" y="315293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54686" y="29718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Relative Brightness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6297386" y="3848099"/>
            <a:ext cx="1981200" cy="1447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0800000" flipV="1">
            <a:off x="6335486" y="3505199"/>
            <a:ext cx="1219200" cy="762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0800000" flipV="1">
            <a:off x="5725886" y="3276599"/>
            <a:ext cx="198120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ideas for Image-based Lighting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524473" cy="5135563"/>
          </a:xfrm>
        </p:spPr>
        <p:txBody>
          <a:bodyPr/>
          <a:lstStyle/>
          <a:p>
            <a:r>
              <a:rPr lang="en-US" dirty="0"/>
              <a:t>Capturing HDR images: needed so that light probes capture full range of radiance</a:t>
            </a:r>
          </a:p>
          <a:p>
            <a:endParaRPr lang="en-US" dirty="0"/>
          </a:p>
        </p:txBody>
      </p:sp>
      <p:pic>
        <p:nvPicPr>
          <p:cNvPr id="5" name="Picture 3" descr="grove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5673" y="3048000"/>
            <a:ext cx="4038600" cy="2692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" name="Picture 5" descr="groveb-all"/>
          <p:cNvPicPr>
            <a:picLocks noChangeAspect="1" noChangeArrowheads="1"/>
          </p:cNvPicPr>
          <p:nvPr/>
        </p:nvPicPr>
        <p:blipFill>
          <a:blip r:embed="rId3" cstate="print"/>
          <a:srcRect b="50515"/>
          <a:stretch>
            <a:fillRect/>
          </a:stretch>
        </p:blipFill>
        <p:spPr bwMode="auto">
          <a:xfrm>
            <a:off x="624114" y="2819400"/>
            <a:ext cx="1212850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1971274" y="3581400"/>
            <a:ext cx="797943" cy="31342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1971273" y="4419600"/>
            <a:ext cx="762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V="1">
            <a:off x="1971273" y="4953000"/>
            <a:ext cx="8382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1" name="Picture 10" descr="groveb-all"/>
          <p:cNvPicPr>
            <a:picLocks noChangeAspect="1" noChangeArrowheads="1"/>
          </p:cNvPicPr>
          <p:nvPr/>
        </p:nvPicPr>
        <p:blipFill>
          <a:blip r:embed="rId3" cstate="print"/>
          <a:srcRect t="49337"/>
          <a:stretch>
            <a:fillRect/>
          </a:stretch>
        </p:blipFill>
        <p:spPr bwMode="auto">
          <a:xfrm>
            <a:off x="7921223" y="2767641"/>
            <a:ext cx="1212850" cy="3276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2" name="Line 7"/>
          <p:cNvSpPr>
            <a:spLocks noChangeShapeType="1"/>
          </p:cNvSpPr>
          <p:nvPr/>
        </p:nvSpPr>
        <p:spPr bwMode="auto">
          <a:xfrm flipH="1">
            <a:off x="7000474" y="3581400"/>
            <a:ext cx="797943" cy="31342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H="1">
            <a:off x="7000473" y="4419600"/>
            <a:ext cx="762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 flipH="1" flipV="1">
            <a:off x="7000473" y="4953000"/>
            <a:ext cx="8382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LDR-&gt;HDR by merging exposures</a:t>
            </a:r>
          </a:p>
        </p:txBody>
      </p:sp>
      <p:sp>
        <p:nvSpPr>
          <p:cNvPr id="1334275" name="Text Box 3"/>
          <p:cNvSpPr txBox="1">
            <a:spLocks noChangeArrowheads="1"/>
          </p:cNvSpPr>
          <p:nvPr/>
        </p:nvSpPr>
        <p:spPr bwMode="auto">
          <a:xfrm>
            <a:off x="1436407" y="990600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fr-FR" sz="2400">
              <a:latin typeface="Times New Roman" pitchFamily="18" charset="0"/>
            </a:endParaRPr>
          </a:p>
        </p:txBody>
      </p:sp>
      <p:sp>
        <p:nvSpPr>
          <p:cNvPr id="1334276" name="Text Box 4"/>
          <p:cNvSpPr txBox="1">
            <a:spLocks noChangeArrowheads="1"/>
          </p:cNvSpPr>
          <p:nvPr/>
        </p:nvSpPr>
        <p:spPr bwMode="auto">
          <a:xfrm>
            <a:off x="1676401" y="4835526"/>
            <a:ext cx="822661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Times New Roman" pitchFamily="18" charset="0"/>
              </a:rPr>
              <a:t>10</a:t>
            </a:r>
            <a:r>
              <a:rPr lang="en-US" sz="3200" baseline="30000">
                <a:latin typeface="Times New Roman" pitchFamily="18" charset="0"/>
              </a:rPr>
              <a:t>-6</a:t>
            </a:r>
          </a:p>
        </p:txBody>
      </p:sp>
      <p:sp>
        <p:nvSpPr>
          <p:cNvPr id="1334277" name="Line 5"/>
          <p:cNvSpPr>
            <a:spLocks noChangeShapeType="1"/>
          </p:cNvSpPr>
          <p:nvPr/>
        </p:nvSpPr>
        <p:spPr bwMode="auto">
          <a:xfrm>
            <a:off x="1905000" y="5445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278" name="Line 6"/>
          <p:cNvSpPr>
            <a:spLocks noChangeShapeType="1"/>
          </p:cNvSpPr>
          <p:nvPr/>
        </p:nvSpPr>
        <p:spPr bwMode="auto">
          <a:xfrm>
            <a:off x="2438400" y="5445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279" name="Line 7"/>
          <p:cNvSpPr>
            <a:spLocks noChangeShapeType="1"/>
          </p:cNvSpPr>
          <p:nvPr/>
        </p:nvSpPr>
        <p:spPr bwMode="auto">
          <a:xfrm>
            <a:off x="2971800" y="5445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280" name="Line 8"/>
          <p:cNvSpPr>
            <a:spLocks noChangeShapeType="1"/>
          </p:cNvSpPr>
          <p:nvPr/>
        </p:nvSpPr>
        <p:spPr bwMode="auto">
          <a:xfrm>
            <a:off x="3505200" y="5445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281" name="Line 9"/>
          <p:cNvSpPr>
            <a:spLocks noChangeShapeType="1"/>
          </p:cNvSpPr>
          <p:nvPr/>
        </p:nvSpPr>
        <p:spPr bwMode="auto">
          <a:xfrm>
            <a:off x="4038600" y="5445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282" name="Line 10"/>
          <p:cNvSpPr>
            <a:spLocks noChangeShapeType="1"/>
          </p:cNvSpPr>
          <p:nvPr/>
        </p:nvSpPr>
        <p:spPr bwMode="auto">
          <a:xfrm>
            <a:off x="4572000" y="5445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283" name="Line 11"/>
          <p:cNvSpPr>
            <a:spLocks noChangeShapeType="1"/>
          </p:cNvSpPr>
          <p:nvPr/>
        </p:nvSpPr>
        <p:spPr bwMode="auto">
          <a:xfrm>
            <a:off x="5105400" y="5445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284" name="Line 12"/>
          <p:cNvSpPr>
            <a:spLocks noChangeShapeType="1"/>
          </p:cNvSpPr>
          <p:nvPr/>
        </p:nvSpPr>
        <p:spPr bwMode="auto">
          <a:xfrm>
            <a:off x="5638800" y="5445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285" name="Line 13"/>
          <p:cNvSpPr>
            <a:spLocks noChangeShapeType="1"/>
          </p:cNvSpPr>
          <p:nvPr/>
        </p:nvSpPr>
        <p:spPr bwMode="auto">
          <a:xfrm>
            <a:off x="6172200" y="5445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286" name="Line 14"/>
          <p:cNvSpPr>
            <a:spLocks noChangeShapeType="1"/>
          </p:cNvSpPr>
          <p:nvPr/>
        </p:nvSpPr>
        <p:spPr bwMode="auto">
          <a:xfrm>
            <a:off x="6705600" y="5445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287" name="Line 15"/>
          <p:cNvSpPr>
            <a:spLocks noChangeShapeType="1"/>
          </p:cNvSpPr>
          <p:nvPr/>
        </p:nvSpPr>
        <p:spPr bwMode="auto">
          <a:xfrm>
            <a:off x="7239000" y="5445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288" name="Line 16"/>
          <p:cNvSpPr>
            <a:spLocks noChangeShapeType="1"/>
          </p:cNvSpPr>
          <p:nvPr/>
        </p:nvSpPr>
        <p:spPr bwMode="auto">
          <a:xfrm>
            <a:off x="7772400" y="5445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289" name="Line 17"/>
          <p:cNvSpPr>
            <a:spLocks noChangeShapeType="1"/>
          </p:cNvSpPr>
          <p:nvPr/>
        </p:nvSpPr>
        <p:spPr bwMode="auto">
          <a:xfrm>
            <a:off x="8305800" y="5445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290" name="Text Box 18"/>
          <p:cNvSpPr txBox="1">
            <a:spLocks noChangeArrowheads="1"/>
          </p:cNvSpPr>
          <p:nvPr/>
        </p:nvSpPr>
        <p:spPr bwMode="auto">
          <a:xfrm>
            <a:off x="8001000" y="4835526"/>
            <a:ext cx="73129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Times New Roman" pitchFamily="18" charset="0"/>
              </a:rPr>
              <a:t>10</a:t>
            </a:r>
            <a:r>
              <a:rPr lang="en-US" sz="3200" baseline="30000">
                <a:latin typeface="Times New Roman" pitchFamily="18" charset="0"/>
              </a:rPr>
              <a:t>6</a:t>
            </a:r>
          </a:p>
        </p:txBody>
      </p:sp>
      <p:sp>
        <p:nvSpPr>
          <p:cNvPr id="1334291" name="Line 19"/>
          <p:cNvSpPr>
            <a:spLocks noChangeShapeType="1"/>
          </p:cNvSpPr>
          <p:nvPr/>
        </p:nvSpPr>
        <p:spPr bwMode="auto">
          <a:xfrm>
            <a:off x="1676400" y="5673725"/>
            <a:ext cx="7467600" cy="0"/>
          </a:xfrm>
          <a:prstGeom prst="line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stealth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308" name="Rectangle 36"/>
          <p:cNvSpPr>
            <a:spLocks noChangeArrowheads="1"/>
          </p:cNvSpPr>
          <p:nvPr/>
        </p:nvSpPr>
        <p:spPr bwMode="auto">
          <a:xfrm>
            <a:off x="76201" y="5262563"/>
            <a:ext cx="15287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Real world</a:t>
            </a:r>
            <a:endParaRPr lang="fr-FR" sz="2400">
              <a:latin typeface="Times New Roman" pitchFamily="18" charset="0"/>
            </a:endParaRPr>
          </a:p>
        </p:txBody>
      </p:sp>
      <p:sp>
        <p:nvSpPr>
          <p:cNvPr id="1334313" name="Rectangle 41"/>
          <p:cNvSpPr>
            <a:spLocks noChangeArrowheads="1"/>
          </p:cNvSpPr>
          <p:nvPr/>
        </p:nvSpPr>
        <p:spPr bwMode="auto">
          <a:xfrm>
            <a:off x="4038600" y="5633394"/>
            <a:ext cx="2667000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rgbClr val="EAEAEA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34315" name="Text Box 43"/>
          <p:cNvSpPr txBox="1">
            <a:spLocks noChangeArrowheads="1"/>
          </p:cNvSpPr>
          <p:nvPr/>
        </p:nvSpPr>
        <p:spPr bwMode="auto">
          <a:xfrm>
            <a:off x="3509683" y="6278562"/>
            <a:ext cx="3503613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High dynamic range</a:t>
            </a:r>
            <a:endParaRPr lang="en-US" sz="3200" baseline="30000" dirty="0">
              <a:latin typeface="Times New Roman" pitchFamily="18" charset="0"/>
            </a:endParaRPr>
          </a:p>
        </p:txBody>
      </p:sp>
      <p:sp>
        <p:nvSpPr>
          <p:cNvPr id="84" name="Text Box 44"/>
          <p:cNvSpPr txBox="1">
            <a:spLocks noChangeArrowheads="1"/>
          </p:cNvSpPr>
          <p:nvPr/>
        </p:nvSpPr>
        <p:spPr bwMode="auto">
          <a:xfrm>
            <a:off x="3509682" y="1371600"/>
            <a:ext cx="1079142" cy="4206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aseline="30000" dirty="0">
                <a:latin typeface="Times New Roman" pitchFamily="18" charset="0"/>
              </a:rPr>
              <a:t>0 to 255</a:t>
            </a:r>
          </a:p>
        </p:txBody>
      </p:sp>
      <p:sp>
        <p:nvSpPr>
          <p:cNvPr id="45" name="Line 21"/>
          <p:cNvSpPr>
            <a:spLocks noChangeShapeType="1"/>
          </p:cNvSpPr>
          <p:nvPr/>
        </p:nvSpPr>
        <p:spPr bwMode="auto">
          <a:xfrm>
            <a:off x="1909482" y="1828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46" name="Line 22"/>
          <p:cNvSpPr>
            <a:spLocks noChangeShapeType="1"/>
          </p:cNvSpPr>
          <p:nvPr/>
        </p:nvSpPr>
        <p:spPr bwMode="auto">
          <a:xfrm>
            <a:off x="2442882" y="1828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47" name="Line 23"/>
          <p:cNvSpPr>
            <a:spLocks noChangeShapeType="1"/>
          </p:cNvSpPr>
          <p:nvPr/>
        </p:nvSpPr>
        <p:spPr bwMode="auto">
          <a:xfrm>
            <a:off x="2976282" y="1828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48" name="Line 24"/>
          <p:cNvSpPr>
            <a:spLocks noChangeShapeType="1"/>
          </p:cNvSpPr>
          <p:nvPr/>
        </p:nvSpPr>
        <p:spPr bwMode="auto">
          <a:xfrm>
            <a:off x="3509682" y="1828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49" name="Line 25"/>
          <p:cNvSpPr>
            <a:spLocks noChangeShapeType="1"/>
          </p:cNvSpPr>
          <p:nvPr/>
        </p:nvSpPr>
        <p:spPr bwMode="auto">
          <a:xfrm>
            <a:off x="4043082" y="1828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50" name="Line 26"/>
          <p:cNvSpPr>
            <a:spLocks noChangeShapeType="1"/>
          </p:cNvSpPr>
          <p:nvPr/>
        </p:nvSpPr>
        <p:spPr bwMode="auto">
          <a:xfrm>
            <a:off x="4576482" y="1828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51" name="Line 27"/>
          <p:cNvSpPr>
            <a:spLocks noChangeShapeType="1"/>
          </p:cNvSpPr>
          <p:nvPr/>
        </p:nvSpPr>
        <p:spPr bwMode="auto">
          <a:xfrm>
            <a:off x="5109882" y="1828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52" name="Line 28"/>
          <p:cNvSpPr>
            <a:spLocks noChangeShapeType="1"/>
          </p:cNvSpPr>
          <p:nvPr/>
        </p:nvSpPr>
        <p:spPr bwMode="auto">
          <a:xfrm>
            <a:off x="5643282" y="1828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53" name="Line 29"/>
          <p:cNvSpPr>
            <a:spLocks noChangeShapeType="1"/>
          </p:cNvSpPr>
          <p:nvPr/>
        </p:nvSpPr>
        <p:spPr bwMode="auto">
          <a:xfrm>
            <a:off x="6176682" y="1828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54" name="Line 30"/>
          <p:cNvSpPr>
            <a:spLocks noChangeShapeType="1"/>
          </p:cNvSpPr>
          <p:nvPr/>
        </p:nvSpPr>
        <p:spPr bwMode="auto">
          <a:xfrm>
            <a:off x="6710082" y="1828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55" name="Line 31"/>
          <p:cNvSpPr>
            <a:spLocks noChangeShapeType="1"/>
          </p:cNvSpPr>
          <p:nvPr/>
        </p:nvSpPr>
        <p:spPr bwMode="auto">
          <a:xfrm>
            <a:off x="7243482" y="1828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56" name="Line 32"/>
          <p:cNvSpPr>
            <a:spLocks noChangeShapeType="1"/>
          </p:cNvSpPr>
          <p:nvPr/>
        </p:nvSpPr>
        <p:spPr bwMode="auto">
          <a:xfrm>
            <a:off x="7776882" y="1828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57" name="Line 33"/>
          <p:cNvSpPr>
            <a:spLocks noChangeShapeType="1"/>
          </p:cNvSpPr>
          <p:nvPr/>
        </p:nvSpPr>
        <p:spPr bwMode="auto">
          <a:xfrm>
            <a:off x="8310282" y="1828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59" name="Line 35"/>
          <p:cNvSpPr>
            <a:spLocks noChangeShapeType="1"/>
          </p:cNvSpPr>
          <p:nvPr/>
        </p:nvSpPr>
        <p:spPr bwMode="auto">
          <a:xfrm>
            <a:off x="1680882" y="2057400"/>
            <a:ext cx="7467600" cy="0"/>
          </a:xfrm>
          <a:prstGeom prst="line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stealth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60" name="Rectangle 37"/>
          <p:cNvSpPr>
            <a:spLocks noChangeArrowheads="1"/>
          </p:cNvSpPr>
          <p:nvPr/>
        </p:nvSpPr>
        <p:spPr bwMode="auto">
          <a:xfrm>
            <a:off x="80682" y="1752601"/>
            <a:ext cx="16002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Exposure 1</a:t>
            </a:r>
            <a:endParaRPr lang="fr-FR" sz="2400" dirty="0">
              <a:latin typeface="Times New Roman" pitchFamily="18" charset="0"/>
            </a:endParaRPr>
          </a:p>
        </p:txBody>
      </p:sp>
      <p:sp>
        <p:nvSpPr>
          <p:cNvPr id="61" name="Line 39"/>
          <p:cNvSpPr>
            <a:spLocks noChangeShapeType="1"/>
          </p:cNvSpPr>
          <p:nvPr/>
        </p:nvSpPr>
        <p:spPr bwMode="auto">
          <a:xfrm>
            <a:off x="4347882" y="2362200"/>
            <a:ext cx="381000" cy="3394076"/>
          </a:xfrm>
          <a:prstGeom prst="line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62" name="Line 40"/>
          <p:cNvSpPr>
            <a:spLocks noChangeShapeType="1"/>
          </p:cNvSpPr>
          <p:nvPr/>
        </p:nvSpPr>
        <p:spPr bwMode="auto">
          <a:xfrm>
            <a:off x="3585882" y="2286000"/>
            <a:ext cx="457200" cy="3470276"/>
          </a:xfrm>
          <a:prstGeom prst="line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63" name="Rectangle 42"/>
          <p:cNvSpPr>
            <a:spLocks noChangeArrowheads="1"/>
          </p:cNvSpPr>
          <p:nvPr/>
        </p:nvSpPr>
        <p:spPr bwMode="auto">
          <a:xfrm>
            <a:off x="3509682" y="1940869"/>
            <a:ext cx="914400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5" name="Line 21"/>
          <p:cNvSpPr>
            <a:spLocks noChangeShapeType="1"/>
          </p:cNvSpPr>
          <p:nvPr/>
        </p:nvSpPr>
        <p:spPr bwMode="auto">
          <a:xfrm>
            <a:off x="1909482" y="2849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66" name="Line 22"/>
          <p:cNvSpPr>
            <a:spLocks noChangeShapeType="1"/>
          </p:cNvSpPr>
          <p:nvPr/>
        </p:nvSpPr>
        <p:spPr bwMode="auto">
          <a:xfrm>
            <a:off x="2442882" y="2849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67" name="Line 23"/>
          <p:cNvSpPr>
            <a:spLocks noChangeShapeType="1"/>
          </p:cNvSpPr>
          <p:nvPr/>
        </p:nvSpPr>
        <p:spPr bwMode="auto">
          <a:xfrm>
            <a:off x="2976282" y="2849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68" name="Line 24"/>
          <p:cNvSpPr>
            <a:spLocks noChangeShapeType="1"/>
          </p:cNvSpPr>
          <p:nvPr/>
        </p:nvSpPr>
        <p:spPr bwMode="auto">
          <a:xfrm>
            <a:off x="3509682" y="2849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69" name="Line 25"/>
          <p:cNvSpPr>
            <a:spLocks noChangeShapeType="1"/>
          </p:cNvSpPr>
          <p:nvPr/>
        </p:nvSpPr>
        <p:spPr bwMode="auto">
          <a:xfrm>
            <a:off x="4043082" y="2849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70" name="Line 26"/>
          <p:cNvSpPr>
            <a:spLocks noChangeShapeType="1"/>
          </p:cNvSpPr>
          <p:nvPr/>
        </p:nvSpPr>
        <p:spPr bwMode="auto">
          <a:xfrm>
            <a:off x="4576482" y="2849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71" name="Line 27"/>
          <p:cNvSpPr>
            <a:spLocks noChangeShapeType="1"/>
          </p:cNvSpPr>
          <p:nvPr/>
        </p:nvSpPr>
        <p:spPr bwMode="auto">
          <a:xfrm>
            <a:off x="5109882" y="2849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72" name="Line 28"/>
          <p:cNvSpPr>
            <a:spLocks noChangeShapeType="1"/>
          </p:cNvSpPr>
          <p:nvPr/>
        </p:nvSpPr>
        <p:spPr bwMode="auto">
          <a:xfrm>
            <a:off x="5643282" y="2849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73" name="Line 29"/>
          <p:cNvSpPr>
            <a:spLocks noChangeShapeType="1"/>
          </p:cNvSpPr>
          <p:nvPr/>
        </p:nvSpPr>
        <p:spPr bwMode="auto">
          <a:xfrm>
            <a:off x="6176682" y="2849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74" name="Line 30"/>
          <p:cNvSpPr>
            <a:spLocks noChangeShapeType="1"/>
          </p:cNvSpPr>
          <p:nvPr/>
        </p:nvSpPr>
        <p:spPr bwMode="auto">
          <a:xfrm>
            <a:off x="6710082" y="2849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75" name="Line 31"/>
          <p:cNvSpPr>
            <a:spLocks noChangeShapeType="1"/>
          </p:cNvSpPr>
          <p:nvPr/>
        </p:nvSpPr>
        <p:spPr bwMode="auto">
          <a:xfrm>
            <a:off x="7243482" y="2849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76" name="Line 32"/>
          <p:cNvSpPr>
            <a:spLocks noChangeShapeType="1"/>
          </p:cNvSpPr>
          <p:nvPr/>
        </p:nvSpPr>
        <p:spPr bwMode="auto">
          <a:xfrm>
            <a:off x="7776882" y="2849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77" name="Line 33"/>
          <p:cNvSpPr>
            <a:spLocks noChangeShapeType="1"/>
          </p:cNvSpPr>
          <p:nvPr/>
        </p:nvSpPr>
        <p:spPr bwMode="auto">
          <a:xfrm>
            <a:off x="8310282" y="2849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79" name="Line 35"/>
          <p:cNvSpPr>
            <a:spLocks noChangeShapeType="1"/>
          </p:cNvSpPr>
          <p:nvPr/>
        </p:nvSpPr>
        <p:spPr bwMode="auto">
          <a:xfrm>
            <a:off x="1680882" y="3078162"/>
            <a:ext cx="7467600" cy="0"/>
          </a:xfrm>
          <a:prstGeom prst="line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stealth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81" name="Line 39"/>
          <p:cNvSpPr>
            <a:spLocks noChangeShapeType="1"/>
          </p:cNvSpPr>
          <p:nvPr/>
        </p:nvSpPr>
        <p:spPr bwMode="auto">
          <a:xfrm>
            <a:off x="4424082" y="3276600"/>
            <a:ext cx="1219200" cy="247967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82" name="Line 40"/>
          <p:cNvSpPr>
            <a:spLocks noChangeShapeType="1"/>
          </p:cNvSpPr>
          <p:nvPr/>
        </p:nvSpPr>
        <p:spPr bwMode="auto">
          <a:xfrm>
            <a:off x="3509682" y="3276600"/>
            <a:ext cx="1295400" cy="243840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83" name="Rectangle 42"/>
          <p:cNvSpPr>
            <a:spLocks noChangeArrowheads="1"/>
          </p:cNvSpPr>
          <p:nvPr/>
        </p:nvSpPr>
        <p:spPr bwMode="auto">
          <a:xfrm>
            <a:off x="3509682" y="2961631"/>
            <a:ext cx="914400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5" name="Rectangle 37"/>
          <p:cNvSpPr>
            <a:spLocks noChangeArrowheads="1"/>
          </p:cNvSpPr>
          <p:nvPr/>
        </p:nvSpPr>
        <p:spPr bwMode="auto">
          <a:xfrm>
            <a:off x="546000" y="3149898"/>
            <a:ext cx="1439682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…</a:t>
            </a:r>
            <a:endParaRPr lang="fr-FR" sz="2400" dirty="0">
              <a:latin typeface="Times New Roman" pitchFamily="18" charset="0"/>
            </a:endParaRPr>
          </a:p>
        </p:txBody>
      </p:sp>
      <p:sp>
        <p:nvSpPr>
          <p:cNvPr id="1334293" name="Line 21"/>
          <p:cNvSpPr>
            <a:spLocks noChangeShapeType="1"/>
          </p:cNvSpPr>
          <p:nvPr/>
        </p:nvSpPr>
        <p:spPr bwMode="auto">
          <a:xfrm>
            <a:off x="1909482" y="3916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294" name="Line 22"/>
          <p:cNvSpPr>
            <a:spLocks noChangeShapeType="1"/>
          </p:cNvSpPr>
          <p:nvPr/>
        </p:nvSpPr>
        <p:spPr bwMode="auto">
          <a:xfrm>
            <a:off x="2442882" y="3916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295" name="Line 23"/>
          <p:cNvSpPr>
            <a:spLocks noChangeShapeType="1"/>
          </p:cNvSpPr>
          <p:nvPr/>
        </p:nvSpPr>
        <p:spPr bwMode="auto">
          <a:xfrm>
            <a:off x="2976282" y="3916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296" name="Line 24"/>
          <p:cNvSpPr>
            <a:spLocks noChangeShapeType="1"/>
          </p:cNvSpPr>
          <p:nvPr/>
        </p:nvSpPr>
        <p:spPr bwMode="auto">
          <a:xfrm>
            <a:off x="3509682" y="3916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297" name="Line 25"/>
          <p:cNvSpPr>
            <a:spLocks noChangeShapeType="1"/>
          </p:cNvSpPr>
          <p:nvPr/>
        </p:nvSpPr>
        <p:spPr bwMode="auto">
          <a:xfrm>
            <a:off x="4043082" y="3916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298" name="Line 26"/>
          <p:cNvSpPr>
            <a:spLocks noChangeShapeType="1"/>
          </p:cNvSpPr>
          <p:nvPr/>
        </p:nvSpPr>
        <p:spPr bwMode="auto">
          <a:xfrm>
            <a:off x="4576482" y="3916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299" name="Line 27"/>
          <p:cNvSpPr>
            <a:spLocks noChangeShapeType="1"/>
          </p:cNvSpPr>
          <p:nvPr/>
        </p:nvSpPr>
        <p:spPr bwMode="auto">
          <a:xfrm>
            <a:off x="5109882" y="3916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300" name="Line 28"/>
          <p:cNvSpPr>
            <a:spLocks noChangeShapeType="1"/>
          </p:cNvSpPr>
          <p:nvPr/>
        </p:nvSpPr>
        <p:spPr bwMode="auto">
          <a:xfrm>
            <a:off x="5643282" y="3916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301" name="Line 29"/>
          <p:cNvSpPr>
            <a:spLocks noChangeShapeType="1"/>
          </p:cNvSpPr>
          <p:nvPr/>
        </p:nvSpPr>
        <p:spPr bwMode="auto">
          <a:xfrm>
            <a:off x="6176682" y="3916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302" name="Line 30"/>
          <p:cNvSpPr>
            <a:spLocks noChangeShapeType="1"/>
          </p:cNvSpPr>
          <p:nvPr/>
        </p:nvSpPr>
        <p:spPr bwMode="auto">
          <a:xfrm>
            <a:off x="6710082" y="3916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303" name="Line 31"/>
          <p:cNvSpPr>
            <a:spLocks noChangeShapeType="1"/>
          </p:cNvSpPr>
          <p:nvPr/>
        </p:nvSpPr>
        <p:spPr bwMode="auto">
          <a:xfrm>
            <a:off x="7243482" y="3916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304" name="Line 32"/>
          <p:cNvSpPr>
            <a:spLocks noChangeShapeType="1"/>
          </p:cNvSpPr>
          <p:nvPr/>
        </p:nvSpPr>
        <p:spPr bwMode="auto">
          <a:xfrm>
            <a:off x="7776882" y="3916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305" name="Line 33"/>
          <p:cNvSpPr>
            <a:spLocks noChangeShapeType="1"/>
          </p:cNvSpPr>
          <p:nvPr/>
        </p:nvSpPr>
        <p:spPr bwMode="auto">
          <a:xfrm>
            <a:off x="8310282" y="3916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307" name="Line 35"/>
          <p:cNvSpPr>
            <a:spLocks noChangeShapeType="1"/>
          </p:cNvSpPr>
          <p:nvPr/>
        </p:nvSpPr>
        <p:spPr bwMode="auto">
          <a:xfrm>
            <a:off x="1680882" y="4144962"/>
            <a:ext cx="7467600" cy="0"/>
          </a:xfrm>
          <a:prstGeom prst="line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stealth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311" name="Line 39"/>
          <p:cNvSpPr>
            <a:spLocks noChangeShapeType="1"/>
          </p:cNvSpPr>
          <p:nvPr/>
        </p:nvSpPr>
        <p:spPr bwMode="auto">
          <a:xfrm>
            <a:off x="3509682" y="4343401"/>
            <a:ext cx="2286000" cy="1371601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312" name="Line 40"/>
          <p:cNvSpPr>
            <a:spLocks noChangeShapeType="1"/>
          </p:cNvSpPr>
          <p:nvPr/>
        </p:nvSpPr>
        <p:spPr bwMode="auto">
          <a:xfrm>
            <a:off x="4424082" y="4343401"/>
            <a:ext cx="2209800" cy="1371601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314" name="Rectangle 42"/>
          <p:cNvSpPr>
            <a:spLocks noChangeArrowheads="1"/>
          </p:cNvSpPr>
          <p:nvPr/>
        </p:nvSpPr>
        <p:spPr bwMode="auto">
          <a:xfrm>
            <a:off x="3509682" y="4028431"/>
            <a:ext cx="914400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6" name="Rectangle 37"/>
          <p:cNvSpPr>
            <a:spLocks noChangeArrowheads="1"/>
          </p:cNvSpPr>
          <p:nvPr/>
        </p:nvSpPr>
        <p:spPr bwMode="auto">
          <a:xfrm>
            <a:off x="80682" y="2814936"/>
            <a:ext cx="16002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Exposure 2</a:t>
            </a:r>
            <a:endParaRPr lang="fr-FR" sz="2400" dirty="0">
              <a:latin typeface="Times New Roman" pitchFamily="18" charset="0"/>
            </a:endParaRPr>
          </a:p>
        </p:txBody>
      </p:sp>
      <p:sp>
        <p:nvSpPr>
          <p:cNvPr id="87" name="Rectangle 37"/>
          <p:cNvSpPr>
            <a:spLocks noChangeArrowheads="1"/>
          </p:cNvSpPr>
          <p:nvPr/>
        </p:nvSpPr>
        <p:spPr bwMode="auto">
          <a:xfrm>
            <a:off x="80682" y="3881736"/>
            <a:ext cx="16002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Exposure n</a:t>
            </a:r>
            <a:endParaRPr lang="fr-FR" sz="2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46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81" grpId="0" animBg="1"/>
      <p:bldP spid="82" grpId="0" animBg="1"/>
      <p:bldP spid="1334311" grpId="0" animBg="1"/>
      <p:bldP spid="13343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Ways to vary exposure</a:t>
            </a:r>
          </a:p>
        </p:txBody>
      </p:sp>
      <p:sp>
        <p:nvSpPr>
          <p:cNvPr id="9543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 dirty="0"/>
              <a:t>Shutter Speed</a:t>
            </a:r>
            <a:br>
              <a:rPr lang="en-US" dirty="0"/>
            </a:br>
            <a:endParaRPr lang="en-US" dirty="0"/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 dirty="0"/>
              <a:t>F/stop (aperture, iris)</a:t>
            </a:r>
            <a:br>
              <a:rPr lang="en-US" dirty="0"/>
            </a:br>
            <a:endParaRPr lang="en-US" dirty="0"/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 dirty="0"/>
              <a:t>Neutral Density (ND) Filters</a:t>
            </a:r>
          </a:p>
        </p:txBody>
      </p:sp>
      <p:pic>
        <p:nvPicPr>
          <p:cNvPr id="954372" name="Picture 4" descr="apertur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67650" y="2438400"/>
            <a:ext cx="1295400" cy="1190625"/>
          </a:xfrm>
          <a:prstGeom prst="rect">
            <a:avLst/>
          </a:prstGeom>
          <a:noFill/>
          <a:effectLst>
            <a:outerShdw dist="53882" dir="2700000" algn="ctr" rotWithShape="0">
              <a:schemeClr val="tx1"/>
            </a:outerShdw>
          </a:effectLst>
        </p:spPr>
      </p:pic>
      <p:pic>
        <p:nvPicPr>
          <p:cNvPr id="954373" name="Picture 5" descr="apertur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43650" y="2438400"/>
            <a:ext cx="1295400" cy="1190625"/>
          </a:xfrm>
          <a:prstGeom prst="rect">
            <a:avLst/>
          </a:prstGeom>
          <a:noFill/>
          <a:effectLst>
            <a:outerShdw dist="53882" dir="2700000" algn="ctr" rotWithShape="0">
              <a:schemeClr val="tx1"/>
            </a:outerShdw>
          </a:effectLst>
        </p:spPr>
      </p:pic>
      <p:pic>
        <p:nvPicPr>
          <p:cNvPr id="954374" name="Picture 6" descr="nd_filter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4757737"/>
            <a:ext cx="3429000" cy="1744663"/>
          </a:xfrm>
          <a:prstGeom prst="rect">
            <a:avLst/>
          </a:prstGeom>
          <a:noFill/>
        </p:spPr>
      </p:pic>
      <p:sp>
        <p:nvSpPr>
          <p:cNvPr id="2" name="Oval 1"/>
          <p:cNvSpPr/>
          <p:nvPr/>
        </p:nvSpPr>
        <p:spPr>
          <a:xfrm>
            <a:off x="762000" y="914400"/>
            <a:ext cx="31242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914400"/>
            <a:ext cx="8553450" cy="172912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09600" y="2438400"/>
            <a:ext cx="8553450" cy="1127143"/>
          </a:xfrm>
        </p:spPr>
        <p:txBody>
          <a:bodyPr>
            <a:normAutofit/>
          </a:bodyPr>
          <a:lstStyle/>
          <a:p>
            <a:r>
              <a:rPr lang="en-US" sz="2000" dirty="0"/>
              <a:t>SIGGRAPH 1997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Approach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09600" y="990600"/>
            <a:ext cx="8534400" cy="5135563"/>
          </a:xfrm>
        </p:spPr>
        <p:txBody>
          <a:bodyPr>
            <a:normAutofit/>
          </a:bodyPr>
          <a:lstStyle/>
          <a:p>
            <a:r>
              <a:rPr lang="en-US" sz="2800" dirty="0"/>
              <a:t>Get pixel values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sz="2800" i="1" baseline="-25000" dirty="0" err="1">
                <a:latin typeface="Times New Roman" pitchFamily="18" charset="0"/>
                <a:cs typeface="Times New Roman" pitchFamily="18" charset="0"/>
              </a:rPr>
              <a:t>ij</a:t>
            </a:r>
            <a:r>
              <a:rPr lang="en-US" sz="2800" dirty="0"/>
              <a:t> for image with shutter time </a:t>
            </a:r>
            <a:r>
              <a:rPr lang="el-GR" sz="2800" dirty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i="1" baseline="-25000" dirty="0" err="1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2800" i="1" baseline="-250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/>
              <a:t>(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i="1" baseline="30000" dirty="0" err="1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dirty="0"/>
              <a:t> pixel location,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2800" i="1" baseline="30000" dirty="0" err="1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dirty="0"/>
              <a:t> image)</a:t>
            </a:r>
            <a:endParaRPr lang="en-US" sz="2800" dirty="0">
              <a:latin typeface="+mj-lt"/>
              <a:cs typeface="Times New Roman" pitchFamily="18" charset="0"/>
            </a:endParaRPr>
          </a:p>
          <a:p>
            <a:r>
              <a:rPr lang="en-US" sz="2800" dirty="0">
                <a:latin typeface="+mj-lt"/>
                <a:cs typeface="Times New Roman" pitchFamily="18" charset="0"/>
              </a:rPr>
              <a:t>Exposure is irradiance integrated over time:</a:t>
            </a:r>
          </a:p>
          <a:p>
            <a:pPr marL="457200" lvl="1" indent="0">
              <a:buNone/>
            </a:pPr>
            <a:r>
              <a:rPr lang="en-US" sz="1600" dirty="0">
                <a:latin typeface="+mj-lt"/>
                <a:cs typeface="Times New Roman" pitchFamily="18" charset="0"/>
              </a:rPr>
              <a:t> </a:t>
            </a:r>
            <a:endParaRPr lang="en-US" sz="1600" dirty="0"/>
          </a:p>
          <a:p>
            <a:r>
              <a:rPr lang="en-US" sz="2800" dirty="0"/>
              <a:t>Pixel values are non-linearly mapped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800" i="1" baseline="-25000" dirty="0" err="1">
                <a:latin typeface="Times New Roman" pitchFamily="18" charset="0"/>
                <a:cs typeface="Times New Roman" pitchFamily="18" charset="0"/>
              </a:rPr>
              <a:t>ij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’s</a:t>
            </a:r>
            <a:r>
              <a:rPr lang="en-US" sz="2800" dirty="0"/>
              <a:t>:</a:t>
            </a:r>
          </a:p>
          <a:p>
            <a:pPr marL="457200" lvl="1" indent="0">
              <a:buNone/>
            </a:pPr>
            <a:r>
              <a:rPr lang="en-US" sz="2400" dirty="0"/>
              <a:t> </a:t>
            </a:r>
          </a:p>
          <a:p>
            <a:endParaRPr lang="en-US" sz="2800" dirty="0"/>
          </a:p>
          <a:p>
            <a:r>
              <a:rPr lang="en-US" sz="2800" dirty="0"/>
              <a:t>Rewrite to form a (not so obvious) linear system: </a:t>
            </a:r>
            <a:endParaRPr lang="en-US" sz="2800" dirty="0">
              <a:latin typeface="+mj-lt"/>
              <a:cs typeface="Times New Roman" pitchFamily="18" charset="0"/>
            </a:endParaRPr>
          </a:p>
          <a:p>
            <a:pPr>
              <a:buNone/>
            </a:pPr>
            <a:endParaRPr lang="en-US" dirty="0">
              <a:latin typeface="+mj-lt"/>
              <a:cs typeface="Times New Roman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6213802"/>
              </p:ext>
            </p:extLst>
          </p:nvPr>
        </p:nvGraphicFramePr>
        <p:xfrm>
          <a:off x="2743200" y="2362200"/>
          <a:ext cx="1773238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36600" imgH="228600" progId="Equation.3">
                  <p:embed/>
                </p:oleObj>
              </mc:Choice>
              <mc:Fallback>
                <p:oleObj name="Equation" r:id="rId2" imgW="736600" imgH="2286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2362200"/>
                        <a:ext cx="1773238" cy="5492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44646"/>
              </p:ext>
            </p:extLst>
          </p:nvPr>
        </p:nvGraphicFramePr>
        <p:xfrm>
          <a:off x="2763838" y="3276601"/>
          <a:ext cx="3484562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47800" imgH="228600" progId="Equation.3">
                  <p:embed/>
                </p:oleObj>
              </mc:Choice>
              <mc:Fallback>
                <p:oleObj name="Equation" r:id="rId4" imgW="1447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3838" y="3276601"/>
                        <a:ext cx="3484562" cy="5492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787537"/>
              </p:ext>
            </p:extLst>
          </p:nvPr>
        </p:nvGraphicFramePr>
        <p:xfrm>
          <a:off x="2590800" y="5517358"/>
          <a:ext cx="4065587" cy="1189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689100" imgH="495300" progId="Equation.3">
                  <p:embed/>
                </p:oleObj>
              </mc:Choice>
              <mc:Fallback>
                <p:oleObj name="Equation" r:id="rId6" imgW="16891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5517358"/>
                        <a:ext cx="4065587" cy="11890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97494D0-5B06-2559-5D23-35E23D84B1A5}"/>
                  </a:ext>
                </a:extLst>
              </p:cNvPr>
              <p:cNvSpPr txBox="1"/>
              <p:nvPr/>
            </p:nvSpPr>
            <p:spPr>
              <a:xfrm>
                <a:off x="2508969" y="4875490"/>
                <a:ext cx="3227422" cy="5656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func>
                            <m:func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97494D0-5B06-2559-5D23-35E23D84B1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8969" y="4875490"/>
                <a:ext cx="3227422" cy="56566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objective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762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dirty="0"/>
              <a:t>	Solve for irradiance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dirty="0"/>
              <a:t> and mapping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dirty="0"/>
              <a:t> for each of 256 pixel values to minimize: </a:t>
            </a:r>
          </a:p>
        </p:txBody>
      </p:sp>
      <p:graphicFrame>
        <p:nvGraphicFramePr>
          <p:cNvPr id="57753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1364354"/>
              </p:ext>
            </p:extLst>
          </p:nvPr>
        </p:nvGraphicFramePr>
        <p:xfrm>
          <a:off x="533401" y="2285999"/>
          <a:ext cx="8124825" cy="1156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301920" imgH="469800" progId="Equation.3">
                  <p:embed/>
                </p:oleObj>
              </mc:Choice>
              <mc:Fallback>
                <p:oleObj name="Equation" r:id="rId2" imgW="3301920" imgH="469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1" y="2285999"/>
                        <a:ext cx="8124825" cy="115616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81000" y="4119034"/>
            <a:ext cx="2133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give pixels near 0 or 255 less weight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1104900" y="3395133"/>
            <a:ext cx="9144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895600" y="4119034"/>
            <a:ext cx="2133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known shutter time for image j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5400000" flipH="1" flipV="1">
            <a:off x="3467100" y="3547533"/>
            <a:ext cx="9906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295400" y="5262033"/>
            <a:ext cx="2667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irradiance at particular pixel site is the same for each image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5400000" flipH="1" flipV="1">
            <a:off x="1562100" y="4157133"/>
            <a:ext cx="22098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 flipV="1">
            <a:off x="6559782" y="3740381"/>
            <a:ext cx="672636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867400" y="4114799"/>
            <a:ext cx="32766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exposure should smoothly increase as pixel intensity increases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rot="5400000" flipH="1" flipV="1">
            <a:off x="4191000" y="4267199"/>
            <a:ext cx="2133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038600" y="5297269"/>
            <a:ext cx="3276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log exposure, as a function of pixel value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Matlab</a:t>
            </a:r>
            <a:r>
              <a:rPr lang="en-US" dirty="0"/>
              <a:t> Code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33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76300"/>
            <a:ext cx="46863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229600" cy="513556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Brief review of last class</a:t>
            </a:r>
          </a:p>
          <a:p>
            <a:endParaRPr lang="en-US" dirty="0"/>
          </a:p>
          <a:p>
            <a:r>
              <a:rPr lang="en-US" dirty="0"/>
              <a:t>Show how to get an HDR image from several LDR images, and how to display HDR</a:t>
            </a:r>
          </a:p>
          <a:p>
            <a:endParaRPr lang="en-US" dirty="0"/>
          </a:p>
          <a:p>
            <a:r>
              <a:rPr lang="en-US" dirty="0"/>
              <a:t>Show how to insert fake objects into real scenes using environment maps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55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>
            <a:normAutofit/>
          </a:bodyPr>
          <a:lstStyle/>
          <a:p>
            <a:r>
              <a:rPr lang="en-US" dirty="0" err="1"/>
              <a:t>Matlab</a:t>
            </a:r>
            <a:r>
              <a:rPr lang="en-US" dirty="0"/>
              <a:t> Code</a:t>
            </a:r>
          </a:p>
        </p:txBody>
      </p:sp>
      <p:sp>
        <p:nvSpPr>
          <p:cNvPr id="919555" name="Rectangle 3"/>
          <p:cNvSpPr>
            <a:spLocks noChangeArrowheads="1"/>
          </p:cNvSpPr>
          <p:nvPr/>
        </p:nvSpPr>
        <p:spPr bwMode="auto">
          <a:xfrm>
            <a:off x="590550" y="914400"/>
            <a:ext cx="7808229" cy="56913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400" dirty="0">
                <a:latin typeface="Courier New" pitchFamily="49" charset="0"/>
              </a:rPr>
              <a:t>function [</a:t>
            </a:r>
            <a:r>
              <a:rPr lang="en-US" sz="1400" dirty="0" err="1">
                <a:latin typeface="Courier New" pitchFamily="49" charset="0"/>
              </a:rPr>
              <a:t>g,lE</a:t>
            </a:r>
            <a:r>
              <a:rPr lang="en-US" sz="1400" dirty="0">
                <a:latin typeface="Courier New" pitchFamily="49" charset="0"/>
              </a:rPr>
              <a:t>]=</a:t>
            </a:r>
            <a:r>
              <a:rPr lang="en-US" sz="1400" dirty="0" err="1">
                <a:latin typeface="Courier New" pitchFamily="49" charset="0"/>
              </a:rPr>
              <a:t>gsolve</a:t>
            </a:r>
            <a:r>
              <a:rPr lang="en-US" sz="1400" dirty="0">
                <a:latin typeface="Courier New" pitchFamily="49" charset="0"/>
              </a:rPr>
              <a:t>(</a:t>
            </a:r>
            <a:r>
              <a:rPr lang="en-US" sz="1400" dirty="0" err="1">
                <a:latin typeface="Courier New" pitchFamily="49" charset="0"/>
              </a:rPr>
              <a:t>Z,B,l,w</a:t>
            </a:r>
            <a:r>
              <a:rPr lang="en-US" sz="1400" dirty="0">
                <a:latin typeface="Courier New" pitchFamily="49" charset="0"/>
              </a:rPr>
              <a:t>)</a:t>
            </a:r>
          </a:p>
          <a:p>
            <a:pPr eaLnBrk="0" hangingPunct="0"/>
            <a:endParaRPr lang="en-US" sz="1400" dirty="0">
              <a:latin typeface="Courier New" pitchFamily="49" charset="0"/>
            </a:endParaRPr>
          </a:p>
          <a:p>
            <a:pPr eaLnBrk="0" hangingPunct="0"/>
            <a:r>
              <a:rPr lang="en-US" sz="1400" dirty="0">
                <a:latin typeface="Courier New" pitchFamily="49" charset="0"/>
              </a:rPr>
              <a:t>n = 256;</a:t>
            </a:r>
          </a:p>
          <a:p>
            <a:pPr eaLnBrk="0" hangingPunct="0"/>
            <a:r>
              <a:rPr lang="en-US" sz="1400" dirty="0">
                <a:latin typeface="Courier New" pitchFamily="49" charset="0"/>
              </a:rPr>
              <a:t>A = zeros(size(Z,1)*size(Z,2)+n+1,n+size(Z,1));</a:t>
            </a:r>
          </a:p>
          <a:p>
            <a:pPr eaLnBrk="0" hangingPunct="0"/>
            <a:r>
              <a:rPr lang="en-US" sz="1400" dirty="0">
                <a:latin typeface="Courier New" pitchFamily="49" charset="0"/>
              </a:rPr>
              <a:t>b = zeros(size(A,1),1);</a:t>
            </a:r>
          </a:p>
          <a:p>
            <a:pPr eaLnBrk="0" hangingPunct="0"/>
            <a:endParaRPr lang="en-US" sz="1400" dirty="0">
              <a:latin typeface="Courier New" pitchFamily="49" charset="0"/>
            </a:endParaRPr>
          </a:p>
          <a:p>
            <a:pPr eaLnBrk="0" hangingPunct="0"/>
            <a:r>
              <a:rPr lang="en-US" sz="1400" dirty="0">
                <a:latin typeface="Courier New" pitchFamily="49" charset="0"/>
              </a:rPr>
              <a:t>k = 1;                %% Include the data-fitting equations</a:t>
            </a:r>
          </a:p>
          <a:p>
            <a:pPr eaLnBrk="0" hangingPunct="0"/>
            <a:r>
              <a:rPr lang="en-US" sz="1400" dirty="0">
                <a:latin typeface="Courier New" pitchFamily="49" charset="0"/>
              </a:rPr>
              <a:t>for </a:t>
            </a:r>
            <a:r>
              <a:rPr lang="en-US" sz="1400" dirty="0" err="1">
                <a:latin typeface="Courier New" pitchFamily="49" charset="0"/>
              </a:rPr>
              <a:t>i</a:t>
            </a:r>
            <a:r>
              <a:rPr lang="en-US" sz="1400" dirty="0">
                <a:latin typeface="Courier New" pitchFamily="49" charset="0"/>
              </a:rPr>
              <a:t>=1:size(Z,1)</a:t>
            </a:r>
          </a:p>
          <a:p>
            <a:pPr eaLnBrk="0" hangingPunct="0"/>
            <a:r>
              <a:rPr lang="en-US" sz="1400" dirty="0">
                <a:latin typeface="Courier New" pitchFamily="49" charset="0"/>
              </a:rPr>
              <a:t>  for j=1:size(Z,2)</a:t>
            </a:r>
          </a:p>
          <a:p>
            <a:pPr eaLnBrk="0" hangingPunct="0"/>
            <a:r>
              <a:rPr lang="en-US" sz="1400" dirty="0">
                <a:latin typeface="Courier New" pitchFamily="49" charset="0"/>
              </a:rPr>
              <a:t>    </a:t>
            </a:r>
            <a:r>
              <a:rPr lang="en-US" sz="1400" dirty="0" err="1">
                <a:latin typeface="Courier New" pitchFamily="49" charset="0"/>
              </a:rPr>
              <a:t>wij</a:t>
            </a:r>
            <a:r>
              <a:rPr lang="en-US" sz="1400" dirty="0">
                <a:latin typeface="Courier New" pitchFamily="49" charset="0"/>
              </a:rPr>
              <a:t> = w(Z(</a:t>
            </a:r>
            <a:r>
              <a:rPr lang="en-US" sz="1400" dirty="0" err="1">
                <a:latin typeface="Courier New" pitchFamily="49" charset="0"/>
              </a:rPr>
              <a:t>i,j</a:t>
            </a:r>
            <a:r>
              <a:rPr lang="en-US" sz="1400" dirty="0">
                <a:latin typeface="Courier New" pitchFamily="49" charset="0"/>
              </a:rPr>
              <a:t>)+1);</a:t>
            </a:r>
          </a:p>
          <a:p>
            <a:pPr eaLnBrk="0" hangingPunct="0"/>
            <a:r>
              <a:rPr lang="en-US" sz="1400" dirty="0">
                <a:latin typeface="Courier New" pitchFamily="49" charset="0"/>
              </a:rPr>
              <a:t>    A(</a:t>
            </a:r>
            <a:r>
              <a:rPr lang="en-US" sz="1400" dirty="0" err="1">
                <a:latin typeface="Courier New" pitchFamily="49" charset="0"/>
              </a:rPr>
              <a:t>k,Z</a:t>
            </a:r>
            <a:r>
              <a:rPr lang="en-US" sz="1400" dirty="0">
                <a:latin typeface="Courier New" pitchFamily="49" charset="0"/>
              </a:rPr>
              <a:t>(</a:t>
            </a:r>
            <a:r>
              <a:rPr lang="en-US" sz="1400" dirty="0" err="1">
                <a:latin typeface="Courier New" pitchFamily="49" charset="0"/>
              </a:rPr>
              <a:t>i,j</a:t>
            </a:r>
            <a:r>
              <a:rPr lang="en-US" sz="1400" dirty="0">
                <a:latin typeface="Courier New" pitchFamily="49" charset="0"/>
              </a:rPr>
              <a:t>)+1) = </a:t>
            </a:r>
            <a:r>
              <a:rPr lang="en-US" sz="1400" dirty="0" err="1">
                <a:latin typeface="Courier New" pitchFamily="49" charset="0"/>
              </a:rPr>
              <a:t>wij</a:t>
            </a:r>
            <a:r>
              <a:rPr lang="en-US" sz="1400" dirty="0">
                <a:latin typeface="Courier New" pitchFamily="49" charset="0"/>
              </a:rPr>
              <a:t>; A(</a:t>
            </a:r>
            <a:r>
              <a:rPr lang="en-US" sz="1400" dirty="0" err="1">
                <a:latin typeface="Courier New" pitchFamily="49" charset="0"/>
              </a:rPr>
              <a:t>k,n+i</a:t>
            </a:r>
            <a:r>
              <a:rPr lang="en-US" sz="1400" dirty="0">
                <a:latin typeface="Courier New" pitchFamily="49" charset="0"/>
              </a:rPr>
              <a:t>) = -</a:t>
            </a:r>
            <a:r>
              <a:rPr lang="en-US" sz="1400" dirty="0" err="1">
                <a:latin typeface="Courier New" pitchFamily="49" charset="0"/>
              </a:rPr>
              <a:t>wij</a:t>
            </a:r>
            <a:r>
              <a:rPr lang="en-US" sz="1400" dirty="0">
                <a:latin typeface="Courier New" pitchFamily="49" charset="0"/>
              </a:rPr>
              <a:t>; b(k,1) = </a:t>
            </a:r>
            <a:r>
              <a:rPr lang="en-US" sz="1400" dirty="0" err="1">
                <a:latin typeface="Courier New" pitchFamily="49" charset="0"/>
              </a:rPr>
              <a:t>wij</a:t>
            </a:r>
            <a:r>
              <a:rPr lang="en-US" sz="1400" dirty="0">
                <a:latin typeface="Courier New" pitchFamily="49" charset="0"/>
              </a:rPr>
              <a:t> * B(j);</a:t>
            </a:r>
          </a:p>
          <a:p>
            <a:pPr eaLnBrk="0" hangingPunct="0"/>
            <a:r>
              <a:rPr lang="en-US" sz="1400" dirty="0">
                <a:latin typeface="Courier New" pitchFamily="49" charset="0"/>
              </a:rPr>
              <a:t>    k=k+1;</a:t>
            </a:r>
          </a:p>
          <a:p>
            <a:pPr eaLnBrk="0" hangingPunct="0"/>
            <a:r>
              <a:rPr lang="en-US" sz="1400" dirty="0">
                <a:latin typeface="Courier New" pitchFamily="49" charset="0"/>
              </a:rPr>
              <a:t>  end</a:t>
            </a:r>
          </a:p>
          <a:p>
            <a:pPr eaLnBrk="0" hangingPunct="0"/>
            <a:r>
              <a:rPr lang="en-US" sz="1400" dirty="0">
                <a:latin typeface="Courier New" pitchFamily="49" charset="0"/>
              </a:rPr>
              <a:t>end</a:t>
            </a:r>
          </a:p>
          <a:p>
            <a:pPr eaLnBrk="0" hangingPunct="0"/>
            <a:endParaRPr lang="en-US" sz="1400" dirty="0">
              <a:latin typeface="Courier New" pitchFamily="49" charset="0"/>
            </a:endParaRPr>
          </a:p>
          <a:p>
            <a:pPr eaLnBrk="0" hangingPunct="0"/>
            <a:r>
              <a:rPr lang="en-US" sz="1400" dirty="0">
                <a:latin typeface="Courier New" pitchFamily="49" charset="0"/>
              </a:rPr>
              <a:t>for </a:t>
            </a:r>
            <a:r>
              <a:rPr lang="en-US" sz="1400" dirty="0" err="1">
                <a:latin typeface="Courier New" pitchFamily="49" charset="0"/>
              </a:rPr>
              <a:t>i</a:t>
            </a:r>
            <a:r>
              <a:rPr lang="en-US" sz="1400" dirty="0">
                <a:latin typeface="Courier New" pitchFamily="49" charset="0"/>
              </a:rPr>
              <a:t>=1:n-2           %% Include the smoothness equations</a:t>
            </a:r>
          </a:p>
          <a:p>
            <a:pPr eaLnBrk="0" hangingPunct="0"/>
            <a:r>
              <a:rPr lang="en-US" sz="1400" dirty="0">
                <a:latin typeface="Courier New" pitchFamily="49" charset="0"/>
              </a:rPr>
              <a:t>  A(</a:t>
            </a:r>
            <a:r>
              <a:rPr lang="en-US" sz="1400" dirty="0" err="1">
                <a:latin typeface="Courier New" pitchFamily="49" charset="0"/>
              </a:rPr>
              <a:t>k,i</a:t>
            </a:r>
            <a:r>
              <a:rPr lang="en-US" sz="1400" dirty="0">
                <a:latin typeface="Courier New" pitchFamily="49" charset="0"/>
              </a:rPr>
              <a:t>)=l*w(i+1); A(k,i+1)=-2*l*w(i+1); A(k,i+2)=l*w(i+1);</a:t>
            </a:r>
          </a:p>
          <a:p>
            <a:pPr eaLnBrk="0" hangingPunct="0"/>
            <a:r>
              <a:rPr lang="en-US" sz="1400" dirty="0">
                <a:latin typeface="Courier New" pitchFamily="49" charset="0"/>
              </a:rPr>
              <a:t>  k=k+1;</a:t>
            </a:r>
          </a:p>
          <a:p>
            <a:pPr eaLnBrk="0" hangingPunct="0"/>
            <a:r>
              <a:rPr lang="en-US" sz="1400" dirty="0">
                <a:latin typeface="Courier New" pitchFamily="49" charset="0"/>
              </a:rPr>
              <a:t>end</a:t>
            </a:r>
          </a:p>
          <a:p>
            <a:pPr eaLnBrk="0" hangingPunct="0"/>
            <a:endParaRPr lang="en-US" sz="1400" dirty="0">
              <a:latin typeface="Courier New" pitchFamily="49" charset="0"/>
            </a:endParaRPr>
          </a:p>
          <a:p>
            <a:pPr eaLnBrk="0" hangingPunct="0"/>
            <a:r>
              <a:rPr lang="en-US" sz="1400" dirty="0">
                <a:latin typeface="Courier New" pitchFamily="49" charset="0"/>
              </a:rPr>
              <a:t>A(k,129) = 1;         %% Fix the curve by setting its middle value to 0</a:t>
            </a:r>
          </a:p>
          <a:p>
            <a:pPr eaLnBrk="0" hangingPunct="0"/>
            <a:endParaRPr lang="en-US" sz="1400" dirty="0">
              <a:latin typeface="Courier New" pitchFamily="49" charset="0"/>
            </a:endParaRPr>
          </a:p>
          <a:p>
            <a:pPr eaLnBrk="0" hangingPunct="0"/>
            <a:r>
              <a:rPr lang="en-US" sz="1400" dirty="0">
                <a:latin typeface="Courier New" pitchFamily="49" charset="0"/>
              </a:rPr>
              <a:t>x = A\b;              %% Solve the system using </a:t>
            </a:r>
            <a:r>
              <a:rPr lang="en-US" sz="1400" dirty="0" err="1">
                <a:latin typeface="Courier New" pitchFamily="49" charset="0"/>
              </a:rPr>
              <a:t>pseudoinverse</a:t>
            </a:r>
            <a:endParaRPr lang="en-US" sz="1400" dirty="0">
              <a:latin typeface="Courier New" pitchFamily="49" charset="0"/>
            </a:endParaRPr>
          </a:p>
          <a:p>
            <a:pPr eaLnBrk="0" hangingPunct="0"/>
            <a:endParaRPr lang="en-US" sz="1400" dirty="0">
              <a:latin typeface="Courier New" pitchFamily="49" charset="0"/>
            </a:endParaRPr>
          </a:p>
          <a:p>
            <a:pPr eaLnBrk="0" hangingPunct="0"/>
            <a:r>
              <a:rPr lang="en-US" sz="1400" dirty="0">
                <a:latin typeface="Courier New" pitchFamily="49" charset="0"/>
              </a:rPr>
              <a:t>g = x(1:n);</a:t>
            </a:r>
          </a:p>
          <a:p>
            <a:pPr eaLnBrk="0" hangingPunct="0"/>
            <a:r>
              <a:rPr lang="en-US" sz="1400" dirty="0" err="1">
                <a:latin typeface="Courier New" pitchFamily="49" charset="0"/>
              </a:rPr>
              <a:t>lE</a:t>
            </a:r>
            <a:r>
              <a:rPr lang="en-US" sz="1400" dirty="0">
                <a:latin typeface="Courier New" pitchFamily="49" charset="0"/>
              </a:rPr>
              <a:t> = x(n+1:size(x,1));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458" name="Rectangle 2"/>
          <p:cNvSpPr>
            <a:spLocks noChangeArrowheads="1"/>
          </p:cNvSpPr>
          <p:nvPr/>
        </p:nvSpPr>
        <p:spPr bwMode="auto">
          <a:xfrm>
            <a:off x="5897563" y="2286000"/>
            <a:ext cx="1179512" cy="1685925"/>
          </a:xfrm>
          <a:prstGeom prst="rect">
            <a:avLst/>
          </a:prstGeom>
          <a:gradFill rotWithShape="0">
            <a:gsLst>
              <a:gs pos="0">
                <a:srgbClr val="CECECE"/>
              </a:gs>
              <a:gs pos="50000">
                <a:srgbClr val="CECECE">
                  <a:gamma/>
                  <a:shade val="40000"/>
                  <a:invGamma/>
                </a:srgbClr>
              </a:gs>
              <a:gs pos="100000">
                <a:srgbClr val="CECECE"/>
              </a:gs>
            </a:gsLst>
            <a:lin ang="18900000" scaled="1"/>
          </a:gradFill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15459" name="Rectangle 3"/>
          <p:cNvSpPr>
            <a:spLocks noChangeArrowheads="1"/>
          </p:cNvSpPr>
          <p:nvPr/>
        </p:nvSpPr>
        <p:spPr bwMode="auto">
          <a:xfrm>
            <a:off x="5980113" y="3367087"/>
            <a:ext cx="501650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CFCA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3</a:t>
            </a:r>
          </a:p>
        </p:txBody>
      </p:sp>
      <p:sp>
        <p:nvSpPr>
          <p:cNvPr id="915460" name="Rectangle 4"/>
          <p:cNvSpPr>
            <a:spLocks noChangeArrowheads="1"/>
          </p:cNvSpPr>
          <p:nvPr/>
        </p:nvSpPr>
        <p:spPr bwMode="auto">
          <a:xfrm>
            <a:off x="6127750" y="2430462"/>
            <a:ext cx="503238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1</a:t>
            </a:r>
          </a:p>
        </p:txBody>
      </p:sp>
      <p:sp>
        <p:nvSpPr>
          <p:cNvPr id="915461" name="Rectangle 5"/>
          <p:cNvSpPr>
            <a:spLocks noChangeArrowheads="1"/>
          </p:cNvSpPr>
          <p:nvPr/>
        </p:nvSpPr>
        <p:spPr bwMode="auto">
          <a:xfrm>
            <a:off x="6500813" y="2860674"/>
            <a:ext cx="501650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00CA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2</a:t>
            </a:r>
          </a:p>
        </p:txBody>
      </p:sp>
      <p:sp>
        <p:nvSpPr>
          <p:cNvPr id="915462" name="Rectangle 6"/>
          <p:cNvSpPr>
            <a:spLocks noChangeArrowheads="1"/>
          </p:cNvSpPr>
          <p:nvPr/>
        </p:nvSpPr>
        <p:spPr bwMode="auto">
          <a:xfrm>
            <a:off x="5876926" y="3960812"/>
            <a:ext cx="1255713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D</a:t>
            </a: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 =</a:t>
            </a:r>
            <a:b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24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</a:t>
            </a: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sec</a:t>
            </a:r>
          </a:p>
        </p:txBody>
      </p:sp>
      <p:sp>
        <p:nvSpPr>
          <p:cNvPr id="915463" name="Rectangle 7"/>
          <p:cNvSpPr>
            <a:spLocks noChangeArrowheads="1"/>
          </p:cNvSpPr>
          <p:nvPr/>
        </p:nvSpPr>
        <p:spPr bwMode="auto">
          <a:xfrm>
            <a:off x="2743200" y="2286000"/>
            <a:ext cx="1181100" cy="1685925"/>
          </a:xfrm>
          <a:prstGeom prst="rect">
            <a:avLst/>
          </a:prstGeom>
          <a:gradFill rotWithShape="0">
            <a:gsLst>
              <a:gs pos="0">
                <a:srgbClr val="676767"/>
              </a:gs>
              <a:gs pos="50000">
                <a:srgbClr val="676767">
                  <a:gamma/>
                  <a:shade val="20000"/>
                  <a:invGamma/>
                </a:srgbClr>
              </a:gs>
              <a:gs pos="100000">
                <a:srgbClr val="676767"/>
              </a:gs>
            </a:gsLst>
            <a:lin ang="18900000" scaled="1"/>
          </a:gradFill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15464" name="Rectangle 8"/>
          <p:cNvSpPr>
            <a:spLocks noChangeArrowheads="1"/>
          </p:cNvSpPr>
          <p:nvPr/>
        </p:nvSpPr>
        <p:spPr bwMode="auto">
          <a:xfrm>
            <a:off x="2824164" y="3367087"/>
            <a:ext cx="503237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CFCA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3</a:t>
            </a:r>
          </a:p>
        </p:txBody>
      </p:sp>
      <p:sp>
        <p:nvSpPr>
          <p:cNvPr id="915465" name="Rectangle 9"/>
          <p:cNvSpPr>
            <a:spLocks noChangeArrowheads="1"/>
          </p:cNvSpPr>
          <p:nvPr/>
        </p:nvSpPr>
        <p:spPr bwMode="auto">
          <a:xfrm>
            <a:off x="2974975" y="2430462"/>
            <a:ext cx="501650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1</a:t>
            </a:r>
          </a:p>
        </p:txBody>
      </p:sp>
      <p:sp>
        <p:nvSpPr>
          <p:cNvPr id="915466" name="Rectangle 10"/>
          <p:cNvSpPr>
            <a:spLocks noChangeArrowheads="1"/>
          </p:cNvSpPr>
          <p:nvPr/>
        </p:nvSpPr>
        <p:spPr bwMode="auto">
          <a:xfrm>
            <a:off x="3343275" y="2860674"/>
            <a:ext cx="503238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00CA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2</a:t>
            </a:r>
          </a:p>
        </p:txBody>
      </p:sp>
      <p:sp>
        <p:nvSpPr>
          <p:cNvPr id="915467" name="Rectangle 11"/>
          <p:cNvSpPr>
            <a:spLocks noChangeArrowheads="1"/>
          </p:cNvSpPr>
          <p:nvPr/>
        </p:nvSpPr>
        <p:spPr bwMode="auto">
          <a:xfrm>
            <a:off x="2462214" y="3960812"/>
            <a:ext cx="1690687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D</a:t>
            </a: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 =</a:t>
            </a:r>
            <a:b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24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1/16 </a:t>
            </a: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sec</a:t>
            </a:r>
          </a:p>
        </p:txBody>
      </p:sp>
      <p:sp>
        <p:nvSpPr>
          <p:cNvPr id="915468" name="Rectangle 12"/>
          <p:cNvSpPr>
            <a:spLocks noChangeArrowheads="1"/>
          </p:cNvSpPr>
          <p:nvPr/>
        </p:nvSpPr>
        <p:spPr bwMode="auto">
          <a:xfrm>
            <a:off x="7539039" y="2286000"/>
            <a:ext cx="1177925" cy="1685925"/>
          </a:xfrm>
          <a:prstGeom prst="rect">
            <a:avLst/>
          </a:prstGeom>
          <a:gradFill rotWithShape="0">
            <a:gsLst>
              <a:gs pos="0">
                <a:srgbClr val="DADADA"/>
              </a:gs>
              <a:gs pos="50000">
                <a:srgbClr val="DADADA">
                  <a:gamma/>
                  <a:shade val="60000"/>
                  <a:invGamma/>
                </a:srgbClr>
              </a:gs>
              <a:gs pos="100000">
                <a:srgbClr val="DADADA"/>
              </a:gs>
            </a:gsLst>
            <a:lin ang="18900000" scaled="1"/>
          </a:gradFill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15469" name="Rectangle 13"/>
          <p:cNvSpPr>
            <a:spLocks noChangeArrowheads="1"/>
          </p:cNvSpPr>
          <p:nvPr/>
        </p:nvSpPr>
        <p:spPr bwMode="auto">
          <a:xfrm>
            <a:off x="7620000" y="3367087"/>
            <a:ext cx="501650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CFCA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3</a:t>
            </a:r>
          </a:p>
        </p:txBody>
      </p:sp>
      <p:sp>
        <p:nvSpPr>
          <p:cNvPr id="915470" name="Rectangle 14"/>
          <p:cNvSpPr>
            <a:spLocks noChangeArrowheads="1"/>
          </p:cNvSpPr>
          <p:nvPr/>
        </p:nvSpPr>
        <p:spPr bwMode="auto">
          <a:xfrm>
            <a:off x="7767638" y="2430462"/>
            <a:ext cx="99695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1</a:t>
            </a:r>
          </a:p>
        </p:txBody>
      </p:sp>
      <p:sp>
        <p:nvSpPr>
          <p:cNvPr id="915471" name="Rectangle 15"/>
          <p:cNvSpPr>
            <a:spLocks noChangeArrowheads="1"/>
          </p:cNvSpPr>
          <p:nvPr/>
        </p:nvSpPr>
        <p:spPr bwMode="auto">
          <a:xfrm>
            <a:off x="8140701" y="2860674"/>
            <a:ext cx="758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00CA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2</a:t>
            </a:r>
          </a:p>
        </p:txBody>
      </p:sp>
      <p:sp>
        <p:nvSpPr>
          <p:cNvPr id="915472" name="Rectangle 16"/>
          <p:cNvSpPr>
            <a:spLocks noChangeArrowheads="1"/>
          </p:cNvSpPr>
          <p:nvPr/>
        </p:nvSpPr>
        <p:spPr bwMode="auto">
          <a:xfrm>
            <a:off x="7502526" y="3960812"/>
            <a:ext cx="1255713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D</a:t>
            </a: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 =</a:t>
            </a:r>
            <a:b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24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4</a:t>
            </a: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sec</a:t>
            </a:r>
          </a:p>
        </p:txBody>
      </p:sp>
      <p:sp>
        <p:nvSpPr>
          <p:cNvPr id="915473" name="Rectangle 17"/>
          <p:cNvSpPr>
            <a:spLocks noChangeArrowheads="1"/>
          </p:cNvSpPr>
          <p:nvPr/>
        </p:nvSpPr>
        <p:spPr bwMode="auto">
          <a:xfrm>
            <a:off x="1090613" y="2286000"/>
            <a:ext cx="1179512" cy="1685925"/>
          </a:xfrm>
          <a:prstGeom prst="rect">
            <a:avLst/>
          </a:prstGeom>
          <a:gradFill rotWithShape="0">
            <a:gsLst>
              <a:gs pos="0">
                <a:srgbClr val="474747"/>
              </a:gs>
              <a:gs pos="50000">
                <a:srgbClr val="474747">
                  <a:gamma/>
                  <a:shade val="0"/>
                  <a:invGamma/>
                </a:srgbClr>
              </a:gs>
              <a:gs pos="100000">
                <a:srgbClr val="474747"/>
              </a:gs>
            </a:gsLst>
            <a:lin ang="18900000" scaled="1"/>
          </a:gradFill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15474" name="Rectangle 18"/>
          <p:cNvSpPr>
            <a:spLocks noChangeArrowheads="1"/>
          </p:cNvSpPr>
          <p:nvPr/>
        </p:nvSpPr>
        <p:spPr bwMode="auto">
          <a:xfrm>
            <a:off x="1171575" y="3367087"/>
            <a:ext cx="503238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CFCA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3</a:t>
            </a:r>
          </a:p>
        </p:txBody>
      </p:sp>
      <p:sp>
        <p:nvSpPr>
          <p:cNvPr id="915475" name="Rectangle 19"/>
          <p:cNvSpPr>
            <a:spLocks noChangeArrowheads="1"/>
          </p:cNvSpPr>
          <p:nvPr/>
        </p:nvSpPr>
        <p:spPr bwMode="auto">
          <a:xfrm>
            <a:off x="1322388" y="2430462"/>
            <a:ext cx="500062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1</a:t>
            </a:r>
          </a:p>
        </p:txBody>
      </p:sp>
      <p:sp>
        <p:nvSpPr>
          <p:cNvPr id="915476" name="Rectangle 20"/>
          <p:cNvSpPr>
            <a:spLocks noChangeArrowheads="1"/>
          </p:cNvSpPr>
          <p:nvPr/>
        </p:nvSpPr>
        <p:spPr bwMode="auto">
          <a:xfrm>
            <a:off x="1690688" y="2860674"/>
            <a:ext cx="501650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00CA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2</a:t>
            </a:r>
          </a:p>
        </p:txBody>
      </p:sp>
      <p:sp>
        <p:nvSpPr>
          <p:cNvPr id="915477" name="Rectangle 21"/>
          <p:cNvSpPr>
            <a:spLocks noChangeArrowheads="1"/>
          </p:cNvSpPr>
          <p:nvPr/>
        </p:nvSpPr>
        <p:spPr bwMode="auto">
          <a:xfrm>
            <a:off x="836614" y="3960812"/>
            <a:ext cx="1690687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D</a:t>
            </a: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 =</a:t>
            </a:r>
            <a:b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24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1/64 </a:t>
            </a: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sec</a:t>
            </a:r>
          </a:p>
        </p:txBody>
      </p:sp>
      <p:sp>
        <p:nvSpPr>
          <p:cNvPr id="915478" name="Rectangle 22"/>
          <p:cNvSpPr>
            <a:spLocks noGrp="1" noChangeArrowheads="1"/>
          </p:cNvSpPr>
          <p:nvPr>
            <p:ph type="title"/>
          </p:nvPr>
        </p:nvSpPr>
        <p:spPr>
          <a:xfrm>
            <a:off x="1012825" y="295274"/>
            <a:ext cx="7772400" cy="1143000"/>
          </a:xfrm>
          <a:noFill/>
          <a:ln/>
        </p:spPr>
        <p:txBody>
          <a:bodyPr/>
          <a:lstStyle/>
          <a:p>
            <a:r>
              <a:rPr lang="en-US" dirty="0"/>
              <a:t>Illustration</a:t>
            </a:r>
          </a:p>
        </p:txBody>
      </p:sp>
      <p:sp>
        <p:nvSpPr>
          <p:cNvPr id="915479" name="Rectangle 23"/>
          <p:cNvSpPr>
            <a:spLocks noChangeArrowheads="1"/>
          </p:cNvSpPr>
          <p:nvPr/>
        </p:nvSpPr>
        <p:spPr bwMode="auto">
          <a:xfrm>
            <a:off x="3405189" y="1443038"/>
            <a:ext cx="2987675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Image series</a:t>
            </a:r>
          </a:p>
        </p:txBody>
      </p:sp>
      <p:sp>
        <p:nvSpPr>
          <p:cNvPr id="915480" name="Rectangle 24"/>
          <p:cNvSpPr>
            <a:spLocks noChangeArrowheads="1"/>
          </p:cNvSpPr>
          <p:nvPr/>
        </p:nvSpPr>
        <p:spPr bwMode="auto">
          <a:xfrm>
            <a:off x="4327525" y="2286000"/>
            <a:ext cx="1181100" cy="1685925"/>
          </a:xfrm>
          <a:prstGeom prst="rect">
            <a:avLst/>
          </a:prstGeom>
          <a:gradFill rotWithShape="0">
            <a:gsLst>
              <a:gs pos="0">
                <a:srgbClr val="919191"/>
              </a:gs>
              <a:gs pos="50000">
                <a:srgbClr val="919191">
                  <a:gamma/>
                  <a:shade val="40000"/>
                  <a:invGamma/>
                </a:srgbClr>
              </a:gs>
              <a:gs pos="100000">
                <a:srgbClr val="919191"/>
              </a:gs>
            </a:gsLst>
            <a:lin ang="18900000" scaled="1"/>
          </a:gradFill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15481" name="Rectangle 25"/>
          <p:cNvSpPr>
            <a:spLocks noChangeArrowheads="1"/>
          </p:cNvSpPr>
          <p:nvPr/>
        </p:nvSpPr>
        <p:spPr bwMode="auto">
          <a:xfrm>
            <a:off x="4410075" y="3367087"/>
            <a:ext cx="501650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CFCA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3</a:t>
            </a:r>
          </a:p>
        </p:txBody>
      </p:sp>
      <p:sp>
        <p:nvSpPr>
          <p:cNvPr id="915482" name="Rectangle 26"/>
          <p:cNvSpPr>
            <a:spLocks noChangeArrowheads="1"/>
          </p:cNvSpPr>
          <p:nvPr/>
        </p:nvSpPr>
        <p:spPr bwMode="auto">
          <a:xfrm>
            <a:off x="4559300" y="2430462"/>
            <a:ext cx="501650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1</a:t>
            </a:r>
          </a:p>
        </p:txBody>
      </p:sp>
      <p:sp>
        <p:nvSpPr>
          <p:cNvPr id="915483" name="Rectangle 27"/>
          <p:cNvSpPr>
            <a:spLocks noChangeArrowheads="1"/>
          </p:cNvSpPr>
          <p:nvPr/>
        </p:nvSpPr>
        <p:spPr bwMode="auto">
          <a:xfrm>
            <a:off x="4929188" y="2860674"/>
            <a:ext cx="501650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00CA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2</a:t>
            </a:r>
          </a:p>
        </p:txBody>
      </p:sp>
      <p:sp>
        <p:nvSpPr>
          <p:cNvPr id="915484" name="Rectangle 28"/>
          <p:cNvSpPr>
            <a:spLocks noChangeArrowheads="1"/>
          </p:cNvSpPr>
          <p:nvPr/>
        </p:nvSpPr>
        <p:spPr bwMode="auto">
          <a:xfrm>
            <a:off x="4222750" y="3960812"/>
            <a:ext cx="1487488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D</a:t>
            </a: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 =</a:t>
            </a:r>
            <a:b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24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1/4 </a:t>
            </a: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sec</a:t>
            </a:r>
          </a:p>
        </p:txBody>
      </p:sp>
      <p:sp>
        <p:nvSpPr>
          <p:cNvPr id="915485" name="Rectangle 29"/>
          <p:cNvSpPr>
            <a:spLocks noChangeArrowheads="1"/>
          </p:cNvSpPr>
          <p:nvPr/>
        </p:nvSpPr>
        <p:spPr bwMode="auto">
          <a:xfrm>
            <a:off x="2473326" y="5445125"/>
            <a:ext cx="5146675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3200" dirty="0">
                <a:solidFill>
                  <a:srgbClr val="FFFFFF"/>
                </a:solidFill>
                <a:latin typeface="Times New Roman" pitchFamily="18" charset="0"/>
              </a:rPr>
              <a:t>Exposure </a:t>
            </a:r>
            <a:r>
              <a:rPr lang="en-US" sz="3200" dirty="0">
                <a:solidFill>
                  <a:srgbClr val="7FFF00"/>
                </a:solidFill>
                <a:latin typeface="Times New Roman" pitchFamily="18" charset="0"/>
              </a:rPr>
              <a:t>=</a:t>
            </a:r>
            <a:r>
              <a:rPr lang="en-US" sz="3200" dirty="0">
                <a:solidFill>
                  <a:srgbClr val="FFFFFF"/>
                </a:solidFill>
                <a:latin typeface="Times New Roman" pitchFamily="18" charset="0"/>
              </a:rPr>
              <a:t> Radiance </a:t>
            </a:r>
            <a:r>
              <a:rPr lang="en-US" sz="3200" dirty="0">
                <a:solidFill>
                  <a:srgbClr val="7FFF00"/>
                </a:solidFill>
                <a:latin typeface="Symbol" pitchFamily="18" charset="2"/>
              </a:rPr>
              <a:t>*</a:t>
            </a:r>
            <a:r>
              <a:rPr lang="en-US" sz="32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3200" dirty="0">
                <a:solidFill>
                  <a:srgbClr val="FFFFFF"/>
                </a:solidFill>
                <a:latin typeface="Symbol" pitchFamily="18" charset="2"/>
              </a:rPr>
              <a:t>D</a:t>
            </a:r>
            <a:r>
              <a:rPr lang="en-US" sz="3200" dirty="0">
                <a:solidFill>
                  <a:srgbClr val="FFFFFF"/>
                </a:solidFill>
                <a:latin typeface="Times New Roman" pitchFamily="18" charset="0"/>
              </a:rPr>
              <a:t>t</a:t>
            </a:r>
          </a:p>
        </p:txBody>
      </p:sp>
      <p:sp>
        <p:nvSpPr>
          <p:cNvPr id="915486" name="Rectangle 30"/>
          <p:cNvSpPr>
            <a:spLocks noChangeArrowheads="1"/>
          </p:cNvSpPr>
          <p:nvPr/>
        </p:nvSpPr>
        <p:spPr bwMode="auto">
          <a:xfrm>
            <a:off x="1598613" y="5978525"/>
            <a:ext cx="6653212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3200">
                <a:solidFill>
                  <a:srgbClr val="FAFD00"/>
                </a:solidFill>
                <a:latin typeface="Times New Roman" pitchFamily="18" charset="0"/>
              </a:rPr>
              <a:t>log</a:t>
            </a:r>
            <a:r>
              <a:rPr lang="en-US" sz="3200">
                <a:solidFill>
                  <a:srgbClr val="FFFFFF"/>
                </a:solidFill>
                <a:latin typeface="Times New Roman" pitchFamily="18" charset="0"/>
              </a:rPr>
              <a:t> Exposure </a:t>
            </a:r>
            <a:r>
              <a:rPr lang="en-US" sz="3200">
                <a:solidFill>
                  <a:srgbClr val="7FFF00"/>
                </a:solidFill>
                <a:latin typeface="Times New Roman" pitchFamily="18" charset="0"/>
              </a:rPr>
              <a:t>=</a:t>
            </a:r>
            <a:r>
              <a:rPr lang="en-US" sz="320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3200">
                <a:solidFill>
                  <a:srgbClr val="FAFD00"/>
                </a:solidFill>
                <a:latin typeface="Times New Roman" pitchFamily="18" charset="0"/>
              </a:rPr>
              <a:t>log</a:t>
            </a:r>
            <a:r>
              <a:rPr lang="en-US" sz="3200">
                <a:solidFill>
                  <a:srgbClr val="FFFFFF"/>
                </a:solidFill>
                <a:latin typeface="Times New Roman" pitchFamily="18" charset="0"/>
              </a:rPr>
              <a:t> Radiance </a:t>
            </a:r>
            <a:r>
              <a:rPr lang="en-US" sz="3200">
                <a:solidFill>
                  <a:srgbClr val="7FFF00"/>
                </a:solidFill>
                <a:latin typeface="Symbol" pitchFamily="18" charset="2"/>
              </a:rPr>
              <a:t>+</a:t>
            </a:r>
            <a:r>
              <a:rPr lang="en-US" sz="3200">
                <a:solidFill>
                  <a:srgbClr val="FAFD00"/>
                </a:solidFill>
                <a:latin typeface="Times New Roman" pitchFamily="18" charset="0"/>
              </a:rPr>
              <a:t> log </a:t>
            </a:r>
            <a:r>
              <a:rPr lang="en-US" sz="3200">
                <a:solidFill>
                  <a:srgbClr val="FFFFFF"/>
                </a:solidFill>
                <a:latin typeface="Symbol" pitchFamily="18" charset="2"/>
              </a:rPr>
              <a:t>D</a:t>
            </a:r>
            <a:r>
              <a:rPr lang="en-US" sz="3200">
                <a:solidFill>
                  <a:srgbClr val="FFFFFF"/>
                </a:solidFill>
                <a:latin typeface="Times New Roman" pitchFamily="18" charset="0"/>
              </a:rPr>
              <a:t>t</a:t>
            </a:r>
          </a:p>
        </p:txBody>
      </p:sp>
      <p:sp>
        <p:nvSpPr>
          <p:cNvPr id="915487" name="Rectangle 31"/>
          <p:cNvSpPr>
            <a:spLocks noChangeArrowheads="1"/>
          </p:cNvSpPr>
          <p:nvPr/>
        </p:nvSpPr>
        <p:spPr bwMode="auto">
          <a:xfrm>
            <a:off x="1774825" y="4886325"/>
            <a:ext cx="5791200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3200">
                <a:solidFill>
                  <a:srgbClr val="FFFFFF"/>
                </a:solidFill>
                <a:latin typeface="Times New Roman" pitchFamily="18" charset="0"/>
              </a:rPr>
              <a:t>Pixel Value Z </a:t>
            </a:r>
            <a:r>
              <a:rPr lang="en-US" sz="3200">
                <a:solidFill>
                  <a:srgbClr val="7FFF00"/>
                </a:solidFill>
                <a:latin typeface="Times New Roman" pitchFamily="18" charset="0"/>
              </a:rPr>
              <a:t>=</a:t>
            </a:r>
            <a:r>
              <a:rPr lang="en-US" sz="3200">
                <a:solidFill>
                  <a:srgbClr val="FFFFFF"/>
                </a:solidFill>
                <a:latin typeface="Times New Roman" pitchFamily="18" charset="0"/>
              </a:rPr>
              <a:t> f(Exposure)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Illustration: Response Curve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79587" name="Picture 3"/>
          <p:cNvPicPr>
            <a:picLocks noChangeAspect="1" noChangeArrowheads="1"/>
          </p:cNvPicPr>
          <p:nvPr/>
        </p:nvPicPr>
        <p:blipFill>
          <a:blip r:embed="rId2" cstate="print"/>
          <a:srcRect l="6765" r="13742"/>
          <a:stretch>
            <a:fillRect/>
          </a:stretch>
        </p:blipFill>
        <p:spPr bwMode="auto">
          <a:xfrm>
            <a:off x="6705600" y="2133600"/>
            <a:ext cx="3581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1676400" y="2133600"/>
            <a:ext cx="4572000" cy="3657600"/>
            <a:chOff x="304800" y="2286000"/>
            <a:chExt cx="4572000" cy="3657600"/>
          </a:xfrm>
        </p:grpSpPr>
        <p:pic>
          <p:nvPicPr>
            <p:cNvPr id="57958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r="3421" b="3759"/>
            <a:stretch>
              <a:fillRect/>
            </a:stretch>
          </p:blipFill>
          <p:spPr bwMode="auto">
            <a:xfrm>
              <a:off x="304800" y="2286000"/>
              <a:ext cx="4572000" cy="365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Freeform 6"/>
            <p:cNvSpPr/>
            <p:nvPr/>
          </p:nvSpPr>
          <p:spPr bwMode="auto">
            <a:xfrm>
              <a:off x="1005038" y="3548514"/>
              <a:ext cx="1058779" cy="741145"/>
            </a:xfrm>
            <a:custGeom>
              <a:avLst/>
              <a:gdLst>
                <a:gd name="connsiteX0" fmla="*/ 0 w 1058779"/>
                <a:gd name="connsiteY0" fmla="*/ 741145 h 741145"/>
                <a:gd name="connsiteX1" fmla="*/ 86627 w 1058779"/>
                <a:gd name="connsiteY1" fmla="*/ 548640 h 741145"/>
                <a:gd name="connsiteX2" fmla="*/ 336884 w 1058779"/>
                <a:gd name="connsiteY2" fmla="*/ 365760 h 741145"/>
                <a:gd name="connsiteX3" fmla="*/ 635267 w 1058779"/>
                <a:gd name="connsiteY3" fmla="*/ 192505 h 741145"/>
                <a:gd name="connsiteX4" fmla="*/ 1058779 w 1058779"/>
                <a:gd name="connsiteY4" fmla="*/ 0 h 741145"/>
                <a:gd name="connsiteX5" fmla="*/ 1058779 w 1058779"/>
                <a:gd name="connsiteY5" fmla="*/ 0 h 741145"/>
                <a:gd name="connsiteX6" fmla="*/ 1058779 w 1058779"/>
                <a:gd name="connsiteY6" fmla="*/ 0 h 741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779" h="741145">
                  <a:moveTo>
                    <a:pt x="0" y="741145"/>
                  </a:moveTo>
                  <a:lnTo>
                    <a:pt x="86627" y="548640"/>
                  </a:lnTo>
                  <a:lnTo>
                    <a:pt x="336884" y="365760"/>
                  </a:lnTo>
                  <a:lnTo>
                    <a:pt x="635267" y="192505"/>
                  </a:lnTo>
                  <a:lnTo>
                    <a:pt x="1058779" y="0"/>
                  </a:lnTo>
                  <a:lnTo>
                    <a:pt x="1058779" y="0"/>
                  </a:lnTo>
                  <a:lnTo>
                    <a:pt x="1058779" y="0"/>
                  </a:ln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400"/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1438175" y="3558139"/>
              <a:ext cx="2242686" cy="741145"/>
            </a:xfrm>
            <a:custGeom>
              <a:avLst/>
              <a:gdLst>
                <a:gd name="connsiteX0" fmla="*/ 0 w 2242686"/>
                <a:gd name="connsiteY0" fmla="*/ 741145 h 741145"/>
                <a:gd name="connsiteX1" fmla="*/ 385010 w 2242686"/>
                <a:gd name="connsiteY1" fmla="*/ 558265 h 741145"/>
                <a:gd name="connsiteX2" fmla="*/ 875899 w 2242686"/>
                <a:gd name="connsiteY2" fmla="*/ 365760 h 741145"/>
                <a:gd name="connsiteX3" fmla="*/ 1472665 w 2242686"/>
                <a:gd name="connsiteY3" fmla="*/ 182880 h 741145"/>
                <a:gd name="connsiteX4" fmla="*/ 2242686 w 2242686"/>
                <a:gd name="connsiteY4" fmla="*/ 0 h 741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2686" h="741145">
                  <a:moveTo>
                    <a:pt x="0" y="741145"/>
                  </a:moveTo>
                  <a:lnTo>
                    <a:pt x="385010" y="558265"/>
                  </a:lnTo>
                  <a:lnTo>
                    <a:pt x="875899" y="365760"/>
                  </a:lnTo>
                  <a:lnTo>
                    <a:pt x="1472665" y="182880"/>
                  </a:lnTo>
                  <a:lnTo>
                    <a:pt x="2242686" y="0"/>
                  </a:lnTo>
                </a:path>
              </a:pathLst>
            </a:custGeom>
            <a:noFill/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400"/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2766461" y="3538888"/>
              <a:ext cx="1357162" cy="731520"/>
            </a:xfrm>
            <a:custGeom>
              <a:avLst/>
              <a:gdLst>
                <a:gd name="connsiteX0" fmla="*/ 0 w 1357162"/>
                <a:gd name="connsiteY0" fmla="*/ 731520 h 731520"/>
                <a:gd name="connsiteX1" fmla="*/ 702644 w 1357162"/>
                <a:gd name="connsiteY1" fmla="*/ 567891 h 731520"/>
                <a:gd name="connsiteX2" fmla="*/ 1337912 w 1357162"/>
                <a:gd name="connsiteY2" fmla="*/ 394636 h 731520"/>
                <a:gd name="connsiteX3" fmla="*/ 1347537 w 1357162"/>
                <a:gd name="connsiteY3" fmla="*/ 182880 h 731520"/>
                <a:gd name="connsiteX4" fmla="*/ 1357162 w 1357162"/>
                <a:gd name="connsiteY4" fmla="*/ 0 h 7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7162" h="731520">
                  <a:moveTo>
                    <a:pt x="0" y="731520"/>
                  </a:moveTo>
                  <a:lnTo>
                    <a:pt x="702644" y="567891"/>
                  </a:lnTo>
                  <a:lnTo>
                    <a:pt x="1337912" y="394636"/>
                  </a:lnTo>
                  <a:lnTo>
                    <a:pt x="1347537" y="182880"/>
                  </a:lnTo>
                  <a:lnTo>
                    <a:pt x="1357162" y="0"/>
                  </a:lnTo>
                </a:path>
              </a:pathLst>
            </a:custGeom>
            <a:noFill/>
            <a:ln w="9525" cap="flat" cmpd="sng" algn="ctr">
              <a:solidFill>
                <a:srgbClr val="CC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400"/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-259031" y="3916634"/>
              <a:ext cx="1404667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err="1"/>
                <a:t>ln</a:t>
              </a:r>
              <a:r>
                <a:rPr lang="en-US" sz="1200" dirty="0"/>
                <a:t>(exposure)     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50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913064" y="447675"/>
            <a:ext cx="6365875" cy="6096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marL="342900" indent="-342900"/>
            <a:r>
              <a:rPr lang="en-US" dirty="0"/>
              <a:t>Response Curve</a:t>
            </a:r>
          </a:p>
        </p:txBody>
      </p:sp>
      <p:sp>
        <p:nvSpPr>
          <p:cNvPr id="917507" name="Rectangle 3"/>
          <p:cNvSpPr>
            <a:spLocks noChangeArrowheads="1"/>
          </p:cNvSpPr>
          <p:nvPr/>
        </p:nvSpPr>
        <p:spPr bwMode="auto">
          <a:xfrm>
            <a:off x="2163764" y="5435600"/>
            <a:ext cx="33940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>
                <a:solidFill>
                  <a:srgbClr val="FAFD00"/>
                </a:solidFill>
                <a:latin typeface="Times New Roman" pitchFamily="18" charset="0"/>
              </a:rPr>
              <a:t>ln</a:t>
            </a: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 Exposure</a:t>
            </a:r>
          </a:p>
        </p:txBody>
      </p:sp>
      <p:sp>
        <p:nvSpPr>
          <p:cNvPr id="917508" name="Rectangle 4"/>
          <p:cNvSpPr>
            <a:spLocks noChangeArrowheads="1"/>
          </p:cNvSpPr>
          <p:nvPr/>
        </p:nvSpPr>
        <p:spPr bwMode="auto">
          <a:xfrm>
            <a:off x="2166939" y="1447800"/>
            <a:ext cx="3387725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0488" tIns="44450" rIns="90488" bIns="44450"/>
          <a:lstStyle/>
          <a:p>
            <a:pPr marL="342900" indent="-342900" algn="ctr" eaLnBrk="0" hangingPunct="0"/>
            <a:r>
              <a:rPr lang="en-US" sz="2800">
                <a:solidFill>
                  <a:srgbClr val="FAFD00"/>
                </a:solidFill>
                <a:latin typeface="Times New Roman" pitchFamily="18" charset="0"/>
              </a:rPr>
              <a:t>Assuming</a:t>
            </a:r>
            <a:r>
              <a:rPr lang="en-US" sz="2400">
                <a:solidFill>
                  <a:srgbClr val="FAFD00"/>
                </a:solidFill>
                <a:latin typeface="Times New Roman" pitchFamily="18" charset="0"/>
              </a:rPr>
              <a:t> unit radiance</a:t>
            </a:r>
          </a:p>
          <a:p>
            <a:pPr marL="342900" indent="-342900" algn="ctr" eaLnBrk="0" hangingPunct="0"/>
            <a:r>
              <a:rPr lang="en-US" sz="2400">
                <a:solidFill>
                  <a:srgbClr val="FAFD00"/>
                </a:solidFill>
                <a:latin typeface="Times New Roman" pitchFamily="18" charset="0"/>
              </a:rPr>
              <a:t>for each pixel</a:t>
            </a:r>
          </a:p>
        </p:txBody>
      </p:sp>
      <p:sp>
        <p:nvSpPr>
          <p:cNvPr id="917509" name="Rectangle 5"/>
          <p:cNvSpPr>
            <a:spLocks noChangeArrowheads="1"/>
          </p:cNvSpPr>
          <p:nvPr/>
        </p:nvSpPr>
        <p:spPr bwMode="auto">
          <a:xfrm>
            <a:off x="6019800" y="1524000"/>
            <a:ext cx="43688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0488" tIns="44450" rIns="90488" bIns="44450"/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800" dirty="0">
                <a:solidFill>
                  <a:srgbClr val="FAFD00"/>
                </a:solidFill>
                <a:latin typeface="Times New Roman" pitchFamily="18" charset="0"/>
              </a:rPr>
              <a:t>After</a:t>
            </a:r>
            <a:r>
              <a:rPr lang="en-US" sz="2400" dirty="0">
                <a:solidFill>
                  <a:srgbClr val="FAFD00"/>
                </a:solidFill>
                <a:latin typeface="Times New Roman" pitchFamily="18" charset="0"/>
              </a:rPr>
              <a:t> adjusting radiances to obtain a smooth response curve</a:t>
            </a:r>
          </a:p>
        </p:txBody>
      </p:sp>
      <p:sp>
        <p:nvSpPr>
          <p:cNvPr id="917510" name="Rectangle 6"/>
          <p:cNvSpPr>
            <a:spLocks noChangeArrowheads="1"/>
          </p:cNvSpPr>
          <p:nvPr/>
        </p:nvSpPr>
        <p:spPr bwMode="auto">
          <a:xfrm rot="16200000">
            <a:off x="395288" y="3724119"/>
            <a:ext cx="3059112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Pixel value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637339" y="2438400"/>
            <a:ext cx="3387725" cy="3048000"/>
            <a:chOff x="3624" y="1536"/>
            <a:chExt cx="2400" cy="1920"/>
          </a:xfrm>
        </p:grpSpPr>
        <p:sp>
          <p:nvSpPr>
            <p:cNvPr id="917512" name="Rectangle 8"/>
            <p:cNvSpPr>
              <a:spLocks noChangeArrowheads="1"/>
            </p:cNvSpPr>
            <p:nvPr/>
          </p:nvSpPr>
          <p:spPr bwMode="auto">
            <a:xfrm>
              <a:off x="3624" y="1536"/>
              <a:ext cx="2400" cy="1920"/>
            </a:xfrm>
            <a:prstGeom prst="rect">
              <a:avLst/>
            </a:prstGeom>
            <a:solidFill>
              <a:schemeClr val="tx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13" name="Rectangle 9"/>
            <p:cNvSpPr>
              <a:spLocks noChangeArrowheads="1"/>
            </p:cNvSpPr>
            <p:nvPr/>
          </p:nvSpPr>
          <p:spPr bwMode="auto">
            <a:xfrm>
              <a:off x="3724" y="1588"/>
              <a:ext cx="2200" cy="1816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14" name="Line 10"/>
            <p:cNvSpPr>
              <a:spLocks noChangeShapeType="1"/>
            </p:cNvSpPr>
            <p:nvPr/>
          </p:nvSpPr>
          <p:spPr bwMode="auto">
            <a:xfrm>
              <a:off x="3720" y="2496"/>
              <a:ext cx="48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15" name="Line 11"/>
            <p:cNvSpPr>
              <a:spLocks noChangeShapeType="1"/>
            </p:cNvSpPr>
            <p:nvPr/>
          </p:nvSpPr>
          <p:spPr bwMode="auto">
            <a:xfrm>
              <a:off x="4824" y="3360"/>
              <a:ext cx="0" cy="4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16" name="Line 12"/>
            <p:cNvSpPr>
              <a:spLocks noChangeShapeType="1"/>
            </p:cNvSpPr>
            <p:nvPr/>
          </p:nvSpPr>
          <p:spPr bwMode="auto">
            <a:xfrm>
              <a:off x="4296" y="3360"/>
              <a:ext cx="0" cy="4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17" name="Line 13"/>
            <p:cNvSpPr>
              <a:spLocks noChangeShapeType="1"/>
            </p:cNvSpPr>
            <p:nvPr/>
          </p:nvSpPr>
          <p:spPr bwMode="auto">
            <a:xfrm>
              <a:off x="5400" y="3360"/>
              <a:ext cx="0" cy="4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18" name="Line 14"/>
            <p:cNvSpPr>
              <a:spLocks noChangeShapeType="1"/>
            </p:cNvSpPr>
            <p:nvPr/>
          </p:nvSpPr>
          <p:spPr bwMode="auto">
            <a:xfrm>
              <a:off x="3720" y="2928"/>
              <a:ext cx="48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19" name="Line 15"/>
            <p:cNvSpPr>
              <a:spLocks noChangeShapeType="1"/>
            </p:cNvSpPr>
            <p:nvPr/>
          </p:nvSpPr>
          <p:spPr bwMode="auto">
            <a:xfrm>
              <a:off x="3720" y="2016"/>
              <a:ext cx="48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917520" name="Freeform 16"/>
          <p:cNvSpPr>
            <a:spLocks/>
          </p:cNvSpPr>
          <p:nvPr/>
        </p:nvSpPr>
        <p:spPr bwMode="auto">
          <a:xfrm>
            <a:off x="7096126" y="2954339"/>
            <a:ext cx="2538413" cy="2097087"/>
          </a:xfrm>
          <a:custGeom>
            <a:avLst/>
            <a:gdLst/>
            <a:ahLst/>
            <a:cxnLst>
              <a:cxn ang="0">
                <a:pos x="1798" y="0"/>
              </a:cxn>
              <a:cxn ang="0">
                <a:pos x="1616" y="0"/>
              </a:cxn>
              <a:cxn ang="0">
                <a:pos x="1438" y="11"/>
              </a:cxn>
              <a:cxn ang="0">
                <a:pos x="1312" y="206"/>
              </a:cxn>
              <a:cxn ang="0">
                <a:pos x="1267" y="280"/>
              </a:cxn>
              <a:cxn ang="0">
                <a:pos x="1126" y="515"/>
              </a:cxn>
              <a:cxn ang="0">
                <a:pos x="1078" y="587"/>
              </a:cxn>
              <a:cxn ang="0">
                <a:pos x="942" y="782"/>
              </a:cxn>
              <a:cxn ang="0">
                <a:pos x="854" y="886"/>
              </a:cxn>
              <a:cxn ang="0">
                <a:pos x="760" y="979"/>
              </a:cxn>
              <a:cxn ang="0">
                <a:pos x="675" y="1059"/>
              </a:cxn>
              <a:cxn ang="0">
                <a:pos x="587" y="1134"/>
              </a:cxn>
              <a:cxn ang="0">
                <a:pos x="496" y="1190"/>
              </a:cxn>
              <a:cxn ang="0">
                <a:pos x="318" y="1283"/>
              </a:cxn>
              <a:cxn ang="0">
                <a:pos x="131" y="1320"/>
              </a:cxn>
              <a:cxn ang="0">
                <a:pos x="0" y="1320"/>
              </a:cxn>
            </a:cxnLst>
            <a:rect l="0" t="0" r="r" b="b"/>
            <a:pathLst>
              <a:path w="1799" h="1321">
                <a:moveTo>
                  <a:pt x="1798" y="0"/>
                </a:moveTo>
                <a:lnTo>
                  <a:pt x="1616" y="0"/>
                </a:lnTo>
                <a:lnTo>
                  <a:pt x="1438" y="11"/>
                </a:lnTo>
                <a:lnTo>
                  <a:pt x="1312" y="206"/>
                </a:lnTo>
                <a:lnTo>
                  <a:pt x="1267" y="280"/>
                </a:lnTo>
                <a:lnTo>
                  <a:pt x="1126" y="515"/>
                </a:lnTo>
                <a:lnTo>
                  <a:pt x="1078" y="587"/>
                </a:lnTo>
                <a:lnTo>
                  <a:pt x="942" y="782"/>
                </a:lnTo>
                <a:lnTo>
                  <a:pt x="854" y="886"/>
                </a:lnTo>
                <a:lnTo>
                  <a:pt x="760" y="979"/>
                </a:lnTo>
                <a:lnTo>
                  <a:pt x="675" y="1059"/>
                </a:lnTo>
                <a:lnTo>
                  <a:pt x="587" y="1134"/>
                </a:lnTo>
                <a:lnTo>
                  <a:pt x="496" y="1190"/>
                </a:lnTo>
                <a:lnTo>
                  <a:pt x="318" y="1283"/>
                </a:lnTo>
                <a:lnTo>
                  <a:pt x="131" y="1320"/>
                </a:lnTo>
                <a:lnTo>
                  <a:pt x="0" y="132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8582025" y="2914650"/>
            <a:ext cx="1087438" cy="1003300"/>
            <a:chOff x="5002" y="1836"/>
            <a:chExt cx="770" cy="632"/>
          </a:xfrm>
        </p:grpSpPr>
        <p:sp>
          <p:nvSpPr>
            <p:cNvPr id="917522" name="Oval 18"/>
            <p:cNvSpPr>
              <a:spLocks noChangeArrowheads="1"/>
            </p:cNvSpPr>
            <p:nvPr/>
          </p:nvSpPr>
          <p:spPr bwMode="auto">
            <a:xfrm>
              <a:off x="5362" y="1848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23" name="Oval 19"/>
            <p:cNvSpPr>
              <a:spLocks noChangeArrowheads="1"/>
            </p:cNvSpPr>
            <p:nvPr/>
          </p:nvSpPr>
          <p:spPr bwMode="auto">
            <a:xfrm>
              <a:off x="5538" y="1838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24" name="Oval 20"/>
            <p:cNvSpPr>
              <a:spLocks noChangeArrowheads="1"/>
            </p:cNvSpPr>
            <p:nvPr/>
          </p:nvSpPr>
          <p:spPr bwMode="auto">
            <a:xfrm>
              <a:off x="5724" y="1836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25" name="Oval 21"/>
            <p:cNvSpPr>
              <a:spLocks noChangeArrowheads="1"/>
            </p:cNvSpPr>
            <p:nvPr/>
          </p:nvSpPr>
          <p:spPr bwMode="auto">
            <a:xfrm>
              <a:off x="5186" y="2116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26" name="Oval 22"/>
            <p:cNvSpPr>
              <a:spLocks noChangeArrowheads="1"/>
            </p:cNvSpPr>
            <p:nvPr/>
          </p:nvSpPr>
          <p:spPr bwMode="auto">
            <a:xfrm>
              <a:off x="5002" y="2420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7881939" y="3235326"/>
            <a:ext cx="1095375" cy="1565275"/>
            <a:chOff x="4506" y="2038"/>
            <a:chExt cx="776" cy="986"/>
          </a:xfrm>
        </p:grpSpPr>
        <p:sp>
          <p:nvSpPr>
            <p:cNvPr id="917528" name="Oval 24"/>
            <p:cNvSpPr>
              <a:spLocks noChangeArrowheads="1"/>
            </p:cNvSpPr>
            <p:nvPr/>
          </p:nvSpPr>
          <p:spPr bwMode="auto">
            <a:xfrm>
              <a:off x="5234" y="2038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29" name="Oval 25"/>
            <p:cNvSpPr>
              <a:spLocks noChangeArrowheads="1"/>
            </p:cNvSpPr>
            <p:nvPr/>
          </p:nvSpPr>
          <p:spPr bwMode="auto">
            <a:xfrm>
              <a:off x="5050" y="2348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30" name="Oval 26"/>
            <p:cNvSpPr>
              <a:spLocks noChangeArrowheads="1"/>
            </p:cNvSpPr>
            <p:nvPr/>
          </p:nvSpPr>
          <p:spPr bwMode="auto">
            <a:xfrm>
              <a:off x="4864" y="2616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31" name="Oval 27"/>
            <p:cNvSpPr>
              <a:spLocks noChangeArrowheads="1"/>
            </p:cNvSpPr>
            <p:nvPr/>
          </p:nvSpPr>
          <p:spPr bwMode="auto">
            <a:xfrm>
              <a:off x="4680" y="2812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32" name="Oval 28"/>
            <p:cNvSpPr>
              <a:spLocks noChangeArrowheads="1"/>
            </p:cNvSpPr>
            <p:nvPr/>
          </p:nvSpPr>
          <p:spPr bwMode="auto">
            <a:xfrm>
              <a:off x="4506" y="2976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7251700" y="4318000"/>
            <a:ext cx="1081088" cy="768350"/>
            <a:chOff x="4059" y="2720"/>
            <a:chExt cx="766" cy="484"/>
          </a:xfrm>
        </p:grpSpPr>
        <p:sp>
          <p:nvSpPr>
            <p:cNvPr id="917534" name="Oval 30"/>
            <p:cNvSpPr>
              <a:spLocks noChangeArrowheads="1"/>
            </p:cNvSpPr>
            <p:nvPr/>
          </p:nvSpPr>
          <p:spPr bwMode="auto">
            <a:xfrm>
              <a:off x="4777" y="2720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35" name="Oval 31"/>
            <p:cNvSpPr>
              <a:spLocks noChangeArrowheads="1"/>
            </p:cNvSpPr>
            <p:nvPr/>
          </p:nvSpPr>
          <p:spPr bwMode="auto">
            <a:xfrm>
              <a:off x="4603" y="2900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36" name="Oval 32"/>
            <p:cNvSpPr>
              <a:spLocks noChangeArrowheads="1"/>
            </p:cNvSpPr>
            <p:nvPr/>
          </p:nvSpPr>
          <p:spPr bwMode="auto">
            <a:xfrm>
              <a:off x="4417" y="3020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37" name="Oval 33"/>
            <p:cNvSpPr>
              <a:spLocks noChangeArrowheads="1"/>
            </p:cNvSpPr>
            <p:nvPr/>
          </p:nvSpPr>
          <p:spPr bwMode="auto">
            <a:xfrm>
              <a:off x="4243" y="3120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38" name="Oval 34"/>
            <p:cNvSpPr>
              <a:spLocks noChangeArrowheads="1"/>
            </p:cNvSpPr>
            <p:nvPr/>
          </p:nvSpPr>
          <p:spPr bwMode="auto">
            <a:xfrm>
              <a:off x="4059" y="3156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917539" name="Rectangle 35"/>
          <p:cNvSpPr>
            <a:spLocks noChangeArrowheads="1"/>
          </p:cNvSpPr>
          <p:nvPr/>
        </p:nvSpPr>
        <p:spPr bwMode="auto">
          <a:xfrm>
            <a:off x="2166939" y="2438400"/>
            <a:ext cx="3387725" cy="3048000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17540" name="Rectangle 36"/>
          <p:cNvSpPr>
            <a:spLocks noChangeArrowheads="1"/>
          </p:cNvSpPr>
          <p:nvPr/>
        </p:nvSpPr>
        <p:spPr bwMode="auto">
          <a:xfrm>
            <a:off x="2308225" y="2520950"/>
            <a:ext cx="3105150" cy="28829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17541" name="Line 37"/>
          <p:cNvSpPr>
            <a:spLocks noChangeShapeType="1"/>
          </p:cNvSpPr>
          <p:nvPr/>
        </p:nvSpPr>
        <p:spPr bwMode="auto">
          <a:xfrm>
            <a:off x="2303464" y="3962400"/>
            <a:ext cx="66675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17542" name="Line 38"/>
          <p:cNvSpPr>
            <a:spLocks noChangeShapeType="1"/>
          </p:cNvSpPr>
          <p:nvPr/>
        </p:nvSpPr>
        <p:spPr bwMode="auto">
          <a:xfrm>
            <a:off x="3860800" y="5334000"/>
            <a:ext cx="0" cy="762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17543" name="Line 39"/>
          <p:cNvSpPr>
            <a:spLocks noChangeShapeType="1"/>
          </p:cNvSpPr>
          <p:nvPr/>
        </p:nvSpPr>
        <p:spPr bwMode="auto">
          <a:xfrm>
            <a:off x="3116263" y="5334000"/>
            <a:ext cx="0" cy="762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17544" name="Line 40"/>
          <p:cNvSpPr>
            <a:spLocks noChangeShapeType="1"/>
          </p:cNvSpPr>
          <p:nvPr/>
        </p:nvSpPr>
        <p:spPr bwMode="auto">
          <a:xfrm>
            <a:off x="4673600" y="5334000"/>
            <a:ext cx="0" cy="762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17545" name="Line 41"/>
          <p:cNvSpPr>
            <a:spLocks noChangeShapeType="1"/>
          </p:cNvSpPr>
          <p:nvPr/>
        </p:nvSpPr>
        <p:spPr bwMode="auto">
          <a:xfrm>
            <a:off x="2303464" y="4648200"/>
            <a:ext cx="66675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17546" name="Line 42"/>
          <p:cNvSpPr>
            <a:spLocks noChangeShapeType="1"/>
          </p:cNvSpPr>
          <p:nvPr/>
        </p:nvSpPr>
        <p:spPr bwMode="auto">
          <a:xfrm>
            <a:off x="2303464" y="3200400"/>
            <a:ext cx="66675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17547" name="Freeform 43"/>
          <p:cNvSpPr>
            <a:spLocks/>
          </p:cNvSpPr>
          <p:nvPr/>
        </p:nvSpPr>
        <p:spPr bwMode="auto">
          <a:xfrm>
            <a:off x="3444875" y="3030539"/>
            <a:ext cx="1017588" cy="928687"/>
          </a:xfrm>
          <a:custGeom>
            <a:avLst/>
            <a:gdLst/>
            <a:ahLst/>
            <a:cxnLst>
              <a:cxn ang="0">
                <a:pos x="720" y="0"/>
              </a:cxn>
              <a:cxn ang="0">
                <a:pos x="536" y="0"/>
              </a:cxn>
              <a:cxn ang="0">
                <a:pos x="360" y="11"/>
              </a:cxn>
              <a:cxn ang="0">
                <a:pos x="184" y="280"/>
              </a:cxn>
              <a:cxn ang="0">
                <a:pos x="0" y="584"/>
              </a:cxn>
              <a:cxn ang="0">
                <a:pos x="0" y="584"/>
              </a:cxn>
              <a:cxn ang="0">
                <a:pos x="0" y="584"/>
              </a:cxn>
            </a:cxnLst>
            <a:rect l="0" t="0" r="r" b="b"/>
            <a:pathLst>
              <a:path w="721" h="585">
                <a:moveTo>
                  <a:pt x="720" y="0"/>
                </a:moveTo>
                <a:lnTo>
                  <a:pt x="536" y="0"/>
                </a:lnTo>
                <a:lnTo>
                  <a:pt x="360" y="11"/>
                </a:lnTo>
                <a:lnTo>
                  <a:pt x="184" y="280"/>
                </a:lnTo>
                <a:lnTo>
                  <a:pt x="0" y="584"/>
                </a:lnTo>
                <a:lnTo>
                  <a:pt x="0" y="584"/>
                </a:lnTo>
                <a:lnTo>
                  <a:pt x="0" y="584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6" name="Group 44"/>
          <p:cNvGrpSpPr>
            <a:grpSpLocks/>
          </p:cNvGrpSpPr>
          <p:nvPr/>
        </p:nvGrpSpPr>
        <p:grpSpPr bwMode="auto">
          <a:xfrm>
            <a:off x="3409950" y="2990850"/>
            <a:ext cx="1085850" cy="1003300"/>
            <a:chOff x="1336" y="1884"/>
            <a:chExt cx="770" cy="632"/>
          </a:xfrm>
        </p:grpSpPr>
        <p:sp>
          <p:nvSpPr>
            <p:cNvPr id="917549" name="Oval 45"/>
            <p:cNvSpPr>
              <a:spLocks noChangeArrowheads="1"/>
            </p:cNvSpPr>
            <p:nvPr/>
          </p:nvSpPr>
          <p:spPr bwMode="auto">
            <a:xfrm>
              <a:off x="1696" y="1896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50" name="Oval 46"/>
            <p:cNvSpPr>
              <a:spLocks noChangeArrowheads="1"/>
            </p:cNvSpPr>
            <p:nvPr/>
          </p:nvSpPr>
          <p:spPr bwMode="auto">
            <a:xfrm>
              <a:off x="1872" y="1886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51" name="Oval 47"/>
            <p:cNvSpPr>
              <a:spLocks noChangeArrowheads="1"/>
            </p:cNvSpPr>
            <p:nvPr/>
          </p:nvSpPr>
          <p:spPr bwMode="auto">
            <a:xfrm>
              <a:off x="2058" y="1884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52" name="Oval 48"/>
            <p:cNvSpPr>
              <a:spLocks noChangeArrowheads="1"/>
            </p:cNvSpPr>
            <p:nvPr/>
          </p:nvSpPr>
          <p:spPr bwMode="auto">
            <a:xfrm>
              <a:off x="1520" y="2164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53" name="Oval 49"/>
            <p:cNvSpPr>
              <a:spLocks noChangeArrowheads="1"/>
            </p:cNvSpPr>
            <p:nvPr/>
          </p:nvSpPr>
          <p:spPr bwMode="auto">
            <a:xfrm>
              <a:off x="1336" y="2468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917554" name="Freeform 50"/>
          <p:cNvSpPr>
            <a:spLocks/>
          </p:cNvSpPr>
          <p:nvPr/>
        </p:nvSpPr>
        <p:spPr bwMode="auto">
          <a:xfrm>
            <a:off x="3444875" y="3348038"/>
            <a:ext cx="1028700" cy="1497012"/>
          </a:xfrm>
          <a:custGeom>
            <a:avLst/>
            <a:gdLst/>
            <a:ahLst/>
            <a:cxnLst>
              <a:cxn ang="0">
                <a:pos x="728" y="0"/>
              </a:cxn>
              <a:cxn ang="0">
                <a:pos x="544" y="312"/>
              </a:cxn>
              <a:cxn ang="0">
                <a:pos x="360" y="579"/>
              </a:cxn>
              <a:cxn ang="0">
                <a:pos x="176" y="776"/>
              </a:cxn>
              <a:cxn ang="0">
                <a:pos x="0" y="942"/>
              </a:cxn>
              <a:cxn ang="0">
                <a:pos x="0" y="942"/>
              </a:cxn>
              <a:cxn ang="0">
                <a:pos x="0" y="939"/>
              </a:cxn>
            </a:cxnLst>
            <a:rect l="0" t="0" r="r" b="b"/>
            <a:pathLst>
              <a:path w="729" h="943">
                <a:moveTo>
                  <a:pt x="728" y="0"/>
                </a:moveTo>
                <a:lnTo>
                  <a:pt x="544" y="312"/>
                </a:lnTo>
                <a:lnTo>
                  <a:pt x="360" y="579"/>
                </a:lnTo>
                <a:lnTo>
                  <a:pt x="176" y="776"/>
                </a:lnTo>
                <a:lnTo>
                  <a:pt x="0" y="942"/>
                </a:lnTo>
                <a:lnTo>
                  <a:pt x="0" y="942"/>
                </a:lnTo>
                <a:lnTo>
                  <a:pt x="0" y="939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7" name="Group 51"/>
          <p:cNvGrpSpPr>
            <a:grpSpLocks/>
          </p:cNvGrpSpPr>
          <p:nvPr/>
        </p:nvGrpSpPr>
        <p:grpSpPr bwMode="auto">
          <a:xfrm>
            <a:off x="3411539" y="3311526"/>
            <a:ext cx="1095375" cy="1565275"/>
            <a:chOff x="1338" y="2086"/>
            <a:chExt cx="776" cy="986"/>
          </a:xfrm>
        </p:grpSpPr>
        <p:sp>
          <p:nvSpPr>
            <p:cNvPr id="917556" name="Oval 52"/>
            <p:cNvSpPr>
              <a:spLocks noChangeArrowheads="1"/>
            </p:cNvSpPr>
            <p:nvPr/>
          </p:nvSpPr>
          <p:spPr bwMode="auto">
            <a:xfrm>
              <a:off x="2066" y="2086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57" name="Oval 53"/>
            <p:cNvSpPr>
              <a:spLocks noChangeArrowheads="1"/>
            </p:cNvSpPr>
            <p:nvPr/>
          </p:nvSpPr>
          <p:spPr bwMode="auto">
            <a:xfrm>
              <a:off x="1882" y="2396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58" name="Oval 54"/>
            <p:cNvSpPr>
              <a:spLocks noChangeArrowheads="1"/>
            </p:cNvSpPr>
            <p:nvPr/>
          </p:nvSpPr>
          <p:spPr bwMode="auto">
            <a:xfrm>
              <a:off x="1696" y="2664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59" name="Oval 55"/>
            <p:cNvSpPr>
              <a:spLocks noChangeArrowheads="1"/>
            </p:cNvSpPr>
            <p:nvPr/>
          </p:nvSpPr>
          <p:spPr bwMode="auto">
            <a:xfrm>
              <a:off x="1512" y="2860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60" name="Oval 56"/>
            <p:cNvSpPr>
              <a:spLocks noChangeArrowheads="1"/>
            </p:cNvSpPr>
            <p:nvPr/>
          </p:nvSpPr>
          <p:spPr bwMode="auto">
            <a:xfrm>
              <a:off x="1338" y="3024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917561" name="Freeform 57"/>
          <p:cNvSpPr>
            <a:spLocks/>
          </p:cNvSpPr>
          <p:nvPr/>
        </p:nvSpPr>
        <p:spPr bwMode="auto">
          <a:xfrm>
            <a:off x="3440113" y="4437063"/>
            <a:ext cx="1022350" cy="690562"/>
          </a:xfrm>
          <a:custGeom>
            <a:avLst/>
            <a:gdLst/>
            <a:ahLst/>
            <a:cxnLst>
              <a:cxn ang="0">
                <a:pos x="723" y="0"/>
              </a:cxn>
              <a:cxn ang="0">
                <a:pos x="547" y="181"/>
              </a:cxn>
              <a:cxn ang="0">
                <a:pos x="363" y="298"/>
              </a:cxn>
              <a:cxn ang="0">
                <a:pos x="187" y="397"/>
              </a:cxn>
              <a:cxn ang="0">
                <a:pos x="0" y="434"/>
              </a:cxn>
            </a:cxnLst>
            <a:rect l="0" t="0" r="r" b="b"/>
            <a:pathLst>
              <a:path w="724" h="435">
                <a:moveTo>
                  <a:pt x="723" y="0"/>
                </a:moveTo>
                <a:lnTo>
                  <a:pt x="547" y="181"/>
                </a:lnTo>
                <a:lnTo>
                  <a:pt x="363" y="298"/>
                </a:lnTo>
                <a:lnTo>
                  <a:pt x="187" y="397"/>
                </a:lnTo>
                <a:lnTo>
                  <a:pt x="0" y="434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8" name="Group 58"/>
          <p:cNvGrpSpPr>
            <a:grpSpLocks/>
          </p:cNvGrpSpPr>
          <p:nvPr/>
        </p:nvGrpSpPr>
        <p:grpSpPr bwMode="auto">
          <a:xfrm>
            <a:off x="3411539" y="4394200"/>
            <a:ext cx="1081087" cy="768350"/>
            <a:chOff x="1338" y="2768"/>
            <a:chExt cx="766" cy="484"/>
          </a:xfrm>
        </p:grpSpPr>
        <p:sp>
          <p:nvSpPr>
            <p:cNvPr id="917563" name="Oval 59"/>
            <p:cNvSpPr>
              <a:spLocks noChangeArrowheads="1"/>
            </p:cNvSpPr>
            <p:nvPr/>
          </p:nvSpPr>
          <p:spPr bwMode="auto">
            <a:xfrm>
              <a:off x="2056" y="2768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64" name="Oval 60"/>
            <p:cNvSpPr>
              <a:spLocks noChangeArrowheads="1"/>
            </p:cNvSpPr>
            <p:nvPr/>
          </p:nvSpPr>
          <p:spPr bwMode="auto">
            <a:xfrm>
              <a:off x="1882" y="2948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65" name="Oval 61"/>
            <p:cNvSpPr>
              <a:spLocks noChangeArrowheads="1"/>
            </p:cNvSpPr>
            <p:nvPr/>
          </p:nvSpPr>
          <p:spPr bwMode="auto">
            <a:xfrm>
              <a:off x="1696" y="3068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66" name="Oval 62"/>
            <p:cNvSpPr>
              <a:spLocks noChangeArrowheads="1"/>
            </p:cNvSpPr>
            <p:nvPr/>
          </p:nvSpPr>
          <p:spPr bwMode="auto">
            <a:xfrm>
              <a:off x="1522" y="3168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67" name="Oval 63"/>
            <p:cNvSpPr>
              <a:spLocks noChangeArrowheads="1"/>
            </p:cNvSpPr>
            <p:nvPr/>
          </p:nvSpPr>
          <p:spPr bwMode="auto">
            <a:xfrm>
              <a:off x="1338" y="3204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917568" name="AutoShape 64"/>
          <p:cNvSpPr>
            <a:spLocks noChangeArrowheads="1"/>
          </p:cNvSpPr>
          <p:nvPr/>
        </p:nvSpPr>
        <p:spPr bwMode="auto">
          <a:xfrm>
            <a:off x="3894139" y="3238500"/>
            <a:ext cx="238125" cy="266700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17569" name="AutoShape 65"/>
          <p:cNvSpPr>
            <a:spLocks noChangeArrowheads="1"/>
          </p:cNvSpPr>
          <p:nvPr/>
        </p:nvSpPr>
        <p:spPr bwMode="auto">
          <a:xfrm flipH="1">
            <a:off x="3827464" y="4533900"/>
            <a:ext cx="236537" cy="266700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17570" name="Rectangle 66"/>
          <p:cNvSpPr>
            <a:spLocks noChangeArrowheads="1"/>
          </p:cNvSpPr>
          <p:nvPr/>
        </p:nvSpPr>
        <p:spPr bwMode="auto">
          <a:xfrm>
            <a:off x="3397250" y="3052763"/>
            <a:ext cx="50165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>
                <a:solidFill>
                  <a:srgbClr val="CFCA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3</a:t>
            </a:r>
          </a:p>
        </p:txBody>
      </p:sp>
      <p:sp>
        <p:nvSpPr>
          <p:cNvPr id="917571" name="Rectangle 67"/>
          <p:cNvSpPr>
            <a:spLocks noChangeArrowheads="1"/>
          </p:cNvSpPr>
          <p:nvPr/>
        </p:nvSpPr>
        <p:spPr bwMode="auto">
          <a:xfrm>
            <a:off x="4344988" y="4576763"/>
            <a:ext cx="50165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</a:t>
            </a:r>
          </a:p>
        </p:txBody>
      </p:sp>
      <p:sp>
        <p:nvSpPr>
          <p:cNvPr id="917572" name="Rectangle 68"/>
          <p:cNvSpPr>
            <a:spLocks noChangeArrowheads="1"/>
          </p:cNvSpPr>
          <p:nvPr/>
        </p:nvSpPr>
        <p:spPr bwMode="auto">
          <a:xfrm>
            <a:off x="4344988" y="3586163"/>
            <a:ext cx="50165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>
                <a:solidFill>
                  <a:srgbClr val="00CA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2</a:t>
            </a:r>
          </a:p>
        </p:txBody>
      </p:sp>
      <p:sp>
        <p:nvSpPr>
          <p:cNvPr id="917573" name="Rectangle 69"/>
          <p:cNvSpPr>
            <a:spLocks noChangeArrowheads="1"/>
          </p:cNvSpPr>
          <p:nvPr/>
        </p:nvSpPr>
        <p:spPr bwMode="auto">
          <a:xfrm>
            <a:off x="6634164" y="5435600"/>
            <a:ext cx="33940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>
                <a:solidFill>
                  <a:srgbClr val="FAFD00"/>
                </a:solidFill>
                <a:latin typeface="Times New Roman" pitchFamily="18" charset="0"/>
              </a:rPr>
              <a:t>ln</a:t>
            </a: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 Exposure</a:t>
            </a:r>
          </a:p>
        </p:txBody>
      </p:sp>
      <p:sp>
        <p:nvSpPr>
          <p:cNvPr id="917574" name="AutoShape 70"/>
          <p:cNvSpPr>
            <a:spLocks noChangeArrowheads="1"/>
          </p:cNvSpPr>
          <p:nvPr/>
        </p:nvSpPr>
        <p:spPr bwMode="auto">
          <a:xfrm>
            <a:off x="5689600" y="2590800"/>
            <a:ext cx="812800" cy="457200"/>
          </a:xfrm>
          <a:prstGeom prst="rightArrow">
            <a:avLst>
              <a:gd name="adj1" fmla="val 50000"/>
              <a:gd name="adj2" fmla="val 82560"/>
            </a:avLst>
          </a:prstGeom>
          <a:solidFill>
            <a:srgbClr val="FAFD00"/>
          </a:solidFill>
          <a:ln w="12700">
            <a:noFill/>
            <a:miter lim="800000"/>
            <a:headEnd/>
            <a:tailEnd/>
          </a:ln>
          <a:effectLst>
            <a:outerShdw dist="56796" dir="3806097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17575" name="Rectangle 71"/>
          <p:cNvSpPr>
            <a:spLocks noChangeArrowheads="1"/>
          </p:cNvSpPr>
          <p:nvPr/>
        </p:nvSpPr>
        <p:spPr bwMode="auto">
          <a:xfrm rot="16200000">
            <a:off x="4864895" y="3723326"/>
            <a:ext cx="30575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Pixel value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7509" grpId="0"/>
      <p:bldP spid="917520" grpId="0" animBg="1"/>
      <p:bldP spid="917568" grpId="0" animBg="1"/>
      <p:bldP spid="917569" grpId="0" animBg="1"/>
      <p:bldP spid="917573" grpId="0"/>
      <p:bldP spid="917574" grpId="0" animBg="1"/>
      <p:bldP spid="91757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578" name="Rectangle 2"/>
          <p:cNvSpPr>
            <a:spLocks noChangeArrowheads="1"/>
          </p:cNvSpPr>
          <p:nvPr/>
        </p:nvSpPr>
        <p:spPr bwMode="auto">
          <a:xfrm>
            <a:off x="5068888" y="2412999"/>
            <a:ext cx="3860800" cy="3505200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20580" name="Rectangle 4"/>
          <p:cNvSpPr>
            <a:spLocks noGrp="1" noChangeArrowheads="1"/>
          </p:cNvSpPr>
          <p:nvPr>
            <p:ph type="title"/>
          </p:nvPr>
        </p:nvSpPr>
        <p:spPr>
          <a:xfrm>
            <a:off x="1047750" y="279399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Results: Digital Camera</a:t>
            </a:r>
          </a:p>
        </p:txBody>
      </p:sp>
      <p:sp>
        <p:nvSpPr>
          <p:cNvPr id="920581" name="Rectangle 5"/>
          <p:cNvSpPr>
            <a:spLocks noChangeArrowheads="1"/>
          </p:cNvSpPr>
          <p:nvPr/>
        </p:nvSpPr>
        <p:spPr bwMode="auto">
          <a:xfrm>
            <a:off x="5207001" y="1639888"/>
            <a:ext cx="3586163" cy="9515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Recovered response curve</a:t>
            </a:r>
          </a:p>
        </p:txBody>
      </p:sp>
      <p:sp>
        <p:nvSpPr>
          <p:cNvPr id="920582" name="Rectangle 6"/>
          <p:cNvSpPr>
            <a:spLocks noChangeArrowheads="1"/>
          </p:cNvSpPr>
          <p:nvPr/>
        </p:nvSpPr>
        <p:spPr bwMode="auto">
          <a:xfrm>
            <a:off x="5138739" y="5907088"/>
            <a:ext cx="3722687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log Exposure</a:t>
            </a:r>
          </a:p>
        </p:txBody>
      </p:sp>
      <p:sp>
        <p:nvSpPr>
          <p:cNvPr id="920583" name="Rectangle 7"/>
          <p:cNvSpPr>
            <a:spLocks noChangeArrowheads="1"/>
          </p:cNvSpPr>
          <p:nvPr/>
        </p:nvSpPr>
        <p:spPr bwMode="auto">
          <a:xfrm rot="16200000">
            <a:off x="3183732" y="3922736"/>
            <a:ext cx="3286125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Pixel value</a:t>
            </a:r>
          </a:p>
        </p:txBody>
      </p:sp>
      <p:pic>
        <p:nvPicPr>
          <p:cNvPr id="920584" name="Picture 8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438400"/>
            <a:ext cx="3409950" cy="3490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920585" name="Rectangle 9"/>
          <p:cNvSpPr>
            <a:spLocks noChangeArrowheads="1"/>
          </p:cNvSpPr>
          <p:nvPr/>
        </p:nvSpPr>
        <p:spPr bwMode="auto">
          <a:xfrm>
            <a:off x="939801" y="1423988"/>
            <a:ext cx="3382963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800">
                <a:solidFill>
                  <a:srgbClr val="FFFFFF"/>
                </a:solidFill>
                <a:latin typeface="Times New Roman" pitchFamily="18" charset="0"/>
              </a:rPr>
              <a:t>Kodak DCS460</a:t>
            </a:r>
            <a:br>
              <a:rPr lang="en-US" sz="2800">
                <a:solidFill>
                  <a:srgbClr val="FFFFFF"/>
                </a:solidFill>
                <a:latin typeface="Times New Roman" pitchFamily="18" charset="0"/>
              </a:rPr>
            </a:br>
            <a:r>
              <a:rPr lang="en-US" sz="2800">
                <a:solidFill>
                  <a:srgbClr val="FAFD00"/>
                </a:solidFill>
                <a:latin typeface="Times New Roman" pitchFamily="18" charset="0"/>
              </a:rPr>
              <a:t>1/30 </a:t>
            </a:r>
            <a:r>
              <a:rPr lang="en-US" sz="2800">
                <a:solidFill>
                  <a:srgbClr val="FFFFFF"/>
                </a:solidFill>
                <a:latin typeface="Times New Roman" pitchFamily="18" charset="0"/>
              </a:rPr>
              <a:t>to </a:t>
            </a:r>
            <a:r>
              <a:rPr lang="en-US" sz="2800">
                <a:solidFill>
                  <a:srgbClr val="FAFD00"/>
                </a:solidFill>
                <a:latin typeface="Times New Roman" pitchFamily="18" charset="0"/>
              </a:rPr>
              <a:t>30</a:t>
            </a:r>
            <a:r>
              <a:rPr lang="en-US" sz="2800">
                <a:solidFill>
                  <a:srgbClr val="FFFFFF"/>
                </a:solidFill>
                <a:latin typeface="Times New Roman" pitchFamily="18" charset="0"/>
              </a:rPr>
              <a:t> sec</a:t>
            </a:r>
          </a:p>
        </p:txBody>
      </p:sp>
      <p:pic>
        <p:nvPicPr>
          <p:cNvPr id="920586" name="Picture 10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72089" y="2565399"/>
            <a:ext cx="3563937" cy="3162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920587" name="Rectangle 11"/>
          <p:cNvSpPr>
            <a:spLocks noChangeArrowheads="1"/>
          </p:cNvSpPr>
          <p:nvPr/>
        </p:nvSpPr>
        <p:spPr bwMode="auto">
          <a:xfrm>
            <a:off x="5210175" y="2571749"/>
            <a:ext cx="3646488" cy="31877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626" name="Rectangle 2"/>
          <p:cNvSpPr>
            <a:spLocks noChangeArrowheads="1"/>
          </p:cNvSpPr>
          <p:nvPr/>
        </p:nvSpPr>
        <p:spPr bwMode="auto">
          <a:xfrm>
            <a:off x="1247774" y="1147763"/>
            <a:ext cx="7207250" cy="5380037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922627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066800"/>
            <a:ext cx="7167563" cy="53768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922628" name="Rectangle 4"/>
          <p:cNvSpPr>
            <a:spLocks noChangeArrowheads="1"/>
          </p:cNvSpPr>
          <p:nvPr/>
        </p:nvSpPr>
        <p:spPr bwMode="auto">
          <a:xfrm>
            <a:off x="1238249" y="436563"/>
            <a:ext cx="7118350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Reconstructed radiance map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650" name="Rectangle 2"/>
          <p:cNvSpPr>
            <a:spLocks noChangeArrowheads="1"/>
          </p:cNvSpPr>
          <p:nvPr/>
        </p:nvSpPr>
        <p:spPr bwMode="auto">
          <a:xfrm>
            <a:off x="3381374" y="62611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23651" name="Rectangle 3"/>
          <p:cNvSpPr>
            <a:spLocks noGrp="1" noChangeArrowheads="1"/>
          </p:cNvSpPr>
          <p:nvPr>
            <p:ph type="title"/>
          </p:nvPr>
        </p:nvSpPr>
        <p:spPr>
          <a:xfrm>
            <a:off x="942974" y="24130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Results: Color Film</a:t>
            </a:r>
          </a:p>
        </p:txBody>
      </p:sp>
      <p:sp>
        <p:nvSpPr>
          <p:cNvPr id="9236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42974" y="1308100"/>
            <a:ext cx="7772400" cy="4114800"/>
          </a:xfrm>
          <a:noFill/>
          <a:ln/>
        </p:spPr>
        <p:txBody>
          <a:bodyPr/>
          <a:lstStyle/>
          <a:p>
            <a:r>
              <a:rPr lang="en-US"/>
              <a:t>Kodak Gold ASA 100, PhotoCD</a:t>
            </a:r>
          </a:p>
        </p:txBody>
      </p:sp>
      <p:pic>
        <p:nvPicPr>
          <p:cNvPr id="923653" name="Picture 5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2057400"/>
            <a:ext cx="5192713" cy="41862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698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352550"/>
            <a:ext cx="5746750" cy="5143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925699" name="Rectangle 3"/>
          <p:cNvSpPr>
            <a:spLocks noChangeArrowheads="1"/>
          </p:cNvSpPr>
          <p:nvPr/>
        </p:nvSpPr>
        <p:spPr bwMode="auto">
          <a:xfrm>
            <a:off x="3443287" y="641985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25700" name="Rectangle 4"/>
          <p:cNvSpPr>
            <a:spLocks noGrp="1" noChangeArrowheads="1"/>
          </p:cNvSpPr>
          <p:nvPr>
            <p:ph type="title"/>
          </p:nvPr>
        </p:nvSpPr>
        <p:spPr>
          <a:xfrm>
            <a:off x="1004887" y="32385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Recovered Response Curves</a:t>
            </a:r>
          </a:p>
        </p:txBody>
      </p:sp>
      <p:sp>
        <p:nvSpPr>
          <p:cNvPr id="925701" name="Rectangle 5"/>
          <p:cNvSpPr>
            <a:spLocks noChangeArrowheads="1"/>
          </p:cNvSpPr>
          <p:nvPr/>
        </p:nvSpPr>
        <p:spPr bwMode="auto">
          <a:xfrm>
            <a:off x="2643187" y="2092326"/>
            <a:ext cx="759824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800">
                <a:solidFill>
                  <a:srgbClr val="FC0128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925702" name="Rectangle 6"/>
          <p:cNvSpPr>
            <a:spLocks noChangeArrowheads="1"/>
          </p:cNvSpPr>
          <p:nvPr/>
        </p:nvSpPr>
        <p:spPr bwMode="auto">
          <a:xfrm>
            <a:off x="5622925" y="2092326"/>
            <a:ext cx="1059586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800">
                <a:solidFill>
                  <a:srgbClr val="00FF00"/>
                </a:solidFill>
                <a:latin typeface="Times New Roman" pitchFamily="18" charset="0"/>
              </a:rPr>
              <a:t>Green</a:t>
            </a:r>
          </a:p>
        </p:txBody>
      </p:sp>
      <p:sp>
        <p:nvSpPr>
          <p:cNvPr id="925703" name="Rectangle 7"/>
          <p:cNvSpPr>
            <a:spLocks noChangeArrowheads="1"/>
          </p:cNvSpPr>
          <p:nvPr/>
        </p:nvSpPr>
        <p:spPr bwMode="auto">
          <a:xfrm>
            <a:off x="5622926" y="4530726"/>
            <a:ext cx="920125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800">
                <a:solidFill>
                  <a:srgbClr val="FFFFFF"/>
                </a:solidFill>
                <a:latin typeface="Times New Roman" pitchFamily="18" charset="0"/>
              </a:rPr>
              <a:t>RGB</a:t>
            </a:r>
          </a:p>
        </p:txBody>
      </p:sp>
      <p:sp>
        <p:nvSpPr>
          <p:cNvPr id="925704" name="Rectangle 8"/>
          <p:cNvSpPr>
            <a:spLocks noChangeArrowheads="1"/>
          </p:cNvSpPr>
          <p:nvPr/>
        </p:nvSpPr>
        <p:spPr bwMode="auto">
          <a:xfrm>
            <a:off x="2643188" y="4530726"/>
            <a:ext cx="859211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800">
                <a:solidFill>
                  <a:srgbClr val="114FFB"/>
                </a:solidFill>
                <a:latin typeface="Times New Roman" pitchFamily="18" charset="0"/>
              </a:rPr>
              <a:t>Blue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249" y="342900"/>
            <a:ext cx="4572000" cy="1143000"/>
          </a:xfrm>
        </p:spPr>
        <p:txBody>
          <a:bodyPr/>
          <a:lstStyle/>
          <a:p>
            <a:r>
              <a:rPr lang="en-US" dirty="0"/>
              <a:t>How to display HDR?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165733" y="5037139"/>
            <a:ext cx="2750754" cy="9515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r"/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Linearly scaled to</a:t>
            </a:r>
          </a:p>
          <a:p>
            <a:pPr algn="r"/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display device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541712" y="2324100"/>
            <a:ext cx="2235200" cy="2286000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6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0999" y="571501"/>
            <a:ext cx="3430588" cy="5795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7" name="Picture 8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2209800"/>
            <a:ext cx="2252663" cy="2260600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ffectLst/>
        </p:spPr>
      </p:pic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5911849" y="3390900"/>
            <a:ext cx="1422400" cy="6858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" name="Picture 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8849" y="1943100"/>
            <a:ext cx="2286000" cy="190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Simple Global Operator</a:t>
            </a:r>
          </a:p>
        </p:txBody>
      </p:sp>
      <p:sp>
        <p:nvSpPr>
          <p:cNvPr id="134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Compression curve needs to</a:t>
            </a:r>
          </a:p>
          <a:p>
            <a:pPr lvl="2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Bring everything within range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Leave dark areas alone</a:t>
            </a:r>
          </a:p>
          <a:p>
            <a:pPr lvl="2"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In other words</a:t>
            </a:r>
          </a:p>
          <a:p>
            <a:pPr lvl="2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Asymptote at 255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Derivative of 1 at 0</a:t>
            </a:r>
          </a:p>
          <a:p>
            <a:pPr lvl="1">
              <a:lnSpc>
                <a:spcPct val="90000"/>
              </a:lnSpc>
            </a:pPr>
            <a:endParaRPr lang="en-US" dirty="0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How to render an object inserted into an image?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7770" y="972457"/>
            <a:ext cx="5486400" cy="5135563"/>
          </a:xfrm>
        </p:spPr>
        <p:txBody>
          <a:bodyPr/>
          <a:lstStyle/>
          <a:p>
            <a:pPr>
              <a:buNone/>
            </a:pPr>
            <a:r>
              <a:rPr lang="en-US" dirty="0"/>
              <a:t>Image-based lighting</a:t>
            </a:r>
          </a:p>
          <a:p>
            <a:r>
              <a:rPr lang="en-US" sz="2800" dirty="0"/>
              <a:t>Capture incoming light with a “light probe”</a:t>
            </a:r>
          </a:p>
          <a:p>
            <a:r>
              <a:rPr lang="en-US" sz="2800" dirty="0"/>
              <a:t>Model local scene</a:t>
            </a:r>
          </a:p>
          <a:p>
            <a:r>
              <a:rPr lang="en-US" sz="2800" dirty="0"/>
              <a:t>Ray trace, but replace distant scene with info from light probe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1802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4170" y="759732"/>
            <a:ext cx="2794000" cy="60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80571" y="6470524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Debevec SIGGRAPH 1998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Global Operator (Reinhart et al)</a:t>
            </a:r>
          </a:p>
        </p:txBody>
      </p:sp>
      <p:pic>
        <p:nvPicPr>
          <p:cNvPr id="1342467" name="Picture 3" descr="new_f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3657600"/>
            <a:ext cx="7391400" cy="2659062"/>
          </a:xfrm>
          <a:prstGeom prst="rect">
            <a:avLst/>
          </a:prstGeom>
          <a:noFill/>
        </p:spPr>
      </p:pic>
      <p:graphicFrame>
        <p:nvGraphicFramePr>
          <p:cNvPr id="134246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0640192"/>
              </p:ext>
            </p:extLst>
          </p:nvPr>
        </p:nvGraphicFramePr>
        <p:xfrm>
          <a:off x="3505200" y="1973262"/>
          <a:ext cx="32766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91880" imgH="431640" progId="Equation.3">
                  <p:embed/>
                </p:oleObj>
              </mc:Choice>
              <mc:Fallback>
                <p:oleObj name="Equation" r:id="rId4" imgW="1091880" imgH="431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1973262"/>
                        <a:ext cx="3276600" cy="1295400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Global Operator Results</a:t>
            </a:r>
          </a:p>
        </p:txBody>
      </p:sp>
      <p:pic>
        <p:nvPicPr>
          <p:cNvPr id="1343491" name="Picture 3" descr="clockbu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550" y="1295400"/>
            <a:ext cx="3829050" cy="5105400"/>
          </a:xfrm>
          <a:prstGeom prst="rect">
            <a:avLst/>
          </a:prstGeom>
          <a:noFill/>
        </p:spPr>
      </p:pic>
      <p:pic>
        <p:nvPicPr>
          <p:cNvPr id="1343493" name="Picture 5" descr="tintern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62550" y="1295400"/>
            <a:ext cx="3829050" cy="5105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8370" name="Picture 2" descr="memorial_n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57200"/>
            <a:ext cx="3722688" cy="5586413"/>
          </a:xfrm>
          <a:prstGeom prst="rect">
            <a:avLst/>
          </a:prstGeom>
          <a:noFill/>
        </p:spPr>
      </p:pic>
      <p:pic>
        <p:nvPicPr>
          <p:cNvPr id="1338376" name="Picture 8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1" y="457200"/>
            <a:ext cx="3660775" cy="55864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990600" y="6031769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Reinhart Operator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60889" y="6042602"/>
            <a:ext cx="4430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Darkest 0.1% scaled linearly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operator</a:t>
            </a:r>
          </a:p>
        </p:txBody>
      </p:sp>
      <p:pic>
        <p:nvPicPr>
          <p:cNvPr id="5" name="Picture 4" descr="local_tonem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764268"/>
            <a:ext cx="2855100" cy="4324886"/>
          </a:xfrm>
          <a:prstGeom prst="rect">
            <a:avLst/>
          </a:prstGeom>
        </p:spPr>
      </p:pic>
      <p:pic>
        <p:nvPicPr>
          <p:cNvPr id="7" name="Picture 2" descr="memorial_ne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764268"/>
            <a:ext cx="2894366" cy="4343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04800" y="6260068"/>
            <a:ext cx="766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http://people.csail.mit.edu/fredo/PUBLI/Siggraph2002/DurandBilateral.pdf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9C66F6-4475-88A5-D241-5693D4A99B57}"/>
              </a:ext>
            </a:extLst>
          </p:cNvPr>
          <p:cNvSpPr txBox="1"/>
          <p:nvPr/>
        </p:nvSpPr>
        <p:spPr>
          <a:xfrm>
            <a:off x="381000" y="849868"/>
            <a:ext cx="7866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Use bilateral filter to smooth image and separate into “base” and “detail”</a:t>
            </a:r>
          </a:p>
          <a:p>
            <a:pPr marL="342900" indent="-342900">
              <a:buAutoNum type="arabicPeriod"/>
            </a:pPr>
            <a:r>
              <a:rPr lang="en-US" dirty="0"/>
              <a:t>Compress “base” range and keep “detail”</a:t>
            </a:r>
          </a:p>
        </p:txBody>
      </p:sp>
    </p:spTree>
    <p:extLst>
      <p:ext uri="{BB962C8B-B14F-4D97-AF65-F5344CB8AC3E}">
        <p14:creationId xmlns:p14="http://schemas.microsoft.com/office/powerpoint/2010/main" val="6275893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5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see?</a:t>
            </a:r>
          </a:p>
        </p:txBody>
      </p:sp>
      <p:pic>
        <p:nvPicPr>
          <p:cNvPr id="1344517" name="Picture 5"/>
          <p:cNvPicPr>
            <a:picLocks noChangeArrowheads="1"/>
          </p:cNvPicPr>
          <p:nvPr/>
        </p:nvPicPr>
        <p:blipFill>
          <a:blip r:embed="rId3" cstate="print"/>
          <a:srcRect r="76521"/>
          <a:stretch>
            <a:fillRect/>
          </a:stretch>
        </p:blipFill>
        <p:spPr bwMode="auto">
          <a:xfrm>
            <a:off x="2590800" y="1905000"/>
            <a:ext cx="1219200" cy="41862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344518" name="Picture 6" descr="memorial_ne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1" y="2209801"/>
            <a:ext cx="2506663" cy="3762375"/>
          </a:xfrm>
          <a:prstGeom prst="rect">
            <a:avLst/>
          </a:prstGeom>
          <a:noFill/>
        </p:spPr>
      </p:pic>
      <p:sp>
        <p:nvSpPr>
          <p:cNvPr id="1344519" name="Text Box 7"/>
          <p:cNvSpPr txBox="1">
            <a:spLocks noChangeArrowheads="1"/>
          </p:cNvSpPr>
          <p:nvPr/>
        </p:nvSpPr>
        <p:spPr bwMode="auto">
          <a:xfrm>
            <a:off x="5013325" y="3749675"/>
            <a:ext cx="7429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EAEAEA"/>
                </a:solidFill>
              </a:rPr>
              <a:t>Vs</a:t>
            </a:r>
            <a:r>
              <a:rPr lang="en-US">
                <a:solidFill>
                  <a:srgbClr val="EAEAEA"/>
                </a:solidFill>
              </a:rPr>
              <a:t>.</a:t>
            </a:r>
            <a:endParaRPr lang="en-US"/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866900" y="342899"/>
            <a:ext cx="6934200" cy="457200"/>
          </a:xfrm>
        </p:spPr>
        <p:txBody>
          <a:bodyPr/>
          <a:lstStyle/>
          <a:p>
            <a:r>
              <a:rPr lang="en-US" sz="2800">
                <a:solidFill>
                  <a:srgbClr val="66CCFF"/>
                </a:solidFill>
              </a:rPr>
              <a:t>Acquiring the Light Probe</a:t>
            </a:r>
            <a:endParaRPr lang="en-US" sz="2800" i="1">
              <a:solidFill>
                <a:srgbClr val="66CCFF"/>
              </a:solidFill>
            </a:endParaRPr>
          </a:p>
        </p:txBody>
      </p:sp>
      <p:pic>
        <p:nvPicPr>
          <p:cNvPr id="1585155" name="Picture 3" descr="grov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7100" y="4000499"/>
            <a:ext cx="4038600" cy="2692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85156" name="Picture 4" descr="grovea-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93050" y="352425"/>
            <a:ext cx="1212850" cy="64674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85157" name="Picture 5" descr="groveb-al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" y="342900"/>
            <a:ext cx="1212850" cy="64674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85158" name="Picture 6" descr="grove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19300" y="1079499"/>
            <a:ext cx="4038600" cy="2692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585159" name="Line 7"/>
          <p:cNvSpPr>
            <a:spLocks noChangeShapeType="1"/>
          </p:cNvSpPr>
          <p:nvPr/>
        </p:nvSpPr>
        <p:spPr bwMode="auto">
          <a:xfrm>
            <a:off x="2019300" y="4305299"/>
            <a:ext cx="10668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85160" name="Line 8"/>
          <p:cNvSpPr>
            <a:spLocks noChangeShapeType="1"/>
          </p:cNvSpPr>
          <p:nvPr/>
        </p:nvSpPr>
        <p:spPr bwMode="auto">
          <a:xfrm>
            <a:off x="2019300" y="5143499"/>
            <a:ext cx="10668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85161" name="Line 9"/>
          <p:cNvSpPr>
            <a:spLocks noChangeShapeType="1"/>
          </p:cNvSpPr>
          <p:nvPr/>
        </p:nvSpPr>
        <p:spPr bwMode="auto">
          <a:xfrm flipV="1">
            <a:off x="2019300" y="5600699"/>
            <a:ext cx="10668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85162" name="Line 10"/>
          <p:cNvSpPr>
            <a:spLocks noChangeShapeType="1"/>
          </p:cNvSpPr>
          <p:nvPr/>
        </p:nvSpPr>
        <p:spPr bwMode="auto">
          <a:xfrm flipH="1">
            <a:off x="6362700" y="1485899"/>
            <a:ext cx="10668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85163" name="Line 11"/>
          <p:cNvSpPr>
            <a:spLocks noChangeShapeType="1"/>
          </p:cNvSpPr>
          <p:nvPr/>
        </p:nvSpPr>
        <p:spPr bwMode="auto">
          <a:xfrm flipH="1">
            <a:off x="6362700" y="2324099"/>
            <a:ext cx="10668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85164" name="Line 12"/>
          <p:cNvSpPr>
            <a:spLocks noChangeShapeType="1"/>
          </p:cNvSpPr>
          <p:nvPr/>
        </p:nvSpPr>
        <p:spPr bwMode="auto">
          <a:xfrm flipH="1" flipV="1">
            <a:off x="6362700" y="2781299"/>
            <a:ext cx="10668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178" name="Rectangle 2"/>
          <p:cNvSpPr>
            <a:spLocks noGrp="1" noChangeArrowheads="1"/>
          </p:cNvSpPr>
          <p:nvPr>
            <p:ph type="title"/>
          </p:nvPr>
        </p:nvSpPr>
        <p:spPr>
          <a:xfrm>
            <a:off x="723900" y="304800"/>
            <a:ext cx="8077200" cy="457200"/>
          </a:xfrm>
        </p:spPr>
        <p:txBody>
          <a:bodyPr/>
          <a:lstStyle/>
          <a:p>
            <a:r>
              <a:rPr lang="en-US" sz="2800">
                <a:solidFill>
                  <a:srgbClr val="66CCFF"/>
                </a:solidFill>
              </a:rPr>
              <a:t>Assembling the Light Probe</a:t>
            </a:r>
            <a:endParaRPr lang="en-US" sz="2800" i="1">
              <a:solidFill>
                <a:srgbClr val="66CCFF"/>
              </a:solidFill>
            </a:endParaRPr>
          </a:p>
        </p:txBody>
      </p:sp>
      <p:pic>
        <p:nvPicPr>
          <p:cNvPr id="1586179" name="Picture 3" descr="grov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" y="1625600"/>
            <a:ext cx="2895600" cy="193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86180" name="Picture 4" descr="grove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" y="3784600"/>
            <a:ext cx="2895600" cy="193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586181" name="Line 5"/>
          <p:cNvSpPr>
            <a:spLocks noChangeShapeType="1"/>
          </p:cNvSpPr>
          <p:nvPr/>
        </p:nvSpPr>
        <p:spPr bwMode="auto">
          <a:xfrm flipV="1">
            <a:off x="3543300" y="4114800"/>
            <a:ext cx="533400" cy="2286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586182" name="Picture 6" descr="rnl_prob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29100" y="1295400"/>
            <a:ext cx="4895850" cy="48958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586183" name="Line 7"/>
          <p:cNvSpPr>
            <a:spLocks noChangeShapeType="1"/>
          </p:cNvSpPr>
          <p:nvPr/>
        </p:nvSpPr>
        <p:spPr bwMode="auto">
          <a:xfrm>
            <a:off x="3543300" y="2971800"/>
            <a:ext cx="533400" cy="2286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986" name="Rectangle 2"/>
          <p:cNvSpPr>
            <a:spLocks noChangeArrowheads="1"/>
          </p:cNvSpPr>
          <p:nvPr/>
        </p:nvSpPr>
        <p:spPr bwMode="auto">
          <a:xfrm>
            <a:off x="163512" y="3198168"/>
            <a:ext cx="9144000" cy="46166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779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Real-World HDR Lighting Environments</a:t>
            </a:r>
          </a:p>
        </p:txBody>
      </p:sp>
      <p:pic>
        <p:nvPicPr>
          <p:cNvPr id="1577988" name="Picture 4" descr="beach_prob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0638" y="1066801"/>
            <a:ext cx="2378075" cy="2378075"/>
          </a:xfrm>
          <a:prstGeom prst="rect">
            <a:avLst/>
          </a:prstGeom>
          <a:noFill/>
        </p:spPr>
      </p:pic>
      <p:pic>
        <p:nvPicPr>
          <p:cNvPr id="1577989" name="Picture 5" descr="rnl_prob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8250" y="1066800"/>
            <a:ext cx="2362200" cy="2362200"/>
          </a:xfrm>
          <a:prstGeom prst="rect">
            <a:avLst/>
          </a:prstGeom>
          <a:noFill/>
        </p:spPr>
      </p:pic>
      <p:pic>
        <p:nvPicPr>
          <p:cNvPr id="1577990" name="Picture 6" descr="grace_prob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64312" y="3429000"/>
            <a:ext cx="2362200" cy="2362200"/>
          </a:xfrm>
          <a:prstGeom prst="rect">
            <a:avLst/>
          </a:prstGeom>
          <a:noFill/>
        </p:spPr>
      </p:pic>
      <p:pic>
        <p:nvPicPr>
          <p:cNvPr id="1577991" name="Picture 7" descr="uffizi_prob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5600" y="3429000"/>
            <a:ext cx="2362200" cy="2362200"/>
          </a:xfrm>
          <a:prstGeom prst="rect">
            <a:avLst/>
          </a:prstGeom>
          <a:noFill/>
        </p:spPr>
      </p:pic>
      <p:sp>
        <p:nvSpPr>
          <p:cNvPr id="1577992" name="Text Box 8"/>
          <p:cNvSpPr txBox="1">
            <a:spLocks noChangeArrowheads="1"/>
          </p:cNvSpPr>
          <p:nvPr/>
        </p:nvSpPr>
        <p:spPr bwMode="auto">
          <a:xfrm>
            <a:off x="315912" y="6140450"/>
            <a:ext cx="7543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lIns="91418" tIns="45709" rIns="91418" bIns="4570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Verdana" pitchFamily="34" charset="0"/>
              </a:rPr>
              <a:t>Lighting Environments from the Light Probe Image Gallery:</a:t>
            </a:r>
            <a:br>
              <a:rPr lang="en-US">
                <a:solidFill>
                  <a:srgbClr val="FFFFFF"/>
                </a:solidFill>
                <a:latin typeface="Verdana" pitchFamily="34" charset="0"/>
              </a:rPr>
            </a:br>
            <a:r>
              <a:rPr lang="en-US">
                <a:solidFill>
                  <a:srgbClr val="FFFFFF"/>
                </a:solidFill>
                <a:latin typeface="Verdana" pitchFamily="34" charset="0"/>
              </a:rPr>
              <a:t>http://www.debevec.org/Probes/</a:t>
            </a:r>
          </a:p>
        </p:txBody>
      </p:sp>
      <p:sp>
        <p:nvSpPr>
          <p:cNvPr id="1577993" name="Rectangle 9"/>
          <p:cNvSpPr>
            <a:spLocks noChangeArrowheads="1"/>
          </p:cNvSpPr>
          <p:nvPr/>
        </p:nvSpPr>
        <p:spPr bwMode="auto">
          <a:xfrm>
            <a:off x="468313" y="1058863"/>
            <a:ext cx="10969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8" tIns="45709" rIns="91418" bIns="4570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Verdana" pitchFamily="34" charset="0"/>
              </a:rPr>
              <a:t>Funston</a:t>
            </a:r>
            <a:br>
              <a:rPr lang="en-US">
                <a:solidFill>
                  <a:srgbClr val="FFFFFF"/>
                </a:solidFill>
                <a:latin typeface="Verdana" pitchFamily="34" charset="0"/>
              </a:rPr>
            </a:br>
            <a:r>
              <a:rPr lang="en-US">
                <a:solidFill>
                  <a:srgbClr val="FFFFFF"/>
                </a:solidFill>
                <a:latin typeface="Verdana" pitchFamily="34" charset="0"/>
              </a:rPr>
              <a:t>Beach</a:t>
            </a:r>
          </a:p>
        </p:txBody>
      </p:sp>
      <p:sp>
        <p:nvSpPr>
          <p:cNvPr id="1577994" name="Rectangle 10"/>
          <p:cNvSpPr>
            <a:spLocks noChangeArrowheads="1"/>
          </p:cNvSpPr>
          <p:nvPr/>
        </p:nvSpPr>
        <p:spPr bwMode="auto">
          <a:xfrm>
            <a:off x="2144713" y="5141913"/>
            <a:ext cx="9937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8" tIns="45709" rIns="91418" bIns="4570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Verdana" pitchFamily="34" charset="0"/>
              </a:rPr>
              <a:t>Uffizi</a:t>
            </a:r>
            <a:br>
              <a:rPr lang="en-US">
                <a:solidFill>
                  <a:srgbClr val="FFFFFF"/>
                </a:solidFill>
                <a:latin typeface="Verdana" pitchFamily="34" charset="0"/>
              </a:rPr>
            </a:br>
            <a:r>
              <a:rPr lang="en-US">
                <a:solidFill>
                  <a:srgbClr val="FFFFFF"/>
                </a:solidFill>
                <a:latin typeface="Verdana" pitchFamily="34" charset="0"/>
              </a:rPr>
              <a:t>Gallery</a:t>
            </a:r>
          </a:p>
        </p:txBody>
      </p:sp>
      <p:sp>
        <p:nvSpPr>
          <p:cNvPr id="1577995" name="Rectangle 11"/>
          <p:cNvSpPr>
            <a:spLocks noChangeArrowheads="1"/>
          </p:cNvSpPr>
          <p:nvPr/>
        </p:nvSpPr>
        <p:spPr bwMode="auto">
          <a:xfrm>
            <a:off x="3981451" y="1058863"/>
            <a:ext cx="14239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8" tIns="45709" rIns="91418" bIns="4570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Verdana" pitchFamily="34" charset="0"/>
              </a:rPr>
              <a:t>Eucalyptus</a:t>
            </a:r>
            <a:br>
              <a:rPr lang="en-US">
                <a:solidFill>
                  <a:srgbClr val="FFFFFF"/>
                </a:solidFill>
                <a:latin typeface="Verdana" pitchFamily="34" charset="0"/>
              </a:rPr>
            </a:br>
            <a:r>
              <a:rPr lang="en-US">
                <a:solidFill>
                  <a:srgbClr val="FFFFFF"/>
                </a:solidFill>
                <a:latin typeface="Verdana" pitchFamily="34" charset="0"/>
              </a:rPr>
              <a:t>Grove</a:t>
            </a:r>
          </a:p>
        </p:txBody>
      </p:sp>
      <p:sp>
        <p:nvSpPr>
          <p:cNvPr id="1577996" name="Rectangle 12"/>
          <p:cNvSpPr>
            <a:spLocks noChangeArrowheads="1"/>
          </p:cNvSpPr>
          <p:nvPr/>
        </p:nvSpPr>
        <p:spPr bwMode="auto">
          <a:xfrm>
            <a:off x="5581651" y="5097463"/>
            <a:ext cx="12922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8" tIns="45709" rIns="91418" bIns="4570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Verdana" pitchFamily="34" charset="0"/>
              </a:rPr>
              <a:t>Grace</a:t>
            </a:r>
            <a:br>
              <a:rPr lang="en-US">
                <a:solidFill>
                  <a:srgbClr val="FFFFFF"/>
                </a:solidFill>
                <a:latin typeface="Verdana" pitchFamily="34" charset="0"/>
              </a:rPr>
            </a:br>
            <a:r>
              <a:rPr lang="en-US">
                <a:solidFill>
                  <a:srgbClr val="FFFFFF"/>
                </a:solidFill>
                <a:latin typeface="Verdana" pitchFamily="34" charset="0"/>
              </a:rPr>
              <a:t>Cathedral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274" name="Rectangle 2"/>
          <p:cNvSpPr>
            <a:spLocks noChangeArrowheads="1"/>
          </p:cNvSpPr>
          <p:nvPr/>
        </p:nvSpPr>
        <p:spPr bwMode="auto">
          <a:xfrm>
            <a:off x="0" y="4333"/>
            <a:ext cx="9144000" cy="6858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90275" name="Rectangle 3"/>
          <p:cNvSpPr>
            <a:spLocks noGrp="1" noChangeArrowheads="1"/>
          </p:cNvSpPr>
          <p:nvPr>
            <p:ph type="title"/>
          </p:nvPr>
        </p:nvSpPr>
        <p:spPr>
          <a:xfrm>
            <a:off x="-2461647" y="-143436"/>
            <a:ext cx="10972800" cy="1143000"/>
          </a:xfrm>
        </p:spPr>
        <p:txBody>
          <a:bodyPr/>
          <a:lstStyle/>
          <a:p>
            <a:r>
              <a:rPr lang="en-US" dirty="0"/>
              <a:t>Illumination Results</a:t>
            </a:r>
          </a:p>
        </p:txBody>
      </p:sp>
      <p:pic>
        <p:nvPicPr>
          <p:cNvPr id="15902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842534"/>
            <a:ext cx="6096000" cy="5788025"/>
          </a:xfrm>
          <a:prstGeom prst="rect">
            <a:avLst/>
          </a:prstGeom>
          <a:noFill/>
        </p:spPr>
      </p:pic>
      <p:sp>
        <p:nvSpPr>
          <p:cNvPr id="1590276" name="Rectangle 4"/>
          <p:cNvSpPr>
            <a:spLocks noGrp="1" noChangeArrowheads="1"/>
          </p:cNvSpPr>
          <p:nvPr>
            <p:ph idx="1"/>
          </p:nvPr>
        </p:nvSpPr>
        <p:spPr>
          <a:xfrm>
            <a:off x="304800" y="6537571"/>
            <a:ext cx="109728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1600" dirty="0"/>
              <a:t>Rendered with Greg Larson’s </a:t>
            </a:r>
            <a:r>
              <a:rPr lang="en-US" sz="1600" dirty="0">
                <a:solidFill>
                  <a:srgbClr val="FFFF00"/>
                </a:solidFill>
              </a:rPr>
              <a:t>RADIANCE</a:t>
            </a:r>
            <a:r>
              <a:rPr lang="en-US" sz="1600" dirty="0"/>
              <a:t> synthetic imaging system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32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11258" y="102031"/>
            <a:ext cx="8610600" cy="1295400"/>
          </a:xfrm>
        </p:spPr>
        <p:txBody>
          <a:bodyPr/>
          <a:lstStyle/>
          <a:p>
            <a:r>
              <a:rPr lang="en-US" sz="2800" dirty="0"/>
              <a:t>Comparison: Radiance map versus single image</a:t>
            </a:r>
          </a:p>
        </p:txBody>
      </p:sp>
      <p:pic>
        <p:nvPicPr>
          <p:cNvPr id="1592331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458" y="1473631"/>
            <a:ext cx="3200400" cy="1035050"/>
          </a:xfrm>
          <a:prstGeom prst="rect">
            <a:avLst/>
          </a:prstGeom>
          <a:noFill/>
        </p:spPr>
      </p:pic>
      <p:pic>
        <p:nvPicPr>
          <p:cNvPr id="1592333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0858" y="5796393"/>
            <a:ext cx="984250" cy="1011238"/>
          </a:xfrm>
          <a:prstGeom prst="rect">
            <a:avLst/>
          </a:prstGeom>
          <a:noFill/>
        </p:spPr>
      </p:pic>
      <p:pic>
        <p:nvPicPr>
          <p:cNvPr id="23449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6058" y="2616631"/>
            <a:ext cx="8305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-42018" y="2266413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HDR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24384" y="5565560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LDR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ideas for Image-based Lighting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534400" cy="5135563"/>
          </a:xfrm>
        </p:spPr>
        <p:txBody>
          <a:bodyPr/>
          <a:lstStyle/>
          <a:p>
            <a:r>
              <a:rPr lang="en-US" dirty="0"/>
              <a:t>Environment maps: tell what light is entering at each angle within some shell</a:t>
            </a:r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2743201"/>
            <a:ext cx="1905000" cy="133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 t="34157"/>
          <a:stretch>
            <a:fillRect/>
          </a:stretch>
        </p:blipFill>
        <p:spPr bwMode="auto">
          <a:xfrm>
            <a:off x="2667000" y="4724400"/>
            <a:ext cx="3733800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24384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419600" y="3200400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8" name="Down Arrow 7"/>
          <p:cNvSpPr/>
          <p:nvPr/>
        </p:nvSpPr>
        <p:spPr>
          <a:xfrm>
            <a:off x="4267200" y="4267200"/>
            <a:ext cx="4572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Synthetic Objects </a:t>
            </a:r>
          </a:p>
          <a:p>
            <a:r>
              <a:rPr lang="en-US"/>
              <a:t>+</a:t>
            </a:r>
          </a:p>
          <a:p>
            <a:r>
              <a:rPr lang="en-US"/>
              <a:t>Real light!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5938" name="Picture 2" descr="non_ib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381000"/>
            <a:ext cx="7315200" cy="5280025"/>
          </a:xfrm>
          <a:prstGeom prst="rect">
            <a:avLst/>
          </a:prstGeom>
          <a:noFill/>
        </p:spPr>
      </p:pic>
      <p:sp>
        <p:nvSpPr>
          <p:cNvPr id="1575939" name="Rectangle 3"/>
          <p:cNvSpPr>
            <a:spLocks noChangeArrowheads="1"/>
          </p:cNvSpPr>
          <p:nvPr/>
        </p:nvSpPr>
        <p:spPr bwMode="auto">
          <a:xfrm>
            <a:off x="304801" y="5743574"/>
            <a:ext cx="8710613" cy="946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hangingPunct="0"/>
            <a:r>
              <a:rPr lang="en-US" sz="2800">
                <a:solidFill>
                  <a:srgbClr val="FFFFFF"/>
                </a:solidFill>
                <a:latin typeface="Verdana" pitchFamily="34" charset="0"/>
              </a:rPr>
              <a:t>CG Objects Illuminated by a Traditional CG Light Source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81000"/>
            <a:ext cx="8077200" cy="1143000"/>
          </a:xfrm>
        </p:spPr>
        <p:txBody>
          <a:bodyPr/>
          <a:lstStyle/>
          <a:p>
            <a:r>
              <a:rPr lang="en-US" sz="3200"/>
              <a:t>Illuminating Objects using Measurements of Real Light</a:t>
            </a:r>
          </a:p>
        </p:txBody>
      </p:sp>
      <p:sp>
        <p:nvSpPr>
          <p:cNvPr id="1581060" name="Oval 4"/>
          <p:cNvSpPr>
            <a:spLocks noChangeArrowheads="1"/>
          </p:cNvSpPr>
          <p:nvPr/>
        </p:nvSpPr>
        <p:spPr bwMode="auto">
          <a:xfrm>
            <a:off x="990600" y="1561454"/>
            <a:ext cx="3962400" cy="41148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81061" name="Text Box 5"/>
          <p:cNvSpPr txBox="1">
            <a:spLocks noChangeArrowheads="1"/>
          </p:cNvSpPr>
          <p:nvPr/>
        </p:nvSpPr>
        <p:spPr bwMode="auto">
          <a:xfrm>
            <a:off x="2438400" y="4228454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eaLnBrk="0" hangingPunct="0"/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Object</a:t>
            </a:r>
            <a:endParaRPr lang="en-US" sz="2400">
              <a:solidFill>
                <a:srgbClr val="B2B2B2"/>
              </a:solidFill>
              <a:latin typeface="Times New Roman" pitchFamily="18" charset="0"/>
            </a:endParaRPr>
          </a:p>
        </p:txBody>
      </p:sp>
      <p:sp>
        <p:nvSpPr>
          <p:cNvPr id="1581062" name="Text Box 6"/>
          <p:cNvSpPr txBox="1">
            <a:spLocks noChangeArrowheads="1"/>
          </p:cNvSpPr>
          <p:nvPr/>
        </p:nvSpPr>
        <p:spPr bwMode="auto">
          <a:xfrm>
            <a:off x="4495801" y="1866254"/>
            <a:ext cx="842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lIns="91418" tIns="45709" rIns="91418" bIns="45709">
            <a:spAutoFit/>
          </a:bodyPr>
          <a:lstStyle/>
          <a:p>
            <a:pPr eaLnBrk="0" hangingPunct="0"/>
            <a:r>
              <a:rPr lang="en-US" sz="2400">
                <a:solidFill>
                  <a:srgbClr val="FFFF00"/>
                </a:solidFill>
                <a:latin typeface="Times New Roman" pitchFamily="18" charset="0"/>
              </a:rPr>
              <a:t>Light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2420600" y="2362201"/>
            <a:ext cx="930275" cy="1235075"/>
            <a:chOff x="1776" y="1958"/>
            <a:chExt cx="586" cy="778"/>
          </a:xfrm>
        </p:grpSpPr>
        <p:sp>
          <p:nvSpPr>
            <p:cNvPr id="1581064" name="Line 8"/>
            <p:cNvSpPr>
              <a:spLocks noChangeShapeType="1"/>
            </p:cNvSpPr>
            <p:nvPr/>
          </p:nvSpPr>
          <p:spPr bwMode="auto">
            <a:xfrm flipH="1" flipV="1">
              <a:off x="1776" y="2016"/>
              <a:ext cx="192" cy="192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581065" name="Line 9"/>
            <p:cNvSpPr>
              <a:spLocks noChangeShapeType="1"/>
            </p:cNvSpPr>
            <p:nvPr/>
          </p:nvSpPr>
          <p:spPr bwMode="auto">
            <a:xfrm flipH="1" flipV="1">
              <a:off x="1965" y="1958"/>
              <a:ext cx="3" cy="25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581066" name="Line 10"/>
            <p:cNvSpPr>
              <a:spLocks noChangeShapeType="1"/>
            </p:cNvSpPr>
            <p:nvPr/>
          </p:nvSpPr>
          <p:spPr bwMode="auto">
            <a:xfrm flipV="1">
              <a:off x="1968" y="2016"/>
              <a:ext cx="192" cy="192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581067" name="Line 11"/>
            <p:cNvSpPr>
              <a:spLocks noChangeShapeType="1"/>
            </p:cNvSpPr>
            <p:nvPr/>
          </p:nvSpPr>
          <p:spPr bwMode="auto">
            <a:xfrm rot="5400000" flipH="1" flipV="1">
              <a:off x="2112" y="2352"/>
              <a:ext cx="192" cy="192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581068" name="Line 12"/>
            <p:cNvSpPr>
              <a:spLocks noChangeShapeType="1"/>
            </p:cNvSpPr>
            <p:nvPr/>
          </p:nvSpPr>
          <p:spPr bwMode="auto">
            <a:xfrm rot="5400000" flipH="1" flipV="1">
              <a:off x="2235" y="2421"/>
              <a:ext cx="3" cy="25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581069" name="Line 13"/>
            <p:cNvSpPr>
              <a:spLocks noChangeShapeType="1"/>
            </p:cNvSpPr>
            <p:nvPr/>
          </p:nvSpPr>
          <p:spPr bwMode="auto">
            <a:xfrm rot="5400000" flipV="1">
              <a:off x="2112" y="2544"/>
              <a:ext cx="192" cy="192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581070" name="Line 14"/>
          <p:cNvSpPr>
            <a:spLocks noChangeShapeType="1"/>
          </p:cNvSpPr>
          <p:nvPr/>
        </p:nvSpPr>
        <p:spPr bwMode="auto">
          <a:xfrm flipH="1">
            <a:off x="2971800" y="1607492"/>
            <a:ext cx="0" cy="411162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81071" name="Line 15"/>
          <p:cNvSpPr>
            <a:spLocks noChangeShapeType="1"/>
          </p:cNvSpPr>
          <p:nvPr/>
        </p:nvSpPr>
        <p:spPr bwMode="auto">
          <a:xfrm flipV="1">
            <a:off x="1025526" y="3617268"/>
            <a:ext cx="346075" cy="1587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81072" name="Line 16"/>
          <p:cNvSpPr>
            <a:spLocks noChangeShapeType="1"/>
          </p:cNvSpPr>
          <p:nvPr/>
        </p:nvSpPr>
        <p:spPr bwMode="auto">
          <a:xfrm flipH="1" flipV="1">
            <a:off x="4572001" y="3583929"/>
            <a:ext cx="346075" cy="1588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81073" name="Line 17"/>
          <p:cNvSpPr>
            <a:spLocks noChangeShapeType="1"/>
          </p:cNvSpPr>
          <p:nvPr/>
        </p:nvSpPr>
        <p:spPr bwMode="auto">
          <a:xfrm flipH="1" flipV="1">
            <a:off x="2982913" y="5219054"/>
            <a:ext cx="0" cy="41275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81074" name="Rectangle 18"/>
          <p:cNvSpPr>
            <a:spLocks noChangeArrowheads="1"/>
          </p:cNvSpPr>
          <p:nvPr/>
        </p:nvSpPr>
        <p:spPr bwMode="auto">
          <a:xfrm>
            <a:off x="5562600" y="1637654"/>
            <a:ext cx="3200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1418" tIns="45709" rIns="91418" bIns="45709"/>
          <a:lstStyle/>
          <a:p>
            <a:pPr algn="ctr" eaLnBrk="0" hangingPunct="0"/>
            <a:endParaRPr lang="ru-RU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81075" name="Line 19"/>
          <p:cNvSpPr>
            <a:spLocks noChangeShapeType="1"/>
          </p:cNvSpPr>
          <p:nvPr/>
        </p:nvSpPr>
        <p:spPr bwMode="auto">
          <a:xfrm>
            <a:off x="1600200" y="2247254"/>
            <a:ext cx="304800" cy="3048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81076" name="Line 20"/>
          <p:cNvSpPr>
            <a:spLocks noChangeShapeType="1"/>
          </p:cNvSpPr>
          <p:nvPr/>
        </p:nvSpPr>
        <p:spPr bwMode="auto">
          <a:xfrm flipH="1">
            <a:off x="3962400" y="2247254"/>
            <a:ext cx="304800" cy="3048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81077" name="Line 21"/>
          <p:cNvSpPr>
            <a:spLocks noChangeShapeType="1"/>
          </p:cNvSpPr>
          <p:nvPr/>
        </p:nvSpPr>
        <p:spPr bwMode="auto">
          <a:xfrm flipH="1" flipV="1">
            <a:off x="3962400" y="4685654"/>
            <a:ext cx="304800" cy="3048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81078" name="Line 22"/>
          <p:cNvSpPr>
            <a:spLocks noChangeShapeType="1"/>
          </p:cNvSpPr>
          <p:nvPr/>
        </p:nvSpPr>
        <p:spPr bwMode="auto">
          <a:xfrm flipV="1">
            <a:off x="1676400" y="4685654"/>
            <a:ext cx="304800" cy="3048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81079" name="Text Box 23"/>
          <p:cNvSpPr txBox="1">
            <a:spLocks noChangeArrowheads="1"/>
          </p:cNvSpPr>
          <p:nvPr/>
        </p:nvSpPr>
        <p:spPr bwMode="auto">
          <a:xfrm>
            <a:off x="2971800" y="5842942"/>
            <a:ext cx="5943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>
                <a:solidFill>
                  <a:srgbClr val="FFFFFF"/>
                </a:solidFill>
                <a:latin typeface="Verdana" pitchFamily="34" charset="0"/>
              </a:rPr>
              <a:t>http://radsite.lbl.gov/radiance/</a:t>
            </a:r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2628900" y="2729854"/>
            <a:ext cx="685800" cy="1447800"/>
            <a:chOff x="1608" y="1840"/>
            <a:chExt cx="432" cy="912"/>
          </a:xfrm>
        </p:grpSpPr>
        <p:sp>
          <p:nvSpPr>
            <p:cNvPr id="1581081" name="Freeform 25"/>
            <p:cNvSpPr>
              <a:spLocks/>
            </p:cNvSpPr>
            <p:nvPr/>
          </p:nvSpPr>
          <p:spPr bwMode="auto">
            <a:xfrm>
              <a:off x="1608" y="2032"/>
              <a:ext cx="432" cy="720"/>
            </a:xfrm>
            <a:custGeom>
              <a:avLst/>
              <a:gdLst/>
              <a:ahLst/>
              <a:cxnLst>
                <a:cxn ang="0">
                  <a:pos x="48" y="672"/>
                </a:cxn>
                <a:cxn ang="0">
                  <a:pos x="0" y="672"/>
                </a:cxn>
                <a:cxn ang="0">
                  <a:pos x="0" y="720"/>
                </a:cxn>
                <a:cxn ang="0">
                  <a:pos x="432" y="720"/>
                </a:cxn>
                <a:cxn ang="0">
                  <a:pos x="432" y="672"/>
                </a:cxn>
                <a:cxn ang="0">
                  <a:pos x="384" y="672"/>
                </a:cxn>
                <a:cxn ang="0">
                  <a:pos x="384" y="48"/>
                </a:cxn>
                <a:cxn ang="0">
                  <a:pos x="432" y="48"/>
                </a:cxn>
                <a:cxn ang="0">
                  <a:pos x="432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48" y="48"/>
                </a:cxn>
                <a:cxn ang="0">
                  <a:pos x="48" y="672"/>
                </a:cxn>
              </a:cxnLst>
              <a:rect l="0" t="0" r="r" b="b"/>
              <a:pathLst>
                <a:path w="432" h="720">
                  <a:moveTo>
                    <a:pt x="48" y="672"/>
                  </a:moveTo>
                  <a:lnTo>
                    <a:pt x="0" y="672"/>
                  </a:lnTo>
                  <a:lnTo>
                    <a:pt x="0" y="720"/>
                  </a:lnTo>
                  <a:lnTo>
                    <a:pt x="432" y="720"/>
                  </a:lnTo>
                  <a:lnTo>
                    <a:pt x="432" y="672"/>
                  </a:lnTo>
                  <a:lnTo>
                    <a:pt x="384" y="672"/>
                  </a:lnTo>
                  <a:lnTo>
                    <a:pt x="384" y="48"/>
                  </a:lnTo>
                  <a:lnTo>
                    <a:pt x="432" y="48"/>
                  </a:lnTo>
                  <a:lnTo>
                    <a:pt x="432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48" y="48"/>
                  </a:lnTo>
                  <a:lnTo>
                    <a:pt x="48" y="672"/>
                  </a:lnTo>
                  <a:close/>
                </a:path>
              </a:pathLst>
            </a:custGeom>
            <a:solidFill>
              <a:schemeClr val="folHlink"/>
            </a:solidFill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581082" name="Oval 26"/>
            <p:cNvSpPr>
              <a:spLocks noChangeArrowheads="1"/>
            </p:cNvSpPr>
            <p:nvPr/>
          </p:nvSpPr>
          <p:spPr bwMode="auto">
            <a:xfrm>
              <a:off x="1752" y="1840"/>
              <a:ext cx="144" cy="144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581083" name="Oval 27"/>
            <p:cNvSpPr>
              <a:spLocks noChangeArrowheads="1"/>
            </p:cNvSpPr>
            <p:nvPr/>
          </p:nvSpPr>
          <p:spPr bwMode="auto">
            <a:xfrm>
              <a:off x="1946" y="1922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581084" name="Freeform 28"/>
            <p:cNvSpPr>
              <a:spLocks/>
            </p:cNvSpPr>
            <p:nvPr/>
          </p:nvSpPr>
          <p:spPr bwMode="auto">
            <a:xfrm>
              <a:off x="1862" y="1950"/>
              <a:ext cx="56" cy="9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8"/>
                </a:cxn>
                <a:cxn ang="0">
                  <a:pos x="56" y="96"/>
                </a:cxn>
              </a:cxnLst>
              <a:rect l="0" t="0" r="r" b="b"/>
              <a:pathLst>
                <a:path w="56" h="96">
                  <a:moveTo>
                    <a:pt x="8" y="0"/>
                  </a:moveTo>
                  <a:cubicBezTo>
                    <a:pt x="4" y="16"/>
                    <a:pt x="0" y="32"/>
                    <a:pt x="8" y="48"/>
                  </a:cubicBezTo>
                  <a:cubicBezTo>
                    <a:pt x="16" y="64"/>
                    <a:pt x="36" y="80"/>
                    <a:pt x="56" y="96"/>
                  </a:cubicBezTo>
                </a:path>
              </a:pathLst>
            </a:custGeom>
            <a:noFill/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581085" name="Freeform 29"/>
            <p:cNvSpPr>
              <a:spLocks/>
            </p:cNvSpPr>
            <p:nvPr/>
          </p:nvSpPr>
          <p:spPr bwMode="auto">
            <a:xfrm>
              <a:off x="1956" y="1950"/>
              <a:ext cx="56" cy="9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8"/>
                </a:cxn>
                <a:cxn ang="0">
                  <a:pos x="56" y="96"/>
                </a:cxn>
              </a:cxnLst>
              <a:rect l="0" t="0" r="r" b="b"/>
              <a:pathLst>
                <a:path w="56" h="96">
                  <a:moveTo>
                    <a:pt x="8" y="0"/>
                  </a:moveTo>
                  <a:cubicBezTo>
                    <a:pt x="4" y="16"/>
                    <a:pt x="0" y="32"/>
                    <a:pt x="8" y="48"/>
                  </a:cubicBezTo>
                  <a:cubicBezTo>
                    <a:pt x="16" y="64"/>
                    <a:pt x="48" y="88"/>
                    <a:pt x="56" y="96"/>
                  </a:cubicBezTo>
                </a:path>
              </a:pathLst>
            </a:custGeom>
            <a:noFill/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581086" name="Freeform 30"/>
            <p:cNvSpPr>
              <a:spLocks/>
            </p:cNvSpPr>
            <p:nvPr/>
          </p:nvSpPr>
          <p:spPr bwMode="auto">
            <a:xfrm flipH="1">
              <a:off x="1932" y="1948"/>
              <a:ext cx="56" cy="9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8"/>
                </a:cxn>
                <a:cxn ang="0">
                  <a:pos x="56" y="96"/>
                </a:cxn>
              </a:cxnLst>
              <a:rect l="0" t="0" r="r" b="b"/>
              <a:pathLst>
                <a:path w="56" h="96">
                  <a:moveTo>
                    <a:pt x="8" y="0"/>
                  </a:moveTo>
                  <a:cubicBezTo>
                    <a:pt x="4" y="16"/>
                    <a:pt x="0" y="32"/>
                    <a:pt x="8" y="48"/>
                  </a:cubicBezTo>
                  <a:cubicBezTo>
                    <a:pt x="16" y="64"/>
                    <a:pt x="48" y="88"/>
                    <a:pt x="56" y="96"/>
                  </a:cubicBezTo>
                </a:path>
              </a:pathLst>
            </a:custGeom>
            <a:noFill/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581087" name="Freeform 31"/>
            <p:cNvSpPr>
              <a:spLocks/>
            </p:cNvSpPr>
            <p:nvPr/>
          </p:nvSpPr>
          <p:spPr bwMode="auto">
            <a:xfrm flipH="1">
              <a:off x="1736" y="1950"/>
              <a:ext cx="56" cy="9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8"/>
                </a:cxn>
                <a:cxn ang="0">
                  <a:pos x="56" y="96"/>
                </a:cxn>
              </a:cxnLst>
              <a:rect l="0" t="0" r="r" b="b"/>
              <a:pathLst>
                <a:path w="56" h="96">
                  <a:moveTo>
                    <a:pt x="8" y="0"/>
                  </a:moveTo>
                  <a:cubicBezTo>
                    <a:pt x="4" y="16"/>
                    <a:pt x="0" y="32"/>
                    <a:pt x="8" y="48"/>
                  </a:cubicBezTo>
                  <a:cubicBezTo>
                    <a:pt x="16" y="64"/>
                    <a:pt x="36" y="80"/>
                    <a:pt x="56" y="96"/>
                  </a:cubicBezTo>
                </a:path>
              </a:pathLst>
            </a:custGeom>
            <a:noFill/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581088" name="Oval 32"/>
            <p:cNvSpPr>
              <a:spLocks noChangeArrowheads="1"/>
            </p:cNvSpPr>
            <p:nvPr/>
          </p:nvSpPr>
          <p:spPr bwMode="auto">
            <a:xfrm>
              <a:off x="1656" y="192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581089" name="Freeform 33"/>
            <p:cNvSpPr>
              <a:spLocks/>
            </p:cNvSpPr>
            <p:nvPr/>
          </p:nvSpPr>
          <p:spPr bwMode="auto">
            <a:xfrm>
              <a:off x="1666" y="1954"/>
              <a:ext cx="56" cy="9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8"/>
                </a:cxn>
                <a:cxn ang="0">
                  <a:pos x="56" y="96"/>
                </a:cxn>
              </a:cxnLst>
              <a:rect l="0" t="0" r="r" b="b"/>
              <a:pathLst>
                <a:path w="56" h="96">
                  <a:moveTo>
                    <a:pt x="8" y="0"/>
                  </a:moveTo>
                  <a:cubicBezTo>
                    <a:pt x="4" y="16"/>
                    <a:pt x="0" y="32"/>
                    <a:pt x="8" y="48"/>
                  </a:cubicBezTo>
                  <a:cubicBezTo>
                    <a:pt x="16" y="64"/>
                    <a:pt x="48" y="88"/>
                    <a:pt x="56" y="96"/>
                  </a:cubicBezTo>
                </a:path>
              </a:pathLst>
            </a:custGeom>
            <a:noFill/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581090" name="Freeform 34"/>
            <p:cNvSpPr>
              <a:spLocks/>
            </p:cNvSpPr>
            <p:nvPr/>
          </p:nvSpPr>
          <p:spPr bwMode="auto">
            <a:xfrm flipH="1">
              <a:off x="1642" y="1952"/>
              <a:ext cx="56" cy="9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8"/>
                </a:cxn>
                <a:cxn ang="0">
                  <a:pos x="56" y="96"/>
                </a:cxn>
              </a:cxnLst>
              <a:rect l="0" t="0" r="r" b="b"/>
              <a:pathLst>
                <a:path w="56" h="96">
                  <a:moveTo>
                    <a:pt x="8" y="0"/>
                  </a:moveTo>
                  <a:cubicBezTo>
                    <a:pt x="4" y="16"/>
                    <a:pt x="0" y="32"/>
                    <a:pt x="8" y="48"/>
                  </a:cubicBezTo>
                  <a:cubicBezTo>
                    <a:pt x="16" y="64"/>
                    <a:pt x="48" y="88"/>
                    <a:pt x="56" y="96"/>
                  </a:cubicBezTo>
                </a:path>
              </a:pathLst>
            </a:custGeom>
            <a:noFill/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581091" name="Text Box 35"/>
          <p:cNvSpPr txBox="1">
            <a:spLocks noChangeArrowheads="1"/>
          </p:cNvSpPr>
          <p:nvPr/>
        </p:nvSpPr>
        <p:spPr bwMode="auto">
          <a:xfrm>
            <a:off x="5562600" y="1832918"/>
            <a:ext cx="3136900" cy="308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>
                <a:solidFill>
                  <a:srgbClr val="FFFFFF"/>
                </a:solidFill>
                <a:latin typeface="Verdana" pitchFamily="34" charset="0"/>
              </a:rPr>
              <a:t>Environment assigned “glow” material property in</a:t>
            </a:r>
            <a:br>
              <a:rPr lang="en-US" sz="280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z="2800">
                <a:solidFill>
                  <a:srgbClr val="FFFFFF"/>
                </a:solidFill>
                <a:latin typeface="Verdana" pitchFamily="34" charset="0"/>
              </a:rPr>
              <a:t>Greg Ward’s </a:t>
            </a:r>
            <a:r>
              <a:rPr lang="en-US" sz="2800">
                <a:solidFill>
                  <a:srgbClr val="00FFFF"/>
                </a:solidFill>
                <a:latin typeface="Verdana" pitchFamily="34" charset="0"/>
              </a:rPr>
              <a:t>RADIANCE</a:t>
            </a:r>
            <a:r>
              <a:rPr lang="en-US" sz="2800">
                <a:solidFill>
                  <a:srgbClr val="FFFFFF"/>
                </a:solidFill>
                <a:latin typeface="Verdana" pitchFamily="34" charset="0"/>
              </a:rPr>
              <a:t> system.</a:t>
            </a:r>
            <a:endParaRPr lang="en-US" sz="2800" b="1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3106" name="Picture 2" descr="render_grace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7612" y="3124200"/>
            <a:ext cx="4116388" cy="2598738"/>
          </a:xfrm>
          <a:prstGeom prst="rect">
            <a:avLst/>
          </a:prstGeom>
          <a:noFill/>
          <a:effectLst>
            <a:outerShdw dist="53882" dir="2700000" algn="ctr" rotWithShape="0">
              <a:srgbClr val="000000"/>
            </a:outerShdw>
          </a:effectLst>
        </p:spPr>
      </p:pic>
      <p:pic>
        <p:nvPicPr>
          <p:cNvPr id="1583107" name="Picture 3" descr="render_rnl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7612" y="228600"/>
            <a:ext cx="4116388" cy="2598738"/>
          </a:xfrm>
          <a:prstGeom prst="rect">
            <a:avLst/>
          </a:prstGeom>
          <a:noFill/>
          <a:effectLst>
            <a:outerShdw dist="53882" dir="2700000" algn="ctr" rotWithShape="0">
              <a:srgbClr val="000000"/>
            </a:outerShdw>
          </a:effectLst>
        </p:spPr>
      </p:pic>
      <p:pic>
        <p:nvPicPr>
          <p:cNvPr id="1583108" name="Picture 4" descr="render_uffizi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6426" y="3124200"/>
            <a:ext cx="4116387" cy="2598738"/>
          </a:xfrm>
          <a:prstGeom prst="rect">
            <a:avLst/>
          </a:prstGeom>
          <a:noFill/>
          <a:effectLst>
            <a:outerShdw dist="53882" dir="2700000" algn="ctr" rotWithShape="0">
              <a:srgbClr val="000000"/>
            </a:outerShdw>
          </a:effectLst>
        </p:spPr>
      </p:pic>
      <p:pic>
        <p:nvPicPr>
          <p:cNvPr id="1583109" name="Picture 5" descr="render_beach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6425" y="228600"/>
            <a:ext cx="4114800" cy="2598738"/>
          </a:xfrm>
          <a:prstGeom prst="rect">
            <a:avLst/>
          </a:prstGeom>
          <a:noFill/>
          <a:effectLst>
            <a:outerShdw dist="53882" dir="2700000" algn="ctr" rotWithShape="0">
              <a:srgbClr val="000000"/>
            </a:outerShdw>
          </a:effectLst>
        </p:spPr>
      </p:pic>
      <p:sp>
        <p:nvSpPr>
          <p:cNvPr id="1583110" name="Rectangle 6"/>
          <p:cNvSpPr>
            <a:spLocks noChangeArrowheads="1"/>
          </p:cNvSpPr>
          <p:nvPr/>
        </p:nvSpPr>
        <p:spPr bwMode="auto">
          <a:xfrm>
            <a:off x="608012" y="5913439"/>
            <a:ext cx="7315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latin typeface="Bookman Old Style" pitchFamily="18" charset="0"/>
              </a:rPr>
              <a:t>Paul Debevec. A Tutorial on Image-Based Lighting.  IEEE Computer Graphics and Applications, Jan/Feb 2002.</a:t>
            </a:r>
          </a:p>
        </p:txBody>
      </p:sp>
    </p:spTree>
  </p:cSld>
  <p:clrMapOvr>
    <a:masterClrMapping/>
  </p:clrMapOvr>
  <p:transition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533400"/>
            <a:ext cx="6781800" cy="1066800"/>
          </a:xfrm>
        </p:spPr>
        <p:txBody>
          <a:bodyPr/>
          <a:lstStyle/>
          <a:p>
            <a:r>
              <a:rPr lang="en-US" b="0" i="1">
                <a:solidFill>
                  <a:srgbClr val="66CCFF"/>
                </a:solidFill>
              </a:rPr>
              <a:t>Rendering with Natural Light</a:t>
            </a:r>
          </a:p>
        </p:txBody>
      </p:sp>
      <p:pic>
        <p:nvPicPr>
          <p:cNvPr id="1584131" name="Picture 3" descr="ball"/>
          <p:cNvPicPr>
            <a:picLocks noChangeAspect="1" noChangeArrowheads="1"/>
          </p:cNvPicPr>
          <p:nvPr/>
        </p:nvPicPr>
        <p:blipFill>
          <a:blip r:embed="rId3" cstate="print"/>
          <a:srcRect l="20183" t="11145" r="22018" b="10835"/>
          <a:stretch>
            <a:fillRect/>
          </a:stretch>
        </p:blipFill>
        <p:spPr bwMode="auto">
          <a:xfrm>
            <a:off x="914400" y="1981200"/>
            <a:ext cx="3276600" cy="3276600"/>
          </a:xfrm>
          <a:prstGeom prst="rect">
            <a:avLst/>
          </a:prstGeom>
          <a:noFill/>
        </p:spPr>
      </p:pic>
      <p:pic>
        <p:nvPicPr>
          <p:cNvPr id="1584132" name="Picture 4" descr="rnl_m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981200"/>
            <a:ext cx="4038600" cy="3028950"/>
          </a:xfrm>
          <a:prstGeom prst="rect">
            <a:avLst/>
          </a:prstGeom>
          <a:noFill/>
        </p:spPr>
      </p:pic>
      <p:sp>
        <p:nvSpPr>
          <p:cNvPr id="1584133" name="Text Box 5"/>
          <p:cNvSpPr txBox="1">
            <a:spLocks noChangeArrowheads="1"/>
          </p:cNvSpPr>
          <p:nvPr/>
        </p:nvSpPr>
        <p:spPr bwMode="auto">
          <a:xfrm>
            <a:off x="1447800" y="5638800"/>
            <a:ext cx="6934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latin typeface="Trebuchet MS" pitchFamily="34" charset="0"/>
              </a:rPr>
              <a:t>SIGGRAPH 98 Electronic Theater</a:t>
            </a:r>
          </a:p>
        </p:txBody>
      </p:sp>
    </p:spTree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hlinkClick r:id="rId2"/>
              </a:rPr>
              <a:t>http://www.youtube.com/watch?v=EHBgkeXH9lU</a:t>
            </a:r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r>
              <a:rPr lang="en-US" sz="2800" dirty="0"/>
              <a:t>(stretch break during movie)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0" y="-1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47109" name="Picture 5" descr="fig4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77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363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-2514600" y="-304800"/>
            <a:ext cx="97536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Illuminating a Small Scene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9041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48133" name="Picture 5" descr="fig4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41" y="1"/>
            <a:ext cx="9144000" cy="677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3773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 eaLnBrk="1" hangingPunct="1">
              <a:buNone/>
              <a:defRPr/>
            </a:pPr>
            <a:r>
              <a:rPr lang="en-US" sz="3200" dirty="0"/>
              <a:t>	We can now illuminate</a:t>
            </a:r>
            <a:br>
              <a:rPr lang="en-US" sz="3200" dirty="0"/>
            </a:br>
            <a:r>
              <a:rPr lang="en-US" sz="3200" b="1" dirty="0"/>
              <a:t>synthetic objects</a:t>
            </a:r>
            <a:r>
              <a:rPr lang="en-US" sz="3200" dirty="0"/>
              <a:t> with </a:t>
            </a:r>
            <a:r>
              <a:rPr lang="en-US" sz="3200" b="1" dirty="0"/>
              <a:t>real light</a:t>
            </a:r>
            <a:r>
              <a:rPr lang="en-US" sz="3200" dirty="0"/>
              <a:t>.</a:t>
            </a:r>
          </a:p>
          <a:p>
            <a:pPr lvl="1" eaLnBrk="1" hangingPunct="1">
              <a:buNone/>
              <a:defRPr/>
            </a:pPr>
            <a:r>
              <a:rPr lang="en-US" dirty="0"/>
              <a:t>	- Environment map</a:t>
            </a:r>
          </a:p>
          <a:p>
            <a:pPr lvl="1" eaLnBrk="1" hangingPunct="1">
              <a:buNone/>
              <a:defRPr/>
            </a:pPr>
            <a:r>
              <a:rPr lang="en-US" dirty="0"/>
              <a:t>	- Light probe</a:t>
            </a:r>
          </a:p>
          <a:p>
            <a:pPr lvl="1" eaLnBrk="1" hangingPunct="1">
              <a:buNone/>
              <a:defRPr/>
            </a:pPr>
            <a:r>
              <a:rPr lang="en-US" dirty="0"/>
              <a:t>	- HDR</a:t>
            </a:r>
          </a:p>
          <a:p>
            <a:pPr lvl="1" eaLnBrk="1" hangingPunct="1">
              <a:buNone/>
              <a:defRPr/>
            </a:pPr>
            <a:r>
              <a:rPr lang="en-US" dirty="0"/>
              <a:t>	- Ray tracing</a:t>
            </a:r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buNone/>
              <a:defRPr/>
            </a:pPr>
            <a:r>
              <a:rPr lang="en-US" dirty="0"/>
              <a:t>		How do we add synthetic objects to a </a:t>
            </a:r>
          </a:p>
          <a:p>
            <a:pPr eaLnBrk="1" hangingPunct="1">
              <a:buNone/>
              <a:defRPr/>
            </a:pPr>
            <a:r>
              <a:rPr lang="en-US" dirty="0"/>
              <a:t>		</a:t>
            </a:r>
            <a:r>
              <a:rPr lang="en-US" b="1" dirty="0"/>
              <a:t>real scene</a:t>
            </a:r>
            <a:r>
              <a:rPr lang="en-US" dirty="0"/>
              <a:t>?</a:t>
            </a:r>
          </a:p>
          <a:p>
            <a:pPr lvl="2" eaLnBrk="1" hangingPunct="1">
              <a:buNone/>
              <a:defRPr/>
            </a:pP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7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7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1219200" y="1722895"/>
            <a:ext cx="7239000" cy="4038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977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97536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Real Scene Example</a:t>
            </a:r>
          </a:p>
        </p:txBody>
      </p:sp>
      <p:sp>
        <p:nvSpPr>
          <p:cNvPr id="1739780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600559" y="5909348"/>
            <a:ext cx="8077200" cy="7620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dirty="0"/>
              <a:t>	Goal: place synthetic objects on table</a:t>
            </a:r>
          </a:p>
        </p:txBody>
      </p:sp>
      <p:pic>
        <p:nvPicPr>
          <p:cNvPr id="50181" name="Picture 5" descr="fig8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722895"/>
            <a:ext cx="7239000" cy="402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Spherical Map Example</a:t>
            </a:r>
          </a:p>
        </p:txBody>
      </p:sp>
      <p:pic>
        <p:nvPicPr>
          <p:cNvPr id="1491971" name="Picture 3" descr="gl_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828799"/>
            <a:ext cx="3810000" cy="3810000"/>
          </a:xfrm>
          <a:prstGeom prst="rect">
            <a:avLst/>
          </a:prstGeom>
          <a:noFill/>
        </p:spPr>
      </p:pic>
      <p:pic>
        <p:nvPicPr>
          <p:cNvPr id="1491972" name="Picture 4" descr="gl_spec_teapo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1828800"/>
            <a:ext cx="4724400" cy="38385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447800" y="1752600"/>
            <a:ext cx="7086600" cy="4572000"/>
            <a:chOff x="672" y="1152"/>
            <a:chExt cx="4464" cy="2880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672" y="1152"/>
              <a:ext cx="4464" cy="2880"/>
              <a:chOff x="672" y="1152"/>
              <a:chExt cx="4464" cy="2880"/>
            </a:xfrm>
          </p:grpSpPr>
          <p:sp>
            <p:nvSpPr>
              <p:cNvPr id="52244" name="Freeform 4"/>
              <p:cNvSpPr>
                <a:spLocks/>
              </p:cNvSpPr>
              <p:nvPr/>
            </p:nvSpPr>
            <p:spPr bwMode="auto">
              <a:xfrm>
                <a:off x="2106" y="2858"/>
                <a:ext cx="236" cy="118"/>
              </a:xfrm>
              <a:custGeom>
                <a:avLst/>
                <a:gdLst>
                  <a:gd name="T0" fmla="*/ 0 w 192"/>
                  <a:gd name="T1" fmla="*/ 118 h 96"/>
                  <a:gd name="T2" fmla="*/ 118 w 192"/>
                  <a:gd name="T3" fmla="*/ 0 h 96"/>
                  <a:gd name="T4" fmla="*/ 236 w 192"/>
                  <a:gd name="T5" fmla="*/ 118 h 96"/>
                  <a:gd name="T6" fmla="*/ 0 w 192"/>
                  <a:gd name="T7" fmla="*/ 118 h 9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2"/>
                  <a:gd name="T13" fmla="*/ 0 h 96"/>
                  <a:gd name="T14" fmla="*/ 192 w 192"/>
                  <a:gd name="T15" fmla="*/ 96 h 9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2" h="96">
                    <a:moveTo>
                      <a:pt x="0" y="96"/>
                    </a:moveTo>
                    <a:lnTo>
                      <a:pt x="96" y="0"/>
                    </a:lnTo>
                    <a:lnTo>
                      <a:pt x="192" y="96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5" name="Freeform 5"/>
              <p:cNvSpPr>
                <a:spLocks/>
              </p:cNvSpPr>
              <p:nvPr/>
            </p:nvSpPr>
            <p:spPr bwMode="auto">
              <a:xfrm>
                <a:off x="3159" y="2567"/>
                <a:ext cx="177" cy="413"/>
              </a:xfrm>
              <a:custGeom>
                <a:avLst/>
                <a:gdLst>
                  <a:gd name="T0" fmla="*/ 59 w 144"/>
                  <a:gd name="T1" fmla="*/ 354 h 336"/>
                  <a:gd name="T2" fmla="*/ 0 w 144"/>
                  <a:gd name="T3" fmla="*/ 413 h 336"/>
                  <a:gd name="T4" fmla="*/ 177 w 144"/>
                  <a:gd name="T5" fmla="*/ 413 h 336"/>
                  <a:gd name="T6" fmla="*/ 118 w 144"/>
                  <a:gd name="T7" fmla="*/ 354 h 336"/>
                  <a:gd name="T8" fmla="*/ 118 w 144"/>
                  <a:gd name="T9" fmla="*/ 0 h 336"/>
                  <a:gd name="T10" fmla="*/ 59 w 144"/>
                  <a:gd name="T11" fmla="*/ 0 h 336"/>
                  <a:gd name="T12" fmla="*/ 59 w 144"/>
                  <a:gd name="T13" fmla="*/ 354 h 3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4"/>
                  <a:gd name="T22" fmla="*/ 0 h 336"/>
                  <a:gd name="T23" fmla="*/ 144 w 144"/>
                  <a:gd name="T24" fmla="*/ 336 h 3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4" h="336">
                    <a:moveTo>
                      <a:pt x="48" y="288"/>
                    </a:moveTo>
                    <a:lnTo>
                      <a:pt x="0" y="336"/>
                    </a:lnTo>
                    <a:lnTo>
                      <a:pt x="144" y="336"/>
                    </a:lnTo>
                    <a:lnTo>
                      <a:pt x="96" y="288"/>
                    </a:lnTo>
                    <a:lnTo>
                      <a:pt x="96" y="0"/>
                    </a:lnTo>
                    <a:lnTo>
                      <a:pt x="48" y="0"/>
                    </a:lnTo>
                    <a:lnTo>
                      <a:pt x="48" y="28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6" name="Rectangle 6"/>
              <p:cNvSpPr>
                <a:spLocks noChangeArrowheads="1"/>
              </p:cNvSpPr>
              <p:nvPr/>
            </p:nvSpPr>
            <p:spPr bwMode="auto">
              <a:xfrm>
                <a:off x="672" y="1152"/>
                <a:ext cx="4464" cy="2880"/>
              </a:xfrm>
              <a:prstGeom prst="rect">
                <a:avLst/>
              </a:prstGeom>
              <a:noFill/>
              <a:ln w="38100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7" name="Rectangle 7"/>
              <p:cNvSpPr>
                <a:spLocks noChangeArrowheads="1"/>
              </p:cNvSpPr>
              <p:nvPr/>
            </p:nvSpPr>
            <p:spPr bwMode="auto">
              <a:xfrm>
                <a:off x="1680" y="2976"/>
                <a:ext cx="2160" cy="9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8" name="Rectangle 8"/>
              <p:cNvSpPr>
                <a:spLocks noChangeArrowheads="1"/>
              </p:cNvSpPr>
              <p:nvPr/>
            </p:nvSpPr>
            <p:spPr bwMode="auto">
              <a:xfrm>
                <a:off x="1920" y="3072"/>
                <a:ext cx="96" cy="960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9" name="Rectangle 9"/>
              <p:cNvSpPr>
                <a:spLocks noChangeArrowheads="1"/>
              </p:cNvSpPr>
              <p:nvPr/>
            </p:nvSpPr>
            <p:spPr bwMode="auto">
              <a:xfrm>
                <a:off x="3504" y="3072"/>
                <a:ext cx="96" cy="960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43882" name="Text Box 10"/>
            <p:cNvSpPr txBox="1">
              <a:spLocks noChangeArrowheads="1"/>
            </p:cNvSpPr>
            <p:nvPr/>
          </p:nvSpPr>
          <p:spPr bwMode="auto">
            <a:xfrm>
              <a:off x="4076" y="3696"/>
              <a:ext cx="87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400">
                  <a:solidFill>
                    <a:srgbClr val="808080"/>
                  </a:solidFill>
                  <a:latin typeface="Times New Roman" pitchFamily="18" charset="0"/>
                </a:rPr>
                <a:t>real scene</a:t>
              </a:r>
            </a:p>
          </p:txBody>
        </p:sp>
      </p:grpSp>
      <p:sp>
        <p:nvSpPr>
          <p:cNvPr id="1743883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97536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Modeling the Scene</a:t>
            </a:r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1447800" y="1752600"/>
            <a:ext cx="7086600" cy="2895600"/>
            <a:chOff x="672" y="1152"/>
            <a:chExt cx="4464" cy="1824"/>
          </a:xfrm>
        </p:grpSpPr>
        <p:sp>
          <p:nvSpPr>
            <p:cNvPr id="52240" name="Rectangle 14"/>
            <p:cNvSpPr>
              <a:spLocks noChangeArrowheads="1"/>
            </p:cNvSpPr>
            <p:nvPr/>
          </p:nvSpPr>
          <p:spPr bwMode="auto">
            <a:xfrm>
              <a:off x="672" y="1152"/>
              <a:ext cx="4464" cy="1824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743887" name="Text Box 15"/>
            <p:cNvSpPr txBox="1">
              <a:spLocks noChangeArrowheads="1"/>
            </p:cNvSpPr>
            <p:nvPr/>
          </p:nvSpPr>
          <p:spPr bwMode="auto">
            <a:xfrm>
              <a:off x="2137" y="1178"/>
              <a:ext cx="149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400">
                  <a:solidFill>
                    <a:srgbClr val="FFFF00"/>
                  </a:solidFill>
                  <a:latin typeface="Times New Roman" pitchFamily="18" charset="0"/>
                </a:rPr>
                <a:t>light-based model</a:t>
              </a:r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1828800" y="2114550"/>
            <a:ext cx="6343650" cy="2465388"/>
            <a:chOff x="912" y="1380"/>
            <a:chExt cx="3996" cy="1553"/>
          </a:xfrm>
        </p:grpSpPr>
        <p:sp>
          <p:nvSpPr>
            <p:cNvPr id="52231" name="Line 17"/>
            <p:cNvSpPr>
              <a:spLocks noChangeShapeType="1"/>
            </p:cNvSpPr>
            <p:nvPr/>
          </p:nvSpPr>
          <p:spPr bwMode="auto">
            <a:xfrm>
              <a:off x="2736" y="2748"/>
              <a:ext cx="2172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2232" name="Line 18"/>
            <p:cNvSpPr>
              <a:spLocks noChangeShapeType="1"/>
            </p:cNvSpPr>
            <p:nvPr/>
          </p:nvSpPr>
          <p:spPr bwMode="auto">
            <a:xfrm flipV="1">
              <a:off x="2586" y="1380"/>
              <a:ext cx="0" cy="121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2233" name="Line 19"/>
            <p:cNvSpPr>
              <a:spLocks noChangeShapeType="1"/>
            </p:cNvSpPr>
            <p:nvPr/>
          </p:nvSpPr>
          <p:spPr bwMode="auto">
            <a:xfrm flipV="1">
              <a:off x="2697" y="1477"/>
              <a:ext cx="1302" cy="114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2234" name="Line 20"/>
            <p:cNvSpPr>
              <a:spLocks noChangeShapeType="1"/>
            </p:cNvSpPr>
            <p:nvPr/>
          </p:nvSpPr>
          <p:spPr bwMode="auto">
            <a:xfrm flipH="1">
              <a:off x="912" y="2748"/>
              <a:ext cx="1536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2235" name="Line 21"/>
            <p:cNvSpPr>
              <a:spLocks noChangeShapeType="1"/>
            </p:cNvSpPr>
            <p:nvPr/>
          </p:nvSpPr>
          <p:spPr bwMode="auto">
            <a:xfrm flipH="1" flipV="1">
              <a:off x="1212" y="1597"/>
              <a:ext cx="1248" cy="102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2236" name="Line 22"/>
            <p:cNvSpPr>
              <a:spLocks noChangeShapeType="1"/>
            </p:cNvSpPr>
            <p:nvPr/>
          </p:nvSpPr>
          <p:spPr bwMode="auto">
            <a:xfrm>
              <a:off x="2679" y="2800"/>
              <a:ext cx="93" cy="7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2237" name="Line 23"/>
            <p:cNvSpPr>
              <a:spLocks noChangeShapeType="1"/>
            </p:cNvSpPr>
            <p:nvPr/>
          </p:nvSpPr>
          <p:spPr bwMode="auto">
            <a:xfrm flipH="1">
              <a:off x="2394" y="2803"/>
              <a:ext cx="93" cy="7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2238" name="Oval 24"/>
            <p:cNvSpPr>
              <a:spLocks noChangeArrowheads="1"/>
            </p:cNvSpPr>
            <p:nvPr/>
          </p:nvSpPr>
          <p:spPr bwMode="auto">
            <a:xfrm>
              <a:off x="2511" y="2640"/>
              <a:ext cx="144" cy="14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2239" name="Line 25"/>
            <p:cNvSpPr>
              <a:spLocks noChangeShapeType="1"/>
            </p:cNvSpPr>
            <p:nvPr/>
          </p:nvSpPr>
          <p:spPr bwMode="auto">
            <a:xfrm>
              <a:off x="2583" y="2833"/>
              <a:ext cx="0" cy="10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fig8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1768475"/>
            <a:ext cx="5410200" cy="400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2209800" y="1752600"/>
            <a:ext cx="5410200" cy="4038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4182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373063"/>
            <a:ext cx="8534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Light Probe / Calibration Grid</a:t>
            </a: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The </a:t>
            </a:r>
            <a:r>
              <a:rPr lang="en-US" i="1">
                <a:solidFill>
                  <a:schemeClr val="bg1"/>
                </a:solidFill>
              </a:rPr>
              <a:t>Light-Based</a:t>
            </a:r>
            <a:r>
              <a:rPr lang="en-US"/>
              <a:t> Room Model</a:t>
            </a:r>
          </a:p>
        </p:txBody>
      </p:sp>
      <p:pic>
        <p:nvPicPr>
          <p:cNvPr id="1745923" name="Picture 3" descr="fig5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/>
          <a:stretch>
            <a:fillRect/>
          </a:stretch>
        </p:blipFill>
        <p:spPr bwMode="auto">
          <a:xfrm>
            <a:off x="2057400" y="1776414"/>
            <a:ext cx="8077200" cy="249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</p:pic>
      <p:sp>
        <p:nvSpPr>
          <p:cNvPr id="17459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86000" y="1905000"/>
            <a:ext cx="1219200" cy="1828800"/>
          </a:xfrm>
        </p:spPr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886200" y="4495801"/>
            <a:ext cx="4419600" cy="1806575"/>
            <a:chOff x="672" y="1152"/>
            <a:chExt cx="4464" cy="1824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672" y="1152"/>
              <a:ext cx="4464" cy="1824"/>
              <a:chOff x="672" y="1152"/>
              <a:chExt cx="4464" cy="1824"/>
            </a:xfrm>
          </p:grpSpPr>
          <p:sp>
            <p:nvSpPr>
              <p:cNvPr id="53265" name="Rectangle 7"/>
              <p:cNvSpPr>
                <a:spLocks noChangeArrowheads="1"/>
              </p:cNvSpPr>
              <p:nvPr/>
            </p:nvSpPr>
            <p:spPr bwMode="auto">
              <a:xfrm>
                <a:off x="672" y="1152"/>
                <a:ext cx="4464" cy="1824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5928" name="Text Box 8"/>
              <p:cNvSpPr txBox="1">
                <a:spLocks noChangeArrowheads="1"/>
              </p:cNvSpPr>
              <p:nvPr/>
            </p:nvSpPr>
            <p:spPr bwMode="auto">
              <a:xfrm>
                <a:off x="2792" y="1178"/>
                <a:ext cx="186" cy="4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endParaRPr lang="ru-RU" sz="2400">
                  <a:solidFill>
                    <a:srgbClr val="FFFF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912" y="1380"/>
              <a:ext cx="3996" cy="1553"/>
              <a:chOff x="912" y="1380"/>
              <a:chExt cx="3996" cy="1553"/>
            </a:xfrm>
          </p:grpSpPr>
          <p:sp>
            <p:nvSpPr>
              <p:cNvPr id="53256" name="Line 10"/>
              <p:cNvSpPr>
                <a:spLocks noChangeShapeType="1"/>
              </p:cNvSpPr>
              <p:nvPr/>
            </p:nvSpPr>
            <p:spPr bwMode="auto">
              <a:xfrm>
                <a:off x="2736" y="2748"/>
                <a:ext cx="2172" cy="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57" name="Line 11"/>
              <p:cNvSpPr>
                <a:spLocks noChangeShapeType="1"/>
              </p:cNvSpPr>
              <p:nvPr/>
            </p:nvSpPr>
            <p:spPr bwMode="auto">
              <a:xfrm flipV="1">
                <a:off x="2586" y="1380"/>
                <a:ext cx="0" cy="1216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58" name="Line 12"/>
              <p:cNvSpPr>
                <a:spLocks noChangeShapeType="1"/>
              </p:cNvSpPr>
              <p:nvPr/>
            </p:nvSpPr>
            <p:spPr bwMode="auto">
              <a:xfrm flipV="1">
                <a:off x="2697" y="1477"/>
                <a:ext cx="1302" cy="114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59" name="Line 13"/>
              <p:cNvSpPr>
                <a:spLocks noChangeShapeType="1"/>
              </p:cNvSpPr>
              <p:nvPr/>
            </p:nvSpPr>
            <p:spPr bwMode="auto">
              <a:xfrm flipH="1">
                <a:off x="912" y="2748"/>
                <a:ext cx="1536" cy="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0" name="Line 14"/>
              <p:cNvSpPr>
                <a:spLocks noChangeShapeType="1"/>
              </p:cNvSpPr>
              <p:nvPr/>
            </p:nvSpPr>
            <p:spPr bwMode="auto">
              <a:xfrm flipH="1" flipV="1">
                <a:off x="1212" y="1597"/>
                <a:ext cx="1248" cy="102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1" name="Line 15"/>
              <p:cNvSpPr>
                <a:spLocks noChangeShapeType="1"/>
              </p:cNvSpPr>
              <p:nvPr/>
            </p:nvSpPr>
            <p:spPr bwMode="auto">
              <a:xfrm>
                <a:off x="2679" y="2800"/>
                <a:ext cx="93" cy="76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2" name="Line 16"/>
              <p:cNvSpPr>
                <a:spLocks noChangeShapeType="1"/>
              </p:cNvSpPr>
              <p:nvPr/>
            </p:nvSpPr>
            <p:spPr bwMode="auto">
              <a:xfrm flipH="1">
                <a:off x="2394" y="2803"/>
                <a:ext cx="93" cy="76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3" name="Oval 17"/>
              <p:cNvSpPr>
                <a:spLocks noChangeArrowheads="1"/>
              </p:cNvSpPr>
              <p:nvPr/>
            </p:nvSpPr>
            <p:spPr bwMode="auto">
              <a:xfrm>
                <a:off x="2511" y="2640"/>
                <a:ext cx="144" cy="144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4" name="Line 18"/>
              <p:cNvSpPr>
                <a:spLocks noChangeShapeType="1"/>
              </p:cNvSpPr>
              <p:nvPr/>
            </p:nvSpPr>
            <p:spPr bwMode="auto">
              <a:xfrm>
                <a:off x="2583" y="2833"/>
                <a:ext cx="0" cy="10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</p:grpSp>
    </p:spTree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447800" y="1752600"/>
            <a:ext cx="7086600" cy="4572000"/>
            <a:chOff x="672" y="1152"/>
            <a:chExt cx="4464" cy="2880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672" y="1152"/>
              <a:ext cx="4464" cy="2880"/>
              <a:chOff x="672" y="1152"/>
              <a:chExt cx="4464" cy="2880"/>
            </a:xfrm>
          </p:grpSpPr>
          <p:sp>
            <p:nvSpPr>
              <p:cNvPr id="54296" name="Freeform 4"/>
              <p:cNvSpPr>
                <a:spLocks/>
              </p:cNvSpPr>
              <p:nvPr/>
            </p:nvSpPr>
            <p:spPr bwMode="auto">
              <a:xfrm>
                <a:off x="2106" y="2858"/>
                <a:ext cx="236" cy="118"/>
              </a:xfrm>
              <a:custGeom>
                <a:avLst/>
                <a:gdLst>
                  <a:gd name="T0" fmla="*/ 0 w 192"/>
                  <a:gd name="T1" fmla="*/ 118 h 96"/>
                  <a:gd name="T2" fmla="*/ 118 w 192"/>
                  <a:gd name="T3" fmla="*/ 0 h 96"/>
                  <a:gd name="T4" fmla="*/ 236 w 192"/>
                  <a:gd name="T5" fmla="*/ 118 h 96"/>
                  <a:gd name="T6" fmla="*/ 0 w 192"/>
                  <a:gd name="T7" fmla="*/ 118 h 9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2"/>
                  <a:gd name="T13" fmla="*/ 0 h 96"/>
                  <a:gd name="T14" fmla="*/ 192 w 192"/>
                  <a:gd name="T15" fmla="*/ 96 h 9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2" h="96">
                    <a:moveTo>
                      <a:pt x="0" y="96"/>
                    </a:moveTo>
                    <a:lnTo>
                      <a:pt x="96" y="0"/>
                    </a:lnTo>
                    <a:lnTo>
                      <a:pt x="192" y="96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7" name="Freeform 5"/>
              <p:cNvSpPr>
                <a:spLocks/>
              </p:cNvSpPr>
              <p:nvPr/>
            </p:nvSpPr>
            <p:spPr bwMode="auto">
              <a:xfrm>
                <a:off x="3159" y="2567"/>
                <a:ext cx="177" cy="413"/>
              </a:xfrm>
              <a:custGeom>
                <a:avLst/>
                <a:gdLst>
                  <a:gd name="T0" fmla="*/ 59 w 144"/>
                  <a:gd name="T1" fmla="*/ 354 h 336"/>
                  <a:gd name="T2" fmla="*/ 0 w 144"/>
                  <a:gd name="T3" fmla="*/ 413 h 336"/>
                  <a:gd name="T4" fmla="*/ 177 w 144"/>
                  <a:gd name="T5" fmla="*/ 413 h 336"/>
                  <a:gd name="T6" fmla="*/ 118 w 144"/>
                  <a:gd name="T7" fmla="*/ 354 h 336"/>
                  <a:gd name="T8" fmla="*/ 118 w 144"/>
                  <a:gd name="T9" fmla="*/ 0 h 336"/>
                  <a:gd name="T10" fmla="*/ 59 w 144"/>
                  <a:gd name="T11" fmla="*/ 0 h 336"/>
                  <a:gd name="T12" fmla="*/ 59 w 144"/>
                  <a:gd name="T13" fmla="*/ 354 h 3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4"/>
                  <a:gd name="T22" fmla="*/ 0 h 336"/>
                  <a:gd name="T23" fmla="*/ 144 w 144"/>
                  <a:gd name="T24" fmla="*/ 336 h 3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4" h="336">
                    <a:moveTo>
                      <a:pt x="48" y="288"/>
                    </a:moveTo>
                    <a:lnTo>
                      <a:pt x="0" y="336"/>
                    </a:lnTo>
                    <a:lnTo>
                      <a:pt x="144" y="336"/>
                    </a:lnTo>
                    <a:lnTo>
                      <a:pt x="96" y="288"/>
                    </a:lnTo>
                    <a:lnTo>
                      <a:pt x="96" y="0"/>
                    </a:lnTo>
                    <a:lnTo>
                      <a:pt x="48" y="0"/>
                    </a:lnTo>
                    <a:lnTo>
                      <a:pt x="48" y="28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8" name="Rectangle 6"/>
              <p:cNvSpPr>
                <a:spLocks noChangeArrowheads="1"/>
              </p:cNvSpPr>
              <p:nvPr/>
            </p:nvSpPr>
            <p:spPr bwMode="auto">
              <a:xfrm>
                <a:off x="672" y="1152"/>
                <a:ext cx="4464" cy="2880"/>
              </a:xfrm>
              <a:prstGeom prst="rect">
                <a:avLst/>
              </a:prstGeom>
              <a:noFill/>
              <a:ln w="38100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9" name="Rectangle 7"/>
              <p:cNvSpPr>
                <a:spLocks noChangeArrowheads="1"/>
              </p:cNvSpPr>
              <p:nvPr/>
            </p:nvSpPr>
            <p:spPr bwMode="auto">
              <a:xfrm>
                <a:off x="1680" y="2976"/>
                <a:ext cx="2160" cy="9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4300" name="Rectangle 8"/>
              <p:cNvSpPr>
                <a:spLocks noChangeArrowheads="1"/>
              </p:cNvSpPr>
              <p:nvPr/>
            </p:nvSpPr>
            <p:spPr bwMode="auto">
              <a:xfrm>
                <a:off x="1920" y="3072"/>
                <a:ext cx="96" cy="960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4301" name="Rectangle 9"/>
              <p:cNvSpPr>
                <a:spLocks noChangeArrowheads="1"/>
              </p:cNvSpPr>
              <p:nvPr/>
            </p:nvSpPr>
            <p:spPr bwMode="auto">
              <a:xfrm>
                <a:off x="3504" y="3072"/>
                <a:ext cx="96" cy="960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47978" name="Text Box 10"/>
            <p:cNvSpPr txBox="1">
              <a:spLocks noChangeArrowheads="1"/>
            </p:cNvSpPr>
            <p:nvPr/>
          </p:nvSpPr>
          <p:spPr bwMode="auto">
            <a:xfrm>
              <a:off x="4076" y="3696"/>
              <a:ext cx="87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400">
                  <a:solidFill>
                    <a:srgbClr val="808080"/>
                  </a:solidFill>
                  <a:latin typeface="Times New Roman" pitchFamily="18" charset="0"/>
                </a:rPr>
                <a:t>real scene</a:t>
              </a:r>
            </a:p>
          </p:txBody>
        </p:sp>
      </p:grpSp>
      <p:sp>
        <p:nvSpPr>
          <p:cNvPr id="1747979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97536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Modeling the Scene</a:t>
            </a:r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2667000" y="3276601"/>
            <a:ext cx="2622550" cy="1362075"/>
            <a:chOff x="1440" y="2112"/>
            <a:chExt cx="1652" cy="858"/>
          </a:xfrm>
        </p:grpSpPr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2443" y="2510"/>
              <a:ext cx="649" cy="460"/>
              <a:chOff x="2496" y="2842"/>
              <a:chExt cx="528" cy="374"/>
            </a:xfrm>
          </p:grpSpPr>
          <p:sp>
            <p:nvSpPr>
              <p:cNvPr id="54290" name="Oval 15"/>
              <p:cNvSpPr>
                <a:spLocks noChangeArrowheads="1"/>
              </p:cNvSpPr>
              <p:nvPr/>
            </p:nvSpPr>
            <p:spPr bwMode="auto">
              <a:xfrm>
                <a:off x="2496" y="3120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1" name="Oval 16"/>
              <p:cNvSpPr>
                <a:spLocks noChangeArrowheads="1"/>
              </p:cNvSpPr>
              <p:nvPr/>
            </p:nvSpPr>
            <p:spPr bwMode="auto">
              <a:xfrm>
                <a:off x="2640" y="3085"/>
                <a:ext cx="131" cy="13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2" name="Oval 17"/>
              <p:cNvSpPr>
                <a:spLocks noChangeArrowheads="1"/>
              </p:cNvSpPr>
              <p:nvPr/>
            </p:nvSpPr>
            <p:spPr bwMode="auto">
              <a:xfrm>
                <a:off x="2858" y="2842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3" name="Freeform 18"/>
              <p:cNvSpPr>
                <a:spLocks/>
              </p:cNvSpPr>
              <p:nvPr/>
            </p:nvSpPr>
            <p:spPr bwMode="auto">
              <a:xfrm>
                <a:off x="2784" y="2976"/>
                <a:ext cx="240" cy="240"/>
              </a:xfrm>
              <a:custGeom>
                <a:avLst/>
                <a:gdLst>
                  <a:gd name="T0" fmla="*/ 144 w 240"/>
                  <a:gd name="T1" fmla="*/ 192 h 240"/>
                  <a:gd name="T2" fmla="*/ 240 w 240"/>
                  <a:gd name="T3" fmla="*/ 240 h 240"/>
                  <a:gd name="T4" fmla="*/ 0 w 240"/>
                  <a:gd name="T5" fmla="*/ 240 h 240"/>
                  <a:gd name="T6" fmla="*/ 96 w 240"/>
                  <a:gd name="T7" fmla="*/ 192 h 240"/>
                  <a:gd name="T8" fmla="*/ 96 w 240"/>
                  <a:gd name="T9" fmla="*/ 48 h 240"/>
                  <a:gd name="T10" fmla="*/ 48 w 240"/>
                  <a:gd name="T11" fmla="*/ 0 h 240"/>
                  <a:gd name="T12" fmla="*/ 192 w 240"/>
                  <a:gd name="T13" fmla="*/ 0 h 240"/>
                  <a:gd name="T14" fmla="*/ 144 w 240"/>
                  <a:gd name="T15" fmla="*/ 48 h 240"/>
                  <a:gd name="T16" fmla="*/ 144 w 240"/>
                  <a:gd name="T17" fmla="*/ 192 h 2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0"/>
                  <a:gd name="T28" fmla="*/ 0 h 240"/>
                  <a:gd name="T29" fmla="*/ 240 w 240"/>
                  <a:gd name="T30" fmla="*/ 240 h 2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0" h="240">
                    <a:moveTo>
                      <a:pt x="144" y="192"/>
                    </a:moveTo>
                    <a:lnTo>
                      <a:pt x="240" y="240"/>
                    </a:lnTo>
                    <a:lnTo>
                      <a:pt x="0" y="240"/>
                    </a:lnTo>
                    <a:lnTo>
                      <a:pt x="96" y="192"/>
                    </a:lnTo>
                    <a:lnTo>
                      <a:pt x="96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lnTo>
                      <a:pt x="144" y="192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47987" name="Text Box 19"/>
            <p:cNvSpPr txBox="1">
              <a:spLocks noChangeArrowheads="1"/>
            </p:cNvSpPr>
            <p:nvPr/>
          </p:nvSpPr>
          <p:spPr bwMode="auto">
            <a:xfrm>
              <a:off x="1440" y="2112"/>
              <a:ext cx="139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400">
                  <a:solidFill>
                    <a:srgbClr val="00CC99"/>
                  </a:solidFill>
                  <a:latin typeface="Times New Roman" pitchFamily="18" charset="0"/>
                </a:rPr>
                <a:t>synthetic objects</a:t>
              </a:r>
            </a:p>
          </p:txBody>
        </p:sp>
        <p:sp>
          <p:nvSpPr>
            <p:cNvPr id="54289" name="Line 20"/>
            <p:cNvSpPr>
              <a:spLocks noChangeShapeType="1"/>
            </p:cNvSpPr>
            <p:nvPr/>
          </p:nvSpPr>
          <p:spPr bwMode="auto">
            <a:xfrm>
              <a:off x="2160" y="2400"/>
              <a:ext cx="472" cy="35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1447800" y="1752600"/>
            <a:ext cx="7086600" cy="2895600"/>
            <a:chOff x="672" y="1152"/>
            <a:chExt cx="4464" cy="1824"/>
          </a:xfrm>
        </p:grpSpPr>
        <p:grpSp>
          <p:nvGrpSpPr>
            <p:cNvPr id="7" name="Group 22"/>
            <p:cNvGrpSpPr>
              <a:grpSpLocks/>
            </p:cNvGrpSpPr>
            <p:nvPr/>
          </p:nvGrpSpPr>
          <p:grpSpPr bwMode="auto">
            <a:xfrm>
              <a:off x="672" y="1152"/>
              <a:ext cx="4464" cy="1824"/>
              <a:chOff x="672" y="1152"/>
              <a:chExt cx="4464" cy="1824"/>
            </a:xfrm>
          </p:grpSpPr>
          <p:sp>
            <p:nvSpPr>
              <p:cNvPr id="54285" name="Rectangle 23"/>
              <p:cNvSpPr>
                <a:spLocks noChangeArrowheads="1"/>
              </p:cNvSpPr>
              <p:nvPr/>
            </p:nvSpPr>
            <p:spPr bwMode="auto">
              <a:xfrm>
                <a:off x="672" y="1152"/>
                <a:ext cx="4464" cy="1824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7992" name="Text Box 24"/>
              <p:cNvSpPr txBox="1">
                <a:spLocks noChangeArrowheads="1"/>
              </p:cNvSpPr>
              <p:nvPr/>
            </p:nvSpPr>
            <p:spPr bwMode="auto">
              <a:xfrm>
                <a:off x="2137" y="1178"/>
                <a:ext cx="149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2400">
                    <a:solidFill>
                      <a:srgbClr val="FFFF00"/>
                    </a:solidFill>
                    <a:latin typeface="Times New Roman" pitchFamily="18" charset="0"/>
                  </a:rPr>
                  <a:t>light-based model</a:t>
                </a:r>
              </a:p>
            </p:txBody>
          </p:sp>
        </p:grpSp>
        <p:sp>
          <p:nvSpPr>
            <p:cNvPr id="54284" name="Rectangle 25"/>
            <p:cNvSpPr>
              <a:spLocks noChangeArrowheads="1"/>
            </p:cNvSpPr>
            <p:nvPr/>
          </p:nvSpPr>
          <p:spPr bwMode="auto">
            <a:xfrm>
              <a:off x="672" y="1152"/>
              <a:ext cx="4464" cy="1824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8" name="Group 26"/>
          <p:cNvGrpSpPr>
            <a:grpSpLocks/>
          </p:cNvGrpSpPr>
          <p:nvPr/>
        </p:nvGrpSpPr>
        <p:grpSpPr bwMode="auto">
          <a:xfrm>
            <a:off x="3733801" y="2971800"/>
            <a:ext cx="4194175" cy="1677988"/>
            <a:chOff x="2112" y="1920"/>
            <a:chExt cx="2642" cy="1057"/>
          </a:xfrm>
        </p:grpSpPr>
        <p:sp>
          <p:nvSpPr>
            <p:cNvPr id="1747995" name="Text Box 27"/>
            <p:cNvSpPr txBox="1">
              <a:spLocks noChangeArrowheads="1"/>
            </p:cNvSpPr>
            <p:nvPr/>
          </p:nvSpPr>
          <p:spPr bwMode="auto">
            <a:xfrm>
              <a:off x="3792" y="1920"/>
              <a:ext cx="96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400">
                  <a:solidFill>
                    <a:srgbClr val="FF3300"/>
                  </a:solidFill>
                  <a:latin typeface="Times New Roman" pitchFamily="18" charset="0"/>
                </a:rPr>
                <a:t>local scene</a:t>
              </a:r>
            </a:p>
          </p:txBody>
        </p:sp>
        <p:sp>
          <p:nvSpPr>
            <p:cNvPr id="54281" name="Line 28"/>
            <p:cNvSpPr>
              <a:spLocks noChangeShapeType="1"/>
            </p:cNvSpPr>
            <p:nvPr/>
          </p:nvSpPr>
          <p:spPr bwMode="auto">
            <a:xfrm flipH="1">
              <a:off x="3408" y="2208"/>
              <a:ext cx="749" cy="72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4282" name="Line 29"/>
            <p:cNvSpPr>
              <a:spLocks noChangeShapeType="1"/>
            </p:cNvSpPr>
            <p:nvPr/>
          </p:nvSpPr>
          <p:spPr bwMode="auto">
            <a:xfrm>
              <a:off x="2112" y="2976"/>
              <a:ext cx="1393" cy="1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The Lighting Computation</a:t>
            </a:r>
          </a:p>
        </p:txBody>
      </p:sp>
      <p:sp>
        <p:nvSpPr>
          <p:cNvPr id="1750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990600"/>
            <a:ext cx="8077200" cy="762000"/>
          </a:xfrm>
        </p:spPr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875213" y="4284663"/>
            <a:ext cx="1477962" cy="1047750"/>
            <a:chOff x="2496" y="2842"/>
            <a:chExt cx="528" cy="374"/>
          </a:xfrm>
        </p:grpSpPr>
        <p:sp>
          <p:nvSpPr>
            <p:cNvPr id="55315" name="Oval 5"/>
            <p:cNvSpPr>
              <a:spLocks noChangeArrowheads="1"/>
            </p:cNvSpPr>
            <p:nvPr/>
          </p:nvSpPr>
          <p:spPr bwMode="auto">
            <a:xfrm>
              <a:off x="2496" y="3120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5316" name="Oval 6"/>
            <p:cNvSpPr>
              <a:spLocks noChangeArrowheads="1"/>
            </p:cNvSpPr>
            <p:nvPr/>
          </p:nvSpPr>
          <p:spPr bwMode="auto">
            <a:xfrm>
              <a:off x="2640" y="3085"/>
              <a:ext cx="131" cy="13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5317" name="Oval 7"/>
            <p:cNvSpPr>
              <a:spLocks noChangeArrowheads="1"/>
            </p:cNvSpPr>
            <p:nvPr/>
          </p:nvSpPr>
          <p:spPr bwMode="auto">
            <a:xfrm>
              <a:off x="2858" y="2842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5318" name="Freeform 8"/>
            <p:cNvSpPr>
              <a:spLocks/>
            </p:cNvSpPr>
            <p:nvPr/>
          </p:nvSpPr>
          <p:spPr bwMode="auto">
            <a:xfrm>
              <a:off x="2784" y="2976"/>
              <a:ext cx="240" cy="240"/>
            </a:xfrm>
            <a:custGeom>
              <a:avLst/>
              <a:gdLst>
                <a:gd name="T0" fmla="*/ 144 w 240"/>
                <a:gd name="T1" fmla="*/ 192 h 240"/>
                <a:gd name="T2" fmla="*/ 240 w 240"/>
                <a:gd name="T3" fmla="*/ 240 h 240"/>
                <a:gd name="T4" fmla="*/ 0 w 240"/>
                <a:gd name="T5" fmla="*/ 240 h 240"/>
                <a:gd name="T6" fmla="*/ 96 w 240"/>
                <a:gd name="T7" fmla="*/ 192 h 240"/>
                <a:gd name="T8" fmla="*/ 96 w 240"/>
                <a:gd name="T9" fmla="*/ 48 h 240"/>
                <a:gd name="T10" fmla="*/ 48 w 240"/>
                <a:gd name="T11" fmla="*/ 0 h 240"/>
                <a:gd name="T12" fmla="*/ 192 w 240"/>
                <a:gd name="T13" fmla="*/ 0 h 240"/>
                <a:gd name="T14" fmla="*/ 144 w 240"/>
                <a:gd name="T15" fmla="*/ 48 h 240"/>
                <a:gd name="T16" fmla="*/ 144 w 240"/>
                <a:gd name="T17" fmla="*/ 192 h 2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0"/>
                <a:gd name="T28" fmla="*/ 0 h 240"/>
                <a:gd name="T29" fmla="*/ 240 w 240"/>
                <a:gd name="T30" fmla="*/ 240 h 2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0" h="240">
                  <a:moveTo>
                    <a:pt x="144" y="192"/>
                  </a:moveTo>
                  <a:lnTo>
                    <a:pt x="240" y="240"/>
                  </a:lnTo>
                  <a:lnTo>
                    <a:pt x="0" y="240"/>
                  </a:lnTo>
                  <a:lnTo>
                    <a:pt x="96" y="192"/>
                  </a:lnTo>
                  <a:lnTo>
                    <a:pt x="96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lnTo>
                    <a:pt x="144" y="19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750025" name="Text Box 9"/>
          <p:cNvSpPr txBox="1">
            <a:spLocks noChangeArrowheads="1"/>
          </p:cNvSpPr>
          <p:nvPr/>
        </p:nvSpPr>
        <p:spPr bwMode="auto">
          <a:xfrm>
            <a:off x="3113998" y="4114801"/>
            <a:ext cx="224131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400">
                <a:solidFill>
                  <a:srgbClr val="00CC99"/>
                </a:solidFill>
                <a:latin typeface="Times New Roman" pitchFamily="18" charset="0"/>
              </a:rPr>
              <a:t>synthetic objects</a:t>
            </a:r>
          </a:p>
          <a:p>
            <a:pPr algn="ctr" eaLnBrk="0" hangingPunct="0">
              <a:defRPr/>
            </a:pPr>
            <a:r>
              <a:rPr lang="en-US" sz="2400">
                <a:solidFill>
                  <a:srgbClr val="00CC99"/>
                </a:solidFill>
                <a:latin typeface="Times New Roman" pitchFamily="18" charset="0"/>
              </a:rPr>
              <a:t>(known BRDF)</a:t>
            </a: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590801" y="2286000"/>
            <a:ext cx="6996113" cy="3060700"/>
            <a:chOff x="672" y="1152"/>
            <a:chExt cx="4464" cy="1824"/>
          </a:xfrm>
        </p:grpSpPr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672" y="1152"/>
              <a:ext cx="4464" cy="1824"/>
              <a:chOff x="672" y="1152"/>
              <a:chExt cx="4464" cy="1824"/>
            </a:xfrm>
          </p:grpSpPr>
          <p:sp>
            <p:nvSpPr>
              <p:cNvPr id="55313" name="Rectangle 12"/>
              <p:cNvSpPr>
                <a:spLocks noChangeArrowheads="1"/>
              </p:cNvSpPr>
              <p:nvPr/>
            </p:nvSpPr>
            <p:spPr bwMode="auto">
              <a:xfrm>
                <a:off x="672" y="1152"/>
                <a:ext cx="4464" cy="1824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0029" name="Text Box 13"/>
              <p:cNvSpPr txBox="1">
                <a:spLocks noChangeArrowheads="1"/>
              </p:cNvSpPr>
              <p:nvPr/>
            </p:nvSpPr>
            <p:spPr bwMode="auto">
              <a:xfrm>
                <a:off x="1105" y="1178"/>
                <a:ext cx="3569" cy="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2400">
                    <a:solidFill>
                      <a:srgbClr val="FFFF00"/>
                    </a:solidFill>
                    <a:latin typeface="Times New Roman" pitchFamily="18" charset="0"/>
                  </a:rPr>
                  <a:t>distant scene (light-based, unknown BRDF)</a:t>
                </a:r>
              </a:p>
            </p:txBody>
          </p:sp>
        </p:grpSp>
        <p:sp>
          <p:nvSpPr>
            <p:cNvPr id="55312" name="Rectangle 14"/>
            <p:cNvSpPr>
              <a:spLocks noChangeArrowheads="1"/>
            </p:cNvSpPr>
            <p:nvPr/>
          </p:nvSpPr>
          <p:spPr bwMode="auto">
            <a:xfrm>
              <a:off x="672" y="1152"/>
              <a:ext cx="4464" cy="1824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750031" name="Text Box 15"/>
          <p:cNvSpPr txBox="1">
            <a:spLocks noChangeArrowheads="1"/>
          </p:cNvSpPr>
          <p:nvPr/>
        </p:nvSpPr>
        <p:spPr bwMode="auto">
          <a:xfrm>
            <a:off x="5179922" y="5410201"/>
            <a:ext cx="244810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400">
                <a:solidFill>
                  <a:srgbClr val="FF3300"/>
                </a:solidFill>
                <a:latin typeface="Times New Roman" pitchFamily="18" charset="0"/>
              </a:rPr>
              <a:t>local scene</a:t>
            </a:r>
          </a:p>
          <a:p>
            <a:pPr algn="ctr" eaLnBrk="0" hangingPunct="0">
              <a:defRPr/>
            </a:pPr>
            <a:r>
              <a:rPr lang="en-US" sz="2400">
                <a:solidFill>
                  <a:srgbClr val="FF3300"/>
                </a:solidFill>
                <a:latin typeface="Times New Roman" pitchFamily="18" charset="0"/>
              </a:rPr>
              <a:t>(estimated BRDF)</a:t>
            </a:r>
          </a:p>
        </p:txBody>
      </p:sp>
      <p:sp>
        <p:nvSpPr>
          <p:cNvPr id="55304" name="Line 16"/>
          <p:cNvSpPr>
            <a:spLocks noChangeShapeType="1"/>
          </p:cNvSpPr>
          <p:nvPr/>
        </p:nvSpPr>
        <p:spPr bwMode="auto">
          <a:xfrm>
            <a:off x="4121151" y="5346700"/>
            <a:ext cx="3173413" cy="158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5305" name="Line 17"/>
          <p:cNvSpPr>
            <a:spLocks noChangeShapeType="1"/>
          </p:cNvSpPr>
          <p:nvPr/>
        </p:nvSpPr>
        <p:spPr bwMode="auto">
          <a:xfrm>
            <a:off x="2819400" y="2743200"/>
            <a:ext cx="2971800" cy="1447800"/>
          </a:xfrm>
          <a:prstGeom prst="line">
            <a:avLst/>
          </a:prstGeom>
          <a:noFill/>
          <a:ln w="28575">
            <a:solidFill>
              <a:srgbClr val="FFFF00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5306" name="Line 18"/>
          <p:cNvSpPr>
            <a:spLocks noChangeShapeType="1"/>
          </p:cNvSpPr>
          <p:nvPr/>
        </p:nvSpPr>
        <p:spPr bwMode="auto">
          <a:xfrm flipH="1">
            <a:off x="7086600" y="2667000"/>
            <a:ext cx="1828800" cy="2438400"/>
          </a:xfrm>
          <a:prstGeom prst="line">
            <a:avLst/>
          </a:prstGeom>
          <a:noFill/>
          <a:ln w="28575">
            <a:solidFill>
              <a:srgbClr val="FFFF00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5307" name="Freeform 19"/>
          <p:cNvSpPr>
            <a:spLocks/>
          </p:cNvSpPr>
          <p:nvPr/>
        </p:nvSpPr>
        <p:spPr bwMode="auto">
          <a:xfrm>
            <a:off x="6248400" y="4419600"/>
            <a:ext cx="635000" cy="762000"/>
          </a:xfrm>
          <a:custGeom>
            <a:avLst/>
            <a:gdLst>
              <a:gd name="T0" fmla="*/ 0 w 400"/>
              <a:gd name="T1" fmla="*/ 0 h 480"/>
              <a:gd name="T2" fmla="*/ 533400 w 400"/>
              <a:gd name="T3" fmla="*/ 228600 h 480"/>
              <a:gd name="T4" fmla="*/ 609600 w 400"/>
              <a:gd name="T5" fmla="*/ 762000 h 480"/>
              <a:gd name="T6" fmla="*/ 0 60000 65536"/>
              <a:gd name="T7" fmla="*/ 0 60000 65536"/>
              <a:gd name="T8" fmla="*/ 0 60000 65536"/>
              <a:gd name="T9" fmla="*/ 0 w 400"/>
              <a:gd name="T10" fmla="*/ 0 h 480"/>
              <a:gd name="T11" fmla="*/ 400 w 400"/>
              <a:gd name="T12" fmla="*/ 480 h 4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00" h="480">
                <a:moveTo>
                  <a:pt x="0" y="0"/>
                </a:moveTo>
                <a:cubicBezTo>
                  <a:pt x="136" y="32"/>
                  <a:pt x="272" y="64"/>
                  <a:pt x="336" y="144"/>
                </a:cubicBezTo>
                <a:cubicBezTo>
                  <a:pt x="400" y="224"/>
                  <a:pt x="392" y="352"/>
                  <a:pt x="384" y="48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6108700" y="3143250"/>
            <a:ext cx="488950" cy="1054100"/>
            <a:chOff x="2888" y="1980"/>
            <a:chExt cx="308" cy="664"/>
          </a:xfrm>
        </p:grpSpPr>
        <p:sp>
          <p:nvSpPr>
            <p:cNvPr id="55309" name="Line 21"/>
            <p:cNvSpPr>
              <a:spLocks noChangeShapeType="1"/>
            </p:cNvSpPr>
            <p:nvPr/>
          </p:nvSpPr>
          <p:spPr bwMode="auto">
            <a:xfrm flipV="1">
              <a:off x="2888" y="2016"/>
              <a:ext cx="232" cy="628"/>
            </a:xfrm>
            <a:prstGeom prst="line">
              <a:avLst/>
            </a:prstGeom>
            <a:noFill/>
            <a:ln w="28575">
              <a:solidFill>
                <a:srgbClr val="FF8585"/>
              </a:solidFill>
              <a:prstDash val="sysDot"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5310" name="Line 22"/>
            <p:cNvSpPr>
              <a:spLocks noChangeShapeType="1"/>
            </p:cNvSpPr>
            <p:nvPr/>
          </p:nvSpPr>
          <p:spPr bwMode="auto">
            <a:xfrm>
              <a:off x="3052" y="1980"/>
              <a:ext cx="144" cy="48"/>
            </a:xfrm>
            <a:prstGeom prst="line">
              <a:avLst/>
            </a:prstGeom>
            <a:noFill/>
            <a:ln w="28575">
              <a:solidFill>
                <a:srgbClr val="FF8585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1250196" y="1524000"/>
            <a:ext cx="7239000" cy="4038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5206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-7104" y="25831"/>
            <a:ext cx="97536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Rendering into the Scene</a:t>
            </a:r>
          </a:p>
        </p:txBody>
      </p:sp>
      <p:sp>
        <p:nvSpPr>
          <p:cNvPr id="1752068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1066800" y="5791200"/>
            <a:ext cx="8077200" cy="762000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en-US" dirty="0"/>
              <a:t>Background Image</a:t>
            </a:r>
          </a:p>
        </p:txBody>
      </p:sp>
      <p:pic>
        <p:nvPicPr>
          <p:cNvPr id="56325" name="Picture 5" descr="fig8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7300" y="1524000"/>
            <a:ext cx="7239000" cy="402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1248906" y="1524000"/>
            <a:ext cx="7239000" cy="4038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5616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7536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Differential Rendering</a:t>
            </a:r>
          </a:p>
        </p:txBody>
      </p:sp>
      <p:sp>
        <p:nvSpPr>
          <p:cNvPr id="1756164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190500" y="5755038"/>
            <a:ext cx="9144000" cy="762000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en-US" dirty="0"/>
              <a:t>Local scene w/o objects, illuminated by model</a:t>
            </a:r>
          </a:p>
        </p:txBody>
      </p:sp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8906" y="1524000"/>
            <a:ext cx="7239000" cy="402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4114" name="Oval 2"/>
          <p:cNvSpPr>
            <a:spLocks noChangeArrowheads="1"/>
          </p:cNvSpPr>
          <p:nvPr/>
        </p:nvSpPr>
        <p:spPr bwMode="auto">
          <a:xfrm>
            <a:off x="6201906" y="3953669"/>
            <a:ext cx="609600" cy="60960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54115" name="Oval 3"/>
          <p:cNvSpPr>
            <a:spLocks noChangeArrowheads="1"/>
          </p:cNvSpPr>
          <p:nvPr/>
        </p:nvSpPr>
        <p:spPr bwMode="auto">
          <a:xfrm>
            <a:off x="2849106" y="2505869"/>
            <a:ext cx="609600" cy="60960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1248906" y="1515269"/>
            <a:ext cx="7239000" cy="4038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5411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7536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Rendering into the Scene</a:t>
            </a:r>
          </a:p>
        </p:txBody>
      </p:sp>
      <p:sp>
        <p:nvSpPr>
          <p:cNvPr id="1754118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829806" y="5799569"/>
            <a:ext cx="8077200" cy="7620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dirty="0"/>
              <a:t>Objects and Local Scene matched to Scene</a:t>
            </a:r>
          </a:p>
        </p:txBody>
      </p:sp>
      <p:pic>
        <p:nvPicPr>
          <p:cNvPr id="57351" name="Picture 7" descr="fig8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8906" y="1515269"/>
            <a:ext cx="7239000" cy="402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2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10332"/>
            <a:ext cx="85344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Differential Rendering </a:t>
            </a:r>
            <a:br>
              <a:rPr lang="en-US" dirty="0"/>
            </a:br>
            <a:r>
              <a:rPr lang="en-US" dirty="0"/>
              <a:t>Difference in local scene</a:t>
            </a:r>
          </a:p>
        </p:txBody>
      </p:sp>
      <p:pic>
        <p:nvPicPr>
          <p:cNvPr id="59395" name="Picture 3" descr="fig8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3606800"/>
            <a:ext cx="5181600" cy="28781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9396" name="Picture 4" descr="fig8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1828800"/>
            <a:ext cx="2897188" cy="16081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758213" name="Text Box 5"/>
          <p:cNvSpPr txBox="1">
            <a:spLocks noChangeArrowheads="1"/>
          </p:cNvSpPr>
          <p:nvPr/>
        </p:nvSpPr>
        <p:spPr bwMode="auto">
          <a:xfrm>
            <a:off x="4267201" y="1774824"/>
            <a:ext cx="555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8800">
                <a:solidFill>
                  <a:srgbClr val="FFFFFF"/>
                </a:solidFill>
                <a:latin typeface="Times New Roman" pitchFamily="18" charset="0"/>
              </a:rPr>
              <a:t>-</a:t>
            </a:r>
          </a:p>
        </p:txBody>
      </p:sp>
      <p:sp>
        <p:nvSpPr>
          <p:cNvPr id="1758214" name="Text Box 6"/>
          <p:cNvSpPr txBox="1">
            <a:spLocks noChangeArrowheads="1"/>
          </p:cNvSpPr>
          <p:nvPr/>
        </p:nvSpPr>
        <p:spPr bwMode="auto">
          <a:xfrm>
            <a:off x="8054976" y="2125662"/>
            <a:ext cx="5556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6000">
                <a:solidFill>
                  <a:srgbClr val="FFFFFF"/>
                </a:solidFill>
                <a:latin typeface="Times New Roman" pitchFamily="18" charset="0"/>
              </a:rPr>
              <a:t>=</a:t>
            </a:r>
          </a:p>
        </p:txBody>
      </p:sp>
      <p:pic>
        <p:nvPicPr>
          <p:cNvPr id="5940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1827212"/>
            <a:ext cx="2895600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2514600" y="1752600"/>
            <a:ext cx="7239000" cy="4038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602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Differential Rendering</a:t>
            </a:r>
          </a:p>
        </p:txBody>
      </p:sp>
      <p:sp>
        <p:nvSpPr>
          <p:cNvPr id="17602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057400" y="5791200"/>
            <a:ext cx="80772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Final Result</a:t>
            </a:r>
          </a:p>
        </p:txBody>
      </p:sp>
      <p:pic>
        <p:nvPicPr>
          <p:cNvPr id="60421" name="Picture 5" descr="fig8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2400" y="1"/>
            <a:ext cx="123444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ideas for Image-based Lighting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534400" cy="5135563"/>
          </a:xfrm>
        </p:spPr>
        <p:txBody>
          <a:bodyPr/>
          <a:lstStyle/>
          <a:p>
            <a:r>
              <a:rPr lang="en-US" dirty="0"/>
              <a:t>Light probes: a way of capturing environment maps in real scenes</a:t>
            </a:r>
          </a:p>
          <a:p>
            <a:endParaRPr lang="en-US" dirty="0"/>
          </a:p>
        </p:txBody>
      </p:sp>
      <p:pic>
        <p:nvPicPr>
          <p:cNvPr id="9" name="Picture 2" descr="ball-reflection-calib"/>
          <p:cNvPicPr>
            <a:picLocks noChangeAspect="1" noChangeArrowheads="1"/>
          </p:cNvPicPr>
          <p:nvPr/>
        </p:nvPicPr>
        <p:blipFill>
          <a:blip r:embed="rId2" cstate="print"/>
          <a:srcRect r="48611" b="42593"/>
          <a:stretch>
            <a:fillRect/>
          </a:stretch>
        </p:blipFill>
        <p:spPr bwMode="auto">
          <a:xfrm>
            <a:off x="1981200" y="2468563"/>
            <a:ext cx="4456471" cy="3733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rende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200" y="4724400"/>
            <a:ext cx="2235200" cy="167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4205"/>
            <a:ext cx="10210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 rendering with Blender </a:t>
            </a:r>
            <a:br>
              <a:rPr lang="en-US" dirty="0"/>
            </a:br>
            <a:r>
              <a:rPr lang="en-US" sz="2700" dirty="0"/>
              <a:t>(see video linked from web page)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86201" y="1411942"/>
            <a:ext cx="68479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composite = M.*R + (1-M).*I + (1-M).*(R-E)*c </a:t>
            </a:r>
          </a:p>
        </p:txBody>
      </p:sp>
      <p:sp>
        <p:nvSpPr>
          <p:cNvPr id="5" name="Rectangle 4"/>
          <p:cNvSpPr/>
          <p:nvPr/>
        </p:nvSpPr>
        <p:spPr>
          <a:xfrm>
            <a:off x="8610600" y="4191000"/>
            <a:ext cx="1162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composite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114800" y="6324600"/>
            <a:ext cx="1371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 (rendered)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010400" y="6324600"/>
            <a:ext cx="1091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 (empty)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829800" y="6324600"/>
            <a:ext cx="1064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 (mask)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953001" y="4191000"/>
            <a:ext cx="1544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(background)</a:t>
            </a:r>
          </a:p>
        </p:txBody>
      </p:sp>
      <p:pic>
        <p:nvPicPr>
          <p:cNvPr id="6" name="Picture 5" descr="background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981200"/>
            <a:ext cx="3048000" cy="2286000"/>
          </a:xfrm>
          <a:prstGeom prst="rect">
            <a:avLst/>
          </a:prstGeom>
        </p:spPr>
      </p:pic>
      <p:pic>
        <p:nvPicPr>
          <p:cNvPr id="7" name="Picture 6" descr="render_composit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981200"/>
            <a:ext cx="3048000" cy="2286000"/>
          </a:xfrm>
          <a:prstGeom prst="rect">
            <a:avLst/>
          </a:prstGeom>
        </p:spPr>
      </p:pic>
      <p:pic>
        <p:nvPicPr>
          <p:cNvPr id="8" name="Picture 7" descr="render_empty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724400"/>
            <a:ext cx="2235200" cy="1676400"/>
          </a:xfrm>
          <a:prstGeom prst="rect">
            <a:avLst/>
          </a:prstGeom>
        </p:spPr>
      </p:pic>
      <p:pic>
        <p:nvPicPr>
          <p:cNvPr id="9" name="Picture 8" descr="render_mask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4724400"/>
            <a:ext cx="2235200" cy="1676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896079" y="1752601"/>
            <a:ext cx="1179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effect multiplier</a:t>
            </a:r>
          </a:p>
        </p:txBody>
      </p:sp>
      <p:cxnSp>
        <p:nvCxnSpPr>
          <p:cNvPr id="17" name="Straight Arrow Connector 16"/>
          <p:cNvCxnSpPr>
            <a:stCxn id="10" idx="1"/>
          </p:cNvCxnSpPr>
          <p:nvPr/>
        </p:nvCxnSpPr>
        <p:spPr>
          <a:xfrm flipH="1" flipV="1">
            <a:off x="10573493" y="1752600"/>
            <a:ext cx="322587" cy="3231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D1041AA-E584-1BC8-3A51-93524549FF9C}"/>
              </a:ext>
            </a:extLst>
          </p:cNvPr>
          <p:cNvSpPr txBox="1"/>
          <p:nvPr/>
        </p:nvSpPr>
        <p:spPr>
          <a:xfrm>
            <a:off x="116839" y="1589544"/>
            <a:ext cx="340106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Input Components:</a:t>
            </a:r>
          </a:p>
          <a:p>
            <a:pPr marL="342900" indent="-342900">
              <a:buAutoNum type="arabicPeriod"/>
            </a:pPr>
            <a:r>
              <a:rPr lang="en-US" dirty="0"/>
              <a:t>Background image</a:t>
            </a:r>
          </a:p>
          <a:p>
            <a:pPr marL="342900" indent="-342900">
              <a:buAutoNum type="arabicPeriod"/>
            </a:pPr>
            <a:r>
              <a:rPr lang="en-US" dirty="0"/>
              <a:t>Equirectangular lighting environment map</a:t>
            </a:r>
          </a:p>
          <a:p>
            <a:pPr marL="342900" indent="-342900">
              <a:buAutoNum type="arabicPeriod"/>
            </a:pPr>
            <a:r>
              <a:rPr lang="en-US" dirty="0"/>
              <a:t>3D objects to insert, positioned in 3D scene</a:t>
            </a:r>
          </a:p>
          <a:p>
            <a:pPr marL="342900" indent="-342900">
              <a:buAutoNum type="arabicPeriod"/>
            </a:pPr>
            <a:r>
              <a:rPr lang="en-US" dirty="0"/>
              <a:t>Local environment mesh/texture (e.g. supporting plane)</a:t>
            </a:r>
          </a:p>
          <a:p>
            <a:endParaRPr lang="en-US" dirty="0"/>
          </a:p>
          <a:p>
            <a:r>
              <a:rPr lang="en-US" dirty="0"/>
              <a:t>Process:</a:t>
            </a:r>
          </a:p>
          <a:p>
            <a:pPr marL="342900" indent="-342900">
              <a:buAutoNum type="arabicPeriod"/>
            </a:pPr>
            <a:r>
              <a:rPr lang="en-US" dirty="0"/>
              <a:t>Render scene with objects</a:t>
            </a:r>
          </a:p>
          <a:p>
            <a:pPr marL="342900" indent="-342900">
              <a:buAutoNum type="arabicPeriod"/>
            </a:pPr>
            <a:r>
              <a:rPr lang="en-US" dirty="0"/>
              <a:t>Render scene without objects</a:t>
            </a:r>
          </a:p>
          <a:p>
            <a:pPr marL="342900" indent="-342900">
              <a:buAutoNum type="arabicPeriod"/>
            </a:pPr>
            <a:r>
              <a:rPr lang="en-US" dirty="0"/>
              <a:t>Render mask (objects only setting materials to emit light)</a:t>
            </a:r>
          </a:p>
          <a:p>
            <a:pPr marL="342900" indent="-342900">
              <a:buAutoNum type="arabicPeriod"/>
            </a:pPr>
            <a:r>
              <a:rPr lang="en-US" dirty="0"/>
              <a:t>Compute composite image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How to render an object inserted into an image?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1"/>
            <a:ext cx="5486400" cy="5135563"/>
          </a:xfrm>
        </p:spPr>
        <p:txBody>
          <a:bodyPr/>
          <a:lstStyle/>
          <a:p>
            <a:pPr>
              <a:buNone/>
            </a:pPr>
            <a:r>
              <a:rPr lang="en-US" dirty="0"/>
              <a:t>Image-based lighting</a:t>
            </a:r>
          </a:p>
          <a:p>
            <a:r>
              <a:rPr lang="en-US" sz="2800" dirty="0"/>
              <a:t>Capture incoming light with a “light probe”</a:t>
            </a:r>
          </a:p>
          <a:p>
            <a:r>
              <a:rPr lang="en-US" sz="2800" dirty="0"/>
              <a:t>Model local scene</a:t>
            </a:r>
          </a:p>
          <a:p>
            <a:r>
              <a:rPr lang="en-US" sz="2800" dirty="0"/>
              <a:t>Ray trace, but replace distant scene with info from light probe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1802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7600" y="777876"/>
            <a:ext cx="2794000" cy="60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524001" y="6488668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Debevec SIGGRAPH 1998</a:t>
            </a:r>
          </a:p>
        </p:txBody>
      </p:sp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2467" name="Picture 3" descr="stp1s_0050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14314"/>
            <a:ext cx="7620000" cy="534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381000" y="5089526"/>
            <a:ext cx="8382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09" rIns="91418" bIns="4570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sz="3200">
                <a:solidFill>
                  <a:schemeClr val="bg1"/>
                </a:solidFill>
                <a:latin typeface="Times New Roman" pitchFamily="18" charset="0"/>
              </a:rPr>
              <a:t>MAGE</a:t>
            </a:r>
            <a:r>
              <a:rPr lang="en-US" sz="4000">
                <a:solidFill>
                  <a:schemeClr val="bg1"/>
                </a:solidFill>
                <a:latin typeface="Times New Roman" pitchFamily="18" charset="0"/>
              </a:rPr>
              <a:t>-B</a:t>
            </a:r>
            <a:r>
              <a:rPr lang="en-US" sz="3200">
                <a:solidFill>
                  <a:schemeClr val="bg1"/>
                </a:solidFill>
                <a:latin typeface="Times New Roman" pitchFamily="18" charset="0"/>
              </a:rPr>
              <a:t>ASED </a:t>
            </a:r>
            <a:r>
              <a:rPr lang="en-US" sz="4000">
                <a:solidFill>
                  <a:schemeClr val="bg1"/>
                </a:solidFill>
                <a:latin typeface="Times New Roman" pitchFamily="18" charset="0"/>
              </a:rPr>
              <a:t>L</a:t>
            </a:r>
            <a:r>
              <a:rPr lang="en-US" sz="3200">
                <a:solidFill>
                  <a:schemeClr val="bg1"/>
                </a:solidFill>
                <a:latin typeface="Times New Roman" pitchFamily="18" charset="0"/>
              </a:rPr>
              <a:t>IGHTING IN</a:t>
            </a:r>
            <a:r>
              <a:rPr lang="en-US" sz="400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b="1" i="1">
                <a:solidFill>
                  <a:schemeClr val="bg1"/>
                </a:solidFill>
                <a:latin typeface="Times New Roman" pitchFamily="18" charset="0"/>
              </a:rPr>
              <a:t>F</a:t>
            </a:r>
            <a:r>
              <a:rPr lang="en-US" sz="3200" b="1" i="1">
                <a:solidFill>
                  <a:schemeClr val="bg1"/>
                </a:solidFill>
                <a:latin typeface="Times New Roman" pitchFamily="18" charset="0"/>
              </a:rPr>
              <a:t>IAT</a:t>
            </a:r>
            <a:r>
              <a:rPr lang="en-US" sz="4000" b="1" i="1">
                <a:solidFill>
                  <a:schemeClr val="bg1"/>
                </a:solidFill>
                <a:latin typeface="Times New Roman" pitchFamily="18" charset="0"/>
              </a:rPr>
              <a:t> L</a:t>
            </a:r>
            <a:r>
              <a:rPr lang="en-US" sz="3200" b="1" i="1">
                <a:solidFill>
                  <a:schemeClr val="bg1"/>
                </a:solidFill>
                <a:latin typeface="Times New Roman" pitchFamily="18" charset="0"/>
              </a:rPr>
              <a:t>UX</a:t>
            </a:r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234950" y="5911850"/>
            <a:ext cx="8909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8" tIns="45709" rIns="91418" bIns="45709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Times New Roman" pitchFamily="18" charset="0"/>
              </a:rPr>
              <a:t>Paul Debevec, Tim Hawkins, Westley Sarokin, H. P. Duiker, Christine Cheng, Tal Garfinkel, Jenny Huang</a:t>
            </a:r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3190876" y="6292850"/>
            <a:ext cx="3013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8" tIns="45709" rIns="91418" bIns="45709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Times New Roman" pitchFamily="18" charset="0"/>
              </a:rPr>
              <a:t>SIGGRAPH 99 Electronic Theater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Fiat </a:t>
            </a:r>
            <a:r>
              <a:rPr lang="en-US" dirty="0" err="1"/>
              <a:t>Lux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066800"/>
            <a:ext cx="8686800" cy="5135563"/>
          </a:xfrm>
        </p:spPr>
        <p:txBody>
          <a:bodyPr>
            <a:normAutofit/>
          </a:bodyPr>
          <a:lstStyle/>
          <a:p>
            <a:r>
              <a:rPr lang="en-US" sz="2800" dirty="0">
                <a:hlinkClick r:id="rId2"/>
              </a:rPr>
              <a:t>http://ict.debevec.org/~debevec/FiatLux/movie/</a:t>
            </a:r>
            <a:endParaRPr lang="en-US" sz="2800" dirty="0"/>
          </a:p>
          <a:p>
            <a:r>
              <a:rPr lang="en-US" sz="2800" dirty="0">
                <a:hlinkClick r:id="rId3"/>
              </a:rPr>
              <a:t>http://ict.debevec.org/~debevec/FiatLux/technology/</a:t>
            </a:r>
            <a:endParaRPr lang="en-US" sz="2800" dirty="0"/>
          </a:p>
        </p:txBody>
      </p:sp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all_f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915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4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5424" y="250031"/>
            <a:ext cx="5325955" cy="97631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HDR Image Series</a:t>
            </a:r>
          </a:p>
        </p:txBody>
      </p:sp>
      <p:sp>
        <p:nvSpPr>
          <p:cNvPr id="1768451" name="Text Box 3"/>
          <p:cNvSpPr txBox="1">
            <a:spLocks noChangeArrowheads="1"/>
          </p:cNvSpPr>
          <p:nvPr/>
        </p:nvSpPr>
        <p:spPr bwMode="auto">
          <a:xfrm>
            <a:off x="980966" y="35814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2 sec</a:t>
            </a:r>
          </a:p>
        </p:txBody>
      </p:sp>
      <p:sp>
        <p:nvSpPr>
          <p:cNvPr id="1768452" name="Text Box 4"/>
          <p:cNvSpPr txBox="1">
            <a:spLocks noChangeArrowheads="1"/>
          </p:cNvSpPr>
          <p:nvPr/>
        </p:nvSpPr>
        <p:spPr bwMode="auto">
          <a:xfrm>
            <a:off x="3951179" y="35814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1/4 sec</a:t>
            </a:r>
          </a:p>
        </p:txBody>
      </p:sp>
      <p:sp>
        <p:nvSpPr>
          <p:cNvPr id="1768453" name="Text Box 5"/>
          <p:cNvSpPr txBox="1">
            <a:spLocks noChangeArrowheads="1"/>
          </p:cNvSpPr>
          <p:nvPr/>
        </p:nvSpPr>
        <p:spPr bwMode="auto">
          <a:xfrm>
            <a:off x="6922979" y="35814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1/30 sec</a:t>
            </a:r>
          </a:p>
        </p:txBody>
      </p:sp>
      <p:sp>
        <p:nvSpPr>
          <p:cNvPr id="1768454" name="Text Box 6"/>
          <p:cNvSpPr txBox="1">
            <a:spLocks noChangeArrowheads="1"/>
          </p:cNvSpPr>
          <p:nvPr/>
        </p:nvSpPr>
        <p:spPr bwMode="auto">
          <a:xfrm>
            <a:off x="904766" y="59436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1/250 sec</a:t>
            </a:r>
          </a:p>
        </p:txBody>
      </p:sp>
      <p:sp>
        <p:nvSpPr>
          <p:cNvPr id="1768455" name="Text Box 7"/>
          <p:cNvSpPr txBox="1">
            <a:spLocks noChangeArrowheads="1"/>
          </p:cNvSpPr>
          <p:nvPr/>
        </p:nvSpPr>
        <p:spPr bwMode="auto">
          <a:xfrm>
            <a:off x="3874979" y="59436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1/2000 sec</a:t>
            </a:r>
          </a:p>
        </p:txBody>
      </p:sp>
      <p:sp>
        <p:nvSpPr>
          <p:cNvPr id="1768456" name="Text Box 8"/>
          <p:cNvSpPr txBox="1">
            <a:spLocks noChangeArrowheads="1"/>
          </p:cNvSpPr>
          <p:nvPr/>
        </p:nvSpPr>
        <p:spPr bwMode="auto">
          <a:xfrm>
            <a:off x="6846779" y="59436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1/8000 sec</a:t>
            </a:r>
          </a:p>
        </p:txBody>
      </p:sp>
      <p:pic>
        <p:nvPicPr>
          <p:cNvPr id="6452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741" y="4114800"/>
            <a:ext cx="27447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2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0955" y="4114800"/>
            <a:ext cx="274478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3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91166" y="4114800"/>
            <a:ext cx="27447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4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741" y="1752600"/>
            <a:ext cx="27447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5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91167" y="1752600"/>
            <a:ext cx="27463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6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0955" y="1752600"/>
            <a:ext cx="274478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2"/>
          <p:cNvSpPr>
            <a:spLocks noChangeArrowheads="1"/>
          </p:cNvSpPr>
          <p:nvPr/>
        </p:nvSpPr>
        <p:spPr bwMode="auto">
          <a:xfrm>
            <a:off x="5166" y="-2583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036" name="Rectangle 3"/>
          <p:cNvSpPr>
            <a:spLocks noChangeArrowheads="1"/>
          </p:cNvSpPr>
          <p:nvPr/>
        </p:nvSpPr>
        <p:spPr bwMode="auto">
          <a:xfrm>
            <a:off x="386166" y="378417"/>
            <a:ext cx="8305800" cy="6019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213380" y="2011955"/>
            <a:ext cx="4194175" cy="1320800"/>
            <a:chOff x="1391" y="1392"/>
            <a:chExt cx="2642" cy="832"/>
          </a:xfrm>
        </p:grpSpPr>
        <p:graphicFrame>
          <p:nvGraphicFramePr>
            <p:cNvPr id="1033" name="Object 6"/>
            <p:cNvGraphicFramePr>
              <a:graphicFrameLocks noChangeAspect="1"/>
            </p:cNvGraphicFramePr>
            <p:nvPr/>
          </p:nvGraphicFramePr>
          <p:xfrm>
            <a:off x="1391" y="1392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3" imgW="2744794" imgH="1829217" progId="">
                    <p:embed/>
                  </p:oleObj>
                </mc:Choice>
                <mc:Fallback>
                  <p:oleObj name="Image" r:id="rId3" imgW="2744794" imgH="1829217" progId="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1" y="1392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4" name="Object 7"/>
            <p:cNvGraphicFramePr>
              <a:graphicFrameLocks noChangeAspect="1"/>
            </p:cNvGraphicFramePr>
            <p:nvPr/>
          </p:nvGraphicFramePr>
          <p:xfrm>
            <a:off x="2784" y="1392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5" imgW="2744794" imgH="1829217" progId="">
                    <p:embed/>
                  </p:oleObj>
                </mc:Choice>
                <mc:Fallback>
                  <p:oleObj name="Image" r:id="rId5" imgW="2744794" imgH="1829217" progId="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84" y="1392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995767" y="4874217"/>
            <a:ext cx="6403975" cy="1320800"/>
            <a:chOff x="623" y="3296"/>
            <a:chExt cx="4034" cy="832"/>
          </a:xfrm>
        </p:grpSpPr>
        <p:graphicFrame>
          <p:nvGraphicFramePr>
            <p:cNvPr id="1030" name="Object 9"/>
            <p:cNvGraphicFramePr>
              <a:graphicFrameLocks noChangeAspect="1"/>
            </p:cNvGraphicFramePr>
            <p:nvPr/>
          </p:nvGraphicFramePr>
          <p:xfrm>
            <a:off x="2015" y="3296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7" imgW="2744794" imgH="1829217" progId="">
                    <p:embed/>
                  </p:oleObj>
                </mc:Choice>
                <mc:Fallback>
                  <p:oleObj name="Image" r:id="rId7" imgW="2744794" imgH="1829217" progId="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15" y="3296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1" name="Object 10"/>
            <p:cNvGraphicFramePr>
              <a:graphicFrameLocks noChangeAspect="1"/>
            </p:cNvGraphicFramePr>
            <p:nvPr/>
          </p:nvGraphicFramePr>
          <p:xfrm>
            <a:off x="3408" y="3296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9" imgW="2744794" imgH="1829217" progId="">
                    <p:embed/>
                  </p:oleObj>
                </mc:Choice>
                <mc:Fallback>
                  <p:oleObj name="Image" r:id="rId9" imgW="2744794" imgH="1829217" progId="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8" y="3296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2" name="Object 11"/>
            <p:cNvGraphicFramePr>
              <a:graphicFrameLocks noChangeAspect="1"/>
            </p:cNvGraphicFramePr>
            <p:nvPr/>
          </p:nvGraphicFramePr>
          <p:xfrm>
            <a:off x="623" y="3296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11" imgW="2744794" imgH="1829217" progId="">
                    <p:embed/>
                  </p:oleObj>
                </mc:Choice>
                <mc:Fallback>
                  <p:oleObj name="Image" r:id="rId11" imgW="2744794" imgH="1829217" progId="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3" y="3296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233766" y="3442292"/>
            <a:ext cx="8688388" cy="1320800"/>
            <a:chOff x="144" y="2336"/>
            <a:chExt cx="5473" cy="832"/>
          </a:xfrm>
        </p:grpSpPr>
        <p:graphicFrame>
          <p:nvGraphicFramePr>
            <p:cNvPr id="1026" name="Object 13"/>
            <p:cNvGraphicFramePr>
              <a:graphicFrameLocks noChangeAspect="1"/>
            </p:cNvGraphicFramePr>
            <p:nvPr/>
          </p:nvGraphicFramePr>
          <p:xfrm>
            <a:off x="2959" y="2336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13" imgW="2744794" imgH="1829217" progId="">
                    <p:embed/>
                  </p:oleObj>
                </mc:Choice>
                <mc:Fallback>
                  <p:oleObj name="Image" r:id="rId13" imgW="2744794" imgH="1829217" progId="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9" y="2336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7" name="Object 14"/>
            <p:cNvGraphicFramePr>
              <a:graphicFrameLocks noChangeAspect="1"/>
            </p:cNvGraphicFramePr>
            <p:nvPr/>
          </p:nvGraphicFramePr>
          <p:xfrm>
            <a:off x="4368" y="2336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15" imgW="2744794" imgH="1829217" progId="">
                    <p:embed/>
                  </p:oleObj>
                </mc:Choice>
                <mc:Fallback>
                  <p:oleObj name="Image" r:id="rId15" imgW="2744794" imgH="1829217" progId="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68" y="2336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8" name="Object 15"/>
            <p:cNvGraphicFramePr>
              <a:graphicFrameLocks noChangeAspect="1"/>
            </p:cNvGraphicFramePr>
            <p:nvPr/>
          </p:nvGraphicFramePr>
          <p:xfrm>
            <a:off x="1551" y="2336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17" imgW="2744794" imgH="1829217" progId="">
                    <p:embed/>
                  </p:oleObj>
                </mc:Choice>
                <mc:Fallback>
                  <p:oleObj name="Image" r:id="rId17" imgW="2744794" imgH="1829217" progId="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51" y="2336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9" name="Object 16"/>
            <p:cNvGraphicFramePr>
              <a:graphicFrameLocks noChangeAspect="1"/>
            </p:cNvGraphicFramePr>
            <p:nvPr/>
          </p:nvGraphicFramePr>
          <p:xfrm>
            <a:off x="144" y="2336"/>
            <a:ext cx="1248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19" imgW="2744794" imgH="1829217" progId="">
                    <p:embed/>
                  </p:oleObj>
                </mc:Choice>
                <mc:Fallback>
                  <p:oleObj name="Image" r:id="rId19" imgW="2744794" imgH="1829217" progId="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" y="2336"/>
                          <a:ext cx="1248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208741" y="581617"/>
            <a:ext cx="1982788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5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1524000" y="381000"/>
            <a:ext cx="97536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/>
              <a:t>Assembled Panorama</a:t>
            </a:r>
            <a:endParaRPr lang="en-US" sz="4800" dirty="0"/>
          </a:p>
        </p:txBody>
      </p:sp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7406" y="1981200"/>
            <a:ext cx="8078787" cy="432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7459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304800"/>
            <a:ext cx="6705600" cy="731838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3600" dirty="0"/>
              <a:t>Light Probe Images</a:t>
            </a:r>
          </a:p>
        </p:txBody>
      </p:sp>
      <p:pic>
        <p:nvPicPr>
          <p:cNvPr id="66564" name="Picture 4" descr="lp5"/>
          <p:cNvPicPr>
            <a:picLocks noChangeAspect="1" noChangeArrowheads="1"/>
          </p:cNvPicPr>
          <p:nvPr/>
        </p:nvPicPr>
        <p:blipFill rotWithShape="1">
          <a:blip r:embed="rId3" cstate="print"/>
          <a:srcRect r="5000"/>
          <a:stretch/>
        </p:blipFill>
        <p:spPr bwMode="auto">
          <a:xfrm>
            <a:off x="3352800" y="1676400"/>
            <a:ext cx="5791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5" descr="a486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4000500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6" name="Picture 6" descr="a486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1752600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9373" y="1409700"/>
            <a:ext cx="967740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664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152400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/>
              <a:t>Capturing a Spatially-Varying Lighting Environment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428427" y="2019300"/>
            <a:ext cx="5486400" cy="2667000"/>
            <a:chOff x="768" y="1152"/>
            <a:chExt cx="3456" cy="1680"/>
          </a:xfrm>
        </p:grpSpPr>
        <p:pic>
          <p:nvPicPr>
            <p:cNvPr id="67589" name="Picture 5" descr="AOK0483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92" y="2544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0" name="Picture 6" descr="AOK0484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56" y="2352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1" name="Picture 7" descr="AOK0485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72" y="2208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2" name="Picture 8" descr="AOK0485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736" y="2064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3" name="Picture 9" descr="AOK0486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00" y="1920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4" name="Picture 10" descr="AOK0487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064" y="1776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5" name="Picture 11" descr="AOK0487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352" y="1152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6" name="Picture 12" descr="AOK0488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960" y="1920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7" name="Picture 13" descr="AOK04942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488" y="1872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8" name="Picture 14" descr="AOK04951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68" y="1248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9" name="Picture 15" descr="AOK04954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152" y="1392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600" name="Picture 16" descr="AOK04960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872" y="1296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601" name="Picture 17" descr="AOK05028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592" y="1488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2450" name="Picture 2" descr="mirrored-ball-setu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9029"/>
            <a:ext cx="9182705" cy="6887029"/>
          </a:xfrm>
          <a:prstGeom prst="rect">
            <a:avLst/>
          </a:prstGeom>
          <a:noFill/>
        </p:spPr>
      </p:pic>
      <p:sp>
        <p:nvSpPr>
          <p:cNvPr id="15124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Mirrored Sphere</a:t>
            </a:r>
          </a:p>
        </p:txBody>
      </p:sp>
      <p:pic>
        <p:nvPicPr>
          <p:cNvPr id="15124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4619171"/>
            <a:ext cx="1578278" cy="1548386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1512453" name="Line 5"/>
          <p:cNvSpPr>
            <a:spLocks noChangeShapeType="1"/>
          </p:cNvSpPr>
          <p:nvPr/>
        </p:nvSpPr>
        <p:spPr bwMode="auto">
          <a:xfrm flipV="1">
            <a:off x="2800351" y="2075996"/>
            <a:ext cx="3099643" cy="681529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12454" name="Line 6"/>
          <p:cNvSpPr>
            <a:spLocks noChangeShapeType="1"/>
          </p:cNvSpPr>
          <p:nvPr/>
        </p:nvSpPr>
        <p:spPr bwMode="auto">
          <a:xfrm flipH="1">
            <a:off x="2400300" y="1390197"/>
            <a:ext cx="228302" cy="959521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12455" name="Line 7"/>
          <p:cNvSpPr>
            <a:spLocks noChangeShapeType="1"/>
          </p:cNvSpPr>
          <p:nvPr/>
        </p:nvSpPr>
        <p:spPr bwMode="auto">
          <a:xfrm>
            <a:off x="847725" y="1771197"/>
            <a:ext cx="1036141" cy="708431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12456" name="Line 8"/>
          <p:cNvSpPr>
            <a:spLocks noChangeShapeType="1"/>
          </p:cNvSpPr>
          <p:nvPr/>
        </p:nvSpPr>
        <p:spPr bwMode="auto">
          <a:xfrm flipH="1" flipV="1">
            <a:off x="2628900" y="3047546"/>
            <a:ext cx="605879" cy="484244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8860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if we don’t have a light probe?</a:t>
            </a:r>
          </a:p>
        </p:txBody>
      </p:sp>
      <p:pic>
        <p:nvPicPr>
          <p:cNvPr id="578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07942"/>
            <a:ext cx="3876675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64865" t="26229" r="21376" b="63279"/>
          <a:stretch>
            <a:fillRect/>
          </a:stretch>
        </p:blipFill>
        <p:spPr bwMode="auto">
          <a:xfrm>
            <a:off x="5276849" y="1441341"/>
            <a:ext cx="38671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85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599" y="4565542"/>
            <a:ext cx="15240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85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3946417"/>
            <a:ext cx="3876675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ight Arrow 10"/>
          <p:cNvSpPr/>
          <p:nvPr/>
        </p:nvSpPr>
        <p:spPr>
          <a:xfrm>
            <a:off x="4713512" y="2431941"/>
            <a:ext cx="468087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6934199" y="3803541"/>
            <a:ext cx="3048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flipH="1">
            <a:off x="4876799" y="5251341"/>
            <a:ext cx="1077687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724399" y="4681211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Relit Face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72199" y="1072009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Zoom in on eye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21831" y="6067771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Environment map from eye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80999" y="6482209"/>
            <a:ext cx="8915400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http://www1.cs.columbia.edu/CAVE/projects/world_eye/</a:t>
            </a:r>
            <a:r>
              <a:rPr lang="en-US" dirty="0"/>
              <a:t> -- Nishino </a:t>
            </a:r>
            <a:r>
              <a:rPr lang="en-US" dirty="0" err="1"/>
              <a:t>Nayar</a:t>
            </a:r>
            <a:r>
              <a:rPr lang="en-US" dirty="0"/>
              <a:t> 2004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/>
      <p:bldP spid="15" grpId="0"/>
      <p:bldP spid="16" grpId="0"/>
      <p:bldP spid="18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uris8mag"/>
          <p:cNvPicPr>
            <a:picLocks noChangeAspect="1" noChangeArrowheads="1"/>
          </p:cNvPicPr>
          <p:nvPr/>
        </p:nvPicPr>
        <p:blipFill>
          <a:blip r:embed="rId3" cstate="print">
            <a:lum bright="-18000"/>
          </a:blip>
          <a:srcRect/>
          <a:stretch>
            <a:fillRect/>
          </a:stretch>
        </p:blipFill>
        <p:spPr bwMode="auto">
          <a:xfrm>
            <a:off x="0" y="-730250"/>
            <a:ext cx="10820400" cy="758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Oval 3"/>
          <p:cNvSpPr>
            <a:spLocks noChangeArrowheads="1"/>
          </p:cNvSpPr>
          <p:nvPr/>
        </p:nvSpPr>
        <p:spPr bwMode="auto">
          <a:xfrm>
            <a:off x="3302000" y="1781175"/>
            <a:ext cx="3657600" cy="3594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kumimoji="1" lang="en-US" sz="1600">
              <a:solidFill>
                <a:srgbClr val="000000"/>
              </a:solidFill>
              <a:latin typeface="Lucida Sans Unicod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711200" y="-29705"/>
            <a:ext cx="8229600" cy="1143000"/>
          </a:xfrm>
        </p:spPr>
        <p:txBody>
          <a:bodyPr/>
          <a:lstStyle/>
          <a:p>
            <a:r>
              <a:rPr lang="en-US" altLang="ja-JP"/>
              <a:t>Environment Map from an Eye</a:t>
            </a:r>
          </a:p>
        </p:txBody>
      </p:sp>
      <p:pic>
        <p:nvPicPr>
          <p:cNvPr id="55299" name="harishrot.wmv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1333957"/>
            <a:ext cx="5081588" cy="5081588"/>
          </a:xfrm>
          <a:prstGeom prst="rect">
            <a:avLst/>
          </a:prstGeom>
          <a:noFill/>
          <a:ln w="603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5299"/>
                </p:tgtEl>
              </p:cMediaNode>
            </p:vide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40597" y="5166"/>
            <a:ext cx="8229600" cy="1143000"/>
          </a:xfrm>
        </p:spPr>
        <p:txBody>
          <a:bodyPr/>
          <a:lstStyle/>
          <a:p>
            <a:r>
              <a:rPr lang="en-US" altLang="ja-JP" dirty="0"/>
              <a:t>Can Tell What You are Looking At</a:t>
            </a:r>
          </a:p>
        </p:txBody>
      </p:sp>
      <p:pic>
        <p:nvPicPr>
          <p:cNvPr id="57347" name="Picture 3" descr="huris8shrink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lum bright="-6000" contrast="12000"/>
          </a:blip>
          <a:srcRect l="9419" r="1955"/>
          <a:stretch>
            <a:fillRect/>
          </a:stretch>
        </p:blipFill>
        <p:spPr bwMode="auto">
          <a:xfrm>
            <a:off x="927936" y="1472016"/>
            <a:ext cx="3957637" cy="2266950"/>
          </a:xfrm>
          <a:prstGeom prst="rect">
            <a:avLst/>
          </a:prstGeom>
          <a:noFill/>
        </p:spPr>
      </p:pic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813636" y="1038628"/>
            <a:ext cx="1679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1" lang="en-US" sz="2400">
                <a:solidFill>
                  <a:srgbClr val="EAEAEA"/>
                </a:solidFill>
                <a:latin typeface="Palatino Linotype" pitchFamily="18" charset="0"/>
              </a:rPr>
              <a:t>Eye Image:</a:t>
            </a:r>
          </a:p>
        </p:txBody>
      </p:sp>
      <p:pic>
        <p:nvPicPr>
          <p:cNvPr id="57349" name="Picture 5" descr="alexinput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09436" y="1492653"/>
            <a:ext cx="3513137" cy="2228850"/>
          </a:xfrm>
          <a:prstGeom prst="rect">
            <a:avLst/>
          </a:prstGeom>
          <a:noFill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802523" y="3908829"/>
            <a:ext cx="7421563" cy="2784475"/>
            <a:chOff x="390" y="2504"/>
            <a:chExt cx="4675" cy="1754"/>
          </a:xfrm>
        </p:grpSpPr>
        <p:pic>
          <p:nvPicPr>
            <p:cNvPr id="57351" name="Picture 7" descr="huris8czerocenter"/>
            <p:cNvPicPr>
              <a:picLocks noChangeAspect="1" noChangeArrowheads="1"/>
            </p:cNvPicPr>
            <p:nvPr/>
          </p:nvPicPr>
          <p:blipFill>
            <a:blip r:embed="rId7" cstate="print">
              <a:lum bright="-6000" contrast="12000"/>
            </a:blip>
            <a:srcRect/>
            <a:stretch>
              <a:fillRect/>
            </a:stretch>
          </p:blipFill>
          <p:spPr bwMode="auto">
            <a:xfrm>
              <a:off x="988" y="2795"/>
              <a:ext cx="1455" cy="1455"/>
            </a:xfrm>
            <a:prstGeom prst="rect">
              <a:avLst/>
            </a:prstGeom>
            <a:noFill/>
          </p:spPr>
        </p:pic>
        <p:sp>
          <p:nvSpPr>
            <p:cNvPr id="57352" name="Text Box 8"/>
            <p:cNvSpPr txBox="1">
              <a:spLocks noChangeArrowheads="1"/>
            </p:cNvSpPr>
            <p:nvPr/>
          </p:nvSpPr>
          <p:spPr bwMode="auto">
            <a:xfrm>
              <a:off x="390" y="2504"/>
              <a:ext cx="230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kumimoji="1" lang="en-US" sz="2400">
                  <a:solidFill>
                    <a:srgbClr val="EAEAEA"/>
                  </a:solidFill>
                  <a:latin typeface="Palatino Linotype" pitchFamily="18" charset="0"/>
                </a:rPr>
                <a:t>Computed Retinal Image:</a:t>
              </a:r>
            </a:p>
          </p:txBody>
        </p:sp>
        <p:pic>
          <p:nvPicPr>
            <p:cNvPr id="57353" name="Picture 9" descr="alexsview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606" y="2799"/>
              <a:ext cx="1459" cy="1451"/>
            </a:xfrm>
            <a:prstGeom prst="rect">
              <a:avLst/>
            </a:prstGeom>
            <a:noFill/>
          </p:spPr>
        </p:pic>
        <p:sp>
          <p:nvSpPr>
            <p:cNvPr id="57354" name="Rectangle 10"/>
            <p:cNvSpPr>
              <a:spLocks noChangeArrowheads="1"/>
            </p:cNvSpPr>
            <p:nvPr/>
          </p:nvSpPr>
          <p:spPr bwMode="auto">
            <a:xfrm>
              <a:off x="981" y="2784"/>
              <a:ext cx="1445" cy="1446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en-US" sz="1600">
                <a:solidFill>
                  <a:srgbClr val="000000"/>
                </a:solidFill>
                <a:latin typeface="Lucida Sans Unicode" pitchFamily="34" charset="0"/>
              </a:endParaRPr>
            </a:p>
          </p:txBody>
        </p:sp>
        <p:sp>
          <p:nvSpPr>
            <p:cNvPr id="57355" name="Rectangle 11"/>
            <p:cNvSpPr>
              <a:spLocks noChangeArrowheads="1"/>
            </p:cNvSpPr>
            <p:nvPr/>
          </p:nvSpPr>
          <p:spPr bwMode="auto">
            <a:xfrm>
              <a:off x="3618" y="2812"/>
              <a:ext cx="1445" cy="1446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en-US" sz="1600">
                <a:solidFill>
                  <a:srgbClr val="000000"/>
                </a:solidFill>
                <a:latin typeface="Lucida Sans Unicode" pitchFamily="34" charset="0"/>
              </a:endParaRPr>
            </a:p>
          </p:txBody>
        </p:sp>
      </p:grpSp>
      <p:sp>
        <p:nvSpPr>
          <p:cNvPr id="57356" name="Rectangle 12"/>
          <p:cNvSpPr>
            <a:spLocks noChangeArrowheads="1"/>
          </p:cNvSpPr>
          <p:nvPr/>
        </p:nvSpPr>
        <p:spPr bwMode="auto">
          <a:xfrm>
            <a:off x="929523" y="1472017"/>
            <a:ext cx="3960813" cy="225107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kumimoji="1" lang="en-US" sz="1600">
              <a:solidFill>
                <a:srgbClr val="000000"/>
              </a:solidFill>
              <a:latin typeface="Lucida Sans Unicode" pitchFamily="34" charset="0"/>
            </a:endParaRPr>
          </a:p>
        </p:txBody>
      </p:sp>
      <p:sp>
        <p:nvSpPr>
          <p:cNvPr id="57357" name="Rectangle 13"/>
          <p:cNvSpPr>
            <a:spLocks noChangeArrowheads="1"/>
          </p:cNvSpPr>
          <p:nvPr/>
        </p:nvSpPr>
        <p:spPr bwMode="auto">
          <a:xfrm>
            <a:off x="5295148" y="1472017"/>
            <a:ext cx="3509963" cy="225107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kumimoji="1" lang="en-US" sz="1600">
              <a:solidFill>
                <a:srgbClr val="000000"/>
              </a:solidFill>
              <a:latin typeface="Lucida Sans Unicod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Freeform 2"/>
          <p:cNvSpPr>
            <a:spLocks/>
          </p:cNvSpPr>
          <p:nvPr/>
        </p:nvSpPr>
        <p:spPr bwMode="auto">
          <a:xfrm>
            <a:off x="6450013" y="304800"/>
            <a:ext cx="9525" cy="6345238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3"/>
              </a:cxn>
              <a:cxn ang="0">
                <a:pos x="0" y="198"/>
              </a:cxn>
              <a:cxn ang="0">
                <a:pos x="0" y="198"/>
              </a:cxn>
              <a:cxn ang="0">
                <a:pos x="0" y="703"/>
              </a:cxn>
              <a:cxn ang="0">
                <a:pos x="0" y="703"/>
              </a:cxn>
              <a:cxn ang="0">
                <a:pos x="0" y="1408"/>
              </a:cxn>
              <a:cxn ang="0">
                <a:pos x="0" y="1408"/>
              </a:cxn>
              <a:cxn ang="0">
                <a:pos x="0" y="2198"/>
              </a:cxn>
              <a:cxn ang="0">
                <a:pos x="0" y="2198"/>
              </a:cxn>
              <a:cxn ang="0">
                <a:pos x="0" y="2959"/>
              </a:cxn>
              <a:cxn ang="0">
                <a:pos x="0" y="2959"/>
              </a:cxn>
              <a:cxn ang="0">
                <a:pos x="0" y="3580"/>
              </a:cxn>
              <a:cxn ang="0">
                <a:pos x="0" y="3580"/>
              </a:cxn>
              <a:cxn ang="0">
                <a:pos x="0" y="3943"/>
              </a:cxn>
              <a:cxn ang="0">
                <a:pos x="0" y="3943"/>
              </a:cxn>
              <a:cxn ang="0">
                <a:pos x="0" y="3994"/>
              </a:cxn>
              <a:cxn ang="0">
                <a:pos x="0" y="3994"/>
              </a:cxn>
              <a:cxn ang="0">
                <a:pos x="1" y="3996"/>
              </a:cxn>
              <a:cxn ang="0">
                <a:pos x="3" y="3997"/>
              </a:cxn>
              <a:cxn ang="0">
                <a:pos x="4" y="3997"/>
              </a:cxn>
              <a:cxn ang="0">
                <a:pos x="6" y="3994"/>
              </a:cxn>
              <a:cxn ang="0">
                <a:pos x="6" y="3994"/>
              </a:cxn>
              <a:cxn ang="0">
                <a:pos x="6" y="3800"/>
              </a:cxn>
              <a:cxn ang="0">
                <a:pos x="6" y="3800"/>
              </a:cxn>
              <a:cxn ang="0">
                <a:pos x="6" y="3295"/>
              </a:cxn>
              <a:cxn ang="0">
                <a:pos x="6" y="3295"/>
              </a:cxn>
              <a:cxn ang="0">
                <a:pos x="6" y="2589"/>
              </a:cxn>
              <a:cxn ang="0">
                <a:pos x="6" y="2589"/>
              </a:cxn>
              <a:cxn ang="0">
                <a:pos x="6" y="1799"/>
              </a:cxn>
              <a:cxn ang="0">
                <a:pos x="6" y="1799"/>
              </a:cxn>
              <a:cxn ang="0">
                <a:pos x="6" y="1039"/>
              </a:cxn>
              <a:cxn ang="0">
                <a:pos x="6" y="1039"/>
              </a:cxn>
              <a:cxn ang="0">
                <a:pos x="6" y="419"/>
              </a:cxn>
              <a:cxn ang="0">
                <a:pos x="6" y="419"/>
              </a:cxn>
              <a:cxn ang="0">
                <a:pos x="6" y="54"/>
              </a:cxn>
              <a:cxn ang="0">
                <a:pos x="6" y="54"/>
              </a:cxn>
              <a:cxn ang="0">
                <a:pos x="6" y="5"/>
              </a:cxn>
              <a:cxn ang="0">
                <a:pos x="6" y="5"/>
              </a:cxn>
              <a:cxn ang="0">
                <a:pos x="4" y="2"/>
              </a:cxn>
              <a:cxn ang="0">
                <a:pos x="3" y="0"/>
              </a:cxn>
              <a:cxn ang="0">
                <a:pos x="1" y="2"/>
              </a:cxn>
              <a:cxn ang="0">
                <a:pos x="0" y="3"/>
              </a:cxn>
              <a:cxn ang="0">
                <a:pos x="0" y="3"/>
              </a:cxn>
            </a:cxnLst>
            <a:rect l="0" t="0" r="r" b="b"/>
            <a:pathLst>
              <a:path w="6" h="3997">
                <a:moveTo>
                  <a:pt x="0" y="3"/>
                </a:moveTo>
                <a:lnTo>
                  <a:pt x="0" y="3"/>
                </a:lnTo>
                <a:lnTo>
                  <a:pt x="0" y="198"/>
                </a:lnTo>
                <a:lnTo>
                  <a:pt x="0" y="198"/>
                </a:lnTo>
                <a:lnTo>
                  <a:pt x="0" y="703"/>
                </a:lnTo>
                <a:lnTo>
                  <a:pt x="0" y="703"/>
                </a:lnTo>
                <a:lnTo>
                  <a:pt x="0" y="1408"/>
                </a:lnTo>
                <a:lnTo>
                  <a:pt x="0" y="1408"/>
                </a:lnTo>
                <a:lnTo>
                  <a:pt x="0" y="2198"/>
                </a:lnTo>
                <a:lnTo>
                  <a:pt x="0" y="2198"/>
                </a:lnTo>
                <a:lnTo>
                  <a:pt x="0" y="2959"/>
                </a:lnTo>
                <a:lnTo>
                  <a:pt x="0" y="2959"/>
                </a:lnTo>
                <a:lnTo>
                  <a:pt x="0" y="3580"/>
                </a:lnTo>
                <a:lnTo>
                  <a:pt x="0" y="3580"/>
                </a:lnTo>
                <a:lnTo>
                  <a:pt x="0" y="3943"/>
                </a:lnTo>
                <a:lnTo>
                  <a:pt x="0" y="3943"/>
                </a:lnTo>
                <a:lnTo>
                  <a:pt x="0" y="3994"/>
                </a:lnTo>
                <a:lnTo>
                  <a:pt x="0" y="3994"/>
                </a:lnTo>
                <a:lnTo>
                  <a:pt x="1" y="3996"/>
                </a:lnTo>
                <a:lnTo>
                  <a:pt x="3" y="3997"/>
                </a:lnTo>
                <a:lnTo>
                  <a:pt x="4" y="3997"/>
                </a:lnTo>
                <a:lnTo>
                  <a:pt x="6" y="3994"/>
                </a:lnTo>
                <a:lnTo>
                  <a:pt x="6" y="3994"/>
                </a:lnTo>
                <a:lnTo>
                  <a:pt x="6" y="3800"/>
                </a:lnTo>
                <a:lnTo>
                  <a:pt x="6" y="3800"/>
                </a:lnTo>
                <a:lnTo>
                  <a:pt x="6" y="3295"/>
                </a:lnTo>
                <a:lnTo>
                  <a:pt x="6" y="3295"/>
                </a:lnTo>
                <a:lnTo>
                  <a:pt x="6" y="2589"/>
                </a:lnTo>
                <a:lnTo>
                  <a:pt x="6" y="2589"/>
                </a:lnTo>
                <a:lnTo>
                  <a:pt x="6" y="1799"/>
                </a:lnTo>
                <a:lnTo>
                  <a:pt x="6" y="1799"/>
                </a:lnTo>
                <a:lnTo>
                  <a:pt x="6" y="1039"/>
                </a:lnTo>
                <a:lnTo>
                  <a:pt x="6" y="1039"/>
                </a:lnTo>
                <a:lnTo>
                  <a:pt x="6" y="419"/>
                </a:lnTo>
                <a:lnTo>
                  <a:pt x="6" y="419"/>
                </a:lnTo>
                <a:lnTo>
                  <a:pt x="6" y="54"/>
                </a:lnTo>
                <a:lnTo>
                  <a:pt x="6" y="54"/>
                </a:lnTo>
                <a:lnTo>
                  <a:pt x="6" y="5"/>
                </a:lnTo>
                <a:lnTo>
                  <a:pt x="6" y="5"/>
                </a:lnTo>
                <a:lnTo>
                  <a:pt x="4" y="2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kumimoji="1" lang="en-US" sz="1600">
              <a:solidFill>
                <a:srgbClr val="000000"/>
              </a:solidFill>
              <a:latin typeface="Lucida Sans Unicode" pitchFamily="34" charset="0"/>
            </a:endParaRPr>
          </a:p>
        </p:txBody>
      </p:sp>
      <p:sp>
        <p:nvSpPr>
          <p:cNvPr id="59395" name="Freeform 3"/>
          <p:cNvSpPr>
            <a:spLocks/>
          </p:cNvSpPr>
          <p:nvPr/>
        </p:nvSpPr>
        <p:spPr bwMode="auto">
          <a:xfrm>
            <a:off x="3454401" y="304800"/>
            <a:ext cx="9525" cy="6345238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3"/>
              </a:cxn>
              <a:cxn ang="0">
                <a:pos x="0" y="198"/>
              </a:cxn>
              <a:cxn ang="0">
                <a:pos x="0" y="198"/>
              </a:cxn>
              <a:cxn ang="0">
                <a:pos x="0" y="703"/>
              </a:cxn>
              <a:cxn ang="0">
                <a:pos x="0" y="703"/>
              </a:cxn>
              <a:cxn ang="0">
                <a:pos x="0" y="1408"/>
              </a:cxn>
              <a:cxn ang="0">
                <a:pos x="0" y="1408"/>
              </a:cxn>
              <a:cxn ang="0">
                <a:pos x="0" y="2198"/>
              </a:cxn>
              <a:cxn ang="0">
                <a:pos x="0" y="2198"/>
              </a:cxn>
              <a:cxn ang="0">
                <a:pos x="0" y="2959"/>
              </a:cxn>
              <a:cxn ang="0">
                <a:pos x="0" y="2959"/>
              </a:cxn>
              <a:cxn ang="0">
                <a:pos x="0" y="3580"/>
              </a:cxn>
              <a:cxn ang="0">
                <a:pos x="0" y="3580"/>
              </a:cxn>
              <a:cxn ang="0">
                <a:pos x="0" y="3943"/>
              </a:cxn>
              <a:cxn ang="0">
                <a:pos x="0" y="3943"/>
              </a:cxn>
              <a:cxn ang="0">
                <a:pos x="0" y="3994"/>
              </a:cxn>
              <a:cxn ang="0">
                <a:pos x="0" y="3994"/>
              </a:cxn>
              <a:cxn ang="0">
                <a:pos x="1" y="3996"/>
              </a:cxn>
              <a:cxn ang="0">
                <a:pos x="3" y="3997"/>
              </a:cxn>
              <a:cxn ang="0">
                <a:pos x="4" y="3997"/>
              </a:cxn>
              <a:cxn ang="0">
                <a:pos x="6" y="3994"/>
              </a:cxn>
              <a:cxn ang="0">
                <a:pos x="6" y="3994"/>
              </a:cxn>
              <a:cxn ang="0">
                <a:pos x="6" y="3800"/>
              </a:cxn>
              <a:cxn ang="0">
                <a:pos x="6" y="3800"/>
              </a:cxn>
              <a:cxn ang="0">
                <a:pos x="6" y="3295"/>
              </a:cxn>
              <a:cxn ang="0">
                <a:pos x="6" y="3295"/>
              </a:cxn>
              <a:cxn ang="0">
                <a:pos x="6" y="2589"/>
              </a:cxn>
              <a:cxn ang="0">
                <a:pos x="6" y="2589"/>
              </a:cxn>
              <a:cxn ang="0">
                <a:pos x="6" y="1799"/>
              </a:cxn>
              <a:cxn ang="0">
                <a:pos x="6" y="1799"/>
              </a:cxn>
              <a:cxn ang="0">
                <a:pos x="6" y="1039"/>
              </a:cxn>
              <a:cxn ang="0">
                <a:pos x="6" y="1039"/>
              </a:cxn>
              <a:cxn ang="0">
                <a:pos x="6" y="419"/>
              </a:cxn>
              <a:cxn ang="0">
                <a:pos x="6" y="419"/>
              </a:cxn>
              <a:cxn ang="0">
                <a:pos x="6" y="54"/>
              </a:cxn>
              <a:cxn ang="0">
                <a:pos x="6" y="54"/>
              </a:cxn>
              <a:cxn ang="0">
                <a:pos x="6" y="5"/>
              </a:cxn>
              <a:cxn ang="0">
                <a:pos x="6" y="5"/>
              </a:cxn>
              <a:cxn ang="0">
                <a:pos x="4" y="2"/>
              </a:cxn>
              <a:cxn ang="0">
                <a:pos x="3" y="0"/>
              </a:cxn>
              <a:cxn ang="0">
                <a:pos x="1" y="2"/>
              </a:cxn>
              <a:cxn ang="0">
                <a:pos x="0" y="3"/>
              </a:cxn>
              <a:cxn ang="0">
                <a:pos x="0" y="3"/>
              </a:cxn>
            </a:cxnLst>
            <a:rect l="0" t="0" r="r" b="b"/>
            <a:pathLst>
              <a:path w="6" h="3997">
                <a:moveTo>
                  <a:pt x="0" y="3"/>
                </a:moveTo>
                <a:lnTo>
                  <a:pt x="0" y="3"/>
                </a:lnTo>
                <a:lnTo>
                  <a:pt x="0" y="198"/>
                </a:lnTo>
                <a:lnTo>
                  <a:pt x="0" y="198"/>
                </a:lnTo>
                <a:lnTo>
                  <a:pt x="0" y="703"/>
                </a:lnTo>
                <a:lnTo>
                  <a:pt x="0" y="703"/>
                </a:lnTo>
                <a:lnTo>
                  <a:pt x="0" y="1408"/>
                </a:lnTo>
                <a:lnTo>
                  <a:pt x="0" y="1408"/>
                </a:lnTo>
                <a:lnTo>
                  <a:pt x="0" y="2198"/>
                </a:lnTo>
                <a:lnTo>
                  <a:pt x="0" y="2198"/>
                </a:lnTo>
                <a:lnTo>
                  <a:pt x="0" y="2959"/>
                </a:lnTo>
                <a:lnTo>
                  <a:pt x="0" y="2959"/>
                </a:lnTo>
                <a:lnTo>
                  <a:pt x="0" y="3580"/>
                </a:lnTo>
                <a:lnTo>
                  <a:pt x="0" y="3580"/>
                </a:lnTo>
                <a:lnTo>
                  <a:pt x="0" y="3943"/>
                </a:lnTo>
                <a:lnTo>
                  <a:pt x="0" y="3943"/>
                </a:lnTo>
                <a:lnTo>
                  <a:pt x="0" y="3994"/>
                </a:lnTo>
                <a:lnTo>
                  <a:pt x="0" y="3994"/>
                </a:lnTo>
                <a:lnTo>
                  <a:pt x="1" y="3996"/>
                </a:lnTo>
                <a:lnTo>
                  <a:pt x="3" y="3997"/>
                </a:lnTo>
                <a:lnTo>
                  <a:pt x="4" y="3997"/>
                </a:lnTo>
                <a:lnTo>
                  <a:pt x="6" y="3994"/>
                </a:lnTo>
                <a:lnTo>
                  <a:pt x="6" y="3994"/>
                </a:lnTo>
                <a:lnTo>
                  <a:pt x="6" y="3800"/>
                </a:lnTo>
                <a:lnTo>
                  <a:pt x="6" y="3800"/>
                </a:lnTo>
                <a:lnTo>
                  <a:pt x="6" y="3295"/>
                </a:lnTo>
                <a:lnTo>
                  <a:pt x="6" y="3295"/>
                </a:lnTo>
                <a:lnTo>
                  <a:pt x="6" y="2589"/>
                </a:lnTo>
                <a:lnTo>
                  <a:pt x="6" y="2589"/>
                </a:lnTo>
                <a:lnTo>
                  <a:pt x="6" y="1799"/>
                </a:lnTo>
                <a:lnTo>
                  <a:pt x="6" y="1799"/>
                </a:lnTo>
                <a:lnTo>
                  <a:pt x="6" y="1039"/>
                </a:lnTo>
                <a:lnTo>
                  <a:pt x="6" y="1039"/>
                </a:lnTo>
                <a:lnTo>
                  <a:pt x="6" y="419"/>
                </a:lnTo>
                <a:lnTo>
                  <a:pt x="6" y="419"/>
                </a:lnTo>
                <a:lnTo>
                  <a:pt x="6" y="54"/>
                </a:lnTo>
                <a:lnTo>
                  <a:pt x="6" y="54"/>
                </a:lnTo>
                <a:lnTo>
                  <a:pt x="6" y="5"/>
                </a:lnTo>
                <a:lnTo>
                  <a:pt x="6" y="5"/>
                </a:lnTo>
                <a:lnTo>
                  <a:pt x="4" y="2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kumimoji="1" lang="en-US" sz="1600">
              <a:solidFill>
                <a:srgbClr val="000000"/>
              </a:solidFill>
              <a:latin typeface="Lucida Sans Unicode" pitchFamily="34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17550" y="1454151"/>
            <a:ext cx="8401050" cy="2341563"/>
            <a:chOff x="271" y="940"/>
            <a:chExt cx="5292" cy="1475"/>
          </a:xfrm>
        </p:grpSpPr>
        <p:pic>
          <p:nvPicPr>
            <p:cNvPr id="59397" name="Picture 5" descr="emikoenvmapspher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1" y="940"/>
              <a:ext cx="1474" cy="1474"/>
            </a:xfrm>
            <a:prstGeom prst="rect">
              <a:avLst/>
            </a:prstGeom>
            <a:noFill/>
          </p:spPr>
        </p:pic>
        <p:pic>
          <p:nvPicPr>
            <p:cNvPr id="59398" name="Picture 6" descr="srinenvmapspher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01" y="941"/>
              <a:ext cx="1474" cy="1474"/>
            </a:xfrm>
            <a:prstGeom prst="rect">
              <a:avLst/>
            </a:prstGeom>
            <a:noFill/>
          </p:spPr>
        </p:pic>
        <p:pic>
          <p:nvPicPr>
            <p:cNvPr id="59399" name="Picture 7" descr="rahulenvmapspher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89" y="940"/>
              <a:ext cx="1474" cy="1474"/>
            </a:xfrm>
            <a:prstGeom prst="rect">
              <a:avLst/>
            </a:prstGeom>
            <a:noFill/>
          </p:spPr>
        </p:pic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235076" y="420688"/>
            <a:ext cx="1304925" cy="812800"/>
            <a:chOff x="584" y="289"/>
            <a:chExt cx="822" cy="512"/>
          </a:xfrm>
        </p:grpSpPr>
        <p:pic>
          <p:nvPicPr>
            <p:cNvPr id="59401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85" y="298"/>
              <a:ext cx="821" cy="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402" name="Rectangle 10"/>
            <p:cNvSpPr>
              <a:spLocks noChangeArrowheads="1"/>
            </p:cNvSpPr>
            <p:nvPr/>
          </p:nvSpPr>
          <p:spPr bwMode="auto">
            <a:xfrm>
              <a:off x="584" y="289"/>
              <a:ext cx="822" cy="510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en-US" sz="1600">
                <a:solidFill>
                  <a:srgbClr val="000000"/>
                </a:solidFill>
                <a:latin typeface="Lucida Sans Unicode" pitchFamily="34" charset="0"/>
              </a:endParaRP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4232275" y="420689"/>
            <a:ext cx="1439862" cy="815975"/>
            <a:chOff x="2483" y="289"/>
            <a:chExt cx="907" cy="514"/>
          </a:xfrm>
        </p:grpSpPr>
        <p:pic>
          <p:nvPicPr>
            <p:cNvPr id="59404" name="Picture 1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490" y="289"/>
              <a:ext cx="895" cy="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405" name="Rectangle 13"/>
            <p:cNvSpPr>
              <a:spLocks noChangeArrowheads="1"/>
            </p:cNvSpPr>
            <p:nvPr/>
          </p:nvSpPr>
          <p:spPr bwMode="auto">
            <a:xfrm>
              <a:off x="2483" y="289"/>
              <a:ext cx="907" cy="510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en-US" sz="1600">
                <a:solidFill>
                  <a:srgbClr val="000000"/>
                </a:solidFill>
                <a:latin typeface="Lucida Sans Unicode" pitchFamily="34" charset="0"/>
              </a:endParaRPr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7340601" y="420689"/>
            <a:ext cx="1216025" cy="809625"/>
            <a:chOff x="4468" y="289"/>
            <a:chExt cx="766" cy="510"/>
          </a:xfrm>
        </p:grpSpPr>
        <p:pic>
          <p:nvPicPr>
            <p:cNvPr id="59407" name="Picture 1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468" y="296"/>
              <a:ext cx="766" cy="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408" name="Rectangle 16"/>
            <p:cNvSpPr>
              <a:spLocks noChangeArrowheads="1"/>
            </p:cNvSpPr>
            <p:nvPr/>
          </p:nvSpPr>
          <p:spPr bwMode="auto">
            <a:xfrm>
              <a:off x="4468" y="289"/>
              <a:ext cx="765" cy="510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en-US" sz="1600">
                <a:solidFill>
                  <a:srgbClr val="000000"/>
                </a:solidFill>
                <a:latin typeface="Lucida Sans Unicode" pitchFamily="34" charset="0"/>
              </a:endParaRPr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692150" y="4057650"/>
            <a:ext cx="8451850" cy="2393950"/>
            <a:chOff x="255" y="2580"/>
            <a:chExt cx="5324" cy="1508"/>
          </a:xfrm>
        </p:grpSpPr>
        <p:grpSp>
          <p:nvGrpSpPr>
            <p:cNvPr id="7" name="Group 18"/>
            <p:cNvGrpSpPr>
              <a:grpSpLocks/>
            </p:cNvGrpSpPr>
            <p:nvPr/>
          </p:nvGrpSpPr>
          <p:grpSpPr bwMode="auto">
            <a:xfrm>
              <a:off x="4074" y="2580"/>
              <a:ext cx="1505" cy="1508"/>
              <a:chOff x="4099" y="2580"/>
              <a:chExt cx="1505" cy="1508"/>
            </a:xfrm>
          </p:grpSpPr>
          <p:pic>
            <p:nvPicPr>
              <p:cNvPr id="59411" name="Picture 19">
                <a:hlinkClick r:id="rId9" action="ppaction://hlinkfile"/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102" y="2580"/>
                <a:ext cx="1502" cy="15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9412" name="Rectangle 20"/>
              <p:cNvSpPr>
                <a:spLocks noChangeArrowheads="1"/>
              </p:cNvSpPr>
              <p:nvPr/>
            </p:nvSpPr>
            <p:spPr bwMode="auto">
              <a:xfrm>
                <a:off x="4099" y="2585"/>
                <a:ext cx="1503" cy="1503"/>
              </a:xfrm>
              <a:prstGeom prst="rect">
                <a:avLst/>
              </a:prstGeom>
              <a:noFill/>
              <a:ln w="38100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kumimoji="1" lang="en-US" sz="1600">
                  <a:solidFill>
                    <a:srgbClr val="000000"/>
                  </a:solidFill>
                  <a:latin typeface="Lucida Sans Unicode" pitchFamily="34" charset="0"/>
                </a:endParaRPr>
              </a:p>
            </p:txBody>
          </p:sp>
        </p:grpSp>
        <p:grpSp>
          <p:nvGrpSpPr>
            <p:cNvPr id="8" name="Group 21"/>
            <p:cNvGrpSpPr>
              <a:grpSpLocks/>
            </p:cNvGrpSpPr>
            <p:nvPr/>
          </p:nvGrpSpPr>
          <p:grpSpPr bwMode="auto">
            <a:xfrm>
              <a:off x="2189" y="2580"/>
              <a:ext cx="1499" cy="1508"/>
              <a:chOff x="2189" y="2580"/>
              <a:chExt cx="1499" cy="1508"/>
            </a:xfrm>
          </p:grpSpPr>
          <p:pic>
            <p:nvPicPr>
              <p:cNvPr id="59414" name="Picture 22">
                <a:hlinkClick r:id="rId9" action="ppaction://hlinkfile"/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2189" y="2580"/>
                <a:ext cx="1499" cy="15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9415" name="Rectangle 23"/>
              <p:cNvSpPr>
                <a:spLocks noChangeArrowheads="1"/>
              </p:cNvSpPr>
              <p:nvPr/>
            </p:nvSpPr>
            <p:spPr bwMode="auto">
              <a:xfrm>
                <a:off x="2199" y="2585"/>
                <a:ext cx="1475" cy="1503"/>
              </a:xfrm>
              <a:prstGeom prst="rect">
                <a:avLst/>
              </a:prstGeom>
              <a:noFill/>
              <a:ln w="38100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kumimoji="1" lang="en-US" sz="1600">
                  <a:solidFill>
                    <a:srgbClr val="000000"/>
                  </a:solidFill>
                  <a:latin typeface="Lucida Sans Unicode" pitchFamily="34" charset="0"/>
                </a:endParaRPr>
              </a:p>
            </p:txBody>
          </p:sp>
        </p:grpSp>
        <p:pic>
          <p:nvPicPr>
            <p:cNvPr id="59416" name="Picture 24" descr="emimon_pers">
              <a:hlinkClick r:id="rId9" action="ppaction://hlinkfile"/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55" y="2582"/>
              <a:ext cx="1506" cy="1506"/>
            </a:xfrm>
            <a:prstGeom prst="rect">
              <a:avLst/>
            </a:prstGeom>
            <a:noFill/>
          </p:spPr>
        </p:pic>
        <p:sp>
          <p:nvSpPr>
            <p:cNvPr id="59417" name="Rectangle 25"/>
            <p:cNvSpPr>
              <a:spLocks noChangeArrowheads="1"/>
            </p:cNvSpPr>
            <p:nvPr/>
          </p:nvSpPr>
          <p:spPr bwMode="auto">
            <a:xfrm>
              <a:off x="272" y="2585"/>
              <a:ext cx="1475" cy="1503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en-US" sz="1600">
                <a:solidFill>
                  <a:srgbClr val="000000"/>
                </a:solidFill>
                <a:latin typeface="Lucida Sans Unicode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90466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597" y="990600"/>
            <a:ext cx="5867400" cy="58674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Real scenes have complex geometries and materials that are difficult to model</a:t>
            </a:r>
          </a:p>
          <a:p>
            <a:endParaRPr lang="en-US" sz="2800" dirty="0"/>
          </a:p>
          <a:p>
            <a:r>
              <a:rPr lang="en-US" sz="2800" dirty="0"/>
              <a:t>We can use an environment map, captured with a light probe, as a replacement for distance lighting</a:t>
            </a:r>
          </a:p>
          <a:p>
            <a:endParaRPr lang="en-US" sz="2800" dirty="0"/>
          </a:p>
          <a:p>
            <a:r>
              <a:rPr lang="en-US" sz="2800" dirty="0"/>
              <a:t>We can get an HDR image by combining bracketed shots</a:t>
            </a:r>
          </a:p>
          <a:p>
            <a:endParaRPr lang="en-US" sz="2800" dirty="0"/>
          </a:p>
          <a:p>
            <a:r>
              <a:rPr lang="en-US" sz="2800" dirty="0"/>
              <a:t>We can relight objects at that position using the environment map</a:t>
            </a:r>
          </a:p>
        </p:txBody>
      </p:sp>
      <p:pic>
        <p:nvPicPr>
          <p:cNvPr id="4" name="Picture 2" descr="http://farm1.static.flickr.com/211/493707413_d23fa9b0b8_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4834" y="914402"/>
            <a:ext cx="2129163" cy="1600199"/>
          </a:xfrm>
          <a:prstGeom prst="rect">
            <a:avLst/>
          </a:prstGeom>
          <a:noFill/>
        </p:spPr>
      </p:pic>
      <p:pic>
        <p:nvPicPr>
          <p:cNvPr id="5" name="Picture 3" descr="ball"/>
          <p:cNvPicPr>
            <a:picLocks noChangeAspect="1" noChangeArrowheads="1"/>
          </p:cNvPicPr>
          <p:nvPr/>
        </p:nvPicPr>
        <p:blipFill>
          <a:blip r:embed="rId3" cstate="print"/>
          <a:srcRect l="20183" t="11145" r="22018" b="10835"/>
          <a:stretch>
            <a:fillRect/>
          </a:stretch>
        </p:blipFill>
        <p:spPr bwMode="auto">
          <a:xfrm>
            <a:off x="6660397" y="2667000"/>
            <a:ext cx="2133600" cy="2133600"/>
          </a:xfrm>
          <a:prstGeom prst="rect">
            <a:avLst/>
          </a:prstGeom>
          <a:noFill/>
        </p:spPr>
      </p:pic>
      <p:pic>
        <p:nvPicPr>
          <p:cNvPr id="6" name="Picture 4" descr="rnl_m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397" y="4953000"/>
            <a:ext cx="2133600" cy="160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7811" name="Picture 3" descr="caf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2819400"/>
            <a:ext cx="3251200" cy="3251200"/>
          </a:xfrm>
          <a:prstGeom prst="rect">
            <a:avLst/>
          </a:prstGeom>
          <a:noFill/>
        </p:spPr>
      </p:pic>
      <p:pic>
        <p:nvPicPr>
          <p:cNvPr id="1527812" name="Picture 4" descr="reflb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048001"/>
            <a:ext cx="5145088" cy="2944813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8534400" cy="914400"/>
          </a:xfrm>
        </p:spPr>
        <p:txBody>
          <a:bodyPr>
            <a:noAutofit/>
          </a:bodyPr>
          <a:lstStyle/>
          <a:p>
            <a:r>
              <a:rPr lang="en-US" sz="2800" dirty="0"/>
              <a:t>One picture of a mirrored ball received light coming into the ball from nearly all angles (including behind)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9600" y="1181022"/>
            <a:ext cx="835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Assume camera is roughly same height as light probe and is sufficiently distant, so all viewing rays that hit light probe are roughly in direction of z-axis</a:t>
            </a:r>
          </a:p>
        </p:txBody>
      </p:sp>
    </p:spTree>
    <p:extLst>
      <p:ext uri="{BB962C8B-B14F-4D97-AF65-F5344CB8AC3E}">
        <p14:creationId xmlns:p14="http://schemas.microsoft.com/office/powerpoint/2010/main" val="883010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for normal vector</a:t>
            </a:r>
          </a:p>
        </p:txBody>
      </p:sp>
      <p:sp>
        <p:nvSpPr>
          <p:cNvPr id="4" name="Rectangle 3"/>
          <p:cNvSpPr/>
          <p:nvPr/>
        </p:nvSpPr>
        <p:spPr>
          <a:xfrm>
            <a:off x="1141412" y="1498421"/>
            <a:ext cx="2903349" cy="1828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Content Placeholder 4" descr="mirrorball2latlong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0"/>
          <a:stretch/>
        </p:blipFill>
        <p:spPr bwMode="auto">
          <a:xfrm>
            <a:off x="2132012" y="1955621"/>
            <a:ext cx="92915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Box 37"/>
          <p:cNvSpPr txBox="1"/>
          <p:nvPr/>
        </p:nvSpPr>
        <p:spPr>
          <a:xfrm>
            <a:off x="2581106" y="204348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533244" y="3599755"/>
            <a:ext cx="2432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(u, v) </a:t>
            </a:r>
            <a:r>
              <a:rPr lang="en-US" dirty="0">
                <a:sym typeface="Wingdings" panose="05000000000000000000" pitchFamily="2" charset="2"/>
              </a:rPr>
              <a:t> (</a:t>
            </a:r>
            <a:r>
              <a:rPr lang="en-US" dirty="0" err="1">
                <a:sym typeface="Wingdings" panose="05000000000000000000" pitchFamily="2" charset="2"/>
              </a:rPr>
              <a:t>Nx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Ny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Nz</a:t>
            </a:r>
            <a:r>
              <a:rPr lang="en-US" dirty="0">
                <a:sym typeface="Wingdings" panose="05000000000000000000" pitchFamily="2" charset="2"/>
              </a:rPr>
              <a:t>)?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1533244" y="4070855"/>
            <a:ext cx="3063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Nx</a:t>
            </a:r>
            <a:r>
              <a:rPr lang="en-US" dirty="0"/>
              <a:t> = (u – center) / (width/2)</a:t>
            </a:r>
          </a:p>
          <a:p>
            <a:r>
              <a:rPr lang="en-US" dirty="0" err="1"/>
              <a:t>Ny</a:t>
            </a:r>
            <a:r>
              <a:rPr lang="en-US" dirty="0"/>
              <a:t> = (v – center) / (height/2)</a:t>
            </a:r>
          </a:p>
        </p:txBody>
      </p:sp>
      <p:sp>
        <p:nvSpPr>
          <p:cNvPr id="41" name="Oval 40"/>
          <p:cNvSpPr/>
          <p:nvPr/>
        </p:nvSpPr>
        <p:spPr>
          <a:xfrm>
            <a:off x="1845940" y="4744539"/>
            <a:ext cx="1494291" cy="15348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2516885" y="4712721"/>
            <a:ext cx="152400" cy="15348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2669285" y="498972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041713" y="6062879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Nx^2 + Ny^2 + Nz^2 = 1</a:t>
            </a:r>
          </a:p>
        </p:txBody>
      </p:sp>
      <p:sp>
        <p:nvSpPr>
          <p:cNvPr id="23" name="Oval 22"/>
          <p:cNvSpPr/>
          <p:nvPr/>
        </p:nvSpPr>
        <p:spPr>
          <a:xfrm>
            <a:off x="6553200" y="2438400"/>
            <a:ext cx="2438400" cy="242331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5974596" y="2423153"/>
            <a:ext cx="752962" cy="530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197990" y="2336261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772400" y="2036528"/>
            <a:ext cx="1752600" cy="29718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883398" y="5359052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(-1,0,0)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02824" y="6322459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(0,-1,0)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340230" y="5327903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(1,0,0)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41442" y="6185544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(0,0,-1)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533034" y="5460820"/>
            <a:ext cx="1060051" cy="7867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1419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-1-Debevec-IBMR_Intro_S2000">
  <a:themeElements>
    <a:clrScheme name="2-1-Debevec-IBMR_Intro_S2000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-1-Debevec-IBMR_Intro_S2000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-1-Debevec-IBMR_Intro_S200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-1-Debevec-IBMR_Intro_S2000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-1-Debevec-IBMR_Intro_S2000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-1-Debevec-IBMR_Intro_S2000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-1-Debevec-IBMR_Intro_S2000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-1-Debevec-IBMR_Intro_S2000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-1-Debevec-IBMR_Intro_S2000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2-1-Debevec-IBMR_Intro_S2000">
  <a:themeElements>
    <a:clrScheme name="1_2-1-Debevec-IBMR_Intro_S2000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2-1-Debevec-IBMR_Intro_S2000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2-1-Debevec-IBMR_Intro_S200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-1-Debevec-IBMR_Intro_S2000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2-1-Debevec-IBMR_Intro_S2000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-1-Debevec-IBMR_Intro_S2000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-1-Debevec-IBMR_Intro_S2000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-1-Debevec-IBMR_Intro_S2000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-1-Debevec-IBMR_Intro_S2000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27279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CACCD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Blank Presentatio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Blank Presentatio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ffice Theme">
  <a:themeElements>
    <a:clrScheme name="Custom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Custom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kogray">
  <a:themeElements>
    <a:clrScheme name="kogra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ogray">
      <a:majorFont>
        <a:latin typeface="Palatino Linotype"/>
        <a:ea typeface="ＭＳ Ｐゴシック"/>
        <a:cs typeface=""/>
      </a:majorFont>
      <a:minorFont>
        <a:latin typeface="Palatino Linotype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 Unicode" pitchFamily="34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 Unicode" pitchFamily="34" charset="0"/>
            <a:ea typeface="ＭＳ Ｐゴシック" pitchFamily="50" charset="-128"/>
          </a:defRPr>
        </a:defPPr>
      </a:lstStyle>
    </a:lnDef>
  </a:objectDefaults>
  <a:extraClrSchemeLst>
    <a:extraClrScheme>
      <a:clrScheme name="kogra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gra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gra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gra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gra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gra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gra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gra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gra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gra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gra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gra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61187</TotalTime>
  <Words>1839</Words>
  <Application>Microsoft Office PowerPoint</Application>
  <PresentationFormat>Widescreen</PresentationFormat>
  <Paragraphs>402</Paragraphs>
  <Slides>76</Slides>
  <Notes>56</Notes>
  <HiddenSlides>10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76</vt:i4>
      </vt:variant>
    </vt:vector>
  </HeadingPairs>
  <TitlesOfParts>
    <vt:vector size="99" baseType="lpstr">
      <vt:lpstr>Arial</vt:lpstr>
      <vt:lpstr>Bookman Old Style</vt:lpstr>
      <vt:lpstr>Calibri</vt:lpstr>
      <vt:lpstr>Cambria Math</vt:lpstr>
      <vt:lpstr>Courier New</vt:lpstr>
      <vt:lpstr>Lucida Sans Unicode</vt:lpstr>
      <vt:lpstr>Palatino Linotype</vt:lpstr>
      <vt:lpstr>Symbol</vt:lpstr>
      <vt:lpstr>Times New Roman</vt:lpstr>
      <vt:lpstr>Trebuchet MS</vt:lpstr>
      <vt:lpstr>Verdana</vt:lpstr>
      <vt:lpstr>Wingdings</vt:lpstr>
      <vt:lpstr>Office Theme</vt:lpstr>
      <vt:lpstr>2-1-Debevec-IBMR_Intro_S2000</vt:lpstr>
      <vt:lpstr>1_2-1-Debevec-IBMR_Intro_S2000</vt:lpstr>
      <vt:lpstr>1_Blank Presentation</vt:lpstr>
      <vt:lpstr>2_Blank Presentation</vt:lpstr>
      <vt:lpstr>1_Office Theme</vt:lpstr>
      <vt:lpstr>2_Office Theme</vt:lpstr>
      <vt:lpstr>kogray</vt:lpstr>
      <vt:lpstr>3_Office Theme</vt:lpstr>
      <vt:lpstr>Equation</vt:lpstr>
      <vt:lpstr>Image</vt:lpstr>
      <vt:lpstr>PowerPoint Presentation</vt:lpstr>
      <vt:lpstr>Today</vt:lpstr>
      <vt:lpstr>How to render an object inserted into an image?</vt:lpstr>
      <vt:lpstr>Key ideas for Image-based Lighting</vt:lpstr>
      <vt:lpstr>Spherical Map Example</vt:lpstr>
      <vt:lpstr>Key ideas for Image-based Lighting</vt:lpstr>
      <vt:lpstr>Mirrored Sphere</vt:lpstr>
      <vt:lpstr>One picture of a mirrored ball received light coming into the ball from nearly all angles (including behind)</vt:lpstr>
      <vt:lpstr>Solving for normal vector</vt:lpstr>
      <vt:lpstr>Solving for reflection vector</vt:lpstr>
      <vt:lpstr>Mirror ball -&gt; equirectangular</vt:lpstr>
      <vt:lpstr>One small snag</vt:lpstr>
      <vt:lpstr>Key ideas for Image-based Lighting</vt:lpstr>
      <vt:lpstr>LDR-&gt;HDR by merging exposures</vt:lpstr>
      <vt:lpstr>Ways to vary exposure</vt:lpstr>
      <vt:lpstr>SIGGRAPH 1997</vt:lpstr>
      <vt:lpstr>The Approach</vt:lpstr>
      <vt:lpstr>The objective</vt:lpstr>
      <vt:lpstr>Matlab Code</vt:lpstr>
      <vt:lpstr>Matlab Code</vt:lpstr>
      <vt:lpstr>Illustration</vt:lpstr>
      <vt:lpstr>Illustration: Response Curve</vt:lpstr>
      <vt:lpstr>PowerPoint Presentation</vt:lpstr>
      <vt:lpstr>Results: Digital Camera</vt:lpstr>
      <vt:lpstr>PowerPoint Presentation</vt:lpstr>
      <vt:lpstr>Results: Color Film</vt:lpstr>
      <vt:lpstr>Recovered Response Curves</vt:lpstr>
      <vt:lpstr>How to display HDR?</vt:lpstr>
      <vt:lpstr>Simple Global Operator</vt:lpstr>
      <vt:lpstr>Global Operator (Reinhart et al)</vt:lpstr>
      <vt:lpstr>Global Operator Results</vt:lpstr>
      <vt:lpstr>PowerPoint Presentation</vt:lpstr>
      <vt:lpstr>Local operator</vt:lpstr>
      <vt:lpstr>What do we see?</vt:lpstr>
      <vt:lpstr>Acquiring the Light Probe</vt:lpstr>
      <vt:lpstr>Assembling the Light Probe</vt:lpstr>
      <vt:lpstr>Real-World HDR Lighting Environments</vt:lpstr>
      <vt:lpstr>Illumination Results</vt:lpstr>
      <vt:lpstr>Comparison: Radiance map versus single image</vt:lpstr>
      <vt:lpstr>PowerPoint Presentation</vt:lpstr>
      <vt:lpstr>PowerPoint Presentation</vt:lpstr>
      <vt:lpstr>Illuminating Objects using Measurements of Real Light</vt:lpstr>
      <vt:lpstr>PowerPoint Presentation</vt:lpstr>
      <vt:lpstr>Rendering with Natural Light</vt:lpstr>
      <vt:lpstr>Movie</vt:lpstr>
      <vt:lpstr>Illuminating a Small Scene</vt:lpstr>
      <vt:lpstr>PowerPoint Presentation</vt:lpstr>
      <vt:lpstr>PowerPoint Presentation</vt:lpstr>
      <vt:lpstr>Real Scene Example</vt:lpstr>
      <vt:lpstr>Modeling the Scene</vt:lpstr>
      <vt:lpstr>Light Probe / Calibration Grid</vt:lpstr>
      <vt:lpstr>The Light-Based Room Model</vt:lpstr>
      <vt:lpstr>Modeling the Scene</vt:lpstr>
      <vt:lpstr>The Lighting Computation</vt:lpstr>
      <vt:lpstr>Rendering into the Scene</vt:lpstr>
      <vt:lpstr>Differential Rendering</vt:lpstr>
      <vt:lpstr>Rendering into the Scene</vt:lpstr>
      <vt:lpstr>Differential Rendering  Difference in local scene</vt:lpstr>
      <vt:lpstr>Differential Rendering</vt:lpstr>
      <vt:lpstr>Example rendering with Blender  (see video linked from web page)</vt:lpstr>
      <vt:lpstr>How to render an object inserted into an image?</vt:lpstr>
      <vt:lpstr>PowerPoint Presentation</vt:lpstr>
      <vt:lpstr>Fiat Lux</vt:lpstr>
      <vt:lpstr>PowerPoint Presentation</vt:lpstr>
      <vt:lpstr>HDR Image Series</vt:lpstr>
      <vt:lpstr>PowerPoint Presentation</vt:lpstr>
      <vt:lpstr>Assembled Panorama</vt:lpstr>
      <vt:lpstr>Light Probe Images</vt:lpstr>
      <vt:lpstr>Capturing a Spatially-Varying Lighting Environment</vt:lpstr>
      <vt:lpstr>What if we don’t have a light probe?</vt:lpstr>
      <vt:lpstr>PowerPoint Presentation</vt:lpstr>
      <vt:lpstr>Environment Map from an Eye</vt:lpstr>
      <vt:lpstr>Can Tell What You are Looking At</vt:lpstr>
      <vt:lpstr>PowerPoint Presentation</vt:lpstr>
      <vt:lpstr>Video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Hoiem, Derek W</cp:lastModifiedBy>
  <cp:revision>253</cp:revision>
  <dcterms:created xsi:type="dcterms:W3CDTF">2009-12-16T02:55:56Z</dcterms:created>
  <dcterms:modified xsi:type="dcterms:W3CDTF">2022-10-20T15:23:55Z</dcterms:modified>
</cp:coreProperties>
</file>