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8"/>
  </p:notesMasterIdLst>
  <p:sldIdLst>
    <p:sldId id="588" r:id="rId3"/>
    <p:sldId id="577" r:id="rId4"/>
    <p:sldId id="548" r:id="rId5"/>
    <p:sldId id="556" r:id="rId6"/>
    <p:sldId id="587" r:id="rId7"/>
    <p:sldId id="590" r:id="rId8"/>
    <p:sldId id="591" r:id="rId9"/>
    <p:sldId id="578" r:id="rId10"/>
    <p:sldId id="579" r:id="rId11"/>
    <p:sldId id="580" r:id="rId12"/>
    <p:sldId id="581" r:id="rId13"/>
    <p:sldId id="583" r:id="rId14"/>
    <p:sldId id="584" r:id="rId15"/>
    <p:sldId id="585" r:id="rId16"/>
    <p:sldId id="586" r:id="rId17"/>
    <p:sldId id="487" r:id="rId18"/>
    <p:sldId id="488" r:id="rId19"/>
    <p:sldId id="489" r:id="rId20"/>
    <p:sldId id="490" r:id="rId21"/>
    <p:sldId id="467" r:id="rId22"/>
    <p:sldId id="468" r:id="rId23"/>
    <p:sldId id="469" r:id="rId24"/>
    <p:sldId id="471" r:id="rId25"/>
    <p:sldId id="473" r:id="rId26"/>
    <p:sldId id="476" r:id="rId27"/>
    <p:sldId id="478" r:id="rId28"/>
    <p:sldId id="511" r:id="rId29"/>
    <p:sldId id="474" r:id="rId30"/>
    <p:sldId id="479" r:id="rId31"/>
    <p:sldId id="480" r:id="rId32"/>
    <p:sldId id="482" r:id="rId33"/>
    <p:sldId id="592" r:id="rId34"/>
    <p:sldId id="492" r:id="rId35"/>
    <p:sldId id="495" r:id="rId36"/>
    <p:sldId id="520" r:id="rId37"/>
    <p:sldId id="521" r:id="rId38"/>
    <p:sldId id="494" r:id="rId39"/>
    <p:sldId id="496" r:id="rId40"/>
    <p:sldId id="497" r:id="rId41"/>
    <p:sldId id="483" r:id="rId42"/>
    <p:sldId id="484" r:id="rId43"/>
    <p:sldId id="485" r:id="rId44"/>
    <p:sldId id="486" r:id="rId45"/>
    <p:sldId id="465" r:id="rId46"/>
    <p:sldId id="498" r:id="rId47"/>
    <p:sldId id="499" r:id="rId48"/>
    <p:sldId id="500" r:id="rId49"/>
    <p:sldId id="501" r:id="rId50"/>
    <p:sldId id="504" r:id="rId51"/>
    <p:sldId id="505" r:id="rId52"/>
    <p:sldId id="506" r:id="rId53"/>
    <p:sldId id="507" r:id="rId54"/>
    <p:sldId id="508" r:id="rId55"/>
    <p:sldId id="502" r:id="rId56"/>
    <p:sldId id="503" r:id="rId57"/>
    <p:sldId id="559" r:id="rId58"/>
    <p:sldId id="560" r:id="rId59"/>
    <p:sldId id="561" r:id="rId60"/>
    <p:sldId id="562" r:id="rId61"/>
    <p:sldId id="554" r:id="rId62"/>
    <p:sldId id="558" r:id="rId63"/>
    <p:sldId id="557" r:id="rId64"/>
    <p:sldId id="457" r:id="rId65"/>
    <p:sldId id="509" r:id="rId66"/>
    <p:sldId id="510" r:id="rId6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384" userDrawn="1">
          <p15:clr>
            <a:srgbClr val="A4A3A4"/>
          </p15:clr>
        </p15:guide>
        <p15:guide id="3" pos="5760"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00FF"/>
    <a:srgbClr val="0000FF"/>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autoAdjust="0"/>
    <p:restoredTop sz="84462" autoAdjust="0"/>
  </p:normalViewPr>
  <p:slideViewPr>
    <p:cSldViewPr>
      <p:cViewPr varScale="1">
        <p:scale>
          <a:sx n="66" d="100"/>
          <a:sy n="66" d="100"/>
        </p:scale>
        <p:origin x="90" y="564"/>
      </p:cViewPr>
      <p:guideLst>
        <p:guide pos="384"/>
        <p:guide pos="5760"/>
        <p:guide orient="horz" pos="2160"/>
      </p:guideLst>
    </p:cSldViewPr>
  </p:slideViewPr>
  <p:outlineViewPr>
    <p:cViewPr>
      <p:scale>
        <a:sx n="33" d="100"/>
        <a:sy n="33" d="100"/>
      </p:scale>
      <p:origin x="0" y="9020"/>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_rels/viewProps.xml.rels><?xml version="1.0" encoding="UTF-8" standalone="yes"?>
<Relationships xmlns="http://schemas.openxmlformats.org/package/2006/relationships"><Relationship Id="rId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F4FBCDD-D989-4CE3-ADE9-54A81E3DAD12}" type="datetimeFigureOut">
              <a:rPr lang="en-US"/>
              <a:pPr>
                <a:defRPr/>
              </a:pPr>
              <a:t>10/3/2022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A13999-41D4-4B40-AFC6-99FBFE0D6424}" type="slidenum">
              <a:rPr lang="en-US"/>
              <a:pPr>
                <a:defRPr/>
              </a:pPr>
              <a:t>‹#›</a:t>
            </a:fld>
            <a:endParaRPr lang="en-US"/>
          </a:p>
        </p:txBody>
      </p:sp>
    </p:spTree>
    <p:extLst>
      <p:ext uri="{BB962C8B-B14F-4D97-AF65-F5344CB8AC3E}">
        <p14:creationId xmlns:p14="http://schemas.microsoft.com/office/powerpoint/2010/main" val="13868424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a:t>
            </a:fld>
            <a:endParaRPr lang="en-US"/>
          </a:p>
        </p:txBody>
      </p:sp>
    </p:spTree>
    <p:extLst>
      <p:ext uri="{BB962C8B-B14F-4D97-AF65-F5344CB8AC3E}">
        <p14:creationId xmlns:p14="http://schemas.microsoft.com/office/powerpoint/2010/main" val="290540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A28A342D-E987-4D73-BEB7-914941F35294}" type="slidenum">
              <a:rPr lang="en-US"/>
              <a:pPr/>
              <a:t>26</a:t>
            </a:fld>
            <a:endParaRPr lang="en-US"/>
          </a:p>
        </p:txBody>
      </p:sp>
      <p:sp>
        <p:nvSpPr>
          <p:cNvPr id="80899" name="Rectangle 2"/>
          <p:cNvSpPr>
            <a:spLocks noGrp="1" noRot="1" noChangeAspect="1" noChangeArrowheads="1" noTextEdit="1"/>
          </p:cNvSpPr>
          <p:nvPr>
            <p:ph type="sldImg"/>
          </p:nvPr>
        </p:nvSpPr>
        <p:spPr>
          <a:xfrm>
            <a:off x="381000" y="685800"/>
            <a:ext cx="6096000" cy="3429000"/>
          </a:xfrm>
          <a:ln/>
        </p:spPr>
      </p:sp>
      <p:sp>
        <p:nvSpPr>
          <p:cNvPr id="80900" name="Rectangle 3"/>
          <p:cNvSpPr>
            <a:spLocks noGrp="1" noChangeArrowheads="1"/>
          </p:cNvSpPr>
          <p:nvPr>
            <p:ph type="body" idx="1"/>
          </p:nvPr>
        </p:nvSpPr>
        <p:spPr>
          <a:noFill/>
          <a:ln/>
        </p:spPr>
        <p:txBody>
          <a:bodyPr/>
          <a:lstStyle/>
          <a:p>
            <a:endParaRPr lang="ru-RU"/>
          </a:p>
        </p:txBody>
      </p:sp>
    </p:spTree>
    <p:extLst>
      <p:ext uri="{BB962C8B-B14F-4D97-AF65-F5344CB8AC3E}">
        <p14:creationId xmlns:p14="http://schemas.microsoft.com/office/powerpoint/2010/main" val="2610734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5C012780-CE17-465E-916D-150647A96FCE}" type="slidenum">
              <a:rPr lang="en-US"/>
              <a:pPr/>
              <a:t>28</a:t>
            </a:fld>
            <a:endParaRPr lang="en-US"/>
          </a:p>
        </p:txBody>
      </p:sp>
      <p:sp>
        <p:nvSpPr>
          <p:cNvPr id="76803" name="Rectangle 2"/>
          <p:cNvSpPr>
            <a:spLocks noGrp="1" noRot="1" noChangeAspect="1" noChangeArrowheads="1" noTextEdit="1"/>
          </p:cNvSpPr>
          <p:nvPr>
            <p:ph type="sldImg"/>
          </p:nvPr>
        </p:nvSpPr>
        <p:spPr>
          <a:xfrm>
            <a:off x="381000" y="685800"/>
            <a:ext cx="6096000" cy="3429000"/>
          </a:xfrm>
          <a:ln/>
        </p:spPr>
      </p:sp>
      <p:sp>
        <p:nvSpPr>
          <p:cNvPr id="76804" name="Rectangle 3"/>
          <p:cNvSpPr>
            <a:spLocks noGrp="1" noChangeArrowheads="1"/>
          </p:cNvSpPr>
          <p:nvPr>
            <p:ph type="body" idx="1"/>
          </p:nvPr>
        </p:nvSpPr>
        <p:spPr>
          <a:noFill/>
          <a:ln/>
        </p:spPr>
        <p:txBody>
          <a:bodyPr/>
          <a:lstStyle/>
          <a:p>
            <a:endParaRPr lang="ru-RU"/>
          </a:p>
        </p:txBody>
      </p:sp>
    </p:spTree>
    <p:extLst>
      <p:ext uri="{BB962C8B-B14F-4D97-AF65-F5344CB8AC3E}">
        <p14:creationId xmlns:p14="http://schemas.microsoft.com/office/powerpoint/2010/main" val="3902780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BD5D3BB-7FE0-4D00-905A-EB059E17E93E}" type="slidenum">
              <a:rPr lang="en-US"/>
              <a:pPr/>
              <a:t>29</a:t>
            </a:fld>
            <a:endParaRPr lang="en-US"/>
          </a:p>
        </p:txBody>
      </p:sp>
      <p:sp>
        <p:nvSpPr>
          <p:cNvPr id="81923" name="Rectangle 2"/>
          <p:cNvSpPr>
            <a:spLocks noGrp="1" noRot="1" noChangeAspect="1" noChangeArrowheads="1" noTextEdit="1"/>
          </p:cNvSpPr>
          <p:nvPr>
            <p:ph type="sldImg"/>
          </p:nvPr>
        </p:nvSpPr>
        <p:spPr>
          <a:xfrm>
            <a:off x="381000" y="685800"/>
            <a:ext cx="6096000" cy="3429000"/>
          </a:xfrm>
          <a:ln/>
        </p:spPr>
      </p:sp>
      <p:sp>
        <p:nvSpPr>
          <p:cNvPr id="81924" name="Rectangle 3"/>
          <p:cNvSpPr>
            <a:spLocks noGrp="1" noChangeArrowheads="1"/>
          </p:cNvSpPr>
          <p:nvPr>
            <p:ph type="body" idx="1"/>
          </p:nvPr>
        </p:nvSpPr>
        <p:spPr>
          <a:noFill/>
          <a:ln/>
        </p:spPr>
        <p:txBody>
          <a:bodyPr/>
          <a:lstStyle/>
          <a:p>
            <a:endParaRPr lang="ru-RU"/>
          </a:p>
        </p:txBody>
      </p:sp>
    </p:spTree>
    <p:extLst>
      <p:ext uri="{BB962C8B-B14F-4D97-AF65-F5344CB8AC3E}">
        <p14:creationId xmlns:p14="http://schemas.microsoft.com/office/powerpoint/2010/main" val="1582843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4B99BA45-781F-47CA-A4C8-E9715F671FF3}" type="slidenum">
              <a:rPr lang="en-US"/>
              <a:pPr/>
              <a:t>30</a:t>
            </a:fld>
            <a:endParaRPr lang="en-US"/>
          </a:p>
        </p:txBody>
      </p:sp>
      <p:sp>
        <p:nvSpPr>
          <p:cNvPr id="82947" name="Rectangle 2"/>
          <p:cNvSpPr>
            <a:spLocks noGrp="1" noRot="1" noChangeAspect="1" noChangeArrowheads="1" noTextEdit="1"/>
          </p:cNvSpPr>
          <p:nvPr>
            <p:ph type="sldImg"/>
          </p:nvPr>
        </p:nvSpPr>
        <p:spPr>
          <a:xfrm>
            <a:off x="381000" y="685800"/>
            <a:ext cx="6096000" cy="3429000"/>
          </a:xfrm>
          <a:ln/>
        </p:spPr>
      </p:sp>
      <p:sp>
        <p:nvSpPr>
          <p:cNvPr id="82948" name="Rectangle 3"/>
          <p:cNvSpPr>
            <a:spLocks noGrp="1" noChangeArrowheads="1"/>
          </p:cNvSpPr>
          <p:nvPr>
            <p:ph type="body" idx="1"/>
          </p:nvPr>
        </p:nvSpPr>
        <p:spPr>
          <a:noFill/>
          <a:ln/>
        </p:spPr>
        <p:txBody>
          <a:bodyPr/>
          <a:lstStyle/>
          <a:p>
            <a:endParaRPr lang="ru-RU"/>
          </a:p>
        </p:txBody>
      </p:sp>
    </p:spTree>
    <p:extLst>
      <p:ext uri="{BB962C8B-B14F-4D97-AF65-F5344CB8AC3E}">
        <p14:creationId xmlns:p14="http://schemas.microsoft.com/office/powerpoint/2010/main" val="3063651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9F93D5B9-1094-4EC6-8880-788ED08E622F}" type="slidenum">
              <a:rPr lang="en-US"/>
              <a:pPr/>
              <a:t>31</a:t>
            </a:fld>
            <a:endParaRPr lang="en-US"/>
          </a:p>
        </p:txBody>
      </p:sp>
      <p:sp>
        <p:nvSpPr>
          <p:cNvPr id="84995" name="Rectangle 2"/>
          <p:cNvSpPr>
            <a:spLocks noGrp="1" noRot="1" noChangeAspect="1" noChangeArrowheads="1" noTextEdit="1"/>
          </p:cNvSpPr>
          <p:nvPr>
            <p:ph type="sldImg"/>
          </p:nvPr>
        </p:nvSpPr>
        <p:spPr>
          <a:xfrm>
            <a:off x="381000" y="685800"/>
            <a:ext cx="6096000" cy="3429000"/>
          </a:xfrm>
          <a:ln/>
        </p:spPr>
      </p:sp>
      <p:sp>
        <p:nvSpPr>
          <p:cNvPr id="84996" name="Rectangle 3"/>
          <p:cNvSpPr>
            <a:spLocks noGrp="1" noChangeArrowheads="1"/>
          </p:cNvSpPr>
          <p:nvPr>
            <p:ph type="body" idx="1"/>
          </p:nvPr>
        </p:nvSpPr>
        <p:spPr>
          <a:noFill/>
          <a:ln/>
        </p:spPr>
        <p:txBody>
          <a:bodyPr/>
          <a:lstStyle/>
          <a:p>
            <a:endParaRPr lang="ru-RU" dirty="0"/>
          </a:p>
        </p:txBody>
      </p:sp>
    </p:spTree>
    <p:extLst>
      <p:ext uri="{BB962C8B-B14F-4D97-AF65-F5344CB8AC3E}">
        <p14:creationId xmlns:p14="http://schemas.microsoft.com/office/powerpoint/2010/main" val="3834904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9F93D5B9-1094-4EC6-8880-788ED08E622F}" type="slidenum">
              <a:rPr lang="en-US"/>
              <a:pPr/>
              <a:t>32</a:t>
            </a:fld>
            <a:endParaRPr lang="en-US"/>
          </a:p>
        </p:txBody>
      </p:sp>
      <p:sp>
        <p:nvSpPr>
          <p:cNvPr id="84995" name="Rectangle 2"/>
          <p:cNvSpPr>
            <a:spLocks noGrp="1" noRot="1" noChangeAspect="1" noChangeArrowheads="1" noTextEdit="1"/>
          </p:cNvSpPr>
          <p:nvPr>
            <p:ph type="sldImg"/>
          </p:nvPr>
        </p:nvSpPr>
        <p:spPr>
          <a:xfrm>
            <a:off x="381000" y="685800"/>
            <a:ext cx="6096000" cy="3429000"/>
          </a:xfrm>
          <a:ln/>
        </p:spPr>
      </p:sp>
      <p:sp>
        <p:nvSpPr>
          <p:cNvPr id="84996" name="Rectangle 3"/>
          <p:cNvSpPr>
            <a:spLocks noGrp="1" noChangeArrowheads="1"/>
          </p:cNvSpPr>
          <p:nvPr>
            <p:ph type="body" idx="1"/>
          </p:nvPr>
        </p:nvSpPr>
        <p:spPr>
          <a:noFill/>
          <a:ln/>
        </p:spPr>
        <p:txBody>
          <a:bodyPr/>
          <a:lstStyle/>
          <a:p>
            <a:endParaRPr lang="ru-RU" dirty="0"/>
          </a:p>
        </p:txBody>
      </p:sp>
    </p:spTree>
    <p:extLst>
      <p:ext uri="{BB962C8B-B14F-4D97-AF65-F5344CB8AC3E}">
        <p14:creationId xmlns:p14="http://schemas.microsoft.com/office/powerpoint/2010/main" val="3934651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33</a:t>
            </a:fld>
            <a:endParaRPr lang="en-US"/>
          </a:p>
        </p:txBody>
      </p:sp>
    </p:spTree>
    <p:extLst>
      <p:ext uri="{BB962C8B-B14F-4D97-AF65-F5344CB8AC3E}">
        <p14:creationId xmlns:p14="http://schemas.microsoft.com/office/powerpoint/2010/main" val="3309145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49BFD9-F4ED-4E29-892B-030086916847}" type="slidenum">
              <a:rPr lang="en-US"/>
              <a:pPr/>
              <a:t>34</a:t>
            </a:fld>
            <a:endParaRPr lang="en-US"/>
          </a:p>
        </p:txBody>
      </p:sp>
      <p:sp>
        <p:nvSpPr>
          <p:cNvPr id="410626" name="Rectangle 2"/>
          <p:cNvSpPr>
            <a:spLocks noGrp="1" noRot="1" noChangeAspect="1" noChangeArrowheads="1" noTextEdit="1"/>
          </p:cNvSpPr>
          <p:nvPr>
            <p:ph type="sldImg"/>
          </p:nvPr>
        </p:nvSpPr>
        <p:spPr>
          <a:xfrm>
            <a:off x="381000" y="685800"/>
            <a:ext cx="6096000" cy="3429000"/>
          </a:xfrm>
          <a:ln/>
        </p:spPr>
      </p:sp>
      <p:sp>
        <p:nvSpPr>
          <p:cNvPr id="410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70259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SVD gives the homogeneous least squares solution constrained to have a norm of 1</a:t>
            </a:r>
          </a:p>
        </p:txBody>
      </p:sp>
      <p:sp>
        <p:nvSpPr>
          <p:cNvPr id="4" name="Slide Number Placeholder 3"/>
          <p:cNvSpPr>
            <a:spLocks noGrp="1"/>
          </p:cNvSpPr>
          <p:nvPr>
            <p:ph type="sldNum" sz="quarter" idx="5"/>
          </p:nvPr>
        </p:nvSpPr>
        <p:spPr/>
        <p:txBody>
          <a:bodyPr/>
          <a:lstStyle/>
          <a:p>
            <a:pPr>
              <a:defRPr/>
            </a:pPr>
            <a:fld id="{0F7D19D2-6652-44B5-9D45-137C96310273}" type="slidenum">
              <a:rPr lang="en-US" smtClean="0"/>
              <a:pPr>
                <a:defRPr/>
              </a:pPr>
              <a:t>36</a:t>
            </a:fld>
            <a:endParaRPr lang="en-US"/>
          </a:p>
        </p:txBody>
      </p:sp>
    </p:spTree>
    <p:extLst>
      <p:ext uri="{BB962C8B-B14F-4D97-AF65-F5344CB8AC3E}">
        <p14:creationId xmlns:p14="http://schemas.microsoft.com/office/powerpoint/2010/main" val="1948653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07C157-F529-487E-B231-05CAED735EEF}" type="slidenum">
              <a:rPr lang="en-US"/>
              <a:pPr/>
              <a:t>37</a:t>
            </a:fld>
            <a:endParaRPr lang="en-US"/>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74954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BCB7A8-4D89-476F-AB10-2D26D308CA60}" type="slidenum">
              <a:rPr lang="en-US" smtClean="0"/>
              <a:pPr fontAlgn="base">
                <a:spcBef>
                  <a:spcPct val="0"/>
                </a:spcBef>
                <a:spcAft>
                  <a:spcPct val="0"/>
                </a:spcAft>
                <a:defRPr/>
              </a:pPr>
              <a:t>5</a:t>
            </a:fld>
            <a:endParaRPr lang="en-US"/>
          </a:p>
        </p:txBody>
      </p:sp>
      <p:sp>
        <p:nvSpPr>
          <p:cNvPr id="798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538855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95796CEA-1978-4D6B-92FB-599E96029663}" type="slidenum">
              <a:rPr lang="en-US"/>
              <a:pPr/>
              <a:t>40</a:t>
            </a:fld>
            <a:endParaRPr lang="en-US"/>
          </a:p>
        </p:txBody>
      </p:sp>
      <p:sp>
        <p:nvSpPr>
          <p:cNvPr id="86019" name="Rectangle 2"/>
          <p:cNvSpPr>
            <a:spLocks noGrp="1" noRot="1" noChangeAspect="1" noChangeArrowheads="1" noTextEdit="1"/>
          </p:cNvSpPr>
          <p:nvPr>
            <p:ph type="sldImg"/>
          </p:nvPr>
        </p:nvSpPr>
        <p:spPr>
          <a:xfrm>
            <a:off x="381000" y="685800"/>
            <a:ext cx="6096000" cy="3429000"/>
          </a:xfrm>
          <a:ln/>
        </p:spPr>
      </p:sp>
      <p:sp>
        <p:nvSpPr>
          <p:cNvPr id="86020" name="Rectangle 3"/>
          <p:cNvSpPr>
            <a:spLocks noGrp="1" noChangeArrowheads="1"/>
          </p:cNvSpPr>
          <p:nvPr>
            <p:ph type="body" idx="1"/>
          </p:nvPr>
        </p:nvSpPr>
        <p:spPr>
          <a:noFill/>
          <a:ln/>
        </p:spPr>
        <p:txBody>
          <a:bodyPr/>
          <a:lstStyle/>
          <a:p>
            <a:endParaRPr lang="ru-RU"/>
          </a:p>
        </p:txBody>
      </p:sp>
    </p:spTree>
    <p:extLst>
      <p:ext uri="{BB962C8B-B14F-4D97-AF65-F5344CB8AC3E}">
        <p14:creationId xmlns:p14="http://schemas.microsoft.com/office/powerpoint/2010/main" val="1730732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6AA86ACA-733C-4381-800D-9FF2046D85D7}" type="slidenum">
              <a:rPr lang="en-US"/>
              <a:pPr/>
              <a:t>41</a:t>
            </a:fld>
            <a:endParaRPr lang="en-US"/>
          </a:p>
        </p:txBody>
      </p:sp>
      <p:sp>
        <p:nvSpPr>
          <p:cNvPr id="87043" name="Rectangle 2"/>
          <p:cNvSpPr>
            <a:spLocks noGrp="1" noRot="1" noChangeAspect="1" noChangeArrowheads="1" noTextEdit="1"/>
          </p:cNvSpPr>
          <p:nvPr>
            <p:ph type="sldImg"/>
          </p:nvPr>
        </p:nvSpPr>
        <p:spPr>
          <a:xfrm>
            <a:off x="381000" y="685800"/>
            <a:ext cx="6096000" cy="3429000"/>
          </a:xfrm>
          <a:ln/>
        </p:spPr>
      </p:sp>
      <p:sp>
        <p:nvSpPr>
          <p:cNvPr id="87044" name="Rectangle 3"/>
          <p:cNvSpPr>
            <a:spLocks noGrp="1" noChangeArrowheads="1"/>
          </p:cNvSpPr>
          <p:nvPr>
            <p:ph type="body" idx="1"/>
          </p:nvPr>
        </p:nvSpPr>
        <p:spPr>
          <a:noFill/>
          <a:ln/>
        </p:spPr>
        <p:txBody>
          <a:bodyPr/>
          <a:lstStyle/>
          <a:p>
            <a:endParaRPr lang="ru-RU"/>
          </a:p>
        </p:txBody>
      </p:sp>
    </p:spTree>
    <p:extLst>
      <p:ext uri="{BB962C8B-B14F-4D97-AF65-F5344CB8AC3E}">
        <p14:creationId xmlns:p14="http://schemas.microsoft.com/office/powerpoint/2010/main" val="2248617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23CA61BD-8113-45CF-8F96-37256502964D}" type="slidenum">
              <a:rPr lang="en-US"/>
              <a:pPr/>
              <a:t>42</a:t>
            </a:fld>
            <a:endParaRPr lang="en-US"/>
          </a:p>
        </p:txBody>
      </p:sp>
      <p:sp>
        <p:nvSpPr>
          <p:cNvPr id="88067" name="Rectangle 2"/>
          <p:cNvSpPr>
            <a:spLocks noGrp="1" noRot="1" noChangeAspect="1" noChangeArrowheads="1" noTextEdit="1"/>
          </p:cNvSpPr>
          <p:nvPr>
            <p:ph type="sldImg"/>
          </p:nvPr>
        </p:nvSpPr>
        <p:spPr>
          <a:xfrm>
            <a:off x="381000" y="685800"/>
            <a:ext cx="6096000" cy="3429000"/>
          </a:xfrm>
          <a:ln/>
        </p:spPr>
      </p:sp>
      <p:sp>
        <p:nvSpPr>
          <p:cNvPr id="88068" name="Rectangle 3"/>
          <p:cNvSpPr>
            <a:spLocks noGrp="1" noChangeArrowheads="1"/>
          </p:cNvSpPr>
          <p:nvPr>
            <p:ph type="body" idx="1"/>
          </p:nvPr>
        </p:nvSpPr>
        <p:spPr>
          <a:noFill/>
          <a:ln/>
        </p:spPr>
        <p:txBody>
          <a:bodyPr/>
          <a:lstStyle/>
          <a:p>
            <a:endParaRPr lang="ru-RU"/>
          </a:p>
        </p:txBody>
      </p:sp>
    </p:spTree>
    <p:extLst>
      <p:ext uri="{BB962C8B-B14F-4D97-AF65-F5344CB8AC3E}">
        <p14:creationId xmlns:p14="http://schemas.microsoft.com/office/powerpoint/2010/main" val="1665694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40D9F5B-4E28-40E0-B005-9DD7D523F740}" type="slidenum">
              <a:rPr lang="en-US"/>
              <a:pPr/>
              <a:t>43</a:t>
            </a:fld>
            <a:endParaRPr lang="en-US"/>
          </a:p>
        </p:txBody>
      </p:sp>
      <p:sp>
        <p:nvSpPr>
          <p:cNvPr id="89091" name="Rectangle 2"/>
          <p:cNvSpPr>
            <a:spLocks noGrp="1" noRot="1" noChangeAspect="1" noChangeArrowheads="1" noTextEdit="1"/>
          </p:cNvSpPr>
          <p:nvPr>
            <p:ph type="sldImg"/>
          </p:nvPr>
        </p:nvSpPr>
        <p:spPr>
          <a:xfrm>
            <a:off x="381000" y="685800"/>
            <a:ext cx="6096000" cy="3429000"/>
          </a:xfrm>
          <a:ln/>
        </p:spPr>
      </p:sp>
      <p:sp>
        <p:nvSpPr>
          <p:cNvPr id="89092" name="Rectangle 3"/>
          <p:cNvSpPr>
            <a:spLocks noGrp="1" noChangeArrowheads="1"/>
          </p:cNvSpPr>
          <p:nvPr>
            <p:ph type="body" idx="1"/>
          </p:nvPr>
        </p:nvSpPr>
        <p:spPr>
          <a:noFill/>
          <a:ln/>
        </p:spPr>
        <p:txBody>
          <a:bodyPr/>
          <a:lstStyle/>
          <a:p>
            <a:endParaRPr lang="ru-RU"/>
          </a:p>
        </p:txBody>
      </p:sp>
    </p:spTree>
    <p:extLst>
      <p:ext uri="{BB962C8B-B14F-4D97-AF65-F5344CB8AC3E}">
        <p14:creationId xmlns:p14="http://schemas.microsoft.com/office/powerpoint/2010/main" val="3545570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E086C9-5B1C-4AAB-82F4-F980DF7EF95A}" type="slidenum">
              <a:rPr lang="en-US"/>
              <a:pPr/>
              <a:t>51</a:t>
            </a:fld>
            <a:endParaRPr lang="en-US"/>
          </a:p>
        </p:txBody>
      </p:sp>
      <p:sp>
        <p:nvSpPr>
          <p:cNvPr id="107522" name="Rectangle 2"/>
          <p:cNvSpPr>
            <a:spLocks noGrp="1" noRot="1" noChangeAspect="1" noChangeArrowheads="1" noTextEdit="1"/>
          </p:cNvSpPr>
          <p:nvPr>
            <p:ph type="sldImg"/>
          </p:nvPr>
        </p:nvSpPr>
        <p:spPr>
          <a:xfrm>
            <a:off x="381000" y="685800"/>
            <a:ext cx="6096000" cy="3429000"/>
          </a:xfrm>
          <a:ln/>
        </p:spPr>
      </p:sp>
      <p:sp>
        <p:nvSpPr>
          <p:cNvPr id="107523" name="Rectangle 3"/>
          <p:cNvSpPr>
            <a:spLocks noGrp="1" noChangeArrowheads="1"/>
          </p:cNvSpPr>
          <p:nvPr>
            <p:ph type="body" idx="1"/>
          </p:nvPr>
        </p:nvSpPr>
        <p:spPr/>
        <p:txBody>
          <a:bodyPr/>
          <a:lstStyle/>
          <a:p>
            <a:r>
              <a:rPr lang="en-US"/>
              <a:t>From the results of Liebowitz et al.  As you can see, their model is slightly better in that the roof is slanted, but our method is fully automatic requiring none of the user’s time, while their method requires extensive manual labeling. </a:t>
            </a:r>
          </a:p>
        </p:txBody>
      </p:sp>
    </p:spTree>
    <p:extLst>
      <p:ext uri="{BB962C8B-B14F-4D97-AF65-F5344CB8AC3E}">
        <p14:creationId xmlns:p14="http://schemas.microsoft.com/office/powerpoint/2010/main" val="3258985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Explain holes</a:t>
            </a:r>
          </a:p>
        </p:txBody>
      </p:sp>
      <p:sp>
        <p:nvSpPr>
          <p:cNvPr id="4" name="Slide Number Placeholder 3"/>
          <p:cNvSpPr>
            <a:spLocks noGrp="1"/>
          </p:cNvSpPr>
          <p:nvPr>
            <p:ph type="sldNum" sz="quarter" idx="10"/>
          </p:nvPr>
        </p:nvSpPr>
        <p:spPr/>
        <p:txBody>
          <a:bodyPr/>
          <a:lstStyle/>
          <a:p>
            <a:pPr>
              <a:defRPr/>
            </a:pPr>
            <a:fld id="{CF287ED6-A730-4184-9353-2C473C705472}" type="slidenum">
              <a:rPr lang="en-US" smtClean="0"/>
              <a:pPr>
                <a:defRPr/>
              </a:pPr>
              <a:t>55</a:t>
            </a:fld>
            <a:endParaRPr lang="en-US"/>
          </a:p>
        </p:txBody>
      </p:sp>
    </p:spTree>
    <p:extLst>
      <p:ext uri="{BB962C8B-B14F-4D97-AF65-F5344CB8AC3E}">
        <p14:creationId xmlns:p14="http://schemas.microsoft.com/office/powerpoint/2010/main" val="304461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Helvetica Neue"/>
                <a:cs typeface="Helvetica Neue"/>
              </a:rPr>
              <a:t>3D Layout: Detection. 3D Object: transfer. Composition: integer programming</a:t>
            </a:r>
          </a:p>
          <a:p>
            <a:endParaRPr lang="en-US" dirty="0"/>
          </a:p>
          <a:p>
            <a:endParaRPr lang="en-US" dirty="0"/>
          </a:p>
        </p:txBody>
      </p:sp>
      <p:sp>
        <p:nvSpPr>
          <p:cNvPr id="4" name="Slide Number Placeholder 3"/>
          <p:cNvSpPr>
            <a:spLocks noGrp="1"/>
          </p:cNvSpPr>
          <p:nvPr>
            <p:ph type="sldNum" sz="quarter" idx="10"/>
          </p:nvPr>
        </p:nvSpPr>
        <p:spPr/>
        <p:txBody>
          <a:bodyPr/>
          <a:lstStyle/>
          <a:p>
            <a:fld id="{98D5AD10-235D-0C4B-B495-92ACDA7882A5}" type="slidenum">
              <a:rPr lang="en-US" smtClean="0"/>
              <a:t>61</a:t>
            </a:fld>
            <a:endParaRPr lang="en-US"/>
          </a:p>
        </p:txBody>
      </p:sp>
    </p:spTree>
    <p:extLst>
      <p:ext uri="{BB962C8B-B14F-4D97-AF65-F5344CB8AC3E}">
        <p14:creationId xmlns:p14="http://schemas.microsoft.com/office/powerpoint/2010/main" val="4284637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64</a:t>
            </a:fld>
            <a:endParaRPr lang="en-US"/>
          </a:p>
        </p:txBody>
      </p:sp>
    </p:spTree>
    <p:extLst>
      <p:ext uri="{BB962C8B-B14F-4D97-AF65-F5344CB8AC3E}">
        <p14:creationId xmlns:p14="http://schemas.microsoft.com/office/powerpoint/2010/main" val="33038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10</a:t>
            </a:fld>
            <a:endParaRPr lang="en-US"/>
          </a:p>
        </p:txBody>
      </p:sp>
    </p:spTree>
    <p:extLst>
      <p:ext uri="{BB962C8B-B14F-4D97-AF65-F5344CB8AC3E}">
        <p14:creationId xmlns:p14="http://schemas.microsoft.com/office/powerpoint/2010/main" val="1816679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5FE1CB5-CE0D-4593-884D-80887B0010FC}" type="slidenum">
              <a:rPr lang="en-US"/>
              <a:pPr/>
              <a:t>20</a:t>
            </a:fld>
            <a:endParaRPr lang="en-US"/>
          </a:p>
        </p:txBody>
      </p:sp>
      <p:sp>
        <p:nvSpPr>
          <p:cNvPr id="69635" name="Rectangle 2"/>
          <p:cNvSpPr>
            <a:spLocks noGrp="1" noRot="1" noChangeAspect="1" noChangeArrowheads="1" noTextEdit="1"/>
          </p:cNvSpPr>
          <p:nvPr>
            <p:ph type="sldImg"/>
          </p:nvPr>
        </p:nvSpPr>
        <p:spPr>
          <a:xfrm>
            <a:off x="381000" y="685800"/>
            <a:ext cx="6096000" cy="3429000"/>
          </a:xfrm>
          <a:ln/>
        </p:spPr>
      </p:sp>
      <p:sp>
        <p:nvSpPr>
          <p:cNvPr id="69636" name="Rectangle 3"/>
          <p:cNvSpPr>
            <a:spLocks noGrp="1" noChangeArrowheads="1"/>
          </p:cNvSpPr>
          <p:nvPr>
            <p:ph type="body" idx="1"/>
          </p:nvPr>
        </p:nvSpPr>
        <p:spPr>
          <a:noFill/>
          <a:ln/>
        </p:spPr>
        <p:txBody>
          <a:bodyPr/>
          <a:lstStyle/>
          <a:p>
            <a:endParaRPr lang="ru-RU"/>
          </a:p>
        </p:txBody>
      </p:sp>
    </p:spTree>
    <p:extLst>
      <p:ext uri="{BB962C8B-B14F-4D97-AF65-F5344CB8AC3E}">
        <p14:creationId xmlns:p14="http://schemas.microsoft.com/office/powerpoint/2010/main" val="2656749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82D1BDE-FD26-4E29-B224-321F3D573C8E}" type="slidenum">
              <a:rPr lang="en-US"/>
              <a:pPr/>
              <a:t>21</a:t>
            </a:fld>
            <a:endParaRPr lang="en-US"/>
          </a:p>
        </p:txBody>
      </p:sp>
      <p:sp>
        <p:nvSpPr>
          <p:cNvPr id="70659" name="Rectangle 2"/>
          <p:cNvSpPr>
            <a:spLocks noGrp="1" noRot="1" noChangeAspect="1" noChangeArrowheads="1" noTextEdit="1"/>
          </p:cNvSpPr>
          <p:nvPr>
            <p:ph type="sldImg"/>
          </p:nvPr>
        </p:nvSpPr>
        <p:spPr>
          <a:xfrm>
            <a:off x="381000" y="685800"/>
            <a:ext cx="6096000" cy="3429000"/>
          </a:xfrm>
          <a:ln/>
        </p:spPr>
      </p:sp>
      <p:sp>
        <p:nvSpPr>
          <p:cNvPr id="70660" name="Rectangle 3"/>
          <p:cNvSpPr>
            <a:spLocks noGrp="1" noChangeArrowheads="1"/>
          </p:cNvSpPr>
          <p:nvPr>
            <p:ph type="body" idx="1"/>
          </p:nvPr>
        </p:nvSpPr>
        <p:spPr>
          <a:noFill/>
          <a:ln/>
        </p:spPr>
        <p:txBody>
          <a:bodyPr/>
          <a:lstStyle/>
          <a:p>
            <a:endParaRPr lang="ru-RU"/>
          </a:p>
        </p:txBody>
      </p:sp>
    </p:spTree>
    <p:extLst>
      <p:ext uri="{BB962C8B-B14F-4D97-AF65-F5344CB8AC3E}">
        <p14:creationId xmlns:p14="http://schemas.microsoft.com/office/powerpoint/2010/main" val="1229205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D42D796-7566-4533-9BF5-A970DE7CB1EB}" type="slidenum">
              <a:rPr lang="en-US"/>
              <a:pPr/>
              <a:t>22</a:t>
            </a:fld>
            <a:endParaRPr lang="en-US"/>
          </a:p>
        </p:txBody>
      </p:sp>
      <p:sp>
        <p:nvSpPr>
          <p:cNvPr id="71683" name="Rectangle 2"/>
          <p:cNvSpPr>
            <a:spLocks noGrp="1" noRot="1" noChangeAspect="1" noChangeArrowheads="1" noTextEdit="1"/>
          </p:cNvSpPr>
          <p:nvPr>
            <p:ph type="sldImg"/>
          </p:nvPr>
        </p:nvSpPr>
        <p:spPr>
          <a:xfrm>
            <a:off x="381000" y="685800"/>
            <a:ext cx="6096000" cy="3429000"/>
          </a:xfrm>
          <a:ln/>
        </p:spPr>
      </p:sp>
      <p:sp>
        <p:nvSpPr>
          <p:cNvPr id="71684" name="Rectangle 3"/>
          <p:cNvSpPr>
            <a:spLocks noGrp="1" noChangeArrowheads="1"/>
          </p:cNvSpPr>
          <p:nvPr>
            <p:ph type="body" idx="1"/>
          </p:nvPr>
        </p:nvSpPr>
        <p:spPr>
          <a:noFill/>
          <a:ln/>
        </p:spPr>
        <p:txBody>
          <a:bodyPr/>
          <a:lstStyle/>
          <a:p>
            <a:endParaRPr lang="ru-RU"/>
          </a:p>
        </p:txBody>
      </p:sp>
    </p:spTree>
    <p:extLst>
      <p:ext uri="{BB962C8B-B14F-4D97-AF65-F5344CB8AC3E}">
        <p14:creationId xmlns:p14="http://schemas.microsoft.com/office/powerpoint/2010/main" val="476759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776652A2-460B-458A-9FEE-1E322FFB33A2}" type="slidenum">
              <a:rPr lang="en-US"/>
              <a:pPr/>
              <a:t>23</a:t>
            </a:fld>
            <a:endParaRPr lang="en-US"/>
          </a:p>
        </p:txBody>
      </p:sp>
      <p:sp>
        <p:nvSpPr>
          <p:cNvPr id="73731" name="Rectangle 2"/>
          <p:cNvSpPr>
            <a:spLocks noGrp="1" noRot="1" noChangeAspect="1" noChangeArrowheads="1" noTextEdit="1"/>
          </p:cNvSpPr>
          <p:nvPr>
            <p:ph type="sldImg"/>
          </p:nvPr>
        </p:nvSpPr>
        <p:spPr>
          <a:xfrm>
            <a:off x="381000" y="685800"/>
            <a:ext cx="6096000" cy="3429000"/>
          </a:xfrm>
          <a:ln/>
        </p:spPr>
      </p:sp>
      <p:sp>
        <p:nvSpPr>
          <p:cNvPr id="73732" name="Rectangle 3"/>
          <p:cNvSpPr>
            <a:spLocks noGrp="1" noChangeArrowheads="1"/>
          </p:cNvSpPr>
          <p:nvPr>
            <p:ph type="body" idx="1"/>
          </p:nvPr>
        </p:nvSpPr>
        <p:spPr>
          <a:noFill/>
          <a:ln/>
        </p:spPr>
        <p:txBody>
          <a:bodyPr/>
          <a:lstStyle/>
          <a:p>
            <a:endParaRPr lang="ru-RU"/>
          </a:p>
        </p:txBody>
      </p:sp>
    </p:spTree>
    <p:extLst>
      <p:ext uri="{BB962C8B-B14F-4D97-AF65-F5344CB8AC3E}">
        <p14:creationId xmlns:p14="http://schemas.microsoft.com/office/powerpoint/2010/main" val="3031974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9F52A44C-349A-4100-AAC5-666AD44058AB}" type="slidenum">
              <a:rPr lang="en-US"/>
              <a:pPr/>
              <a:t>24</a:t>
            </a:fld>
            <a:endParaRPr lang="en-US"/>
          </a:p>
        </p:txBody>
      </p:sp>
      <p:sp>
        <p:nvSpPr>
          <p:cNvPr id="75779" name="Rectangle 2"/>
          <p:cNvSpPr>
            <a:spLocks noGrp="1" noRot="1" noChangeAspect="1" noChangeArrowheads="1" noTextEdit="1"/>
          </p:cNvSpPr>
          <p:nvPr>
            <p:ph type="sldImg"/>
          </p:nvPr>
        </p:nvSpPr>
        <p:spPr>
          <a:xfrm>
            <a:off x="381000" y="685800"/>
            <a:ext cx="6096000" cy="3429000"/>
          </a:xfrm>
          <a:ln/>
        </p:spPr>
      </p:sp>
      <p:sp>
        <p:nvSpPr>
          <p:cNvPr id="75780" name="Rectangle 3"/>
          <p:cNvSpPr>
            <a:spLocks noGrp="1" noChangeArrowheads="1"/>
          </p:cNvSpPr>
          <p:nvPr>
            <p:ph type="body" idx="1"/>
          </p:nvPr>
        </p:nvSpPr>
        <p:spPr>
          <a:noFill/>
          <a:ln/>
        </p:spPr>
        <p:txBody>
          <a:bodyPr/>
          <a:lstStyle/>
          <a:p>
            <a:endParaRPr lang="ru-RU"/>
          </a:p>
        </p:txBody>
      </p:sp>
    </p:spTree>
    <p:extLst>
      <p:ext uri="{BB962C8B-B14F-4D97-AF65-F5344CB8AC3E}">
        <p14:creationId xmlns:p14="http://schemas.microsoft.com/office/powerpoint/2010/main" val="726685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AAC45BFB-19B2-41E1-BB98-9CB65824EE9F}" type="slidenum">
              <a:rPr lang="en-US"/>
              <a:pPr/>
              <a:t>25</a:t>
            </a:fld>
            <a:endParaRPr lang="en-US"/>
          </a:p>
        </p:txBody>
      </p:sp>
      <p:sp>
        <p:nvSpPr>
          <p:cNvPr id="78851" name="Rectangle 2"/>
          <p:cNvSpPr>
            <a:spLocks noGrp="1" noRot="1" noChangeAspect="1" noChangeArrowheads="1" noTextEdit="1"/>
          </p:cNvSpPr>
          <p:nvPr>
            <p:ph type="sldImg"/>
          </p:nvPr>
        </p:nvSpPr>
        <p:spPr>
          <a:xfrm>
            <a:off x="381000" y="685800"/>
            <a:ext cx="6096000" cy="3429000"/>
          </a:xfrm>
          <a:ln/>
        </p:spPr>
      </p:sp>
      <p:sp>
        <p:nvSpPr>
          <p:cNvPr id="78852" name="Rectangle 3"/>
          <p:cNvSpPr>
            <a:spLocks noGrp="1" noChangeArrowheads="1"/>
          </p:cNvSpPr>
          <p:nvPr>
            <p:ph type="body" idx="1"/>
          </p:nvPr>
        </p:nvSpPr>
        <p:spPr>
          <a:noFill/>
          <a:ln/>
        </p:spPr>
        <p:txBody>
          <a:bodyPr/>
          <a:lstStyle/>
          <a:p>
            <a:endParaRPr lang="ru-RU"/>
          </a:p>
        </p:txBody>
      </p:sp>
    </p:spTree>
    <p:extLst>
      <p:ext uri="{BB962C8B-B14F-4D97-AF65-F5344CB8AC3E}">
        <p14:creationId xmlns:p14="http://schemas.microsoft.com/office/powerpoint/2010/main" val="1730298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F928856-9DEC-4F70-BAC4-A3F83621488F}" type="datetimeFigureOut">
              <a:rPr lang="en-US"/>
              <a:pPr>
                <a:defRPr/>
              </a:pPr>
              <a:t>10/3/2022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13ED9-5A0B-4A31-954B-2A54A108E81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960BF57-0160-4C5B-B9BD-AF25353160A6}" type="datetimeFigureOut">
              <a:rPr lang="en-US"/>
              <a:pPr>
                <a:defRPr/>
              </a:pPr>
              <a:t>10/3/2022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1194E1-1295-4EEB-B5B3-E50E5BF99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4F29195-A194-4B65-A99C-A8BE0BAE2B20}" type="datetimeFigureOut">
              <a:rPr lang="en-US"/>
              <a:pPr>
                <a:defRPr/>
              </a:pPr>
              <a:t>10/3/2022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A7B8B3-B96D-45F2-A102-918AF287C5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914400"/>
            <a:ext cx="5080000" cy="5257800"/>
          </a:xfrm>
        </p:spPr>
        <p:txBody>
          <a:bodyPr/>
          <a:lstStyle/>
          <a:p>
            <a:pPr lvl="0"/>
            <a:endParaRPr lang="en-US" noProof="0"/>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C4CEC39-6076-4C3E-8988-9AB2A3D6907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BigBlueDots1600Logo2 opt"/>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6627" name="Rectangle 3"/>
          <p:cNvSpPr>
            <a:spLocks noGrp="1" noChangeArrowheads="1"/>
          </p:cNvSpPr>
          <p:nvPr>
            <p:ph type="ctrTitle"/>
          </p:nvPr>
        </p:nvSpPr>
        <p:spPr>
          <a:xfrm>
            <a:off x="203200" y="5334000"/>
            <a:ext cx="11684000" cy="685800"/>
          </a:xfrm>
          <a:effectLst/>
        </p:spPr>
        <p:txBody>
          <a:bodyPr/>
          <a:lstStyle>
            <a:lvl1pPr>
              <a:defRPr>
                <a:solidFill>
                  <a:schemeClr val="bg2"/>
                </a:solidFill>
              </a:defRPr>
            </a:lvl1pPr>
          </a:lstStyle>
          <a:p>
            <a:r>
              <a:rPr lang="en-US"/>
              <a:t>Click to edit Master title style</a:t>
            </a:r>
          </a:p>
        </p:txBody>
      </p:sp>
      <p:sp>
        <p:nvSpPr>
          <p:cNvPr id="26628" name="Rectangle 4"/>
          <p:cNvSpPr>
            <a:spLocks noGrp="1" noChangeArrowheads="1"/>
          </p:cNvSpPr>
          <p:nvPr>
            <p:ph type="subTitle" idx="1"/>
          </p:nvPr>
        </p:nvSpPr>
        <p:spPr>
          <a:xfrm>
            <a:off x="914400" y="6096000"/>
            <a:ext cx="10972800" cy="533400"/>
          </a:xfrm>
        </p:spPr>
        <p:txBody>
          <a:bodyPr/>
          <a:lstStyle>
            <a:lvl1pPr marL="0" indent="0">
              <a:buFontTx/>
              <a:buNone/>
              <a:defRPr sz="2000">
                <a:solidFill>
                  <a:schemeClr val="bg2"/>
                </a:solidFill>
              </a:defRPr>
            </a:lvl1pPr>
          </a:lstStyle>
          <a:p>
            <a:r>
              <a:rPr lang="en-US"/>
              <a:t>Click to edit Master subtitle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a:t>Click to edit Master title style</a:t>
            </a:r>
            <a:endParaRPr lang="en-US" dirty="0"/>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DB05254D-8B20-4C4C-8DBB-724452D461E9}" type="datetimeFigureOut">
              <a:rPr lang="en-US"/>
              <a:pPr>
                <a:defRPr/>
              </a:pPr>
              <a:t>10/3/2022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F88BE6-D0E6-4FA5-A5C6-AF6DB92BA8A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6126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6126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800600"/>
          </a:xfrm>
        </p:spPr>
        <p:txBody>
          <a:bodyPr/>
          <a:lstStyle/>
          <a:p>
            <a:pPr lvl="0"/>
            <a:endParaRPr lang="en-US"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ECA1C5E-A3A3-47F0-9854-D6BA8E3AE4F0}" type="datetimeFigureOut">
              <a:rPr lang="en-US"/>
              <a:pPr>
                <a:defRPr/>
              </a:pPr>
              <a:t>10/3/2022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E17E4F-D037-4C32-8A72-16E61013250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BC660B9-CB34-42C7-A624-E7D942AC8C03}" type="datetimeFigureOut">
              <a:rPr lang="en-US"/>
              <a:pPr>
                <a:defRPr/>
              </a:pPr>
              <a:t>10/3/2022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BBDDFB-8755-4DAB-83C3-C2137D7AEEF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CE9164F-B89B-4408-B261-81D9BBF3AF7D}" type="datetimeFigureOut">
              <a:rPr lang="en-US"/>
              <a:pPr>
                <a:defRPr/>
              </a:pPr>
              <a:t>10/3/2022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9C5821-7A2A-4B75-9372-AD219CD435A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216ACE7-F072-4577-8DFB-307FEB5C7225}" type="datetimeFigureOut">
              <a:rPr lang="en-US"/>
              <a:pPr>
                <a:defRPr/>
              </a:pPr>
              <a:t>10/3/2022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49F74F-E1BA-481A-9488-C3D953712C2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CD670D-6FA2-4662-8410-CC77271782D4}" type="datetimeFigureOut">
              <a:rPr lang="en-US"/>
              <a:pPr>
                <a:defRPr/>
              </a:pPr>
              <a:t>10/3/2022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45972-3906-42E4-B419-283498EC607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65A707E-1994-4168-AE0D-61C2EB8A1E43}" type="datetimeFigureOut">
              <a:rPr lang="en-US"/>
              <a:pPr>
                <a:defRPr/>
              </a:pPr>
              <a:t>10/3/2022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27FB2-42E4-4193-9FF7-5E1B62D4FBA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E5E4515-B7D1-4DF3-91C9-897736C83C07}" type="datetimeFigureOut">
              <a:rPr lang="en-US"/>
              <a:pPr>
                <a:defRPr/>
              </a:pPr>
              <a:t>10/3/2022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1916EB-F8A5-4114-9CA6-17A0800FA3A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AC39668-E5BA-457E-AD7F-4FEFDFA7E865}" type="datetimeFigureOut">
              <a:rPr lang="en-US"/>
              <a:pPr>
                <a:defRPr/>
              </a:pPr>
              <a:t>10/3/2022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D5E663-3A5B-4AF0-A77F-EACA1A9218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2" descr="BigBlueDots1600gradientWithBriteLogo"/>
          <p:cNvPicPr>
            <a:picLocks noChangeAspect="1" noChangeArrowheads="1"/>
          </p:cNvPicPr>
          <p:nvPr/>
        </p:nvPicPr>
        <p:blipFill>
          <a:blip r:embed="rId14" cstate="print"/>
          <a:srcRect/>
          <a:stretch>
            <a:fillRect/>
          </a:stretch>
        </p:blipFill>
        <p:spPr bwMode="auto">
          <a:xfrm>
            <a:off x="0" y="0"/>
            <a:ext cx="12192000" cy="6858000"/>
          </a:xfrm>
          <a:prstGeom prst="rect">
            <a:avLst/>
          </a:prstGeom>
          <a:noFill/>
          <a:ln w="9525">
            <a:noFill/>
            <a:miter lim="800000"/>
            <a:headEnd/>
            <a:tailEnd/>
          </a:ln>
        </p:spPr>
      </p:pic>
      <p:sp>
        <p:nvSpPr>
          <p:cNvPr id="9218" name="Rectangle 2"/>
          <p:cNvSpPr>
            <a:spLocks noGrp="1" noChangeArrowheads="1"/>
          </p:cNvSpPr>
          <p:nvPr>
            <p:ph type="title"/>
          </p:nvPr>
        </p:nvSpPr>
        <p:spPr bwMode="auto">
          <a:xfrm>
            <a:off x="609600" y="274638"/>
            <a:ext cx="8534400" cy="1143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2" name="Rectangle 3"/>
          <p:cNvSpPr>
            <a:spLocks noGrp="1" noChangeArrowheads="1"/>
          </p:cNvSpPr>
          <p:nvPr>
            <p:ph type="body" idx="1"/>
          </p:nvPr>
        </p:nvSpPr>
        <p:spPr bwMode="auto">
          <a:xfrm>
            <a:off x="609600" y="1600200"/>
            <a:ext cx="10972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pitchFamily="34" charset="0"/>
        </a:defRPr>
      </a:lvl2pPr>
      <a:lvl3pPr algn="l" rtl="0" eaLnBrk="0" fontAlgn="base" hangingPunct="0">
        <a:spcBef>
          <a:spcPct val="0"/>
        </a:spcBef>
        <a:spcAft>
          <a:spcPct val="0"/>
        </a:spcAft>
        <a:defRPr sz="3700" b="1">
          <a:solidFill>
            <a:schemeClr val="tx2"/>
          </a:solidFill>
          <a:latin typeface="Arial" pitchFamily="34" charset="0"/>
        </a:defRPr>
      </a:lvl3pPr>
      <a:lvl4pPr algn="l" rtl="0" eaLnBrk="0" fontAlgn="base" hangingPunct="0">
        <a:spcBef>
          <a:spcPct val="0"/>
        </a:spcBef>
        <a:spcAft>
          <a:spcPct val="0"/>
        </a:spcAft>
        <a:defRPr sz="3700" b="1">
          <a:solidFill>
            <a:schemeClr val="tx2"/>
          </a:solidFill>
          <a:latin typeface="Arial" pitchFamily="34" charset="0"/>
        </a:defRPr>
      </a:lvl4pPr>
      <a:lvl5pPr algn="l" rtl="0" eaLnBrk="0" fontAlgn="base" hangingPunct="0">
        <a:spcBef>
          <a:spcPct val="0"/>
        </a:spcBef>
        <a:spcAft>
          <a:spcPct val="0"/>
        </a:spcAft>
        <a:defRPr sz="3700" b="1">
          <a:solidFill>
            <a:schemeClr val="tx2"/>
          </a:solidFill>
          <a:latin typeface="Arial" pitchFamily="34" charset="0"/>
        </a:defRPr>
      </a:lvl5pPr>
      <a:lvl6pPr marL="457200" algn="l" rtl="0" fontAlgn="base">
        <a:spcBef>
          <a:spcPct val="0"/>
        </a:spcBef>
        <a:spcAft>
          <a:spcPct val="0"/>
        </a:spcAft>
        <a:defRPr sz="3700" b="1">
          <a:solidFill>
            <a:schemeClr val="tx2"/>
          </a:solidFill>
          <a:latin typeface="Arial" pitchFamily="34" charset="0"/>
        </a:defRPr>
      </a:lvl6pPr>
      <a:lvl7pPr marL="914400" algn="l" rtl="0" fontAlgn="base">
        <a:spcBef>
          <a:spcPct val="0"/>
        </a:spcBef>
        <a:spcAft>
          <a:spcPct val="0"/>
        </a:spcAft>
        <a:defRPr sz="3700" b="1">
          <a:solidFill>
            <a:schemeClr val="tx2"/>
          </a:solidFill>
          <a:latin typeface="Arial" pitchFamily="34" charset="0"/>
        </a:defRPr>
      </a:lvl7pPr>
      <a:lvl8pPr marL="1371600" algn="l" rtl="0" fontAlgn="base">
        <a:spcBef>
          <a:spcPct val="0"/>
        </a:spcBef>
        <a:spcAft>
          <a:spcPct val="0"/>
        </a:spcAft>
        <a:defRPr sz="3700" b="1">
          <a:solidFill>
            <a:schemeClr val="tx2"/>
          </a:solidFill>
          <a:latin typeface="Arial" pitchFamily="34" charset="0"/>
        </a:defRPr>
      </a:lvl8pPr>
      <a:lvl9pPr marL="1828800" algn="l" rtl="0" fontAlgn="base">
        <a:spcBef>
          <a:spcPct val="0"/>
        </a:spcBef>
        <a:spcAft>
          <a:spcPct val="0"/>
        </a:spcAft>
        <a:defRPr sz="37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wonderfulphotos.com/articles/macro/focus_stacking/"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digital-photography-school.com/an-introduction-to-focus-stacking" TargetMode="External"/><Relationship Id="rId2" Type="http://schemas.openxmlformats.org/officeDocument/2006/relationships/hyperlink" Target="http://www.zen20934.zen.co.uk/photography/Workflow.ht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youtube.com/watch?v=NB4bikrNzMk" TargetMode="External"/><Relationship Id="rId1" Type="http://schemas.openxmlformats.org/officeDocument/2006/relationships/slideLayout" Target="../slideLayouts/slideLayout2.xml"/><Relationship Id="rId4" Type="http://schemas.openxmlformats.org/officeDocument/2006/relationships/hyperlink" Target="http://en.wikipedia.org/wiki/Focal_length"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2.bin"/><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oleObject" Target="../embeddings/oleObject3.bin"/><Relationship Id="rId3" Type="http://schemas.openxmlformats.org/officeDocument/2006/relationships/tags" Target="../tags/tag3.xml"/><Relationship Id="rId21" Type="http://schemas.openxmlformats.org/officeDocument/2006/relationships/image" Target="../media/image31.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notesSlide" Target="../notesSlides/notesSlide17.xml"/><Relationship Id="rId2" Type="http://schemas.openxmlformats.org/officeDocument/2006/relationships/tags" Target="../tags/tag2.xml"/><Relationship Id="rId16" Type="http://schemas.openxmlformats.org/officeDocument/2006/relationships/slideLayout" Target="../slideLayouts/slideLayout2.xml"/><Relationship Id="rId20" Type="http://schemas.openxmlformats.org/officeDocument/2006/relationships/oleObject" Target="../embeddings/oleObject4.bin"/><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image" Target="../media/image30.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37.wmf"/><Relationship Id="rId3" Type="http://schemas.openxmlformats.org/officeDocument/2006/relationships/image" Target="../media/image32.wmf"/><Relationship Id="rId7" Type="http://schemas.openxmlformats.org/officeDocument/2006/relationships/image" Target="../media/image34.wmf"/><Relationship Id="rId12" Type="http://schemas.openxmlformats.org/officeDocument/2006/relationships/oleObject" Target="../embeddings/oleObject10.bin"/><Relationship Id="rId2" Type="http://schemas.openxmlformats.org/officeDocument/2006/relationships/oleObject" Target="../embeddings/oleObject5.bin"/><Relationship Id="rId1" Type="http://schemas.openxmlformats.org/officeDocument/2006/relationships/slideLayout" Target="../slideLayouts/slideLayout2.xml"/><Relationship Id="rId6" Type="http://schemas.openxmlformats.org/officeDocument/2006/relationships/oleObject" Target="../embeddings/oleObject7.bin"/><Relationship Id="rId11" Type="http://schemas.openxmlformats.org/officeDocument/2006/relationships/image" Target="../media/image36.wmf"/><Relationship Id="rId5" Type="http://schemas.openxmlformats.org/officeDocument/2006/relationships/image" Target="../media/image33.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35.wmf"/></Relationships>
</file>

<file path=ppt/slides/_rels/slide36.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wmf"/><Relationship Id="rId11" Type="http://schemas.openxmlformats.org/officeDocument/2006/relationships/hyperlink" Target="http://cmp.felk.cvut.cz/cmp/courses/XE33PVR/WS20072008/Lectures/Supporting/constrained_lsq.pdf" TargetMode="External"/><Relationship Id="rId5" Type="http://schemas.openxmlformats.org/officeDocument/2006/relationships/oleObject" Target="../embeddings/oleObject12.bin"/><Relationship Id="rId10" Type="http://schemas.openxmlformats.org/officeDocument/2006/relationships/hyperlink" Target="http://www.egwald.ca/linearalgebra/linearequations.php" TargetMode="External"/><Relationship Id="rId4" Type="http://schemas.openxmlformats.org/officeDocument/2006/relationships/image" Target="../media/image38.wmf"/><Relationship Id="rId9" Type="http://schemas.openxmlformats.org/officeDocument/2006/relationships/hyperlink" Target="http://www.cse.unr.edu/~bebis/CS791E/Notes/SVD.pdf" TargetMode="External"/></Relationships>
</file>

<file path=ppt/slides/_rels/slide37.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notesSlide" Target="../notesSlides/notesSlide19.xml"/><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slideLayout" Target="../slideLayouts/slideLayout2.xml"/><Relationship Id="rId2" Type="http://schemas.openxmlformats.org/officeDocument/2006/relationships/tags" Target="../tags/tag17.xml"/><Relationship Id="rId16" Type="http://schemas.openxmlformats.org/officeDocument/2006/relationships/image" Target="../media/image40.wmf"/><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5" Type="http://schemas.openxmlformats.org/officeDocument/2006/relationships/tags" Target="../tags/tag20.xml"/><Relationship Id="rId15" Type="http://schemas.openxmlformats.org/officeDocument/2006/relationships/oleObject" Target="../embeddings/oleObject13.bin"/><Relationship Id="rId10" Type="http://schemas.openxmlformats.org/officeDocument/2006/relationships/tags" Target="../tags/tag25.xml"/><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cs.cmu.edu/afs/cs.cmu.edu/academic/class/15463-f08/www/proj5/www/dmillett/"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youtube.com/watch?v=dUAtdmGwcuM"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18" Type="http://schemas.openxmlformats.org/officeDocument/2006/relationships/image" Target="../media/image68.jpeg"/><Relationship Id="rId3" Type="http://schemas.openxmlformats.org/officeDocument/2006/relationships/image" Target="../media/image53.jpeg"/><Relationship Id="rId7" Type="http://schemas.openxmlformats.org/officeDocument/2006/relationships/image" Target="../media/image57.jpeg"/><Relationship Id="rId12" Type="http://schemas.openxmlformats.org/officeDocument/2006/relationships/image" Target="../media/image62.jpeg"/><Relationship Id="rId17" Type="http://schemas.openxmlformats.org/officeDocument/2006/relationships/image" Target="../media/image67.jpeg"/><Relationship Id="rId2" Type="http://schemas.openxmlformats.org/officeDocument/2006/relationships/image" Target="../media/image52.jpeg"/><Relationship Id="rId16"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5" Type="http://schemas.openxmlformats.org/officeDocument/2006/relationships/image" Target="../media/image65.jpeg"/><Relationship Id="rId10" Type="http://schemas.openxmlformats.org/officeDocument/2006/relationships/image" Target="../media/image60.jpeg"/><Relationship Id="rId19" Type="http://schemas.openxmlformats.org/officeDocument/2006/relationships/image" Target="../media/image69.jpe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hyperlink" Target="http://www.cs.illinois.edu/homes/dhoiem/projects/popup/" TargetMode="External"/><Relationship Id="rId5" Type="http://schemas.openxmlformats.org/officeDocument/2006/relationships/image" Target="../media/image77.jpeg"/><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4.wmf"/><Relationship Id="rId4" Type="http://schemas.openxmlformats.org/officeDocument/2006/relationships/image" Target="../media/image83.jpeg"/></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93.emf"/></Relationships>
</file>

<file path=ppt/slides/_rels/slide55.xml.rels><?xml version="1.0" encoding="UTF-8" standalone="yes"?>
<Relationships xmlns="http://schemas.openxmlformats.org/package/2006/relationships"><Relationship Id="rId3" Type="http://schemas.openxmlformats.org/officeDocument/2006/relationships/video" Target="../media/media2.wmv"/><Relationship Id="rId2" Type="http://schemas.microsoft.com/office/2007/relationships/media" Target="../media/media2.wmv"/><Relationship Id="rId1" Type="http://schemas.openxmlformats.org/officeDocument/2006/relationships/tags" Target="../tags/tag27.xml"/><Relationship Id="rId6" Type="http://schemas.openxmlformats.org/officeDocument/2006/relationships/image" Target="../media/image94.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9.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61.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5" Type="http://schemas.openxmlformats.org/officeDocument/2006/relationships/image" Target="../media/image12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s>
</file>

<file path=ppt/slides/_rels/slide6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oleObject" Target="../embeddings/oleObject15.bin"/><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31.png"/><Relationship Id="rId4" Type="http://schemas.openxmlformats.org/officeDocument/2006/relationships/notesSlide" Target="../notesSlides/notesSlide27.xml"/><Relationship Id="rId9" Type="http://schemas.openxmlformats.org/officeDocument/2006/relationships/oleObject" Target="../embeddings/oleObject16.bin"/></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hyperlink" Target="http://www.wonderfulphotos.com/articles/macro/focus_stacking/" TargetMode="Externa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ctrTitle"/>
          </p:nvPr>
        </p:nvSpPr>
        <p:spPr>
          <a:xfrm>
            <a:off x="189432" y="-19229"/>
            <a:ext cx="8763000" cy="1143000"/>
          </a:xfrm>
          <a:solidFill>
            <a:schemeClr val="bg1">
              <a:alpha val="20000"/>
            </a:schemeClr>
          </a:solidFill>
        </p:spPr>
        <p:txBody>
          <a:bodyPr>
            <a:normAutofit/>
          </a:bodyPr>
          <a:lstStyle/>
          <a:p>
            <a:pPr eaLnBrk="1" hangingPunct="1">
              <a:defRPr/>
            </a:pPr>
            <a:r>
              <a:rPr lang="en-US" dirty="0"/>
              <a:t>Single-view 3D Reconstruction</a:t>
            </a:r>
          </a:p>
        </p:txBody>
      </p:sp>
      <p:sp>
        <p:nvSpPr>
          <p:cNvPr id="13315" name="Subtitle 2"/>
          <p:cNvSpPr>
            <a:spLocks noGrp="1"/>
          </p:cNvSpPr>
          <p:nvPr>
            <p:ph type="subTitle" idx="1"/>
          </p:nvPr>
        </p:nvSpPr>
        <p:spPr>
          <a:xfrm>
            <a:off x="1942032" y="4628971"/>
            <a:ext cx="5181600" cy="1447800"/>
          </a:xfrm>
          <a:solidFill>
            <a:schemeClr val="bg1">
              <a:alpha val="20000"/>
            </a:schemeClr>
          </a:solidFill>
        </p:spPr>
        <p:txBody>
          <a:bodyPr/>
          <a:lstStyle/>
          <a:p>
            <a:pPr eaLnBrk="1" hangingPunct="1"/>
            <a:endParaRPr lang="en-US" dirty="0">
              <a:solidFill>
                <a:schemeClr val="tx1"/>
              </a:solidFill>
            </a:endParaRPr>
          </a:p>
          <a:p>
            <a:pPr eaLnBrk="1" hangingPunct="1"/>
            <a:r>
              <a:rPr lang="en-US" dirty="0">
                <a:solidFill>
                  <a:schemeClr val="tx1"/>
                </a:solidFill>
              </a:rPr>
              <a:t>Computational Photography</a:t>
            </a:r>
          </a:p>
          <a:p>
            <a:pPr eaLnBrk="1" hangingPunct="1"/>
            <a:r>
              <a:rPr lang="en-US" dirty="0">
                <a:solidFill>
                  <a:schemeClr val="tx1"/>
                </a:solidFill>
              </a:rPr>
              <a:t>Derek Hoiem, University of Illinois</a:t>
            </a:r>
          </a:p>
          <a:p>
            <a:pPr eaLnBrk="1" hangingPunct="1"/>
            <a:endParaRPr lang="en-US" dirty="0">
              <a:solidFill>
                <a:schemeClr val="tx1"/>
              </a:solidFill>
            </a:endParaRPr>
          </a:p>
        </p:txBody>
      </p:sp>
      <p:pic>
        <p:nvPicPr>
          <p:cNvPr id="6" name="Picture 4" descr="popupbook1"/>
          <p:cNvPicPr>
            <a:picLocks noChangeAspect="1" noChangeArrowheads="1"/>
          </p:cNvPicPr>
          <p:nvPr/>
        </p:nvPicPr>
        <p:blipFill>
          <a:blip r:embed="rId3" cstate="print"/>
          <a:srcRect/>
          <a:stretch>
            <a:fillRect/>
          </a:stretch>
        </p:blipFill>
        <p:spPr bwMode="auto">
          <a:xfrm>
            <a:off x="1332432" y="1428571"/>
            <a:ext cx="6722628" cy="3581400"/>
          </a:xfrm>
          <a:prstGeom prst="rect">
            <a:avLst/>
          </a:prstGeom>
          <a:noFill/>
        </p:spPr>
      </p:pic>
      <p:sp>
        <p:nvSpPr>
          <p:cNvPr id="7" name="TextBox 6"/>
          <p:cNvSpPr txBox="1"/>
          <p:nvPr/>
        </p:nvSpPr>
        <p:spPr>
          <a:xfrm flipH="1">
            <a:off x="37033" y="6530995"/>
            <a:ext cx="5440681" cy="307777"/>
          </a:xfrm>
          <a:prstGeom prst="rect">
            <a:avLst/>
          </a:prstGeom>
          <a:noFill/>
        </p:spPr>
        <p:txBody>
          <a:bodyPr wrap="square" rtlCol="0">
            <a:spAutoFit/>
          </a:bodyPr>
          <a:lstStyle/>
          <a:p>
            <a:r>
              <a:rPr lang="en-US" sz="1400" dirty="0">
                <a:solidFill>
                  <a:schemeClr val="bg1">
                    <a:lumMod val="50000"/>
                  </a:schemeClr>
                </a:solidFill>
              </a:rPr>
              <a:t>Some slides from Alyosha Efros, Steve Seitz</a:t>
            </a:r>
          </a:p>
        </p:txBody>
      </p:sp>
    </p:spTree>
    <p:extLst>
      <p:ext uri="{BB962C8B-B14F-4D97-AF65-F5344CB8AC3E}">
        <p14:creationId xmlns:p14="http://schemas.microsoft.com/office/powerpoint/2010/main" val="1890142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Focus stacking</a:t>
            </a:r>
          </a:p>
        </p:txBody>
      </p:sp>
      <p:sp>
        <p:nvSpPr>
          <p:cNvPr id="3" name="Content Placeholder 2"/>
          <p:cNvSpPr>
            <a:spLocks noGrp="1"/>
          </p:cNvSpPr>
          <p:nvPr>
            <p:ph idx="1"/>
          </p:nvPr>
        </p:nvSpPr>
        <p:spPr/>
        <p:txBody>
          <a:bodyPr/>
          <a:lstStyle/>
          <a:p>
            <a:pPr marL="514350" indent="-514350">
              <a:buFont typeface="+mj-lt"/>
              <a:buAutoNum type="arabicPeriod"/>
            </a:pPr>
            <a:r>
              <a:rPr lang="en-US" dirty="0"/>
              <a:t>Take pictures with varying focal length</a:t>
            </a:r>
          </a:p>
          <a:p>
            <a:pPr marL="514350" indent="-514350">
              <a:buFont typeface="+mj-lt"/>
              <a:buAutoNum type="arabicPeriod"/>
            </a:pPr>
            <a:r>
              <a:rPr lang="en-US" dirty="0"/>
              <a:t>Combine</a:t>
            </a:r>
          </a:p>
        </p:txBody>
      </p:sp>
      <p:pic>
        <p:nvPicPr>
          <p:cNvPr id="761864" name="Picture 8" descr="http://www.wonderfulphotos.com/articles/macro/focus_stacking/images/final.jpg"/>
          <p:cNvPicPr>
            <a:picLocks noChangeAspect="1" noChangeArrowheads="1"/>
          </p:cNvPicPr>
          <p:nvPr/>
        </p:nvPicPr>
        <p:blipFill>
          <a:blip r:embed="rId3" cstate="print"/>
          <a:srcRect/>
          <a:stretch>
            <a:fillRect/>
          </a:stretch>
        </p:blipFill>
        <p:spPr bwMode="auto">
          <a:xfrm>
            <a:off x="1447800" y="2362200"/>
            <a:ext cx="6181029" cy="4114800"/>
          </a:xfrm>
          <a:prstGeom prst="rect">
            <a:avLst/>
          </a:prstGeom>
          <a:noFill/>
        </p:spPr>
      </p:pic>
    </p:spTree>
    <p:extLst>
      <p:ext uri="{BB962C8B-B14F-4D97-AF65-F5344CB8AC3E}">
        <p14:creationId xmlns:p14="http://schemas.microsoft.com/office/powerpoint/2010/main" val="1623569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stacking</a:t>
            </a:r>
          </a:p>
        </p:txBody>
      </p:sp>
      <p:sp>
        <p:nvSpPr>
          <p:cNvPr id="3" name="Content Placeholder 2"/>
          <p:cNvSpPr>
            <a:spLocks noGrp="1"/>
          </p:cNvSpPr>
          <p:nvPr>
            <p:ph idx="1"/>
          </p:nvPr>
        </p:nvSpPr>
        <p:spPr/>
        <p:txBody>
          <a:bodyPr/>
          <a:lstStyle/>
          <a:p>
            <a:endParaRPr lang="en-US" dirty="0"/>
          </a:p>
        </p:txBody>
      </p:sp>
      <p:pic>
        <p:nvPicPr>
          <p:cNvPr id="762882" name="Picture 2" descr="Flower Dew Droplets"/>
          <p:cNvPicPr>
            <a:picLocks noChangeAspect="1" noChangeArrowheads="1"/>
          </p:cNvPicPr>
          <p:nvPr/>
        </p:nvPicPr>
        <p:blipFill>
          <a:blip r:embed="rId2" cstate="print"/>
          <a:srcRect/>
          <a:stretch>
            <a:fillRect/>
          </a:stretch>
        </p:blipFill>
        <p:spPr bwMode="auto">
          <a:xfrm>
            <a:off x="1905000" y="1981200"/>
            <a:ext cx="5715000" cy="3648076"/>
          </a:xfrm>
          <a:prstGeom prst="rect">
            <a:avLst/>
          </a:prstGeom>
          <a:noFill/>
        </p:spPr>
      </p:pic>
      <p:sp>
        <p:nvSpPr>
          <p:cNvPr id="7" name="TextBox 6"/>
          <p:cNvSpPr txBox="1"/>
          <p:nvPr/>
        </p:nvSpPr>
        <p:spPr>
          <a:xfrm>
            <a:off x="1524000" y="6488668"/>
            <a:ext cx="6660862" cy="369332"/>
          </a:xfrm>
          <a:prstGeom prst="rect">
            <a:avLst/>
          </a:prstGeom>
          <a:noFill/>
        </p:spPr>
        <p:txBody>
          <a:bodyPr wrap="none" rtlCol="0">
            <a:spAutoFit/>
          </a:bodyPr>
          <a:lstStyle/>
          <a:p>
            <a:r>
              <a:rPr lang="en-US" dirty="0">
                <a:hlinkClick r:id="rId3"/>
              </a:rPr>
              <a:t>http://www.wonderfulphotos.com/articles/macro/focus_stacking/</a:t>
            </a:r>
            <a:endParaRPr lang="en-US" dirty="0"/>
          </a:p>
        </p:txBody>
      </p:sp>
    </p:spTree>
    <p:extLst>
      <p:ext uri="{BB962C8B-B14F-4D97-AF65-F5344CB8AC3E}">
        <p14:creationId xmlns:p14="http://schemas.microsoft.com/office/powerpoint/2010/main" val="502890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stacking</a:t>
            </a:r>
          </a:p>
        </p:txBody>
      </p:sp>
      <p:sp>
        <p:nvSpPr>
          <p:cNvPr id="3" name="Content Placeholder 2"/>
          <p:cNvSpPr>
            <a:spLocks noGrp="1"/>
          </p:cNvSpPr>
          <p:nvPr>
            <p:ph idx="1"/>
          </p:nvPr>
        </p:nvSpPr>
        <p:spPr/>
        <p:txBody>
          <a:bodyPr/>
          <a:lstStyle/>
          <a:p>
            <a:pPr>
              <a:buNone/>
            </a:pPr>
            <a:r>
              <a:rPr lang="en-US" dirty="0"/>
              <a:t>How to combine?</a:t>
            </a:r>
          </a:p>
          <a:p>
            <a:pPr marL="514350" indent="-514350">
              <a:buFont typeface="+mj-lt"/>
              <a:buAutoNum type="arabicPeriod"/>
            </a:pPr>
            <a:r>
              <a:rPr lang="en-US" sz="2800" dirty="0"/>
              <a:t>Align images (e.g., using corresponding points)</a:t>
            </a:r>
          </a:p>
          <a:p>
            <a:pPr marL="514350" indent="-514350">
              <a:buFont typeface="+mj-lt"/>
              <a:buAutoNum type="arabicPeriod"/>
            </a:pPr>
            <a:r>
              <a:rPr lang="en-US" sz="2800" dirty="0"/>
              <a:t>Two ideas</a:t>
            </a:r>
          </a:p>
          <a:p>
            <a:pPr marL="914400" lvl="1" indent="-514350">
              <a:buFont typeface="+mj-lt"/>
              <a:buAutoNum type="alphaLcParenR"/>
            </a:pPr>
            <a:r>
              <a:rPr lang="en-US" sz="2400" dirty="0"/>
              <a:t>Mask regions by hand and combine with pyramid blend</a:t>
            </a:r>
          </a:p>
          <a:p>
            <a:pPr marL="914400" lvl="1" indent="-514350">
              <a:buFont typeface="+mj-lt"/>
              <a:buAutoNum type="alphaLcParenR"/>
            </a:pPr>
            <a:r>
              <a:rPr lang="en-US" sz="2400" dirty="0"/>
              <a:t>Gradient domain fusion (mixed gradient) without masking</a:t>
            </a:r>
          </a:p>
          <a:p>
            <a:pPr marL="514350" indent="-514350">
              <a:buFont typeface="+mj-lt"/>
              <a:buAutoNum type="arabicPeriod"/>
            </a:pPr>
            <a:endParaRPr lang="en-US" dirty="0"/>
          </a:p>
        </p:txBody>
      </p:sp>
      <p:sp>
        <p:nvSpPr>
          <p:cNvPr id="4" name="Rectangle 3"/>
          <p:cNvSpPr/>
          <p:nvPr/>
        </p:nvSpPr>
        <p:spPr>
          <a:xfrm>
            <a:off x="4495800" y="6126163"/>
            <a:ext cx="4572000" cy="646331"/>
          </a:xfrm>
          <a:prstGeom prst="rect">
            <a:avLst/>
          </a:prstGeom>
        </p:spPr>
        <p:txBody>
          <a:bodyPr>
            <a:spAutoFit/>
          </a:bodyPr>
          <a:lstStyle/>
          <a:p>
            <a:r>
              <a:rPr lang="en-US" dirty="0">
                <a:hlinkClick r:id="rId2"/>
              </a:rPr>
              <a:t>http://www.zen20934.zen.co.uk/photography/Workflow.htm#Focus%20Stacking</a:t>
            </a:r>
            <a:endParaRPr lang="en-US" dirty="0"/>
          </a:p>
        </p:txBody>
      </p:sp>
      <p:sp>
        <p:nvSpPr>
          <p:cNvPr id="5" name="TextBox 4"/>
          <p:cNvSpPr txBox="1"/>
          <p:nvPr/>
        </p:nvSpPr>
        <p:spPr>
          <a:xfrm>
            <a:off x="3190336" y="4095160"/>
            <a:ext cx="5257800" cy="830997"/>
          </a:xfrm>
          <a:prstGeom prst="rect">
            <a:avLst/>
          </a:prstGeom>
          <a:noFill/>
          <a:ln w="38100">
            <a:solidFill>
              <a:srgbClr val="00B050"/>
            </a:solidFill>
          </a:ln>
        </p:spPr>
        <p:txBody>
          <a:bodyPr wrap="square" rtlCol="0">
            <a:spAutoFit/>
          </a:bodyPr>
          <a:lstStyle/>
          <a:p>
            <a:r>
              <a:rPr lang="en-US" sz="2400" dirty="0"/>
              <a:t>Automatic solution would make an interesting final project</a:t>
            </a:r>
          </a:p>
        </p:txBody>
      </p:sp>
      <p:sp>
        <p:nvSpPr>
          <p:cNvPr id="6" name="TextBox 5"/>
          <p:cNvSpPr txBox="1"/>
          <p:nvPr/>
        </p:nvSpPr>
        <p:spPr>
          <a:xfrm>
            <a:off x="76200" y="5664496"/>
            <a:ext cx="4142836" cy="923330"/>
          </a:xfrm>
          <a:prstGeom prst="rect">
            <a:avLst/>
          </a:prstGeom>
          <a:noFill/>
        </p:spPr>
        <p:txBody>
          <a:bodyPr wrap="square" rtlCol="0">
            <a:spAutoFit/>
          </a:bodyPr>
          <a:lstStyle/>
          <a:p>
            <a:r>
              <a:rPr lang="en-US" dirty="0">
                <a:hlinkClick r:id="rId3"/>
              </a:rPr>
              <a:t>http://www.digital-photography-school.com/an-introduction-to-focus-stacking</a:t>
            </a:r>
            <a:endParaRPr lang="en-US" dirty="0"/>
          </a:p>
        </p:txBody>
      </p:sp>
      <p:sp>
        <p:nvSpPr>
          <p:cNvPr id="7" name="TextBox 6"/>
          <p:cNvSpPr txBox="1"/>
          <p:nvPr/>
        </p:nvSpPr>
        <p:spPr>
          <a:xfrm>
            <a:off x="76201" y="5295164"/>
            <a:ext cx="2736647" cy="369332"/>
          </a:xfrm>
          <a:prstGeom prst="rect">
            <a:avLst/>
          </a:prstGeom>
          <a:noFill/>
        </p:spPr>
        <p:txBody>
          <a:bodyPr wrap="none" rtlCol="0">
            <a:spAutoFit/>
          </a:bodyPr>
          <a:lstStyle/>
          <a:p>
            <a:r>
              <a:rPr lang="en-US" dirty="0"/>
              <a:t>Recommended Reading:</a:t>
            </a:r>
          </a:p>
        </p:txBody>
      </p:sp>
    </p:spTree>
    <p:extLst>
      <p:ext uri="{BB962C8B-B14F-4D97-AF65-F5344CB8AC3E}">
        <p14:creationId xmlns:p14="http://schemas.microsoft.com/office/powerpoint/2010/main" val="2117554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p:cNvSpPr>
            <a:spLocks noGrp="1"/>
          </p:cNvSpPr>
          <p:nvPr>
            <p:ph type="title"/>
          </p:nvPr>
        </p:nvSpPr>
        <p:spPr/>
        <p:txBody>
          <a:bodyPr/>
          <a:lstStyle/>
          <a:p>
            <a:r>
              <a:rPr lang="en-US" sz="3200"/>
              <a:t>Relation between field of view and focal length</a:t>
            </a:r>
          </a:p>
        </p:txBody>
      </p:sp>
      <p:sp>
        <p:nvSpPr>
          <p:cNvPr id="14341" name="TextBox 5"/>
          <p:cNvSpPr txBox="1">
            <a:spLocks noChangeArrowheads="1"/>
          </p:cNvSpPr>
          <p:nvPr/>
        </p:nvSpPr>
        <p:spPr bwMode="auto">
          <a:xfrm>
            <a:off x="1143000" y="1447800"/>
            <a:ext cx="2852738" cy="369888"/>
          </a:xfrm>
          <a:prstGeom prst="rect">
            <a:avLst/>
          </a:prstGeom>
          <a:noFill/>
          <a:ln w="9525">
            <a:noFill/>
            <a:miter lim="800000"/>
            <a:headEnd/>
            <a:tailEnd/>
          </a:ln>
        </p:spPr>
        <p:txBody>
          <a:bodyPr wrap="none">
            <a:spAutoFit/>
          </a:bodyPr>
          <a:lstStyle/>
          <a:p>
            <a:r>
              <a:rPr lang="en-US"/>
              <a:t>Field of view (angle width)</a:t>
            </a:r>
          </a:p>
        </p:txBody>
      </p:sp>
      <p:sp>
        <p:nvSpPr>
          <p:cNvPr id="14342" name="TextBox 6"/>
          <p:cNvSpPr txBox="1">
            <a:spLocks noChangeArrowheads="1"/>
          </p:cNvSpPr>
          <p:nvPr/>
        </p:nvSpPr>
        <p:spPr bwMode="auto">
          <a:xfrm>
            <a:off x="6172200" y="1371600"/>
            <a:ext cx="2070100" cy="369888"/>
          </a:xfrm>
          <a:prstGeom prst="rect">
            <a:avLst/>
          </a:prstGeom>
          <a:noFill/>
          <a:ln w="9525">
            <a:noFill/>
            <a:miter lim="800000"/>
            <a:headEnd/>
            <a:tailEnd/>
          </a:ln>
        </p:spPr>
        <p:txBody>
          <a:bodyPr wrap="none">
            <a:spAutoFit/>
          </a:bodyPr>
          <a:lstStyle/>
          <a:p>
            <a:r>
              <a:rPr lang="en-US"/>
              <a:t>Film/Sensor Width</a:t>
            </a:r>
          </a:p>
        </p:txBody>
      </p:sp>
      <p:sp>
        <p:nvSpPr>
          <p:cNvPr id="14343" name="TextBox 7"/>
          <p:cNvSpPr txBox="1">
            <a:spLocks noChangeArrowheads="1"/>
          </p:cNvSpPr>
          <p:nvPr/>
        </p:nvSpPr>
        <p:spPr bwMode="auto">
          <a:xfrm>
            <a:off x="6248400" y="2286000"/>
            <a:ext cx="1441450" cy="369888"/>
          </a:xfrm>
          <a:prstGeom prst="rect">
            <a:avLst/>
          </a:prstGeom>
          <a:noFill/>
          <a:ln w="9525">
            <a:noFill/>
            <a:miter lim="800000"/>
            <a:headEnd/>
            <a:tailEnd/>
          </a:ln>
        </p:spPr>
        <p:txBody>
          <a:bodyPr wrap="none">
            <a:spAutoFit/>
          </a:bodyPr>
          <a:lstStyle/>
          <a:p>
            <a:r>
              <a:rPr lang="en-US"/>
              <a:t>Focal length</a:t>
            </a:r>
          </a:p>
        </p:txBody>
      </p:sp>
      <p:graphicFrame>
        <p:nvGraphicFramePr>
          <p:cNvPr id="14338" name="Object 7"/>
          <p:cNvGraphicFramePr>
            <a:graphicFrameLocks noChangeAspect="1"/>
          </p:cNvGraphicFramePr>
          <p:nvPr/>
        </p:nvGraphicFramePr>
        <p:xfrm>
          <a:off x="2286000" y="1600201"/>
          <a:ext cx="3441700" cy="1176337"/>
        </p:xfrm>
        <a:graphic>
          <a:graphicData uri="http://schemas.openxmlformats.org/presentationml/2006/ole">
            <mc:AlternateContent xmlns:mc="http://schemas.openxmlformats.org/markup-compatibility/2006">
              <mc:Choice xmlns:v="urn:schemas-microsoft-com:vml" Requires="v">
                <p:oleObj name="Equation" r:id="rId2" imgW="1041120" imgH="355320" progId="Equation.3">
                  <p:embed/>
                </p:oleObj>
              </mc:Choice>
              <mc:Fallback>
                <p:oleObj name="Equation" r:id="rId2" imgW="1041120" imgH="355320" progId="Equation.3">
                  <p:embed/>
                  <p:pic>
                    <p:nvPicPr>
                      <p:cNvPr id="14338" name="Objec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00201"/>
                        <a:ext cx="3441700" cy="1176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344" name="Picture 8"/>
          <p:cNvPicPr>
            <a:picLocks noChangeAspect="1" noChangeArrowheads="1"/>
          </p:cNvPicPr>
          <p:nvPr/>
        </p:nvPicPr>
        <p:blipFill>
          <a:blip r:embed="rId4" cstate="print"/>
          <a:srcRect/>
          <a:stretch>
            <a:fillRect/>
          </a:stretch>
        </p:blipFill>
        <p:spPr bwMode="auto">
          <a:xfrm>
            <a:off x="1752600" y="2819400"/>
            <a:ext cx="6324600" cy="2571750"/>
          </a:xfrm>
          <a:prstGeom prst="rect">
            <a:avLst/>
          </a:prstGeom>
          <a:noFill/>
          <a:ln w="9525">
            <a:noFill/>
            <a:miter lim="800000"/>
            <a:headEnd/>
            <a:tailEnd/>
          </a:ln>
        </p:spPr>
      </p:pic>
    </p:spTree>
    <p:extLst>
      <p:ext uri="{BB962C8B-B14F-4D97-AF65-F5344CB8AC3E}">
        <p14:creationId xmlns:p14="http://schemas.microsoft.com/office/powerpoint/2010/main" val="2296493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Dolly Zoom or “Vertigo Effect”</a:t>
            </a:r>
          </a:p>
        </p:txBody>
      </p:sp>
      <p:sp>
        <p:nvSpPr>
          <p:cNvPr id="3" name="Content Placeholder 2"/>
          <p:cNvSpPr>
            <a:spLocks noGrp="1"/>
          </p:cNvSpPr>
          <p:nvPr>
            <p:ph idx="1"/>
          </p:nvPr>
        </p:nvSpPr>
        <p:spPr/>
        <p:txBody>
          <a:bodyPr/>
          <a:lstStyle/>
          <a:p>
            <a:pPr>
              <a:buNone/>
            </a:pPr>
            <a:r>
              <a:rPr lang="en-US" sz="2800" dirty="0">
                <a:hlinkClick r:id="rId2"/>
              </a:rPr>
              <a:t>http://www.youtube.com/watch?v=NB4bikrNzMk</a:t>
            </a:r>
            <a:endParaRPr lang="en-US" sz="2800" dirty="0"/>
          </a:p>
        </p:txBody>
      </p:sp>
      <p:pic>
        <p:nvPicPr>
          <p:cNvPr id="766978" name="Picture 2" descr="http://upload.wikimedia.org/wikipedia/commons/thumb/e/e5/Focal_length.jpg/220px-Focal_length.jpg"/>
          <p:cNvPicPr>
            <a:picLocks noChangeAspect="1" noChangeArrowheads="1"/>
          </p:cNvPicPr>
          <p:nvPr/>
        </p:nvPicPr>
        <p:blipFill>
          <a:blip r:embed="rId3" cstate="print"/>
          <a:srcRect/>
          <a:stretch>
            <a:fillRect/>
          </a:stretch>
        </p:blipFill>
        <p:spPr bwMode="auto">
          <a:xfrm>
            <a:off x="2743200" y="1944688"/>
            <a:ext cx="2095500" cy="4181475"/>
          </a:xfrm>
          <a:prstGeom prst="rect">
            <a:avLst/>
          </a:prstGeom>
          <a:noFill/>
        </p:spPr>
      </p:pic>
      <p:sp>
        <p:nvSpPr>
          <p:cNvPr id="5" name="TextBox 4"/>
          <p:cNvSpPr txBox="1"/>
          <p:nvPr/>
        </p:nvSpPr>
        <p:spPr>
          <a:xfrm>
            <a:off x="685801" y="6452155"/>
            <a:ext cx="4262705" cy="369332"/>
          </a:xfrm>
          <a:prstGeom prst="rect">
            <a:avLst/>
          </a:prstGeom>
          <a:noFill/>
        </p:spPr>
        <p:txBody>
          <a:bodyPr wrap="none" rtlCol="0">
            <a:spAutoFit/>
          </a:bodyPr>
          <a:lstStyle/>
          <a:p>
            <a:r>
              <a:rPr lang="en-US" dirty="0">
                <a:hlinkClick r:id="rId4"/>
              </a:rPr>
              <a:t>http://en.wikipedia.org/wiki/Focal_length</a:t>
            </a:r>
            <a:endParaRPr lang="en-US" dirty="0"/>
          </a:p>
        </p:txBody>
      </p:sp>
      <p:sp>
        <p:nvSpPr>
          <p:cNvPr id="6" name="TextBox 5"/>
          <p:cNvSpPr txBox="1"/>
          <p:nvPr/>
        </p:nvSpPr>
        <p:spPr>
          <a:xfrm>
            <a:off x="5715000" y="3392488"/>
            <a:ext cx="3200400" cy="954107"/>
          </a:xfrm>
          <a:prstGeom prst="rect">
            <a:avLst/>
          </a:prstGeom>
          <a:noFill/>
        </p:spPr>
        <p:txBody>
          <a:bodyPr wrap="square" rtlCol="0">
            <a:spAutoFit/>
          </a:bodyPr>
          <a:lstStyle/>
          <a:p>
            <a:r>
              <a:rPr lang="en-US" sz="2800" dirty="0"/>
              <a:t>Zoom in while moving away</a:t>
            </a:r>
          </a:p>
        </p:txBody>
      </p:sp>
      <p:sp>
        <p:nvSpPr>
          <p:cNvPr id="7" name="TextBox 6"/>
          <p:cNvSpPr txBox="1"/>
          <p:nvPr/>
        </p:nvSpPr>
        <p:spPr>
          <a:xfrm>
            <a:off x="5562600" y="2249488"/>
            <a:ext cx="2616422" cy="461665"/>
          </a:xfrm>
          <a:prstGeom prst="rect">
            <a:avLst/>
          </a:prstGeom>
          <a:noFill/>
        </p:spPr>
        <p:txBody>
          <a:bodyPr wrap="none" rtlCol="0">
            <a:spAutoFit/>
          </a:bodyPr>
          <a:lstStyle/>
          <a:p>
            <a:r>
              <a:rPr lang="en-US" sz="2400" dirty="0"/>
              <a:t>How is this done?</a:t>
            </a:r>
          </a:p>
        </p:txBody>
      </p:sp>
    </p:spTree>
    <p:extLst>
      <p:ext uri="{BB962C8B-B14F-4D97-AF65-F5344CB8AC3E}">
        <p14:creationId xmlns:p14="http://schemas.microsoft.com/office/powerpoint/2010/main" val="326965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itle 1"/>
          <p:cNvSpPr>
            <a:spLocks noGrp="1"/>
          </p:cNvSpPr>
          <p:nvPr>
            <p:ph type="title"/>
          </p:nvPr>
        </p:nvSpPr>
        <p:spPr/>
        <p:txBody>
          <a:bodyPr/>
          <a:lstStyle/>
          <a:p>
            <a:r>
              <a:rPr lang="en-US"/>
              <a:t>Dolly zoom (or “Vertigo effect”)</a:t>
            </a:r>
          </a:p>
        </p:txBody>
      </p:sp>
      <p:sp>
        <p:nvSpPr>
          <p:cNvPr id="15365" name="Content Placeholder 2"/>
          <p:cNvSpPr>
            <a:spLocks noGrp="1"/>
          </p:cNvSpPr>
          <p:nvPr>
            <p:ph idx="1"/>
          </p:nvPr>
        </p:nvSpPr>
        <p:spPr>
          <a:xfrm>
            <a:off x="762000" y="1143000"/>
            <a:ext cx="8229600" cy="5135563"/>
          </a:xfrm>
        </p:spPr>
        <p:txBody>
          <a:bodyPr/>
          <a:lstStyle/>
          <a:p>
            <a:pPr>
              <a:buFont typeface="Arial" charset="0"/>
              <a:buNone/>
            </a:pPr>
            <a:endParaRPr lang="en-US" dirty="0"/>
          </a:p>
        </p:txBody>
      </p:sp>
      <p:sp>
        <p:nvSpPr>
          <p:cNvPr id="15366" name="TextBox 4"/>
          <p:cNvSpPr txBox="1">
            <a:spLocks noChangeArrowheads="1"/>
          </p:cNvSpPr>
          <p:nvPr/>
        </p:nvSpPr>
        <p:spPr bwMode="auto">
          <a:xfrm>
            <a:off x="2209800" y="5791200"/>
            <a:ext cx="3967163" cy="369888"/>
          </a:xfrm>
          <a:prstGeom prst="rect">
            <a:avLst/>
          </a:prstGeom>
          <a:noFill/>
          <a:ln w="9525">
            <a:noFill/>
            <a:miter lim="800000"/>
            <a:headEnd/>
            <a:tailEnd/>
          </a:ln>
        </p:spPr>
        <p:txBody>
          <a:bodyPr wrap="none">
            <a:spAutoFit/>
          </a:bodyPr>
          <a:lstStyle/>
          <a:p>
            <a:r>
              <a:rPr lang="en-US" dirty="0"/>
              <a:t>Distance between object and camera</a:t>
            </a:r>
          </a:p>
        </p:txBody>
      </p:sp>
      <p:cxnSp>
        <p:nvCxnSpPr>
          <p:cNvPr id="7" name="Straight Arrow Connector 6"/>
          <p:cNvCxnSpPr>
            <a:cxnSpLocks/>
          </p:cNvCxnSpPr>
          <p:nvPr/>
        </p:nvCxnSpPr>
        <p:spPr>
          <a:xfrm flipV="1">
            <a:off x="3733800" y="5257800"/>
            <a:ext cx="762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368" name="TextBox 7"/>
          <p:cNvSpPr txBox="1">
            <a:spLocks noChangeArrowheads="1"/>
          </p:cNvSpPr>
          <p:nvPr/>
        </p:nvSpPr>
        <p:spPr bwMode="auto">
          <a:xfrm>
            <a:off x="6858000" y="4038599"/>
            <a:ext cx="1658938" cy="369888"/>
          </a:xfrm>
          <a:prstGeom prst="rect">
            <a:avLst/>
          </a:prstGeom>
          <a:noFill/>
          <a:ln w="9525">
            <a:noFill/>
            <a:miter lim="800000"/>
            <a:headEnd/>
            <a:tailEnd/>
          </a:ln>
        </p:spPr>
        <p:txBody>
          <a:bodyPr wrap="none">
            <a:spAutoFit/>
          </a:bodyPr>
          <a:lstStyle/>
          <a:p>
            <a:r>
              <a:rPr lang="en-US"/>
              <a:t>width of object</a:t>
            </a:r>
          </a:p>
        </p:txBody>
      </p:sp>
      <p:cxnSp>
        <p:nvCxnSpPr>
          <p:cNvPr id="9" name="Straight Arrow Connector 8"/>
          <p:cNvCxnSpPr/>
          <p:nvPr/>
        </p:nvCxnSpPr>
        <p:spPr>
          <a:xfrm rot="10800000" flipV="1">
            <a:off x="6324600" y="4268787"/>
            <a:ext cx="533400" cy="2270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370" name="TextBox 5"/>
          <p:cNvSpPr txBox="1">
            <a:spLocks noChangeArrowheads="1"/>
          </p:cNvSpPr>
          <p:nvPr/>
        </p:nvSpPr>
        <p:spPr bwMode="auto">
          <a:xfrm>
            <a:off x="1371600" y="2133599"/>
            <a:ext cx="2852738" cy="369888"/>
          </a:xfrm>
          <a:prstGeom prst="rect">
            <a:avLst/>
          </a:prstGeom>
          <a:noFill/>
          <a:ln w="9525">
            <a:noFill/>
            <a:miter lim="800000"/>
            <a:headEnd/>
            <a:tailEnd/>
          </a:ln>
        </p:spPr>
        <p:txBody>
          <a:bodyPr wrap="none">
            <a:spAutoFit/>
          </a:bodyPr>
          <a:lstStyle/>
          <a:p>
            <a:r>
              <a:rPr lang="en-US"/>
              <a:t>Field of view (angle width)</a:t>
            </a:r>
          </a:p>
        </p:txBody>
      </p:sp>
      <p:sp>
        <p:nvSpPr>
          <p:cNvPr id="15371" name="TextBox 6"/>
          <p:cNvSpPr txBox="1">
            <a:spLocks noChangeArrowheads="1"/>
          </p:cNvSpPr>
          <p:nvPr/>
        </p:nvSpPr>
        <p:spPr bwMode="auto">
          <a:xfrm>
            <a:off x="6400800" y="2057399"/>
            <a:ext cx="2070100" cy="369888"/>
          </a:xfrm>
          <a:prstGeom prst="rect">
            <a:avLst/>
          </a:prstGeom>
          <a:noFill/>
          <a:ln w="9525">
            <a:noFill/>
            <a:miter lim="800000"/>
            <a:headEnd/>
            <a:tailEnd/>
          </a:ln>
        </p:spPr>
        <p:txBody>
          <a:bodyPr wrap="none">
            <a:spAutoFit/>
          </a:bodyPr>
          <a:lstStyle/>
          <a:p>
            <a:r>
              <a:rPr lang="en-US"/>
              <a:t>Film/Sensor Width</a:t>
            </a:r>
          </a:p>
        </p:txBody>
      </p:sp>
      <p:sp>
        <p:nvSpPr>
          <p:cNvPr id="15372" name="TextBox 7"/>
          <p:cNvSpPr txBox="1">
            <a:spLocks noChangeArrowheads="1"/>
          </p:cNvSpPr>
          <p:nvPr/>
        </p:nvSpPr>
        <p:spPr bwMode="auto">
          <a:xfrm>
            <a:off x="6477000" y="2971799"/>
            <a:ext cx="1441450" cy="369888"/>
          </a:xfrm>
          <a:prstGeom prst="rect">
            <a:avLst/>
          </a:prstGeom>
          <a:noFill/>
          <a:ln w="9525">
            <a:noFill/>
            <a:miter lim="800000"/>
            <a:headEnd/>
            <a:tailEnd/>
          </a:ln>
        </p:spPr>
        <p:txBody>
          <a:bodyPr wrap="none">
            <a:spAutoFit/>
          </a:bodyPr>
          <a:lstStyle/>
          <a:p>
            <a:r>
              <a:rPr lang="en-US"/>
              <a:t>Focal length</a:t>
            </a:r>
          </a:p>
        </p:txBody>
      </p:sp>
      <p:graphicFrame>
        <p:nvGraphicFramePr>
          <p:cNvPr id="15362" name="Object 7"/>
          <p:cNvGraphicFramePr>
            <a:graphicFrameLocks noChangeAspect="1"/>
          </p:cNvGraphicFramePr>
          <p:nvPr/>
        </p:nvGraphicFramePr>
        <p:xfrm>
          <a:off x="3130550" y="2209799"/>
          <a:ext cx="3441700" cy="1219200"/>
        </p:xfrm>
        <a:graphic>
          <a:graphicData uri="http://schemas.openxmlformats.org/presentationml/2006/ole">
            <mc:AlternateContent xmlns:mc="http://schemas.openxmlformats.org/markup-compatibility/2006">
              <mc:Choice xmlns:v="urn:schemas-microsoft-com:vml" Requires="v">
                <p:oleObj name="Equation" r:id="rId2" imgW="1041120" imgH="368280" progId="Equation.3">
                  <p:embed/>
                </p:oleObj>
              </mc:Choice>
              <mc:Fallback>
                <p:oleObj name="Equation" r:id="rId2" imgW="1041120" imgH="368280" progId="Equation.3">
                  <p:embed/>
                  <p:pic>
                    <p:nvPicPr>
                      <p:cNvPr id="15362" name="Objec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0550" y="2209799"/>
                        <a:ext cx="3441700"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mc:Choice xmlns:a14="http://schemas.microsoft.com/office/drawing/2010/main" Requires="a14">
          <p:sp>
            <p:nvSpPr>
              <p:cNvPr id="15363" name="Object 7"/>
              <p:cNvSpPr txBox="1"/>
              <p:nvPr/>
            </p:nvSpPr>
            <p:spPr bwMode="auto">
              <a:xfrm>
                <a:off x="2743200" y="4371975"/>
                <a:ext cx="3944938" cy="10922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m:rPr>
                          <m:nor/>
                        </m:rPr>
                        <a:rPr lang="en-US" sz="2800">
                          <a:solidFill>
                            <a:srgbClr val="000000"/>
                          </a:solidFill>
                          <a:latin typeface="Cambria Math" panose="02040503050406030204" pitchFamily="18" charset="0"/>
                        </a:rPr>
                        <m:t>distance</m:t>
                      </m:r>
                      <m:r>
                        <a:rPr lang="en-US" sz="2800" i="1">
                          <a:solidFill>
                            <a:srgbClr val="000000"/>
                          </a:solidFill>
                          <a:latin typeface="Cambria Math" panose="02040503050406030204" pitchFamily="18" charset="0"/>
                        </a:rPr>
                        <m:t>=</m:t>
                      </m:r>
                      <m:f>
                        <m:fPr>
                          <m:ctrlPr>
                            <a:rPr lang="en-US" sz="2800" i="1">
                              <a:solidFill>
                                <a:srgbClr val="000000"/>
                              </a:solidFill>
                              <a:latin typeface="Cambria Math" panose="02040503050406030204" pitchFamily="18" charset="0"/>
                            </a:rPr>
                          </m:ctrlPr>
                        </m:fPr>
                        <m:num>
                          <m:r>
                            <a:rPr lang="en-US" sz="2800" i="1">
                              <a:solidFill>
                                <a:srgbClr val="000000"/>
                              </a:solidFill>
                              <a:latin typeface="Cambria Math" panose="02040503050406030204" pitchFamily="18" charset="0"/>
                            </a:rPr>
                            <m:t>𝑤𝑖𝑑𝑡h</m:t>
                          </m:r>
                        </m:num>
                        <m:den>
                          <m:r>
                            <a:rPr lang="en-US" sz="2800" i="1">
                              <a:solidFill>
                                <a:srgbClr val="000000"/>
                              </a:solidFill>
                              <a:latin typeface="Cambria Math" panose="02040503050406030204" pitchFamily="18" charset="0"/>
                            </a:rPr>
                            <m:t>2</m:t>
                          </m:r>
                          <m:func>
                            <m:funcPr>
                              <m:ctrlPr>
                                <a:rPr lang="en-US" sz="2800" i="1">
                                  <a:solidFill>
                                    <a:srgbClr val="000000"/>
                                  </a:solidFill>
                                  <a:latin typeface="Cambria Math" panose="02040503050406030204" pitchFamily="18" charset="0"/>
                                </a:rPr>
                              </m:ctrlPr>
                            </m:funcPr>
                            <m:fName>
                              <m:r>
                                <m:rPr>
                                  <m:sty m:val="p"/>
                                </m:rPr>
                                <a:rPr lang="en-US" sz="2800">
                                  <a:solidFill>
                                    <a:srgbClr val="000000"/>
                                  </a:solidFill>
                                  <a:latin typeface="Cambria Math" panose="02040503050406030204" pitchFamily="18" charset="0"/>
                                </a:rPr>
                                <m:t>tan</m:t>
                              </m:r>
                            </m:fName>
                            <m:e>
                              <m:r>
                                <a:rPr lang="en-US" sz="2800" i="1">
                                  <a:solidFill>
                                    <a:srgbClr val="000000"/>
                                  </a:solidFill>
                                  <a:latin typeface="Cambria Math" panose="02040503050406030204" pitchFamily="18" charset="0"/>
                                </a:rPr>
                                <m:t>𝑓𝑜𝑣</m:t>
                              </m:r>
                              <m:r>
                                <a:rPr lang="en-US" sz="2800" i="1">
                                  <a:solidFill>
                                    <a:srgbClr val="000000"/>
                                  </a:solidFill>
                                  <a:latin typeface="Cambria Math" panose="02040503050406030204" pitchFamily="18" charset="0"/>
                                </a:rPr>
                                <m:t>/2</m:t>
                              </m:r>
                            </m:e>
                          </m:func>
                        </m:den>
                      </m:f>
                    </m:oMath>
                  </m:oMathPara>
                </a14:m>
                <a:endParaRPr lang="en-US" sz="2800" dirty="0"/>
              </a:p>
            </p:txBody>
          </p:sp>
        </mc:Choice>
        <mc:Fallback>
          <p:sp>
            <p:nvSpPr>
              <p:cNvPr id="15363" name="Object 7"/>
              <p:cNvSpPr txBox="1">
                <a:spLocks noRot="1" noChangeAspect="1" noMove="1" noResize="1" noEditPoints="1" noAdjustHandles="1" noChangeArrowheads="1" noChangeShapeType="1" noTextEdit="1"/>
              </p:cNvSpPr>
              <p:nvPr/>
            </p:nvSpPr>
            <p:spPr bwMode="auto">
              <a:xfrm>
                <a:off x="2743200" y="4371975"/>
                <a:ext cx="3944938" cy="1092200"/>
              </a:xfrm>
              <a:prstGeom prst="rect">
                <a:avLst/>
              </a:prstGeom>
              <a:blipFill>
                <a:blip r:embed="rId4"/>
                <a:stretch>
                  <a:fillRect/>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7624F280-367D-99B5-3FB8-6811775110F9}"/>
              </a:ext>
            </a:extLst>
          </p:cNvPr>
          <p:cNvCxnSpPr>
            <a:cxnSpLocks/>
          </p:cNvCxnSpPr>
          <p:nvPr/>
        </p:nvCxnSpPr>
        <p:spPr>
          <a:xfrm flipH="1" flipV="1">
            <a:off x="5867400" y="5297487"/>
            <a:ext cx="1197069" cy="4937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4">
            <a:extLst>
              <a:ext uri="{FF2B5EF4-FFF2-40B4-BE49-F238E27FC236}">
                <a16:creationId xmlns:a16="http://schemas.microsoft.com/office/drawing/2014/main" id="{24B90AD3-E30B-746A-B0D4-1F7A3D828D73}"/>
              </a:ext>
            </a:extLst>
          </p:cNvPr>
          <p:cNvSpPr txBox="1">
            <a:spLocks noChangeArrowheads="1"/>
          </p:cNvSpPr>
          <p:nvPr/>
        </p:nvSpPr>
        <p:spPr bwMode="auto">
          <a:xfrm>
            <a:off x="6770734" y="5855447"/>
            <a:ext cx="1377300" cy="369332"/>
          </a:xfrm>
          <a:prstGeom prst="rect">
            <a:avLst/>
          </a:prstGeom>
          <a:noFill/>
          <a:ln w="9525">
            <a:noFill/>
            <a:miter lim="800000"/>
            <a:headEnd/>
            <a:tailEnd/>
          </a:ln>
        </p:spPr>
        <p:txBody>
          <a:bodyPr wrap="none">
            <a:spAutoFit/>
          </a:bodyPr>
          <a:lstStyle/>
          <a:p>
            <a:r>
              <a:rPr lang="en-US" dirty="0"/>
              <a:t>Camera </a:t>
            </a:r>
            <a:r>
              <a:rPr lang="en-US" dirty="0" err="1"/>
              <a:t>fov</a:t>
            </a:r>
            <a:endParaRPr lang="en-US" dirty="0"/>
          </a:p>
        </p:txBody>
      </p:sp>
      <p:sp>
        <p:nvSpPr>
          <p:cNvPr id="12" name="TextBox 11">
            <a:extLst>
              <a:ext uri="{FF2B5EF4-FFF2-40B4-BE49-F238E27FC236}">
                <a16:creationId xmlns:a16="http://schemas.microsoft.com/office/drawing/2014/main" id="{86003DFD-DD8F-DFFA-59B2-A61DA29850A6}"/>
              </a:ext>
            </a:extLst>
          </p:cNvPr>
          <p:cNvSpPr txBox="1"/>
          <p:nvPr/>
        </p:nvSpPr>
        <p:spPr>
          <a:xfrm>
            <a:off x="62557" y="4456666"/>
            <a:ext cx="2604443" cy="923330"/>
          </a:xfrm>
          <a:prstGeom prst="rect">
            <a:avLst/>
          </a:prstGeom>
          <a:noFill/>
        </p:spPr>
        <p:txBody>
          <a:bodyPr wrap="square" rtlCol="0">
            <a:spAutoFit/>
          </a:bodyPr>
          <a:lstStyle/>
          <a:p>
            <a:r>
              <a:rPr lang="en-US" dirty="0"/>
              <a:t>Given </a:t>
            </a:r>
            <a:r>
              <a:rPr lang="en-US" dirty="0" err="1"/>
              <a:t>fov</a:t>
            </a:r>
            <a:r>
              <a:rPr lang="en-US" dirty="0"/>
              <a:t>, calculate distance to keep object width in frame constant</a:t>
            </a:r>
          </a:p>
        </p:txBody>
      </p:sp>
    </p:spTree>
    <p:extLst>
      <p:ext uri="{BB962C8B-B14F-4D97-AF65-F5344CB8AC3E}">
        <p14:creationId xmlns:p14="http://schemas.microsoft.com/office/powerpoint/2010/main" val="193452882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class: Single View 3D Scene Reconstruction</a:t>
            </a:r>
          </a:p>
        </p:txBody>
      </p:sp>
      <p:pic>
        <p:nvPicPr>
          <p:cNvPr id="4" name="popupFastTra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73323"/>
            <a:ext cx="9127435" cy="5562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ground_view_1"/>
          <p:cNvPicPr>
            <a:picLocks noChangeAspect="1" noChangeArrowheads="1"/>
          </p:cNvPicPr>
          <p:nvPr/>
        </p:nvPicPr>
        <p:blipFill>
          <a:blip r:embed="rId2" cstate="print"/>
          <a:srcRect/>
          <a:stretch>
            <a:fillRect/>
          </a:stretch>
        </p:blipFill>
        <p:spPr bwMode="auto">
          <a:xfrm>
            <a:off x="4876799" y="1229882"/>
            <a:ext cx="3651670" cy="1676400"/>
          </a:xfrm>
          <a:prstGeom prst="rect">
            <a:avLst/>
          </a:prstGeom>
          <a:noFill/>
        </p:spPr>
      </p:pic>
      <p:sp>
        <p:nvSpPr>
          <p:cNvPr id="2" name="Title 1"/>
          <p:cNvSpPr>
            <a:spLocks noGrp="1"/>
          </p:cNvSpPr>
          <p:nvPr>
            <p:ph type="title"/>
          </p:nvPr>
        </p:nvSpPr>
        <p:spPr/>
        <p:txBody>
          <a:bodyPr/>
          <a:lstStyle/>
          <a:p>
            <a:r>
              <a:rPr lang="en-US" dirty="0"/>
              <a:t>The challenge</a:t>
            </a:r>
          </a:p>
        </p:txBody>
      </p:sp>
      <p:sp>
        <p:nvSpPr>
          <p:cNvPr id="3" name="Content Placeholder 2"/>
          <p:cNvSpPr>
            <a:spLocks noGrp="1"/>
          </p:cNvSpPr>
          <p:nvPr>
            <p:ph idx="1"/>
          </p:nvPr>
        </p:nvSpPr>
        <p:spPr>
          <a:xfrm>
            <a:off x="-228600" y="997009"/>
            <a:ext cx="10972800" cy="5135563"/>
          </a:xfrm>
        </p:spPr>
        <p:txBody>
          <a:bodyPr>
            <a:normAutofit/>
          </a:bodyPr>
          <a:lstStyle/>
          <a:p>
            <a:pPr>
              <a:buNone/>
            </a:pPr>
            <a:r>
              <a:rPr lang="en-US" sz="2800" dirty="0">
                <a:sym typeface="Wingdings" pitchFamily="2" charset="2"/>
              </a:rPr>
              <a:t>	One 2D image could be generated by an infinite number of 3D geometries</a:t>
            </a:r>
            <a:endParaRPr lang="en-US" sz="2800" dirty="0"/>
          </a:p>
        </p:txBody>
      </p:sp>
      <p:pic>
        <p:nvPicPr>
          <p:cNvPr id="5" name="Picture 9" descr="backdrop_view_2"/>
          <p:cNvPicPr>
            <a:picLocks noChangeAspect="1" noChangeArrowheads="1"/>
          </p:cNvPicPr>
          <p:nvPr/>
        </p:nvPicPr>
        <p:blipFill>
          <a:blip r:embed="rId3" cstate="print"/>
          <a:srcRect/>
          <a:stretch>
            <a:fillRect/>
          </a:stretch>
        </p:blipFill>
        <p:spPr bwMode="auto">
          <a:xfrm>
            <a:off x="5257799" y="3058682"/>
            <a:ext cx="3048000" cy="1524000"/>
          </a:xfrm>
          <a:prstGeom prst="rect">
            <a:avLst/>
          </a:prstGeom>
          <a:noFill/>
        </p:spPr>
      </p:pic>
      <p:pic>
        <p:nvPicPr>
          <p:cNvPr id="6" name="Picture 10" descr="scenery15"/>
          <p:cNvPicPr>
            <a:picLocks noChangeAspect="1" noChangeArrowheads="1"/>
          </p:cNvPicPr>
          <p:nvPr/>
        </p:nvPicPr>
        <p:blipFill>
          <a:blip r:embed="rId4" cstate="print"/>
          <a:srcRect/>
          <a:stretch>
            <a:fillRect/>
          </a:stretch>
        </p:blipFill>
        <p:spPr bwMode="auto">
          <a:xfrm>
            <a:off x="457200" y="2753882"/>
            <a:ext cx="3348031" cy="2209800"/>
          </a:xfrm>
          <a:prstGeom prst="rect">
            <a:avLst/>
          </a:prstGeom>
          <a:noFill/>
        </p:spPr>
      </p:pic>
      <p:pic>
        <p:nvPicPr>
          <p:cNvPr id="7" name="Picture 11" descr="scenery15_floating1"/>
          <p:cNvPicPr>
            <a:picLocks noChangeAspect="1" noChangeArrowheads="1"/>
          </p:cNvPicPr>
          <p:nvPr/>
        </p:nvPicPr>
        <p:blipFill>
          <a:blip r:embed="rId5" cstate="print"/>
          <a:srcRect/>
          <a:stretch>
            <a:fillRect/>
          </a:stretch>
        </p:blipFill>
        <p:spPr bwMode="auto">
          <a:xfrm>
            <a:off x="4952999" y="5192282"/>
            <a:ext cx="3788229" cy="1676400"/>
          </a:xfrm>
          <a:prstGeom prst="rect">
            <a:avLst/>
          </a:prstGeom>
          <a:noFill/>
        </p:spPr>
      </p:pic>
      <p:sp>
        <p:nvSpPr>
          <p:cNvPr id="8" name="Right Arrow 7"/>
          <p:cNvSpPr/>
          <p:nvPr/>
        </p:nvSpPr>
        <p:spPr>
          <a:xfrm>
            <a:off x="4114799" y="3668282"/>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9227765">
            <a:off x="3793695" y="2577112"/>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2806939">
            <a:off x="3841129" y="5124194"/>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962399" y="2068083"/>
            <a:ext cx="434734" cy="584775"/>
          </a:xfrm>
          <a:prstGeom prst="rect">
            <a:avLst/>
          </a:prstGeom>
          <a:noFill/>
        </p:spPr>
        <p:txBody>
          <a:bodyPr wrap="none" rtlCol="0">
            <a:spAutoFit/>
          </a:bodyPr>
          <a:lstStyle/>
          <a:p>
            <a:r>
              <a:rPr lang="en-US" sz="3200" b="1" dirty="0"/>
              <a:t>?</a:t>
            </a:r>
          </a:p>
        </p:txBody>
      </p:sp>
      <p:sp>
        <p:nvSpPr>
          <p:cNvPr id="12" name="TextBox 11"/>
          <p:cNvSpPr txBox="1"/>
          <p:nvPr/>
        </p:nvSpPr>
        <p:spPr>
          <a:xfrm>
            <a:off x="4419599" y="3211083"/>
            <a:ext cx="434734" cy="584775"/>
          </a:xfrm>
          <a:prstGeom prst="rect">
            <a:avLst/>
          </a:prstGeom>
          <a:noFill/>
        </p:spPr>
        <p:txBody>
          <a:bodyPr wrap="none" rtlCol="0">
            <a:spAutoFit/>
          </a:bodyPr>
          <a:lstStyle/>
          <a:p>
            <a:r>
              <a:rPr lang="en-US" sz="3200" b="1" dirty="0"/>
              <a:t>?</a:t>
            </a:r>
          </a:p>
        </p:txBody>
      </p:sp>
      <p:sp>
        <p:nvSpPr>
          <p:cNvPr id="13" name="TextBox 12"/>
          <p:cNvSpPr txBox="1"/>
          <p:nvPr/>
        </p:nvSpPr>
        <p:spPr>
          <a:xfrm>
            <a:off x="4343399" y="4658883"/>
            <a:ext cx="434734" cy="584775"/>
          </a:xfrm>
          <a:prstGeom prst="rect">
            <a:avLst/>
          </a:prstGeom>
          <a:noFill/>
        </p:spPr>
        <p:txBody>
          <a:bodyPr wrap="none" rtlCol="0">
            <a:spAutoFit/>
          </a:bodyPr>
          <a:lstStyle/>
          <a:p>
            <a:r>
              <a:rPr lang="en-US" sz="3200"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solution</a:t>
            </a:r>
          </a:p>
        </p:txBody>
      </p:sp>
      <p:sp>
        <p:nvSpPr>
          <p:cNvPr id="3" name="Content Placeholder 2"/>
          <p:cNvSpPr>
            <a:spLocks noGrp="1"/>
          </p:cNvSpPr>
          <p:nvPr>
            <p:ph idx="1"/>
          </p:nvPr>
        </p:nvSpPr>
        <p:spPr>
          <a:xfrm>
            <a:off x="381000" y="989013"/>
            <a:ext cx="10972800" cy="5135563"/>
          </a:xfrm>
        </p:spPr>
        <p:txBody>
          <a:bodyPr/>
          <a:lstStyle/>
          <a:p>
            <a:pPr>
              <a:buNone/>
            </a:pPr>
            <a:r>
              <a:rPr lang="en-US" dirty="0"/>
              <a:t>	Make simplifying assumptions about 3D geometry</a:t>
            </a:r>
          </a:p>
        </p:txBody>
      </p:sp>
      <p:pic>
        <p:nvPicPr>
          <p:cNvPr id="5" name="Picture 5" descr="scenery15_floating1"/>
          <p:cNvPicPr>
            <a:picLocks noChangeAspect="1" noChangeArrowheads="1"/>
          </p:cNvPicPr>
          <p:nvPr/>
        </p:nvPicPr>
        <p:blipFill>
          <a:blip r:embed="rId2" cstate="print"/>
          <a:srcRect/>
          <a:stretch>
            <a:fillRect/>
          </a:stretch>
        </p:blipFill>
        <p:spPr bwMode="auto">
          <a:xfrm>
            <a:off x="228601" y="4421189"/>
            <a:ext cx="4341813" cy="1920875"/>
          </a:xfrm>
          <a:prstGeom prst="rect">
            <a:avLst/>
          </a:prstGeom>
          <a:noFill/>
        </p:spPr>
      </p:pic>
      <p:pic>
        <p:nvPicPr>
          <p:cNvPr id="6" name="Picture 6" descr="scenery15_view2_w"/>
          <p:cNvPicPr>
            <a:picLocks noChangeAspect="1" noChangeArrowheads="1"/>
          </p:cNvPicPr>
          <p:nvPr/>
        </p:nvPicPr>
        <p:blipFill>
          <a:blip r:embed="rId3" cstate="print"/>
          <a:srcRect/>
          <a:stretch>
            <a:fillRect/>
          </a:stretch>
        </p:blipFill>
        <p:spPr bwMode="auto">
          <a:xfrm>
            <a:off x="4876800" y="4191000"/>
            <a:ext cx="4191000" cy="2222500"/>
          </a:xfrm>
          <a:prstGeom prst="rect">
            <a:avLst/>
          </a:prstGeom>
          <a:noFill/>
        </p:spPr>
      </p:pic>
      <p:sp>
        <p:nvSpPr>
          <p:cNvPr id="7" name="Text Box 7"/>
          <p:cNvSpPr txBox="1">
            <a:spLocks noChangeArrowheads="1"/>
          </p:cNvSpPr>
          <p:nvPr/>
        </p:nvSpPr>
        <p:spPr bwMode="auto">
          <a:xfrm>
            <a:off x="620713" y="6337301"/>
            <a:ext cx="3352800" cy="366713"/>
          </a:xfrm>
          <a:prstGeom prst="rect">
            <a:avLst/>
          </a:prstGeom>
          <a:noFill/>
          <a:ln w="9525">
            <a:noFill/>
            <a:miter lim="800000"/>
            <a:headEnd/>
            <a:tailEnd/>
          </a:ln>
          <a:effectLst/>
        </p:spPr>
        <p:txBody>
          <a:bodyPr>
            <a:spAutoFit/>
          </a:bodyPr>
          <a:lstStyle/>
          <a:p>
            <a:pPr algn="ctr">
              <a:spcBef>
                <a:spcPct val="50000"/>
              </a:spcBef>
            </a:pPr>
            <a:r>
              <a:rPr lang="en-US"/>
              <a:t>Unlikely </a:t>
            </a:r>
          </a:p>
        </p:txBody>
      </p:sp>
      <p:sp>
        <p:nvSpPr>
          <p:cNvPr id="8" name="Text Box 8"/>
          <p:cNvSpPr txBox="1">
            <a:spLocks noChangeArrowheads="1"/>
          </p:cNvSpPr>
          <p:nvPr/>
        </p:nvSpPr>
        <p:spPr bwMode="auto">
          <a:xfrm>
            <a:off x="5181600" y="6338888"/>
            <a:ext cx="3352800" cy="366712"/>
          </a:xfrm>
          <a:prstGeom prst="rect">
            <a:avLst/>
          </a:prstGeom>
          <a:noFill/>
          <a:ln w="9525">
            <a:noFill/>
            <a:miter lim="800000"/>
            <a:headEnd/>
            <a:tailEnd/>
          </a:ln>
          <a:effectLst/>
        </p:spPr>
        <p:txBody>
          <a:bodyPr>
            <a:spAutoFit/>
          </a:bodyPr>
          <a:lstStyle/>
          <a:p>
            <a:pPr algn="ctr">
              <a:spcBef>
                <a:spcPct val="50000"/>
              </a:spcBef>
            </a:pPr>
            <a:r>
              <a:rPr lang="en-US"/>
              <a:t>Likely </a:t>
            </a:r>
          </a:p>
        </p:txBody>
      </p:sp>
      <p:pic>
        <p:nvPicPr>
          <p:cNvPr id="4" name="Picture 4" descr="scenery15"/>
          <p:cNvPicPr>
            <a:picLocks noChangeAspect="1" noChangeArrowheads="1"/>
          </p:cNvPicPr>
          <p:nvPr/>
        </p:nvPicPr>
        <p:blipFill>
          <a:blip r:embed="rId4" cstate="print"/>
          <a:srcRect/>
          <a:stretch>
            <a:fillRect/>
          </a:stretch>
        </p:blipFill>
        <p:spPr bwMode="auto">
          <a:xfrm>
            <a:off x="3200400" y="2286001"/>
            <a:ext cx="3124200" cy="2060575"/>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class: Two Models</a:t>
            </a:r>
          </a:p>
        </p:txBody>
      </p:sp>
      <p:sp>
        <p:nvSpPr>
          <p:cNvPr id="3" name="Content Placeholder 2"/>
          <p:cNvSpPr>
            <a:spLocks noGrp="1"/>
          </p:cNvSpPr>
          <p:nvPr>
            <p:ph idx="1"/>
          </p:nvPr>
        </p:nvSpPr>
        <p:spPr/>
        <p:txBody>
          <a:bodyPr/>
          <a:lstStyle/>
          <a:p>
            <a:endParaRPr lang="en-US" dirty="0"/>
          </a:p>
          <a:p>
            <a:r>
              <a:rPr lang="en-US" dirty="0"/>
              <a:t>Box + frontal billboards</a:t>
            </a:r>
          </a:p>
          <a:p>
            <a:endParaRPr lang="en-US" dirty="0"/>
          </a:p>
          <a:p>
            <a:endParaRPr lang="en-US" dirty="0"/>
          </a:p>
          <a:p>
            <a:endParaRPr lang="en-US" dirty="0"/>
          </a:p>
          <a:p>
            <a:r>
              <a:rPr lang="en-US" dirty="0"/>
              <a:t>Ground plane + non-frontal billboards</a:t>
            </a:r>
          </a:p>
        </p:txBody>
      </p:sp>
      <p:pic>
        <p:nvPicPr>
          <p:cNvPr id="5" name="Picture 6" descr="scenery15_view2_w"/>
          <p:cNvPicPr>
            <a:picLocks noChangeAspect="1" noChangeArrowheads="1"/>
          </p:cNvPicPr>
          <p:nvPr/>
        </p:nvPicPr>
        <p:blipFill>
          <a:blip r:embed="rId2" cstate="print"/>
          <a:srcRect/>
          <a:stretch>
            <a:fillRect/>
          </a:stretch>
        </p:blipFill>
        <p:spPr bwMode="auto">
          <a:xfrm>
            <a:off x="4343399" y="4406900"/>
            <a:ext cx="4191000" cy="2222500"/>
          </a:xfrm>
          <a:prstGeom prst="rect">
            <a:avLst/>
          </a:prstGeom>
          <a:noFill/>
        </p:spPr>
      </p:pic>
      <p:pic>
        <p:nvPicPr>
          <p:cNvPr id="10" name="Picture 4"/>
          <p:cNvPicPr>
            <a:picLocks noChangeAspect="1" noChangeArrowheads="1"/>
          </p:cNvPicPr>
          <p:nvPr/>
        </p:nvPicPr>
        <p:blipFill>
          <a:blip r:embed="rId3" cstate="print"/>
          <a:srcRect/>
          <a:stretch>
            <a:fillRect/>
          </a:stretch>
        </p:blipFill>
        <p:spPr bwMode="auto">
          <a:xfrm>
            <a:off x="5181600" y="1219200"/>
            <a:ext cx="3384945" cy="2427288"/>
          </a:xfrm>
          <a:prstGeom prst="rect">
            <a:avLst/>
          </a:prstGeom>
          <a:noFill/>
          <a:ln w="9525">
            <a:noFill/>
            <a:miter lim="800000"/>
            <a:headEnd/>
            <a:tailEnd/>
          </a:ln>
        </p:spPr>
      </p:pic>
      <p:cxnSp>
        <p:nvCxnSpPr>
          <p:cNvPr id="12" name="Straight Connector 11"/>
          <p:cNvCxnSpPr/>
          <p:nvPr/>
        </p:nvCxnSpPr>
        <p:spPr>
          <a:xfrm rot="5400000" flipH="1" flipV="1">
            <a:off x="5448299" y="2476500"/>
            <a:ext cx="144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72199" y="1752600"/>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172199" y="3200400"/>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7353299" y="2476500"/>
            <a:ext cx="144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181599" y="3200400"/>
            <a:ext cx="990600"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486399" y="1219200"/>
            <a:ext cx="6858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H="1" flipV="1">
            <a:off x="7962899" y="1333500"/>
            <a:ext cx="533400" cy="304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077199" y="3200400"/>
            <a:ext cx="457200"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766" y="4361587"/>
            <a:ext cx="3715666" cy="2461992"/>
          </a:xfrm>
          <a:prstGeom prst="rect">
            <a:avLst/>
          </a:prstGeom>
        </p:spPr>
      </p:pic>
      <p:sp>
        <p:nvSpPr>
          <p:cNvPr id="3" name="Content Placeholder 2"/>
          <p:cNvSpPr>
            <a:spLocks noGrp="1"/>
          </p:cNvSpPr>
          <p:nvPr>
            <p:ph idx="1"/>
          </p:nvPr>
        </p:nvSpPr>
        <p:spPr>
          <a:xfrm>
            <a:off x="609600" y="990600"/>
            <a:ext cx="8610600" cy="5135563"/>
          </a:xfrm>
        </p:spPr>
        <p:txBody>
          <a:bodyPr>
            <a:normAutofit/>
          </a:bodyPr>
          <a:lstStyle/>
          <a:p>
            <a:pPr>
              <a:buNone/>
            </a:pPr>
            <a:r>
              <a:rPr lang="en-US" sz="2400" dirty="0"/>
              <a:t>	</a:t>
            </a:r>
            <a:r>
              <a:rPr lang="en-US" sz="2000" dirty="0"/>
              <a:t>Suppose you have estimated finite three vanishing points corresponding to orthogonal directions: </a:t>
            </a:r>
          </a:p>
          <a:p>
            <a:pPr marL="857250" lvl="1" indent="-457200">
              <a:buFont typeface="+mj-lt"/>
              <a:buAutoNum type="arabicParenR"/>
            </a:pPr>
            <a:r>
              <a:rPr lang="en-US" sz="2000" dirty="0"/>
              <a:t>How to solve for intrinsic matrix?  (assume K has three parameters)</a:t>
            </a:r>
          </a:p>
          <a:p>
            <a:pPr marL="1257300" lvl="2" indent="-457200">
              <a:buFont typeface="Calibri" panose="020F0502020204030204" pitchFamily="34" charset="0"/>
              <a:buChar char="−"/>
            </a:pPr>
            <a:r>
              <a:rPr lang="en-US" sz="1600" dirty="0"/>
              <a:t>The transpose of the rotation matrix is its inverse</a:t>
            </a:r>
          </a:p>
          <a:p>
            <a:pPr marL="1257300" lvl="2" indent="-457200">
              <a:buFont typeface="Calibri" panose="020F0502020204030204" pitchFamily="34" charset="0"/>
              <a:buChar char="−"/>
            </a:pPr>
            <a:r>
              <a:rPr lang="en-US" sz="1600" dirty="0"/>
              <a:t>Use the fact that the 3D directions are orthogonal</a:t>
            </a:r>
          </a:p>
          <a:p>
            <a:pPr marL="857250" lvl="1" indent="-457200">
              <a:buFont typeface="+mj-lt"/>
              <a:buAutoNum type="arabicParenR"/>
            </a:pPr>
            <a:r>
              <a:rPr lang="en-US" sz="2000" dirty="0"/>
              <a:t>How to recover the rotation matrix that is aligned with the 3D axes defined by these points?</a:t>
            </a:r>
          </a:p>
          <a:p>
            <a:pPr marL="1257300" lvl="2" indent="-457200">
              <a:buFont typeface="Calibri" panose="020F0502020204030204" pitchFamily="34" charset="0"/>
              <a:buChar char="−"/>
            </a:pPr>
            <a:r>
              <a:rPr lang="en-US" sz="1600" dirty="0"/>
              <a:t>In homogeneous coordinates, 3d point at infinity is (X, Y, Z, 0)</a:t>
            </a:r>
          </a:p>
          <a:p>
            <a:pPr marL="800100" lvl="2" indent="0">
              <a:buNone/>
            </a:pPr>
            <a:endParaRPr lang="en-US" sz="1600" dirty="0"/>
          </a:p>
        </p:txBody>
      </p:sp>
      <p:grpSp>
        <p:nvGrpSpPr>
          <p:cNvPr id="2" name="Group 1"/>
          <p:cNvGrpSpPr>
            <a:grpSpLocks noChangeAspect="1"/>
          </p:cNvGrpSpPr>
          <p:nvPr/>
        </p:nvGrpSpPr>
        <p:grpSpPr>
          <a:xfrm>
            <a:off x="1904999" y="3759025"/>
            <a:ext cx="3922187" cy="2153877"/>
            <a:chOff x="1143000" y="3759025"/>
            <a:chExt cx="3922187" cy="2153877"/>
          </a:xfrm>
        </p:grpSpPr>
        <p:cxnSp>
          <p:nvCxnSpPr>
            <p:cNvPr id="8" name="Straight Arrow Connector 7"/>
            <p:cNvCxnSpPr/>
            <p:nvPr/>
          </p:nvCxnSpPr>
          <p:spPr>
            <a:xfrm rot="10800000">
              <a:off x="1143000" y="5892625"/>
              <a:ext cx="12954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19200" y="5511625"/>
              <a:ext cx="569387" cy="369332"/>
            </a:xfrm>
            <a:prstGeom prst="rect">
              <a:avLst/>
            </a:prstGeom>
            <a:noFill/>
          </p:spPr>
          <p:txBody>
            <a:bodyPr wrap="none" rtlCol="0">
              <a:spAutoFit/>
            </a:bodyPr>
            <a:lstStyle/>
            <a:p>
              <a:r>
                <a:rPr lang="en-US" dirty="0" err="1">
                  <a:solidFill>
                    <a:srgbClr val="FF0000"/>
                  </a:solidFill>
                </a:rPr>
                <a:t>VP</a:t>
              </a:r>
              <a:r>
                <a:rPr lang="en-US" baseline="-25000" dirty="0" err="1">
                  <a:solidFill>
                    <a:srgbClr val="FF0000"/>
                  </a:solidFill>
                </a:rPr>
                <a:t>x</a:t>
              </a:r>
              <a:endParaRPr lang="en-US" baseline="-25000" dirty="0">
                <a:solidFill>
                  <a:srgbClr val="FF0000"/>
                </a:solidFill>
              </a:endParaRPr>
            </a:p>
          </p:txBody>
        </p:sp>
        <p:sp>
          <p:nvSpPr>
            <p:cNvPr id="11" name="TextBox 10"/>
            <p:cNvSpPr txBox="1"/>
            <p:nvPr/>
          </p:nvSpPr>
          <p:spPr>
            <a:xfrm>
              <a:off x="4419600" y="5522972"/>
              <a:ext cx="569387" cy="369332"/>
            </a:xfrm>
            <a:prstGeom prst="rect">
              <a:avLst/>
            </a:prstGeom>
            <a:noFill/>
          </p:spPr>
          <p:txBody>
            <a:bodyPr wrap="none" rtlCol="0">
              <a:spAutoFit/>
            </a:bodyPr>
            <a:lstStyle/>
            <a:p>
              <a:r>
                <a:rPr lang="en-US" b="1" dirty="0" err="1">
                  <a:solidFill>
                    <a:srgbClr val="FF0000"/>
                  </a:solidFill>
                </a:rPr>
                <a:t>VP</a:t>
              </a:r>
              <a:r>
                <a:rPr lang="en-US" b="1" baseline="-25000" dirty="0" err="1">
                  <a:solidFill>
                    <a:srgbClr val="FF0000"/>
                  </a:solidFill>
                </a:rPr>
                <a:t>z</a:t>
              </a:r>
              <a:endParaRPr lang="en-US" b="1" baseline="-25000" dirty="0">
                <a:solidFill>
                  <a:srgbClr val="FF0000"/>
                </a:solidFill>
              </a:endParaRPr>
            </a:p>
          </p:txBody>
        </p:sp>
        <p:sp>
          <p:nvSpPr>
            <p:cNvPr id="12" name="TextBox 11"/>
            <p:cNvSpPr txBox="1"/>
            <p:nvPr/>
          </p:nvSpPr>
          <p:spPr>
            <a:xfrm>
              <a:off x="4191000" y="4989572"/>
              <a:ext cx="377026" cy="923330"/>
            </a:xfrm>
            <a:prstGeom prst="rect">
              <a:avLst/>
            </a:prstGeom>
            <a:noFill/>
          </p:spPr>
          <p:txBody>
            <a:bodyPr wrap="none" rtlCol="0">
              <a:spAutoFit/>
            </a:bodyPr>
            <a:lstStyle/>
            <a:p>
              <a:r>
                <a:rPr lang="en-US" sz="5400" dirty="0">
                  <a:solidFill>
                    <a:srgbClr val="FF0000"/>
                  </a:solidFill>
                </a:rPr>
                <a:t>.</a:t>
              </a:r>
            </a:p>
          </p:txBody>
        </p:sp>
        <p:cxnSp>
          <p:nvCxnSpPr>
            <p:cNvPr id="13" name="Straight Arrow Connector 12"/>
            <p:cNvCxnSpPr/>
            <p:nvPr/>
          </p:nvCxnSpPr>
          <p:spPr>
            <a:xfrm rot="5400000" flipH="1" flipV="1">
              <a:off x="4191000" y="4140025"/>
              <a:ext cx="4587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495800" y="3759025"/>
              <a:ext cx="569387" cy="369332"/>
            </a:xfrm>
            <a:prstGeom prst="rect">
              <a:avLst/>
            </a:prstGeom>
            <a:noFill/>
          </p:spPr>
          <p:txBody>
            <a:bodyPr wrap="none" rtlCol="0">
              <a:spAutoFit/>
            </a:bodyPr>
            <a:lstStyle/>
            <a:p>
              <a:r>
                <a:rPr lang="en-US" dirty="0" err="1">
                  <a:solidFill>
                    <a:srgbClr val="FF0000"/>
                  </a:solidFill>
                </a:rPr>
                <a:t>VP</a:t>
              </a:r>
              <a:r>
                <a:rPr lang="en-US" baseline="-25000" dirty="0" err="1">
                  <a:solidFill>
                    <a:srgbClr val="FF0000"/>
                  </a:solidFill>
                </a:rPr>
                <a:t>y</a:t>
              </a:r>
              <a:endParaRPr lang="en-US" baseline="-25000" dirty="0">
                <a:solidFill>
                  <a:srgbClr val="FF0000"/>
                </a:solidFill>
              </a:endParaRPr>
            </a:p>
          </p:txBody>
        </p:sp>
      </p:grpSp>
      <p:sp>
        <p:nvSpPr>
          <p:cNvPr id="14" name="Title 1"/>
          <p:cNvSpPr>
            <a:spLocks noGrp="1"/>
          </p:cNvSpPr>
          <p:nvPr>
            <p:ph type="title"/>
          </p:nvPr>
        </p:nvSpPr>
        <p:spPr>
          <a:xfrm>
            <a:off x="635523" y="13260"/>
            <a:ext cx="8229600" cy="914400"/>
          </a:xfrm>
        </p:spPr>
        <p:txBody>
          <a:bodyPr/>
          <a:lstStyle/>
          <a:p>
            <a:r>
              <a:rPr lang="en-US" dirty="0"/>
              <a:t>Take-home question</a:t>
            </a:r>
          </a:p>
        </p:txBody>
      </p:sp>
      <p:sp>
        <p:nvSpPr>
          <p:cNvPr id="17" name="TextBox 4"/>
          <p:cNvSpPr txBox="1">
            <a:spLocks noChangeArrowheads="1"/>
          </p:cNvSpPr>
          <p:nvPr/>
        </p:nvSpPr>
        <p:spPr bwMode="auto">
          <a:xfrm>
            <a:off x="7225629" y="6581001"/>
            <a:ext cx="1842171" cy="276999"/>
          </a:xfrm>
          <a:prstGeom prst="rect">
            <a:avLst/>
          </a:prstGeom>
          <a:noFill/>
          <a:ln w="9525">
            <a:noFill/>
            <a:miter lim="800000"/>
            <a:headEnd/>
            <a:tailEnd/>
          </a:ln>
        </p:spPr>
        <p:txBody>
          <a:bodyPr wrap="none">
            <a:spAutoFit/>
          </a:bodyPr>
          <a:lstStyle/>
          <a:p>
            <a:r>
              <a:rPr lang="en-US" sz="1200" dirty="0"/>
              <a:t>Photo from Garry Knight</a:t>
            </a:r>
          </a:p>
        </p:txBody>
      </p:sp>
    </p:spTree>
    <p:extLst>
      <p:ext uri="{BB962C8B-B14F-4D97-AF65-F5344CB8AC3E}">
        <p14:creationId xmlns:p14="http://schemas.microsoft.com/office/powerpoint/2010/main" val="1259523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z="2800" dirty="0"/>
              <a:t>“Tour into the Picture” (Horry et al. SIGGRAPH ’97)</a:t>
            </a:r>
          </a:p>
        </p:txBody>
      </p:sp>
      <p:sp>
        <p:nvSpPr>
          <p:cNvPr id="25603" name="Rectangle 3"/>
          <p:cNvSpPr>
            <a:spLocks noGrp="1" noChangeArrowheads="1"/>
          </p:cNvSpPr>
          <p:nvPr>
            <p:ph type="body" sz="half" idx="1"/>
          </p:nvPr>
        </p:nvSpPr>
        <p:spPr>
          <a:xfrm>
            <a:off x="1447801" y="927218"/>
            <a:ext cx="4549775" cy="5257800"/>
          </a:xfrm>
        </p:spPr>
        <p:txBody>
          <a:bodyPr/>
          <a:lstStyle/>
          <a:p>
            <a:pPr marL="0" indent="0"/>
            <a:endParaRPr lang="en-US" sz="1800" dirty="0"/>
          </a:p>
          <a:p>
            <a:pPr marL="0" indent="0">
              <a:buNone/>
            </a:pPr>
            <a:r>
              <a:rPr lang="en-US" sz="2400" dirty="0"/>
              <a:t>Create a 3D “theater stage” of  five planes</a:t>
            </a:r>
          </a:p>
          <a:p>
            <a:pPr marL="0" indent="0"/>
            <a:endParaRPr lang="en-US" sz="2400" dirty="0"/>
          </a:p>
          <a:p>
            <a:pPr marL="0" indent="0"/>
            <a:endParaRPr lang="en-US" sz="2400" dirty="0"/>
          </a:p>
          <a:p>
            <a:pPr marL="0" indent="0"/>
            <a:endParaRPr lang="en-US" sz="2400" dirty="0"/>
          </a:p>
          <a:p>
            <a:pPr marL="0" indent="0">
              <a:buNone/>
            </a:pPr>
            <a:r>
              <a:rPr lang="en-US" sz="2400" dirty="0"/>
              <a:t>Specify foreground objects through bounding polygons</a:t>
            </a:r>
          </a:p>
          <a:p>
            <a:pPr marL="0" indent="0"/>
            <a:endParaRPr lang="en-US" sz="2400" dirty="0"/>
          </a:p>
          <a:p>
            <a:pPr marL="0" indent="0"/>
            <a:endParaRPr lang="en-US" sz="2400" dirty="0"/>
          </a:p>
          <a:p>
            <a:pPr marL="0" indent="0">
              <a:buNone/>
            </a:pPr>
            <a:r>
              <a:rPr lang="en-US" sz="2400" dirty="0"/>
              <a:t>Use camera transformations to navigate through the scene</a:t>
            </a:r>
          </a:p>
          <a:p>
            <a:pPr marL="0" indent="0"/>
            <a:endParaRPr lang="en-US" sz="2400" dirty="0"/>
          </a:p>
        </p:txBody>
      </p:sp>
      <p:pic>
        <p:nvPicPr>
          <p:cNvPr id="25604" name="Picture 5" descr="pic3"/>
          <p:cNvPicPr>
            <a:picLocks noChangeAspect="1" noChangeArrowheads="1"/>
          </p:cNvPicPr>
          <p:nvPr/>
        </p:nvPicPr>
        <p:blipFill>
          <a:blip r:embed="rId3" cstate="print"/>
          <a:srcRect/>
          <a:stretch>
            <a:fillRect/>
          </a:stretch>
        </p:blipFill>
        <p:spPr bwMode="auto">
          <a:xfrm>
            <a:off x="6096000" y="1079618"/>
            <a:ext cx="2438400" cy="1714500"/>
          </a:xfrm>
          <a:prstGeom prst="rect">
            <a:avLst/>
          </a:prstGeom>
          <a:noFill/>
          <a:ln w="9525">
            <a:noFill/>
            <a:miter lim="800000"/>
            <a:headEnd/>
            <a:tailEnd/>
          </a:ln>
        </p:spPr>
      </p:pic>
      <p:pic>
        <p:nvPicPr>
          <p:cNvPr id="25605" name="Picture 6" descr="pic4"/>
          <p:cNvPicPr>
            <a:picLocks noChangeAspect="1" noChangeArrowheads="1"/>
          </p:cNvPicPr>
          <p:nvPr/>
        </p:nvPicPr>
        <p:blipFill>
          <a:blip r:embed="rId4" cstate="print"/>
          <a:srcRect/>
          <a:stretch>
            <a:fillRect/>
          </a:stretch>
        </p:blipFill>
        <p:spPr bwMode="auto">
          <a:xfrm>
            <a:off x="6096000" y="2984618"/>
            <a:ext cx="2438400" cy="1716088"/>
          </a:xfrm>
          <a:prstGeom prst="rect">
            <a:avLst/>
          </a:prstGeom>
          <a:noFill/>
          <a:ln w="9525">
            <a:noFill/>
            <a:miter lim="800000"/>
            <a:headEnd/>
            <a:tailEnd/>
          </a:ln>
        </p:spPr>
      </p:pic>
      <p:pic>
        <p:nvPicPr>
          <p:cNvPr id="25606" name="Picture 8" descr="pic5"/>
          <p:cNvPicPr>
            <a:picLocks noChangeAspect="1" noChangeArrowheads="1"/>
          </p:cNvPicPr>
          <p:nvPr/>
        </p:nvPicPr>
        <p:blipFill>
          <a:blip r:embed="rId5" cstate="print"/>
          <a:srcRect/>
          <a:stretch>
            <a:fillRect/>
          </a:stretch>
        </p:blipFill>
        <p:spPr bwMode="auto">
          <a:xfrm>
            <a:off x="6096000" y="4889618"/>
            <a:ext cx="2425700" cy="1790700"/>
          </a:xfrm>
          <a:prstGeom prst="rect">
            <a:avLst/>
          </a:prstGeom>
          <a:noFill/>
          <a:ln w="9525">
            <a:noFill/>
            <a:miter lim="800000"/>
            <a:headEnd/>
            <a:tailEnd/>
          </a:ln>
        </p:spPr>
      </p:pic>
      <p:sp>
        <p:nvSpPr>
          <p:cNvPr id="7" name="TextBox 6"/>
          <p:cNvSpPr txBox="1"/>
          <p:nvPr/>
        </p:nvSpPr>
        <p:spPr>
          <a:xfrm>
            <a:off x="762000" y="6593820"/>
            <a:ext cx="2640466" cy="276999"/>
          </a:xfrm>
          <a:prstGeom prst="rect">
            <a:avLst/>
          </a:prstGeom>
          <a:noFill/>
        </p:spPr>
        <p:txBody>
          <a:bodyPr wrap="none" rtlCol="0">
            <a:spAutoFit/>
          </a:bodyPr>
          <a:lstStyle/>
          <a:p>
            <a:r>
              <a:rPr lang="en-US" sz="1200" dirty="0">
                <a:solidFill>
                  <a:schemeClr val="bg1">
                    <a:lumMod val="50000"/>
                  </a:schemeClr>
                </a:solidFill>
              </a:rPr>
              <a:t>Following slides modified from Efros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t>The idea</a:t>
            </a:r>
          </a:p>
        </p:txBody>
      </p:sp>
      <p:sp>
        <p:nvSpPr>
          <p:cNvPr id="405507" name="Rectangle 3"/>
          <p:cNvSpPr>
            <a:spLocks noGrp="1" noChangeArrowheads="1"/>
          </p:cNvSpPr>
          <p:nvPr>
            <p:ph type="body" idx="1"/>
          </p:nvPr>
        </p:nvSpPr>
        <p:spPr>
          <a:xfrm>
            <a:off x="1143000" y="905854"/>
            <a:ext cx="7772400" cy="5715000"/>
          </a:xfrm>
        </p:spPr>
        <p:txBody>
          <a:bodyPr>
            <a:normAutofit lnSpcReduction="10000"/>
          </a:bodyPr>
          <a:lstStyle/>
          <a:p>
            <a:pPr>
              <a:buNone/>
            </a:pPr>
            <a:r>
              <a:rPr lang="en-US" sz="2400" dirty="0"/>
              <a:t>	Many scenes can be represented as an axis-aligned box volume (i.e. a stage)</a:t>
            </a:r>
          </a:p>
          <a:p>
            <a:pPr>
              <a:buNone/>
            </a:pPr>
            <a:endParaRPr lang="en-US" sz="2400" dirty="0"/>
          </a:p>
          <a:p>
            <a:pPr>
              <a:buNone/>
            </a:pPr>
            <a:r>
              <a:rPr lang="en-US" sz="2400" dirty="0"/>
              <a:t>Key assumptions</a:t>
            </a:r>
          </a:p>
          <a:p>
            <a:r>
              <a:rPr lang="en-US" sz="2000" dirty="0"/>
              <a:t>All walls are orthogonal</a:t>
            </a:r>
          </a:p>
          <a:p>
            <a:r>
              <a:rPr lang="en-US" sz="2000" dirty="0"/>
              <a:t>Camera view plane is parallel to back of volume</a:t>
            </a:r>
          </a:p>
          <a:p>
            <a:endParaRPr lang="en-US" sz="2400" dirty="0"/>
          </a:p>
          <a:p>
            <a:pPr>
              <a:buNone/>
            </a:pPr>
            <a:r>
              <a:rPr lang="en-US" sz="2400" dirty="0"/>
              <a:t>How many vanishing points does the box have?</a:t>
            </a:r>
          </a:p>
          <a:p>
            <a:r>
              <a:rPr lang="en-US" sz="2000" dirty="0"/>
              <a:t>Three, but two at infinity</a:t>
            </a:r>
          </a:p>
          <a:p>
            <a:r>
              <a:rPr lang="en-US" sz="2000" dirty="0"/>
              <a:t>Single-point perspective</a:t>
            </a:r>
          </a:p>
          <a:p>
            <a:endParaRPr lang="en-US" sz="2400" dirty="0"/>
          </a:p>
          <a:p>
            <a:pPr>
              <a:buNone/>
            </a:pPr>
            <a:r>
              <a:rPr lang="en-US" sz="2400" dirty="0"/>
              <a:t>Can use the vanishing point </a:t>
            </a:r>
          </a:p>
          <a:p>
            <a:pPr>
              <a:buNone/>
            </a:pPr>
            <a:r>
              <a:rPr lang="en-US" sz="2400" dirty="0"/>
              <a:t>to fit the box to the particular </a:t>
            </a:r>
          </a:p>
          <a:p>
            <a:pPr>
              <a:buNone/>
            </a:pPr>
            <a:r>
              <a:rPr lang="en-US" sz="2400" dirty="0"/>
              <a:t>scene</a:t>
            </a:r>
          </a:p>
          <a:p>
            <a:pPr>
              <a:buNone/>
            </a:pPr>
            <a:endParaRPr lang="en-US" sz="2400" dirty="0"/>
          </a:p>
        </p:txBody>
      </p:sp>
      <p:pic>
        <p:nvPicPr>
          <p:cNvPr id="26628" name="Picture 4"/>
          <p:cNvPicPr>
            <a:picLocks noChangeAspect="1" noChangeArrowheads="1"/>
          </p:cNvPicPr>
          <p:nvPr/>
        </p:nvPicPr>
        <p:blipFill>
          <a:blip r:embed="rId3" cstate="print">
            <a:clrChange>
              <a:clrFrom>
                <a:srgbClr val="FFFFFF"/>
              </a:clrFrom>
              <a:clrTo>
                <a:srgbClr val="FFFFFF">
                  <a:alpha val="0"/>
                </a:srgbClr>
              </a:clrTo>
            </a:clrChange>
          </a:blip>
          <a:srcRect l="32001" t="30476" r="18857" b="22285"/>
          <a:stretch>
            <a:fillRect/>
          </a:stretch>
        </p:blipFill>
        <p:spPr bwMode="auto">
          <a:xfrm>
            <a:off x="5334000" y="4080854"/>
            <a:ext cx="3733800" cy="2692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50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550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550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550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550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5507">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5507">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5507">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550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a:t>Step 1: specify scene geometry</a:t>
            </a:r>
          </a:p>
        </p:txBody>
      </p:sp>
      <p:sp>
        <p:nvSpPr>
          <p:cNvPr id="406531" name="Rectangle 3"/>
          <p:cNvSpPr>
            <a:spLocks noGrp="1" noChangeArrowheads="1"/>
          </p:cNvSpPr>
          <p:nvPr>
            <p:ph type="body" idx="1"/>
          </p:nvPr>
        </p:nvSpPr>
        <p:spPr>
          <a:xfrm>
            <a:off x="1066800" y="3276600"/>
            <a:ext cx="7772400" cy="3429000"/>
          </a:xfrm>
        </p:spPr>
        <p:txBody>
          <a:bodyPr>
            <a:normAutofit fontScale="92500" lnSpcReduction="20000"/>
          </a:bodyPr>
          <a:lstStyle/>
          <a:p>
            <a:r>
              <a:rPr lang="en-US" dirty="0"/>
              <a:t>User controls the inner box and the vanishing point placement (# of DOF?)</a:t>
            </a:r>
          </a:p>
          <a:p>
            <a:endParaRPr lang="en-US" dirty="0"/>
          </a:p>
          <a:p>
            <a:r>
              <a:rPr lang="en-US" dirty="0"/>
              <a:t>Q: If we assume camera is looking straight at back wall, what camera parameter(s) does the vanishing point position provide?</a:t>
            </a:r>
          </a:p>
          <a:p>
            <a:r>
              <a:rPr lang="en-US" dirty="0"/>
              <a:t>A: Vanishing point direction is perpendicular to image plane, so the </a:t>
            </a:r>
            <a:r>
              <a:rPr lang="en-US" dirty="0" err="1"/>
              <a:t>vp</a:t>
            </a:r>
            <a:r>
              <a:rPr lang="en-US" dirty="0"/>
              <a:t> is the principal point </a:t>
            </a:r>
          </a:p>
        </p:txBody>
      </p:sp>
      <p:pic>
        <p:nvPicPr>
          <p:cNvPr id="27652" name="Picture 4"/>
          <p:cNvPicPr>
            <a:picLocks noChangeAspect="1" noChangeArrowheads="1"/>
          </p:cNvPicPr>
          <p:nvPr/>
        </p:nvPicPr>
        <p:blipFill>
          <a:blip r:embed="rId3" cstate="print">
            <a:clrChange>
              <a:clrFrom>
                <a:srgbClr val="FFFFFF"/>
              </a:clrFrom>
              <a:clrTo>
                <a:srgbClr val="FFFFFF">
                  <a:alpha val="0"/>
                </a:srgbClr>
              </a:clrTo>
            </a:clrChange>
          </a:blip>
          <a:srcRect l="10001" t="30191" r="8858" b="24095"/>
          <a:stretch>
            <a:fillRect/>
          </a:stretch>
        </p:blipFill>
        <p:spPr bwMode="auto">
          <a:xfrm>
            <a:off x="1752600" y="822326"/>
            <a:ext cx="6172200" cy="2606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653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65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a:off x="1371600" y="1295400"/>
            <a:ext cx="6172200" cy="4724400"/>
            <a:chOff x="1600200" y="1295400"/>
            <a:chExt cx="6172200" cy="4724400"/>
          </a:xfrm>
        </p:grpSpPr>
        <p:sp>
          <p:nvSpPr>
            <p:cNvPr id="29698"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29699" name="Rectangle 3"/>
            <p:cNvSpPr>
              <a:spLocks noChangeArrowheads="1"/>
            </p:cNvSpPr>
            <p:nvPr/>
          </p:nvSpPr>
          <p:spPr bwMode="auto">
            <a:xfrm>
              <a:off x="2743200" y="25146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9700"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29701" name="Line 5"/>
            <p:cNvSpPr>
              <a:spLocks noChangeShapeType="1"/>
            </p:cNvSpPr>
            <p:nvPr/>
          </p:nvSpPr>
          <p:spPr bwMode="auto">
            <a:xfrm flipH="1" flipV="1">
              <a:off x="1752600" y="1295400"/>
              <a:ext cx="1371600" cy="1676400"/>
            </a:xfrm>
            <a:prstGeom prst="line">
              <a:avLst/>
            </a:prstGeom>
            <a:noFill/>
            <a:ln w="9525">
              <a:solidFill>
                <a:schemeClr val="tx1"/>
              </a:solidFill>
              <a:round/>
              <a:headEnd/>
              <a:tailEnd/>
            </a:ln>
          </p:spPr>
          <p:txBody>
            <a:bodyPr/>
            <a:lstStyle/>
            <a:p>
              <a:endParaRPr lang="en-US"/>
            </a:p>
          </p:txBody>
        </p:sp>
        <p:sp>
          <p:nvSpPr>
            <p:cNvPr id="29702" name="Line 6"/>
            <p:cNvSpPr>
              <a:spLocks noChangeShapeType="1"/>
            </p:cNvSpPr>
            <p:nvPr/>
          </p:nvSpPr>
          <p:spPr bwMode="auto">
            <a:xfrm flipV="1">
              <a:off x="3124200" y="1295400"/>
              <a:ext cx="1371600" cy="1676400"/>
            </a:xfrm>
            <a:prstGeom prst="line">
              <a:avLst/>
            </a:prstGeom>
            <a:noFill/>
            <a:ln w="9525">
              <a:solidFill>
                <a:schemeClr val="tx1"/>
              </a:solidFill>
              <a:round/>
              <a:headEnd/>
              <a:tailEnd/>
            </a:ln>
          </p:spPr>
          <p:txBody>
            <a:bodyPr/>
            <a:lstStyle/>
            <a:p>
              <a:endParaRPr lang="en-US"/>
            </a:p>
          </p:txBody>
        </p:sp>
        <p:sp>
          <p:nvSpPr>
            <p:cNvPr id="29703" name="Line 7"/>
            <p:cNvSpPr>
              <a:spLocks noChangeShapeType="1"/>
            </p:cNvSpPr>
            <p:nvPr/>
          </p:nvSpPr>
          <p:spPr bwMode="auto">
            <a:xfrm flipH="1">
              <a:off x="2133600" y="2971800"/>
              <a:ext cx="990600" cy="3048000"/>
            </a:xfrm>
            <a:prstGeom prst="line">
              <a:avLst/>
            </a:prstGeom>
            <a:noFill/>
            <a:ln w="9525">
              <a:solidFill>
                <a:schemeClr val="tx1"/>
              </a:solidFill>
              <a:round/>
              <a:headEnd/>
              <a:tailEnd/>
            </a:ln>
          </p:spPr>
          <p:txBody>
            <a:bodyPr/>
            <a:lstStyle/>
            <a:p>
              <a:endParaRPr lang="en-US"/>
            </a:p>
          </p:txBody>
        </p:sp>
        <p:sp>
          <p:nvSpPr>
            <p:cNvPr id="29704" name="Line 8"/>
            <p:cNvSpPr>
              <a:spLocks noChangeShapeType="1"/>
            </p:cNvSpPr>
            <p:nvPr/>
          </p:nvSpPr>
          <p:spPr bwMode="auto">
            <a:xfrm>
              <a:off x="3124200" y="2971800"/>
              <a:ext cx="914400" cy="3048000"/>
            </a:xfrm>
            <a:prstGeom prst="line">
              <a:avLst/>
            </a:prstGeom>
            <a:noFill/>
            <a:ln w="9525">
              <a:solidFill>
                <a:schemeClr val="tx1"/>
              </a:solidFill>
              <a:round/>
              <a:headEnd/>
              <a:tailEnd/>
            </a:ln>
          </p:spPr>
          <p:txBody>
            <a:bodyPr/>
            <a:lstStyle/>
            <a:p>
              <a:endParaRPr lang="en-US"/>
            </a:p>
          </p:txBody>
        </p:sp>
        <p:sp>
          <p:nvSpPr>
            <p:cNvPr id="29705" name="Freeform 9"/>
            <p:cNvSpPr>
              <a:spLocks/>
            </p:cNvSpPr>
            <p:nvPr/>
          </p:nvSpPr>
          <p:spPr bwMode="auto">
            <a:xfrm>
              <a:off x="1600200" y="1295400"/>
              <a:ext cx="1143000" cy="4724400"/>
            </a:xfrm>
            <a:custGeom>
              <a:avLst/>
              <a:gdLst>
                <a:gd name="T0" fmla="*/ 96 w 720"/>
                <a:gd name="T1" fmla="*/ 0 h 2976"/>
                <a:gd name="T2" fmla="*/ 720 w 720"/>
                <a:gd name="T3" fmla="*/ 768 h 2976"/>
                <a:gd name="T4" fmla="*/ 720 w 720"/>
                <a:gd name="T5" fmla="*/ 1824 h 2976"/>
                <a:gd name="T6" fmla="*/ 336 w 720"/>
                <a:gd name="T7" fmla="*/ 2976 h 2976"/>
                <a:gd name="T8" fmla="*/ 0 w 720"/>
                <a:gd name="T9" fmla="*/ 2976 h 2976"/>
                <a:gd name="T10" fmla="*/ 0 w 720"/>
                <a:gd name="T11" fmla="*/ 0 h 2976"/>
                <a:gd name="T12" fmla="*/ 96 w 720"/>
                <a:gd name="T13" fmla="*/ 0 h 2976"/>
                <a:gd name="T14" fmla="*/ 0 60000 65536"/>
                <a:gd name="T15" fmla="*/ 0 60000 65536"/>
                <a:gd name="T16" fmla="*/ 0 60000 65536"/>
                <a:gd name="T17" fmla="*/ 0 60000 65536"/>
                <a:gd name="T18" fmla="*/ 0 60000 65536"/>
                <a:gd name="T19" fmla="*/ 0 60000 65536"/>
                <a:gd name="T20" fmla="*/ 0 60000 65536"/>
                <a:gd name="T21" fmla="*/ 0 w 720"/>
                <a:gd name="T22" fmla="*/ 0 h 2976"/>
                <a:gd name="T23" fmla="*/ 720 w 720"/>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0" h="2976">
                  <a:moveTo>
                    <a:pt x="96" y="0"/>
                  </a:moveTo>
                  <a:lnTo>
                    <a:pt x="720" y="768"/>
                  </a:lnTo>
                  <a:lnTo>
                    <a:pt x="720" y="1824"/>
                  </a:lnTo>
                  <a:lnTo>
                    <a:pt x="336" y="2976"/>
                  </a:lnTo>
                  <a:lnTo>
                    <a:pt x="0" y="2976"/>
                  </a:lnTo>
                  <a:lnTo>
                    <a:pt x="0" y="0"/>
                  </a:lnTo>
                  <a:lnTo>
                    <a:pt x="96" y="0"/>
                  </a:lnTo>
                  <a:close/>
                </a:path>
              </a:pathLst>
            </a:custGeom>
            <a:solidFill>
              <a:srgbClr val="FFFF00"/>
            </a:solidFill>
            <a:ln w="38100">
              <a:solidFill>
                <a:schemeClr val="tx1"/>
              </a:solidFill>
              <a:round/>
              <a:headEnd/>
              <a:tailEnd/>
            </a:ln>
          </p:spPr>
          <p:txBody>
            <a:bodyPr/>
            <a:lstStyle/>
            <a:p>
              <a:endParaRPr lang="en-US"/>
            </a:p>
          </p:txBody>
        </p:sp>
        <p:sp>
          <p:nvSpPr>
            <p:cNvPr id="29706" name="Freeform 10"/>
            <p:cNvSpPr>
              <a:spLocks/>
            </p:cNvSpPr>
            <p:nvPr/>
          </p:nvSpPr>
          <p:spPr bwMode="auto">
            <a:xfrm>
              <a:off x="1752600" y="1295400"/>
              <a:ext cx="2743200" cy="1219200"/>
            </a:xfrm>
            <a:custGeom>
              <a:avLst/>
              <a:gdLst>
                <a:gd name="T0" fmla="*/ 0 w 1728"/>
                <a:gd name="T1" fmla="*/ 0 h 768"/>
                <a:gd name="T2" fmla="*/ 624 w 1728"/>
                <a:gd name="T3" fmla="*/ 768 h 768"/>
                <a:gd name="T4" fmla="*/ 1104 w 1728"/>
                <a:gd name="T5" fmla="*/ 768 h 768"/>
                <a:gd name="T6" fmla="*/ 1728 w 1728"/>
                <a:gd name="T7" fmla="*/ 0 h 768"/>
                <a:gd name="T8" fmla="*/ 0 w 1728"/>
                <a:gd name="T9" fmla="*/ 0 h 768"/>
                <a:gd name="T10" fmla="*/ 0 60000 65536"/>
                <a:gd name="T11" fmla="*/ 0 60000 65536"/>
                <a:gd name="T12" fmla="*/ 0 60000 65536"/>
                <a:gd name="T13" fmla="*/ 0 60000 65536"/>
                <a:gd name="T14" fmla="*/ 0 60000 65536"/>
                <a:gd name="T15" fmla="*/ 0 w 1728"/>
                <a:gd name="T16" fmla="*/ 0 h 768"/>
                <a:gd name="T17" fmla="*/ 1728 w 1728"/>
                <a:gd name="T18" fmla="*/ 768 h 768"/>
              </a:gdLst>
              <a:ahLst/>
              <a:cxnLst>
                <a:cxn ang="T10">
                  <a:pos x="T0" y="T1"/>
                </a:cxn>
                <a:cxn ang="T11">
                  <a:pos x="T2" y="T3"/>
                </a:cxn>
                <a:cxn ang="T12">
                  <a:pos x="T4" y="T5"/>
                </a:cxn>
                <a:cxn ang="T13">
                  <a:pos x="T6" y="T7"/>
                </a:cxn>
                <a:cxn ang="T14">
                  <a:pos x="T8" y="T9"/>
                </a:cxn>
              </a:cxnLst>
              <a:rect l="T15" t="T16" r="T17" b="T18"/>
              <a:pathLst>
                <a:path w="1728" h="768">
                  <a:moveTo>
                    <a:pt x="0" y="0"/>
                  </a:moveTo>
                  <a:lnTo>
                    <a:pt x="624" y="768"/>
                  </a:lnTo>
                  <a:lnTo>
                    <a:pt x="1104" y="768"/>
                  </a:lnTo>
                  <a:lnTo>
                    <a:pt x="1728"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29707" name="Freeform 11"/>
            <p:cNvSpPr>
              <a:spLocks/>
            </p:cNvSpPr>
            <p:nvPr/>
          </p:nvSpPr>
          <p:spPr bwMode="auto">
            <a:xfrm>
              <a:off x="3505200" y="1295400"/>
              <a:ext cx="4267200" cy="4724400"/>
            </a:xfrm>
            <a:custGeom>
              <a:avLst/>
              <a:gdLst>
                <a:gd name="T0" fmla="*/ 624 w 2688"/>
                <a:gd name="T1" fmla="*/ 0 h 2976"/>
                <a:gd name="T2" fmla="*/ 0 w 2688"/>
                <a:gd name="T3" fmla="*/ 768 h 2976"/>
                <a:gd name="T4" fmla="*/ 0 w 2688"/>
                <a:gd name="T5" fmla="*/ 1824 h 2976"/>
                <a:gd name="T6" fmla="*/ 336 w 2688"/>
                <a:gd name="T7" fmla="*/ 2976 h 2976"/>
                <a:gd name="T8" fmla="*/ 2688 w 2688"/>
                <a:gd name="T9" fmla="*/ 2976 h 2976"/>
                <a:gd name="T10" fmla="*/ 2688 w 2688"/>
                <a:gd name="T11" fmla="*/ 0 h 2976"/>
                <a:gd name="T12" fmla="*/ 624 w 2688"/>
                <a:gd name="T13" fmla="*/ 0 h 2976"/>
                <a:gd name="T14" fmla="*/ 0 60000 65536"/>
                <a:gd name="T15" fmla="*/ 0 60000 65536"/>
                <a:gd name="T16" fmla="*/ 0 60000 65536"/>
                <a:gd name="T17" fmla="*/ 0 60000 65536"/>
                <a:gd name="T18" fmla="*/ 0 60000 65536"/>
                <a:gd name="T19" fmla="*/ 0 60000 65536"/>
                <a:gd name="T20" fmla="*/ 0 60000 65536"/>
                <a:gd name="T21" fmla="*/ 0 w 2688"/>
                <a:gd name="T22" fmla="*/ 0 h 2976"/>
                <a:gd name="T23" fmla="*/ 2688 w 2688"/>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88" h="2976">
                  <a:moveTo>
                    <a:pt x="624" y="0"/>
                  </a:moveTo>
                  <a:lnTo>
                    <a:pt x="0" y="768"/>
                  </a:lnTo>
                  <a:lnTo>
                    <a:pt x="0" y="1824"/>
                  </a:lnTo>
                  <a:lnTo>
                    <a:pt x="336" y="2976"/>
                  </a:lnTo>
                  <a:lnTo>
                    <a:pt x="2688" y="2976"/>
                  </a:lnTo>
                  <a:lnTo>
                    <a:pt x="2688" y="0"/>
                  </a:lnTo>
                  <a:lnTo>
                    <a:pt x="624" y="0"/>
                  </a:lnTo>
                  <a:close/>
                </a:path>
              </a:pathLst>
            </a:custGeom>
            <a:solidFill>
              <a:srgbClr val="FF0000"/>
            </a:solidFill>
            <a:ln w="38100">
              <a:solidFill>
                <a:schemeClr val="tx1"/>
              </a:solidFill>
              <a:round/>
              <a:headEnd/>
              <a:tailEnd/>
            </a:ln>
          </p:spPr>
          <p:txBody>
            <a:bodyPr/>
            <a:lstStyle/>
            <a:p>
              <a:endParaRPr lang="en-US"/>
            </a:p>
          </p:txBody>
        </p:sp>
        <p:sp>
          <p:nvSpPr>
            <p:cNvPr id="29708" name="Freeform 12"/>
            <p:cNvSpPr>
              <a:spLocks/>
            </p:cNvSpPr>
            <p:nvPr/>
          </p:nvSpPr>
          <p:spPr bwMode="auto">
            <a:xfrm>
              <a:off x="2133600" y="4191000"/>
              <a:ext cx="1905000" cy="1828800"/>
            </a:xfrm>
            <a:custGeom>
              <a:avLst/>
              <a:gdLst>
                <a:gd name="T0" fmla="*/ 0 w 1200"/>
                <a:gd name="T1" fmla="*/ 1152 h 1152"/>
                <a:gd name="T2" fmla="*/ 378 w 1200"/>
                <a:gd name="T3" fmla="*/ 0 h 1152"/>
                <a:gd name="T4" fmla="*/ 864 w 1200"/>
                <a:gd name="T5" fmla="*/ 0 h 1152"/>
                <a:gd name="T6" fmla="*/ 1200 w 1200"/>
                <a:gd name="T7" fmla="*/ 1152 h 1152"/>
                <a:gd name="T8" fmla="*/ 0 w 1200"/>
                <a:gd name="T9" fmla="*/ 1152 h 1152"/>
                <a:gd name="T10" fmla="*/ 0 60000 65536"/>
                <a:gd name="T11" fmla="*/ 0 60000 65536"/>
                <a:gd name="T12" fmla="*/ 0 60000 65536"/>
                <a:gd name="T13" fmla="*/ 0 60000 65536"/>
                <a:gd name="T14" fmla="*/ 0 60000 65536"/>
                <a:gd name="T15" fmla="*/ 0 w 1200"/>
                <a:gd name="T16" fmla="*/ 0 h 1152"/>
                <a:gd name="T17" fmla="*/ 1200 w 1200"/>
                <a:gd name="T18" fmla="*/ 1152 h 1152"/>
              </a:gdLst>
              <a:ahLst/>
              <a:cxnLst>
                <a:cxn ang="T10">
                  <a:pos x="T0" y="T1"/>
                </a:cxn>
                <a:cxn ang="T11">
                  <a:pos x="T2" y="T3"/>
                </a:cxn>
                <a:cxn ang="T12">
                  <a:pos x="T4" y="T5"/>
                </a:cxn>
                <a:cxn ang="T13">
                  <a:pos x="T6" y="T7"/>
                </a:cxn>
                <a:cxn ang="T14">
                  <a:pos x="T8" y="T9"/>
                </a:cxn>
              </a:cxnLst>
              <a:rect l="T15" t="T16" r="T17" b="T18"/>
              <a:pathLst>
                <a:path w="1200" h="1152">
                  <a:moveTo>
                    <a:pt x="0" y="1152"/>
                  </a:moveTo>
                  <a:lnTo>
                    <a:pt x="378" y="0"/>
                  </a:lnTo>
                  <a:lnTo>
                    <a:pt x="864" y="0"/>
                  </a:lnTo>
                  <a:lnTo>
                    <a:pt x="1200" y="1152"/>
                  </a:lnTo>
                  <a:lnTo>
                    <a:pt x="0" y="1152"/>
                  </a:lnTo>
                  <a:close/>
                </a:path>
              </a:pathLst>
            </a:custGeom>
            <a:solidFill>
              <a:srgbClr val="CC3399"/>
            </a:solidFill>
            <a:ln w="38100">
              <a:solidFill>
                <a:schemeClr val="tx1"/>
              </a:solidFill>
              <a:round/>
              <a:headEnd/>
              <a:tailEnd/>
            </a:ln>
          </p:spPr>
          <p:txBody>
            <a:bodyPr/>
            <a:lstStyle/>
            <a:p>
              <a:endParaRPr lang="en-US"/>
            </a:p>
          </p:txBody>
        </p:sp>
      </p:grpSp>
      <p:sp>
        <p:nvSpPr>
          <p:cNvPr id="29709" name="Text Box 13"/>
          <p:cNvSpPr txBox="1">
            <a:spLocks noChangeArrowheads="1"/>
          </p:cNvSpPr>
          <p:nvPr/>
        </p:nvSpPr>
        <p:spPr bwMode="auto">
          <a:xfrm>
            <a:off x="7620001" y="1447800"/>
            <a:ext cx="1005403" cy="646331"/>
          </a:xfrm>
          <a:prstGeom prst="rect">
            <a:avLst/>
          </a:prstGeom>
          <a:noFill/>
          <a:ln w="9525">
            <a:solidFill>
              <a:schemeClr val="tx1"/>
            </a:solidFill>
            <a:miter lim="800000"/>
            <a:headEnd/>
            <a:tailEnd/>
          </a:ln>
        </p:spPr>
        <p:txBody>
          <a:bodyPr wrap="none">
            <a:spAutoFit/>
          </a:bodyPr>
          <a:lstStyle/>
          <a:p>
            <a:pPr eaLnBrk="1" hangingPunct="1"/>
            <a:r>
              <a:rPr lang="en-US"/>
              <a:t>High </a:t>
            </a:r>
            <a:br>
              <a:rPr lang="en-US"/>
            </a:br>
            <a:r>
              <a:rPr lang="en-US"/>
              <a:t>Camera</a:t>
            </a:r>
          </a:p>
        </p:txBody>
      </p:sp>
      <p:sp>
        <p:nvSpPr>
          <p:cNvPr id="29710" name="Text Box 14"/>
          <p:cNvSpPr txBox="1">
            <a:spLocks noChangeArrowheads="1"/>
          </p:cNvSpPr>
          <p:nvPr/>
        </p:nvSpPr>
        <p:spPr bwMode="auto">
          <a:xfrm>
            <a:off x="1295400" y="381001"/>
            <a:ext cx="6172200" cy="646331"/>
          </a:xfrm>
          <a:prstGeom prst="rect">
            <a:avLst/>
          </a:prstGeom>
          <a:noFill/>
          <a:ln w="38100">
            <a:noFill/>
            <a:miter lim="800000"/>
            <a:headEnd/>
            <a:tailEnd/>
          </a:ln>
        </p:spPr>
        <p:txBody>
          <a:bodyPr>
            <a:spAutoFit/>
          </a:bodyPr>
          <a:lstStyle/>
          <a:p>
            <a:pPr eaLnBrk="1" hangingPunct="1">
              <a:spcBef>
                <a:spcPct val="50000"/>
              </a:spcBef>
            </a:pPr>
            <a:r>
              <a:rPr lang="en-US"/>
              <a:t>Example of user input: vanishing point and back face of view volume are defined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7" name="Text Box 13"/>
          <p:cNvSpPr txBox="1">
            <a:spLocks noChangeArrowheads="1"/>
          </p:cNvSpPr>
          <p:nvPr/>
        </p:nvSpPr>
        <p:spPr bwMode="auto">
          <a:xfrm>
            <a:off x="7620001" y="1447801"/>
            <a:ext cx="1005403" cy="646331"/>
          </a:xfrm>
          <a:prstGeom prst="rect">
            <a:avLst/>
          </a:prstGeom>
          <a:noFill/>
          <a:ln w="9525">
            <a:solidFill>
              <a:schemeClr val="tx1"/>
            </a:solidFill>
            <a:miter lim="800000"/>
            <a:headEnd/>
            <a:tailEnd/>
          </a:ln>
        </p:spPr>
        <p:txBody>
          <a:bodyPr wrap="none">
            <a:spAutoFit/>
          </a:bodyPr>
          <a:lstStyle/>
          <a:p>
            <a:pPr eaLnBrk="1" hangingPunct="1"/>
            <a:r>
              <a:rPr lang="en-US"/>
              <a:t>Low </a:t>
            </a:r>
            <a:br>
              <a:rPr lang="en-US"/>
            </a:br>
            <a:r>
              <a:rPr lang="en-US"/>
              <a:t>Camera</a:t>
            </a:r>
          </a:p>
        </p:txBody>
      </p:sp>
      <p:sp>
        <p:nvSpPr>
          <p:cNvPr id="31758" name="Text Box 14"/>
          <p:cNvSpPr txBox="1">
            <a:spLocks noChangeArrowheads="1"/>
          </p:cNvSpPr>
          <p:nvPr/>
        </p:nvSpPr>
        <p:spPr bwMode="auto">
          <a:xfrm>
            <a:off x="1295400" y="381000"/>
            <a:ext cx="6172200" cy="646331"/>
          </a:xfrm>
          <a:prstGeom prst="rect">
            <a:avLst/>
          </a:prstGeom>
          <a:noFill/>
          <a:ln w="38100">
            <a:noFill/>
            <a:miter lim="800000"/>
            <a:headEnd/>
            <a:tailEnd/>
          </a:ln>
        </p:spPr>
        <p:txBody>
          <a:bodyPr>
            <a:spAutoFit/>
          </a:bodyPr>
          <a:lstStyle/>
          <a:p>
            <a:pPr eaLnBrk="1" hangingPunct="1">
              <a:spcBef>
                <a:spcPct val="50000"/>
              </a:spcBef>
            </a:pPr>
            <a:r>
              <a:rPr lang="en-US" dirty="0"/>
              <a:t>Example of user input: vanishing point and back face of view volume are defined</a:t>
            </a:r>
          </a:p>
        </p:txBody>
      </p:sp>
      <p:grpSp>
        <p:nvGrpSpPr>
          <p:cNvPr id="26" name="Group 25"/>
          <p:cNvGrpSpPr>
            <a:grpSpLocks noChangeAspect="1"/>
          </p:cNvGrpSpPr>
          <p:nvPr/>
        </p:nvGrpSpPr>
        <p:grpSpPr>
          <a:xfrm>
            <a:off x="1371600" y="1295400"/>
            <a:ext cx="6172200" cy="4733926"/>
            <a:chOff x="1600200" y="1295399"/>
            <a:chExt cx="6172200" cy="4733926"/>
          </a:xfrm>
        </p:grpSpPr>
        <p:sp>
          <p:nvSpPr>
            <p:cNvPr id="31746" name="Rectangle 2"/>
            <p:cNvSpPr>
              <a:spLocks noChangeArrowheads="1"/>
            </p:cNvSpPr>
            <p:nvPr/>
          </p:nvSpPr>
          <p:spPr bwMode="auto">
            <a:xfrm>
              <a:off x="1600200" y="1295400"/>
              <a:ext cx="6172200" cy="4724400"/>
            </a:xfrm>
            <a:prstGeom prst="rect">
              <a:avLst/>
            </a:prstGeom>
            <a:solidFill>
              <a:srgbClr val="CC00CC"/>
            </a:solidFill>
            <a:ln w="50800">
              <a:solidFill>
                <a:schemeClr val="tx1"/>
              </a:solidFill>
              <a:miter lim="800000"/>
              <a:headEnd/>
              <a:tailEnd/>
            </a:ln>
          </p:spPr>
          <p:txBody>
            <a:bodyPr wrap="none" anchor="ctr"/>
            <a:lstStyle/>
            <a:p>
              <a:endParaRPr lang="en-US" dirty="0">
                <a:solidFill>
                  <a:srgbClr val="FF00FF"/>
                </a:solidFill>
              </a:endParaRPr>
            </a:p>
          </p:txBody>
        </p:sp>
        <p:sp>
          <p:nvSpPr>
            <p:cNvPr id="15" name="Rectangle 3"/>
            <p:cNvSpPr>
              <a:spLocks noChangeArrowheads="1"/>
            </p:cNvSpPr>
            <p:nvPr/>
          </p:nvSpPr>
          <p:spPr bwMode="auto">
            <a:xfrm>
              <a:off x="2743200" y="1828800"/>
              <a:ext cx="762000" cy="1676400"/>
            </a:xfrm>
            <a:prstGeom prst="rect">
              <a:avLst/>
            </a:prstGeom>
            <a:solidFill>
              <a:schemeClr val="accent1"/>
            </a:solidFill>
            <a:ln w="57150">
              <a:solidFill>
                <a:schemeClr val="tx1"/>
              </a:solidFill>
              <a:miter lim="800000"/>
              <a:headEnd/>
              <a:tailEnd/>
            </a:ln>
          </p:spPr>
          <p:txBody>
            <a:bodyPr wrap="none" anchor="ctr"/>
            <a:lstStyle/>
            <a:p>
              <a:endParaRPr lang="en-US"/>
            </a:p>
          </p:txBody>
        </p:sp>
        <p:sp>
          <p:nvSpPr>
            <p:cNvPr id="20"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22" name="Line 5"/>
            <p:cNvSpPr>
              <a:spLocks noChangeShapeType="1"/>
            </p:cNvSpPr>
            <p:nvPr/>
          </p:nvSpPr>
          <p:spPr bwMode="auto">
            <a:xfrm flipH="1" flipV="1">
              <a:off x="2590800" y="1295400"/>
              <a:ext cx="533400" cy="1676400"/>
            </a:xfrm>
            <a:prstGeom prst="line">
              <a:avLst/>
            </a:prstGeom>
            <a:noFill/>
            <a:ln w="9525">
              <a:solidFill>
                <a:schemeClr val="tx1"/>
              </a:solidFill>
              <a:round/>
              <a:headEnd/>
              <a:tailEnd/>
            </a:ln>
          </p:spPr>
          <p:txBody>
            <a:bodyPr/>
            <a:lstStyle/>
            <a:p>
              <a:endParaRPr lang="en-US"/>
            </a:p>
          </p:txBody>
        </p:sp>
        <p:sp>
          <p:nvSpPr>
            <p:cNvPr id="23" name="Line 6"/>
            <p:cNvSpPr>
              <a:spLocks noChangeShapeType="1"/>
            </p:cNvSpPr>
            <p:nvPr/>
          </p:nvSpPr>
          <p:spPr bwMode="auto">
            <a:xfrm flipV="1">
              <a:off x="3124200" y="1295400"/>
              <a:ext cx="533400" cy="1676400"/>
            </a:xfrm>
            <a:prstGeom prst="line">
              <a:avLst/>
            </a:prstGeom>
            <a:noFill/>
            <a:ln w="9525">
              <a:solidFill>
                <a:schemeClr val="tx1"/>
              </a:solidFill>
              <a:round/>
              <a:headEnd/>
              <a:tailEnd/>
            </a:ln>
          </p:spPr>
          <p:txBody>
            <a:bodyPr/>
            <a:lstStyle/>
            <a:p>
              <a:endParaRPr lang="en-US"/>
            </a:p>
          </p:txBody>
        </p:sp>
        <p:sp>
          <p:nvSpPr>
            <p:cNvPr id="24" name="Line 7"/>
            <p:cNvSpPr>
              <a:spLocks noChangeShapeType="1"/>
            </p:cNvSpPr>
            <p:nvPr/>
          </p:nvSpPr>
          <p:spPr bwMode="auto">
            <a:xfrm flipH="1">
              <a:off x="1600200" y="2971800"/>
              <a:ext cx="1524000" cy="2057400"/>
            </a:xfrm>
            <a:prstGeom prst="line">
              <a:avLst/>
            </a:prstGeom>
            <a:noFill/>
            <a:ln w="9525">
              <a:solidFill>
                <a:schemeClr val="tx1"/>
              </a:solidFill>
              <a:round/>
              <a:headEnd/>
              <a:tailEnd/>
            </a:ln>
          </p:spPr>
          <p:txBody>
            <a:bodyPr/>
            <a:lstStyle/>
            <a:p>
              <a:endParaRPr lang="en-US"/>
            </a:p>
          </p:txBody>
        </p:sp>
        <p:sp>
          <p:nvSpPr>
            <p:cNvPr id="25" name="Line 8"/>
            <p:cNvSpPr>
              <a:spLocks noChangeShapeType="1"/>
            </p:cNvSpPr>
            <p:nvPr/>
          </p:nvSpPr>
          <p:spPr bwMode="auto">
            <a:xfrm>
              <a:off x="3124200" y="2971800"/>
              <a:ext cx="2133600" cy="3048000"/>
            </a:xfrm>
            <a:prstGeom prst="line">
              <a:avLst/>
            </a:prstGeom>
            <a:noFill/>
            <a:ln w="9525">
              <a:solidFill>
                <a:schemeClr val="tx1"/>
              </a:solidFill>
              <a:round/>
              <a:headEnd/>
              <a:tailEnd/>
            </a:ln>
          </p:spPr>
          <p:txBody>
            <a:bodyPr/>
            <a:lstStyle/>
            <a:p>
              <a:endParaRPr lang="en-US"/>
            </a:p>
          </p:txBody>
        </p:sp>
        <p:sp>
          <p:nvSpPr>
            <p:cNvPr id="31753" name="Freeform 9"/>
            <p:cNvSpPr>
              <a:spLocks/>
            </p:cNvSpPr>
            <p:nvPr/>
          </p:nvSpPr>
          <p:spPr bwMode="auto">
            <a:xfrm>
              <a:off x="1600200" y="1295399"/>
              <a:ext cx="1143000" cy="3810183"/>
            </a:xfrm>
            <a:custGeom>
              <a:avLst/>
              <a:gdLst>
                <a:gd name="T0" fmla="*/ 498 w 720"/>
                <a:gd name="T1" fmla="*/ 0 h 2688"/>
                <a:gd name="T2" fmla="*/ 720 w 720"/>
                <a:gd name="T3" fmla="*/ 768 h 2688"/>
                <a:gd name="T4" fmla="*/ 720 w 720"/>
                <a:gd name="T5" fmla="*/ 1824 h 2688"/>
                <a:gd name="T6" fmla="*/ 0 w 720"/>
                <a:gd name="T7" fmla="*/ 2688 h 2688"/>
                <a:gd name="T8" fmla="*/ 0 w 720"/>
                <a:gd name="T9" fmla="*/ 0 h 2688"/>
                <a:gd name="T10" fmla="*/ 498 w 720"/>
                <a:gd name="T11" fmla="*/ 0 h 2688"/>
                <a:gd name="T12" fmla="*/ 0 60000 65536"/>
                <a:gd name="T13" fmla="*/ 0 60000 65536"/>
                <a:gd name="T14" fmla="*/ 0 60000 65536"/>
                <a:gd name="T15" fmla="*/ 0 60000 65536"/>
                <a:gd name="T16" fmla="*/ 0 60000 65536"/>
                <a:gd name="T17" fmla="*/ 0 60000 65536"/>
                <a:gd name="T18" fmla="*/ 0 w 720"/>
                <a:gd name="T19" fmla="*/ 0 h 2688"/>
                <a:gd name="T20" fmla="*/ 720 w 720"/>
                <a:gd name="T21" fmla="*/ 2688 h 2688"/>
                <a:gd name="connsiteX0" fmla="*/ 6917 w 10000"/>
                <a:gd name="connsiteY0" fmla="*/ 0 h 10000"/>
                <a:gd name="connsiteX1" fmla="*/ 10000 w 10000"/>
                <a:gd name="connsiteY1" fmla="*/ 2857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691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866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8667 w 10000"/>
                <a:gd name="connsiteY5" fmla="*/ 0 h 10000"/>
                <a:gd name="connsiteX0" fmla="*/ 8667 w 10000"/>
                <a:gd name="connsiteY0" fmla="*/ 0 h 8929"/>
                <a:gd name="connsiteX1" fmla="*/ 10000 w 10000"/>
                <a:gd name="connsiteY1" fmla="*/ 1250 h 8929"/>
                <a:gd name="connsiteX2" fmla="*/ 10000 w 10000"/>
                <a:gd name="connsiteY2" fmla="*/ 5179 h 8929"/>
                <a:gd name="connsiteX3" fmla="*/ 0 w 10000"/>
                <a:gd name="connsiteY3" fmla="*/ 8929 h 8929"/>
                <a:gd name="connsiteX4" fmla="*/ 0 w 10000"/>
                <a:gd name="connsiteY4" fmla="*/ 0 h 8929"/>
                <a:gd name="connsiteX5" fmla="*/ 8667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8667" y="0"/>
                  </a:moveTo>
                  <a:lnTo>
                    <a:pt x="10000" y="1250"/>
                  </a:lnTo>
                  <a:lnTo>
                    <a:pt x="10000" y="5179"/>
                  </a:lnTo>
                  <a:lnTo>
                    <a:pt x="0" y="8929"/>
                  </a:lnTo>
                  <a:lnTo>
                    <a:pt x="0" y="0"/>
                  </a:lnTo>
                  <a:lnTo>
                    <a:pt x="8667" y="0"/>
                  </a:lnTo>
                  <a:close/>
                </a:path>
              </a:pathLst>
            </a:custGeom>
            <a:solidFill>
              <a:srgbClr val="FFFF00"/>
            </a:solidFill>
            <a:ln w="38100">
              <a:solidFill>
                <a:schemeClr val="tx1"/>
              </a:solidFill>
              <a:round/>
              <a:headEnd/>
              <a:tailEnd/>
            </a:ln>
          </p:spPr>
          <p:txBody>
            <a:bodyPr/>
            <a:lstStyle/>
            <a:p>
              <a:endParaRPr lang="en-US"/>
            </a:p>
          </p:txBody>
        </p:sp>
        <p:sp>
          <p:nvSpPr>
            <p:cNvPr id="31754" name="Freeform 10"/>
            <p:cNvSpPr>
              <a:spLocks/>
            </p:cNvSpPr>
            <p:nvPr/>
          </p:nvSpPr>
          <p:spPr bwMode="auto">
            <a:xfrm>
              <a:off x="2590772" y="1295400"/>
              <a:ext cx="1266853" cy="533400"/>
            </a:xfrm>
            <a:custGeom>
              <a:avLst/>
              <a:gdLst>
                <a:gd name="T0" fmla="*/ 0 w 918"/>
                <a:gd name="T1" fmla="*/ 6 h 768"/>
                <a:gd name="T2" fmla="*/ 216 w 918"/>
                <a:gd name="T3" fmla="*/ 768 h 768"/>
                <a:gd name="T4" fmla="*/ 696 w 918"/>
                <a:gd name="T5" fmla="*/ 768 h 768"/>
                <a:gd name="T6" fmla="*/ 918 w 918"/>
                <a:gd name="T7" fmla="*/ 0 h 768"/>
                <a:gd name="T8" fmla="*/ 0 w 918"/>
                <a:gd name="T9" fmla="*/ 6 h 768"/>
                <a:gd name="T10" fmla="*/ 0 60000 65536"/>
                <a:gd name="T11" fmla="*/ 0 60000 65536"/>
                <a:gd name="T12" fmla="*/ 0 60000 65536"/>
                <a:gd name="T13" fmla="*/ 0 60000 65536"/>
                <a:gd name="T14" fmla="*/ 0 60000 65536"/>
                <a:gd name="T15" fmla="*/ 0 w 918"/>
                <a:gd name="T16" fmla="*/ 0 h 768"/>
                <a:gd name="T17" fmla="*/ 918 w 918"/>
                <a:gd name="T18" fmla="*/ 768 h 768"/>
                <a:gd name="connsiteX0" fmla="*/ 0 w 10000"/>
                <a:gd name="connsiteY0" fmla="*/ 78 h 10000"/>
                <a:gd name="connsiteX1" fmla="*/ 2353 w 10000"/>
                <a:gd name="connsiteY1" fmla="*/ 3750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10000"/>
                <a:gd name="connsiteX1" fmla="*/ 2353 w 10000"/>
                <a:gd name="connsiteY1" fmla="*/ 4375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4375"/>
                <a:gd name="connsiteX1" fmla="*/ 2353 w 10000"/>
                <a:gd name="connsiteY1" fmla="*/ 4375 h 4375"/>
                <a:gd name="connsiteX2" fmla="*/ 7582 w 10000"/>
                <a:gd name="connsiteY2" fmla="*/ 4375 h 4375"/>
                <a:gd name="connsiteX3" fmla="*/ 10000 w 10000"/>
                <a:gd name="connsiteY3" fmla="*/ 0 h 4375"/>
                <a:gd name="connsiteX4" fmla="*/ 0 w 10000"/>
                <a:gd name="connsiteY4" fmla="*/ 78 h 4375"/>
                <a:gd name="connsiteX0" fmla="*/ 0 w 8693"/>
                <a:gd name="connsiteY0" fmla="*/ 0 h 10000"/>
                <a:gd name="connsiteX1" fmla="*/ 1046 w 8693"/>
                <a:gd name="connsiteY1" fmla="*/ 10000 h 10000"/>
                <a:gd name="connsiteX2" fmla="*/ 6275 w 8693"/>
                <a:gd name="connsiteY2" fmla="*/ 10000 h 10000"/>
                <a:gd name="connsiteX3" fmla="*/ 8693 w 8693"/>
                <a:gd name="connsiteY3" fmla="*/ 0 h 10000"/>
                <a:gd name="connsiteX4" fmla="*/ 0 w 869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3" h="10000">
                  <a:moveTo>
                    <a:pt x="0" y="0"/>
                  </a:moveTo>
                  <a:cubicBezTo>
                    <a:pt x="349" y="3333"/>
                    <a:pt x="697" y="6667"/>
                    <a:pt x="1046" y="10000"/>
                  </a:cubicBezTo>
                  <a:lnTo>
                    <a:pt x="6275" y="10000"/>
                  </a:lnTo>
                  <a:lnTo>
                    <a:pt x="8693"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31755" name="Freeform 11"/>
            <p:cNvSpPr>
              <a:spLocks/>
            </p:cNvSpPr>
            <p:nvPr/>
          </p:nvSpPr>
          <p:spPr bwMode="auto">
            <a:xfrm>
              <a:off x="3505200" y="1295400"/>
              <a:ext cx="4267200" cy="4733925"/>
            </a:xfrm>
            <a:custGeom>
              <a:avLst/>
              <a:gdLst>
                <a:gd name="T0" fmla="*/ 222 w 2688"/>
                <a:gd name="T1" fmla="*/ 0 h 2982"/>
                <a:gd name="T2" fmla="*/ 0 w 2688"/>
                <a:gd name="T3" fmla="*/ 768 h 2982"/>
                <a:gd name="T4" fmla="*/ 0 w 2688"/>
                <a:gd name="T5" fmla="*/ 1824 h 2982"/>
                <a:gd name="T6" fmla="*/ 966 w 2688"/>
                <a:gd name="T7" fmla="*/ 2982 h 2982"/>
                <a:gd name="T8" fmla="*/ 2688 w 2688"/>
                <a:gd name="T9" fmla="*/ 2976 h 2982"/>
                <a:gd name="T10" fmla="*/ 2688 w 2688"/>
                <a:gd name="T11" fmla="*/ 0 h 2982"/>
                <a:gd name="T12" fmla="*/ 222 w 2688"/>
                <a:gd name="T13" fmla="*/ 0 h 2982"/>
                <a:gd name="T14" fmla="*/ 0 60000 65536"/>
                <a:gd name="T15" fmla="*/ 0 60000 65536"/>
                <a:gd name="T16" fmla="*/ 0 60000 65536"/>
                <a:gd name="T17" fmla="*/ 0 60000 65536"/>
                <a:gd name="T18" fmla="*/ 0 60000 65536"/>
                <a:gd name="T19" fmla="*/ 0 60000 65536"/>
                <a:gd name="T20" fmla="*/ 0 60000 65536"/>
                <a:gd name="T21" fmla="*/ 0 w 2688"/>
                <a:gd name="T22" fmla="*/ 0 h 2982"/>
                <a:gd name="T23" fmla="*/ 2688 w 2688"/>
                <a:gd name="T24" fmla="*/ 2982 h 2982"/>
                <a:gd name="connsiteX0" fmla="*/ 826 w 10000"/>
                <a:gd name="connsiteY0" fmla="*/ 0 h 10000"/>
                <a:gd name="connsiteX1" fmla="*/ 0 w 10000"/>
                <a:gd name="connsiteY1" fmla="*/ 2575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82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53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536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536" y="0"/>
                  </a:moveTo>
                  <a:lnTo>
                    <a:pt x="0" y="1127"/>
                  </a:lnTo>
                  <a:lnTo>
                    <a:pt x="0" y="4668"/>
                  </a:lnTo>
                  <a:lnTo>
                    <a:pt x="3594" y="10000"/>
                  </a:lnTo>
                  <a:lnTo>
                    <a:pt x="10000" y="9980"/>
                  </a:lnTo>
                  <a:lnTo>
                    <a:pt x="10000" y="0"/>
                  </a:lnTo>
                  <a:lnTo>
                    <a:pt x="536" y="0"/>
                  </a:lnTo>
                  <a:close/>
                </a:path>
              </a:pathLst>
            </a:custGeom>
            <a:solidFill>
              <a:srgbClr val="FF0000"/>
            </a:solidFill>
            <a:ln w="38100">
              <a:solidFill>
                <a:schemeClr val="tx1"/>
              </a:solidFill>
              <a:round/>
              <a:headEnd/>
              <a:tailEnd/>
            </a:ln>
          </p:spPr>
          <p:txBody>
            <a:bodyPr/>
            <a:lstStyle/>
            <a:p>
              <a:endParaRPr lang="en-US"/>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143000" y="13716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4819" name="Rectangle 3"/>
          <p:cNvSpPr>
            <a:spLocks noChangeArrowheads="1"/>
          </p:cNvSpPr>
          <p:nvPr/>
        </p:nvSpPr>
        <p:spPr bwMode="auto">
          <a:xfrm>
            <a:off x="3733800" y="28956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4820" name="AutoShape 4"/>
          <p:cNvSpPr>
            <a:spLocks noChangeArrowheads="1"/>
          </p:cNvSpPr>
          <p:nvPr/>
        </p:nvSpPr>
        <p:spPr bwMode="auto">
          <a:xfrm>
            <a:off x="3733800" y="35814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4821" name="Line 5"/>
          <p:cNvSpPr>
            <a:spLocks noChangeShapeType="1"/>
          </p:cNvSpPr>
          <p:nvPr/>
        </p:nvSpPr>
        <p:spPr bwMode="auto">
          <a:xfrm flipH="1" flipV="1">
            <a:off x="3581400" y="1447800"/>
            <a:ext cx="228600" cy="2209800"/>
          </a:xfrm>
          <a:prstGeom prst="line">
            <a:avLst/>
          </a:prstGeom>
          <a:noFill/>
          <a:ln w="9525">
            <a:solidFill>
              <a:schemeClr val="tx1"/>
            </a:solidFill>
            <a:round/>
            <a:headEnd/>
            <a:tailEnd/>
          </a:ln>
        </p:spPr>
        <p:txBody>
          <a:bodyPr/>
          <a:lstStyle/>
          <a:p>
            <a:endParaRPr lang="en-US"/>
          </a:p>
        </p:txBody>
      </p:sp>
      <p:sp>
        <p:nvSpPr>
          <p:cNvPr id="34822" name="Line 6"/>
          <p:cNvSpPr>
            <a:spLocks noChangeShapeType="1"/>
          </p:cNvSpPr>
          <p:nvPr/>
        </p:nvSpPr>
        <p:spPr bwMode="auto">
          <a:xfrm flipV="1">
            <a:off x="3810000" y="1371600"/>
            <a:ext cx="2057400" cy="2286000"/>
          </a:xfrm>
          <a:prstGeom prst="line">
            <a:avLst/>
          </a:prstGeom>
          <a:noFill/>
          <a:ln w="9525">
            <a:solidFill>
              <a:schemeClr val="tx1"/>
            </a:solidFill>
            <a:round/>
            <a:headEnd/>
            <a:tailEnd/>
          </a:ln>
        </p:spPr>
        <p:txBody>
          <a:bodyPr/>
          <a:lstStyle/>
          <a:p>
            <a:endParaRPr lang="en-US"/>
          </a:p>
        </p:txBody>
      </p:sp>
      <p:sp>
        <p:nvSpPr>
          <p:cNvPr id="34823" name="Line 7"/>
          <p:cNvSpPr>
            <a:spLocks noChangeShapeType="1"/>
          </p:cNvSpPr>
          <p:nvPr/>
        </p:nvSpPr>
        <p:spPr bwMode="auto">
          <a:xfrm flipH="1">
            <a:off x="3581400" y="3657600"/>
            <a:ext cx="228600" cy="2438400"/>
          </a:xfrm>
          <a:prstGeom prst="line">
            <a:avLst/>
          </a:prstGeom>
          <a:noFill/>
          <a:ln w="9525">
            <a:solidFill>
              <a:schemeClr val="tx1"/>
            </a:solidFill>
            <a:round/>
            <a:headEnd/>
            <a:tailEnd/>
          </a:ln>
        </p:spPr>
        <p:txBody>
          <a:bodyPr/>
          <a:lstStyle/>
          <a:p>
            <a:endParaRPr lang="en-US"/>
          </a:p>
        </p:txBody>
      </p:sp>
      <p:sp>
        <p:nvSpPr>
          <p:cNvPr id="34824" name="Line 8"/>
          <p:cNvSpPr>
            <a:spLocks noChangeShapeType="1"/>
          </p:cNvSpPr>
          <p:nvPr/>
        </p:nvSpPr>
        <p:spPr bwMode="auto">
          <a:xfrm>
            <a:off x="3810000" y="3657600"/>
            <a:ext cx="1828800" cy="2438400"/>
          </a:xfrm>
          <a:prstGeom prst="line">
            <a:avLst/>
          </a:prstGeom>
          <a:noFill/>
          <a:ln w="9525">
            <a:solidFill>
              <a:schemeClr val="tx1"/>
            </a:solidFill>
            <a:round/>
            <a:headEnd/>
            <a:tailEnd/>
          </a:ln>
        </p:spPr>
        <p:txBody>
          <a:bodyPr/>
          <a:lstStyle/>
          <a:p>
            <a:endParaRPr lang="en-US"/>
          </a:p>
        </p:txBody>
      </p:sp>
      <p:sp>
        <p:nvSpPr>
          <p:cNvPr id="34825" name="Text Box 9"/>
          <p:cNvSpPr txBox="1">
            <a:spLocks noChangeArrowheads="1"/>
          </p:cNvSpPr>
          <p:nvPr/>
        </p:nvSpPr>
        <p:spPr bwMode="auto">
          <a:xfrm>
            <a:off x="7391401" y="1524000"/>
            <a:ext cx="1005403" cy="646331"/>
          </a:xfrm>
          <a:prstGeom prst="rect">
            <a:avLst/>
          </a:prstGeom>
          <a:noFill/>
          <a:ln w="9525">
            <a:solidFill>
              <a:schemeClr val="tx1"/>
            </a:solidFill>
            <a:miter lim="800000"/>
            <a:headEnd/>
            <a:tailEnd/>
          </a:ln>
        </p:spPr>
        <p:txBody>
          <a:bodyPr wrap="none">
            <a:spAutoFit/>
          </a:bodyPr>
          <a:lstStyle/>
          <a:p>
            <a:pPr eaLnBrk="1" hangingPunct="1"/>
            <a:r>
              <a:rPr lang="en-US"/>
              <a:t>Left </a:t>
            </a:r>
            <a:br>
              <a:rPr lang="en-US"/>
            </a:br>
            <a:r>
              <a:rPr lang="en-US"/>
              <a:t>Camera</a:t>
            </a:r>
          </a:p>
        </p:txBody>
      </p:sp>
      <p:sp>
        <p:nvSpPr>
          <p:cNvPr id="34826" name="Freeform 10"/>
          <p:cNvSpPr>
            <a:spLocks/>
          </p:cNvSpPr>
          <p:nvPr/>
        </p:nvSpPr>
        <p:spPr bwMode="auto">
          <a:xfrm>
            <a:off x="1141414" y="1373189"/>
            <a:ext cx="2587625" cy="4725987"/>
          </a:xfrm>
          <a:custGeom>
            <a:avLst/>
            <a:gdLst>
              <a:gd name="T0" fmla="*/ 1536 w 1632"/>
              <a:gd name="T1" fmla="*/ 2976 h 2976"/>
              <a:gd name="T2" fmla="*/ 0 w 1632"/>
              <a:gd name="T3" fmla="*/ 2976 h 2976"/>
              <a:gd name="T4" fmla="*/ 0 w 1632"/>
              <a:gd name="T5" fmla="*/ 0 h 2976"/>
              <a:gd name="T6" fmla="*/ 1536 w 1632"/>
              <a:gd name="T7" fmla="*/ 0 h 2976"/>
              <a:gd name="T8" fmla="*/ 1632 w 1632"/>
              <a:gd name="T9" fmla="*/ 960 h 2976"/>
              <a:gd name="T10" fmla="*/ 1632 w 1632"/>
              <a:gd name="T11" fmla="*/ 2016 h 2976"/>
              <a:gd name="T12" fmla="*/ 1536 w 1632"/>
              <a:gd name="T13" fmla="*/ 2976 h 2976"/>
              <a:gd name="T14" fmla="*/ 0 60000 65536"/>
              <a:gd name="T15" fmla="*/ 0 60000 65536"/>
              <a:gd name="T16" fmla="*/ 0 60000 65536"/>
              <a:gd name="T17" fmla="*/ 0 60000 65536"/>
              <a:gd name="T18" fmla="*/ 0 60000 65536"/>
              <a:gd name="T19" fmla="*/ 0 60000 65536"/>
              <a:gd name="T20" fmla="*/ 0 60000 65536"/>
              <a:gd name="T21" fmla="*/ 0 w 1632"/>
              <a:gd name="T22" fmla="*/ 0 h 2976"/>
              <a:gd name="T23" fmla="*/ 1632 w 1632"/>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2976">
                <a:moveTo>
                  <a:pt x="1536" y="2976"/>
                </a:moveTo>
                <a:lnTo>
                  <a:pt x="0" y="2976"/>
                </a:lnTo>
                <a:lnTo>
                  <a:pt x="0" y="0"/>
                </a:lnTo>
                <a:lnTo>
                  <a:pt x="1536" y="0"/>
                </a:lnTo>
                <a:lnTo>
                  <a:pt x="1632" y="960"/>
                </a:lnTo>
                <a:lnTo>
                  <a:pt x="1632" y="2016"/>
                </a:lnTo>
                <a:lnTo>
                  <a:pt x="1536"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4827" name="Freeform 11"/>
          <p:cNvSpPr>
            <a:spLocks/>
          </p:cNvSpPr>
          <p:nvPr/>
        </p:nvSpPr>
        <p:spPr bwMode="auto">
          <a:xfrm>
            <a:off x="3581400" y="1371600"/>
            <a:ext cx="2286000" cy="1524000"/>
          </a:xfrm>
          <a:custGeom>
            <a:avLst/>
            <a:gdLst>
              <a:gd name="T0" fmla="*/ 0 w 1440"/>
              <a:gd name="T1" fmla="*/ 0 h 960"/>
              <a:gd name="T2" fmla="*/ 96 w 1440"/>
              <a:gd name="T3" fmla="*/ 960 h 960"/>
              <a:gd name="T4" fmla="*/ 576 w 1440"/>
              <a:gd name="T5" fmla="*/ 960 h 960"/>
              <a:gd name="T6" fmla="*/ 1440 w 1440"/>
              <a:gd name="T7" fmla="*/ 0 h 960"/>
              <a:gd name="T8" fmla="*/ 0 w 1440"/>
              <a:gd name="T9" fmla="*/ 0 h 960"/>
              <a:gd name="T10" fmla="*/ 0 60000 65536"/>
              <a:gd name="T11" fmla="*/ 0 60000 65536"/>
              <a:gd name="T12" fmla="*/ 0 60000 65536"/>
              <a:gd name="T13" fmla="*/ 0 60000 65536"/>
              <a:gd name="T14" fmla="*/ 0 60000 65536"/>
              <a:gd name="T15" fmla="*/ 0 w 1440"/>
              <a:gd name="T16" fmla="*/ 0 h 960"/>
              <a:gd name="T17" fmla="*/ 1440 w 1440"/>
              <a:gd name="T18" fmla="*/ 960 h 960"/>
            </a:gdLst>
            <a:ahLst/>
            <a:cxnLst>
              <a:cxn ang="T10">
                <a:pos x="T0" y="T1"/>
              </a:cxn>
              <a:cxn ang="T11">
                <a:pos x="T2" y="T3"/>
              </a:cxn>
              <a:cxn ang="T12">
                <a:pos x="T4" y="T5"/>
              </a:cxn>
              <a:cxn ang="T13">
                <a:pos x="T6" y="T7"/>
              </a:cxn>
              <a:cxn ang="T14">
                <a:pos x="T8" y="T9"/>
              </a:cxn>
            </a:cxnLst>
            <a:rect l="T15" t="T16" r="T17" b="T18"/>
            <a:pathLst>
              <a:path w="1440" h="960">
                <a:moveTo>
                  <a:pt x="0" y="0"/>
                </a:moveTo>
                <a:lnTo>
                  <a:pt x="96" y="960"/>
                </a:lnTo>
                <a:lnTo>
                  <a:pt x="576" y="960"/>
                </a:lnTo>
                <a:lnTo>
                  <a:pt x="1440" y="0"/>
                </a:lnTo>
                <a:lnTo>
                  <a:pt x="0" y="0"/>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4828" name="Freeform 12"/>
          <p:cNvSpPr>
            <a:spLocks/>
          </p:cNvSpPr>
          <p:nvPr/>
        </p:nvSpPr>
        <p:spPr bwMode="auto">
          <a:xfrm>
            <a:off x="4495800" y="1371600"/>
            <a:ext cx="2819400" cy="4724400"/>
          </a:xfrm>
          <a:custGeom>
            <a:avLst/>
            <a:gdLst>
              <a:gd name="T0" fmla="*/ 0 w 1776"/>
              <a:gd name="T1" fmla="*/ 960 h 2976"/>
              <a:gd name="T2" fmla="*/ 864 w 1776"/>
              <a:gd name="T3" fmla="*/ 0 h 2976"/>
              <a:gd name="T4" fmla="*/ 1776 w 1776"/>
              <a:gd name="T5" fmla="*/ 0 h 2976"/>
              <a:gd name="T6" fmla="*/ 1776 w 1776"/>
              <a:gd name="T7" fmla="*/ 2976 h 2976"/>
              <a:gd name="T8" fmla="*/ 720 w 1776"/>
              <a:gd name="T9" fmla="*/ 2976 h 2976"/>
              <a:gd name="T10" fmla="*/ 0 w 1776"/>
              <a:gd name="T11" fmla="*/ 2016 h 2976"/>
              <a:gd name="T12" fmla="*/ 0 w 1776"/>
              <a:gd name="T13" fmla="*/ 960 h 2976"/>
              <a:gd name="T14" fmla="*/ 0 60000 65536"/>
              <a:gd name="T15" fmla="*/ 0 60000 65536"/>
              <a:gd name="T16" fmla="*/ 0 60000 65536"/>
              <a:gd name="T17" fmla="*/ 0 60000 65536"/>
              <a:gd name="T18" fmla="*/ 0 60000 65536"/>
              <a:gd name="T19" fmla="*/ 0 60000 65536"/>
              <a:gd name="T20" fmla="*/ 0 60000 65536"/>
              <a:gd name="T21" fmla="*/ 0 w 1776"/>
              <a:gd name="T22" fmla="*/ 0 h 2976"/>
              <a:gd name="T23" fmla="*/ 1776 w 1776"/>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76">
                <a:moveTo>
                  <a:pt x="0" y="960"/>
                </a:moveTo>
                <a:lnTo>
                  <a:pt x="864" y="0"/>
                </a:lnTo>
                <a:lnTo>
                  <a:pt x="1776" y="0"/>
                </a:lnTo>
                <a:lnTo>
                  <a:pt x="1776" y="2976"/>
                </a:lnTo>
                <a:lnTo>
                  <a:pt x="720" y="2976"/>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4829" name="Freeform 13"/>
          <p:cNvSpPr>
            <a:spLocks/>
          </p:cNvSpPr>
          <p:nvPr/>
        </p:nvSpPr>
        <p:spPr bwMode="auto">
          <a:xfrm>
            <a:off x="3581400" y="4572000"/>
            <a:ext cx="2057400" cy="1524000"/>
          </a:xfrm>
          <a:custGeom>
            <a:avLst/>
            <a:gdLst>
              <a:gd name="T0" fmla="*/ 0 w 1296"/>
              <a:gd name="T1" fmla="*/ 960 h 960"/>
              <a:gd name="T2" fmla="*/ 96 w 1296"/>
              <a:gd name="T3" fmla="*/ 0 h 960"/>
              <a:gd name="T4" fmla="*/ 576 w 1296"/>
              <a:gd name="T5" fmla="*/ 0 h 960"/>
              <a:gd name="T6" fmla="*/ 1296 w 1296"/>
              <a:gd name="T7" fmla="*/ 960 h 960"/>
              <a:gd name="T8" fmla="*/ 0 w 1296"/>
              <a:gd name="T9" fmla="*/ 960 h 960"/>
              <a:gd name="T10" fmla="*/ 0 60000 65536"/>
              <a:gd name="T11" fmla="*/ 0 60000 65536"/>
              <a:gd name="T12" fmla="*/ 0 60000 65536"/>
              <a:gd name="T13" fmla="*/ 0 60000 65536"/>
              <a:gd name="T14" fmla="*/ 0 60000 65536"/>
              <a:gd name="T15" fmla="*/ 0 w 1296"/>
              <a:gd name="T16" fmla="*/ 0 h 960"/>
              <a:gd name="T17" fmla="*/ 1296 w 1296"/>
              <a:gd name="T18" fmla="*/ 960 h 960"/>
            </a:gdLst>
            <a:ahLst/>
            <a:cxnLst>
              <a:cxn ang="T10">
                <a:pos x="T0" y="T1"/>
              </a:cxn>
              <a:cxn ang="T11">
                <a:pos x="T2" y="T3"/>
              </a:cxn>
              <a:cxn ang="T12">
                <a:pos x="T4" y="T5"/>
              </a:cxn>
              <a:cxn ang="T13">
                <a:pos x="T6" y="T7"/>
              </a:cxn>
              <a:cxn ang="T14">
                <a:pos x="T8" y="T9"/>
              </a:cxn>
            </a:cxnLst>
            <a:rect l="T15" t="T16" r="T17" b="T18"/>
            <a:pathLst>
              <a:path w="1296" h="960">
                <a:moveTo>
                  <a:pt x="0" y="960"/>
                </a:moveTo>
                <a:lnTo>
                  <a:pt x="96" y="0"/>
                </a:lnTo>
                <a:lnTo>
                  <a:pt x="576" y="0"/>
                </a:lnTo>
                <a:lnTo>
                  <a:pt x="1296" y="960"/>
                </a:lnTo>
                <a:lnTo>
                  <a:pt x="0" y="960"/>
                </a:lnTo>
                <a:close/>
              </a:path>
            </a:pathLst>
          </a:custGeom>
          <a:solidFill>
            <a:srgbClr val="CC3399"/>
          </a:solidFill>
          <a:ln w="38100" cap="flat" cmpd="sng">
            <a:solidFill>
              <a:schemeClr val="tx1"/>
            </a:solidFill>
            <a:prstDash val="solid"/>
            <a:round/>
            <a:headEnd/>
            <a:tailEnd/>
          </a:ln>
        </p:spPr>
        <p:txBody>
          <a:bodyPr/>
          <a:lstStyle/>
          <a:p>
            <a:endParaRPr lang="en-US"/>
          </a:p>
        </p:txBody>
      </p:sp>
      <p:sp>
        <p:nvSpPr>
          <p:cNvPr id="34830" name="Text Box 14"/>
          <p:cNvSpPr txBox="1">
            <a:spLocks noChangeArrowheads="1"/>
          </p:cNvSpPr>
          <p:nvPr/>
        </p:nvSpPr>
        <p:spPr bwMode="auto">
          <a:xfrm>
            <a:off x="1066800" y="457201"/>
            <a:ext cx="6172200" cy="646331"/>
          </a:xfrm>
          <a:prstGeom prst="rect">
            <a:avLst/>
          </a:prstGeom>
          <a:noFill/>
          <a:ln w="38100">
            <a:noFill/>
            <a:miter lim="800000"/>
            <a:headEnd/>
            <a:tailEnd/>
          </a:ln>
        </p:spPr>
        <p:txBody>
          <a:bodyPr>
            <a:spAutoFit/>
          </a:bodyPr>
          <a:lstStyle/>
          <a:p>
            <a:pPr eaLnBrk="1" hangingPunct="1">
              <a:spcBef>
                <a:spcPct val="50000"/>
              </a:spcBef>
            </a:pPr>
            <a:r>
              <a:rPr lang="en-US"/>
              <a:t>Another example of user input: vanishing point and back face of view volume are defined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143000" y="1362074"/>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6867" name="Rectangle 3"/>
          <p:cNvSpPr>
            <a:spLocks noChangeArrowheads="1"/>
          </p:cNvSpPr>
          <p:nvPr/>
        </p:nvSpPr>
        <p:spPr bwMode="auto">
          <a:xfrm>
            <a:off x="3733800" y="2886074"/>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6868" name="AutoShape 4"/>
          <p:cNvSpPr>
            <a:spLocks noChangeArrowheads="1"/>
          </p:cNvSpPr>
          <p:nvPr/>
        </p:nvSpPr>
        <p:spPr bwMode="auto">
          <a:xfrm>
            <a:off x="4267200" y="3571874"/>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6869" name="Line 5"/>
          <p:cNvSpPr>
            <a:spLocks noChangeShapeType="1"/>
          </p:cNvSpPr>
          <p:nvPr/>
        </p:nvSpPr>
        <p:spPr bwMode="auto">
          <a:xfrm flipH="1" flipV="1">
            <a:off x="2514600" y="1362074"/>
            <a:ext cx="1828800" cy="2286000"/>
          </a:xfrm>
          <a:prstGeom prst="line">
            <a:avLst/>
          </a:prstGeom>
          <a:noFill/>
          <a:ln w="9525">
            <a:solidFill>
              <a:schemeClr val="tx1"/>
            </a:solidFill>
            <a:round/>
            <a:headEnd/>
            <a:tailEnd/>
          </a:ln>
        </p:spPr>
        <p:txBody>
          <a:bodyPr/>
          <a:lstStyle/>
          <a:p>
            <a:endParaRPr lang="en-US"/>
          </a:p>
        </p:txBody>
      </p:sp>
      <p:sp>
        <p:nvSpPr>
          <p:cNvPr id="36870" name="Line 6"/>
          <p:cNvSpPr>
            <a:spLocks noChangeShapeType="1"/>
          </p:cNvSpPr>
          <p:nvPr/>
        </p:nvSpPr>
        <p:spPr bwMode="auto">
          <a:xfrm flipV="1">
            <a:off x="4343400" y="1362074"/>
            <a:ext cx="381000" cy="2286000"/>
          </a:xfrm>
          <a:prstGeom prst="line">
            <a:avLst/>
          </a:prstGeom>
          <a:noFill/>
          <a:ln w="9525">
            <a:solidFill>
              <a:schemeClr val="tx1"/>
            </a:solidFill>
            <a:round/>
            <a:headEnd/>
            <a:tailEnd/>
          </a:ln>
        </p:spPr>
        <p:txBody>
          <a:bodyPr/>
          <a:lstStyle/>
          <a:p>
            <a:endParaRPr lang="en-US"/>
          </a:p>
        </p:txBody>
      </p:sp>
      <p:sp>
        <p:nvSpPr>
          <p:cNvPr id="36871" name="Line 7"/>
          <p:cNvSpPr>
            <a:spLocks noChangeShapeType="1"/>
          </p:cNvSpPr>
          <p:nvPr/>
        </p:nvSpPr>
        <p:spPr bwMode="auto">
          <a:xfrm flipH="1">
            <a:off x="2743200" y="3648074"/>
            <a:ext cx="1600200" cy="2438400"/>
          </a:xfrm>
          <a:prstGeom prst="line">
            <a:avLst/>
          </a:prstGeom>
          <a:noFill/>
          <a:ln w="9525">
            <a:solidFill>
              <a:schemeClr val="tx1"/>
            </a:solidFill>
            <a:round/>
            <a:headEnd/>
            <a:tailEnd/>
          </a:ln>
        </p:spPr>
        <p:txBody>
          <a:bodyPr/>
          <a:lstStyle/>
          <a:p>
            <a:endParaRPr lang="en-US"/>
          </a:p>
        </p:txBody>
      </p:sp>
      <p:sp>
        <p:nvSpPr>
          <p:cNvPr id="36872" name="Line 8"/>
          <p:cNvSpPr>
            <a:spLocks noChangeShapeType="1"/>
          </p:cNvSpPr>
          <p:nvPr/>
        </p:nvSpPr>
        <p:spPr bwMode="auto">
          <a:xfrm>
            <a:off x="4343400" y="3648074"/>
            <a:ext cx="381000" cy="2438400"/>
          </a:xfrm>
          <a:prstGeom prst="line">
            <a:avLst/>
          </a:prstGeom>
          <a:noFill/>
          <a:ln w="9525">
            <a:solidFill>
              <a:schemeClr val="tx1"/>
            </a:solidFill>
            <a:round/>
            <a:headEnd/>
            <a:tailEnd/>
          </a:ln>
        </p:spPr>
        <p:txBody>
          <a:bodyPr/>
          <a:lstStyle/>
          <a:p>
            <a:endParaRPr lang="en-US"/>
          </a:p>
        </p:txBody>
      </p:sp>
      <p:sp>
        <p:nvSpPr>
          <p:cNvPr id="36873" name="Text Box 9"/>
          <p:cNvSpPr txBox="1">
            <a:spLocks noChangeArrowheads="1"/>
          </p:cNvSpPr>
          <p:nvPr/>
        </p:nvSpPr>
        <p:spPr bwMode="auto">
          <a:xfrm>
            <a:off x="7391401" y="1514474"/>
            <a:ext cx="1005403" cy="646331"/>
          </a:xfrm>
          <a:prstGeom prst="rect">
            <a:avLst/>
          </a:prstGeom>
          <a:noFill/>
          <a:ln w="9525">
            <a:solidFill>
              <a:schemeClr val="tx1"/>
            </a:solidFill>
            <a:miter lim="800000"/>
            <a:headEnd/>
            <a:tailEnd/>
          </a:ln>
        </p:spPr>
        <p:txBody>
          <a:bodyPr wrap="none">
            <a:spAutoFit/>
          </a:bodyPr>
          <a:lstStyle/>
          <a:p>
            <a:pPr eaLnBrk="1" hangingPunct="1"/>
            <a:r>
              <a:rPr lang="en-US"/>
              <a:t>Right</a:t>
            </a:r>
            <a:br>
              <a:rPr lang="en-US"/>
            </a:br>
            <a:r>
              <a:rPr lang="en-US"/>
              <a:t>Camera</a:t>
            </a:r>
          </a:p>
        </p:txBody>
      </p:sp>
      <p:sp>
        <p:nvSpPr>
          <p:cNvPr id="36874" name="Freeform 10"/>
          <p:cNvSpPr>
            <a:spLocks/>
          </p:cNvSpPr>
          <p:nvPr/>
        </p:nvSpPr>
        <p:spPr bwMode="auto">
          <a:xfrm>
            <a:off x="1141414" y="1362075"/>
            <a:ext cx="2587625" cy="4727575"/>
          </a:xfrm>
          <a:custGeom>
            <a:avLst/>
            <a:gdLst>
              <a:gd name="T0" fmla="*/ 1009 w 1630"/>
              <a:gd name="T1" fmla="*/ 2976 h 2978"/>
              <a:gd name="T2" fmla="*/ 0 w 1630"/>
              <a:gd name="T3" fmla="*/ 2978 h 2978"/>
              <a:gd name="T4" fmla="*/ 0 w 1630"/>
              <a:gd name="T5" fmla="*/ 1 h 2978"/>
              <a:gd name="T6" fmla="*/ 865 w 1630"/>
              <a:gd name="T7" fmla="*/ 0 h 2978"/>
              <a:gd name="T8" fmla="*/ 1630 w 1630"/>
              <a:gd name="T9" fmla="*/ 961 h 2978"/>
              <a:gd name="T10" fmla="*/ 1630 w 1630"/>
              <a:gd name="T11" fmla="*/ 2018 h 2978"/>
              <a:gd name="T12" fmla="*/ 1009 w 1630"/>
              <a:gd name="T13" fmla="*/ 2976 h 2978"/>
              <a:gd name="T14" fmla="*/ 0 60000 65536"/>
              <a:gd name="T15" fmla="*/ 0 60000 65536"/>
              <a:gd name="T16" fmla="*/ 0 60000 65536"/>
              <a:gd name="T17" fmla="*/ 0 60000 65536"/>
              <a:gd name="T18" fmla="*/ 0 60000 65536"/>
              <a:gd name="T19" fmla="*/ 0 60000 65536"/>
              <a:gd name="T20" fmla="*/ 0 60000 65536"/>
              <a:gd name="T21" fmla="*/ 0 w 1630"/>
              <a:gd name="T22" fmla="*/ 0 h 2978"/>
              <a:gd name="T23" fmla="*/ 1630 w 1630"/>
              <a:gd name="T24" fmla="*/ 2978 h 29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0" h="2978">
                <a:moveTo>
                  <a:pt x="1009" y="2976"/>
                </a:moveTo>
                <a:lnTo>
                  <a:pt x="0" y="2978"/>
                </a:lnTo>
                <a:lnTo>
                  <a:pt x="0" y="1"/>
                </a:lnTo>
                <a:lnTo>
                  <a:pt x="865" y="0"/>
                </a:lnTo>
                <a:lnTo>
                  <a:pt x="1630" y="961"/>
                </a:lnTo>
                <a:lnTo>
                  <a:pt x="1630" y="2018"/>
                </a:lnTo>
                <a:lnTo>
                  <a:pt x="1009"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6875" name="Freeform 11"/>
          <p:cNvSpPr>
            <a:spLocks/>
          </p:cNvSpPr>
          <p:nvPr/>
        </p:nvSpPr>
        <p:spPr bwMode="auto">
          <a:xfrm>
            <a:off x="2524125" y="1362074"/>
            <a:ext cx="2190750" cy="1524000"/>
          </a:xfrm>
          <a:custGeom>
            <a:avLst/>
            <a:gdLst>
              <a:gd name="T0" fmla="*/ 0 w 1380"/>
              <a:gd name="T1" fmla="*/ 6 h 960"/>
              <a:gd name="T2" fmla="*/ 762 w 1380"/>
              <a:gd name="T3" fmla="*/ 960 h 960"/>
              <a:gd name="T4" fmla="*/ 1242 w 1380"/>
              <a:gd name="T5" fmla="*/ 960 h 960"/>
              <a:gd name="T6" fmla="*/ 1380 w 1380"/>
              <a:gd name="T7" fmla="*/ 0 h 960"/>
              <a:gd name="T8" fmla="*/ 0 w 1380"/>
              <a:gd name="T9" fmla="*/ 6 h 960"/>
              <a:gd name="T10" fmla="*/ 0 60000 65536"/>
              <a:gd name="T11" fmla="*/ 0 60000 65536"/>
              <a:gd name="T12" fmla="*/ 0 60000 65536"/>
              <a:gd name="T13" fmla="*/ 0 60000 65536"/>
              <a:gd name="T14" fmla="*/ 0 60000 65536"/>
              <a:gd name="T15" fmla="*/ 0 w 1380"/>
              <a:gd name="T16" fmla="*/ 0 h 960"/>
              <a:gd name="T17" fmla="*/ 1380 w 1380"/>
              <a:gd name="T18" fmla="*/ 960 h 960"/>
            </a:gdLst>
            <a:ahLst/>
            <a:cxnLst>
              <a:cxn ang="T10">
                <a:pos x="T0" y="T1"/>
              </a:cxn>
              <a:cxn ang="T11">
                <a:pos x="T2" y="T3"/>
              </a:cxn>
              <a:cxn ang="T12">
                <a:pos x="T4" y="T5"/>
              </a:cxn>
              <a:cxn ang="T13">
                <a:pos x="T6" y="T7"/>
              </a:cxn>
              <a:cxn ang="T14">
                <a:pos x="T8" y="T9"/>
              </a:cxn>
            </a:cxnLst>
            <a:rect l="T15" t="T16" r="T17" b="T18"/>
            <a:pathLst>
              <a:path w="1380" h="960">
                <a:moveTo>
                  <a:pt x="0" y="6"/>
                </a:moveTo>
                <a:lnTo>
                  <a:pt x="762" y="960"/>
                </a:lnTo>
                <a:lnTo>
                  <a:pt x="1242" y="960"/>
                </a:lnTo>
                <a:lnTo>
                  <a:pt x="1380" y="0"/>
                </a:lnTo>
                <a:lnTo>
                  <a:pt x="0" y="6"/>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6876" name="Freeform 12"/>
          <p:cNvSpPr>
            <a:spLocks/>
          </p:cNvSpPr>
          <p:nvPr/>
        </p:nvSpPr>
        <p:spPr bwMode="auto">
          <a:xfrm>
            <a:off x="4495800" y="1362075"/>
            <a:ext cx="2819400" cy="4733925"/>
          </a:xfrm>
          <a:custGeom>
            <a:avLst/>
            <a:gdLst>
              <a:gd name="T0" fmla="*/ 0 w 1776"/>
              <a:gd name="T1" fmla="*/ 960 h 2982"/>
              <a:gd name="T2" fmla="*/ 144 w 1776"/>
              <a:gd name="T3" fmla="*/ 0 h 2982"/>
              <a:gd name="T4" fmla="*/ 1776 w 1776"/>
              <a:gd name="T5" fmla="*/ 0 h 2982"/>
              <a:gd name="T6" fmla="*/ 1776 w 1776"/>
              <a:gd name="T7" fmla="*/ 2976 h 2982"/>
              <a:gd name="T8" fmla="*/ 138 w 1776"/>
              <a:gd name="T9" fmla="*/ 2982 h 2982"/>
              <a:gd name="T10" fmla="*/ 0 w 1776"/>
              <a:gd name="T11" fmla="*/ 2016 h 2982"/>
              <a:gd name="T12" fmla="*/ 0 w 1776"/>
              <a:gd name="T13" fmla="*/ 960 h 2982"/>
              <a:gd name="T14" fmla="*/ 0 60000 65536"/>
              <a:gd name="T15" fmla="*/ 0 60000 65536"/>
              <a:gd name="T16" fmla="*/ 0 60000 65536"/>
              <a:gd name="T17" fmla="*/ 0 60000 65536"/>
              <a:gd name="T18" fmla="*/ 0 60000 65536"/>
              <a:gd name="T19" fmla="*/ 0 60000 65536"/>
              <a:gd name="T20" fmla="*/ 0 60000 65536"/>
              <a:gd name="T21" fmla="*/ 0 w 1776"/>
              <a:gd name="T22" fmla="*/ 0 h 2982"/>
              <a:gd name="T23" fmla="*/ 1776 w 1776"/>
              <a:gd name="T24" fmla="*/ 2982 h 29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82">
                <a:moveTo>
                  <a:pt x="0" y="960"/>
                </a:moveTo>
                <a:lnTo>
                  <a:pt x="144" y="0"/>
                </a:lnTo>
                <a:lnTo>
                  <a:pt x="1776" y="0"/>
                </a:lnTo>
                <a:lnTo>
                  <a:pt x="1776" y="2976"/>
                </a:lnTo>
                <a:lnTo>
                  <a:pt x="138" y="2982"/>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6877" name="Freeform 13"/>
          <p:cNvSpPr>
            <a:spLocks/>
          </p:cNvSpPr>
          <p:nvPr/>
        </p:nvSpPr>
        <p:spPr bwMode="auto">
          <a:xfrm>
            <a:off x="2752725" y="4562474"/>
            <a:ext cx="1962150" cy="1524000"/>
          </a:xfrm>
          <a:custGeom>
            <a:avLst/>
            <a:gdLst>
              <a:gd name="T0" fmla="*/ 0 w 1236"/>
              <a:gd name="T1" fmla="*/ 954 h 960"/>
              <a:gd name="T2" fmla="*/ 618 w 1236"/>
              <a:gd name="T3" fmla="*/ 0 h 960"/>
              <a:gd name="T4" fmla="*/ 1098 w 1236"/>
              <a:gd name="T5" fmla="*/ 0 h 960"/>
              <a:gd name="T6" fmla="*/ 1236 w 1236"/>
              <a:gd name="T7" fmla="*/ 960 h 960"/>
              <a:gd name="T8" fmla="*/ 0 w 1236"/>
              <a:gd name="T9" fmla="*/ 954 h 960"/>
              <a:gd name="T10" fmla="*/ 0 60000 65536"/>
              <a:gd name="T11" fmla="*/ 0 60000 65536"/>
              <a:gd name="T12" fmla="*/ 0 60000 65536"/>
              <a:gd name="T13" fmla="*/ 0 60000 65536"/>
              <a:gd name="T14" fmla="*/ 0 60000 65536"/>
              <a:gd name="T15" fmla="*/ 0 w 1236"/>
              <a:gd name="T16" fmla="*/ 0 h 960"/>
              <a:gd name="T17" fmla="*/ 1236 w 1236"/>
              <a:gd name="T18" fmla="*/ 960 h 960"/>
            </a:gdLst>
            <a:ahLst/>
            <a:cxnLst>
              <a:cxn ang="T10">
                <a:pos x="T0" y="T1"/>
              </a:cxn>
              <a:cxn ang="T11">
                <a:pos x="T2" y="T3"/>
              </a:cxn>
              <a:cxn ang="T12">
                <a:pos x="T4" y="T5"/>
              </a:cxn>
              <a:cxn ang="T13">
                <a:pos x="T6" y="T7"/>
              </a:cxn>
              <a:cxn ang="T14">
                <a:pos x="T8" y="T9"/>
              </a:cxn>
            </a:cxnLst>
            <a:rect l="T15" t="T16" r="T17" b="T18"/>
            <a:pathLst>
              <a:path w="1236" h="960">
                <a:moveTo>
                  <a:pt x="0" y="954"/>
                </a:moveTo>
                <a:lnTo>
                  <a:pt x="618" y="0"/>
                </a:lnTo>
                <a:lnTo>
                  <a:pt x="1098" y="0"/>
                </a:lnTo>
                <a:lnTo>
                  <a:pt x="1236" y="960"/>
                </a:lnTo>
                <a:lnTo>
                  <a:pt x="0" y="954"/>
                </a:lnTo>
                <a:close/>
              </a:path>
            </a:pathLst>
          </a:custGeom>
          <a:solidFill>
            <a:srgbClr val="CC3399"/>
          </a:solidFill>
          <a:ln w="38100" cap="flat" cmpd="sng">
            <a:solidFill>
              <a:schemeClr val="tx1"/>
            </a:solidFill>
            <a:prstDash val="solid"/>
            <a:round/>
            <a:headEnd/>
            <a:tailEnd/>
          </a:ln>
        </p:spPr>
        <p:txBody>
          <a:bodyPr/>
          <a:lstStyle/>
          <a:p>
            <a:endParaRPr lang="en-US"/>
          </a:p>
        </p:txBody>
      </p:sp>
      <p:sp>
        <p:nvSpPr>
          <p:cNvPr id="36878" name="Text Box 14"/>
          <p:cNvSpPr txBox="1">
            <a:spLocks noChangeArrowheads="1"/>
          </p:cNvSpPr>
          <p:nvPr/>
        </p:nvSpPr>
        <p:spPr bwMode="auto">
          <a:xfrm>
            <a:off x="1066800" y="447675"/>
            <a:ext cx="6172200" cy="646331"/>
          </a:xfrm>
          <a:prstGeom prst="rect">
            <a:avLst/>
          </a:prstGeom>
          <a:noFill/>
          <a:ln w="38100">
            <a:noFill/>
            <a:miter lim="800000"/>
            <a:headEnd/>
            <a:tailEnd/>
          </a:ln>
        </p:spPr>
        <p:txBody>
          <a:bodyPr>
            <a:spAutoFit/>
          </a:bodyPr>
          <a:lstStyle/>
          <a:p>
            <a:pPr eaLnBrk="1" hangingPunct="1">
              <a:spcBef>
                <a:spcPct val="50000"/>
              </a:spcBef>
            </a:pPr>
            <a:r>
              <a:rPr lang="en-US"/>
              <a:t>Another example of user input: vanishing point and back face of view volume are defined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a:t>
            </a:r>
          </a:p>
        </p:txBody>
      </p:sp>
      <p:sp>
        <p:nvSpPr>
          <p:cNvPr id="3" name="Content Placeholder 2"/>
          <p:cNvSpPr>
            <a:spLocks noGrp="1"/>
          </p:cNvSpPr>
          <p:nvPr>
            <p:ph idx="1"/>
          </p:nvPr>
        </p:nvSpPr>
        <p:spPr/>
        <p:txBody>
          <a:bodyPr/>
          <a:lstStyle/>
          <a:p>
            <a:r>
              <a:rPr lang="en-US" dirty="0"/>
              <a:t>Think about the camera center and image plane…</a:t>
            </a:r>
          </a:p>
          <a:p>
            <a:pPr lvl="1"/>
            <a:r>
              <a:rPr lang="en-US" dirty="0"/>
              <a:t>What happens when we move the box?</a:t>
            </a:r>
          </a:p>
          <a:p>
            <a:pPr lvl="1"/>
            <a:r>
              <a:rPr lang="en-US" dirty="0"/>
              <a:t>What happens when we move the vanishing point?</a:t>
            </a:r>
          </a:p>
        </p:txBody>
      </p:sp>
      <p:sp>
        <p:nvSpPr>
          <p:cNvPr id="4" name="Rectangle 2"/>
          <p:cNvSpPr>
            <a:spLocks noChangeArrowheads="1"/>
          </p:cNvSpPr>
          <p:nvPr/>
        </p:nvSpPr>
        <p:spPr bwMode="auto">
          <a:xfrm>
            <a:off x="2514600" y="3429000"/>
            <a:ext cx="3733800" cy="285797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5" name="Rectangle 3"/>
          <p:cNvSpPr>
            <a:spLocks noChangeArrowheads="1"/>
          </p:cNvSpPr>
          <p:nvPr/>
        </p:nvSpPr>
        <p:spPr bwMode="auto">
          <a:xfrm>
            <a:off x="3505200" y="4191000"/>
            <a:ext cx="1600200" cy="1295400"/>
          </a:xfrm>
          <a:prstGeom prst="rect">
            <a:avLst/>
          </a:prstGeom>
          <a:solidFill>
            <a:schemeClr val="accent1">
              <a:lumMod val="20000"/>
              <a:lumOff val="80000"/>
            </a:schemeClr>
          </a:solidFill>
          <a:ln w="9525">
            <a:solidFill>
              <a:schemeClr val="tx1"/>
            </a:solidFill>
            <a:miter lim="800000"/>
            <a:headEnd/>
            <a:tailEnd/>
          </a:ln>
        </p:spPr>
        <p:txBody>
          <a:bodyPr wrap="none" anchor="ctr"/>
          <a:lstStyle/>
          <a:p>
            <a:endParaRPr lang="en-US"/>
          </a:p>
        </p:txBody>
      </p:sp>
      <p:sp>
        <p:nvSpPr>
          <p:cNvPr id="6" name="AutoShape 4"/>
          <p:cNvSpPr>
            <a:spLocks noChangeArrowheads="1"/>
          </p:cNvSpPr>
          <p:nvPr/>
        </p:nvSpPr>
        <p:spPr bwMode="auto">
          <a:xfrm>
            <a:off x="4251208" y="4800601"/>
            <a:ext cx="92193" cy="92193"/>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7" name="Line 5"/>
          <p:cNvSpPr>
            <a:spLocks noChangeShapeType="1"/>
          </p:cNvSpPr>
          <p:nvPr/>
        </p:nvSpPr>
        <p:spPr bwMode="auto">
          <a:xfrm flipH="1" flipV="1">
            <a:off x="2590800" y="3429000"/>
            <a:ext cx="1694274" cy="1395118"/>
          </a:xfrm>
          <a:prstGeom prst="line">
            <a:avLst/>
          </a:prstGeom>
          <a:noFill/>
          <a:ln w="9525">
            <a:solidFill>
              <a:schemeClr val="tx1"/>
            </a:solidFill>
            <a:round/>
            <a:headEnd/>
            <a:tailEnd/>
          </a:ln>
        </p:spPr>
        <p:txBody>
          <a:bodyPr/>
          <a:lstStyle/>
          <a:p>
            <a:endParaRPr lang="en-US"/>
          </a:p>
        </p:txBody>
      </p:sp>
      <p:sp>
        <p:nvSpPr>
          <p:cNvPr id="8" name="Line 6"/>
          <p:cNvSpPr>
            <a:spLocks noChangeShapeType="1"/>
          </p:cNvSpPr>
          <p:nvPr/>
        </p:nvSpPr>
        <p:spPr bwMode="auto">
          <a:xfrm flipV="1">
            <a:off x="4343400" y="3429000"/>
            <a:ext cx="1676400" cy="1395118"/>
          </a:xfrm>
          <a:prstGeom prst="line">
            <a:avLst/>
          </a:prstGeom>
          <a:noFill/>
          <a:ln w="9525">
            <a:solidFill>
              <a:schemeClr val="tx1"/>
            </a:solidFill>
            <a:round/>
            <a:headEnd/>
            <a:tailEnd/>
          </a:ln>
        </p:spPr>
        <p:txBody>
          <a:bodyPr/>
          <a:lstStyle/>
          <a:p>
            <a:endParaRPr lang="en-US"/>
          </a:p>
        </p:txBody>
      </p:sp>
      <p:sp>
        <p:nvSpPr>
          <p:cNvPr id="9" name="Line 7"/>
          <p:cNvSpPr>
            <a:spLocks noChangeShapeType="1"/>
          </p:cNvSpPr>
          <p:nvPr/>
        </p:nvSpPr>
        <p:spPr bwMode="auto">
          <a:xfrm flipH="1">
            <a:off x="2514600" y="4800600"/>
            <a:ext cx="1836326" cy="1524000"/>
          </a:xfrm>
          <a:prstGeom prst="line">
            <a:avLst/>
          </a:prstGeom>
          <a:noFill/>
          <a:ln w="9525">
            <a:solidFill>
              <a:schemeClr val="tx1"/>
            </a:solidFill>
            <a:round/>
            <a:headEnd/>
            <a:tailEnd/>
          </a:ln>
        </p:spPr>
        <p:txBody>
          <a:bodyPr/>
          <a:lstStyle/>
          <a:p>
            <a:endParaRPr lang="en-US"/>
          </a:p>
        </p:txBody>
      </p:sp>
      <p:sp>
        <p:nvSpPr>
          <p:cNvPr id="10" name="Line 8"/>
          <p:cNvSpPr>
            <a:spLocks noChangeShapeType="1"/>
          </p:cNvSpPr>
          <p:nvPr/>
        </p:nvSpPr>
        <p:spPr bwMode="auto">
          <a:xfrm>
            <a:off x="4311771" y="4827242"/>
            <a:ext cx="1784229" cy="1421158"/>
          </a:xfrm>
          <a:prstGeom prst="line">
            <a:avLst/>
          </a:prstGeom>
          <a:noFill/>
          <a:ln w="9525">
            <a:solidFill>
              <a:schemeClr val="tx1"/>
            </a:solidFill>
            <a:round/>
            <a:headEnd/>
            <a:tailEnd/>
          </a:ln>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26"/>
          <p:cNvSpPr txBox="1">
            <a:spLocks noChangeArrowheads="1"/>
          </p:cNvSpPr>
          <p:nvPr/>
        </p:nvSpPr>
        <p:spPr bwMode="auto">
          <a:xfrm>
            <a:off x="1981200" y="5181600"/>
            <a:ext cx="1544012" cy="369332"/>
          </a:xfrm>
          <a:prstGeom prst="rect">
            <a:avLst/>
          </a:prstGeom>
          <a:noFill/>
          <a:ln w="9525">
            <a:solidFill>
              <a:schemeClr val="tx1"/>
            </a:solidFill>
            <a:miter lim="800000"/>
            <a:headEnd/>
            <a:tailEnd/>
          </a:ln>
        </p:spPr>
        <p:txBody>
          <a:bodyPr wrap="none">
            <a:spAutoFit/>
          </a:bodyPr>
          <a:lstStyle/>
          <a:p>
            <a:pPr eaLnBrk="1" hangingPunct="1"/>
            <a:r>
              <a:rPr lang="en-US"/>
              <a:t>High Camera</a:t>
            </a:r>
          </a:p>
        </p:txBody>
      </p:sp>
      <p:sp>
        <p:nvSpPr>
          <p:cNvPr id="32773" name="Text Box 27"/>
          <p:cNvSpPr txBox="1">
            <a:spLocks noChangeArrowheads="1"/>
          </p:cNvSpPr>
          <p:nvPr/>
        </p:nvSpPr>
        <p:spPr bwMode="auto">
          <a:xfrm>
            <a:off x="5867400" y="5181600"/>
            <a:ext cx="1492716" cy="369332"/>
          </a:xfrm>
          <a:prstGeom prst="rect">
            <a:avLst/>
          </a:prstGeom>
          <a:noFill/>
          <a:ln w="9525">
            <a:solidFill>
              <a:schemeClr val="tx1"/>
            </a:solidFill>
            <a:miter lim="800000"/>
            <a:headEnd/>
            <a:tailEnd/>
          </a:ln>
        </p:spPr>
        <p:txBody>
          <a:bodyPr wrap="none">
            <a:spAutoFit/>
          </a:bodyPr>
          <a:lstStyle/>
          <a:p>
            <a:pPr eaLnBrk="1" hangingPunct="1"/>
            <a:r>
              <a:rPr lang="en-US"/>
              <a:t>Low Camera</a:t>
            </a:r>
          </a:p>
        </p:txBody>
      </p:sp>
      <p:sp>
        <p:nvSpPr>
          <p:cNvPr id="32774" name="Text Box 28"/>
          <p:cNvSpPr txBox="1">
            <a:spLocks noChangeArrowheads="1"/>
          </p:cNvSpPr>
          <p:nvPr/>
        </p:nvSpPr>
        <p:spPr bwMode="auto">
          <a:xfrm>
            <a:off x="1665781" y="858692"/>
            <a:ext cx="6172200" cy="830997"/>
          </a:xfrm>
          <a:prstGeom prst="rect">
            <a:avLst/>
          </a:prstGeom>
          <a:noFill/>
          <a:ln w="38100">
            <a:noFill/>
            <a:miter lim="800000"/>
            <a:headEnd/>
            <a:tailEnd/>
          </a:ln>
        </p:spPr>
        <p:txBody>
          <a:bodyPr>
            <a:spAutoFit/>
          </a:bodyPr>
          <a:lstStyle/>
          <a:p>
            <a:pPr eaLnBrk="1" hangingPunct="1">
              <a:spcBef>
                <a:spcPct val="50000"/>
              </a:spcBef>
            </a:pPr>
            <a:r>
              <a:rPr lang="en-US" sz="2400" dirty="0"/>
              <a:t>Moving the box corresponds to changing the position of the camera.</a:t>
            </a:r>
          </a:p>
        </p:txBody>
      </p:sp>
      <p:grpSp>
        <p:nvGrpSpPr>
          <p:cNvPr id="29" name="Group 28"/>
          <p:cNvGrpSpPr>
            <a:grpSpLocks noChangeAspect="1"/>
          </p:cNvGrpSpPr>
          <p:nvPr/>
        </p:nvGrpSpPr>
        <p:grpSpPr>
          <a:xfrm>
            <a:off x="990599" y="2362199"/>
            <a:ext cx="3505200" cy="2682992"/>
            <a:chOff x="1600200" y="1295400"/>
            <a:chExt cx="6172200" cy="4724400"/>
          </a:xfrm>
        </p:grpSpPr>
        <p:sp>
          <p:nvSpPr>
            <p:cNvPr id="30"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1" name="Rectangle 3"/>
            <p:cNvSpPr>
              <a:spLocks noChangeArrowheads="1"/>
            </p:cNvSpPr>
            <p:nvPr/>
          </p:nvSpPr>
          <p:spPr bwMode="auto">
            <a:xfrm>
              <a:off x="2743200" y="25146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3" name="Line 5"/>
            <p:cNvSpPr>
              <a:spLocks noChangeShapeType="1"/>
            </p:cNvSpPr>
            <p:nvPr/>
          </p:nvSpPr>
          <p:spPr bwMode="auto">
            <a:xfrm flipH="1" flipV="1">
              <a:off x="1752600" y="1295400"/>
              <a:ext cx="1371600" cy="1676400"/>
            </a:xfrm>
            <a:prstGeom prst="line">
              <a:avLst/>
            </a:prstGeom>
            <a:noFill/>
            <a:ln w="9525">
              <a:solidFill>
                <a:schemeClr val="tx1"/>
              </a:solidFill>
              <a:round/>
              <a:headEnd/>
              <a:tailEnd/>
            </a:ln>
          </p:spPr>
          <p:txBody>
            <a:bodyPr/>
            <a:lstStyle/>
            <a:p>
              <a:endParaRPr lang="en-US"/>
            </a:p>
          </p:txBody>
        </p:sp>
        <p:sp>
          <p:nvSpPr>
            <p:cNvPr id="34" name="Line 6"/>
            <p:cNvSpPr>
              <a:spLocks noChangeShapeType="1"/>
            </p:cNvSpPr>
            <p:nvPr/>
          </p:nvSpPr>
          <p:spPr bwMode="auto">
            <a:xfrm flipV="1">
              <a:off x="3124200" y="1295400"/>
              <a:ext cx="1371600" cy="1676400"/>
            </a:xfrm>
            <a:prstGeom prst="line">
              <a:avLst/>
            </a:prstGeom>
            <a:noFill/>
            <a:ln w="9525">
              <a:solidFill>
                <a:schemeClr val="tx1"/>
              </a:solidFill>
              <a:round/>
              <a:headEnd/>
              <a:tailEnd/>
            </a:ln>
          </p:spPr>
          <p:txBody>
            <a:bodyPr/>
            <a:lstStyle/>
            <a:p>
              <a:endParaRPr lang="en-US"/>
            </a:p>
          </p:txBody>
        </p:sp>
        <p:sp>
          <p:nvSpPr>
            <p:cNvPr id="35" name="Line 7"/>
            <p:cNvSpPr>
              <a:spLocks noChangeShapeType="1"/>
            </p:cNvSpPr>
            <p:nvPr/>
          </p:nvSpPr>
          <p:spPr bwMode="auto">
            <a:xfrm flipH="1">
              <a:off x="2133600" y="2971800"/>
              <a:ext cx="990600" cy="3048000"/>
            </a:xfrm>
            <a:prstGeom prst="line">
              <a:avLst/>
            </a:prstGeom>
            <a:noFill/>
            <a:ln w="9525">
              <a:solidFill>
                <a:schemeClr val="tx1"/>
              </a:solidFill>
              <a:round/>
              <a:headEnd/>
              <a:tailEnd/>
            </a:ln>
          </p:spPr>
          <p:txBody>
            <a:bodyPr/>
            <a:lstStyle/>
            <a:p>
              <a:endParaRPr lang="en-US"/>
            </a:p>
          </p:txBody>
        </p:sp>
        <p:sp>
          <p:nvSpPr>
            <p:cNvPr id="36" name="Line 8"/>
            <p:cNvSpPr>
              <a:spLocks noChangeShapeType="1"/>
            </p:cNvSpPr>
            <p:nvPr/>
          </p:nvSpPr>
          <p:spPr bwMode="auto">
            <a:xfrm>
              <a:off x="3124200" y="2971800"/>
              <a:ext cx="914400" cy="3048000"/>
            </a:xfrm>
            <a:prstGeom prst="line">
              <a:avLst/>
            </a:prstGeom>
            <a:noFill/>
            <a:ln w="9525">
              <a:solidFill>
                <a:schemeClr val="tx1"/>
              </a:solidFill>
              <a:round/>
              <a:headEnd/>
              <a:tailEnd/>
            </a:ln>
          </p:spPr>
          <p:txBody>
            <a:bodyPr/>
            <a:lstStyle/>
            <a:p>
              <a:endParaRPr lang="en-US"/>
            </a:p>
          </p:txBody>
        </p:sp>
        <p:sp>
          <p:nvSpPr>
            <p:cNvPr id="37" name="Freeform 9"/>
            <p:cNvSpPr>
              <a:spLocks/>
            </p:cNvSpPr>
            <p:nvPr/>
          </p:nvSpPr>
          <p:spPr bwMode="auto">
            <a:xfrm>
              <a:off x="1600200" y="1295400"/>
              <a:ext cx="1143000" cy="4724400"/>
            </a:xfrm>
            <a:custGeom>
              <a:avLst/>
              <a:gdLst>
                <a:gd name="T0" fmla="*/ 96 w 720"/>
                <a:gd name="T1" fmla="*/ 0 h 2976"/>
                <a:gd name="T2" fmla="*/ 720 w 720"/>
                <a:gd name="T3" fmla="*/ 768 h 2976"/>
                <a:gd name="T4" fmla="*/ 720 w 720"/>
                <a:gd name="T5" fmla="*/ 1824 h 2976"/>
                <a:gd name="T6" fmla="*/ 336 w 720"/>
                <a:gd name="T7" fmla="*/ 2976 h 2976"/>
                <a:gd name="T8" fmla="*/ 0 w 720"/>
                <a:gd name="T9" fmla="*/ 2976 h 2976"/>
                <a:gd name="T10" fmla="*/ 0 w 720"/>
                <a:gd name="T11" fmla="*/ 0 h 2976"/>
                <a:gd name="T12" fmla="*/ 96 w 720"/>
                <a:gd name="T13" fmla="*/ 0 h 2976"/>
                <a:gd name="T14" fmla="*/ 0 60000 65536"/>
                <a:gd name="T15" fmla="*/ 0 60000 65536"/>
                <a:gd name="T16" fmla="*/ 0 60000 65536"/>
                <a:gd name="T17" fmla="*/ 0 60000 65536"/>
                <a:gd name="T18" fmla="*/ 0 60000 65536"/>
                <a:gd name="T19" fmla="*/ 0 60000 65536"/>
                <a:gd name="T20" fmla="*/ 0 60000 65536"/>
                <a:gd name="T21" fmla="*/ 0 w 720"/>
                <a:gd name="T22" fmla="*/ 0 h 2976"/>
                <a:gd name="T23" fmla="*/ 720 w 720"/>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0" h="2976">
                  <a:moveTo>
                    <a:pt x="96" y="0"/>
                  </a:moveTo>
                  <a:lnTo>
                    <a:pt x="720" y="768"/>
                  </a:lnTo>
                  <a:lnTo>
                    <a:pt x="720" y="1824"/>
                  </a:lnTo>
                  <a:lnTo>
                    <a:pt x="336" y="2976"/>
                  </a:lnTo>
                  <a:lnTo>
                    <a:pt x="0" y="2976"/>
                  </a:lnTo>
                  <a:lnTo>
                    <a:pt x="0" y="0"/>
                  </a:lnTo>
                  <a:lnTo>
                    <a:pt x="96" y="0"/>
                  </a:lnTo>
                  <a:close/>
                </a:path>
              </a:pathLst>
            </a:custGeom>
            <a:solidFill>
              <a:srgbClr val="FFFF00"/>
            </a:solidFill>
            <a:ln w="38100">
              <a:solidFill>
                <a:schemeClr val="tx1"/>
              </a:solidFill>
              <a:round/>
              <a:headEnd/>
              <a:tailEnd/>
            </a:ln>
          </p:spPr>
          <p:txBody>
            <a:bodyPr/>
            <a:lstStyle/>
            <a:p>
              <a:endParaRPr lang="en-US"/>
            </a:p>
          </p:txBody>
        </p:sp>
        <p:sp>
          <p:nvSpPr>
            <p:cNvPr id="38" name="Freeform 10"/>
            <p:cNvSpPr>
              <a:spLocks/>
            </p:cNvSpPr>
            <p:nvPr/>
          </p:nvSpPr>
          <p:spPr bwMode="auto">
            <a:xfrm>
              <a:off x="1752600" y="1295400"/>
              <a:ext cx="2743200" cy="1219200"/>
            </a:xfrm>
            <a:custGeom>
              <a:avLst/>
              <a:gdLst>
                <a:gd name="T0" fmla="*/ 0 w 1728"/>
                <a:gd name="T1" fmla="*/ 0 h 768"/>
                <a:gd name="T2" fmla="*/ 624 w 1728"/>
                <a:gd name="T3" fmla="*/ 768 h 768"/>
                <a:gd name="T4" fmla="*/ 1104 w 1728"/>
                <a:gd name="T5" fmla="*/ 768 h 768"/>
                <a:gd name="T6" fmla="*/ 1728 w 1728"/>
                <a:gd name="T7" fmla="*/ 0 h 768"/>
                <a:gd name="T8" fmla="*/ 0 w 1728"/>
                <a:gd name="T9" fmla="*/ 0 h 768"/>
                <a:gd name="T10" fmla="*/ 0 60000 65536"/>
                <a:gd name="T11" fmla="*/ 0 60000 65536"/>
                <a:gd name="T12" fmla="*/ 0 60000 65536"/>
                <a:gd name="T13" fmla="*/ 0 60000 65536"/>
                <a:gd name="T14" fmla="*/ 0 60000 65536"/>
                <a:gd name="T15" fmla="*/ 0 w 1728"/>
                <a:gd name="T16" fmla="*/ 0 h 768"/>
                <a:gd name="T17" fmla="*/ 1728 w 1728"/>
                <a:gd name="T18" fmla="*/ 768 h 768"/>
              </a:gdLst>
              <a:ahLst/>
              <a:cxnLst>
                <a:cxn ang="T10">
                  <a:pos x="T0" y="T1"/>
                </a:cxn>
                <a:cxn ang="T11">
                  <a:pos x="T2" y="T3"/>
                </a:cxn>
                <a:cxn ang="T12">
                  <a:pos x="T4" y="T5"/>
                </a:cxn>
                <a:cxn ang="T13">
                  <a:pos x="T6" y="T7"/>
                </a:cxn>
                <a:cxn ang="T14">
                  <a:pos x="T8" y="T9"/>
                </a:cxn>
              </a:cxnLst>
              <a:rect l="T15" t="T16" r="T17" b="T18"/>
              <a:pathLst>
                <a:path w="1728" h="768">
                  <a:moveTo>
                    <a:pt x="0" y="0"/>
                  </a:moveTo>
                  <a:lnTo>
                    <a:pt x="624" y="768"/>
                  </a:lnTo>
                  <a:lnTo>
                    <a:pt x="1104" y="768"/>
                  </a:lnTo>
                  <a:lnTo>
                    <a:pt x="1728"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39" name="Freeform 11"/>
            <p:cNvSpPr>
              <a:spLocks/>
            </p:cNvSpPr>
            <p:nvPr/>
          </p:nvSpPr>
          <p:spPr bwMode="auto">
            <a:xfrm>
              <a:off x="3505200" y="1295400"/>
              <a:ext cx="4267200" cy="4724400"/>
            </a:xfrm>
            <a:custGeom>
              <a:avLst/>
              <a:gdLst>
                <a:gd name="T0" fmla="*/ 624 w 2688"/>
                <a:gd name="T1" fmla="*/ 0 h 2976"/>
                <a:gd name="T2" fmla="*/ 0 w 2688"/>
                <a:gd name="T3" fmla="*/ 768 h 2976"/>
                <a:gd name="T4" fmla="*/ 0 w 2688"/>
                <a:gd name="T5" fmla="*/ 1824 h 2976"/>
                <a:gd name="T6" fmla="*/ 336 w 2688"/>
                <a:gd name="T7" fmla="*/ 2976 h 2976"/>
                <a:gd name="T8" fmla="*/ 2688 w 2688"/>
                <a:gd name="T9" fmla="*/ 2976 h 2976"/>
                <a:gd name="T10" fmla="*/ 2688 w 2688"/>
                <a:gd name="T11" fmla="*/ 0 h 2976"/>
                <a:gd name="T12" fmla="*/ 624 w 2688"/>
                <a:gd name="T13" fmla="*/ 0 h 2976"/>
                <a:gd name="T14" fmla="*/ 0 60000 65536"/>
                <a:gd name="T15" fmla="*/ 0 60000 65536"/>
                <a:gd name="T16" fmla="*/ 0 60000 65536"/>
                <a:gd name="T17" fmla="*/ 0 60000 65536"/>
                <a:gd name="T18" fmla="*/ 0 60000 65536"/>
                <a:gd name="T19" fmla="*/ 0 60000 65536"/>
                <a:gd name="T20" fmla="*/ 0 60000 65536"/>
                <a:gd name="T21" fmla="*/ 0 w 2688"/>
                <a:gd name="T22" fmla="*/ 0 h 2976"/>
                <a:gd name="T23" fmla="*/ 2688 w 2688"/>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88" h="2976">
                  <a:moveTo>
                    <a:pt x="624" y="0"/>
                  </a:moveTo>
                  <a:lnTo>
                    <a:pt x="0" y="768"/>
                  </a:lnTo>
                  <a:lnTo>
                    <a:pt x="0" y="1824"/>
                  </a:lnTo>
                  <a:lnTo>
                    <a:pt x="336" y="2976"/>
                  </a:lnTo>
                  <a:lnTo>
                    <a:pt x="2688" y="2976"/>
                  </a:lnTo>
                  <a:lnTo>
                    <a:pt x="2688" y="0"/>
                  </a:lnTo>
                  <a:lnTo>
                    <a:pt x="624" y="0"/>
                  </a:lnTo>
                  <a:close/>
                </a:path>
              </a:pathLst>
            </a:custGeom>
            <a:solidFill>
              <a:srgbClr val="FF0000"/>
            </a:solidFill>
            <a:ln w="38100">
              <a:solidFill>
                <a:schemeClr val="tx1"/>
              </a:solidFill>
              <a:round/>
              <a:headEnd/>
              <a:tailEnd/>
            </a:ln>
          </p:spPr>
          <p:txBody>
            <a:bodyPr/>
            <a:lstStyle/>
            <a:p>
              <a:endParaRPr lang="en-US"/>
            </a:p>
          </p:txBody>
        </p:sp>
        <p:sp>
          <p:nvSpPr>
            <p:cNvPr id="40" name="Freeform 12"/>
            <p:cNvSpPr>
              <a:spLocks/>
            </p:cNvSpPr>
            <p:nvPr/>
          </p:nvSpPr>
          <p:spPr bwMode="auto">
            <a:xfrm>
              <a:off x="2133600" y="4191000"/>
              <a:ext cx="1905000" cy="1828800"/>
            </a:xfrm>
            <a:custGeom>
              <a:avLst/>
              <a:gdLst>
                <a:gd name="T0" fmla="*/ 0 w 1200"/>
                <a:gd name="T1" fmla="*/ 1152 h 1152"/>
                <a:gd name="T2" fmla="*/ 378 w 1200"/>
                <a:gd name="T3" fmla="*/ 0 h 1152"/>
                <a:gd name="T4" fmla="*/ 864 w 1200"/>
                <a:gd name="T5" fmla="*/ 0 h 1152"/>
                <a:gd name="T6" fmla="*/ 1200 w 1200"/>
                <a:gd name="T7" fmla="*/ 1152 h 1152"/>
                <a:gd name="T8" fmla="*/ 0 w 1200"/>
                <a:gd name="T9" fmla="*/ 1152 h 1152"/>
                <a:gd name="T10" fmla="*/ 0 60000 65536"/>
                <a:gd name="T11" fmla="*/ 0 60000 65536"/>
                <a:gd name="T12" fmla="*/ 0 60000 65536"/>
                <a:gd name="T13" fmla="*/ 0 60000 65536"/>
                <a:gd name="T14" fmla="*/ 0 60000 65536"/>
                <a:gd name="T15" fmla="*/ 0 w 1200"/>
                <a:gd name="T16" fmla="*/ 0 h 1152"/>
                <a:gd name="T17" fmla="*/ 1200 w 1200"/>
                <a:gd name="T18" fmla="*/ 1152 h 1152"/>
              </a:gdLst>
              <a:ahLst/>
              <a:cxnLst>
                <a:cxn ang="T10">
                  <a:pos x="T0" y="T1"/>
                </a:cxn>
                <a:cxn ang="T11">
                  <a:pos x="T2" y="T3"/>
                </a:cxn>
                <a:cxn ang="T12">
                  <a:pos x="T4" y="T5"/>
                </a:cxn>
                <a:cxn ang="T13">
                  <a:pos x="T6" y="T7"/>
                </a:cxn>
                <a:cxn ang="T14">
                  <a:pos x="T8" y="T9"/>
                </a:cxn>
              </a:cxnLst>
              <a:rect l="T15" t="T16" r="T17" b="T18"/>
              <a:pathLst>
                <a:path w="1200" h="1152">
                  <a:moveTo>
                    <a:pt x="0" y="1152"/>
                  </a:moveTo>
                  <a:lnTo>
                    <a:pt x="378" y="0"/>
                  </a:lnTo>
                  <a:lnTo>
                    <a:pt x="864" y="0"/>
                  </a:lnTo>
                  <a:lnTo>
                    <a:pt x="1200" y="1152"/>
                  </a:lnTo>
                  <a:lnTo>
                    <a:pt x="0" y="1152"/>
                  </a:lnTo>
                  <a:close/>
                </a:path>
              </a:pathLst>
            </a:custGeom>
            <a:solidFill>
              <a:srgbClr val="CC3399"/>
            </a:solidFill>
            <a:ln w="38100">
              <a:solidFill>
                <a:schemeClr val="tx1"/>
              </a:solidFill>
              <a:round/>
              <a:headEnd/>
              <a:tailEnd/>
            </a:ln>
          </p:spPr>
          <p:txBody>
            <a:bodyPr/>
            <a:lstStyle/>
            <a:p>
              <a:endParaRPr lang="en-US"/>
            </a:p>
          </p:txBody>
        </p:sp>
      </p:grpSp>
      <p:grpSp>
        <p:nvGrpSpPr>
          <p:cNvPr id="41" name="Group 40"/>
          <p:cNvGrpSpPr>
            <a:grpSpLocks noChangeAspect="1"/>
          </p:cNvGrpSpPr>
          <p:nvPr/>
        </p:nvGrpSpPr>
        <p:grpSpPr>
          <a:xfrm>
            <a:off x="5029199" y="2362199"/>
            <a:ext cx="3477295" cy="2667000"/>
            <a:chOff x="1600200" y="1295399"/>
            <a:chExt cx="6172200" cy="4733926"/>
          </a:xfrm>
        </p:grpSpPr>
        <p:sp>
          <p:nvSpPr>
            <p:cNvPr id="42" name="Rectangle 2"/>
            <p:cNvSpPr>
              <a:spLocks noChangeArrowheads="1"/>
            </p:cNvSpPr>
            <p:nvPr/>
          </p:nvSpPr>
          <p:spPr bwMode="auto">
            <a:xfrm>
              <a:off x="1600200" y="1295400"/>
              <a:ext cx="6172200" cy="4724400"/>
            </a:xfrm>
            <a:prstGeom prst="rect">
              <a:avLst/>
            </a:prstGeom>
            <a:solidFill>
              <a:srgbClr val="CC00CC"/>
            </a:solidFill>
            <a:ln w="50800">
              <a:solidFill>
                <a:schemeClr val="tx1"/>
              </a:solidFill>
              <a:miter lim="800000"/>
              <a:headEnd/>
              <a:tailEnd/>
            </a:ln>
          </p:spPr>
          <p:txBody>
            <a:bodyPr wrap="none" anchor="ctr"/>
            <a:lstStyle/>
            <a:p>
              <a:endParaRPr lang="en-US" dirty="0">
                <a:solidFill>
                  <a:srgbClr val="FF00FF"/>
                </a:solidFill>
              </a:endParaRPr>
            </a:p>
          </p:txBody>
        </p:sp>
        <p:sp>
          <p:nvSpPr>
            <p:cNvPr id="43" name="Rectangle 3"/>
            <p:cNvSpPr>
              <a:spLocks noChangeArrowheads="1"/>
            </p:cNvSpPr>
            <p:nvPr/>
          </p:nvSpPr>
          <p:spPr bwMode="auto">
            <a:xfrm>
              <a:off x="2743200" y="1828800"/>
              <a:ext cx="762000" cy="1676400"/>
            </a:xfrm>
            <a:prstGeom prst="rect">
              <a:avLst/>
            </a:prstGeom>
            <a:solidFill>
              <a:schemeClr val="accent1"/>
            </a:solidFill>
            <a:ln w="57150">
              <a:solidFill>
                <a:schemeClr val="tx1"/>
              </a:solidFill>
              <a:miter lim="800000"/>
              <a:headEnd/>
              <a:tailEnd/>
            </a:ln>
          </p:spPr>
          <p:txBody>
            <a:bodyPr wrap="none" anchor="ctr"/>
            <a:lstStyle/>
            <a:p>
              <a:endParaRPr lang="en-US"/>
            </a:p>
          </p:txBody>
        </p:sp>
        <p:sp>
          <p:nvSpPr>
            <p:cNvPr id="44"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45" name="Line 5"/>
            <p:cNvSpPr>
              <a:spLocks noChangeShapeType="1"/>
            </p:cNvSpPr>
            <p:nvPr/>
          </p:nvSpPr>
          <p:spPr bwMode="auto">
            <a:xfrm flipH="1" flipV="1">
              <a:off x="2590800" y="1295400"/>
              <a:ext cx="533400" cy="1676400"/>
            </a:xfrm>
            <a:prstGeom prst="line">
              <a:avLst/>
            </a:prstGeom>
            <a:noFill/>
            <a:ln w="9525">
              <a:solidFill>
                <a:schemeClr val="tx1"/>
              </a:solidFill>
              <a:round/>
              <a:headEnd/>
              <a:tailEnd/>
            </a:ln>
          </p:spPr>
          <p:txBody>
            <a:bodyPr/>
            <a:lstStyle/>
            <a:p>
              <a:endParaRPr lang="en-US"/>
            </a:p>
          </p:txBody>
        </p:sp>
        <p:sp>
          <p:nvSpPr>
            <p:cNvPr id="46" name="Line 6"/>
            <p:cNvSpPr>
              <a:spLocks noChangeShapeType="1"/>
            </p:cNvSpPr>
            <p:nvPr/>
          </p:nvSpPr>
          <p:spPr bwMode="auto">
            <a:xfrm flipV="1">
              <a:off x="3124200" y="1295400"/>
              <a:ext cx="533400" cy="1676400"/>
            </a:xfrm>
            <a:prstGeom prst="line">
              <a:avLst/>
            </a:prstGeom>
            <a:noFill/>
            <a:ln w="9525">
              <a:solidFill>
                <a:schemeClr val="tx1"/>
              </a:solidFill>
              <a:round/>
              <a:headEnd/>
              <a:tailEnd/>
            </a:ln>
          </p:spPr>
          <p:txBody>
            <a:bodyPr/>
            <a:lstStyle/>
            <a:p>
              <a:endParaRPr lang="en-US"/>
            </a:p>
          </p:txBody>
        </p:sp>
        <p:sp>
          <p:nvSpPr>
            <p:cNvPr id="47" name="Line 7"/>
            <p:cNvSpPr>
              <a:spLocks noChangeShapeType="1"/>
            </p:cNvSpPr>
            <p:nvPr/>
          </p:nvSpPr>
          <p:spPr bwMode="auto">
            <a:xfrm flipH="1">
              <a:off x="1600200" y="2971800"/>
              <a:ext cx="1524000" cy="2057400"/>
            </a:xfrm>
            <a:prstGeom prst="line">
              <a:avLst/>
            </a:prstGeom>
            <a:noFill/>
            <a:ln w="9525">
              <a:solidFill>
                <a:schemeClr val="tx1"/>
              </a:solidFill>
              <a:round/>
              <a:headEnd/>
              <a:tailEnd/>
            </a:ln>
          </p:spPr>
          <p:txBody>
            <a:bodyPr/>
            <a:lstStyle/>
            <a:p>
              <a:endParaRPr lang="en-US"/>
            </a:p>
          </p:txBody>
        </p:sp>
        <p:sp>
          <p:nvSpPr>
            <p:cNvPr id="48" name="Line 8"/>
            <p:cNvSpPr>
              <a:spLocks noChangeShapeType="1"/>
            </p:cNvSpPr>
            <p:nvPr/>
          </p:nvSpPr>
          <p:spPr bwMode="auto">
            <a:xfrm>
              <a:off x="3124200" y="2971800"/>
              <a:ext cx="2133600" cy="3048000"/>
            </a:xfrm>
            <a:prstGeom prst="line">
              <a:avLst/>
            </a:prstGeom>
            <a:noFill/>
            <a:ln w="9525">
              <a:solidFill>
                <a:schemeClr val="tx1"/>
              </a:solidFill>
              <a:round/>
              <a:headEnd/>
              <a:tailEnd/>
            </a:ln>
          </p:spPr>
          <p:txBody>
            <a:bodyPr/>
            <a:lstStyle/>
            <a:p>
              <a:endParaRPr lang="en-US"/>
            </a:p>
          </p:txBody>
        </p:sp>
        <p:sp>
          <p:nvSpPr>
            <p:cNvPr id="49" name="Freeform 9"/>
            <p:cNvSpPr>
              <a:spLocks/>
            </p:cNvSpPr>
            <p:nvPr/>
          </p:nvSpPr>
          <p:spPr bwMode="auto">
            <a:xfrm>
              <a:off x="1600200" y="1295399"/>
              <a:ext cx="1143000" cy="3810183"/>
            </a:xfrm>
            <a:custGeom>
              <a:avLst/>
              <a:gdLst>
                <a:gd name="T0" fmla="*/ 498 w 720"/>
                <a:gd name="T1" fmla="*/ 0 h 2688"/>
                <a:gd name="T2" fmla="*/ 720 w 720"/>
                <a:gd name="T3" fmla="*/ 768 h 2688"/>
                <a:gd name="T4" fmla="*/ 720 w 720"/>
                <a:gd name="T5" fmla="*/ 1824 h 2688"/>
                <a:gd name="T6" fmla="*/ 0 w 720"/>
                <a:gd name="T7" fmla="*/ 2688 h 2688"/>
                <a:gd name="T8" fmla="*/ 0 w 720"/>
                <a:gd name="T9" fmla="*/ 0 h 2688"/>
                <a:gd name="T10" fmla="*/ 498 w 720"/>
                <a:gd name="T11" fmla="*/ 0 h 2688"/>
                <a:gd name="T12" fmla="*/ 0 60000 65536"/>
                <a:gd name="T13" fmla="*/ 0 60000 65536"/>
                <a:gd name="T14" fmla="*/ 0 60000 65536"/>
                <a:gd name="T15" fmla="*/ 0 60000 65536"/>
                <a:gd name="T16" fmla="*/ 0 60000 65536"/>
                <a:gd name="T17" fmla="*/ 0 60000 65536"/>
                <a:gd name="T18" fmla="*/ 0 w 720"/>
                <a:gd name="T19" fmla="*/ 0 h 2688"/>
                <a:gd name="T20" fmla="*/ 720 w 720"/>
                <a:gd name="T21" fmla="*/ 2688 h 2688"/>
                <a:gd name="connsiteX0" fmla="*/ 6917 w 10000"/>
                <a:gd name="connsiteY0" fmla="*/ 0 h 10000"/>
                <a:gd name="connsiteX1" fmla="*/ 10000 w 10000"/>
                <a:gd name="connsiteY1" fmla="*/ 2857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691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866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8667 w 10000"/>
                <a:gd name="connsiteY5" fmla="*/ 0 h 10000"/>
                <a:gd name="connsiteX0" fmla="*/ 8667 w 10000"/>
                <a:gd name="connsiteY0" fmla="*/ 0 h 8929"/>
                <a:gd name="connsiteX1" fmla="*/ 10000 w 10000"/>
                <a:gd name="connsiteY1" fmla="*/ 1250 h 8929"/>
                <a:gd name="connsiteX2" fmla="*/ 10000 w 10000"/>
                <a:gd name="connsiteY2" fmla="*/ 5179 h 8929"/>
                <a:gd name="connsiteX3" fmla="*/ 0 w 10000"/>
                <a:gd name="connsiteY3" fmla="*/ 8929 h 8929"/>
                <a:gd name="connsiteX4" fmla="*/ 0 w 10000"/>
                <a:gd name="connsiteY4" fmla="*/ 0 h 8929"/>
                <a:gd name="connsiteX5" fmla="*/ 8667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8667" y="0"/>
                  </a:moveTo>
                  <a:lnTo>
                    <a:pt x="10000" y="1250"/>
                  </a:lnTo>
                  <a:lnTo>
                    <a:pt x="10000" y="5179"/>
                  </a:lnTo>
                  <a:lnTo>
                    <a:pt x="0" y="8929"/>
                  </a:lnTo>
                  <a:lnTo>
                    <a:pt x="0" y="0"/>
                  </a:lnTo>
                  <a:lnTo>
                    <a:pt x="8667" y="0"/>
                  </a:lnTo>
                  <a:close/>
                </a:path>
              </a:pathLst>
            </a:custGeom>
            <a:solidFill>
              <a:srgbClr val="FFFF00"/>
            </a:solidFill>
            <a:ln w="38100">
              <a:solidFill>
                <a:schemeClr val="tx1"/>
              </a:solidFill>
              <a:round/>
              <a:headEnd/>
              <a:tailEnd/>
            </a:ln>
          </p:spPr>
          <p:txBody>
            <a:bodyPr/>
            <a:lstStyle/>
            <a:p>
              <a:endParaRPr lang="en-US"/>
            </a:p>
          </p:txBody>
        </p:sp>
        <p:sp>
          <p:nvSpPr>
            <p:cNvPr id="50" name="Freeform 10"/>
            <p:cNvSpPr>
              <a:spLocks/>
            </p:cNvSpPr>
            <p:nvPr/>
          </p:nvSpPr>
          <p:spPr bwMode="auto">
            <a:xfrm>
              <a:off x="2590772" y="1295400"/>
              <a:ext cx="1266853" cy="533400"/>
            </a:xfrm>
            <a:custGeom>
              <a:avLst/>
              <a:gdLst>
                <a:gd name="T0" fmla="*/ 0 w 918"/>
                <a:gd name="T1" fmla="*/ 6 h 768"/>
                <a:gd name="T2" fmla="*/ 216 w 918"/>
                <a:gd name="T3" fmla="*/ 768 h 768"/>
                <a:gd name="T4" fmla="*/ 696 w 918"/>
                <a:gd name="T5" fmla="*/ 768 h 768"/>
                <a:gd name="T6" fmla="*/ 918 w 918"/>
                <a:gd name="T7" fmla="*/ 0 h 768"/>
                <a:gd name="T8" fmla="*/ 0 w 918"/>
                <a:gd name="T9" fmla="*/ 6 h 768"/>
                <a:gd name="T10" fmla="*/ 0 60000 65536"/>
                <a:gd name="T11" fmla="*/ 0 60000 65536"/>
                <a:gd name="T12" fmla="*/ 0 60000 65536"/>
                <a:gd name="T13" fmla="*/ 0 60000 65536"/>
                <a:gd name="T14" fmla="*/ 0 60000 65536"/>
                <a:gd name="T15" fmla="*/ 0 w 918"/>
                <a:gd name="T16" fmla="*/ 0 h 768"/>
                <a:gd name="T17" fmla="*/ 918 w 918"/>
                <a:gd name="T18" fmla="*/ 768 h 768"/>
                <a:gd name="connsiteX0" fmla="*/ 0 w 10000"/>
                <a:gd name="connsiteY0" fmla="*/ 78 h 10000"/>
                <a:gd name="connsiteX1" fmla="*/ 2353 w 10000"/>
                <a:gd name="connsiteY1" fmla="*/ 3750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10000"/>
                <a:gd name="connsiteX1" fmla="*/ 2353 w 10000"/>
                <a:gd name="connsiteY1" fmla="*/ 4375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4375"/>
                <a:gd name="connsiteX1" fmla="*/ 2353 w 10000"/>
                <a:gd name="connsiteY1" fmla="*/ 4375 h 4375"/>
                <a:gd name="connsiteX2" fmla="*/ 7582 w 10000"/>
                <a:gd name="connsiteY2" fmla="*/ 4375 h 4375"/>
                <a:gd name="connsiteX3" fmla="*/ 10000 w 10000"/>
                <a:gd name="connsiteY3" fmla="*/ 0 h 4375"/>
                <a:gd name="connsiteX4" fmla="*/ 0 w 10000"/>
                <a:gd name="connsiteY4" fmla="*/ 78 h 4375"/>
                <a:gd name="connsiteX0" fmla="*/ 0 w 8693"/>
                <a:gd name="connsiteY0" fmla="*/ 0 h 10000"/>
                <a:gd name="connsiteX1" fmla="*/ 1046 w 8693"/>
                <a:gd name="connsiteY1" fmla="*/ 10000 h 10000"/>
                <a:gd name="connsiteX2" fmla="*/ 6275 w 8693"/>
                <a:gd name="connsiteY2" fmla="*/ 10000 h 10000"/>
                <a:gd name="connsiteX3" fmla="*/ 8693 w 8693"/>
                <a:gd name="connsiteY3" fmla="*/ 0 h 10000"/>
                <a:gd name="connsiteX4" fmla="*/ 0 w 869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3" h="10000">
                  <a:moveTo>
                    <a:pt x="0" y="0"/>
                  </a:moveTo>
                  <a:cubicBezTo>
                    <a:pt x="349" y="3333"/>
                    <a:pt x="697" y="6667"/>
                    <a:pt x="1046" y="10000"/>
                  </a:cubicBezTo>
                  <a:lnTo>
                    <a:pt x="6275" y="10000"/>
                  </a:lnTo>
                  <a:lnTo>
                    <a:pt x="8693"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51" name="Freeform 11"/>
            <p:cNvSpPr>
              <a:spLocks/>
            </p:cNvSpPr>
            <p:nvPr/>
          </p:nvSpPr>
          <p:spPr bwMode="auto">
            <a:xfrm>
              <a:off x="3505200" y="1295400"/>
              <a:ext cx="4267200" cy="4733925"/>
            </a:xfrm>
            <a:custGeom>
              <a:avLst/>
              <a:gdLst>
                <a:gd name="T0" fmla="*/ 222 w 2688"/>
                <a:gd name="T1" fmla="*/ 0 h 2982"/>
                <a:gd name="T2" fmla="*/ 0 w 2688"/>
                <a:gd name="T3" fmla="*/ 768 h 2982"/>
                <a:gd name="T4" fmla="*/ 0 w 2688"/>
                <a:gd name="T5" fmla="*/ 1824 h 2982"/>
                <a:gd name="T6" fmla="*/ 966 w 2688"/>
                <a:gd name="T7" fmla="*/ 2982 h 2982"/>
                <a:gd name="T8" fmla="*/ 2688 w 2688"/>
                <a:gd name="T9" fmla="*/ 2976 h 2982"/>
                <a:gd name="T10" fmla="*/ 2688 w 2688"/>
                <a:gd name="T11" fmla="*/ 0 h 2982"/>
                <a:gd name="T12" fmla="*/ 222 w 2688"/>
                <a:gd name="T13" fmla="*/ 0 h 2982"/>
                <a:gd name="T14" fmla="*/ 0 60000 65536"/>
                <a:gd name="T15" fmla="*/ 0 60000 65536"/>
                <a:gd name="T16" fmla="*/ 0 60000 65536"/>
                <a:gd name="T17" fmla="*/ 0 60000 65536"/>
                <a:gd name="T18" fmla="*/ 0 60000 65536"/>
                <a:gd name="T19" fmla="*/ 0 60000 65536"/>
                <a:gd name="T20" fmla="*/ 0 60000 65536"/>
                <a:gd name="T21" fmla="*/ 0 w 2688"/>
                <a:gd name="T22" fmla="*/ 0 h 2982"/>
                <a:gd name="T23" fmla="*/ 2688 w 2688"/>
                <a:gd name="T24" fmla="*/ 2982 h 2982"/>
                <a:gd name="connsiteX0" fmla="*/ 826 w 10000"/>
                <a:gd name="connsiteY0" fmla="*/ 0 h 10000"/>
                <a:gd name="connsiteX1" fmla="*/ 0 w 10000"/>
                <a:gd name="connsiteY1" fmla="*/ 2575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82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53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536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536" y="0"/>
                  </a:moveTo>
                  <a:lnTo>
                    <a:pt x="0" y="1127"/>
                  </a:lnTo>
                  <a:lnTo>
                    <a:pt x="0" y="4668"/>
                  </a:lnTo>
                  <a:lnTo>
                    <a:pt x="3594" y="10000"/>
                  </a:lnTo>
                  <a:lnTo>
                    <a:pt x="10000" y="9980"/>
                  </a:lnTo>
                  <a:lnTo>
                    <a:pt x="10000" y="0"/>
                  </a:lnTo>
                  <a:lnTo>
                    <a:pt x="536" y="0"/>
                  </a:lnTo>
                  <a:close/>
                </a:path>
              </a:pathLst>
            </a:custGeom>
            <a:solidFill>
              <a:srgbClr val="FF0000"/>
            </a:solidFill>
            <a:ln w="38100">
              <a:solidFill>
                <a:schemeClr val="tx1"/>
              </a:solidFill>
              <a:round/>
              <a:headEnd/>
              <a:tailEnd/>
            </a:ln>
          </p:spPr>
          <p:txBody>
            <a:bodyPr/>
            <a:lstStyle/>
            <a:p>
              <a:endParaRPr lang="en-U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09600" y="1981200"/>
            <a:ext cx="3886200" cy="3455194"/>
            <a:chOff x="624" y="1536"/>
            <a:chExt cx="1632" cy="1451"/>
          </a:xfrm>
        </p:grpSpPr>
        <p:sp>
          <p:nvSpPr>
            <p:cNvPr id="37905" name="Rectangle 3"/>
            <p:cNvSpPr>
              <a:spLocks noChangeArrowheads="1"/>
            </p:cNvSpPr>
            <p:nvPr/>
          </p:nvSpPr>
          <p:spPr bwMode="auto">
            <a:xfrm>
              <a:off x="624" y="1536"/>
              <a:ext cx="1632" cy="1249"/>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7906" name="Rectangle 4"/>
            <p:cNvSpPr>
              <a:spLocks noChangeArrowheads="1"/>
            </p:cNvSpPr>
            <p:nvPr/>
          </p:nvSpPr>
          <p:spPr bwMode="auto">
            <a:xfrm>
              <a:off x="1309" y="1939"/>
              <a:ext cx="202" cy="44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7907" name="AutoShape 5"/>
            <p:cNvSpPr>
              <a:spLocks noChangeArrowheads="1"/>
            </p:cNvSpPr>
            <p:nvPr/>
          </p:nvSpPr>
          <p:spPr bwMode="auto">
            <a:xfrm>
              <a:off x="1309" y="2120"/>
              <a:ext cx="41" cy="41"/>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7908" name="Line 6"/>
            <p:cNvSpPr>
              <a:spLocks noChangeShapeType="1"/>
            </p:cNvSpPr>
            <p:nvPr/>
          </p:nvSpPr>
          <p:spPr bwMode="auto">
            <a:xfrm flipH="1" flipV="1">
              <a:off x="1269" y="1556"/>
              <a:ext cx="60" cy="584"/>
            </a:xfrm>
            <a:prstGeom prst="line">
              <a:avLst/>
            </a:prstGeom>
            <a:noFill/>
            <a:ln w="9525">
              <a:solidFill>
                <a:schemeClr val="tx1"/>
              </a:solidFill>
              <a:round/>
              <a:headEnd/>
              <a:tailEnd/>
            </a:ln>
          </p:spPr>
          <p:txBody>
            <a:bodyPr/>
            <a:lstStyle/>
            <a:p>
              <a:endParaRPr lang="en-US"/>
            </a:p>
          </p:txBody>
        </p:sp>
        <p:sp>
          <p:nvSpPr>
            <p:cNvPr id="37909" name="Line 7"/>
            <p:cNvSpPr>
              <a:spLocks noChangeShapeType="1"/>
            </p:cNvSpPr>
            <p:nvPr/>
          </p:nvSpPr>
          <p:spPr bwMode="auto">
            <a:xfrm flipV="1">
              <a:off x="1329" y="1536"/>
              <a:ext cx="544" cy="604"/>
            </a:xfrm>
            <a:prstGeom prst="line">
              <a:avLst/>
            </a:prstGeom>
            <a:noFill/>
            <a:ln w="9525">
              <a:solidFill>
                <a:schemeClr val="tx1"/>
              </a:solidFill>
              <a:round/>
              <a:headEnd/>
              <a:tailEnd/>
            </a:ln>
          </p:spPr>
          <p:txBody>
            <a:bodyPr/>
            <a:lstStyle/>
            <a:p>
              <a:endParaRPr lang="en-US"/>
            </a:p>
          </p:txBody>
        </p:sp>
        <p:sp>
          <p:nvSpPr>
            <p:cNvPr id="37910" name="Line 8"/>
            <p:cNvSpPr>
              <a:spLocks noChangeShapeType="1"/>
            </p:cNvSpPr>
            <p:nvPr/>
          </p:nvSpPr>
          <p:spPr bwMode="auto">
            <a:xfrm flipH="1">
              <a:off x="1269" y="2140"/>
              <a:ext cx="60" cy="645"/>
            </a:xfrm>
            <a:prstGeom prst="line">
              <a:avLst/>
            </a:prstGeom>
            <a:noFill/>
            <a:ln w="9525">
              <a:solidFill>
                <a:schemeClr val="tx1"/>
              </a:solidFill>
              <a:round/>
              <a:headEnd/>
              <a:tailEnd/>
            </a:ln>
          </p:spPr>
          <p:txBody>
            <a:bodyPr/>
            <a:lstStyle/>
            <a:p>
              <a:endParaRPr lang="en-US"/>
            </a:p>
          </p:txBody>
        </p:sp>
        <p:sp>
          <p:nvSpPr>
            <p:cNvPr id="37911" name="Line 9"/>
            <p:cNvSpPr>
              <a:spLocks noChangeShapeType="1"/>
            </p:cNvSpPr>
            <p:nvPr/>
          </p:nvSpPr>
          <p:spPr bwMode="auto">
            <a:xfrm>
              <a:off x="1329" y="2140"/>
              <a:ext cx="484" cy="645"/>
            </a:xfrm>
            <a:prstGeom prst="line">
              <a:avLst/>
            </a:prstGeom>
            <a:noFill/>
            <a:ln w="9525">
              <a:solidFill>
                <a:schemeClr val="tx1"/>
              </a:solidFill>
              <a:round/>
              <a:headEnd/>
              <a:tailEnd/>
            </a:ln>
          </p:spPr>
          <p:txBody>
            <a:bodyPr/>
            <a:lstStyle/>
            <a:p>
              <a:endParaRPr lang="en-US"/>
            </a:p>
          </p:txBody>
        </p:sp>
        <p:sp>
          <p:nvSpPr>
            <p:cNvPr id="37912" name="Text Box 10"/>
            <p:cNvSpPr txBox="1">
              <a:spLocks noChangeArrowheads="1"/>
            </p:cNvSpPr>
            <p:nvPr/>
          </p:nvSpPr>
          <p:spPr bwMode="auto">
            <a:xfrm>
              <a:off x="931" y="2832"/>
              <a:ext cx="611" cy="155"/>
            </a:xfrm>
            <a:prstGeom prst="rect">
              <a:avLst/>
            </a:prstGeom>
            <a:noFill/>
            <a:ln w="9525">
              <a:solidFill>
                <a:schemeClr val="tx1"/>
              </a:solidFill>
              <a:miter lim="800000"/>
              <a:headEnd/>
              <a:tailEnd/>
            </a:ln>
          </p:spPr>
          <p:txBody>
            <a:bodyPr wrap="none">
              <a:spAutoFit/>
            </a:bodyPr>
            <a:lstStyle/>
            <a:p>
              <a:pPr eaLnBrk="1" hangingPunct="1"/>
              <a:r>
                <a:rPr lang="en-US"/>
                <a:t>Left Camera</a:t>
              </a:r>
            </a:p>
          </p:txBody>
        </p:sp>
        <p:sp>
          <p:nvSpPr>
            <p:cNvPr id="37913" name="Freeform 11"/>
            <p:cNvSpPr>
              <a:spLocks/>
            </p:cNvSpPr>
            <p:nvPr/>
          </p:nvSpPr>
          <p:spPr bwMode="auto">
            <a:xfrm>
              <a:off x="624" y="1536"/>
              <a:ext cx="684" cy="1250"/>
            </a:xfrm>
            <a:custGeom>
              <a:avLst/>
              <a:gdLst>
                <a:gd name="T0" fmla="*/ 1536 w 1632"/>
                <a:gd name="T1" fmla="*/ 2976 h 2976"/>
                <a:gd name="T2" fmla="*/ 0 w 1632"/>
                <a:gd name="T3" fmla="*/ 2976 h 2976"/>
                <a:gd name="T4" fmla="*/ 0 w 1632"/>
                <a:gd name="T5" fmla="*/ 0 h 2976"/>
                <a:gd name="T6" fmla="*/ 1536 w 1632"/>
                <a:gd name="T7" fmla="*/ 0 h 2976"/>
                <a:gd name="T8" fmla="*/ 1632 w 1632"/>
                <a:gd name="T9" fmla="*/ 960 h 2976"/>
                <a:gd name="T10" fmla="*/ 1632 w 1632"/>
                <a:gd name="T11" fmla="*/ 2016 h 2976"/>
                <a:gd name="T12" fmla="*/ 1536 w 1632"/>
                <a:gd name="T13" fmla="*/ 2976 h 2976"/>
                <a:gd name="T14" fmla="*/ 0 60000 65536"/>
                <a:gd name="T15" fmla="*/ 0 60000 65536"/>
                <a:gd name="T16" fmla="*/ 0 60000 65536"/>
                <a:gd name="T17" fmla="*/ 0 60000 65536"/>
                <a:gd name="T18" fmla="*/ 0 60000 65536"/>
                <a:gd name="T19" fmla="*/ 0 60000 65536"/>
                <a:gd name="T20" fmla="*/ 0 60000 65536"/>
                <a:gd name="T21" fmla="*/ 0 w 1632"/>
                <a:gd name="T22" fmla="*/ 0 h 2976"/>
                <a:gd name="T23" fmla="*/ 1632 w 1632"/>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2976">
                  <a:moveTo>
                    <a:pt x="1536" y="2976"/>
                  </a:moveTo>
                  <a:lnTo>
                    <a:pt x="0" y="2976"/>
                  </a:lnTo>
                  <a:lnTo>
                    <a:pt x="0" y="0"/>
                  </a:lnTo>
                  <a:lnTo>
                    <a:pt x="1536" y="0"/>
                  </a:lnTo>
                  <a:lnTo>
                    <a:pt x="1632" y="960"/>
                  </a:lnTo>
                  <a:lnTo>
                    <a:pt x="1632" y="2016"/>
                  </a:lnTo>
                  <a:lnTo>
                    <a:pt x="1536"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7914" name="Freeform 12"/>
            <p:cNvSpPr>
              <a:spLocks/>
            </p:cNvSpPr>
            <p:nvPr/>
          </p:nvSpPr>
          <p:spPr bwMode="auto">
            <a:xfrm>
              <a:off x="1269" y="1536"/>
              <a:ext cx="604" cy="403"/>
            </a:xfrm>
            <a:custGeom>
              <a:avLst/>
              <a:gdLst>
                <a:gd name="T0" fmla="*/ 0 w 1440"/>
                <a:gd name="T1" fmla="*/ 0 h 960"/>
                <a:gd name="T2" fmla="*/ 96 w 1440"/>
                <a:gd name="T3" fmla="*/ 960 h 960"/>
                <a:gd name="T4" fmla="*/ 576 w 1440"/>
                <a:gd name="T5" fmla="*/ 960 h 960"/>
                <a:gd name="T6" fmla="*/ 1440 w 1440"/>
                <a:gd name="T7" fmla="*/ 0 h 960"/>
                <a:gd name="T8" fmla="*/ 0 w 1440"/>
                <a:gd name="T9" fmla="*/ 0 h 960"/>
                <a:gd name="T10" fmla="*/ 0 60000 65536"/>
                <a:gd name="T11" fmla="*/ 0 60000 65536"/>
                <a:gd name="T12" fmla="*/ 0 60000 65536"/>
                <a:gd name="T13" fmla="*/ 0 60000 65536"/>
                <a:gd name="T14" fmla="*/ 0 60000 65536"/>
                <a:gd name="T15" fmla="*/ 0 w 1440"/>
                <a:gd name="T16" fmla="*/ 0 h 960"/>
                <a:gd name="T17" fmla="*/ 1440 w 1440"/>
                <a:gd name="T18" fmla="*/ 960 h 960"/>
              </a:gdLst>
              <a:ahLst/>
              <a:cxnLst>
                <a:cxn ang="T10">
                  <a:pos x="T0" y="T1"/>
                </a:cxn>
                <a:cxn ang="T11">
                  <a:pos x="T2" y="T3"/>
                </a:cxn>
                <a:cxn ang="T12">
                  <a:pos x="T4" y="T5"/>
                </a:cxn>
                <a:cxn ang="T13">
                  <a:pos x="T6" y="T7"/>
                </a:cxn>
                <a:cxn ang="T14">
                  <a:pos x="T8" y="T9"/>
                </a:cxn>
              </a:cxnLst>
              <a:rect l="T15" t="T16" r="T17" b="T18"/>
              <a:pathLst>
                <a:path w="1440" h="960">
                  <a:moveTo>
                    <a:pt x="0" y="0"/>
                  </a:moveTo>
                  <a:lnTo>
                    <a:pt x="96" y="960"/>
                  </a:lnTo>
                  <a:lnTo>
                    <a:pt x="576" y="960"/>
                  </a:lnTo>
                  <a:lnTo>
                    <a:pt x="1440" y="0"/>
                  </a:lnTo>
                  <a:lnTo>
                    <a:pt x="0" y="0"/>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7915" name="Freeform 13"/>
            <p:cNvSpPr>
              <a:spLocks/>
            </p:cNvSpPr>
            <p:nvPr/>
          </p:nvSpPr>
          <p:spPr bwMode="auto">
            <a:xfrm>
              <a:off x="1511" y="1536"/>
              <a:ext cx="745" cy="1249"/>
            </a:xfrm>
            <a:custGeom>
              <a:avLst/>
              <a:gdLst>
                <a:gd name="T0" fmla="*/ 0 w 1776"/>
                <a:gd name="T1" fmla="*/ 960 h 2976"/>
                <a:gd name="T2" fmla="*/ 864 w 1776"/>
                <a:gd name="T3" fmla="*/ 0 h 2976"/>
                <a:gd name="T4" fmla="*/ 1776 w 1776"/>
                <a:gd name="T5" fmla="*/ 0 h 2976"/>
                <a:gd name="T6" fmla="*/ 1776 w 1776"/>
                <a:gd name="T7" fmla="*/ 2976 h 2976"/>
                <a:gd name="T8" fmla="*/ 720 w 1776"/>
                <a:gd name="T9" fmla="*/ 2976 h 2976"/>
                <a:gd name="T10" fmla="*/ 0 w 1776"/>
                <a:gd name="T11" fmla="*/ 2016 h 2976"/>
                <a:gd name="T12" fmla="*/ 0 w 1776"/>
                <a:gd name="T13" fmla="*/ 960 h 2976"/>
                <a:gd name="T14" fmla="*/ 0 60000 65536"/>
                <a:gd name="T15" fmla="*/ 0 60000 65536"/>
                <a:gd name="T16" fmla="*/ 0 60000 65536"/>
                <a:gd name="T17" fmla="*/ 0 60000 65536"/>
                <a:gd name="T18" fmla="*/ 0 60000 65536"/>
                <a:gd name="T19" fmla="*/ 0 60000 65536"/>
                <a:gd name="T20" fmla="*/ 0 60000 65536"/>
                <a:gd name="T21" fmla="*/ 0 w 1776"/>
                <a:gd name="T22" fmla="*/ 0 h 2976"/>
                <a:gd name="T23" fmla="*/ 1776 w 1776"/>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76">
                  <a:moveTo>
                    <a:pt x="0" y="960"/>
                  </a:moveTo>
                  <a:lnTo>
                    <a:pt x="864" y="0"/>
                  </a:lnTo>
                  <a:lnTo>
                    <a:pt x="1776" y="0"/>
                  </a:lnTo>
                  <a:lnTo>
                    <a:pt x="1776" y="2976"/>
                  </a:lnTo>
                  <a:lnTo>
                    <a:pt x="720" y="2976"/>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7916" name="Freeform 14"/>
            <p:cNvSpPr>
              <a:spLocks/>
            </p:cNvSpPr>
            <p:nvPr/>
          </p:nvSpPr>
          <p:spPr bwMode="auto">
            <a:xfrm>
              <a:off x="1269" y="2382"/>
              <a:ext cx="544" cy="403"/>
            </a:xfrm>
            <a:custGeom>
              <a:avLst/>
              <a:gdLst>
                <a:gd name="T0" fmla="*/ 0 w 1296"/>
                <a:gd name="T1" fmla="*/ 960 h 960"/>
                <a:gd name="T2" fmla="*/ 96 w 1296"/>
                <a:gd name="T3" fmla="*/ 0 h 960"/>
                <a:gd name="T4" fmla="*/ 576 w 1296"/>
                <a:gd name="T5" fmla="*/ 0 h 960"/>
                <a:gd name="T6" fmla="*/ 1296 w 1296"/>
                <a:gd name="T7" fmla="*/ 960 h 960"/>
                <a:gd name="T8" fmla="*/ 0 w 1296"/>
                <a:gd name="T9" fmla="*/ 960 h 960"/>
                <a:gd name="T10" fmla="*/ 0 60000 65536"/>
                <a:gd name="T11" fmla="*/ 0 60000 65536"/>
                <a:gd name="T12" fmla="*/ 0 60000 65536"/>
                <a:gd name="T13" fmla="*/ 0 60000 65536"/>
                <a:gd name="T14" fmla="*/ 0 60000 65536"/>
                <a:gd name="T15" fmla="*/ 0 w 1296"/>
                <a:gd name="T16" fmla="*/ 0 h 960"/>
                <a:gd name="T17" fmla="*/ 1296 w 1296"/>
                <a:gd name="T18" fmla="*/ 960 h 960"/>
              </a:gdLst>
              <a:ahLst/>
              <a:cxnLst>
                <a:cxn ang="T10">
                  <a:pos x="T0" y="T1"/>
                </a:cxn>
                <a:cxn ang="T11">
                  <a:pos x="T2" y="T3"/>
                </a:cxn>
                <a:cxn ang="T12">
                  <a:pos x="T4" y="T5"/>
                </a:cxn>
                <a:cxn ang="T13">
                  <a:pos x="T6" y="T7"/>
                </a:cxn>
                <a:cxn ang="T14">
                  <a:pos x="T8" y="T9"/>
                </a:cxn>
              </a:cxnLst>
              <a:rect l="T15" t="T16" r="T17" b="T18"/>
              <a:pathLst>
                <a:path w="1296" h="960">
                  <a:moveTo>
                    <a:pt x="0" y="960"/>
                  </a:moveTo>
                  <a:lnTo>
                    <a:pt x="96" y="0"/>
                  </a:lnTo>
                  <a:lnTo>
                    <a:pt x="576" y="0"/>
                  </a:lnTo>
                  <a:lnTo>
                    <a:pt x="1296" y="960"/>
                  </a:lnTo>
                  <a:lnTo>
                    <a:pt x="0" y="960"/>
                  </a:lnTo>
                  <a:close/>
                </a:path>
              </a:pathLst>
            </a:custGeom>
            <a:solidFill>
              <a:srgbClr val="CC3399"/>
            </a:solidFill>
            <a:ln w="38100" cap="flat" cmpd="sng">
              <a:solidFill>
                <a:schemeClr val="tx1"/>
              </a:solidFill>
              <a:prstDash val="solid"/>
              <a:round/>
              <a:headEnd/>
              <a:tailEnd/>
            </a:ln>
          </p:spPr>
          <p:txBody>
            <a:bodyPr/>
            <a:lstStyle/>
            <a:p>
              <a:endParaRPr lang="en-US"/>
            </a:p>
          </p:txBody>
        </p:sp>
      </p:grpSp>
      <p:grpSp>
        <p:nvGrpSpPr>
          <p:cNvPr id="3" name="Group 15"/>
          <p:cNvGrpSpPr>
            <a:grpSpLocks/>
          </p:cNvGrpSpPr>
          <p:nvPr/>
        </p:nvGrpSpPr>
        <p:grpSpPr bwMode="auto">
          <a:xfrm>
            <a:off x="5029200" y="1981200"/>
            <a:ext cx="3886200" cy="3455194"/>
            <a:chOff x="2688" y="1536"/>
            <a:chExt cx="1632" cy="1451"/>
          </a:xfrm>
        </p:grpSpPr>
        <p:sp>
          <p:nvSpPr>
            <p:cNvPr id="37893" name="Rectangle 16"/>
            <p:cNvSpPr>
              <a:spLocks noChangeArrowheads="1"/>
            </p:cNvSpPr>
            <p:nvPr/>
          </p:nvSpPr>
          <p:spPr bwMode="auto">
            <a:xfrm>
              <a:off x="2688" y="1536"/>
              <a:ext cx="1632" cy="1248"/>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7894" name="Rectangle 17"/>
            <p:cNvSpPr>
              <a:spLocks noChangeArrowheads="1"/>
            </p:cNvSpPr>
            <p:nvPr/>
          </p:nvSpPr>
          <p:spPr bwMode="auto">
            <a:xfrm>
              <a:off x="3373" y="1939"/>
              <a:ext cx="201" cy="44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7895" name="AutoShape 18"/>
            <p:cNvSpPr>
              <a:spLocks noChangeArrowheads="1"/>
            </p:cNvSpPr>
            <p:nvPr/>
          </p:nvSpPr>
          <p:spPr bwMode="auto">
            <a:xfrm>
              <a:off x="3514" y="2120"/>
              <a:ext cx="40" cy="4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7896" name="Line 19"/>
            <p:cNvSpPr>
              <a:spLocks noChangeShapeType="1"/>
            </p:cNvSpPr>
            <p:nvPr/>
          </p:nvSpPr>
          <p:spPr bwMode="auto">
            <a:xfrm flipH="1" flipV="1">
              <a:off x="3051" y="1536"/>
              <a:ext cx="483" cy="604"/>
            </a:xfrm>
            <a:prstGeom prst="line">
              <a:avLst/>
            </a:prstGeom>
            <a:noFill/>
            <a:ln w="9525">
              <a:solidFill>
                <a:schemeClr val="tx1"/>
              </a:solidFill>
              <a:round/>
              <a:headEnd/>
              <a:tailEnd/>
            </a:ln>
          </p:spPr>
          <p:txBody>
            <a:bodyPr/>
            <a:lstStyle/>
            <a:p>
              <a:endParaRPr lang="en-US"/>
            </a:p>
          </p:txBody>
        </p:sp>
        <p:sp>
          <p:nvSpPr>
            <p:cNvPr id="37897" name="Line 20"/>
            <p:cNvSpPr>
              <a:spLocks noChangeShapeType="1"/>
            </p:cNvSpPr>
            <p:nvPr/>
          </p:nvSpPr>
          <p:spPr bwMode="auto">
            <a:xfrm flipV="1">
              <a:off x="3534" y="1536"/>
              <a:ext cx="101" cy="604"/>
            </a:xfrm>
            <a:prstGeom prst="line">
              <a:avLst/>
            </a:prstGeom>
            <a:noFill/>
            <a:ln w="9525">
              <a:solidFill>
                <a:schemeClr val="tx1"/>
              </a:solidFill>
              <a:round/>
              <a:headEnd/>
              <a:tailEnd/>
            </a:ln>
          </p:spPr>
          <p:txBody>
            <a:bodyPr/>
            <a:lstStyle/>
            <a:p>
              <a:endParaRPr lang="en-US"/>
            </a:p>
          </p:txBody>
        </p:sp>
        <p:sp>
          <p:nvSpPr>
            <p:cNvPr id="37898" name="Line 21"/>
            <p:cNvSpPr>
              <a:spLocks noChangeShapeType="1"/>
            </p:cNvSpPr>
            <p:nvPr/>
          </p:nvSpPr>
          <p:spPr bwMode="auto">
            <a:xfrm flipH="1">
              <a:off x="3111" y="2140"/>
              <a:ext cx="423" cy="644"/>
            </a:xfrm>
            <a:prstGeom prst="line">
              <a:avLst/>
            </a:prstGeom>
            <a:noFill/>
            <a:ln w="9525">
              <a:solidFill>
                <a:schemeClr val="tx1"/>
              </a:solidFill>
              <a:round/>
              <a:headEnd/>
              <a:tailEnd/>
            </a:ln>
          </p:spPr>
          <p:txBody>
            <a:bodyPr/>
            <a:lstStyle/>
            <a:p>
              <a:endParaRPr lang="en-US"/>
            </a:p>
          </p:txBody>
        </p:sp>
        <p:sp>
          <p:nvSpPr>
            <p:cNvPr id="37899" name="Line 22"/>
            <p:cNvSpPr>
              <a:spLocks noChangeShapeType="1"/>
            </p:cNvSpPr>
            <p:nvPr/>
          </p:nvSpPr>
          <p:spPr bwMode="auto">
            <a:xfrm>
              <a:off x="3534" y="2140"/>
              <a:ext cx="101" cy="644"/>
            </a:xfrm>
            <a:prstGeom prst="line">
              <a:avLst/>
            </a:prstGeom>
            <a:noFill/>
            <a:ln w="9525">
              <a:solidFill>
                <a:schemeClr val="tx1"/>
              </a:solidFill>
              <a:round/>
              <a:headEnd/>
              <a:tailEnd/>
            </a:ln>
          </p:spPr>
          <p:txBody>
            <a:bodyPr/>
            <a:lstStyle/>
            <a:p>
              <a:endParaRPr lang="en-US"/>
            </a:p>
          </p:txBody>
        </p:sp>
        <p:sp>
          <p:nvSpPr>
            <p:cNvPr id="37900" name="Text Box 23"/>
            <p:cNvSpPr txBox="1">
              <a:spLocks noChangeArrowheads="1"/>
            </p:cNvSpPr>
            <p:nvPr/>
          </p:nvSpPr>
          <p:spPr bwMode="auto">
            <a:xfrm>
              <a:off x="2984" y="2832"/>
              <a:ext cx="675" cy="155"/>
            </a:xfrm>
            <a:prstGeom prst="rect">
              <a:avLst/>
            </a:prstGeom>
            <a:noFill/>
            <a:ln w="9525">
              <a:solidFill>
                <a:schemeClr val="tx1"/>
              </a:solidFill>
              <a:miter lim="800000"/>
              <a:headEnd/>
              <a:tailEnd/>
            </a:ln>
          </p:spPr>
          <p:txBody>
            <a:bodyPr wrap="none">
              <a:spAutoFit/>
            </a:bodyPr>
            <a:lstStyle/>
            <a:p>
              <a:pPr eaLnBrk="1" hangingPunct="1"/>
              <a:r>
                <a:rPr lang="en-US"/>
                <a:t>Right Camera</a:t>
              </a:r>
            </a:p>
          </p:txBody>
        </p:sp>
        <p:sp>
          <p:nvSpPr>
            <p:cNvPr id="37901" name="Freeform 24"/>
            <p:cNvSpPr>
              <a:spLocks/>
            </p:cNvSpPr>
            <p:nvPr/>
          </p:nvSpPr>
          <p:spPr bwMode="auto">
            <a:xfrm>
              <a:off x="2688" y="1536"/>
              <a:ext cx="684" cy="1249"/>
            </a:xfrm>
            <a:custGeom>
              <a:avLst/>
              <a:gdLst>
                <a:gd name="T0" fmla="*/ 1009 w 1630"/>
                <a:gd name="T1" fmla="*/ 2976 h 2978"/>
                <a:gd name="T2" fmla="*/ 0 w 1630"/>
                <a:gd name="T3" fmla="*/ 2978 h 2978"/>
                <a:gd name="T4" fmla="*/ 0 w 1630"/>
                <a:gd name="T5" fmla="*/ 1 h 2978"/>
                <a:gd name="T6" fmla="*/ 865 w 1630"/>
                <a:gd name="T7" fmla="*/ 0 h 2978"/>
                <a:gd name="T8" fmla="*/ 1630 w 1630"/>
                <a:gd name="T9" fmla="*/ 961 h 2978"/>
                <a:gd name="T10" fmla="*/ 1630 w 1630"/>
                <a:gd name="T11" fmla="*/ 2018 h 2978"/>
                <a:gd name="T12" fmla="*/ 1009 w 1630"/>
                <a:gd name="T13" fmla="*/ 2976 h 2978"/>
                <a:gd name="T14" fmla="*/ 0 60000 65536"/>
                <a:gd name="T15" fmla="*/ 0 60000 65536"/>
                <a:gd name="T16" fmla="*/ 0 60000 65536"/>
                <a:gd name="T17" fmla="*/ 0 60000 65536"/>
                <a:gd name="T18" fmla="*/ 0 60000 65536"/>
                <a:gd name="T19" fmla="*/ 0 60000 65536"/>
                <a:gd name="T20" fmla="*/ 0 60000 65536"/>
                <a:gd name="T21" fmla="*/ 0 w 1630"/>
                <a:gd name="T22" fmla="*/ 0 h 2978"/>
                <a:gd name="T23" fmla="*/ 1630 w 1630"/>
                <a:gd name="T24" fmla="*/ 2978 h 29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0" h="2978">
                  <a:moveTo>
                    <a:pt x="1009" y="2976"/>
                  </a:moveTo>
                  <a:lnTo>
                    <a:pt x="0" y="2978"/>
                  </a:lnTo>
                  <a:lnTo>
                    <a:pt x="0" y="1"/>
                  </a:lnTo>
                  <a:lnTo>
                    <a:pt x="865" y="0"/>
                  </a:lnTo>
                  <a:lnTo>
                    <a:pt x="1630" y="961"/>
                  </a:lnTo>
                  <a:lnTo>
                    <a:pt x="1630" y="2018"/>
                  </a:lnTo>
                  <a:lnTo>
                    <a:pt x="1009"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7902" name="Freeform 25"/>
            <p:cNvSpPr>
              <a:spLocks/>
            </p:cNvSpPr>
            <p:nvPr/>
          </p:nvSpPr>
          <p:spPr bwMode="auto">
            <a:xfrm>
              <a:off x="3053" y="1536"/>
              <a:ext cx="579" cy="403"/>
            </a:xfrm>
            <a:custGeom>
              <a:avLst/>
              <a:gdLst>
                <a:gd name="T0" fmla="*/ 0 w 1380"/>
                <a:gd name="T1" fmla="*/ 6 h 960"/>
                <a:gd name="T2" fmla="*/ 762 w 1380"/>
                <a:gd name="T3" fmla="*/ 960 h 960"/>
                <a:gd name="T4" fmla="*/ 1242 w 1380"/>
                <a:gd name="T5" fmla="*/ 960 h 960"/>
                <a:gd name="T6" fmla="*/ 1380 w 1380"/>
                <a:gd name="T7" fmla="*/ 0 h 960"/>
                <a:gd name="T8" fmla="*/ 0 w 1380"/>
                <a:gd name="T9" fmla="*/ 6 h 960"/>
                <a:gd name="T10" fmla="*/ 0 60000 65536"/>
                <a:gd name="T11" fmla="*/ 0 60000 65536"/>
                <a:gd name="T12" fmla="*/ 0 60000 65536"/>
                <a:gd name="T13" fmla="*/ 0 60000 65536"/>
                <a:gd name="T14" fmla="*/ 0 60000 65536"/>
                <a:gd name="T15" fmla="*/ 0 w 1380"/>
                <a:gd name="T16" fmla="*/ 0 h 960"/>
                <a:gd name="T17" fmla="*/ 1380 w 1380"/>
                <a:gd name="T18" fmla="*/ 960 h 960"/>
              </a:gdLst>
              <a:ahLst/>
              <a:cxnLst>
                <a:cxn ang="T10">
                  <a:pos x="T0" y="T1"/>
                </a:cxn>
                <a:cxn ang="T11">
                  <a:pos x="T2" y="T3"/>
                </a:cxn>
                <a:cxn ang="T12">
                  <a:pos x="T4" y="T5"/>
                </a:cxn>
                <a:cxn ang="T13">
                  <a:pos x="T6" y="T7"/>
                </a:cxn>
                <a:cxn ang="T14">
                  <a:pos x="T8" y="T9"/>
                </a:cxn>
              </a:cxnLst>
              <a:rect l="T15" t="T16" r="T17" b="T18"/>
              <a:pathLst>
                <a:path w="1380" h="960">
                  <a:moveTo>
                    <a:pt x="0" y="6"/>
                  </a:moveTo>
                  <a:lnTo>
                    <a:pt x="762" y="960"/>
                  </a:lnTo>
                  <a:lnTo>
                    <a:pt x="1242" y="960"/>
                  </a:lnTo>
                  <a:lnTo>
                    <a:pt x="1380" y="0"/>
                  </a:lnTo>
                  <a:lnTo>
                    <a:pt x="0" y="6"/>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7903" name="Freeform 26"/>
            <p:cNvSpPr>
              <a:spLocks/>
            </p:cNvSpPr>
            <p:nvPr/>
          </p:nvSpPr>
          <p:spPr bwMode="auto">
            <a:xfrm>
              <a:off x="3574" y="1536"/>
              <a:ext cx="746" cy="1251"/>
            </a:xfrm>
            <a:custGeom>
              <a:avLst/>
              <a:gdLst>
                <a:gd name="T0" fmla="*/ 0 w 1776"/>
                <a:gd name="T1" fmla="*/ 960 h 2982"/>
                <a:gd name="T2" fmla="*/ 144 w 1776"/>
                <a:gd name="T3" fmla="*/ 0 h 2982"/>
                <a:gd name="T4" fmla="*/ 1776 w 1776"/>
                <a:gd name="T5" fmla="*/ 0 h 2982"/>
                <a:gd name="T6" fmla="*/ 1776 w 1776"/>
                <a:gd name="T7" fmla="*/ 2976 h 2982"/>
                <a:gd name="T8" fmla="*/ 138 w 1776"/>
                <a:gd name="T9" fmla="*/ 2982 h 2982"/>
                <a:gd name="T10" fmla="*/ 0 w 1776"/>
                <a:gd name="T11" fmla="*/ 2016 h 2982"/>
                <a:gd name="T12" fmla="*/ 0 w 1776"/>
                <a:gd name="T13" fmla="*/ 960 h 2982"/>
                <a:gd name="T14" fmla="*/ 0 60000 65536"/>
                <a:gd name="T15" fmla="*/ 0 60000 65536"/>
                <a:gd name="T16" fmla="*/ 0 60000 65536"/>
                <a:gd name="T17" fmla="*/ 0 60000 65536"/>
                <a:gd name="T18" fmla="*/ 0 60000 65536"/>
                <a:gd name="T19" fmla="*/ 0 60000 65536"/>
                <a:gd name="T20" fmla="*/ 0 60000 65536"/>
                <a:gd name="T21" fmla="*/ 0 w 1776"/>
                <a:gd name="T22" fmla="*/ 0 h 2982"/>
                <a:gd name="T23" fmla="*/ 1776 w 1776"/>
                <a:gd name="T24" fmla="*/ 2982 h 29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82">
                  <a:moveTo>
                    <a:pt x="0" y="960"/>
                  </a:moveTo>
                  <a:lnTo>
                    <a:pt x="144" y="0"/>
                  </a:lnTo>
                  <a:lnTo>
                    <a:pt x="1776" y="0"/>
                  </a:lnTo>
                  <a:lnTo>
                    <a:pt x="1776" y="2976"/>
                  </a:lnTo>
                  <a:lnTo>
                    <a:pt x="138" y="2982"/>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7904" name="Freeform 27"/>
            <p:cNvSpPr>
              <a:spLocks/>
            </p:cNvSpPr>
            <p:nvPr/>
          </p:nvSpPr>
          <p:spPr bwMode="auto">
            <a:xfrm>
              <a:off x="3114" y="2382"/>
              <a:ext cx="518" cy="402"/>
            </a:xfrm>
            <a:custGeom>
              <a:avLst/>
              <a:gdLst>
                <a:gd name="T0" fmla="*/ 0 w 1236"/>
                <a:gd name="T1" fmla="*/ 954 h 960"/>
                <a:gd name="T2" fmla="*/ 618 w 1236"/>
                <a:gd name="T3" fmla="*/ 0 h 960"/>
                <a:gd name="T4" fmla="*/ 1098 w 1236"/>
                <a:gd name="T5" fmla="*/ 0 h 960"/>
                <a:gd name="T6" fmla="*/ 1236 w 1236"/>
                <a:gd name="T7" fmla="*/ 960 h 960"/>
                <a:gd name="T8" fmla="*/ 0 w 1236"/>
                <a:gd name="T9" fmla="*/ 954 h 960"/>
                <a:gd name="T10" fmla="*/ 0 60000 65536"/>
                <a:gd name="T11" fmla="*/ 0 60000 65536"/>
                <a:gd name="T12" fmla="*/ 0 60000 65536"/>
                <a:gd name="T13" fmla="*/ 0 60000 65536"/>
                <a:gd name="T14" fmla="*/ 0 60000 65536"/>
                <a:gd name="T15" fmla="*/ 0 w 1236"/>
                <a:gd name="T16" fmla="*/ 0 h 960"/>
                <a:gd name="T17" fmla="*/ 1236 w 1236"/>
                <a:gd name="T18" fmla="*/ 960 h 960"/>
              </a:gdLst>
              <a:ahLst/>
              <a:cxnLst>
                <a:cxn ang="T10">
                  <a:pos x="T0" y="T1"/>
                </a:cxn>
                <a:cxn ang="T11">
                  <a:pos x="T2" y="T3"/>
                </a:cxn>
                <a:cxn ang="T12">
                  <a:pos x="T4" y="T5"/>
                </a:cxn>
                <a:cxn ang="T13">
                  <a:pos x="T6" y="T7"/>
                </a:cxn>
                <a:cxn ang="T14">
                  <a:pos x="T8" y="T9"/>
                </a:cxn>
              </a:cxnLst>
              <a:rect l="T15" t="T16" r="T17" b="T18"/>
              <a:pathLst>
                <a:path w="1236" h="960">
                  <a:moveTo>
                    <a:pt x="0" y="954"/>
                  </a:moveTo>
                  <a:lnTo>
                    <a:pt x="618" y="0"/>
                  </a:lnTo>
                  <a:lnTo>
                    <a:pt x="1098" y="0"/>
                  </a:lnTo>
                  <a:lnTo>
                    <a:pt x="1236" y="960"/>
                  </a:lnTo>
                  <a:lnTo>
                    <a:pt x="0" y="954"/>
                  </a:lnTo>
                  <a:close/>
                </a:path>
              </a:pathLst>
            </a:custGeom>
            <a:solidFill>
              <a:srgbClr val="CC3399"/>
            </a:solidFill>
            <a:ln w="38100" cap="flat" cmpd="sng">
              <a:solidFill>
                <a:schemeClr val="tx1"/>
              </a:solidFill>
              <a:prstDash val="solid"/>
              <a:round/>
              <a:headEnd/>
              <a:tailEnd/>
            </a:ln>
          </p:spPr>
          <p:txBody>
            <a:bodyPr/>
            <a:lstStyle/>
            <a:p>
              <a:endParaRPr lang="en-US"/>
            </a:p>
          </p:txBody>
        </p:sp>
      </p:grpSp>
      <p:sp>
        <p:nvSpPr>
          <p:cNvPr id="37892" name="Text Box 28"/>
          <p:cNvSpPr txBox="1">
            <a:spLocks noChangeArrowheads="1"/>
          </p:cNvSpPr>
          <p:nvPr/>
        </p:nvSpPr>
        <p:spPr bwMode="auto">
          <a:xfrm>
            <a:off x="1331004" y="658304"/>
            <a:ext cx="6867299" cy="830997"/>
          </a:xfrm>
          <a:prstGeom prst="rect">
            <a:avLst/>
          </a:prstGeom>
          <a:noFill/>
          <a:ln w="38100">
            <a:noFill/>
            <a:miter lim="800000"/>
            <a:headEnd/>
            <a:tailEnd/>
          </a:ln>
        </p:spPr>
        <p:txBody>
          <a:bodyPr wrap="square">
            <a:spAutoFit/>
          </a:bodyPr>
          <a:lstStyle/>
          <a:p>
            <a:pPr eaLnBrk="1" hangingPunct="1">
              <a:spcBef>
                <a:spcPct val="50000"/>
              </a:spcBef>
            </a:pPr>
            <a:r>
              <a:rPr lang="en-US" sz="2400" dirty="0"/>
              <a:t>Moving the vanishing point changes the orientation of the room relative to the camera.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Take-home question</a:t>
            </a:r>
          </a:p>
        </p:txBody>
      </p:sp>
      <p:sp>
        <p:nvSpPr>
          <p:cNvPr id="3" name="Content Placeholder 2"/>
          <p:cNvSpPr>
            <a:spLocks noGrp="1"/>
          </p:cNvSpPr>
          <p:nvPr>
            <p:ph idx="1"/>
          </p:nvPr>
        </p:nvSpPr>
        <p:spPr/>
        <p:txBody>
          <a:bodyPr>
            <a:normAutofit/>
          </a:bodyPr>
          <a:lstStyle/>
          <a:p>
            <a:pPr>
              <a:buNone/>
            </a:pPr>
            <a:r>
              <a:rPr lang="en-US" sz="2800" dirty="0"/>
              <a:t>	Assume that the man is 6 </a:t>
            </a:r>
            <a:r>
              <a:rPr lang="en-US" sz="2800" dirty="0" err="1"/>
              <a:t>ft</a:t>
            </a:r>
            <a:r>
              <a:rPr lang="en-US" sz="2800" dirty="0"/>
              <a:t> tall.</a:t>
            </a:r>
          </a:p>
          <a:p>
            <a:pPr lvl="1"/>
            <a:r>
              <a:rPr lang="en-US" sz="2400" dirty="0"/>
              <a:t>What is the height of the front of the building?</a:t>
            </a:r>
          </a:p>
          <a:p>
            <a:pPr lvl="1"/>
            <a:r>
              <a:rPr lang="en-US" sz="2400" dirty="0"/>
              <a:t>What is the height of the camera?</a:t>
            </a:r>
          </a:p>
          <a:p>
            <a:endParaRPr lang="en-US" sz="2800" dirty="0"/>
          </a:p>
        </p:txBody>
      </p:sp>
      <p:pic>
        <p:nvPicPr>
          <p:cNvPr id="5" name="Picture 6"/>
          <p:cNvPicPr>
            <a:picLocks noChangeAspect="1" noChangeArrowheads="1"/>
          </p:cNvPicPr>
          <p:nvPr/>
        </p:nvPicPr>
        <p:blipFill>
          <a:blip r:embed="rId2" cstate="print"/>
          <a:srcRect/>
          <a:stretch>
            <a:fillRect/>
          </a:stretch>
        </p:blipFill>
        <p:spPr bwMode="auto">
          <a:xfrm>
            <a:off x="6505575" y="3102924"/>
            <a:ext cx="5076825" cy="3305175"/>
          </a:xfrm>
          <a:prstGeom prst="rect">
            <a:avLst/>
          </a:prstGeom>
          <a:noFill/>
          <a:ln w="9525">
            <a:noFill/>
            <a:miter lim="800000"/>
            <a:headEnd/>
            <a:tailEnd/>
          </a:ln>
        </p:spPr>
      </p:pic>
    </p:spTree>
    <p:extLst>
      <p:ext uri="{BB962C8B-B14F-4D97-AF65-F5344CB8AC3E}">
        <p14:creationId xmlns:p14="http://schemas.microsoft.com/office/powerpoint/2010/main" val="3677644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2D to 3D conversion</a:t>
            </a:r>
          </a:p>
        </p:txBody>
      </p:sp>
      <p:sp>
        <p:nvSpPr>
          <p:cNvPr id="38915" name="Rectangle 3"/>
          <p:cNvSpPr>
            <a:spLocks noGrp="1" noChangeArrowheads="1"/>
          </p:cNvSpPr>
          <p:nvPr>
            <p:ph type="body" idx="1"/>
          </p:nvPr>
        </p:nvSpPr>
        <p:spPr/>
        <p:txBody>
          <a:bodyPr/>
          <a:lstStyle/>
          <a:p>
            <a:r>
              <a:rPr lang="en-US" dirty="0"/>
              <a:t>Use ratios</a:t>
            </a:r>
          </a:p>
        </p:txBody>
      </p:sp>
      <p:sp>
        <p:nvSpPr>
          <p:cNvPr id="38916" name="Rectangle 4"/>
          <p:cNvSpPr>
            <a:spLocks noChangeArrowheads="1"/>
          </p:cNvSpPr>
          <p:nvPr/>
        </p:nvSpPr>
        <p:spPr bwMode="auto">
          <a:xfrm>
            <a:off x="2743200" y="2209800"/>
            <a:ext cx="2667000" cy="2819400"/>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8917" name="AutoShape 5"/>
          <p:cNvSpPr>
            <a:spLocks noChangeArrowheads="1"/>
          </p:cNvSpPr>
          <p:nvPr/>
        </p:nvSpPr>
        <p:spPr bwMode="auto">
          <a:xfrm>
            <a:off x="4572000" y="2895600"/>
            <a:ext cx="152400" cy="152400"/>
          </a:xfrm>
          <a:prstGeom prst="star4">
            <a:avLst>
              <a:gd name="adj" fmla="val 12500"/>
            </a:avLst>
          </a:prstGeom>
          <a:solidFill>
            <a:srgbClr val="CC3399"/>
          </a:solidFill>
          <a:ln w="9525">
            <a:solidFill>
              <a:schemeClr val="tx1"/>
            </a:solidFill>
            <a:miter lim="800000"/>
            <a:headEnd/>
            <a:tailEnd/>
          </a:ln>
        </p:spPr>
        <p:txBody>
          <a:bodyPr wrap="none" anchor="ctr"/>
          <a:lstStyle/>
          <a:p>
            <a:endParaRPr lang="en-US"/>
          </a:p>
        </p:txBody>
      </p:sp>
      <p:sp>
        <p:nvSpPr>
          <p:cNvPr id="38918" name="Line 6"/>
          <p:cNvSpPr>
            <a:spLocks noChangeShapeType="1"/>
          </p:cNvSpPr>
          <p:nvPr/>
        </p:nvSpPr>
        <p:spPr bwMode="auto">
          <a:xfrm flipV="1">
            <a:off x="4648200" y="2209800"/>
            <a:ext cx="0" cy="2819400"/>
          </a:xfrm>
          <a:prstGeom prst="line">
            <a:avLst/>
          </a:prstGeom>
          <a:noFill/>
          <a:ln w="12700">
            <a:solidFill>
              <a:schemeClr val="tx1"/>
            </a:solidFill>
            <a:prstDash val="sysDot"/>
            <a:round/>
            <a:headEnd type="triangle" w="med" len="med"/>
            <a:tailEnd type="triangle" w="med" len="med"/>
          </a:ln>
        </p:spPr>
        <p:txBody>
          <a:bodyPr/>
          <a:lstStyle/>
          <a:p>
            <a:endParaRPr lang="en-US"/>
          </a:p>
        </p:txBody>
      </p:sp>
      <p:sp>
        <p:nvSpPr>
          <p:cNvPr id="38919" name="Line 7"/>
          <p:cNvSpPr>
            <a:spLocks noChangeShapeType="1"/>
          </p:cNvSpPr>
          <p:nvPr/>
        </p:nvSpPr>
        <p:spPr bwMode="auto">
          <a:xfrm flipH="1" flipV="1">
            <a:off x="2743200" y="2971800"/>
            <a:ext cx="2667000" cy="0"/>
          </a:xfrm>
          <a:prstGeom prst="line">
            <a:avLst/>
          </a:prstGeom>
          <a:noFill/>
          <a:ln w="12700">
            <a:solidFill>
              <a:schemeClr val="tx1"/>
            </a:solidFill>
            <a:prstDash val="sysDot"/>
            <a:round/>
            <a:headEnd type="triangle" w="med" len="med"/>
            <a:tailEnd type="triangle" w="med" len="med"/>
          </a:ln>
        </p:spPr>
        <p:txBody>
          <a:bodyPr/>
          <a:lstStyle/>
          <a:p>
            <a:endParaRPr lang="en-US"/>
          </a:p>
        </p:txBody>
      </p:sp>
      <p:sp>
        <p:nvSpPr>
          <p:cNvPr id="38924" name="Text Box 12"/>
          <p:cNvSpPr txBox="1">
            <a:spLocks noChangeArrowheads="1"/>
          </p:cNvSpPr>
          <p:nvPr/>
        </p:nvSpPr>
        <p:spPr bwMode="auto">
          <a:xfrm>
            <a:off x="2819401" y="3124201"/>
            <a:ext cx="1159292" cy="646331"/>
          </a:xfrm>
          <a:prstGeom prst="rect">
            <a:avLst/>
          </a:prstGeom>
          <a:noFill/>
          <a:ln w="38100">
            <a:noFill/>
            <a:miter lim="800000"/>
            <a:headEnd/>
            <a:tailEnd/>
          </a:ln>
        </p:spPr>
        <p:txBody>
          <a:bodyPr wrap="none">
            <a:spAutoFit/>
          </a:bodyPr>
          <a:lstStyle/>
          <a:p>
            <a:pPr eaLnBrk="1" hangingPunct="1"/>
            <a:r>
              <a:rPr lang="en-US"/>
              <a:t>vanishing</a:t>
            </a:r>
            <a:br>
              <a:rPr lang="en-US"/>
            </a:br>
            <a:r>
              <a:rPr lang="en-US"/>
              <a:t>point</a:t>
            </a:r>
          </a:p>
        </p:txBody>
      </p:sp>
      <p:sp>
        <p:nvSpPr>
          <p:cNvPr id="38925" name="Line 13"/>
          <p:cNvSpPr>
            <a:spLocks noChangeShapeType="1"/>
          </p:cNvSpPr>
          <p:nvPr/>
        </p:nvSpPr>
        <p:spPr bwMode="auto">
          <a:xfrm flipV="1">
            <a:off x="4114800" y="3048000"/>
            <a:ext cx="381000" cy="228600"/>
          </a:xfrm>
          <a:prstGeom prst="line">
            <a:avLst/>
          </a:prstGeom>
          <a:noFill/>
          <a:ln w="38100">
            <a:solidFill>
              <a:schemeClr val="tx1"/>
            </a:solidFill>
            <a:round/>
            <a:headEnd/>
            <a:tailEnd type="triangle" w="med" len="med"/>
          </a:ln>
        </p:spPr>
        <p:txBody>
          <a:bodyPr/>
          <a:lstStyle/>
          <a:p>
            <a:endParaRPr lang="en-US"/>
          </a:p>
        </p:txBody>
      </p:sp>
      <p:sp>
        <p:nvSpPr>
          <p:cNvPr id="38926" name="Rectangle 14"/>
          <p:cNvSpPr>
            <a:spLocks noChangeArrowheads="1"/>
          </p:cNvSpPr>
          <p:nvPr/>
        </p:nvSpPr>
        <p:spPr bwMode="auto">
          <a:xfrm>
            <a:off x="990600" y="1676400"/>
            <a:ext cx="7162800" cy="4038600"/>
          </a:xfrm>
          <a:prstGeom prst="rect">
            <a:avLst/>
          </a:prstGeom>
          <a:noFill/>
          <a:ln w="38100">
            <a:solidFill>
              <a:schemeClr val="tx1"/>
            </a:solidFill>
            <a:miter lim="800000"/>
            <a:headEnd/>
            <a:tailEnd/>
          </a:ln>
        </p:spPr>
        <p:txBody>
          <a:bodyPr wrap="none" anchor="ctr"/>
          <a:lstStyle/>
          <a:p>
            <a:endParaRPr lang="en-US"/>
          </a:p>
        </p:txBody>
      </p:sp>
      <p:sp>
        <p:nvSpPr>
          <p:cNvPr id="38927" name="Text Box 15"/>
          <p:cNvSpPr txBox="1">
            <a:spLocks noChangeArrowheads="1"/>
          </p:cNvSpPr>
          <p:nvPr/>
        </p:nvSpPr>
        <p:spPr bwMode="auto">
          <a:xfrm>
            <a:off x="1143001" y="3962401"/>
            <a:ext cx="748923" cy="646331"/>
          </a:xfrm>
          <a:prstGeom prst="rect">
            <a:avLst/>
          </a:prstGeom>
          <a:noFill/>
          <a:ln w="38100">
            <a:noFill/>
            <a:miter lim="800000"/>
            <a:headEnd/>
            <a:tailEnd/>
          </a:ln>
        </p:spPr>
        <p:txBody>
          <a:bodyPr wrap="none">
            <a:spAutoFit/>
          </a:bodyPr>
          <a:lstStyle/>
          <a:p>
            <a:pPr eaLnBrk="1" hangingPunct="1"/>
            <a:r>
              <a:rPr lang="en-US"/>
              <a:t>back</a:t>
            </a:r>
          </a:p>
          <a:p>
            <a:pPr eaLnBrk="1" hangingPunct="1"/>
            <a:r>
              <a:rPr lang="en-US"/>
              <a:t>plane</a:t>
            </a:r>
          </a:p>
        </p:txBody>
      </p:sp>
      <p:sp>
        <p:nvSpPr>
          <p:cNvPr id="38928" name="Line 16"/>
          <p:cNvSpPr>
            <a:spLocks noChangeShapeType="1"/>
          </p:cNvSpPr>
          <p:nvPr/>
        </p:nvSpPr>
        <p:spPr bwMode="auto">
          <a:xfrm flipV="1">
            <a:off x="1905000" y="4038600"/>
            <a:ext cx="762000" cy="152400"/>
          </a:xfrm>
          <a:prstGeom prst="line">
            <a:avLst/>
          </a:prstGeom>
          <a:noFill/>
          <a:ln w="38100">
            <a:solidFill>
              <a:schemeClr val="tx1"/>
            </a:solidFill>
            <a:round/>
            <a:headEnd/>
            <a:tailEnd type="triangle" w="med" len="med"/>
          </a:ln>
        </p:spPr>
        <p:txBody>
          <a:bodyPr/>
          <a:lstStyle/>
          <a:p>
            <a:endParaRPr lang="en-US"/>
          </a:p>
        </p:txBody>
      </p:sp>
      <p:sp>
        <p:nvSpPr>
          <p:cNvPr id="38929" name="Line 17"/>
          <p:cNvSpPr>
            <a:spLocks noChangeShapeType="1"/>
          </p:cNvSpPr>
          <p:nvPr/>
        </p:nvSpPr>
        <p:spPr bwMode="auto">
          <a:xfrm flipV="1">
            <a:off x="4648200" y="1676400"/>
            <a:ext cx="1295400" cy="1295400"/>
          </a:xfrm>
          <a:prstGeom prst="line">
            <a:avLst/>
          </a:prstGeom>
          <a:noFill/>
          <a:ln w="38100">
            <a:solidFill>
              <a:schemeClr val="tx1"/>
            </a:solidFill>
            <a:round/>
            <a:headEnd/>
            <a:tailEnd/>
          </a:ln>
        </p:spPr>
        <p:txBody>
          <a:bodyPr/>
          <a:lstStyle/>
          <a:p>
            <a:endParaRPr lang="en-US"/>
          </a:p>
        </p:txBody>
      </p:sp>
      <p:sp>
        <p:nvSpPr>
          <p:cNvPr id="38930" name="Line 18"/>
          <p:cNvSpPr>
            <a:spLocks noChangeShapeType="1"/>
          </p:cNvSpPr>
          <p:nvPr/>
        </p:nvSpPr>
        <p:spPr bwMode="auto">
          <a:xfrm>
            <a:off x="4648200" y="2971800"/>
            <a:ext cx="990600" cy="2743200"/>
          </a:xfrm>
          <a:prstGeom prst="line">
            <a:avLst/>
          </a:prstGeom>
          <a:noFill/>
          <a:ln w="38100">
            <a:solidFill>
              <a:schemeClr val="tx1"/>
            </a:solidFill>
            <a:round/>
            <a:headEnd/>
            <a:tailEnd/>
          </a:ln>
        </p:spPr>
        <p:txBody>
          <a:bodyPr/>
          <a:lstStyle/>
          <a:p>
            <a:endParaRPr lang="en-US"/>
          </a:p>
        </p:txBody>
      </p:sp>
      <p:sp>
        <p:nvSpPr>
          <p:cNvPr id="38931" name="Line 19"/>
          <p:cNvSpPr>
            <a:spLocks noChangeShapeType="1"/>
          </p:cNvSpPr>
          <p:nvPr/>
        </p:nvSpPr>
        <p:spPr bwMode="auto">
          <a:xfrm flipH="1" flipV="1">
            <a:off x="1371600" y="1676400"/>
            <a:ext cx="3276600" cy="1295400"/>
          </a:xfrm>
          <a:prstGeom prst="line">
            <a:avLst/>
          </a:prstGeom>
          <a:noFill/>
          <a:ln w="38100">
            <a:solidFill>
              <a:schemeClr val="tx1"/>
            </a:solidFill>
            <a:round/>
            <a:headEnd/>
            <a:tailEnd/>
          </a:ln>
        </p:spPr>
        <p:txBody>
          <a:bodyPr/>
          <a:lstStyle/>
          <a:p>
            <a:endParaRPr lang="en-US"/>
          </a:p>
        </p:txBody>
      </p:sp>
      <p:sp>
        <p:nvSpPr>
          <p:cNvPr id="38932" name="Line 20"/>
          <p:cNvSpPr>
            <a:spLocks noChangeShapeType="1"/>
          </p:cNvSpPr>
          <p:nvPr/>
        </p:nvSpPr>
        <p:spPr bwMode="auto">
          <a:xfrm flipH="1">
            <a:off x="2133600" y="2971800"/>
            <a:ext cx="2514600" cy="2743200"/>
          </a:xfrm>
          <a:prstGeom prst="line">
            <a:avLst/>
          </a:prstGeom>
          <a:noFill/>
          <a:ln w="38100">
            <a:solidFill>
              <a:schemeClr val="tx1"/>
            </a:solidFill>
            <a:round/>
            <a:headEnd/>
            <a:tailEnd/>
          </a:ln>
        </p:spPr>
        <p:txBody>
          <a:bodyPr/>
          <a:lstStyle/>
          <a:p>
            <a:endParaRPr lang="en-US"/>
          </a:p>
        </p:txBody>
      </p:sp>
      <p:cxnSp>
        <p:nvCxnSpPr>
          <p:cNvPr id="6" name="Straight Arrow Connector 5"/>
          <p:cNvCxnSpPr/>
          <p:nvPr/>
        </p:nvCxnSpPr>
        <p:spPr>
          <a:xfrm>
            <a:off x="5943600" y="2209800"/>
            <a:ext cx="0" cy="281940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617029" y="2895601"/>
            <a:ext cx="0" cy="213360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86400" y="5029200"/>
            <a:ext cx="1752600" cy="369332"/>
          </a:xfrm>
          <a:prstGeom prst="rect">
            <a:avLst/>
          </a:prstGeom>
          <a:noFill/>
        </p:spPr>
        <p:txBody>
          <a:bodyPr wrap="square" rtlCol="0">
            <a:spAutoFit/>
          </a:bodyPr>
          <a:lstStyle/>
          <a:p>
            <a:r>
              <a:rPr lang="en-US" dirty="0"/>
              <a:t>Camera height</a:t>
            </a:r>
          </a:p>
        </p:txBody>
      </p:sp>
      <p:sp>
        <p:nvSpPr>
          <p:cNvPr id="30" name="TextBox 29"/>
          <p:cNvSpPr txBox="1"/>
          <p:nvPr/>
        </p:nvSpPr>
        <p:spPr>
          <a:xfrm>
            <a:off x="5943600" y="2025133"/>
            <a:ext cx="1752600" cy="369332"/>
          </a:xfrm>
          <a:prstGeom prst="rect">
            <a:avLst/>
          </a:prstGeom>
          <a:noFill/>
        </p:spPr>
        <p:txBody>
          <a:bodyPr wrap="square" rtlCol="0">
            <a:spAutoFit/>
          </a:bodyPr>
          <a:lstStyle/>
          <a:p>
            <a:r>
              <a:rPr lang="en-US" dirty="0"/>
              <a:t>Box height</a:t>
            </a:r>
          </a:p>
        </p:txBody>
      </p:sp>
      <p:cxnSp>
        <p:nvCxnSpPr>
          <p:cNvPr id="11" name="Straight Connector 10"/>
          <p:cNvCxnSpPr/>
          <p:nvPr/>
        </p:nvCxnSpPr>
        <p:spPr>
          <a:xfrm>
            <a:off x="5617029" y="5029200"/>
            <a:ext cx="21771" cy="80932"/>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132115" y="5983003"/>
            <a:ext cx="7611853" cy="646331"/>
          </a:xfrm>
          <a:prstGeom prst="rect">
            <a:avLst/>
          </a:prstGeom>
          <a:noFill/>
        </p:spPr>
        <p:txBody>
          <a:bodyPr wrap="square" rtlCol="0">
            <a:spAutoFit/>
          </a:bodyPr>
          <a:lstStyle/>
          <a:p>
            <a:r>
              <a:rPr lang="en-US" dirty="0"/>
              <a:t>Box width / height in 3D is proportional to width over height in the image because back plane is parallel to image plane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a:t>Get depth using similar triangles</a:t>
            </a:r>
          </a:p>
        </p:txBody>
      </p:sp>
      <p:sp>
        <p:nvSpPr>
          <p:cNvPr id="40963" name="Rectangle 3"/>
          <p:cNvSpPr>
            <a:spLocks noGrp="1" noChangeArrowheads="1"/>
          </p:cNvSpPr>
          <p:nvPr>
            <p:ph type="body" idx="1"/>
          </p:nvPr>
        </p:nvSpPr>
        <p:spPr>
          <a:xfrm>
            <a:off x="609600" y="3954640"/>
            <a:ext cx="7772400" cy="2362200"/>
          </a:xfrm>
        </p:spPr>
        <p:txBody>
          <a:bodyPr>
            <a:normAutofit fontScale="77500" lnSpcReduction="20000"/>
          </a:bodyPr>
          <a:lstStyle/>
          <a:p>
            <a:pPr>
              <a:lnSpc>
                <a:spcPct val="90000"/>
              </a:lnSpc>
            </a:pPr>
            <a:r>
              <a:rPr lang="en-US" dirty="0"/>
              <a:t>Can compute by similar triangles </a:t>
            </a:r>
          </a:p>
          <a:p>
            <a:pPr>
              <a:lnSpc>
                <a:spcPct val="90000"/>
              </a:lnSpc>
            </a:pPr>
            <a:r>
              <a:rPr lang="en-US" dirty="0"/>
              <a:t>Need to know focal length f (or </a:t>
            </a:r>
            <a:r>
              <a:rPr lang="en-US" dirty="0" err="1"/>
              <a:t>FoV</a:t>
            </a:r>
            <a:r>
              <a:rPr lang="en-US" dirty="0"/>
              <a:t>)</a:t>
            </a:r>
          </a:p>
          <a:p>
            <a:pPr>
              <a:lnSpc>
                <a:spcPct val="90000"/>
              </a:lnSpc>
            </a:pPr>
            <a:endParaRPr lang="en-US" dirty="0"/>
          </a:p>
          <a:p>
            <a:pPr>
              <a:lnSpc>
                <a:spcPct val="90000"/>
              </a:lnSpc>
            </a:pPr>
            <a:r>
              <a:rPr lang="en-US" dirty="0"/>
              <a:t>Note: can compute position of any object on the ground</a:t>
            </a:r>
          </a:p>
          <a:p>
            <a:pPr lvl="1">
              <a:lnSpc>
                <a:spcPct val="90000"/>
              </a:lnSpc>
            </a:pPr>
            <a:r>
              <a:rPr lang="en-US" dirty="0"/>
              <a:t>Simple </a:t>
            </a:r>
            <a:r>
              <a:rPr lang="en-US" dirty="0" err="1"/>
              <a:t>unprojection</a:t>
            </a:r>
            <a:endParaRPr lang="en-US" dirty="0"/>
          </a:p>
          <a:p>
            <a:pPr lvl="1">
              <a:lnSpc>
                <a:spcPct val="90000"/>
              </a:lnSpc>
            </a:pPr>
            <a:r>
              <a:rPr lang="en-US" dirty="0"/>
              <a:t>What about things off the ground?</a:t>
            </a:r>
          </a:p>
          <a:p>
            <a:pPr>
              <a:lnSpc>
                <a:spcPct val="90000"/>
              </a:lnSpc>
            </a:pPr>
            <a:endParaRPr lang="en-US" dirty="0"/>
          </a:p>
        </p:txBody>
      </p:sp>
      <p:pic>
        <p:nvPicPr>
          <p:cNvPr id="40964" name="Picture 4"/>
          <p:cNvPicPr>
            <a:picLocks noChangeAspect="1" noChangeArrowheads="1"/>
          </p:cNvPicPr>
          <p:nvPr/>
        </p:nvPicPr>
        <p:blipFill rotWithShape="1">
          <a:blip r:embed="rId3" cstate="print">
            <a:clrChange>
              <a:clrFrom>
                <a:srgbClr val="FFFFFF"/>
              </a:clrFrom>
              <a:clrTo>
                <a:srgbClr val="FFFFFF">
                  <a:alpha val="0"/>
                </a:srgbClr>
              </a:clrTo>
            </a:clrChange>
          </a:blip>
          <a:srcRect l="8858" t="30191" r="62226" b="33238"/>
          <a:stretch/>
        </p:blipFill>
        <p:spPr bwMode="auto">
          <a:xfrm>
            <a:off x="332519" y="1162228"/>
            <a:ext cx="2944081" cy="2792412"/>
          </a:xfrm>
          <a:prstGeom prst="rect">
            <a:avLst/>
          </a:prstGeom>
          <a:noFill/>
          <a:ln w="9525">
            <a:noFill/>
            <a:miter lim="800000"/>
            <a:headEnd/>
            <a:tailEnd/>
          </a:ln>
        </p:spPr>
      </p:pic>
      <p:grpSp>
        <p:nvGrpSpPr>
          <p:cNvPr id="17" name="Group 16"/>
          <p:cNvGrpSpPr/>
          <p:nvPr/>
        </p:nvGrpSpPr>
        <p:grpSpPr>
          <a:xfrm>
            <a:off x="3880882" y="1162228"/>
            <a:ext cx="4430234" cy="2133569"/>
            <a:chOff x="4408964" y="992632"/>
            <a:chExt cx="2369822" cy="2133569"/>
          </a:xfrm>
        </p:grpSpPr>
        <p:cxnSp>
          <p:nvCxnSpPr>
            <p:cNvPr id="3" name="Straight Connector 2"/>
            <p:cNvCxnSpPr/>
            <p:nvPr/>
          </p:nvCxnSpPr>
          <p:spPr>
            <a:xfrm>
              <a:off x="4807772" y="1602201"/>
              <a:ext cx="0" cy="90664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4408966" y="205552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6778786" y="1297401"/>
              <a:ext cx="0" cy="1828800"/>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5026186" y="3126201"/>
              <a:ext cx="17526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p:cNvCxnSpPr>
              <a:stCxn id="4" idx="6"/>
            </p:cNvCxnSpPr>
            <p:nvPr/>
          </p:nvCxnSpPr>
          <p:spPr>
            <a:xfrm>
              <a:off x="4454685" y="2078381"/>
              <a:ext cx="2324101" cy="228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4" idx="5"/>
            </p:cNvCxnSpPr>
            <p:nvPr/>
          </p:nvCxnSpPr>
          <p:spPr>
            <a:xfrm>
              <a:off x="4447990" y="2094545"/>
              <a:ext cx="2330796" cy="1031656"/>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480367" y="992632"/>
              <a:ext cx="248786" cy="369332"/>
            </a:xfrm>
            <a:prstGeom prst="rect">
              <a:avLst/>
            </a:prstGeom>
            <a:noFill/>
          </p:spPr>
          <p:txBody>
            <a:bodyPr wrap="none" rtlCol="0">
              <a:spAutoFit/>
            </a:bodyPr>
            <a:lstStyle/>
            <a:p>
              <a:r>
                <a:rPr lang="en-US" dirty="0"/>
                <a:t>f</a:t>
              </a:r>
            </a:p>
          </p:txBody>
        </p:sp>
        <p:sp>
          <p:nvSpPr>
            <p:cNvPr id="18" name="TextBox 17"/>
            <p:cNvSpPr txBox="1"/>
            <p:nvPr/>
          </p:nvSpPr>
          <p:spPr>
            <a:xfrm>
              <a:off x="5406123" y="1165456"/>
              <a:ext cx="312906" cy="369332"/>
            </a:xfrm>
            <a:prstGeom prst="rect">
              <a:avLst/>
            </a:prstGeom>
            <a:noFill/>
          </p:spPr>
          <p:txBody>
            <a:bodyPr wrap="none" rtlCol="0">
              <a:spAutoFit/>
            </a:bodyPr>
            <a:lstStyle/>
            <a:p>
              <a:r>
                <a:rPr lang="en-US" dirty="0"/>
                <a:t>d</a:t>
              </a:r>
            </a:p>
          </p:txBody>
        </p:sp>
        <p:sp>
          <p:nvSpPr>
            <p:cNvPr id="16" name="Left Brace 15"/>
            <p:cNvSpPr/>
            <p:nvPr/>
          </p:nvSpPr>
          <p:spPr>
            <a:xfrm rot="5400000">
              <a:off x="4530646" y="1227358"/>
              <a:ext cx="148228" cy="39159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Left Brace 20"/>
            <p:cNvSpPr/>
            <p:nvPr/>
          </p:nvSpPr>
          <p:spPr>
            <a:xfrm rot="5400000">
              <a:off x="5484441" y="426809"/>
              <a:ext cx="156271" cy="228595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6571315" y="2343448"/>
              <a:ext cx="187959" cy="369332"/>
            </a:xfrm>
            <a:prstGeom prst="rect">
              <a:avLst/>
            </a:prstGeom>
            <a:noFill/>
          </p:spPr>
          <p:txBody>
            <a:bodyPr wrap="none" rtlCol="0">
              <a:spAutoFit/>
            </a:bodyPr>
            <a:lstStyle/>
            <a:p>
              <a:r>
                <a:rPr lang="en-US" dirty="0"/>
                <a:t>H</a:t>
              </a:r>
              <a:endParaRPr lang="en-US" baseline="-25000" dirty="0"/>
            </a:p>
          </p:txBody>
        </p:sp>
      </p:grpSp>
      <p:sp>
        <p:nvSpPr>
          <p:cNvPr id="19" name="TextBox 18"/>
          <p:cNvSpPr txBox="1"/>
          <p:nvPr/>
        </p:nvSpPr>
        <p:spPr>
          <a:xfrm>
            <a:off x="4129796" y="3330648"/>
            <a:ext cx="1822935" cy="369332"/>
          </a:xfrm>
          <a:prstGeom prst="rect">
            <a:avLst/>
          </a:prstGeom>
          <a:noFill/>
        </p:spPr>
        <p:txBody>
          <a:bodyPr wrap="none" rtlCol="0">
            <a:spAutoFit/>
          </a:bodyPr>
          <a:lstStyle/>
          <a:p>
            <a:r>
              <a:rPr lang="en-US" dirty="0"/>
              <a:t>f / (v</a:t>
            </a:r>
            <a:r>
              <a:rPr lang="en-US" baseline="-25000" dirty="0"/>
              <a:t>a</a:t>
            </a:r>
            <a:r>
              <a:rPr lang="en-US" dirty="0"/>
              <a:t>-v</a:t>
            </a:r>
            <a:r>
              <a:rPr lang="en-US" baseline="-25000" dirty="0"/>
              <a:t>0</a:t>
            </a:r>
            <a:r>
              <a:rPr lang="en-US" dirty="0"/>
              <a:t>) = d / H</a:t>
            </a:r>
            <a:endParaRPr lang="en-US" baseline="-25000" dirty="0"/>
          </a:p>
        </p:txBody>
      </p:sp>
      <p:sp>
        <p:nvSpPr>
          <p:cNvPr id="26" name="TextBox 25"/>
          <p:cNvSpPr txBox="1"/>
          <p:nvPr/>
        </p:nvSpPr>
        <p:spPr>
          <a:xfrm>
            <a:off x="4626428" y="1902055"/>
            <a:ext cx="385042" cy="369332"/>
          </a:xfrm>
          <a:prstGeom prst="rect">
            <a:avLst/>
          </a:prstGeom>
          <a:noFill/>
        </p:spPr>
        <p:txBody>
          <a:bodyPr wrap="none" rtlCol="0">
            <a:spAutoFit/>
          </a:bodyPr>
          <a:lstStyle/>
          <a:p>
            <a:r>
              <a:rPr lang="en-US" dirty="0"/>
              <a:t>v</a:t>
            </a:r>
            <a:r>
              <a:rPr lang="en-US" baseline="-25000" dirty="0"/>
              <a:t>0</a:t>
            </a:r>
            <a:endParaRPr lang="en-US" dirty="0"/>
          </a:p>
        </p:txBody>
      </p:sp>
      <p:sp>
        <p:nvSpPr>
          <p:cNvPr id="27" name="TextBox 26"/>
          <p:cNvSpPr txBox="1"/>
          <p:nvPr/>
        </p:nvSpPr>
        <p:spPr>
          <a:xfrm>
            <a:off x="4616477" y="2163636"/>
            <a:ext cx="385042" cy="369332"/>
          </a:xfrm>
          <a:prstGeom prst="rect">
            <a:avLst/>
          </a:prstGeom>
          <a:noFill/>
        </p:spPr>
        <p:txBody>
          <a:bodyPr wrap="none" rtlCol="0">
            <a:spAutoFit/>
          </a:bodyPr>
          <a:lstStyle/>
          <a:p>
            <a:r>
              <a:rPr lang="en-US" dirty="0" err="1"/>
              <a:t>v</a:t>
            </a:r>
            <a:r>
              <a:rPr lang="en-US" baseline="-25000" dirty="0" err="1"/>
              <a:t>a</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a:t>Get depth using similar triangles</a:t>
            </a:r>
          </a:p>
        </p:txBody>
      </p:sp>
      <p:sp>
        <p:nvSpPr>
          <p:cNvPr id="40963" name="Rectangle 3"/>
          <p:cNvSpPr>
            <a:spLocks noGrp="1" noChangeArrowheads="1"/>
          </p:cNvSpPr>
          <p:nvPr>
            <p:ph type="body" idx="1"/>
          </p:nvPr>
        </p:nvSpPr>
        <p:spPr>
          <a:xfrm>
            <a:off x="516945" y="4892448"/>
            <a:ext cx="7772400" cy="1904780"/>
          </a:xfrm>
        </p:spPr>
        <p:txBody>
          <a:bodyPr>
            <a:normAutofit fontScale="70000" lnSpcReduction="20000"/>
          </a:bodyPr>
          <a:lstStyle/>
          <a:p>
            <a:pPr>
              <a:lnSpc>
                <a:spcPct val="90000"/>
              </a:lnSpc>
            </a:pPr>
            <a:r>
              <a:rPr lang="en-US" dirty="0"/>
              <a:t>Can compute by similar triangles (CVA vs. CV’A’)</a:t>
            </a:r>
          </a:p>
          <a:p>
            <a:pPr>
              <a:lnSpc>
                <a:spcPct val="90000"/>
              </a:lnSpc>
            </a:pPr>
            <a:r>
              <a:rPr lang="en-US" dirty="0"/>
              <a:t>Need to know focal length f (or </a:t>
            </a:r>
            <a:r>
              <a:rPr lang="en-US" dirty="0" err="1"/>
              <a:t>FoV</a:t>
            </a:r>
            <a:r>
              <a:rPr lang="en-US" dirty="0"/>
              <a:t>)</a:t>
            </a:r>
          </a:p>
          <a:p>
            <a:pPr>
              <a:lnSpc>
                <a:spcPct val="90000"/>
              </a:lnSpc>
            </a:pPr>
            <a:endParaRPr lang="en-US" dirty="0"/>
          </a:p>
          <a:p>
            <a:pPr>
              <a:lnSpc>
                <a:spcPct val="90000"/>
              </a:lnSpc>
            </a:pPr>
            <a:r>
              <a:rPr lang="en-US" dirty="0"/>
              <a:t>Can compute 3D position of any object on the ground w/ </a:t>
            </a:r>
            <a:r>
              <a:rPr lang="en-US" dirty="0" err="1"/>
              <a:t>unprojection</a:t>
            </a:r>
            <a:endParaRPr lang="en-US" dirty="0"/>
          </a:p>
          <a:p>
            <a:pPr lvl="1">
              <a:lnSpc>
                <a:spcPct val="90000"/>
              </a:lnSpc>
            </a:pPr>
            <a:r>
              <a:rPr lang="en-US" dirty="0"/>
              <a:t>What about things off the ground?</a:t>
            </a:r>
          </a:p>
          <a:p>
            <a:pPr>
              <a:lnSpc>
                <a:spcPct val="90000"/>
              </a:lnSpc>
            </a:pPr>
            <a:endParaRPr lang="en-US" dirty="0"/>
          </a:p>
        </p:txBody>
      </p:sp>
      <p:pic>
        <p:nvPicPr>
          <p:cNvPr id="40964" name="Picture 4"/>
          <p:cNvPicPr>
            <a:picLocks noChangeAspect="1" noChangeArrowheads="1"/>
          </p:cNvPicPr>
          <p:nvPr/>
        </p:nvPicPr>
        <p:blipFill rotWithShape="1">
          <a:blip r:embed="rId3" cstate="print">
            <a:clrChange>
              <a:clrFrom>
                <a:srgbClr val="FFFFFF"/>
              </a:clrFrom>
              <a:clrTo>
                <a:srgbClr val="FFFFFF">
                  <a:alpha val="0"/>
                </a:srgbClr>
              </a:clrTo>
            </a:clrChange>
          </a:blip>
          <a:srcRect l="8858" t="30191" r="62226" b="33238"/>
          <a:stretch/>
        </p:blipFill>
        <p:spPr bwMode="auto">
          <a:xfrm>
            <a:off x="332519" y="1162228"/>
            <a:ext cx="2944081" cy="2792412"/>
          </a:xfrm>
          <a:prstGeom prst="rect">
            <a:avLst/>
          </a:prstGeom>
          <a:noFill/>
          <a:ln w="9525">
            <a:noFill/>
            <a:miter lim="800000"/>
            <a:headEnd/>
            <a:tailEnd/>
          </a:ln>
        </p:spPr>
      </p:pic>
      <p:grpSp>
        <p:nvGrpSpPr>
          <p:cNvPr id="17" name="Group 16"/>
          <p:cNvGrpSpPr/>
          <p:nvPr/>
        </p:nvGrpSpPr>
        <p:grpSpPr>
          <a:xfrm>
            <a:off x="3880882" y="1162228"/>
            <a:ext cx="4447074" cy="2133569"/>
            <a:chOff x="4408964" y="992632"/>
            <a:chExt cx="2378830" cy="2133569"/>
          </a:xfrm>
        </p:grpSpPr>
        <p:cxnSp>
          <p:nvCxnSpPr>
            <p:cNvPr id="3" name="Straight Connector 2"/>
            <p:cNvCxnSpPr/>
            <p:nvPr/>
          </p:nvCxnSpPr>
          <p:spPr>
            <a:xfrm>
              <a:off x="4807772" y="1602201"/>
              <a:ext cx="0" cy="90664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4408966" y="205552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6778786" y="1297401"/>
              <a:ext cx="0" cy="1828800"/>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5026186" y="3126201"/>
              <a:ext cx="17526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p:cNvCxnSpPr>
              <a:stCxn id="4" idx="6"/>
            </p:cNvCxnSpPr>
            <p:nvPr/>
          </p:nvCxnSpPr>
          <p:spPr>
            <a:xfrm>
              <a:off x="4454685" y="2078381"/>
              <a:ext cx="2324101" cy="228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4" idx="5"/>
            </p:cNvCxnSpPr>
            <p:nvPr/>
          </p:nvCxnSpPr>
          <p:spPr>
            <a:xfrm>
              <a:off x="4447990" y="2094545"/>
              <a:ext cx="2330796" cy="1031656"/>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480367" y="992632"/>
              <a:ext cx="248786" cy="369332"/>
            </a:xfrm>
            <a:prstGeom prst="rect">
              <a:avLst/>
            </a:prstGeom>
            <a:noFill/>
          </p:spPr>
          <p:txBody>
            <a:bodyPr wrap="none" rtlCol="0">
              <a:spAutoFit/>
            </a:bodyPr>
            <a:lstStyle/>
            <a:p>
              <a:r>
                <a:rPr lang="en-US" dirty="0"/>
                <a:t>f</a:t>
              </a:r>
            </a:p>
          </p:txBody>
        </p:sp>
        <p:sp>
          <p:nvSpPr>
            <p:cNvPr id="18" name="TextBox 17"/>
            <p:cNvSpPr txBox="1"/>
            <p:nvPr/>
          </p:nvSpPr>
          <p:spPr>
            <a:xfrm>
              <a:off x="5406123" y="1165456"/>
              <a:ext cx="185387" cy="369332"/>
            </a:xfrm>
            <a:prstGeom prst="rect">
              <a:avLst/>
            </a:prstGeom>
            <a:noFill/>
          </p:spPr>
          <p:txBody>
            <a:bodyPr wrap="none" rtlCol="0">
              <a:spAutoFit/>
            </a:bodyPr>
            <a:lstStyle/>
            <a:p>
              <a:r>
                <a:rPr lang="en-US" dirty="0"/>
                <a:t>d</a:t>
              </a:r>
              <a:r>
                <a:rPr lang="en-US" baseline="-25000" dirty="0"/>
                <a:t>i</a:t>
              </a:r>
              <a:endParaRPr lang="en-US" dirty="0"/>
            </a:p>
          </p:txBody>
        </p:sp>
        <p:sp>
          <p:nvSpPr>
            <p:cNvPr id="16" name="Left Brace 15"/>
            <p:cNvSpPr/>
            <p:nvPr/>
          </p:nvSpPr>
          <p:spPr>
            <a:xfrm rot="5400000">
              <a:off x="4530646" y="1227358"/>
              <a:ext cx="148228" cy="39159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Left Brace 20"/>
            <p:cNvSpPr/>
            <p:nvPr/>
          </p:nvSpPr>
          <p:spPr>
            <a:xfrm rot="5400000">
              <a:off x="5148124" y="763128"/>
              <a:ext cx="124838" cy="158188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4828721" y="1974116"/>
              <a:ext cx="205967" cy="369332"/>
            </a:xfrm>
            <a:prstGeom prst="rect">
              <a:avLst/>
            </a:prstGeom>
            <a:noFill/>
          </p:spPr>
          <p:txBody>
            <a:bodyPr wrap="none" rtlCol="0">
              <a:spAutoFit/>
            </a:bodyPr>
            <a:lstStyle/>
            <a:p>
              <a:r>
                <a:rPr lang="en-US" dirty="0" err="1"/>
                <a:t>v</a:t>
              </a:r>
              <a:r>
                <a:rPr lang="en-US" baseline="-25000" dirty="0" err="1"/>
                <a:t>a</a:t>
              </a:r>
              <a:endParaRPr lang="en-US" dirty="0"/>
            </a:p>
          </p:txBody>
        </p:sp>
        <p:sp>
          <p:nvSpPr>
            <p:cNvPr id="23" name="TextBox 22"/>
            <p:cNvSpPr txBox="1"/>
            <p:nvPr/>
          </p:nvSpPr>
          <p:spPr>
            <a:xfrm>
              <a:off x="6599835" y="2343448"/>
              <a:ext cx="187959" cy="369332"/>
            </a:xfrm>
            <a:prstGeom prst="rect">
              <a:avLst/>
            </a:prstGeom>
            <a:noFill/>
          </p:spPr>
          <p:txBody>
            <a:bodyPr wrap="none" rtlCol="0">
              <a:spAutoFit/>
            </a:bodyPr>
            <a:lstStyle/>
            <a:p>
              <a:r>
                <a:rPr lang="en-US" dirty="0"/>
                <a:t>H</a:t>
              </a:r>
            </a:p>
          </p:txBody>
        </p:sp>
      </p:grpSp>
      <p:cxnSp>
        <p:nvCxnSpPr>
          <p:cNvPr id="20" name="Straight Connector 19"/>
          <p:cNvCxnSpPr/>
          <p:nvPr/>
        </p:nvCxnSpPr>
        <p:spPr>
          <a:xfrm>
            <a:off x="6858000" y="2535089"/>
            <a:ext cx="0" cy="760708"/>
          </a:xfrm>
          <a:prstGeom prst="line">
            <a:avLst/>
          </a:prstGeom>
          <a:ln w="38100"/>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6577878" y="2477262"/>
            <a:ext cx="346570" cy="369332"/>
          </a:xfrm>
          <a:prstGeom prst="rect">
            <a:avLst/>
          </a:prstGeom>
          <a:noFill/>
        </p:spPr>
        <p:txBody>
          <a:bodyPr wrap="none" rtlCol="0">
            <a:spAutoFit/>
          </a:bodyPr>
          <a:lstStyle/>
          <a:p>
            <a:r>
              <a:rPr lang="en-US" dirty="0"/>
              <a:t>h</a:t>
            </a:r>
            <a:r>
              <a:rPr lang="en-US" baseline="-25000" dirty="0"/>
              <a:t>i</a:t>
            </a:r>
          </a:p>
        </p:txBody>
      </p:sp>
      <p:sp>
        <p:nvSpPr>
          <p:cNvPr id="25" name="TextBox 24"/>
          <p:cNvSpPr txBox="1"/>
          <p:nvPr/>
        </p:nvSpPr>
        <p:spPr>
          <a:xfrm>
            <a:off x="4640938" y="3712203"/>
            <a:ext cx="1596912" cy="369332"/>
          </a:xfrm>
          <a:prstGeom prst="rect">
            <a:avLst/>
          </a:prstGeom>
          <a:noFill/>
        </p:spPr>
        <p:txBody>
          <a:bodyPr wrap="none" rtlCol="0">
            <a:spAutoFit/>
          </a:bodyPr>
          <a:lstStyle/>
          <a:p>
            <a:r>
              <a:rPr lang="en-US" dirty="0"/>
              <a:t>d</a:t>
            </a:r>
            <a:r>
              <a:rPr lang="en-US" baseline="-25000" dirty="0"/>
              <a:t>i </a:t>
            </a:r>
            <a:r>
              <a:rPr lang="en-US" dirty="0"/>
              <a:t>=f h</a:t>
            </a:r>
            <a:r>
              <a:rPr lang="en-US" baseline="-25000" dirty="0"/>
              <a:t>i</a:t>
            </a:r>
            <a:r>
              <a:rPr lang="en-US" dirty="0"/>
              <a:t> / (</a:t>
            </a:r>
            <a:r>
              <a:rPr lang="en-US" dirty="0" err="1"/>
              <a:t>v</a:t>
            </a:r>
            <a:r>
              <a:rPr lang="en-US" baseline="-25000" dirty="0" err="1"/>
              <a:t>b</a:t>
            </a:r>
            <a:r>
              <a:rPr lang="en-US" dirty="0" err="1"/>
              <a:t>-v</a:t>
            </a:r>
            <a:r>
              <a:rPr lang="en-US" baseline="-25000" dirty="0" err="1"/>
              <a:t>t</a:t>
            </a:r>
            <a:r>
              <a:rPr lang="en-US" dirty="0"/>
              <a:t>)</a:t>
            </a:r>
          </a:p>
        </p:txBody>
      </p:sp>
      <p:cxnSp>
        <p:nvCxnSpPr>
          <p:cNvPr id="26" name="Straight Connector 25"/>
          <p:cNvCxnSpPr>
            <a:stCxn id="4" idx="3"/>
          </p:cNvCxnSpPr>
          <p:nvPr/>
        </p:nvCxnSpPr>
        <p:spPr>
          <a:xfrm>
            <a:off x="3893403" y="2264141"/>
            <a:ext cx="2964597" cy="1029883"/>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626429" y="2493771"/>
            <a:ext cx="385042" cy="369332"/>
          </a:xfrm>
          <a:prstGeom prst="rect">
            <a:avLst/>
          </a:prstGeom>
          <a:noFill/>
        </p:spPr>
        <p:txBody>
          <a:bodyPr wrap="none" rtlCol="0">
            <a:spAutoFit/>
          </a:bodyPr>
          <a:lstStyle/>
          <a:p>
            <a:r>
              <a:rPr lang="en-US" dirty="0" err="1"/>
              <a:t>v</a:t>
            </a:r>
            <a:r>
              <a:rPr lang="en-US" baseline="-25000" dirty="0" err="1"/>
              <a:t>b</a:t>
            </a:r>
            <a:endParaRPr lang="en-US" dirty="0"/>
          </a:p>
        </p:txBody>
      </p:sp>
      <p:sp>
        <p:nvSpPr>
          <p:cNvPr id="28" name="TextBox 27"/>
          <p:cNvSpPr txBox="1"/>
          <p:nvPr/>
        </p:nvSpPr>
        <p:spPr>
          <a:xfrm>
            <a:off x="4626428" y="1902055"/>
            <a:ext cx="385042" cy="369332"/>
          </a:xfrm>
          <a:prstGeom prst="rect">
            <a:avLst/>
          </a:prstGeom>
          <a:noFill/>
        </p:spPr>
        <p:txBody>
          <a:bodyPr wrap="none" rtlCol="0">
            <a:spAutoFit/>
          </a:bodyPr>
          <a:lstStyle/>
          <a:p>
            <a:r>
              <a:rPr lang="en-US" dirty="0"/>
              <a:t>v</a:t>
            </a:r>
            <a:r>
              <a:rPr lang="en-US" baseline="-25000" dirty="0"/>
              <a:t>0</a:t>
            </a:r>
            <a:endParaRPr lang="en-US" dirty="0"/>
          </a:p>
        </p:txBody>
      </p:sp>
      <p:cxnSp>
        <p:nvCxnSpPr>
          <p:cNvPr id="30" name="Straight Connector 29"/>
          <p:cNvCxnSpPr>
            <a:cxnSpLocks/>
            <a:endCxn id="23" idx="3"/>
          </p:cNvCxnSpPr>
          <p:nvPr/>
        </p:nvCxnSpPr>
        <p:spPr>
          <a:xfrm>
            <a:off x="3980891" y="2253793"/>
            <a:ext cx="4347065" cy="443917"/>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904418" y="2080610"/>
            <a:ext cx="343364" cy="369332"/>
          </a:xfrm>
          <a:prstGeom prst="rect">
            <a:avLst/>
          </a:prstGeom>
          <a:noFill/>
        </p:spPr>
        <p:txBody>
          <a:bodyPr wrap="none" rtlCol="0">
            <a:spAutoFit/>
          </a:bodyPr>
          <a:lstStyle/>
          <a:p>
            <a:r>
              <a:rPr lang="en-US" dirty="0" err="1"/>
              <a:t>v</a:t>
            </a:r>
            <a:r>
              <a:rPr lang="en-US" baseline="-25000" dirty="0" err="1"/>
              <a:t>t</a:t>
            </a:r>
            <a:endParaRPr lang="en-US" dirty="0"/>
          </a:p>
        </p:txBody>
      </p:sp>
      <p:sp>
        <p:nvSpPr>
          <p:cNvPr id="6" name="TextBox 5">
            <a:extLst>
              <a:ext uri="{FF2B5EF4-FFF2-40B4-BE49-F238E27FC236}">
                <a16:creationId xmlns:a16="http://schemas.microsoft.com/office/drawing/2014/main" id="{5D630279-5A79-B991-87F7-3F184FE70D12}"/>
              </a:ext>
            </a:extLst>
          </p:cNvPr>
          <p:cNvSpPr txBox="1"/>
          <p:nvPr/>
        </p:nvSpPr>
        <p:spPr>
          <a:xfrm>
            <a:off x="4529928" y="3334067"/>
            <a:ext cx="2190023" cy="369332"/>
          </a:xfrm>
          <a:prstGeom prst="rect">
            <a:avLst/>
          </a:prstGeom>
          <a:noFill/>
        </p:spPr>
        <p:txBody>
          <a:bodyPr wrap="none" rtlCol="0">
            <a:spAutoFit/>
          </a:bodyPr>
          <a:lstStyle/>
          <a:p>
            <a:r>
              <a:rPr lang="en-US" dirty="0"/>
              <a:t> h</a:t>
            </a:r>
            <a:r>
              <a:rPr lang="en-US" baseline="-25000" dirty="0"/>
              <a:t>i</a:t>
            </a:r>
            <a:r>
              <a:rPr lang="en-US" dirty="0"/>
              <a:t> = H (</a:t>
            </a:r>
            <a:r>
              <a:rPr lang="en-US" dirty="0" err="1"/>
              <a:t>v</a:t>
            </a:r>
            <a:r>
              <a:rPr lang="en-US" baseline="-25000" dirty="0" err="1"/>
              <a:t>a</a:t>
            </a:r>
            <a:r>
              <a:rPr lang="en-US" dirty="0" err="1"/>
              <a:t>-v</a:t>
            </a:r>
            <a:r>
              <a:rPr lang="en-US" baseline="-25000" dirty="0" err="1"/>
              <a:t>t</a:t>
            </a:r>
            <a:r>
              <a:rPr lang="en-US" dirty="0"/>
              <a:t>)/(v</a:t>
            </a:r>
            <a:r>
              <a:rPr lang="en-US" baseline="-25000" dirty="0"/>
              <a:t>a</a:t>
            </a:r>
            <a:r>
              <a:rPr lang="en-US" dirty="0"/>
              <a:t>-v</a:t>
            </a:r>
            <a:r>
              <a:rPr lang="en-US" baseline="-25000" dirty="0"/>
              <a:t>0</a:t>
            </a:r>
            <a:r>
              <a:rPr lang="en-US" dirty="0"/>
              <a:t>)</a:t>
            </a:r>
          </a:p>
        </p:txBody>
      </p:sp>
    </p:spTree>
    <p:extLst>
      <p:ext uri="{BB962C8B-B14F-4D97-AF65-F5344CB8AC3E}">
        <p14:creationId xmlns:p14="http://schemas.microsoft.com/office/powerpoint/2010/main" val="1149202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48" y="76200"/>
            <a:ext cx="8686800" cy="914400"/>
          </a:xfrm>
        </p:spPr>
        <p:txBody>
          <a:bodyPr>
            <a:normAutofit fontScale="90000"/>
          </a:bodyPr>
          <a:lstStyle/>
          <a:p>
            <a:r>
              <a:rPr lang="en-US" dirty="0"/>
              <a:t>Step 2: map image textures into frontal view</a:t>
            </a:r>
          </a:p>
        </p:txBody>
      </p:sp>
      <p:sp>
        <p:nvSpPr>
          <p:cNvPr id="4" name="Freeform 3"/>
          <p:cNvSpPr/>
          <p:nvPr/>
        </p:nvSpPr>
        <p:spPr>
          <a:xfrm>
            <a:off x="741349" y="2286001"/>
            <a:ext cx="2087593" cy="3088257"/>
          </a:xfrm>
          <a:custGeom>
            <a:avLst/>
            <a:gdLst>
              <a:gd name="connsiteX0" fmla="*/ 34506 w 2087593"/>
              <a:gd name="connsiteY0" fmla="*/ 0 h 3088257"/>
              <a:gd name="connsiteX1" fmla="*/ 0 w 2087593"/>
              <a:gd name="connsiteY1" fmla="*/ 3088257 h 3088257"/>
              <a:gd name="connsiteX2" fmla="*/ 2087593 w 2087593"/>
              <a:gd name="connsiteY2" fmla="*/ 2018582 h 3088257"/>
              <a:gd name="connsiteX3" fmla="*/ 2087593 w 2087593"/>
              <a:gd name="connsiteY3" fmla="*/ 741872 h 3088257"/>
              <a:gd name="connsiteX4" fmla="*/ 34506 w 2087593"/>
              <a:gd name="connsiteY4" fmla="*/ 0 h 30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593" h="3088257">
                <a:moveTo>
                  <a:pt x="34506" y="0"/>
                </a:moveTo>
                <a:lnTo>
                  <a:pt x="0" y="3088257"/>
                </a:lnTo>
                <a:lnTo>
                  <a:pt x="2087593" y="2018582"/>
                </a:lnTo>
                <a:lnTo>
                  <a:pt x="2087593" y="741872"/>
                </a:lnTo>
                <a:lnTo>
                  <a:pt x="34506"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03748" y="2819400"/>
            <a:ext cx="3810000" cy="251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Down Arrow 5"/>
          <p:cNvSpPr/>
          <p:nvPr/>
        </p:nvSpPr>
        <p:spPr>
          <a:xfrm>
            <a:off x="2646348" y="1905000"/>
            <a:ext cx="2286000" cy="762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665148" y="1905000"/>
            <a:ext cx="351378" cy="369332"/>
          </a:xfrm>
          <a:prstGeom prst="rect">
            <a:avLst/>
          </a:prstGeom>
          <a:noFill/>
        </p:spPr>
        <p:txBody>
          <a:bodyPr wrap="none" rtlCol="0">
            <a:spAutoFit/>
          </a:bodyPr>
          <a:lstStyle/>
          <a:p>
            <a:r>
              <a:rPr lang="en-US" b="1" dirty="0"/>
              <a:t>A</a:t>
            </a:r>
          </a:p>
        </p:txBody>
      </p:sp>
      <p:sp>
        <p:nvSpPr>
          <p:cNvPr id="8" name="TextBox 7"/>
          <p:cNvSpPr txBox="1"/>
          <p:nvPr/>
        </p:nvSpPr>
        <p:spPr>
          <a:xfrm>
            <a:off x="588948" y="5410200"/>
            <a:ext cx="351378" cy="369332"/>
          </a:xfrm>
          <a:prstGeom prst="rect">
            <a:avLst/>
          </a:prstGeom>
          <a:noFill/>
        </p:spPr>
        <p:txBody>
          <a:bodyPr wrap="none" rtlCol="0">
            <a:spAutoFit/>
          </a:bodyPr>
          <a:lstStyle/>
          <a:p>
            <a:r>
              <a:rPr lang="en-US" b="1" dirty="0"/>
              <a:t>B</a:t>
            </a:r>
          </a:p>
        </p:txBody>
      </p:sp>
      <p:sp>
        <p:nvSpPr>
          <p:cNvPr id="9" name="TextBox 8"/>
          <p:cNvSpPr txBox="1"/>
          <p:nvPr/>
        </p:nvSpPr>
        <p:spPr>
          <a:xfrm>
            <a:off x="2722548" y="2737615"/>
            <a:ext cx="351378" cy="369332"/>
          </a:xfrm>
          <a:prstGeom prst="rect">
            <a:avLst/>
          </a:prstGeom>
          <a:noFill/>
        </p:spPr>
        <p:txBody>
          <a:bodyPr wrap="none" rtlCol="0">
            <a:spAutoFit/>
          </a:bodyPr>
          <a:lstStyle/>
          <a:p>
            <a:r>
              <a:rPr lang="en-US" b="1" dirty="0"/>
              <a:t>C</a:t>
            </a:r>
          </a:p>
        </p:txBody>
      </p:sp>
      <p:sp>
        <p:nvSpPr>
          <p:cNvPr id="10" name="TextBox 9"/>
          <p:cNvSpPr txBox="1"/>
          <p:nvPr/>
        </p:nvSpPr>
        <p:spPr>
          <a:xfrm>
            <a:off x="2722548" y="4343400"/>
            <a:ext cx="351378" cy="369332"/>
          </a:xfrm>
          <a:prstGeom prst="rect">
            <a:avLst/>
          </a:prstGeom>
          <a:noFill/>
        </p:spPr>
        <p:txBody>
          <a:bodyPr wrap="none" rtlCol="0">
            <a:spAutoFit/>
          </a:bodyPr>
          <a:lstStyle/>
          <a:p>
            <a:r>
              <a:rPr lang="en-US" b="1" dirty="0"/>
              <a:t>D</a:t>
            </a:r>
          </a:p>
        </p:txBody>
      </p:sp>
      <p:sp>
        <p:nvSpPr>
          <p:cNvPr id="11" name="TextBox 10"/>
          <p:cNvSpPr txBox="1"/>
          <p:nvPr/>
        </p:nvSpPr>
        <p:spPr>
          <a:xfrm>
            <a:off x="4322748" y="2590800"/>
            <a:ext cx="405880" cy="369332"/>
          </a:xfrm>
          <a:prstGeom prst="rect">
            <a:avLst/>
          </a:prstGeom>
          <a:noFill/>
        </p:spPr>
        <p:txBody>
          <a:bodyPr wrap="none" rtlCol="0">
            <a:spAutoFit/>
          </a:bodyPr>
          <a:lstStyle/>
          <a:p>
            <a:r>
              <a:rPr lang="en-US" b="1" dirty="0"/>
              <a:t>A’</a:t>
            </a:r>
          </a:p>
        </p:txBody>
      </p:sp>
      <p:sp>
        <p:nvSpPr>
          <p:cNvPr id="12" name="TextBox 11"/>
          <p:cNvSpPr txBox="1"/>
          <p:nvPr/>
        </p:nvSpPr>
        <p:spPr>
          <a:xfrm>
            <a:off x="8132748" y="2438400"/>
            <a:ext cx="415498" cy="369332"/>
          </a:xfrm>
          <a:prstGeom prst="rect">
            <a:avLst/>
          </a:prstGeom>
          <a:noFill/>
        </p:spPr>
        <p:txBody>
          <a:bodyPr wrap="none" rtlCol="0">
            <a:spAutoFit/>
          </a:bodyPr>
          <a:lstStyle/>
          <a:p>
            <a:r>
              <a:rPr lang="en-US" b="1" dirty="0"/>
              <a:t>B’</a:t>
            </a:r>
          </a:p>
        </p:txBody>
      </p:sp>
      <p:sp>
        <p:nvSpPr>
          <p:cNvPr id="13" name="TextBox 12"/>
          <p:cNvSpPr txBox="1"/>
          <p:nvPr/>
        </p:nvSpPr>
        <p:spPr>
          <a:xfrm>
            <a:off x="4398948" y="5334000"/>
            <a:ext cx="415498" cy="369332"/>
          </a:xfrm>
          <a:prstGeom prst="rect">
            <a:avLst/>
          </a:prstGeom>
          <a:noFill/>
        </p:spPr>
        <p:txBody>
          <a:bodyPr wrap="none" rtlCol="0">
            <a:spAutoFit/>
          </a:bodyPr>
          <a:lstStyle/>
          <a:p>
            <a:r>
              <a:rPr lang="en-US" b="1" dirty="0"/>
              <a:t>C’</a:t>
            </a:r>
          </a:p>
        </p:txBody>
      </p:sp>
      <p:sp>
        <p:nvSpPr>
          <p:cNvPr id="14" name="TextBox 13"/>
          <p:cNvSpPr txBox="1"/>
          <p:nvPr/>
        </p:nvSpPr>
        <p:spPr>
          <a:xfrm>
            <a:off x="8250650" y="5334000"/>
            <a:ext cx="415498" cy="369332"/>
          </a:xfrm>
          <a:prstGeom prst="rect">
            <a:avLst/>
          </a:prstGeom>
          <a:noFill/>
        </p:spPr>
        <p:txBody>
          <a:bodyPr wrap="none" rtlCol="0">
            <a:spAutoFit/>
          </a:bodyPr>
          <a:lstStyle/>
          <a:p>
            <a:r>
              <a:rPr lang="en-US" b="1" dirty="0"/>
              <a:t>D’</a:t>
            </a:r>
          </a:p>
        </p:txBody>
      </p:sp>
      <p:sp>
        <p:nvSpPr>
          <p:cNvPr id="15" name="TextBox 14"/>
          <p:cNvSpPr txBox="1"/>
          <p:nvPr/>
        </p:nvSpPr>
        <p:spPr>
          <a:xfrm>
            <a:off x="893749" y="1524000"/>
            <a:ext cx="1697901" cy="369332"/>
          </a:xfrm>
          <a:prstGeom prst="rect">
            <a:avLst/>
          </a:prstGeom>
          <a:noFill/>
        </p:spPr>
        <p:txBody>
          <a:bodyPr wrap="none" rtlCol="0">
            <a:spAutoFit/>
          </a:bodyPr>
          <a:lstStyle/>
          <a:p>
            <a:r>
              <a:rPr lang="en-US" dirty="0"/>
              <a:t>2d coordinates</a:t>
            </a:r>
          </a:p>
        </p:txBody>
      </p:sp>
      <p:sp>
        <p:nvSpPr>
          <p:cNvPr id="16" name="TextBox 15"/>
          <p:cNvSpPr txBox="1"/>
          <p:nvPr/>
        </p:nvSpPr>
        <p:spPr>
          <a:xfrm>
            <a:off x="5389548" y="1676400"/>
            <a:ext cx="2326278" cy="369332"/>
          </a:xfrm>
          <a:prstGeom prst="rect">
            <a:avLst/>
          </a:prstGeom>
          <a:noFill/>
        </p:spPr>
        <p:txBody>
          <a:bodyPr wrap="none" rtlCol="0">
            <a:spAutoFit/>
          </a:bodyPr>
          <a:lstStyle/>
          <a:p>
            <a:r>
              <a:rPr lang="en-US" dirty="0"/>
              <a:t>3d plane coordinates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custDataLst>
              <p:tags r:id="rId1"/>
            </p:custDataLst>
          </p:nvPr>
        </p:nvSpPr>
        <p:spPr/>
        <p:txBody>
          <a:bodyPr/>
          <a:lstStyle/>
          <a:p>
            <a:r>
              <a:rPr lang="en-US" dirty="0"/>
              <a:t>Image rectification by </a:t>
            </a:r>
            <a:r>
              <a:rPr lang="en-US" dirty="0" err="1"/>
              <a:t>homography</a:t>
            </a:r>
            <a:endParaRPr lang="en-US" dirty="0"/>
          </a:p>
        </p:txBody>
      </p:sp>
      <p:sp>
        <p:nvSpPr>
          <p:cNvPr id="330755" name="Rectangle 3"/>
          <p:cNvSpPr>
            <a:spLocks noGrp="1" noChangeArrowheads="1"/>
          </p:cNvSpPr>
          <p:nvPr>
            <p:ph type="body" idx="1"/>
            <p:custDataLst>
              <p:tags r:id="rId2"/>
            </p:custDataLst>
          </p:nvPr>
        </p:nvSpPr>
        <p:spPr>
          <a:xfrm>
            <a:off x="-685801" y="1295400"/>
            <a:ext cx="10972800" cy="5135563"/>
          </a:xfrm>
        </p:spPr>
        <p:txBody>
          <a:bodyPr/>
          <a:lstStyle/>
          <a:p>
            <a:endParaRPr lang="en-US"/>
          </a:p>
          <a:p>
            <a:endParaRPr lang="en-US"/>
          </a:p>
        </p:txBody>
      </p:sp>
      <p:graphicFrame>
        <p:nvGraphicFramePr>
          <p:cNvPr id="330756" name="Object 4"/>
          <p:cNvGraphicFramePr>
            <a:graphicFrameLocks noChangeAspect="1"/>
          </p:cNvGraphicFramePr>
          <p:nvPr>
            <p:custDataLst>
              <p:tags r:id="rId3"/>
            </p:custDataLst>
            <p:extLst>
              <p:ext uri="{D42A27DB-BD31-4B8C-83A1-F6EECF244321}">
                <p14:modId xmlns:p14="http://schemas.microsoft.com/office/powerpoint/2010/main" val="1268381927"/>
              </p:ext>
            </p:extLst>
          </p:nvPr>
        </p:nvGraphicFramePr>
        <p:xfrm>
          <a:off x="1066800" y="1219200"/>
          <a:ext cx="3082925" cy="3124200"/>
        </p:xfrm>
        <a:graphic>
          <a:graphicData uri="http://schemas.openxmlformats.org/presentationml/2006/ole">
            <mc:AlternateContent xmlns:mc="http://schemas.openxmlformats.org/markup-compatibility/2006">
              <mc:Choice xmlns:v="urn:schemas-microsoft-com:vml" Requires="v">
                <p:oleObj name="Photo Editor Photo" r:id="rId18" imgW="5106113" imgH="5172797" progId="MSPhotoEd.3">
                  <p:embed/>
                </p:oleObj>
              </mc:Choice>
              <mc:Fallback>
                <p:oleObj name="Photo Editor Photo" r:id="rId18" imgW="5106113" imgH="5172797" progId="MSPhotoEd.3">
                  <p:embed/>
                  <p:pic>
                    <p:nvPicPr>
                      <p:cNvPr id="0"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6800" y="1219200"/>
                        <a:ext cx="30829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0759" name="Object 7"/>
          <p:cNvGraphicFramePr>
            <a:graphicFrameLocks noChangeAspect="1"/>
          </p:cNvGraphicFramePr>
          <p:nvPr>
            <p:custDataLst>
              <p:tags r:id="rId4"/>
            </p:custDataLst>
            <p:extLst>
              <p:ext uri="{D42A27DB-BD31-4B8C-83A1-F6EECF244321}">
                <p14:modId xmlns:p14="http://schemas.microsoft.com/office/powerpoint/2010/main" val="582890751"/>
              </p:ext>
            </p:extLst>
          </p:nvPr>
        </p:nvGraphicFramePr>
        <p:xfrm>
          <a:off x="4876800" y="1219200"/>
          <a:ext cx="3082925" cy="3124200"/>
        </p:xfrm>
        <a:graphic>
          <a:graphicData uri="http://schemas.openxmlformats.org/presentationml/2006/ole">
            <mc:AlternateContent xmlns:mc="http://schemas.openxmlformats.org/markup-compatibility/2006">
              <mc:Choice xmlns:v="urn:schemas-microsoft-com:vml" Requires="v">
                <p:oleObj name="Photo Editor Photo" r:id="rId20" imgW="5106113" imgH="5172797" progId="MSPhotoEd.3">
                  <p:embed/>
                </p:oleObj>
              </mc:Choice>
              <mc:Fallback>
                <p:oleObj name="Photo Editor Photo" r:id="rId20" imgW="5106113" imgH="5172797" progId="MSPhotoEd.3">
                  <p:embed/>
                  <p:pic>
                    <p:nvPicPr>
                      <p:cNvPr id="0" name="Picture 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876800" y="1219200"/>
                        <a:ext cx="30829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0765" name="Oval 13"/>
          <p:cNvSpPr>
            <a:spLocks noChangeArrowheads="1"/>
          </p:cNvSpPr>
          <p:nvPr>
            <p:custDataLst>
              <p:tags r:id="rId5"/>
            </p:custDataLst>
          </p:nvPr>
        </p:nvSpPr>
        <p:spPr bwMode="auto">
          <a:xfrm>
            <a:off x="1624012" y="4200525"/>
            <a:ext cx="76200" cy="76200"/>
          </a:xfrm>
          <a:prstGeom prst="ellipse">
            <a:avLst/>
          </a:prstGeom>
          <a:solidFill>
            <a:srgbClr val="33CC33"/>
          </a:solidFill>
          <a:ln w="9525">
            <a:solidFill>
              <a:schemeClr val="tx1"/>
            </a:solidFill>
            <a:round/>
            <a:headEnd/>
            <a:tailEnd/>
          </a:ln>
          <a:effectLst/>
        </p:spPr>
        <p:txBody>
          <a:bodyPr wrap="none" anchor="ctr"/>
          <a:lstStyle/>
          <a:p>
            <a:endParaRPr lang="en-US"/>
          </a:p>
        </p:txBody>
      </p:sp>
      <p:sp>
        <p:nvSpPr>
          <p:cNvPr id="330766" name="Oval 14"/>
          <p:cNvSpPr>
            <a:spLocks noChangeArrowheads="1"/>
          </p:cNvSpPr>
          <p:nvPr>
            <p:custDataLst>
              <p:tags r:id="rId6"/>
            </p:custDataLst>
          </p:nvPr>
        </p:nvSpPr>
        <p:spPr bwMode="auto">
          <a:xfrm>
            <a:off x="2524124" y="3838575"/>
            <a:ext cx="76200" cy="76200"/>
          </a:xfrm>
          <a:prstGeom prst="ellipse">
            <a:avLst/>
          </a:prstGeom>
          <a:solidFill>
            <a:srgbClr val="0066FF"/>
          </a:solidFill>
          <a:ln w="9525">
            <a:solidFill>
              <a:schemeClr val="tx1"/>
            </a:solidFill>
            <a:round/>
            <a:headEnd/>
            <a:tailEnd/>
          </a:ln>
          <a:effectLst/>
        </p:spPr>
        <p:txBody>
          <a:bodyPr wrap="none" anchor="ctr"/>
          <a:lstStyle/>
          <a:p>
            <a:endParaRPr lang="en-US"/>
          </a:p>
        </p:txBody>
      </p:sp>
      <p:sp>
        <p:nvSpPr>
          <p:cNvPr id="330767" name="Oval 15"/>
          <p:cNvSpPr>
            <a:spLocks noChangeArrowheads="1"/>
          </p:cNvSpPr>
          <p:nvPr>
            <p:custDataLst>
              <p:tags r:id="rId7"/>
            </p:custDataLst>
          </p:nvPr>
        </p:nvSpPr>
        <p:spPr bwMode="auto">
          <a:xfrm>
            <a:off x="1685924" y="386715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330768" name="Oval 16"/>
          <p:cNvSpPr>
            <a:spLocks noChangeArrowheads="1"/>
          </p:cNvSpPr>
          <p:nvPr>
            <p:custDataLst>
              <p:tags r:id="rId8"/>
            </p:custDataLst>
          </p:nvPr>
        </p:nvSpPr>
        <p:spPr bwMode="auto">
          <a:xfrm>
            <a:off x="2666999" y="4124325"/>
            <a:ext cx="76200" cy="7620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330769" name="Oval 17"/>
          <p:cNvSpPr>
            <a:spLocks noChangeArrowheads="1"/>
          </p:cNvSpPr>
          <p:nvPr>
            <p:custDataLst>
              <p:tags r:id="rId9"/>
            </p:custDataLst>
          </p:nvPr>
        </p:nvSpPr>
        <p:spPr bwMode="auto">
          <a:xfrm>
            <a:off x="5886449" y="4222750"/>
            <a:ext cx="76200" cy="76200"/>
          </a:xfrm>
          <a:prstGeom prst="ellipse">
            <a:avLst/>
          </a:prstGeom>
          <a:solidFill>
            <a:srgbClr val="33CC33"/>
          </a:solidFill>
          <a:ln w="9525">
            <a:solidFill>
              <a:schemeClr val="tx1"/>
            </a:solidFill>
            <a:round/>
            <a:headEnd/>
            <a:tailEnd/>
          </a:ln>
          <a:effectLst/>
        </p:spPr>
        <p:txBody>
          <a:bodyPr wrap="none" anchor="ctr"/>
          <a:lstStyle/>
          <a:p>
            <a:endParaRPr lang="en-US"/>
          </a:p>
        </p:txBody>
      </p:sp>
      <p:sp>
        <p:nvSpPr>
          <p:cNvPr id="330770" name="Oval 18"/>
          <p:cNvSpPr>
            <a:spLocks noChangeArrowheads="1"/>
          </p:cNvSpPr>
          <p:nvPr>
            <p:custDataLst>
              <p:tags r:id="rId10"/>
            </p:custDataLst>
          </p:nvPr>
        </p:nvSpPr>
        <p:spPr bwMode="auto">
          <a:xfrm>
            <a:off x="6843712" y="3517900"/>
            <a:ext cx="76200" cy="76200"/>
          </a:xfrm>
          <a:prstGeom prst="ellipse">
            <a:avLst/>
          </a:prstGeom>
          <a:solidFill>
            <a:srgbClr val="0066FF"/>
          </a:solidFill>
          <a:ln w="9525">
            <a:solidFill>
              <a:schemeClr val="tx1"/>
            </a:solidFill>
            <a:round/>
            <a:headEnd/>
            <a:tailEnd/>
          </a:ln>
          <a:effectLst/>
        </p:spPr>
        <p:txBody>
          <a:bodyPr wrap="none" anchor="ctr"/>
          <a:lstStyle/>
          <a:p>
            <a:endParaRPr lang="en-US"/>
          </a:p>
        </p:txBody>
      </p:sp>
      <p:sp>
        <p:nvSpPr>
          <p:cNvPr id="330771" name="Oval 19"/>
          <p:cNvSpPr>
            <a:spLocks noChangeArrowheads="1"/>
          </p:cNvSpPr>
          <p:nvPr>
            <p:custDataLst>
              <p:tags r:id="rId11"/>
            </p:custDataLst>
          </p:nvPr>
        </p:nvSpPr>
        <p:spPr bwMode="auto">
          <a:xfrm>
            <a:off x="5895974" y="35179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330772" name="Oval 20"/>
          <p:cNvSpPr>
            <a:spLocks noChangeArrowheads="1"/>
          </p:cNvSpPr>
          <p:nvPr>
            <p:custDataLst>
              <p:tags r:id="rId12"/>
            </p:custDataLst>
          </p:nvPr>
        </p:nvSpPr>
        <p:spPr bwMode="auto">
          <a:xfrm>
            <a:off x="6848474" y="4222750"/>
            <a:ext cx="76200" cy="7620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330773" name="Rectangle 21"/>
          <p:cNvSpPr>
            <a:spLocks noChangeArrowheads="1"/>
          </p:cNvSpPr>
          <p:nvPr>
            <p:custDataLst>
              <p:tags r:id="rId13"/>
            </p:custDataLst>
          </p:nvPr>
        </p:nvSpPr>
        <p:spPr bwMode="auto">
          <a:xfrm>
            <a:off x="914399" y="4419600"/>
            <a:ext cx="7772400" cy="2514600"/>
          </a:xfrm>
          <a:prstGeom prst="rect">
            <a:avLst/>
          </a:prstGeom>
          <a:noFill/>
          <a:ln w="9525">
            <a:noFill/>
            <a:miter lim="800000"/>
            <a:headEnd/>
            <a:tailEnd/>
          </a:ln>
          <a:effectLst/>
        </p:spPr>
        <p:txBody>
          <a:bodyPr/>
          <a:lstStyle/>
          <a:p>
            <a:pPr marL="342900" indent="-342900">
              <a:spcBef>
                <a:spcPct val="20000"/>
              </a:spcBef>
            </a:pPr>
            <a:endParaRPr lang="en-US" sz="2400" dirty="0"/>
          </a:p>
          <a:p>
            <a:pPr marL="342900" indent="-342900">
              <a:spcBef>
                <a:spcPct val="20000"/>
              </a:spcBef>
            </a:pPr>
            <a:r>
              <a:rPr lang="en-US" sz="2400" dirty="0"/>
              <a:t>	To </a:t>
            </a:r>
            <a:r>
              <a:rPr lang="en-US" sz="2400" dirty="0" err="1"/>
              <a:t>unwarp</a:t>
            </a:r>
            <a:r>
              <a:rPr lang="en-US" sz="2400" dirty="0"/>
              <a:t> (rectify) an image solve for </a:t>
            </a:r>
            <a:r>
              <a:rPr lang="en-US" sz="2400" dirty="0" err="1"/>
              <a:t>homography</a:t>
            </a:r>
            <a:r>
              <a:rPr lang="en-US" sz="2400" dirty="0"/>
              <a:t> </a:t>
            </a:r>
            <a:r>
              <a:rPr lang="en-US" sz="2400" b="1" dirty="0"/>
              <a:t>H</a:t>
            </a:r>
            <a:r>
              <a:rPr lang="en-US" sz="2400" dirty="0"/>
              <a:t> given </a:t>
            </a:r>
            <a:r>
              <a:rPr lang="en-US" sz="2400" b="1" dirty="0"/>
              <a:t>p</a:t>
            </a:r>
            <a:r>
              <a:rPr lang="en-US" sz="2400" dirty="0"/>
              <a:t> and </a:t>
            </a:r>
            <a:r>
              <a:rPr lang="en-US" sz="2400" b="1" dirty="0" err="1"/>
              <a:t>p’</a:t>
            </a:r>
            <a:r>
              <a:rPr lang="en-US" sz="2400" b="1" dirty="0"/>
              <a:t>:  </a:t>
            </a:r>
            <a:r>
              <a:rPr lang="en-US" sz="2400" dirty="0" err="1"/>
              <a:t>w</a:t>
            </a:r>
            <a:r>
              <a:rPr lang="en-US" sz="2400" b="1" dirty="0" err="1"/>
              <a:t>p</a:t>
            </a:r>
            <a:r>
              <a:rPr lang="en-US" sz="2400" b="1" dirty="0"/>
              <a:t>’=Hp</a:t>
            </a:r>
            <a:endParaRPr lang="en-US" sz="2000" b="1" dirty="0"/>
          </a:p>
        </p:txBody>
      </p:sp>
      <p:sp>
        <p:nvSpPr>
          <p:cNvPr id="330774" name="Text Box 22"/>
          <p:cNvSpPr txBox="1">
            <a:spLocks noChangeArrowheads="1"/>
          </p:cNvSpPr>
          <p:nvPr>
            <p:custDataLst>
              <p:tags r:id="rId14"/>
            </p:custDataLst>
          </p:nvPr>
        </p:nvSpPr>
        <p:spPr bwMode="auto">
          <a:xfrm>
            <a:off x="1717675" y="3657601"/>
            <a:ext cx="339725" cy="396875"/>
          </a:xfrm>
          <a:prstGeom prst="rect">
            <a:avLst/>
          </a:prstGeom>
          <a:noFill/>
          <a:ln w="9525">
            <a:noFill/>
            <a:miter lim="800000"/>
            <a:headEnd/>
            <a:tailEnd/>
          </a:ln>
          <a:effectLst/>
        </p:spPr>
        <p:txBody>
          <a:bodyPr wrap="none">
            <a:spAutoFit/>
          </a:bodyPr>
          <a:lstStyle/>
          <a:p>
            <a:r>
              <a:rPr lang="en-US" sz="2000" b="1" dirty="0">
                <a:solidFill>
                  <a:srgbClr val="FF0000"/>
                </a:solidFill>
              </a:rPr>
              <a:t>p</a:t>
            </a:r>
          </a:p>
        </p:txBody>
      </p:sp>
      <p:sp>
        <p:nvSpPr>
          <p:cNvPr id="330775" name="Text Box 23"/>
          <p:cNvSpPr txBox="1">
            <a:spLocks noChangeArrowheads="1"/>
          </p:cNvSpPr>
          <p:nvPr>
            <p:custDataLst>
              <p:tags r:id="rId15"/>
            </p:custDataLst>
          </p:nvPr>
        </p:nvSpPr>
        <p:spPr bwMode="auto">
          <a:xfrm>
            <a:off x="5922963" y="3429001"/>
            <a:ext cx="409575" cy="396875"/>
          </a:xfrm>
          <a:prstGeom prst="rect">
            <a:avLst/>
          </a:prstGeom>
          <a:noFill/>
          <a:ln w="9525">
            <a:noFill/>
            <a:miter lim="800000"/>
            <a:headEnd/>
            <a:tailEnd/>
          </a:ln>
          <a:effectLst/>
        </p:spPr>
        <p:txBody>
          <a:bodyPr wrap="none">
            <a:spAutoFit/>
          </a:bodyPr>
          <a:lstStyle/>
          <a:p>
            <a:r>
              <a:rPr lang="en-US" sz="2000" b="1">
                <a:solidFill>
                  <a:srgbClr val="FF0000"/>
                </a:solidFill>
              </a:rPr>
              <a:t>p’</a:t>
            </a:r>
          </a:p>
        </p:txBody>
      </p:sp>
      <p:sp>
        <p:nvSpPr>
          <p:cNvPr id="18" name="Right Arrow 17"/>
          <p:cNvSpPr/>
          <p:nvPr/>
        </p:nvSpPr>
        <p:spPr>
          <a:xfrm>
            <a:off x="4267199" y="28956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p:cNvSpPr>
            <a:spLocks noGrp="1"/>
          </p:cNvSpPr>
          <p:nvPr>
            <p:ph type="title"/>
          </p:nvPr>
        </p:nvSpPr>
        <p:spPr/>
        <p:txBody>
          <a:bodyPr/>
          <a:lstStyle/>
          <a:p>
            <a:r>
              <a:rPr lang="en-US"/>
              <a:t>Computing homography</a:t>
            </a:r>
          </a:p>
        </p:txBody>
      </p:sp>
      <p:sp>
        <p:nvSpPr>
          <p:cNvPr id="3" name="Content Placeholder 2"/>
          <p:cNvSpPr>
            <a:spLocks noGrp="1"/>
          </p:cNvSpPr>
          <p:nvPr>
            <p:ph idx="1"/>
          </p:nvPr>
        </p:nvSpPr>
        <p:spPr>
          <a:xfrm>
            <a:off x="685800" y="1066800"/>
            <a:ext cx="8229600" cy="5135563"/>
          </a:xfrm>
        </p:spPr>
        <p:txBody>
          <a:bodyPr/>
          <a:lstStyle/>
          <a:p>
            <a:pPr>
              <a:buFont typeface="Arial" charset="0"/>
              <a:buNone/>
              <a:defRPr/>
            </a:pPr>
            <a:r>
              <a:rPr lang="en-US" dirty="0"/>
              <a:t>	Assume we have four matched points: How do we compute </a:t>
            </a:r>
            <a:r>
              <a:rPr lang="en-US" dirty="0" err="1"/>
              <a:t>homography</a:t>
            </a:r>
            <a:r>
              <a:rPr lang="en-US" dirty="0"/>
              <a:t> </a:t>
            </a:r>
            <a:r>
              <a:rPr lang="en-US" b="1" dirty="0"/>
              <a:t>H</a:t>
            </a:r>
            <a:r>
              <a:rPr lang="en-US" dirty="0"/>
              <a:t>?</a:t>
            </a:r>
          </a:p>
          <a:p>
            <a:pPr>
              <a:defRPr/>
            </a:pPr>
            <a:endParaRPr lang="en-US" sz="1200" dirty="0"/>
          </a:p>
          <a:p>
            <a:pPr>
              <a:buFont typeface="Arial" charset="0"/>
              <a:buNone/>
              <a:defRPr/>
            </a:pPr>
            <a:r>
              <a:rPr lang="en-US" dirty="0"/>
              <a:t>Direct Linear Transformation (DLT)</a:t>
            </a:r>
          </a:p>
          <a:p>
            <a:pPr>
              <a:buFont typeface="Arial" charset="0"/>
              <a:buNone/>
              <a:defRPr/>
            </a:pPr>
            <a:endParaRPr lang="en-US" dirty="0"/>
          </a:p>
          <a:p>
            <a:pPr>
              <a:buFont typeface="Arial" charset="0"/>
              <a:buNone/>
              <a:defRPr/>
            </a:pPr>
            <a:endParaRPr lang="en-US" dirty="0"/>
          </a:p>
          <a:p>
            <a:pPr>
              <a:buFont typeface="Arial" charset="0"/>
              <a:buNone/>
              <a:defRPr/>
            </a:pPr>
            <a:endParaRPr lang="en-US" dirty="0"/>
          </a:p>
          <a:p>
            <a:pPr>
              <a:buFont typeface="Arial" charset="0"/>
              <a:buNone/>
              <a:defRPr/>
            </a:pPr>
            <a:endParaRPr lang="en-US" dirty="0"/>
          </a:p>
          <a:p>
            <a:pPr marL="514350" indent="-514350">
              <a:buNone/>
              <a:defRPr/>
            </a:pPr>
            <a:endParaRPr lang="en-US" dirty="0"/>
          </a:p>
          <a:p>
            <a:pPr marL="514350" indent="-514350">
              <a:buFont typeface="+mj-lt"/>
              <a:buAutoNum type="arabicPeriod"/>
              <a:defRPr/>
            </a:pPr>
            <a:endParaRPr lang="en-US" dirty="0"/>
          </a:p>
          <a:p>
            <a:pPr marL="914400" lvl="1" indent="-514350">
              <a:buFont typeface="Calibri" pitchFamily="34" charset="0"/>
              <a:buChar char="–"/>
              <a:defRPr/>
            </a:pPr>
            <a:endParaRPr lang="en-US" dirty="0"/>
          </a:p>
        </p:txBody>
      </p:sp>
      <p:graphicFrame>
        <p:nvGraphicFramePr>
          <p:cNvPr id="1026" name="Object 2"/>
          <p:cNvGraphicFramePr>
            <a:graphicFrameLocks noChangeAspect="1"/>
          </p:cNvGraphicFramePr>
          <p:nvPr>
            <p:extLst>
              <p:ext uri="{D42A27DB-BD31-4B8C-83A1-F6EECF244321}">
                <p14:modId xmlns:p14="http://schemas.microsoft.com/office/powerpoint/2010/main" val="3018917584"/>
              </p:ext>
            </p:extLst>
          </p:nvPr>
        </p:nvGraphicFramePr>
        <p:xfrm>
          <a:off x="1752600" y="3444875"/>
          <a:ext cx="1570038" cy="644525"/>
        </p:xfrm>
        <a:graphic>
          <a:graphicData uri="http://schemas.openxmlformats.org/presentationml/2006/ole">
            <mc:AlternateContent xmlns:mc="http://schemas.openxmlformats.org/markup-compatibility/2006">
              <mc:Choice xmlns:v="urn:schemas-microsoft-com:vml" Requires="v">
                <p:oleObj name="Equation" r:id="rId2" imgW="495000" imgH="203040" progId="Equation.3">
                  <p:embed/>
                </p:oleObj>
              </mc:Choice>
              <mc:Fallback>
                <p:oleObj name="Equation" r:id="rId2" imgW="495000" imgH="203040" progId="Equation.3">
                  <p:embed/>
                  <p:pic>
                    <p:nvPicPr>
                      <p:cNvPr id="0" name=""/>
                      <p:cNvPicPr>
                        <a:picLocks noChangeAspect="1" noChangeArrowheads="1"/>
                      </p:cNvPicPr>
                      <p:nvPr/>
                    </p:nvPicPr>
                    <p:blipFill>
                      <a:blip r:embed="rId3"/>
                      <a:srcRect/>
                      <a:stretch>
                        <a:fillRect/>
                      </a:stretch>
                    </p:blipFill>
                    <p:spPr bwMode="auto">
                      <a:xfrm>
                        <a:off x="1752600" y="3444875"/>
                        <a:ext cx="1570038" cy="64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extLst>
              <p:ext uri="{D42A27DB-BD31-4B8C-83A1-F6EECF244321}">
                <p14:modId xmlns:p14="http://schemas.microsoft.com/office/powerpoint/2010/main" val="690363529"/>
              </p:ext>
            </p:extLst>
          </p:nvPr>
        </p:nvGraphicFramePr>
        <p:xfrm>
          <a:off x="609600" y="5029200"/>
          <a:ext cx="6667500" cy="982663"/>
        </p:xfrm>
        <a:graphic>
          <a:graphicData uri="http://schemas.openxmlformats.org/presentationml/2006/ole">
            <mc:AlternateContent xmlns:mc="http://schemas.openxmlformats.org/markup-compatibility/2006">
              <mc:Choice xmlns:v="urn:schemas-microsoft-com:vml" Requires="v">
                <p:oleObj name="Equation" r:id="rId4" imgW="3187440" imgH="469800" progId="Equation.3">
                  <p:embed/>
                </p:oleObj>
              </mc:Choice>
              <mc:Fallback>
                <p:oleObj name="Equation" r:id="rId4" imgW="3187440" imgH="469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5029200"/>
                        <a:ext cx="6667500" cy="982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4"/>
          <p:cNvGraphicFramePr>
            <a:graphicFrameLocks noChangeAspect="1"/>
          </p:cNvGraphicFramePr>
          <p:nvPr>
            <p:extLst>
              <p:ext uri="{D42A27DB-BD31-4B8C-83A1-F6EECF244321}">
                <p14:modId xmlns:p14="http://schemas.microsoft.com/office/powerpoint/2010/main" val="1807608661"/>
              </p:ext>
            </p:extLst>
          </p:nvPr>
        </p:nvGraphicFramePr>
        <p:xfrm>
          <a:off x="3810000" y="3200399"/>
          <a:ext cx="1028700" cy="1066800"/>
        </p:xfrm>
        <a:graphic>
          <a:graphicData uri="http://schemas.openxmlformats.org/presentationml/2006/ole">
            <mc:AlternateContent xmlns:mc="http://schemas.openxmlformats.org/markup-compatibility/2006">
              <mc:Choice xmlns:v="urn:schemas-microsoft-com:vml" Requires="v">
                <p:oleObj name="Equation" r:id="rId6" imgW="672840" imgH="698400" progId="Equation.3">
                  <p:embed/>
                </p:oleObj>
              </mc:Choice>
              <mc:Fallback>
                <p:oleObj name="Equation" r:id="rId6" imgW="672840" imgH="698400" progId="Equation.3">
                  <p:embed/>
                  <p:pic>
                    <p:nvPicPr>
                      <p:cNvPr id="0" name=""/>
                      <p:cNvPicPr>
                        <a:picLocks noChangeAspect="1" noChangeArrowheads="1"/>
                      </p:cNvPicPr>
                      <p:nvPr/>
                    </p:nvPicPr>
                    <p:blipFill>
                      <a:blip r:embed="rId7"/>
                      <a:srcRect/>
                      <a:stretch>
                        <a:fillRect/>
                      </a:stretch>
                    </p:blipFill>
                    <p:spPr bwMode="auto">
                      <a:xfrm>
                        <a:off x="3810000" y="3200399"/>
                        <a:ext cx="1028700"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5"/>
          <p:cNvGraphicFramePr>
            <a:graphicFrameLocks noChangeAspect="1"/>
          </p:cNvGraphicFramePr>
          <p:nvPr>
            <p:extLst>
              <p:ext uri="{D42A27DB-BD31-4B8C-83A1-F6EECF244321}">
                <p14:modId xmlns:p14="http://schemas.microsoft.com/office/powerpoint/2010/main" val="3695137538"/>
              </p:ext>
            </p:extLst>
          </p:nvPr>
        </p:nvGraphicFramePr>
        <p:xfrm>
          <a:off x="6289675" y="3024980"/>
          <a:ext cx="2251075" cy="1417638"/>
        </p:xfrm>
        <a:graphic>
          <a:graphicData uri="http://schemas.openxmlformats.org/presentationml/2006/ole">
            <mc:AlternateContent xmlns:mc="http://schemas.openxmlformats.org/markup-compatibility/2006">
              <mc:Choice xmlns:v="urn:schemas-microsoft-com:vml" Requires="v">
                <p:oleObj name="Equation" r:id="rId8" imgW="1130040" imgH="711000" progId="Equation.3">
                  <p:embed/>
                </p:oleObj>
              </mc:Choice>
              <mc:Fallback>
                <p:oleObj name="Equation" r:id="rId8" imgW="1130040" imgH="711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9675" y="3024980"/>
                        <a:ext cx="2251075" cy="1417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6"/>
          <p:cNvGraphicFramePr>
            <a:graphicFrameLocks noChangeAspect="1"/>
          </p:cNvGraphicFramePr>
          <p:nvPr>
            <p:extLst>
              <p:ext uri="{D42A27DB-BD31-4B8C-83A1-F6EECF244321}">
                <p14:modId xmlns:p14="http://schemas.microsoft.com/office/powerpoint/2010/main" val="3465093333"/>
              </p:ext>
            </p:extLst>
          </p:nvPr>
        </p:nvGraphicFramePr>
        <p:xfrm>
          <a:off x="7994650" y="4552950"/>
          <a:ext cx="546100" cy="2036763"/>
        </p:xfrm>
        <a:graphic>
          <a:graphicData uri="http://schemas.openxmlformats.org/presentationml/2006/ole">
            <mc:AlternateContent xmlns:mc="http://schemas.openxmlformats.org/markup-compatibility/2006">
              <mc:Choice xmlns:v="urn:schemas-microsoft-com:vml" Requires="v">
                <p:oleObj name="Equation" r:id="rId10" imgW="558720" imgH="2082600" progId="Equation.3">
                  <p:embed/>
                </p:oleObj>
              </mc:Choice>
              <mc:Fallback>
                <p:oleObj name="Equation" r:id="rId10" imgW="558720" imgH="2082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94650" y="4552950"/>
                        <a:ext cx="546100" cy="2036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4"/>
          <p:cNvGraphicFramePr>
            <a:graphicFrameLocks noChangeAspect="1"/>
          </p:cNvGraphicFramePr>
          <p:nvPr>
            <p:extLst>
              <p:ext uri="{D42A27DB-BD31-4B8C-83A1-F6EECF244321}">
                <p14:modId xmlns:p14="http://schemas.microsoft.com/office/powerpoint/2010/main" val="978607075"/>
              </p:ext>
            </p:extLst>
          </p:nvPr>
        </p:nvGraphicFramePr>
        <p:xfrm>
          <a:off x="5141913" y="3167063"/>
          <a:ext cx="757237" cy="1087437"/>
        </p:xfrm>
        <a:graphic>
          <a:graphicData uri="http://schemas.openxmlformats.org/presentationml/2006/ole">
            <mc:AlternateContent xmlns:mc="http://schemas.openxmlformats.org/markup-compatibility/2006">
              <mc:Choice xmlns:v="urn:schemas-microsoft-com:vml" Requires="v">
                <p:oleObj name="Equation" r:id="rId12" imgW="495000" imgH="711000" progId="Equation.3">
                  <p:embed/>
                </p:oleObj>
              </mc:Choice>
              <mc:Fallback>
                <p:oleObj name="Equation" r:id="rId12" imgW="495000" imgH="711000" progId="Equation.3">
                  <p:embed/>
                  <p:pic>
                    <p:nvPicPr>
                      <p:cNvPr id="1028" name="Object 4"/>
                      <p:cNvPicPr>
                        <a:picLocks noChangeAspect="1" noChangeArrowheads="1"/>
                      </p:cNvPicPr>
                      <p:nvPr/>
                    </p:nvPicPr>
                    <p:blipFill>
                      <a:blip r:embed="rId13"/>
                      <a:srcRect/>
                      <a:stretch>
                        <a:fillRect/>
                      </a:stretch>
                    </p:blipFill>
                    <p:spPr bwMode="auto">
                      <a:xfrm>
                        <a:off x="5141913" y="3167063"/>
                        <a:ext cx="757237" cy="1087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8407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itle 1"/>
          <p:cNvSpPr>
            <a:spLocks noGrp="1"/>
          </p:cNvSpPr>
          <p:nvPr>
            <p:ph type="title"/>
          </p:nvPr>
        </p:nvSpPr>
        <p:spPr/>
        <p:txBody>
          <a:bodyPr/>
          <a:lstStyle/>
          <a:p>
            <a:r>
              <a:rPr lang="en-US"/>
              <a:t>Computing homography</a:t>
            </a:r>
          </a:p>
        </p:txBody>
      </p:sp>
      <p:sp>
        <p:nvSpPr>
          <p:cNvPr id="3" name="Content Placeholder 2"/>
          <p:cNvSpPr>
            <a:spLocks noGrp="1"/>
          </p:cNvSpPr>
          <p:nvPr>
            <p:ph idx="1"/>
          </p:nvPr>
        </p:nvSpPr>
        <p:spPr>
          <a:xfrm>
            <a:off x="489958" y="931492"/>
            <a:ext cx="8229600" cy="5410200"/>
          </a:xfrm>
        </p:spPr>
        <p:txBody>
          <a:bodyPr/>
          <a:lstStyle/>
          <a:p>
            <a:pPr>
              <a:buFont typeface="Arial" charset="0"/>
              <a:buNone/>
            </a:pPr>
            <a:r>
              <a:rPr lang="en-US" dirty="0"/>
              <a:t>Direct Linear Transform</a:t>
            </a:r>
          </a:p>
          <a:p>
            <a:pPr>
              <a:buFont typeface="Arial" charset="0"/>
              <a:buNone/>
            </a:pPr>
            <a:endParaRPr lang="en-US" dirty="0"/>
          </a:p>
          <a:p>
            <a:pPr>
              <a:buFont typeface="Arial" charset="0"/>
              <a:buNone/>
            </a:pPr>
            <a:endParaRPr lang="en-US" dirty="0"/>
          </a:p>
          <a:p>
            <a:pPr>
              <a:buFont typeface="Arial" charset="0"/>
              <a:buNone/>
            </a:pPr>
            <a:endParaRPr lang="en-US" dirty="0"/>
          </a:p>
          <a:p>
            <a:pPr>
              <a:buFont typeface="Arial" charset="0"/>
              <a:buNone/>
            </a:pPr>
            <a:endParaRPr lang="en-US" dirty="0"/>
          </a:p>
          <a:p>
            <a:r>
              <a:rPr lang="en-US" sz="2400" dirty="0"/>
              <a:t>Apply SVD: </a:t>
            </a:r>
            <a:r>
              <a:rPr lang="en-US" sz="2400" b="1" i="1" dirty="0"/>
              <a:t>USV</a:t>
            </a:r>
            <a:r>
              <a:rPr lang="en-US" sz="2400" i="1" baseline="30000" dirty="0"/>
              <a:t>T</a:t>
            </a:r>
            <a:r>
              <a:rPr lang="en-US" sz="2400" baseline="30000" dirty="0"/>
              <a:t> </a:t>
            </a:r>
            <a:r>
              <a:rPr lang="en-US" sz="2400" dirty="0"/>
              <a:t>= </a:t>
            </a:r>
            <a:r>
              <a:rPr lang="en-US" sz="2400" b="1" i="1" dirty="0"/>
              <a:t>A</a:t>
            </a:r>
          </a:p>
          <a:p>
            <a:r>
              <a:rPr lang="en-US" sz="2400" b="1" i="1" dirty="0"/>
              <a:t>h = </a:t>
            </a:r>
            <a:r>
              <a:rPr lang="en-US" sz="2400" b="1" i="1" dirty="0" err="1"/>
              <a:t>V</a:t>
            </a:r>
            <a:r>
              <a:rPr lang="en-US" sz="2400" baseline="-25000" dirty="0" err="1"/>
              <a:t>smallest</a:t>
            </a:r>
            <a:r>
              <a:rPr lang="en-US" sz="2400" dirty="0"/>
              <a:t> </a:t>
            </a:r>
            <a:r>
              <a:rPr lang="en-US" sz="2000" dirty="0"/>
              <a:t>(column of </a:t>
            </a:r>
            <a:r>
              <a:rPr lang="en-US" sz="2000" b="1" i="1" dirty="0"/>
              <a:t>V</a:t>
            </a:r>
            <a:r>
              <a:rPr lang="en-US" sz="2000" i="1" baseline="30000" dirty="0"/>
              <a:t>T</a:t>
            </a:r>
            <a:r>
              <a:rPr lang="en-US" sz="2000" dirty="0"/>
              <a:t> corresponds to smallest singular value)</a:t>
            </a:r>
            <a:endParaRPr lang="en-US" sz="2400" dirty="0"/>
          </a:p>
          <a:p>
            <a:endParaRPr lang="en-US" dirty="0"/>
          </a:p>
        </p:txBody>
      </p:sp>
      <p:graphicFrame>
        <p:nvGraphicFramePr>
          <p:cNvPr id="2050" name="Object 2"/>
          <p:cNvGraphicFramePr>
            <a:graphicFrameLocks noChangeAspect="1"/>
          </p:cNvGraphicFramePr>
          <p:nvPr>
            <p:extLst>
              <p:ext uri="{D42A27DB-BD31-4B8C-83A1-F6EECF244321}">
                <p14:modId xmlns:p14="http://schemas.microsoft.com/office/powerpoint/2010/main" val="2295708381"/>
              </p:ext>
            </p:extLst>
          </p:nvPr>
        </p:nvGraphicFramePr>
        <p:xfrm>
          <a:off x="3444297" y="4822455"/>
          <a:ext cx="238125" cy="450850"/>
        </p:xfrm>
        <a:graphic>
          <a:graphicData uri="http://schemas.openxmlformats.org/presentationml/2006/ole">
            <mc:AlternateContent xmlns:mc="http://schemas.openxmlformats.org/markup-compatibility/2006">
              <mc:Choice xmlns:v="urn:schemas-microsoft-com:vml" Requires="v">
                <p:oleObj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297" y="4822455"/>
                        <a:ext cx="238125"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48" name="Object 3"/>
          <p:cNvGraphicFramePr>
            <a:graphicFrameLocks noChangeAspect="1"/>
          </p:cNvGraphicFramePr>
          <p:nvPr>
            <p:extLst>
              <p:ext uri="{D42A27DB-BD31-4B8C-83A1-F6EECF244321}">
                <p14:modId xmlns:p14="http://schemas.microsoft.com/office/powerpoint/2010/main" val="334315627"/>
              </p:ext>
            </p:extLst>
          </p:nvPr>
        </p:nvGraphicFramePr>
        <p:xfrm>
          <a:off x="1271009" y="4970092"/>
          <a:ext cx="2779713" cy="1479550"/>
        </p:xfrm>
        <a:graphic>
          <a:graphicData uri="http://schemas.openxmlformats.org/presentationml/2006/ole">
            <mc:AlternateContent xmlns:mc="http://schemas.openxmlformats.org/markup-compatibility/2006">
              <mc:Choice xmlns:v="urn:schemas-microsoft-com:vml" Requires="v">
                <p:oleObj name="Equation" r:id="rId5" imgW="1765080" imgH="939600" progId="Equation.3">
                  <p:embed/>
                </p:oleObj>
              </mc:Choice>
              <mc:Fallback>
                <p:oleObj name="Equation" r:id="rId5" imgW="1765080" imgH="939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1009" y="4970092"/>
                        <a:ext cx="2779713" cy="147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extLst>
              <p:ext uri="{D42A27DB-BD31-4B8C-83A1-F6EECF244321}">
                <p14:modId xmlns:p14="http://schemas.microsoft.com/office/powerpoint/2010/main" val="3579358250"/>
              </p:ext>
            </p:extLst>
          </p:nvPr>
        </p:nvGraphicFramePr>
        <p:xfrm>
          <a:off x="181984" y="1863356"/>
          <a:ext cx="8924925" cy="1963737"/>
        </p:xfrm>
        <a:graphic>
          <a:graphicData uri="http://schemas.openxmlformats.org/presentationml/2006/ole">
            <mc:AlternateContent xmlns:mc="http://schemas.openxmlformats.org/markup-compatibility/2006">
              <mc:Choice xmlns:v="urn:schemas-microsoft-com:vml" Requires="v">
                <p:oleObj name="Equation" r:id="rId7" imgW="4267080" imgH="939600" progId="Equation.3">
                  <p:embed/>
                </p:oleObj>
              </mc:Choice>
              <mc:Fallback>
                <p:oleObj name="Equation" r:id="rId7" imgW="4267080" imgH="939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1984" y="1863356"/>
                        <a:ext cx="8924925" cy="1963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a:spLocks noChangeArrowheads="1"/>
          </p:cNvSpPr>
          <p:nvPr/>
        </p:nvSpPr>
        <p:spPr bwMode="auto">
          <a:xfrm>
            <a:off x="4812723" y="4974199"/>
            <a:ext cx="6464877"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t>Python</a:t>
            </a:r>
          </a:p>
          <a:p>
            <a:pPr eaLnBrk="1" hangingPunct="1"/>
            <a:r>
              <a:rPr lang="en-US" dirty="0">
                <a:latin typeface="Courier New" pitchFamily="49" charset="0"/>
                <a:cs typeface="Courier New" pitchFamily="49" charset="0"/>
              </a:rPr>
              <a:t>U, S, </a:t>
            </a:r>
            <a:r>
              <a:rPr lang="en-US" dirty="0" err="1">
                <a:latin typeface="Courier New" pitchFamily="49" charset="0"/>
                <a:cs typeface="Courier New" pitchFamily="49" charset="0"/>
              </a:rPr>
              <a:t>Vt</a:t>
            </a:r>
            <a:r>
              <a:rPr lang="en-US" dirty="0">
                <a:latin typeface="Courier New" pitchFamily="49" charset="0"/>
                <a:cs typeface="Courier New" pitchFamily="49" charset="0"/>
              </a:rPr>
              <a:t> = </a:t>
            </a:r>
            <a:r>
              <a:rPr lang="en-US" dirty="0" err="1">
                <a:latin typeface="Courier New" pitchFamily="49" charset="0"/>
                <a:cs typeface="Courier New" pitchFamily="49" charset="0"/>
              </a:rPr>
              <a:t>scipy.linalg.svd</a:t>
            </a:r>
            <a:r>
              <a:rPr lang="en-US" dirty="0">
                <a:latin typeface="Courier New" pitchFamily="49" charset="0"/>
                <a:cs typeface="Courier New" pitchFamily="49" charset="0"/>
              </a:rPr>
              <a:t>(A)</a:t>
            </a:r>
          </a:p>
          <a:p>
            <a:pPr eaLnBrk="1" hangingPunct="1"/>
            <a:r>
              <a:rPr lang="en-US" sz="1400" dirty="0">
                <a:latin typeface="Courier New" pitchFamily="49" charset="0"/>
                <a:cs typeface="Courier New" pitchFamily="49" charset="0"/>
              </a:rPr>
              <a:t># last column of V </a:t>
            </a:r>
            <a:r>
              <a:rPr lang="en-US" sz="1400" dirty="0" err="1">
                <a:latin typeface="Courier New" pitchFamily="49" charset="0"/>
                <a:cs typeface="Courier New" pitchFamily="49" charset="0"/>
              </a:rPr>
              <a:t>corresp</a:t>
            </a:r>
            <a:r>
              <a:rPr lang="en-US" sz="1400" dirty="0">
                <a:latin typeface="Courier New" pitchFamily="49" charset="0"/>
                <a:cs typeface="Courier New" pitchFamily="49" charset="0"/>
              </a:rPr>
              <a:t>. to smallest singular value</a:t>
            </a:r>
          </a:p>
          <a:p>
            <a:pPr eaLnBrk="1" hangingPunct="1"/>
            <a:r>
              <a:rPr lang="en-US" dirty="0">
                <a:latin typeface="Courier New" pitchFamily="49" charset="0"/>
                <a:cs typeface="Courier New" pitchFamily="49" charset="0"/>
              </a:rPr>
              <a:t>h = </a:t>
            </a:r>
            <a:r>
              <a:rPr lang="en-US" dirty="0" err="1">
                <a:latin typeface="Courier New" pitchFamily="49" charset="0"/>
                <a:cs typeface="Courier New" pitchFamily="49" charset="0"/>
              </a:rPr>
              <a:t>Vt</a:t>
            </a:r>
            <a:r>
              <a:rPr lang="en-US" dirty="0">
                <a:latin typeface="Courier New" pitchFamily="49" charset="0"/>
                <a:cs typeface="Courier New" pitchFamily="49" charset="0"/>
              </a:rPr>
              <a:t>[-1, :]; </a:t>
            </a:r>
          </a:p>
          <a:p>
            <a:pPr eaLnBrk="1" hangingPunct="1"/>
            <a:r>
              <a:rPr lang="en-US" dirty="0">
                <a:latin typeface="Courier New" pitchFamily="49" charset="0"/>
                <a:cs typeface="Courier New" pitchFamily="49" charset="0"/>
              </a:rPr>
              <a:t>		 </a:t>
            </a:r>
          </a:p>
          <a:p>
            <a:pPr eaLnBrk="1" hangingPunct="1"/>
            <a:endParaRPr lang="en-US" dirty="0"/>
          </a:p>
        </p:txBody>
      </p:sp>
      <p:sp>
        <p:nvSpPr>
          <p:cNvPr id="12" name="TextBox 11"/>
          <p:cNvSpPr txBox="1">
            <a:spLocks noChangeArrowheads="1"/>
          </p:cNvSpPr>
          <p:nvPr/>
        </p:nvSpPr>
        <p:spPr bwMode="auto">
          <a:xfrm>
            <a:off x="32759" y="6429006"/>
            <a:ext cx="86613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Explanation of </a:t>
            </a:r>
            <a:r>
              <a:rPr lang="en-US" dirty="0">
                <a:hlinkClick r:id="rId9"/>
              </a:rPr>
              <a:t>SVD</a:t>
            </a:r>
            <a:r>
              <a:rPr lang="en-US" dirty="0"/>
              <a:t>, </a:t>
            </a:r>
            <a:r>
              <a:rPr lang="en-US" dirty="0">
                <a:hlinkClick r:id="rId10"/>
              </a:rPr>
              <a:t>solving systems of linear equations</a:t>
            </a:r>
            <a:r>
              <a:rPr lang="en-US" dirty="0"/>
              <a:t>, derivation of solution </a:t>
            </a:r>
            <a:r>
              <a:rPr lang="en-US" dirty="0">
                <a:hlinkClick r:id="rId11"/>
              </a:rPr>
              <a:t>here</a:t>
            </a:r>
            <a:endParaRPr lang="en-US" dirty="0"/>
          </a:p>
          <a:p>
            <a:pPr eaLnBrk="1" hangingPunct="1"/>
            <a:endParaRPr lang="en-US" dirty="0"/>
          </a:p>
        </p:txBody>
      </p:sp>
    </p:spTree>
    <p:extLst>
      <p:ext uri="{BB962C8B-B14F-4D97-AF65-F5344CB8AC3E}">
        <p14:creationId xmlns:p14="http://schemas.microsoft.com/office/powerpoint/2010/main" val="2037085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74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custDataLst>
              <p:tags r:id="rId1"/>
            </p:custDataLst>
          </p:nvPr>
        </p:nvSpPr>
        <p:spPr>
          <a:xfrm>
            <a:off x="609600" y="0"/>
            <a:ext cx="8534400" cy="914400"/>
          </a:xfrm>
        </p:spPr>
        <p:txBody>
          <a:bodyPr>
            <a:normAutofit/>
          </a:bodyPr>
          <a:lstStyle/>
          <a:p>
            <a:r>
              <a:rPr lang="en-US" sz="3200" dirty="0"/>
              <a:t>Solving for </a:t>
            </a:r>
            <a:r>
              <a:rPr lang="en-US" sz="3200" dirty="0" err="1"/>
              <a:t>homography</a:t>
            </a:r>
            <a:r>
              <a:rPr lang="en-US" sz="3200" dirty="0"/>
              <a:t> (another formulation)</a:t>
            </a:r>
          </a:p>
        </p:txBody>
      </p:sp>
      <p:sp>
        <p:nvSpPr>
          <p:cNvPr id="378884" name="Text Box 4"/>
          <p:cNvSpPr txBox="1">
            <a:spLocks noChangeArrowheads="1"/>
          </p:cNvSpPr>
          <p:nvPr>
            <p:custDataLst>
              <p:tags r:id="rId2"/>
            </p:custDataLst>
          </p:nvPr>
        </p:nvSpPr>
        <p:spPr bwMode="auto">
          <a:xfrm>
            <a:off x="3810001" y="3581400"/>
            <a:ext cx="351378" cy="369332"/>
          </a:xfrm>
          <a:prstGeom prst="rect">
            <a:avLst/>
          </a:prstGeom>
          <a:noFill/>
          <a:ln w="9525">
            <a:noFill/>
            <a:miter lim="800000"/>
            <a:headEnd/>
            <a:tailEnd/>
          </a:ln>
          <a:effectLst/>
        </p:spPr>
        <p:txBody>
          <a:bodyPr wrap="none">
            <a:spAutoFit/>
          </a:bodyPr>
          <a:lstStyle/>
          <a:p>
            <a:r>
              <a:rPr lang="en-US" b="1">
                <a:latin typeface="Arial" charset="0"/>
              </a:rPr>
              <a:t>A</a:t>
            </a:r>
          </a:p>
        </p:txBody>
      </p:sp>
      <p:sp>
        <p:nvSpPr>
          <p:cNvPr id="378885" name="Text Box 5"/>
          <p:cNvSpPr txBox="1">
            <a:spLocks noChangeArrowheads="1"/>
          </p:cNvSpPr>
          <p:nvPr>
            <p:custDataLst>
              <p:tags r:id="rId3"/>
            </p:custDataLst>
          </p:nvPr>
        </p:nvSpPr>
        <p:spPr bwMode="auto">
          <a:xfrm>
            <a:off x="6335714" y="3581400"/>
            <a:ext cx="325730" cy="369332"/>
          </a:xfrm>
          <a:prstGeom prst="rect">
            <a:avLst/>
          </a:prstGeom>
          <a:noFill/>
          <a:ln w="9525">
            <a:noFill/>
            <a:miter lim="800000"/>
            <a:headEnd/>
            <a:tailEnd/>
          </a:ln>
          <a:effectLst/>
        </p:spPr>
        <p:txBody>
          <a:bodyPr wrap="none">
            <a:spAutoFit/>
          </a:bodyPr>
          <a:lstStyle/>
          <a:p>
            <a:r>
              <a:rPr lang="en-US" b="1">
                <a:latin typeface="Arial" charset="0"/>
              </a:rPr>
              <a:t>h</a:t>
            </a:r>
          </a:p>
        </p:txBody>
      </p:sp>
      <p:sp>
        <p:nvSpPr>
          <p:cNvPr id="378886" name="Text Box 6"/>
          <p:cNvSpPr txBox="1">
            <a:spLocks noChangeArrowheads="1"/>
          </p:cNvSpPr>
          <p:nvPr>
            <p:custDataLst>
              <p:tags r:id="rId4"/>
            </p:custDataLst>
          </p:nvPr>
        </p:nvSpPr>
        <p:spPr bwMode="auto">
          <a:xfrm>
            <a:off x="7239001" y="3581400"/>
            <a:ext cx="312906" cy="369332"/>
          </a:xfrm>
          <a:prstGeom prst="rect">
            <a:avLst/>
          </a:prstGeom>
          <a:noFill/>
          <a:ln w="9525">
            <a:noFill/>
            <a:miter lim="800000"/>
            <a:headEnd/>
            <a:tailEnd/>
          </a:ln>
          <a:effectLst/>
        </p:spPr>
        <p:txBody>
          <a:bodyPr wrap="none">
            <a:spAutoFit/>
          </a:bodyPr>
          <a:lstStyle/>
          <a:p>
            <a:r>
              <a:rPr lang="en-US" b="1">
                <a:latin typeface="Arial" charset="0"/>
              </a:rPr>
              <a:t>0</a:t>
            </a:r>
          </a:p>
        </p:txBody>
      </p:sp>
      <p:sp>
        <p:nvSpPr>
          <p:cNvPr id="378888" name="Rectangle 8"/>
          <p:cNvSpPr>
            <a:spLocks noChangeArrowheads="1"/>
          </p:cNvSpPr>
          <p:nvPr>
            <p:custDataLst>
              <p:tags r:id="rId5"/>
            </p:custDataLst>
          </p:nvPr>
        </p:nvSpPr>
        <p:spPr bwMode="auto">
          <a:xfrm>
            <a:off x="1066800" y="4267200"/>
            <a:ext cx="7848600" cy="1219200"/>
          </a:xfrm>
          <a:prstGeom prst="rect">
            <a:avLst/>
          </a:prstGeom>
          <a:noFill/>
          <a:ln w="9525">
            <a:noFill/>
            <a:miter lim="800000"/>
            <a:headEnd/>
            <a:tailEnd/>
          </a:ln>
          <a:effectLst/>
        </p:spPr>
        <p:txBody>
          <a:bodyPr/>
          <a:lstStyle/>
          <a:p>
            <a:pPr marL="342900" indent="-342900">
              <a:spcBef>
                <a:spcPct val="20000"/>
              </a:spcBef>
            </a:pPr>
            <a:r>
              <a:rPr lang="en-US">
                <a:latin typeface="Arial" charset="0"/>
              </a:rPr>
              <a:t>Defines a least squares problem:</a:t>
            </a:r>
          </a:p>
        </p:txBody>
      </p:sp>
      <p:grpSp>
        <p:nvGrpSpPr>
          <p:cNvPr id="2" name="Group 11"/>
          <p:cNvGrpSpPr>
            <a:grpSpLocks/>
          </p:cNvGrpSpPr>
          <p:nvPr>
            <p:custDataLst>
              <p:tags r:id="rId6"/>
            </p:custDataLst>
          </p:nvPr>
        </p:nvGrpSpPr>
        <p:grpSpPr bwMode="auto">
          <a:xfrm>
            <a:off x="3657601" y="3892551"/>
            <a:ext cx="3971925" cy="309563"/>
            <a:chOff x="2064" y="2260"/>
            <a:chExt cx="2502" cy="195"/>
          </a:xfrm>
        </p:grpSpPr>
        <p:sp>
          <p:nvSpPr>
            <p:cNvPr id="378892" name="Text Box 12"/>
            <p:cNvSpPr txBox="1">
              <a:spLocks noChangeArrowheads="1"/>
            </p:cNvSpPr>
            <p:nvPr>
              <p:custDataLst>
                <p:tags r:id="rId9"/>
              </p:custDataLst>
            </p:nvPr>
          </p:nvSpPr>
          <p:spPr bwMode="auto">
            <a:xfrm>
              <a:off x="2064" y="2260"/>
              <a:ext cx="434" cy="192"/>
            </a:xfrm>
            <a:prstGeom prst="rect">
              <a:avLst/>
            </a:prstGeom>
            <a:noFill/>
            <a:ln w="9525">
              <a:noFill/>
              <a:miter lim="800000"/>
              <a:headEnd/>
              <a:tailEnd/>
            </a:ln>
            <a:effectLst/>
          </p:spPr>
          <p:txBody>
            <a:bodyPr wrap="none">
              <a:spAutoFit/>
            </a:bodyPr>
            <a:lstStyle/>
            <a:p>
              <a:r>
                <a:rPr lang="en-US" sz="1400" b="1"/>
                <a:t>2n </a:t>
              </a:r>
              <a:r>
                <a:rPr lang="en-US" sz="1400" b="1">
                  <a:cs typeface="Times New Roman" pitchFamily="18" charset="0"/>
                </a:rPr>
                <a:t>× 9</a:t>
              </a:r>
              <a:endParaRPr lang="en-US" sz="1400" b="1"/>
            </a:p>
          </p:txBody>
        </p:sp>
        <p:sp>
          <p:nvSpPr>
            <p:cNvPr id="378893" name="Text Box 13"/>
            <p:cNvSpPr txBox="1">
              <a:spLocks noChangeArrowheads="1"/>
            </p:cNvSpPr>
            <p:nvPr>
              <p:custDataLst>
                <p:tags r:id="rId10"/>
              </p:custDataLst>
            </p:nvPr>
          </p:nvSpPr>
          <p:spPr bwMode="auto">
            <a:xfrm>
              <a:off x="3778" y="2263"/>
              <a:ext cx="178" cy="192"/>
            </a:xfrm>
            <a:prstGeom prst="rect">
              <a:avLst/>
            </a:prstGeom>
            <a:noFill/>
            <a:ln w="9525">
              <a:noFill/>
              <a:miter lim="800000"/>
              <a:headEnd/>
              <a:tailEnd/>
            </a:ln>
            <a:effectLst/>
          </p:spPr>
          <p:txBody>
            <a:bodyPr wrap="none">
              <a:spAutoFit/>
            </a:bodyPr>
            <a:lstStyle/>
            <a:p>
              <a:r>
                <a:rPr lang="en-US" sz="1400" b="1">
                  <a:cs typeface="Times New Roman" pitchFamily="18" charset="0"/>
                </a:rPr>
                <a:t>9</a:t>
              </a:r>
              <a:endParaRPr lang="en-US" sz="1400" b="1"/>
            </a:p>
          </p:txBody>
        </p:sp>
        <p:sp>
          <p:nvSpPr>
            <p:cNvPr id="378894" name="Text Box 14"/>
            <p:cNvSpPr txBox="1">
              <a:spLocks noChangeArrowheads="1"/>
            </p:cNvSpPr>
            <p:nvPr>
              <p:custDataLst>
                <p:tags r:id="rId11"/>
              </p:custDataLst>
            </p:nvPr>
          </p:nvSpPr>
          <p:spPr bwMode="auto">
            <a:xfrm>
              <a:off x="4320" y="2263"/>
              <a:ext cx="246" cy="192"/>
            </a:xfrm>
            <a:prstGeom prst="rect">
              <a:avLst/>
            </a:prstGeom>
            <a:noFill/>
            <a:ln w="9525">
              <a:noFill/>
              <a:miter lim="800000"/>
              <a:headEnd/>
              <a:tailEnd/>
            </a:ln>
            <a:effectLst/>
          </p:spPr>
          <p:txBody>
            <a:bodyPr wrap="none">
              <a:spAutoFit/>
            </a:bodyPr>
            <a:lstStyle/>
            <a:p>
              <a:r>
                <a:rPr lang="en-US" sz="1400" b="1">
                  <a:cs typeface="Times New Roman" pitchFamily="18" charset="0"/>
                </a:rPr>
                <a:t>2n</a:t>
              </a:r>
              <a:endParaRPr lang="en-US" sz="1400" b="1"/>
            </a:p>
          </p:txBody>
        </p:sp>
      </p:grpSp>
      <p:sp>
        <p:nvSpPr>
          <p:cNvPr id="378895" name="Rectangle 15"/>
          <p:cNvSpPr>
            <a:spLocks noChangeArrowheads="1"/>
          </p:cNvSpPr>
          <p:nvPr>
            <p:custDataLst>
              <p:tags r:id="rId7"/>
            </p:custDataLst>
          </p:nvPr>
        </p:nvSpPr>
        <p:spPr bwMode="auto">
          <a:xfrm>
            <a:off x="1066800" y="4724400"/>
            <a:ext cx="7848600" cy="1371600"/>
          </a:xfrm>
          <a:prstGeom prst="rect">
            <a:avLst/>
          </a:prstGeom>
          <a:noFill/>
          <a:ln w="9525">
            <a:noFill/>
            <a:miter lim="800000"/>
            <a:headEnd/>
            <a:tailEnd/>
          </a:ln>
          <a:effectLst/>
        </p:spPr>
        <p:txBody>
          <a:bodyPr/>
          <a:lstStyle/>
          <a:p>
            <a:pPr marL="742950" lvl="1" indent="-285750">
              <a:spcBef>
                <a:spcPct val="20000"/>
              </a:spcBef>
              <a:buFontTx/>
              <a:buChar char="•"/>
            </a:pPr>
            <a:r>
              <a:rPr lang="en-US" sz="2000" dirty="0"/>
              <a:t>Since </a:t>
            </a:r>
            <a:r>
              <a:rPr lang="en-US" sz="2000" b="1" dirty="0"/>
              <a:t>h</a:t>
            </a:r>
            <a:r>
              <a:rPr lang="en-US" sz="2000" dirty="0"/>
              <a:t> is only defined up to scale, solve for unit vector </a:t>
            </a:r>
            <a:r>
              <a:rPr lang="en-US" sz="2000" b="1" dirty="0">
                <a:cs typeface="Arial" charset="0"/>
              </a:rPr>
              <a:t>ĥ</a:t>
            </a:r>
            <a:endParaRPr lang="en-US" sz="2000" b="1" dirty="0"/>
          </a:p>
          <a:p>
            <a:pPr marL="742950" lvl="1" indent="-285750">
              <a:spcBef>
                <a:spcPct val="20000"/>
              </a:spcBef>
              <a:buFontTx/>
              <a:buChar char="•"/>
            </a:pPr>
            <a:r>
              <a:rPr lang="en-US" sz="2000" dirty="0"/>
              <a:t>Solution: </a:t>
            </a:r>
            <a:r>
              <a:rPr lang="en-US" sz="2000" b="1" dirty="0">
                <a:cs typeface="Arial" charset="0"/>
              </a:rPr>
              <a:t>ĥ</a:t>
            </a:r>
            <a:r>
              <a:rPr lang="en-US" sz="2000" dirty="0"/>
              <a:t> = eigenvector of </a:t>
            </a:r>
            <a:r>
              <a:rPr lang="en-US" sz="2000" b="1" dirty="0"/>
              <a:t>A</a:t>
            </a:r>
            <a:r>
              <a:rPr lang="en-US" sz="2000" baseline="30000" dirty="0"/>
              <a:t>T</a:t>
            </a:r>
            <a:r>
              <a:rPr lang="en-US" sz="2000" b="1" dirty="0"/>
              <a:t>A</a:t>
            </a:r>
            <a:r>
              <a:rPr lang="en-US" sz="2000" dirty="0"/>
              <a:t> with smallest eigenvalue</a:t>
            </a:r>
          </a:p>
          <a:p>
            <a:pPr marL="1200150" lvl="2" indent="-285750">
              <a:spcBef>
                <a:spcPct val="20000"/>
              </a:spcBef>
              <a:buFontTx/>
              <a:buChar char="•"/>
            </a:pPr>
            <a:r>
              <a:rPr lang="en-US" sz="2000" dirty="0"/>
              <a:t>Can derive using Lagrange multipliers method</a:t>
            </a:r>
          </a:p>
          <a:p>
            <a:pPr marL="742950" lvl="1" indent="-285750">
              <a:spcBef>
                <a:spcPct val="20000"/>
              </a:spcBef>
              <a:buFontTx/>
              <a:buChar char="•"/>
            </a:pPr>
            <a:r>
              <a:rPr lang="en-US" sz="2000" dirty="0"/>
              <a:t>Works with 4 or more points</a:t>
            </a:r>
          </a:p>
        </p:txBody>
      </p:sp>
      <p:pic>
        <p:nvPicPr>
          <p:cNvPr id="378901" name="Picture 21" descr="Edittex"/>
          <p:cNvPicPr>
            <a:picLocks noChangeAspect="1" noChangeArrowheads="1"/>
          </p:cNvPicPr>
          <p:nvPr>
            <p:custDataLst>
              <p:tags r:id="rId8"/>
            </p:custDataLst>
          </p:nvPr>
        </p:nvPicPr>
        <p:blipFill>
          <a:blip r:embed="rId14" cstate="print"/>
          <a:srcRect/>
          <a:stretch>
            <a:fillRect/>
          </a:stretch>
        </p:blipFill>
        <p:spPr bwMode="auto">
          <a:xfrm>
            <a:off x="5989639" y="4346576"/>
            <a:ext cx="2439987" cy="301625"/>
          </a:xfrm>
          <a:prstGeom prst="rect">
            <a:avLst/>
          </a:prstGeom>
          <a:noFill/>
          <a:ln w="9525">
            <a:noFill/>
            <a:miter lim="800000"/>
            <a:headEnd/>
            <a:tailEnd/>
          </a:ln>
          <a:effectLst/>
        </p:spPr>
      </p:pic>
      <p:graphicFrame>
        <p:nvGraphicFramePr>
          <p:cNvPr id="15" name="Object 3"/>
          <p:cNvGraphicFramePr>
            <a:graphicFrameLocks noChangeAspect="1"/>
          </p:cNvGraphicFramePr>
          <p:nvPr>
            <p:extLst>
              <p:ext uri="{D42A27DB-BD31-4B8C-83A1-F6EECF244321}">
                <p14:modId xmlns:p14="http://schemas.microsoft.com/office/powerpoint/2010/main" val="1977767631"/>
              </p:ext>
            </p:extLst>
          </p:nvPr>
        </p:nvGraphicFramePr>
        <p:xfrm>
          <a:off x="229961" y="1677432"/>
          <a:ext cx="8924925" cy="1963737"/>
        </p:xfrm>
        <a:graphic>
          <a:graphicData uri="http://schemas.openxmlformats.org/presentationml/2006/ole">
            <mc:AlternateContent xmlns:mc="http://schemas.openxmlformats.org/markup-compatibility/2006">
              <mc:Choice xmlns:v="urn:schemas-microsoft-com:vml" Requires="v">
                <p:oleObj name="Equation" r:id="rId15" imgW="4267080" imgH="939600" progId="Equation.3">
                  <p:embed/>
                </p:oleObj>
              </mc:Choice>
              <mc:Fallback>
                <p:oleObj name="Equation" r:id="rId15" imgW="4267080" imgH="939600" progId="Equation.3">
                  <p:embed/>
                  <p:pic>
                    <p:nvPicPr>
                      <p:cNvPr id="1027" name="Object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9961" y="1677432"/>
                        <a:ext cx="8924925" cy="1963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Tour into the picture algorithm</a:t>
            </a:r>
          </a:p>
        </p:txBody>
      </p:sp>
      <p:sp>
        <p:nvSpPr>
          <p:cNvPr id="3" name="Content Placeholder 2"/>
          <p:cNvSpPr>
            <a:spLocks noGrp="1"/>
          </p:cNvSpPr>
          <p:nvPr>
            <p:ph idx="1"/>
          </p:nvPr>
        </p:nvSpPr>
        <p:spPr>
          <a:xfrm>
            <a:off x="762000" y="990600"/>
            <a:ext cx="3886200" cy="5135563"/>
          </a:xfrm>
        </p:spPr>
        <p:txBody>
          <a:bodyPr/>
          <a:lstStyle/>
          <a:p>
            <a:pPr marL="514350" indent="-514350">
              <a:buFont typeface="+mj-lt"/>
              <a:buAutoNum type="arabicPeriod"/>
            </a:pPr>
            <a:r>
              <a:rPr lang="en-US" dirty="0"/>
              <a:t>Set the box corners</a:t>
            </a:r>
          </a:p>
        </p:txBody>
      </p:sp>
      <p:pic>
        <p:nvPicPr>
          <p:cNvPr id="2050" name="Picture 2" descr="http://www.cs.illinois.edu/homes/dhoiem/projects/popup/alley.jpg"/>
          <p:cNvPicPr>
            <a:picLocks noChangeAspect="1" noChangeArrowheads="1"/>
          </p:cNvPicPr>
          <p:nvPr/>
        </p:nvPicPr>
        <p:blipFill>
          <a:blip r:embed="rId2" cstate="print"/>
          <a:srcRect/>
          <a:stretch>
            <a:fillRect/>
          </a:stretch>
        </p:blipFill>
        <p:spPr bwMode="auto">
          <a:xfrm>
            <a:off x="4953000" y="990600"/>
            <a:ext cx="4114800" cy="5490405"/>
          </a:xfrm>
          <a:prstGeom prst="rect">
            <a:avLst/>
          </a:prstGeom>
          <a:noFill/>
        </p:spPr>
      </p:pic>
      <p:sp>
        <p:nvSpPr>
          <p:cNvPr id="5" name="Rectangle 4"/>
          <p:cNvSpPr/>
          <p:nvPr/>
        </p:nvSpPr>
        <p:spPr>
          <a:xfrm>
            <a:off x="6172200" y="2438399"/>
            <a:ext cx="914400" cy="2743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Tour into the picture algorithm</a:t>
            </a:r>
          </a:p>
        </p:txBody>
      </p:sp>
      <p:sp>
        <p:nvSpPr>
          <p:cNvPr id="3" name="Content Placeholder 2"/>
          <p:cNvSpPr>
            <a:spLocks noGrp="1"/>
          </p:cNvSpPr>
          <p:nvPr>
            <p:ph idx="1"/>
          </p:nvPr>
        </p:nvSpPr>
        <p:spPr>
          <a:xfrm>
            <a:off x="762000" y="990600"/>
            <a:ext cx="3886200" cy="5490405"/>
          </a:xfrm>
        </p:spPr>
        <p:txBody>
          <a:bodyPr>
            <a:normAutofit fontScale="92500" lnSpcReduction="10000"/>
          </a:bodyPr>
          <a:lstStyle/>
          <a:p>
            <a:pPr marL="514350" indent="-514350">
              <a:buFont typeface="+mj-lt"/>
              <a:buAutoNum type="arabicPeriod"/>
            </a:pPr>
            <a:r>
              <a:rPr lang="en-US" dirty="0"/>
              <a:t>Set the box corners</a:t>
            </a:r>
          </a:p>
          <a:p>
            <a:pPr marL="514350" indent="-514350">
              <a:buFont typeface="+mj-lt"/>
              <a:buAutoNum type="arabicPeriod"/>
            </a:pPr>
            <a:r>
              <a:rPr lang="en-US" dirty="0"/>
              <a:t>Set the VP</a:t>
            </a:r>
          </a:p>
          <a:p>
            <a:pPr marL="514350" indent="-514350">
              <a:buFont typeface="+mj-lt"/>
              <a:buAutoNum type="arabicPeriod"/>
            </a:pPr>
            <a:r>
              <a:rPr lang="en-US" dirty="0"/>
              <a:t>Get 3D coordinates</a:t>
            </a:r>
          </a:p>
          <a:p>
            <a:pPr marL="914400" lvl="1" indent="-514350"/>
            <a:r>
              <a:rPr lang="en-US" dirty="0"/>
              <a:t>Compute height, width, and depth of box</a:t>
            </a:r>
          </a:p>
          <a:p>
            <a:pPr marL="514350" indent="-514350">
              <a:buFont typeface="+mj-lt"/>
              <a:buAutoNum type="arabicPeriod"/>
            </a:pPr>
            <a:r>
              <a:rPr lang="en-US" dirty="0"/>
              <a:t>Get texture maps</a:t>
            </a:r>
          </a:p>
          <a:p>
            <a:pPr marL="914400" lvl="1" indent="-514350"/>
            <a:r>
              <a:rPr lang="en-US" dirty="0" err="1"/>
              <a:t>homographies</a:t>
            </a:r>
            <a:r>
              <a:rPr lang="en-US" dirty="0"/>
              <a:t> for each face</a:t>
            </a:r>
          </a:p>
          <a:p>
            <a:pPr marL="514350" indent="-514350">
              <a:buFont typeface="+mj-lt"/>
              <a:buAutoNum type="arabicPeriod"/>
            </a:pPr>
            <a:r>
              <a:rPr lang="en-US" dirty="0"/>
              <a:t>Create file to store plane coordinates and texture maps </a:t>
            </a:r>
          </a:p>
        </p:txBody>
      </p:sp>
      <p:pic>
        <p:nvPicPr>
          <p:cNvPr id="2050" name="Picture 2" descr="http://www.cs.illinois.edu/homes/dhoiem/projects/popup/alley.jpg"/>
          <p:cNvPicPr>
            <a:picLocks noChangeAspect="1" noChangeArrowheads="1"/>
          </p:cNvPicPr>
          <p:nvPr/>
        </p:nvPicPr>
        <p:blipFill>
          <a:blip r:embed="rId2" cstate="print"/>
          <a:srcRect/>
          <a:stretch>
            <a:fillRect/>
          </a:stretch>
        </p:blipFill>
        <p:spPr bwMode="auto">
          <a:xfrm>
            <a:off x="4953000" y="990600"/>
            <a:ext cx="4114800" cy="5490405"/>
          </a:xfrm>
          <a:prstGeom prst="rect">
            <a:avLst/>
          </a:prstGeom>
          <a:noFill/>
        </p:spPr>
      </p:pic>
      <p:sp>
        <p:nvSpPr>
          <p:cNvPr id="5" name="Rectangle 4"/>
          <p:cNvSpPr/>
          <p:nvPr/>
        </p:nvSpPr>
        <p:spPr>
          <a:xfrm>
            <a:off x="6172200" y="2438399"/>
            <a:ext cx="914400" cy="2743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rot="10800000" flipV="1">
            <a:off x="4953000" y="5181599"/>
            <a:ext cx="1219200" cy="609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086600" y="5181599"/>
            <a:ext cx="1981200" cy="685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5334000" y="1600199"/>
            <a:ext cx="1447800" cy="228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6515100" y="1562099"/>
            <a:ext cx="1447800" cy="304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383547" y="4672641"/>
            <a:ext cx="356188" cy="461665"/>
          </a:xfrm>
          <a:prstGeom prst="rect">
            <a:avLst/>
          </a:prstGeom>
          <a:noFill/>
        </p:spPr>
        <p:txBody>
          <a:bodyPr wrap="none" rtlCol="0">
            <a:spAutoFit/>
          </a:bodyPr>
          <a:lstStyle/>
          <a:p>
            <a:r>
              <a:rPr lang="en-US" sz="2400" b="1" dirty="0">
                <a:solidFill>
                  <a:srgbClr val="FF0000"/>
                </a:solidFill>
              </a:rPr>
              <a:t>x</a:t>
            </a:r>
          </a:p>
        </p:txBody>
      </p:sp>
      <p:cxnSp>
        <p:nvCxnSpPr>
          <p:cNvPr id="45" name="Straight Connector 44"/>
          <p:cNvCxnSpPr/>
          <p:nvPr/>
        </p:nvCxnSpPr>
        <p:spPr>
          <a:xfrm rot="5400000">
            <a:off x="5562600" y="3428999"/>
            <a:ext cx="2514600" cy="5334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5105400" y="3505199"/>
            <a:ext cx="2514600" cy="3810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0800000">
            <a:off x="6553200" y="4952999"/>
            <a:ext cx="533400" cy="2286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6172200" y="4952999"/>
            <a:ext cx="381000" cy="2286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Take-home question</a:t>
            </a:r>
          </a:p>
        </p:txBody>
      </p:sp>
      <p:sp>
        <p:nvSpPr>
          <p:cNvPr id="3" name="Content Placeholder 2"/>
          <p:cNvSpPr>
            <a:spLocks noGrp="1"/>
          </p:cNvSpPr>
          <p:nvPr>
            <p:ph idx="1"/>
          </p:nvPr>
        </p:nvSpPr>
        <p:spPr/>
        <p:txBody>
          <a:bodyPr>
            <a:normAutofit/>
          </a:bodyPr>
          <a:lstStyle/>
          <a:p>
            <a:pPr>
              <a:buNone/>
            </a:pPr>
            <a:r>
              <a:rPr lang="en-US" sz="2800" dirty="0"/>
              <a:t>	Assume that the man is 6 </a:t>
            </a:r>
            <a:r>
              <a:rPr lang="en-US" sz="2800" dirty="0" err="1"/>
              <a:t>ft</a:t>
            </a:r>
            <a:r>
              <a:rPr lang="en-US" sz="2800" dirty="0"/>
              <a:t> tall.</a:t>
            </a:r>
          </a:p>
          <a:p>
            <a:pPr lvl="1"/>
            <a:r>
              <a:rPr lang="en-US" sz="2400" dirty="0"/>
              <a:t>What is the height of the front of the building?</a:t>
            </a:r>
          </a:p>
          <a:p>
            <a:pPr lvl="1"/>
            <a:r>
              <a:rPr lang="en-US" sz="2400" dirty="0"/>
              <a:t>What is the height of the camera?</a:t>
            </a:r>
          </a:p>
          <a:p>
            <a:endParaRPr lang="en-US" sz="2800" dirty="0"/>
          </a:p>
        </p:txBody>
      </p:sp>
      <p:pic>
        <p:nvPicPr>
          <p:cNvPr id="741382" name="Picture 6"/>
          <p:cNvPicPr>
            <a:picLocks noChangeAspect="1" noChangeArrowheads="1"/>
          </p:cNvPicPr>
          <p:nvPr/>
        </p:nvPicPr>
        <p:blipFill>
          <a:blip r:embed="rId2" cstate="print"/>
          <a:srcRect/>
          <a:stretch>
            <a:fillRect/>
          </a:stretch>
        </p:blipFill>
        <p:spPr bwMode="auto">
          <a:xfrm>
            <a:off x="6505575" y="3102924"/>
            <a:ext cx="5076825" cy="3305175"/>
          </a:xfrm>
          <a:prstGeom prst="rect">
            <a:avLst/>
          </a:prstGeom>
          <a:noFill/>
          <a:ln w="9525">
            <a:noFill/>
            <a:miter lim="800000"/>
            <a:headEnd/>
            <a:tailEnd/>
          </a:ln>
        </p:spPr>
      </p:pic>
      <p:cxnSp>
        <p:nvCxnSpPr>
          <p:cNvPr id="5" name="Straight Connector 4"/>
          <p:cNvCxnSpPr/>
          <p:nvPr/>
        </p:nvCxnSpPr>
        <p:spPr>
          <a:xfrm flipV="1">
            <a:off x="28574" y="4742984"/>
            <a:ext cx="12763500" cy="125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676774" y="4630099"/>
            <a:ext cx="4114800" cy="16732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448174" y="4322123"/>
            <a:ext cx="4595812" cy="4572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1600200" y="4755510"/>
            <a:ext cx="7717467" cy="132556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flipV="1">
            <a:off x="1600200" y="4630099"/>
            <a:ext cx="7628415" cy="11288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9228615" y="4630098"/>
            <a:ext cx="0" cy="141463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263960" y="5268472"/>
            <a:ext cx="633507" cy="369332"/>
          </a:xfrm>
          <a:prstGeom prst="rect">
            <a:avLst/>
          </a:prstGeom>
          <a:noFill/>
        </p:spPr>
        <p:txBody>
          <a:bodyPr wrap="none" rtlCol="0">
            <a:spAutoFit/>
          </a:bodyPr>
          <a:lstStyle/>
          <a:p>
            <a:r>
              <a:rPr lang="en-US" b="1" dirty="0"/>
              <a:t>1.55</a:t>
            </a:r>
          </a:p>
        </p:txBody>
      </p:sp>
      <p:cxnSp>
        <p:nvCxnSpPr>
          <p:cNvPr id="30" name="Straight Connector 29"/>
          <p:cNvCxnSpPr/>
          <p:nvPr/>
        </p:nvCxnSpPr>
        <p:spPr>
          <a:xfrm flipV="1">
            <a:off x="9228615" y="3788724"/>
            <a:ext cx="0" cy="84137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228616" y="4078374"/>
            <a:ext cx="633507" cy="369332"/>
          </a:xfrm>
          <a:prstGeom prst="rect">
            <a:avLst/>
          </a:prstGeom>
          <a:noFill/>
        </p:spPr>
        <p:txBody>
          <a:bodyPr wrap="none" rtlCol="0">
            <a:spAutoFit/>
          </a:bodyPr>
          <a:lstStyle/>
          <a:p>
            <a:r>
              <a:rPr lang="en-US" b="1" dirty="0"/>
              <a:t>0.92</a:t>
            </a:r>
          </a:p>
        </p:txBody>
      </p:sp>
      <p:sp>
        <p:nvSpPr>
          <p:cNvPr id="33" name="TextBox 32"/>
          <p:cNvSpPr txBox="1"/>
          <p:nvPr/>
        </p:nvSpPr>
        <p:spPr>
          <a:xfrm>
            <a:off x="7182550" y="1077834"/>
            <a:ext cx="2685351" cy="369332"/>
          </a:xfrm>
          <a:prstGeom prst="rect">
            <a:avLst/>
          </a:prstGeom>
          <a:noFill/>
        </p:spPr>
        <p:txBody>
          <a:bodyPr wrap="none" rtlCol="0">
            <a:spAutoFit/>
          </a:bodyPr>
          <a:lstStyle/>
          <a:p>
            <a:r>
              <a:rPr lang="en-US" dirty="0">
                <a:solidFill>
                  <a:srgbClr val="FF0000"/>
                </a:solidFill>
              </a:rPr>
              <a:t>(0.92+1.55)/1.55*6=9.56</a:t>
            </a:r>
          </a:p>
        </p:txBody>
      </p:sp>
      <p:sp>
        <p:nvSpPr>
          <p:cNvPr id="34" name="TextBox 33"/>
          <p:cNvSpPr txBox="1"/>
          <p:nvPr/>
        </p:nvSpPr>
        <p:spPr>
          <a:xfrm>
            <a:off x="7182550" y="2011038"/>
            <a:ext cx="627095" cy="369332"/>
          </a:xfrm>
          <a:prstGeom prst="rect">
            <a:avLst/>
          </a:prstGeom>
          <a:noFill/>
        </p:spPr>
        <p:txBody>
          <a:bodyPr wrap="none" rtlCol="0">
            <a:spAutoFit/>
          </a:bodyPr>
          <a:lstStyle/>
          <a:p>
            <a:r>
              <a:rPr lang="en-US" dirty="0">
                <a:solidFill>
                  <a:srgbClr val="FF0000"/>
                </a:solidFill>
              </a:rPr>
              <a:t>~5’7</a:t>
            </a:r>
          </a:p>
        </p:txBody>
      </p:sp>
    </p:spTree>
    <p:extLst>
      <p:ext uri="{BB962C8B-B14F-4D97-AF65-F5344CB8AC3E}">
        <p14:creationId xmlns:p14="http://schemas.microsoft.com/office/powerpoint/2010/main" val="150152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33" grpId="0"/>
      <p:bldP spid="3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dirty="0"/>
              <a:t>Result</a:t>
            </a:r>
          </a:p>
        </p:txBody>
      </p:sp>
      <p:sp>
        <p:nvSpPr>
          <p:cNvPr id="41987" name="Rectangle 3"/>
          <p:cNvSpPr>
            <a:spLocks noGrp="1" noChangeArrowheads="1"/>
          </p:cNvSpPr>
          <p:nvPr>
            <p:ph type="body" idx="1"/>
          </p:nvPr>
        </p:nvSpPr>
        <p:spPr/>
        <p:txBody>
          <a:bodyPr>
            <a:normAutofit/>
          </a:bodyPr>
          <a:lstStyle/>
          <a:p>
            <a:pPr>
              <a:buNone/>
            </a:pPr>
            <a:r>
              <a:rPr lang="en-US" sz="2800" dirty="0"/>
              <a:t>	Render from new views</a:t>
            </a:r>
          </a:p>
        </p:txBody>
      </p:sp>
      <p:pic>
        <p:nvPicPr>
          <p:cNvPr id="41988" name="Picture 4"/>
          <p:cNvPicPr>
            <a:picLocks noChangeAspect="1" noChangeArrowheads="1"/>
          </p:cNvPicPr>
          <p:nvPr/>
        </p:nvPicPr>
        <p:blipFill>
          <a:blip r:embed="rId3" cstate="print"/>
          <a:srcRect/>
          <a:stretch>
            <a:fillRect/>
          </a:stretch>
        </p:blipFill>
        <p:spPr bwMode="auto">
          <a:xfrm>
            <a:off x="3922753" y="2971800"/>
            <a:ext cx="2286000" cy="3086100"/>
          </a:xfrm>
          <a:prstGeom prst="rect">
            <a:avLst/>
          </a:prstGeom>
          <a:noFill/>
          <a:ln w="9525">
            <a:noFill/>
            <a:miter lim="800000"/>
            <a:headEnd/>
            <a:tailEnd/>
          </a:ln>
        </p:spPr>
      </p:pic>
      <p:pic>
        <p:nvPicPr>
          <p:cNvPr id="41989" name="Picture 5"/>
          <p:cNvPicPr>
            <a:picLocks noChangeAspect="1" noChangeArrowheads="1"/>
          </p:cNvPicPr>
          <p:nvPr/>
        </p:nvPicPr>
        <p:blipFill>
          <a:blip r:embed="rId4" cstate="print"/>
          <a:srcRect/>
          <a:stretch>
            <a:fillRect/>
          </a:stretch>
        </p:blipFill>
        <p:spPr bwMode="auto">
          <a:xfrm>
            <a:off x="1103353" y="2514601"/>
            <a:ext cx="2286000" cy="3084513"/>
          </a:xfrm>
          <a:prstGeom prst="rect">
            <a:avLst/>
          </a:prstGeom>
          <a:noFill/>
          <a:ln w="9525">
            <a:noFill/>
            <a:miter lim="800000"/>
            <a:headEnd/>
            <a:tailEnd/>
          </a:ln>
        </p:spPr>
      </p:pic>
      <p:pic>
        <p:nvPicPr>
          <p:cNvPr id="41990" name="Picture 7"/>
          <p:cNvPicPr>
            <a:picLocks noChangeAspect="1" noChangeArrowheads="1"/>
          </p:cNvPicPr>
          <p:nvPr/>
        </p:nvPicPr>
        <p:blipFill>
          <a:blip r:embed="rId5" cstate="print"/>
          <a:srcRect/>
          <a:stretch>
            <a:fillRect/>
          </a:stretch>
        </p:blipFill>
        <p:spPr bwMode="auto">
          <a:xfrm>
            <a:off x="6284953" y="2057400"/>
            <a:ext cx="2286000" cy="3048000"/>
          </a:xfrm>
          <a:prstGeom prst="rect">
            <a:avLst/>
          </a:prstGeom>
          <a:noFill/>
          <a:ln w="9525">
            <a:noFill/>
            <a:miter lim="800000"/>
            <a:headEnd/>
            <a:tailEnd/>
          </a:ln>
        </p:spPr>
      </p:pic>
      <p:sp>
        <p:nvSpPr>
          <p:cNvPr id="7" name="TextBox 6"/>
          <p:cNvSpPr txBox="1"/>
          <p:nvPr/>
        </p:nvSpPr>
        <p:spPr>
          <a:xfrm>
            <a:off x="722353" y="6443246"/>
            <a:ext cx="8396722" cy="338554"/>
          </a:xfrm>
          <a:prstGeom prst="rect">
            <a:avLst/>
          </a:prstGeom>
          <a:noFill/>
        </p:spPr>
        <p:txBody>
          <a:bodyPr wrap="none" rtlCol="0">
            <a:spAutoFit/>
          </a:bodyPr>
          <a:lstStyle/>
          <a:p>
            <a:r>
              <a:rPr lang="en-US" sz="1600" dirty="0">
                <a:hlinkClick r:id="rId6"/>
              </a:rPr>
              <a:t>http://www.cs.cmu.edu/afs/cs.cmu.edu/academic/class/15463-f08/www/proj5/www/dmillett/</a:t>
            </a:r>
            <a:endParaRPr lang="en-US" sz="16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Foreground Objects</a:t>
            </a:r>
          </a:p>
        </p:txBody>
      </p:sp>
      <p:sp>
        <p:nvSpPr>
          <p:cNvPr id="43011" name="Rectangle 3"/>
          <p:cNvSpPr>
            <a:spLocks noGrp="1" noChangeArrowheads="1"/>
          </p:cNvSpPr>
          <p:nvPr>
            <p:ph type="body" sz="half" idx="1"/>
          </p:nvPr>
        </p:nvSpPr>
        <p:spPr>
          <a:xfrm>
            <a:off x="1066801" y="990600"/>
            <a:ext cx="3808413" cy="5257800"/>
          </a:xfrm>
        </p:spPr>
        <p:txBody>
          <a:bodyPr/>
          <a:lstStyle/>
          <a:p>
            <a:pPr marL="0" indent="0">
              <a:buNone/>
            </a:pPr>
            <a:r>
              <a:rPr lang="en-US" dirty="0"/>
              <a:t>Use separate billboard for each</a:t>
            </a:r>
          </a:p>
          <a:p>
            <a:pPr marL="0" indent="0"/>
            <a:endParaRPr lang="en-US" dirty="0"/>
          </a:p>
          <a:p>
            <a:pPr marL="0" indent="0">
              <a:buNone/>
            </a:pPr>
            <a:r>
              <a:rPr lang="en-US" dirty="0"/>
              <a:t>For this to work, three separate images used:</a:t>
            </a:r>
          </a:p>
          <a:p>
            <a:pPr lvl="1"/>
            <a:r>
              <a:rPr lang="en-US" dirty="0"/>
              <a:t>Original image.</a:t>
            </a:r>
          </a:p>
          <a:p>
            <a:pPr lvl="1"/>
            <a:r>
              <a:rPr lang="en-US" dirty="0"/>
              <a:t>Mask to isolate desired foreground images.</a:t>
            </a:r>
          </a:p>
          <a:p>
            <a:pPr lvl="1"/>
            <a:r>
              <a:rPr lang="en-US" dirty="0"/>
              <a:t>Background with objects removed</a:t>
            </a:r>
          </a:p>
        </p:txBody>
      </p:sp>
      <p:pic>
        <p:nvPicPr>
          <p:cNvPr id="43012" name="Picture 4" descr="tip2"/>
          <p:cNvPicPr>
            <a:picLocks noChangeAspect="1" noChangeArrowheads="1"/>
          </p:cNvPicPr>
          <p:nvPr/>
        </p:nvPicPr>
        <p:blipFill>
          <a:blip r:embed="rId3" cstate="print"/>
          <a:srcRect/>
          <a:stretch>
            <a:fillRect/>
          </a:stretch>
        </p:blipFill>
        <p:spPr bwMode="auto">
          <a:xfrm>
            <a:off x="5181600" y="1295401"/>
            <a:ext cx="2051050" cy="1514475"/>
          </a:xfrm>
          <a:prstGeom prst="rect">
            <a:avLst/>
          </a:prstGeom>
          <a:noFill/>
          <a:ln w="9525">
            <a:noFill/>
            <a:miter lim="800000"/>
            <a:headEnd/>
            <a:tailEnd/>
          </a:ln>
        </p:spPr>
      </p:pic>
      <p:pic>
        <p:nvPicPr>
          <p:cNvPr id="43013" name="Picture 5" descr="tip3"/>
          <p:cNvPicPr>
            <a:picLocks noChangeAspect="1" noChangeArrowheads="1"/>
          </p:cNvPicPr>
          <p:nvPr/>
        </p:nvPicPr>
        <p:blipFill>
          <a:blip r:embed="rId4" cstate="print"/>
          <a:srcRect/>
          <a:stretch>
            <a:fillRect/>
          </a:stretch>
        </p:blipFill>
        <p:spPr bwMode="auto">
          <a:xfrm>
            <a:off x="5867400" y="4953000"/>
            <a:ext cx="2057400" cy="1519238"/>
          </a:xfrm>
          <a:prstGeom prst="rect">
            <a:avLst/>
          </a:prstGeom>
          <a:noFill/>
          <a:ln w="9525">
            <a:noFill/>
            <a:miter lim="800000"/>
            <a:headEnd/>
            <a:tailEnd/>
          </a:ln>
        </p:spPr>
      </p:pic>
      <p:pic>
        <p:nvPicPr>
          <p:cNvPr id="43014" name="Picture 6" descr="tip4"/>
          <p:cNvPicPr>
            <a:picLocks noChangeAspect="1" noChangeArrowheads="1"/>
          </p:cNvPicPr>
          <p:nvPr/>
        </p:nvPicPr>
        <p:blipFill>
          <a:blip r:embed="rId5" cstate="print"/>
          <a:srcRect/>
          <a:stretch>
            <a:fillRect/>
          </a:stretch>
        </p:blipFill>
        <p:spPr bwMode="auto">
          <a:xfrm>
            <a:off x="7010400" y="3124200"/>
            <a:ext cx="2057400" cy="1519238"/>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Foreground Objects</a:t>
            </a:r>
          </a:p>
        </p:txBody>
      </p:sp>
      <p:sp>
        <p:nvSpPr>
          <p:cNvPr id="44035" name="Rectangle 3"/>
          <p:cNvSpPr>
            <a:spLocks noGrp="1" noChangeArrowheads="1"/>
          </p:cNvSpPr>
          <p:nvPr>
            <p:ph type="body" idx="1"/>
          </p:nvPr>
        </p:nvSpPr>
        <p:spPr>
          <a:xfrm>
            <a:off x="645920" y="1295399"/>
            <a:ext cx="3429000" cy="5181600"/>
          </a:xfrm>
        </p:spPr>
        <p:txBody>
          <a:bodyPr>
            <a:normAutofit fontScale="85000" lnSpcReduction="10000"/>
          </a:bodyPr>
          <a:lstStyle/>
          <a:p>
            <a:pPr>
              <a:buNone/>
            </a:pPr>
            <a:r>
              <a:rPr lang="en-US" dirty="0"/>
              <a:t>	Add vertical rectangles for each foreground object</a:t>
            </a:r>
          </a:p>
          <a:p>
            <a:endParaRPr lang="en-US" dirty="0"/>
          </a:p>
          <a:p>
            <a:pPr>
              <a:buNone/>
            </a:pPr>
            <a:r>
              <a:rPr lang="en-US" dirty="0"/>
              <a:t>	Can compute 3D coordinates P0, P1 since they are on known plane.  </a:t>
            </a:r>
          </a:p>
          <a:p>
            <a:pPr>
              <a:buNone/>
            </a:pPr>
            <a:r>
              <a:rPr lang="en-US" dirty="0"/>
              <a:t>	</a:t>
            </a:r>
          </a:p>
          <a:p>
            <a:pPr>
              <a:buNone/>
            </a:pPr>
            <a:r>
              <a:rPr lang="en-US" dirty="0"/>
              <a:t>	P2, P3 can be computed as before (similar triangles)</a:t>
            </a:r>
          </a:p>
        </p:txBody>
      </p:sp>
      <p:pic>
        <p:nvPicPr>
          <p:cNvPr id="44036" name="Picture 4"/>
          <p:cNvPicPr>
            <a:picLocks noChangeAspect="1" noChangeArrowheads="1"/>
          </p:cNvPicPr>
          <p:nvPr/>
        </p:nvPicPr>
        <p:blipFill>
          <a:blip r:embed="rId3" cstate="print">
            <a:clrChange>
              <a:clrFrom>
                <a:srgbClr val="FFFFFF"/>
              </a:clrFrom>
              <a:clrTo>
                <a:srgbClr val="FFFFFF">
                  <a:alpha val="0"/>
                </a:srgbClr>
              </a:clrTo>
            </a:clrChange>
          </a:blip>
          <a:srcRect l="11143" t="19524" r="38571" b="14952"/>
          <a:stretch>
            <a:fillRect/>
          </a:stretch>
        </p:blipFill>
        <p:spPr bwMode="auto">
          <a:xfrm>
            <a:off x="4455920" y="1524000"/>
            <a:ext cx="4572000" cy="4468813"/>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dirty="0"/>
              <a:t>Foreground Result</a:t>
            </a:r>
          </a:p>
        </p:txBody>
      </p:sp>
      <p:pic>
        <p:nvPicPr>
          <p:cNvPr id="45059" name="Picture 4"/>
          <p:cNvPicPr>
            <a:picLocks noChangeAspect="1" noChangeArrowheads="1"/>
          </p:cNvPicPr>
          <p:nvPr/>
        </p:nvPicPr>
        <p:blipFill>
          <a:blip r:embed="rId3" cstate="print"/>
          <a:srcRect/>
          <a:stretch>
            <a:fillRect/>
          </a:stretch>
        </p:blipFill>
        <p:spPr bwMode="auto">
          <a:xfrm>
            <a:off x="762000" y="2057400"/>
            <a:ext cx="3810000" cy="2732088"/>
          </a:xfrm>
          <a:prstGeom prst="rect">
            <a:avLst/>
          </a:prstGeom>
          <a:noFill/>
          <a:ln w="9525">
            <a:noFill/>
            <a:miter lim="800000"/>
            <a:headEnd/>
            <a:tailEnd/>
          </a:ln>
        </p:spPr>
      </p:pic>
      <p:pic>
        <p:nvPicPr>
          <p:cNvPr id="45060" name="Picture 5"/>
          <p:cNvPicPr>
            <a:picLocks noChangeAspect="1" noChangeArrowheads="1"/>
          </p:cNvPicPr>
          <p:nvPr/>
        </p:nvPicPr>
        <p:blipFill>
          <a:blip r:embed="rId4" cstate="print"/>
          <a:srcRect/>
          <a:stretch>
            <a:fillRect/>
          </a:stretch>
        </p:blipFill>
        <p:spPr bwMode="auto">
          <a:xfrm>
            <a:off x="5181600" y="3962400"/>
            <a:ext cx="3810000" cy="2736850"/>
          </a:xfrm>
          <a:prstGeom prst="rect">
            <a:avLst/>
          </a:prstGeom>
          <a:noFill/>
          <a:ln w="9525">
            <a:noFill/>
            <a:miter lim="800000"/>
            <a:headEnd/>
            <a:tailEnd/>
          </a:ln>
        </p:spPr>
      </p:pic>
      <p:pic>
        <p:nvPicPr>
          <p:cNvPr id="45061" name="Picture 6"/>
          <p:cNvPicPr>
            <a:picLocks noChangeAspect="1" noChangeArrowheads="1"/>
          </p:cNvPicPr>
          <p:nvPr/>
        </p:nvPicPr>
        <p:blipFill>
          <a:blip r:embed="rId5" cstate="print"/>
          <a:srcRect/>
          <a:stretch>
            <a:fillRect/>
          </a:stretch>
        </p:blipFill>
        <p:spPr bwMode="auto">
          <a:xfrm>
            <a:off x="5257800" y="1066800"/>
            <a:ext cx="3810000" cy="2738438"/>
          </a:xfrm>
          <a:prstGeom prst="rect">
            <a:avLst/>
          </a:prstGeom>
          <a:noFill/>
          <a:ln w="9525">
            <a:noFill/>
            <a:miter lim="800000"/>
            <a:headEnd/>
            <a:tailEnd/>
          </a:ln>
        </p:spPr>
      </p:pic>
      <p:sp>
        <p:nvSpPr>
          <p:cNvPr id="6" name="TextBox 5"/>
          <p:cNvSpPr txBox="1"/>
          <p:nvPr/>
        </p:nvSpPr>
        <p:spPr>
          <a:xfrm>
            <a:off x="228600" y="5638800"/>
            <a:ext cx="4343400" cy="923330"/>
          </a:xfrm>
          <a:prstGeom prst="rect">
            <a:avLst/>
          </a:prstGeom>
          <a:noFill/>
        </p:spPr>
        <p:txBody>
          <a:bodyPr wrap="square" rtlCol="0">
            <a:spAutoFit/>
          </a:bodyPr>
          <a:lstStyle/>
          <a:p>
            <a:r>
              <a:rPr lang="en-US" dirty="0"/>
              <a:t>Video from CMU class: </a:t>
            </a:r>
            <a:r>
              <a:rPr lang="en-US" dirty="0">
                <a:hlinkClick r:id="rId6"/>
              </a:rPr>
              <a:t>http://www.youtube.com/watch?v=dUAtdmGwcuM</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Photo Pop-up</a:t>
            </a:r>
          </a:p>
        </p:txBody>
      </p:sp>
      <p:sp>
        <p:nvSpPr>
          <p:cNvPr id="4" name="Text Box 15"/>
          <p:cNvSpPr txBox="1">
            <a:spLocks noChangeArrowheads="1"/>
          </p:cNvSpPr>
          <p:nvPr/>
        </p:nvSpPr>
        <p:spPr bwMode="auto">
          <a:xfrm>
            <a:off x="609600" y="1371600"/>
            <a:ext cx="990600" cy="457200"/>
          </a:xfrm>
          <a:prstGeom prst="rect">
            <a:avLst/>
          </a:prstGeom>
          <a:noFill/>
          <a:ln w="9525">
            <a:noFill/>
            <a:miter lim="800000"/>
            <a:headEnd/>
            <a:tailEnd/>
          </a:ln>
          <a:effectLst/>
        </p:spPr>
        <p:txBody>
          <a:bodyPr>
            <a:spAutoFit/>
          </a:bodyPr>
          <a:lstStyle/>
          <a:p>
            <a:pPr>
              <a:spcBef>
                <a:spcPct val="50000"/>
              </a:spcBef>
            </a:pPr>
            <a:r>
              <a:rPr lang="en-US" sz="2400"/>
              <a:t>Input</a:t>
            </a:r>
          </a:p>
        </p:txBody>
      </p:sp>
      <p:grpSp>
        <p:nvGrpSpPr>
          <p:cNvPr id="5" name="Group 23"/>
          <p:cNvGrpSpPr>
            <a:grpSpLocks/>
          </p:cNvGrpSpPr>
          <p:nvPr/>
        </p:nvGrpSpPr>
        <p:grpSpPr bwMode="auto">
          <a:xfrm>
            <a:off x="1905000" y="1371600"/>
            <a:ext cx="2743200" cy="4876800"/>
            <a:chOff x="1248" y="1152"/>
            <a:chExt cx="1728" cy="3072"/>
          </a:xfrm>
        </p:grpSpPr>
        <p:pic>
          <p:nvPicPr>
            <p:cNvPr id="6" name="Picture 4" descr="amtrak_sky"/>
            <p:cNvPicPr>
              <a:picLocks noChangeAspect="1" noChangeArrowheads="1"/>
            </p:cNvPicPr>
            <p:nvPr/>
          </p:nvPicPr>
          <p:blipFill>
            <a:blip r:embed="rId2" cstate="print"/>
            <a:srcRect/>
            <a:stretch>
              <a:fillRect/>
            </a:stretch>
          </p:blipFill>
          <p:spPr bwMode="auto">
            <a:xfrm>
              <a:off x="1621" y="3568"/>
              <a:ext cx="875" cy="656"/>
            </a:xfrm>
            <a:prstGeom prst="rect">
              <a:avLst/>
            </a:prstGeom>
            <a:noFill/>
            <a:ln w="9525">
              <a:noFill/>
              <a:miter lim="800000"/>
              <a:headEnd/>
              <a:tailEnd/>
            </a:ln>
          </p:spPr>
        </p:pic>
        <p:pic>
          <p:nvPicPr>
            <p:cNvPr id="7" name="Picture 5" descr="amtrak_vert"/>
            <p:cNvPicPr>
              <a:picLocks noChangeAspect="1" noChangeArrowheads="1"/>
            </p:cNvPicPr>
            <p:nvPr/>
          </p:nvPicPr>
          <p:blipFill>
            <a:blip r:embed="rId3" cstate="print"/>
            <a:srcRect/>
            <a:stretch>
              <a:fillRect/>
            </a:stretch>
          </p:blipFill>
          <p:spPr bwMode="auto">
            <a:xfrm>
              <a:off x="1621" y="2656"/>
              <a:ext cx="875" cy="656"/>
            </a:xfrm>
            <a:prstGeom prst="rect">
              <a:avLst/>
            </a:prstGeom>
            <a:noFill/>
            <a:ln w="9525">
              <a:noFill/>
              <a:miter lim="800000"/>
              <a:headEnd/>
              <a:tailEnd/>
            </a:ln>
          </p:spPr>
        </p:pic>
        <p:pic>
          <p:nvPicPr>
            <p:cNvPr id="8" name="Picture 6" descr="amtrak_ground"/>
            <p:cNvPicPr>
              <a:picLocks noChangeAspect="1" noChangeArrowheads="1"/>
            </p:cNvPicPr>
            <p:nvPr/>
          </p:nvPicPr>
          <p:blipFill>
            <a:blip r:embed="rId4" cstate="print"/>
            <a:srcRect/>
            <a:stretch>
              <a:fillRect/>
            </a:stretch>
          </p:blipFill>
          <p:spPr bwMode="auto">
            <a:xfrm>
              <a:off x="1621" y="1744"/>
              <a:ext cx="875" cy="656"/>
            </a:xfrm>
            <a:prstGeom prst="rect">
              <a:avLst/>
            </a:prstGeom>
            <a:noFill/>
            <a:ln w="9525">
              <a:noFill/>
              <a:miter lim="800000"/>
              <a:headEnd/>
              <a:tailEnd/>
            </a:ln>
          </p:spPr>
        </p:pic>
        <p:sp>
          <p:nvSpPr>
            <p:cNvPr id="9" name="Text Box 7"/>
            <p:cNvSpPr txBox="1">
              <a:spLocks noChangeArrowheads="1"/>
            </p:cNvSpPr>
            <p:nvPr/>
          </p:nvSpPr>
          <p:spPr bwMode="auto">
            <a:xfrm>
              <a:off x="1728" y="1536"/>
              <a:ext cx="768" cy="231"/>
            </a:xfrm>
            <a:prstGeom prst="rect">
              <a:avLst/>
            </a:prstGeom>
            <a:noFill/>
            <a:ln w="9525">
              <a:noFill/>
              <a:miter lim="800000"/>
              <a:headEnd/>
              <a:tailEnd/>
            </a:ln>
            <a:effectLst/>
          </p:spPr>
          <p:txBody>
            <a:bodyPr>
              <a:spAutoFit/>
            </a:bodyPr>
            <a:lstStyle/>
            <a:p>
              <a:pPr>
                <a:spcBef>
                  <a:spcPct val="50000"/>
                </a:spcBef>
              </a:pPr>
              <a:r>
                <a:rPr lang="en-US"/>
                <a:t>Ground</a:t>
              </a:r>
            </a:p>
          </p:txBody>
        </p:sp>
        <p:sp>
          <p:nvSpPr>
            <p:cNvPr id="10" name="Text Box 8"/>
            <p:cNvSpPr txBox="1">
              <a:spLocks noChangeArrowheads="1"/>
            </p:cNvSpPr>
            <p:nvPr/>
          </p:nvSpPr>
          <p:spPr bwMode="auto">
            <a:xfrm>
              <a:off x="1728" y="2457"/>
              <a:ext cx="768" cy="231"/>
            </a:xfrm>
            <a:prstGeom prst="rect">
              <a:avLst/>
            </a:prstGeom>
            <a:noFill/>
            <a:ln w="9525">
              <a:noFill/>
              <a:miter lim="800000"/>
              <a:headEnd/>
              <a:tailEnd/>
            </a:ln>
            <a:effectLst/>
          </p:spPr>
          <p:txBody>
            <a:bodyPr>
              <a:spAutoFit/>
            </a:bodyPr>
            <a:lstStyle/>
            <a:p>
              <a:pPr>
                <a:spcBef>
                  <a:spcPct val="50000"/>
                </a:spcBef>
              </a:pPr>
              <a:r>
                <a:rPr lang="en-US"/>
                <a:t>Vertical</a:t>
              </a:r>
            </a:p>
          </p:txBody>
        </p:sp>
        <p:sp>
          <p:nvSpPr>
            <p:cNvPr id="11" name="Text Box 9"/>
            <p:cNvSpPr txBox="1">
              <a:spLocks noChangeArrowheads="1"/>
            </p:cNvSpPr>
            <p:nvPr/>
          </p:nvSpPr>
          <p:spPr bwMode="auto">
            <a:xfrm>
              <a:off x="1824" y="3360"/>
              <a:ext cx="432" cy="231"/>
            </a:xfrm>
            <a:prstGeom prst="rect">
              <a:avLst/>
            </a:prstGeom>
            <a:noFill/>
            <a:ln w="9525">
              <a:noFill/>
              <a:miter lim="800000"/>
              <a:headEnd/>
              <a:tailEnd/>
            </a:ln>
            <a:effectLst/>
          </p:spPr>
          <p:txBody>
            <a:bodyPr>
              <a:spAutoFit/>
            </a:bodyPr>
            <a:lstStyle/>
            <a:p>
              <a:pPr>
                <a:spcBef>
                  <a:spcPct val="50000"/>
                </a:spcBef>
              </a:pPr>
              <a:r>
                <a:rPr lang="en-US"/>
                <a:t>Sky</a:t>
              </a:r>
            </a:p>
          </p:txBody>
        </p:sp>
        <p:sp>
          <p:nvSpPr>
            <p:cNvPr id="12" name="Text Box 16"/>
            <p:cNvSpPr txBox="1">
              <a:spLocks noChangeArrowheads="1"/>
            </p:cNvSpPr>
            <p:nvPr/>
          </p:nvSpPr>
          <p:spPr bwMode="auto">
            <a:xfrm>
              <a:off x="1248" y="1152"/>
              <a:ext cx="1728" cy="288"/>
            </a:xfrm>
            <a:prstGeom prst="rect">
              <a:avLst/>
            </a:prstGeom>
            <a:noFill/>
            <a:ln w="9525">
              <a:noFill/>
              <a:miter lim="800000"/>
              <a:headEnd/>
              <a:tailEnd/>
            </a:ln>
            <a:effectLst/>
          </p:spPr>
          <p:txBody>
            <a:bodyPr>
              <a:spAutoFit/>
            </a:bodyPr>
            <a:lstStyle/>
            <a:p>
              <a:pPr>
                <a:spcBef>
                  <a:spcPct val="50000"/>
                </a:spcBef>
              </a:pPr>
              <a:r>
                <a:rPr lang="en-US" sz="2400" dirty="0"/>
                <a:t>Geometric Labels</a:t>
              </a:r>
            </a:p>
          </p:txBody>
        </p:sp>
        <p:sp>
          <p:nvSpPr>
            <p:cNvPr id="13" name="AutoShape 20"/>
            <p:cNvSpPr>
              <a:spLocks noChangeArrowheads="1"/>
            </p:cNvSpPr>
            <p:nvPr/>
          </p:nvSpPr>
          <p:spPr bwMode="auto">
            <a:xfrm>
              <a:off x="1344" y="297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14" name="Group 25"/>
          <p:cNvGrpSpPr>
            <a:grpSpLocks/>
          </p:cNvGrpSpPr>
          <p:nvPr/>
        </p:nvGrpSpPr>
        <p:grpSpPr bwMode="auto">
          <a:xfrm>
            <a:off x="3984626" y="1371600"/>
            <a:ext cx="2416175" cy="3608388"/>
            <a:chOff x="2558" y="1152"/>
            <a:chExt cx="1522" cy="2273"/>
          </a:xfrm>
        </p:grpSpPr>
        <p:pic>
          <p:nvPicPr>
            <p:cNvPr id="15" name="Picture 11" descr="amtrak_cutfold"/>
            <p:cNvPicPr>
              <a:picLocks noChangeAspect="1" noChangeArrowheads="1"/>
            </p:cNvPicPr>
            <p:nvPr/>
          </p:nvPicPr>
          <p:blipFill>
            <a:blip r:embed="rId5" cstate="print"/>
            <a:srcRect/>
            <a:stretch>
              <a:fillRect/>
            </a:stretch>
          </p:blipFill>
          <p:spPr bwMode="auto">
            <a:xfrm>
              <a:off x="2882" y="2543"/>
              <a:ext cx="1198" cy="882"/>
            </a:xfrm>
            <a:prstGeom prst="rect">
              <a:avLst/>
            </a:prstGeom>
            <a:noFill/>
            <a:ln w="9525">
              <a:noFill/>
              <a:miter lim="800000"/>
              <a:headEnd/>
              <a:tailEnd/>
            </a:ln>
          </p:spPr>
        </p:pic>
        <p:sp>
          <p:nvSpPr>
            <p:cNvPr id="16" name="Text Box 17"/>
            <p:cNvSpPr txBox="1">
              <a:spLocks noChangeArrowheads="1"/>
            </p:cNvSpPr>
            <p:nvPr/>
          </p:nvSpPr>
          <p:spPr bwMode="auto">
            <a:xfrm>
              <a:off x="3024" y="1152"/>
              <a:ext cx="1056" cy="288"/>
            </a:xfrm>
            <a:prstGeom prst="rect">
              <a:avLst/>
            </a:prstGeom>
            <a:noFill/>
            <a:ln w="9525">
              <a:noFill/>
              <a:miter lim="800000"/>
              <a:headEnd/>
              <a:tailEnd/>
            </a:ln>
            <a:effectLst/>
          </p:spPr>
          <p:txBody>
            <a:bodyPr>
              <a:spAutoFit/>
            </a:bodyPr>
            <a:lstStyle/>
            <a:p>
              <a:pPr>
                <a:spcBef>
                  <a:spcPct val="50000"/>
                </a:spcBef>
              </a:pPr>
              <a:r>
                <a:rPr lang="en-US" sz="2400"/>
                <a:t>Cut’n’Fold</a:t>
              </a:r>
            </a:p>
          </p:txBody>
        </p:sp>
        <p:sp>
          <p:nvSpPr>
            <p:cNvPr id="17" name="AutoShape 21"/>
            <p:cNvSpPr>
              <a:spLocks noChangeArrowheads="1"/>
            </p:cNvSpPr>
            <p:nvPr/>
          </p:nvSpPr>
          <p:spPr bwMode="auto">
            <a:xfrm>
              <a:off x="2558" y="297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18" name="Group 57"/>
          <p:cNvGrpSpPr>
            <a:grpSpLocks/>
          </p:cNvGrpSpPr>
          <p:nvPr/>
        </p:nvGrpSpPr>
        <p:grpSpPr bwMode="auto">
          <a:xfrm>
            <a:off x="6443664" y="1371601"/>
            <a:ext cx="2547937" cy="3609975"/>
            <a:chOff x="4107" y="1152"/>
            <a:chExt cx="1605" cy="2274"/>
          </a:xfrm>
        </p:grpSpPr>
        <p:pic>
          <p:nvPicPr>
            <p:cNvPr id="19" name="Picture 12" descr="Amtrak5out"/>
            <p:cNvPicPr>
              <a:picLocks noChangeAspect="1" noChangeArrowheads="1"/>
            </p:cNvPicPr>
            <p:nvPr/>
          </p:nvPicPr>
          <p:blipFill>
            <a:blip r:embed="rId6" cstate="print"/>
            <a:srcRect/>
            <a:stretch>
              <a:fillRect/>
            </a:stretch>
          </p:blipFill>
          <p:spPr bwMode="auto">
            <a:xfrm>
              <a:off x="4368" y="2599"/>
              <a:ext cx="1344" cy="827"/>
            </a:xfrm>
            <a:prstGeom prst="rect">
              <a:avLst/>
            </a:prstGeom>
            <a:noFill/>
          </p:spPr>
        </p:pic>
        <p:sp>
          <p:nvSpPr>
            <p:cNvPr id="20" name="Text Box 18"/>
            <p:cNvSpPr txBox="1">
              <a:spLocks noChangeArrowheads="1"/>
            </p:cNvSpPr>
            <p:nvPr/>
          </p:nvSpPr>
          <p:spPr bwMode="auto">
            <a:xfrm>
              <a:off x="4416" y="1152"/>
              <a:ext cx="1200" cy="288"/>
            </a:xfrm>
            <a:prstGeom prst="rect">
              <a:avLst/>
            </a:prstGeom>
            <a:noFill/>
            <a:ln w="9525">
              <a:noFill/>
              <a:miter lim="800000"/>
              <a:headEnd/>
              <a:tailEnd/>
            </a:ln>
            <a:effectLst/>
          </p:spPr>
          <p:txBody>
            <a:bodyPr>
              <a:spAutoFit/>
            </a:bodyPr>
            <a:lstStyle/>
            <a:p>
              <a:pPr>
                <a:spcBef>
                  <a:spcPct val="50000"/>
                </a:spcBef>
              </a:pPr>
              <a:r>
                <a:rPr lang="en-US" sz="2400"/>
                <a:t>3D Model</a:t>
              </a:r>
            </a:p>
          </p:txBody>
        </p:sp>
        <p:sp>
          <p:nvSpPr>
            <p:cNvPr id="21" name="AutoShape 22"/>
            <p:cNvSpPr>
              <a:spLocks noChangeArrowheads="1"/>
            </p:cNvSpPr>
            <p:nvPr/>
          </p:nvSpPr>
          <p:spPr bwMode="auto">
            <a:xfrm>
              <a:off x="4107" y="298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pic>
        <p:nvPicPr>
          <p:cNvPr id="22" name="Picture 35" descr="Amtrak5"/>
          <p:cNvPicPr>
            <a:picLocks noChangeAspect="1" noChangeArrowheads="1"/>
          </p:cNvPicPr>
          <p:nvPr/>
        </p:nvPicPr>
        <p:blipFill>
          <a:blip r:embed="rId7" cstate="print"/>
          <a:srcRect/>
          <a:stretch>
            <a:fillRect/>
          </a:stretch>
        </p:blipFill>
        <p:spPr bwMode="auto">
          <a:xfrm>
            <a:off x="152400" y="2728914"/>
            <a:ext cx="1849438" cy="1385887"/>
          </a:xfrm>
          <a:prstGeom prst="rect">
            <a:avLst/>
          </a:prstGeom>
          <a:noFill/>
          <a:ln w="9525">
            <a:noFill/>
            <a:miter lim="800000"/>
            <a:headEnd/>
            <a:tailEnd/>
          </a:ln>
        </p:spPr>
      </p:pic>
      <p:sp>
        <p:nvSpPr>
          <p:cNvPr id="23" name="Text Box 36"/>
          <p:cNvSpPr txBox="1">
            <a:spLocks noChangeArrowheads="1"/>
          </p:cNvSpPr>
          <p:nvPr/>
        </p:nvSpPr>
        <p:spPr bwMode="auto">
          <a:xfrm>
            <a:off x="609600" y="2362201"/>
            <a:ext cx="990600" cy="366713"/>
          </a:xfrm>
          <a:prstGeom prst="rect">
            <a:avLst/>
          </a:prstGeom>
          <a:noFill/>
          <a:ln w="9525">
            <a:noFill/>
            <a:miter lim="800000"/>
            <a:headEnd/>
            <a:tailEnd/>
          </a:ln>
          <a:effectLst/>
        </p:spPr>
        <p:txBody>
          <a:bodyPr>
            <a:spAutoFit/>
          </a:bodyPr>
          <a:lstStyle/>
          <a:p>
            <a:pPr>
              <a:spcBef>
                <a:spcPct val="50000"/>
              </a:spcBef>
            </a:pPr>
            <a:r>
              <a:rPr lang="en-US"/>
              <a:t>Image</a:t>
            </a:r>
          </a:p>
        </p:txBody>
      </p:sp>
      <p:grpSp>
        <p:nvGrpSpPr>
          <p:cNvPr id="24" name="Group 55"/>
          <p:cNvGrpSpPr>
            <a:grpSpLocks/>
          </p:cNvGrpSpPr>
          <p:nvPr/>
        </p:nvGrpSpPr>
        <p:grpSpPr bwMode="auto">
          <a:xfrm>
            <a:off x="152400" y="4724400"/>
            <a:ext cx="1905000" cy="838200"/>
            <a:chOff x="2880" y="3552"/>
            <a:chExt cx="1453" cy="624"/>
          </a:xfrm>
        </p:grpSpPr>
        <p:pic>
          <p:nvPicPr>
            <p:cNvPr id="25" name="Picture 38" descr="buildings08"/>
            <p:cNvPicPr>
              <a:picLocks noChangeAspect="1" noChangeArrowheads="1"/>
            </p:cNvPicPr>
            <p:nvPr/>
          </p:nvPicPr>
          <p:blipFill>
            <a:blip r:embed="rId8" cstate="print"/>
            <a:srcRect/>
            <a:stretch>
              <a:fillRect/>
            </a:stretch>
          </p:blipFill>
          <p:spPr bwMode="auto">
            <a:xfrm>
              <a:off x="3590" y="3552"/>
              <a:ext cx="314" cy="197"/>
            </a:xfrm>
            <a:prstGeom prst="rect">
              <a:avLst/>
            </a:prstGeom>
            <a:noFill/>
            <a:ln w="9525">
              <a:noFill/>
              <a:miter lim="800000"/>
              <a:headEnd/>
              <a:tailEnd/>
            </a:ln>
          </p:spPr>
        </p:pic>
        <p:pic>
          <p:nvPicPr>
            <p:cNvPr id="26" name="Picture 39" descr="city05"/>
            <p:cNvPicPr>
              <a:picLocks noChangeAspect="1" noChangeArrowheads="1"/>
            </p:cNvPicPr>
            <p:nvPr/>
          </p:nvPicPr>
          <p:blipFill>
            <a:blip r:embed="rId9" cstate="print"/>
            <a:srcRect/>
            <a:stretch>
              <a:fillRect/>
            </a:stretch>
          </p:blipFill>
          <p:spPr bwMode="auto">
            <a:xfrm>
              <a:off x="3590" y="3979"/>
              <a:ext cx="357" cy="197"/>
            </a:xfrm>
            <a:prstGeom prst="rect">
              <a:avLst/>
            </a:prstGeom>
            <a:noFill/>
            <a:ln w="9525">
              <a:noFill/>
              <a:miter lim="800000"/>
              <a:headEnd/>
              <a:tailEnd/>
            </a:ln>
          </p:spPr>
        </p:pic>
        <p:pic>
          <p:nvPicPr>
            <p:cNvPr id="27" name="Picture 40" descr="dirt08"/>
            <p:cNvPicPr>
              <a:picLocks noChangeAspect="1" noChangeArrowheads="1"/>
            </p:cNvPicPr>
            <p:nvPr/>
          </p:nvPicPr>
          <p:blipFill>
            <a:blip r:embed="rId10" cstate="print"/>
            <a:srcRect/>
            <a:stretch>
              <a:fillRect/>
            </a:stretch>
          </p:blipFill>
          <p:spPr bwMode="auto">
            <a:xfrm>
              <a:off x="3590" y="3765"/>
              <a:ext cx="314" cy="197"/>
            </a:xfrm>
            <a:prstGeom prst="rect">
              <a:avLst/>
            </a:prstGeom>
            <a:noFill/>
            <a:ln w="9525">
              <a:noFill/>
              <a:miter lim="800000"/>
              <a:headEnd/>
              <a:tailEnd/>
            </a:ln>
          </p:spPr>
        </p:pic>
        <p:pic>
          <p:nvPicPr>
            <p:cNvPr id="28" name="Picture 41" descr="lawn02"/>
            <p:cNvPicPr>
              <a:picLocks noChangeAspect="1" noChangeArrowheads="1"/>
            </p:cNvPicPr>
            <p:nvPr/>
          </p:nvPicPr>
          <p:blipFill>
            <a:blip r:embed="rId11" cstate="print"/>
            <a:srcRect/>
            <a:stretch>
              <a:fillRect/>
            </a:stretch>
          </p:blipFill>
          <p:spPr bwMode="auto">
            <a:xfrm>
              <a:off x="2880" y="3979"/>
              <a:ext cx="336" cy="197"/>
            </a:xfrm>
            <a:prstGeom prst="rect">
              <a:avLst/>
            </a:prstGeom>
            <a:noFill/>
            <a:ln w="9525">
              <a:noFill/>
              <a:miter lim="800000"/>
              <a:headEnd/>
              <a:tailEnd/>
            </a:ln>
          </p:spPr>
        </p:pic>
        <p:pic>
          <p:nvPicPr>
            <p:cNvPr id="29" name="Picture 42" descr="roads03"/>
            <p:cNvPicPr>
              <a:picLocks noChangeAspect="1" noChangeArrowheads="1"/>
            </p:cNvPicPr>
            <p:nvPr/>
          </p:nvPicPr>
          <p:blipFill>
            <a:blip r:embed="rId12" cstate="print"/>
            <a:srcRect/>
            <a:stretch>
              <a:fillRect/>
            </a:stretch>
          </p:blipFill>
          <p:spPr bwMode="auto">
            <a:xfrm>
              <a:off x="3236" y="3979"/>
              <a:ext cx="333" cy="197"/>
            </a:xfrm>
            <a:prstGeom prst="rect">
              <a:avLst/>
            </a:prstGeom>
            <a:noFill/>
            <a:ln w="9525">
              <a:noFill/>
              <a:miter lim="800000"/>
              <a:headEnd/>
              <a:tailEnd/>
            </a:ln>
          </p:spPr>
        </p:pic>
        <p:grpSp>
          <p:nvGrpSpPr>
            <p:cNvPr id="30" name="Group 43"/>
            <p:cNvGrpSpPr>
              <a:grpSpLocks/>
            </p:cNvGrpSpPr>
            <p:nvPr/>
          </p:nvGrpSpPr>
          <p:grpSpPr bwMode="auto">
            <a:xfrm>
              <a:off x="2882" y="3552"/>
              <a:ext cx="667" cy="410"/>
              <a:chOff x="480" y="2256"/>
              <a:chExt cx="1632" cy="1200"/>
            </a:xfrm>
          </p:grpSpPr>
          <p:pic>
            <p:nvPicPr>
              <p:cNvPr id="34" name="Picture 44" descr="scenery11"/>
              <p:cNvPicPr>
                <a:picLocks noChangeAspect="1" noChangeArrowheads="1"/>
              </p:cNvPicPr>
              <p:nvPr/>
            </p:nvPicPr>
            <p:blipFill>
              <a:blip r:embed="rId13" cstate="print"/>
              <a:srcRect/>
              <a:stretch>
                <a:fillRect/>
              </a:stretch>
            </p:blipFill>
            <p:spPr bwMode="auto">
              <a:xfrm>
                <a:off x="480" y="2256"/>
                <a:ext cx="768" cy="576"/>
              </a:xfrm>
              <a:prstGeom prst="rect">
                <a:avLst/>
              </a:prstGeom>
              <a:noFill/>
              <a:ln w="9525">
                <a:noFill/>
                <a:miter lim="800000"/>
                <a:headEnd/>
                <a:tailEnd/>
              </a:ln>
            </p:spPr>
          </p:pic>
          <p:pic>
            <p:nvPicPr>
              <p:cNvPr id="35" name="Picture 45" descr="scenery07"/>
              <p:cNvPicPr>
                <a:picLocks noChangeAspect="1" noChangeArrowheads="1"/>
              </p:cNvPicPr>
              <p:nvPr/>
            </p:nvPicPr>
            <p:blipFill>
              <a:blip r:embed="rId14" cstate="print"/>
              <a:srcRect/>
              <a:stretch>
                <a:fillRect/>
              </a:stretch>
            </p:blipFill>
            <p:spPr bwMode="auto">
              <a:xfrm>
                <a:off x="1344" y="2880"/>
                <a:ext cx="768" cy="576"/>
              </a:xfrm>
              <a:prstGeom prst="rect">
                <a:avLst/>
              </a:prstGeom>
              <a:noFill/>
              <a:ln w="9525">
                <a:noFill/>
                <a:miter lim="800000"/>
                <a:headEnd/>
                <a:tailEnd/>
              </a:ln>
            </p:spPr>
          </p:pic>
          <p:pic>
            <p:nvPicPr>
              <p:cNvPr id="36" name="Picture 46" descr="cliff04"/>
              <p:cNvPicPr>
                <a:picLocks noChangeAspect="1" noChangeArrowheads="1"/>
              </p:cNvPicPr>
              <p:nvPr/>
            </p:nvPicPr>
            <p:blipFill>
              <a:blip r:embed="rId15" cstate="print"/>
              <a:srcRect/>
              <a:stretch>
                <a:fillRect/>
              </a:stretch>
            </p:blipFill>
            <p:spPr bwMode="auto">
              <a:xfrm>
                <a:off x="480" y="2880"/>
                <a:ext cx="768" cy="576"/>
              </a:xfrm>
              <a:prstGeom prst="rect">
                <a:avLst/>
              </a:prstGeom>
              <a:noFill/>
              <a:ln w="9525">
                <a:noFill/>
                <a:miter lim="800000"/>
                <a:headEnd/>
                <a:tailEnd/>
              </a:ln>
            </p:spPr>
          </p:pic>
          <p:pic>
            <p:nvPicPr>
              <p:cNvPr id="37" name="Picture 47" descr="beach03"/>
              <p:cNvPicPr>
                <a:picLocks noChangeAspect="1" noChangeArrowheads="1"/>
              </p:cNvPicPr>
              <p:nvPr/>
            </p:nvPicPr>
            <p:blipFill>
              <a:blip r:embed="rId16" cstate="print"/>
              <a:srcRect/>
              <a:stretch>
                <a:fillRect/>
              </a:stretch>
            </p:blipFill>
            <p:spPr bwMode="auto">
              <a:xfrm>
                <a:off x="1344" y="2256"/>
                <a:ext cx="768" cy="576"/>
              </a:xfrm>
              <a:prstGeom prst="rect">
                <a:avLst/>
              </a:prstGeom>
              <a:noFill/>
              <a:ln w="9525">
                <a:noFill/>
                <a:miter lim="800000"/>
                <a:headEnd/>
                <a:tailEnd/>
              </a:ln>
            </p:spPr>
          </p:pic>
        </p:grpSp>
        <p:pic>
          <p:nvPicPr>
            <p:cNvPr id="31" name="Picture 49" descr="cliff07"/>
            <p:cNvPicPr>
              <a:picLocks noChangeAspect="1" noChangeArrowheads="1"/>
            </p:cNvPicPr>
            <p:nvPr/>
          </p:nvPicPr>
          <p:blipFill>
            <a:blip r:embed="rId17" cstate="print"/>
            <a:srcRect/>
            <a:stretch>
              <a:fillRect/>
            </a:stretch>
          </p:blipFill>
          <p:spPr bwMode="auto">
            <a:xfrm>
              <a:off x="3969" y="3979"/>
              <a:ext cx="348" cy="197"/>
            </a:xfrm>
            <a:prstGeom prst="rect">
              <a:avLst/>
            </a:prstGeom>
            <a:noFill/>
            <a:ln w="9525">
              <a:noFill/>
              <a:miter lim="800000"/>
              <a:headEnd/>
              <a:tailEnd/>
            </a:ln>
          </p:spPr>
        </p:pic>
        <p:pic>
          <p:nvPicPr>
            <p:cNvPr id="32" name="Picture 50" descr="college13"/>
            <p:cNvPicPr>
              <a:picLocks noChangeAspect="1" noChangeArrowheads="1"/>
            </p:cNvPicPr>
            <p:nvPr/>
          </p:nvPicPr>
          <p:blipFill>
            <a:blip r:embed="rId18" cstate="print"/>
            <a:srcRect/>
            <a:stretch>
              <a:fillRect/>
            </a:stretch>
          </p:blipFill>
          <p:spPr bwMode="auto">
            <a:xfrm>
              <a:off x="3971" y="3765"/>
              <a:ext cx="362" cy="197"/>
            </a:xfrm>
            <a:prstGeom prst="rect">
              <a:avLst/>
            </a:prstGeom>
            <a:noFill/>
            <a:ln w="9525">
              <a:noFill/>
              <a:miter lim="800000"/>
              <a:headEnd/>
              <a:tailEnd/>
            </a:ln>
          </p:spPr>
        </p:pic>
        <p:pic>
          <p:nvPicPr>
            <p:cNvPr id="33" name="Picture 51" descr="roads01"/>
            <p:cNvPicPr>
              <a:picLocks noChangeAspect="1" noChangeArrowheads="1"/>
            </p:cNvPicPr>
            <p:nvPr/>
          </p:nvPicPr>
          <p:blipFill>
            <a:blip r:embed="rId19" cstate="print"/>
            <a:srcRect/>
            <a:stretch>
              <a:fillRect/>
            </a:stretch>
          </p:blipFill>
          <p:spPr bwMode="auto">
            <a:xfrm>
              <a:off x="3976" y="3552"/>
              <a:ext cx="341" cy="197"/>
            </a:xfrm>
            <a:prstGeom prst="rect">
              <a:avLst/>
            </a:prstGeom>
            <a:noFill/>
            <a:ln w="9525">
              <a:noFill/>
              <a:miter lim="800000"/>
              <a:headEnd/>
              <a:tailEnd/>
            </a:ln>
          </p:spPr>
        </p:pic>
      </p:grpSp>
      <p:sp>
        <p:nvSpPr>
          <p:cNvPr id="38" name="Text Box 56"/>
          <p:cNvSpPr txBox="1">
            <a:spLocks noChangeArrowheads="1"/>
          </p:cNvSpPr>
          <p:nvPr/>
        </p:nvSpPr>
        <p:spPr bwMode="auto">
          <a:xfrm>
            <a:off x="228600" y="4357688"/>
            <a:ext cx="1828800" cy="366712"/>
          </a:xfrm>
          <a:prstGeom prst="rect">
            <a:avLst/>
          </a:prstGeom>
          <a:noFill/>
          <a:ln w="9525">
            <a:noFill/>
            <a:miter lim="800000"/>
            <a:headEnd/>
            <a:tailEnd/>
          </a:ln>
          <a:effectLst/>
        </p:spPr>
        <p:txBody>
          <a:bodyPr>
            <a:spAutoFit/>
          </a:bodyPr>
          <a:lstStyle/>
          <a:p>
            <a:pPr algn="ctr">
              <a:spcBef>
                <a:spcPct val="50000"/>
              </a:spcBef>
            </a:pPr>
            <a:r>
              <a:rPr lang="en-US"/>
              <a:t>Learned Models</a:t>
            </a:r>
          </a:p>
        </p:txBody>
      </p:sp>
      <p:sp>
        <p:nvSpPr>
          <p:cNvPr id="39" name="TextBox 38"/>
          <p:cNvSpPr txBox="1"/>
          <p:nvPr/>
        </p:nvSpPr>
        <p:spPr>
          <a:xfrm>
            <a:off x="7151148" y="6412468"/>
            <a:ext cx="1992853" cy="369332"/>
          </a:xfrm>
          <a:prstGeom prst="rect">
            <a:avLst/>
          </a:prstGeom>
          <a:noFill/>
        </p:spPr>
        <p:txBody>
          <a:bodyPr wrap="none" rtlCol="0">
            <a:spAutoFit/>
          </a:bodyPr>
          <a:lstStyle/>
          <a:p>
            <a:r>
              <a:rPr lang="en-US" dirty="0"/>
              <a:t>Hoiem et al. 2005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t>Cutting and Folding</a:t>
            </a:r>
          </a:p>
        </p:txBody>
      </p:sp>
      <p:sp>
        <p:nvSpPr>
          <p:cNvPr id="69635" name="Rectangle 3"/>
          <p:cNvSpPr>
            <a:spLocks noGrp="1" noChangeArrowheads="1"/>
          </p:cNvSpPr>
          <p:nvPr>
            <p:ph type="body" idx="1"/>
          </p:nvPr>
        </p:nvSpPr>
        <p:spPr>
          <a:xfrm>
            <a:off x="609600" y="4897438"/>
            <a:ext cx="8415337" cy="1274762"/>
          </a:xfrm>
        </p:spPr>
        <p:txBody>
          <a:bodyPr>
            <a:normAutofit/>
          </a:bodyPr>
          <a:lstStyle/>
          <a:p>
            <a:r>
              <a:rPr lang="en-US" sz="2400"/>
              <a:t>Fit ground-vertical boundary</a:t>
            </a:r>
          </a:p>
          <a:p>
            <a:pPr lvl="1"/>
            <a:r>
              <a:rPr lang="en-US" sz="2000"/>
              <a:t>Iterative Hough transform</a:t>
            </a:r>
          </a:p>
        </p:txBody>
      </p:sp>
      <p:pic>
        <p:nvPicPr>
          <p:cNvPr id="69636" name="Picture 4" descr="Amtrak5_l"/>
          <p:cNvPicPr>
            <a:picLocks noChangeAspect="1" noChangeArrowheads="1"/>
          </p:cNvPicPr>
          <p:nvPr/>
        </p:nvPicPr>
        <p:blipFill>
          <a:blip r:embed="rId2" cstate="print"/>
          <a:srcRect/>
          <a:stretch>
            <a:fillRect/>
          </a:stretch>
        </p:blipFill>
        <p:spPr bwMode="auto">
          <a:xfrm>
            <a:off x="642936" y="1981200"/>
            <a:ext cx="3733800" cy="2751138"/>
          </a:xfrm>
          <a:prstGeom prst="rect">
            <a:avLst/>
          </a:prstGeom>
          <a:noFill/>
        </p:spPr>
      </p:pic>
      <p:pic>
        <p:nvPicPr>
          <p:cNvPr id="69637" name="Picture 5" descr="amtrak_segments"/>
          <p:cNvPicPr>
            <a:picLocks noChangeAspect="1" noChangeArrowheads="1"/>
          </p:cNvPicPr>
          <p:nvPr/>
        </p:nvPicPr>
        <p:blipFill>
          <a:blip r:embed="rId3" cstate="print"/>
          <a:srcRect/>
          <a:stretch>
            <a:fillRect/>
          </a:stretch>
        </p:blipFill>
        <p:spPr bwMode="auto">
          <a:xfrm>
            <a:off x="5291136" y="1981201"/>
            <a:ext cx="3733800" cy="2752725"/>
          </a:xfrm>
          <a:prstGeom prst="rect">
            <a:avLst/>
          </a:prstGeom>
          <a:noFill/>
        </p:spPr>
      </p:pic>
      <p:sp>
        <p:nvSpPr>
          <p:cNvPr id="69638" name="AutoShape 6"/>
          <p:cNvSpPr>
            <a:spLocks noChangeArrowheads="1"/>
          </p:cNvSpPr>
          <p:nvPr/>
        </p:nvSpPr>
        <p:spPr bwMode="auto">
          <a:xfrm>
            <a:off x="4529137" y="3200401"/>
            <a:ext cx="561975" cy="296863"/>
          </a:xfrm>
          <a:prstGeom prst="rightArrow">
            <a:avLst>
              <a:gd name="adj1" fmla="val 50000"/>
              <a:gd name="adj2" fmla="val 47326"/>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t>Cutting and Folding</a:t>
            </a:r>
          </a:p>
        </p:txBody>
      </p:sp>
      <p:pic>
        <p:nvPicPr>
          <p:cNvPr id="50183" name="Picture 7" descr="amtrak_segments"/>
          <p:cNvPicPr>
            <a:picLocks noChangeAspect="1" noChangeArrowheads="1"/>
          </p:cNvPicPr>
          <p:nvPr/>
        </p:nvPicPr>
        <p:blipFill>
          <a:blip r:embed="rId2" cstate="print"/>
          <a:srcRect/>
          <a:stretch>
            <a:fillRect/>
          </a:stretch>
        </p:blipFill>
        <p:spPr bwMode="auto">
          <a:xfrm>
            <a:off x="628116" y="1905000"/>
            <a:ext cx="3730625" cy="2749550"/>
          </a:xfrm>
          <a:prstGeom prst="rect">
            <a:avLst/>
          </a:prstGeom>
          <a:noFill/>
        </p:spPr>
      </p:pic>
      <p:sp>
        <p:nvSpPr>
          <p:cNvPr id="50185" name="AutoShape 9"/>
          <p:cNvSpPr>
            <a:spLocks noChangeArrowheads="1"/>
          </p:cNvSpPr>
          <p:nvPr/>
        </p:nvSpPr>
        <p:spPr bwMode="auto">
          <a:xfrm>
            <a:off x="4514315" y="3108325"/>
            <a:ext cx="685800" cy="381000"/>
          </a:xfrm>
          <a:prstGeom prst="rightArrow">
            <a:avLst>
              <a:gd name="adj1" fmla="val 50000"/>
              <a:gd name="adj2" fmla="val 45000"/>
            </a:avLst>
          </a:prstGeom>
          <a:solidFill>
            <a:schemeClr val="accent1"/>
          </a:solidFill>
          <a:ln w="9525">
            <a:solidFill>
              <a:schemeClr val="tx1"/>
            </a:solidFill>
            <a:miter lim="800000"/>
            <a:headEnd/>
            <a:tailEnd/>
          </a:ln>
          <a:effectLst/>
        </p:spPr>
        <p:txBody>
          <a:bodyPr wrap="none" anchor="ctr"/>
          <a:lstStyle/>
          <a:p>
            <a:endParaRPr lang="en-US"/>
          </a:p>
        </p:txBody>
      </p:sp>
      <p:sp>
        <p:nvSpPr>
          <p:cNvPr id="50212" name="Rectangle 36"/>
          <p:cNvSpPr>
            <a:spLocks noGrp="1" noChangeArrowheads="1"/>
          </p:cNvSpPr>
          <p:nvPr>
            <p:ph type="body" idx="1"/>
          </p:nvPr>
        </p:nvSpPr>
        <p:spPr>
          <a:xfrm>
            <a:off x="551915" y="4876800"/>
            <a:ext cx="8458200" cy="1752600"/>
          </a:xfrm>
          <a:noFill/>
          <a:ln/>
        </p:spPr>
        <p:txBody>
          <a:bodyPr>
            <a:normAutofit/>
          </a:bodyPr>
          <a:lstStyle/>
          <a:p>
            <a:pPr>
              <a:lnSpc>
                <a:spcPct val="90000"/>
              </a:lnSpc>
            </a:pPr>
            <a:r>
              <a:rPr lang="en-US" sz="2400" dirty="0"/>
              <a:t>Form </a:t>
            </a:r>
            <a:r>
              <a:rPr lang="en-US" sz="2400" dirty="0" err="1"/>
              <a:t>polylines</a:t>
            </a:r>
            <a:r>
              <a:rPr lang="en-US" sz="2400" dirty="0"/>
              <a:t> from boundary segments</a:t>
            </a:r>
          </a:p>
          <a:p>
            <a:pPr lvl="1">
              <a:lnSpc>
                <a:spcPct val="90000"/>
              </a:lnSpc>
            </a:pPr>
            <a:r>
              <a:rPr lang="en-US" sz="2000" dirty="0"/>
              <a:t>Join segments that intersect at slight angles</a:t>
            </a:r>
          </a:p>
          <a:p>
            <a:pPr lvl="1">
              <a:lnSpc>
                <a:spcPct val="90000"/>
              </a:lnSpc>
            </a:pPr>
            <a:r>
              <a:rPr lang="en-US" sz="2000" dirty="0"/>
              <a:t>Remove small overlapping </a:t>
            </a:r>
            <a:r>
              <a:rPr lang="en-US" sz="2000" dirty="0" err="1"/>
              <a:t>polylines</a:t>
            </a:r>
            <a:endParaRPr lang="en-US" sz="2000" dirty="0"/>
          </a:p>
          <a:p>
            <a:pPr>
              <a:lnSpc>
                <a:spcPct val="90000"/>
              </a:lnSpc>
            </a:pPr>
            <a:r>
              <a:rPr lang="en-US" sz="2400" dirty="0"/>
              <a:t>Estimate horizon position from perspective cues</a:t>
            </a:r>
          </a:p>
        </p:txBody>
      </p:sp>
      <p:grpSp>
        <p:nvGrpSpPr>
          <p:cNvPr id="2" name="Group 48"/>
          <p:cNvGrpSpPr>
            <a:grpSpLocks/>
          </p:cNvGrpSpPr>
          <p:nvPr/>
        </p:nvGrpSpPr>
        <p:grpSpPr bwMode="auto">
          <a:xfrm>
            <a:off x="5428715" y="1905000"/>
            <a:ext cx="3733800" cy="2751138"/>
            <a:chOff x="3168" y="1200"/>
            <a:chExt cx="2352" cy="1733"/>
          </a:xfrm>
        </p:grpSpPr>
        <p:grpSp>
          <p:nvGrpSpPr>
            <p:cNvPr id="3" name="Group 46"/>
            <p:cNvGrpSpPr>
              <a:grpSpLocks/>
            </p:cNvGrpSpPr>
            <p:nvPr/>
          </p:nvGrpSpPr>
          <p:grpSpPr bwMode="auto">
            <a:xfrm>
              <a:off x="3168" y="1200"/>
              <a:ext cx="2352" cy="1733"/>
              <a:chOff x="2112" y="144"/>
              <a:chExt cx="2352" cy="1733"/>
            </a:xfrm>
          </p:grpSpPr>
          <p:pic>
            <p:nvPicPr>
              <p:cNvPr id="50213" name="Picture 37" descr="Amtrak5_l"/>
              <p:cNvPicPr>
                <a:picLocks noChangeAspect="1" noChangeArrowheads="1"/>
              </p:cNvPicPr>
              <p:nvPr/>
            </p:nvPicPr>
            <p:blipFill>
              <a:blip r:embed="rId3" cstate="print"/>
              <a:srcRect/>
              <a:stretch>
                <a:fillRect/>
              </a:stretch>
            </p:blipFill>
            <p:spPr bwMode="auto">
              <a:xfrm>
                <a:off x="2112" y="144"/>
                <a:ext cx="2352" cy="1733"/>
              </a:xfrm>
              <a:prstGeom prst="rect">
                <a:avLst/>
              </a:prstGeom>
              <a:noFill/>
            </p:spPr>
          </p:pic>
          <p:sp>
            <p:nvSpPr>
              <p:cNvPr id="50216" name="Line 40"/>
              <p:cNvSpPr>
                <a:spLocks noChangeAspect="1" noChangeShapeType="1"/>
              </p:cNvSpPr>
              <p:nvPr/>
            </p:nvSpPr>
            <p:spPr bwMode="auto">
              <a:xfrm flipV="1">
                <a:off x="2112" y="1420"/>
                <a:ext cx="311" cy="52"/>
              </a:xfrm>
              <a:prstGeom prst="line">
                <a:avLst/>
              </a:prstGeom>
              <a:noFill/>
              <a:ln w="57150">
                <a:solidFill>
                  <a:srgbClr val="FF0000"/>
                </a:solidFill>
                <a:round/>
                <a:headEnd/>
                <a:tailEnd/>
              </a:ln>
              <a:effectLst/>
            </p:spPr>
            <p:txBody>
              <a:bodyPr/>
              <a:lstStyle/>
              <a:p>
                <a:endParaRPr lang="en-US"/>
              </a:p>
            </p:txBody>
          </p:sp>
          <p:sp>
            <p:nvSpPr>
              <p:cNvPr id="50217" name="Line 41"/>
              <p:cNvSpPr>
                <a:spLocks noChangeShapeType="1"/>
              </p:cNvSpPr>
              <p:nvPr/>
            </p:nvSpPr>
            <p:spPr bwMode="auto">
              <a:xfrm>
                <a:off x="2448" y="1680"/>
                <a:ext cx="720" cy="0"/>
              </a:xfrm>
              <a:prstGeom prst="line">
                <a:avLst/>
              </a:prstGeom>
              <a:noFill/>
              <a:ln w="57150">
                <a:solidFill>
                  <a:srgbClr val="FF0000"/>
                </a:solidFill>
                <a:round/>
                <a:headEnd/>
                <a:tailEnd/>
              </a:ln>
              <a:effectLst/>
            </p:spPr>
            <p:txBody>
              <a:bodyPr/>
              <a:lstStyle/>
              <a:p>
                <a:endParaRPr lang="en-US"/>
              </a:p>
            </p:txBody>
          </p:sp>
          <p:sp>
            <p:nvSpPr>
              <p:cNvPr id="50218" name="Line 42"/>
              <p:cNvSpPr>
                <a:spLocks noChangeShapeType="1"/>
              </p:cNvSpPr>
              <p:nvPr/>
            </p:nvSpPr>
            <p:spPr bwMode="auto">
              <a:xfrm flipH="1">
                <a:off x="3168" y="1296"/>
                <a:ext cx="720" cy="384"/>
              </a:xfrm>
              <a:prstGeom prst="line">
                <a:avLst/>
              </a:prstGeom>
              <a:noFill/>
              <a:ln w="57150">
                <a:solidFill>
                  <a:srgbClr val="FF0000"/>
                </a:solidFill>
                <a:round/>
                <a:headEnd/>
                <a:tailEnd/>
              </a:ln>
              <a:effectLst/>
            </p:spPr>
            <p:txBody>
              <a:bodyPr/>
              <a:lstStyle/>
              <a:p>
                <a:endParaRPr lang="en-US"/>
              </a:p>
            </p:txBody>
          </p:sp>
          <p:sp>
            <p:nvSpPr>
              <p:cNvPr id="50219" name="Line 43"/>
              <p:cNvSpPr>
                <a:spLocks noChangeShapeType="1"/>
              </p:cNvSpPr>
              <p:nvPr/>
            </p:nvSpPr>
            <p:spPr bwMode="auto">
              <a:xfrm flipV="1">
                <a:off x="3888" y="1248"/>
                <a:ext cx="576" cy="48"/>
              </a:xfrm>
              <a:prstGeom prst="line">
                <a:avLst/>
              </a:prstGeom>
              <a:noFill/>
              <a:ln w="57150">
                <a:solidFill>
                  <a:srgbClr val="FF0000"/>
                </a:solidFill>
                <a:round/>
                <a:headEnd/>
                <a:tailEnd/>
              </a:ln>
              <a:effectLst/>
            </p:spPr>
            <p:txBody>
              <a:bodyPr/>
              <a:lstStyle/>
              <a:p>
                <a:endParaRPr lang="en-US"/>
              </a:p>
            </p:txBody>
          </p:sp>
        </p:grpSp>
        <p:sp>
          <p:nvSpPr>
            <p:cNvPr id="50223" name="Line 47"/>
            <p:cNvSpPr>
              <a:spLocks noChangeShapeType="1"/>
            </p:cNvSpPr>
            <p:nvPr/>
          </p:nvSpPr>
          <p:spPr bwMode="auto">
            <a:xfrm flipV="1">
              <a:off x="3168" y="2256"/>
              <a:ext cx="2352" cy="0"/>
            </a:xfrm>
            <a:prstGeom prst="line">
              <a:avLst/>
            </a:prstGeom>
            <a:noFill/>
            <a:ln w="57150">
              <a:solidFill>
                <a:srgbClr val="FFFF00"/>
              </a:solidFill>
              <a:prstDash val="sysDot"/>
              <a:round/>
              <a:headEnd/>
              <a:tailEnd/>
            </a:ln>
            <a:effectLst/>
          </p:spPr>
          <p:txBody>
            <a:bodyPr/>
            <a:lstStyle/>
            <a:p>
              <a:endParaRPr lang="en-US"/>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t>Cutting and Folding</a:t>
            </a:r>
          </a:p>
        </p:txBody>
      </p:sp>
      <p:sp>
        <p:nvSpPr>
          <p:cNvPr id="72707" name="Rectangle 3"/>
          <p:cNvSpPr>
            <a:spLocks noGrp="1" noChangeArrowheads="1"/>
          </p:cNvSpPr>
          <p:nvPr>
            <p:ph type="body" idx="1"/>
          </p:nvPr>
        </p:nvSpPr>
        <p:spPr>
          <a:xfrm>
            <a:off x="703740" y="4598988"/>
            <a:ext cx="8415337" cy="1954212"/>
          </a:xfrm>
        </p:spPr>
        <p:txBody>
          <a:bodyPr>
            <a:normAutofit/>
          </a:bodyPr>
          <a:lstStyle/>
          <a:p>
            <a:pPr>
              <a:lnSpc>
                <a:spcPct val="100000"/>
              </a:lnSpc>
            </a:pPr>
            <a:endParaRPr lang="en-US" sz="2400" dirty="0"/>
          </a:p>
          <a:p>
            <a:pPr>
              <a:lnSpc>
                <a:spcPct val="100000"/>
              </a:lnSpc>
            </a:pPr>
            <a:r>
              <a:rPr lang="en-US" sz="2400" dirty="0"/>
              <a:t>``Fold’’ along </a:t>
            </a:r>
            <a:r>
              <a:rPr lang="en-US" sz="2400" dirty="0" err="1"/>
              <a:t>polylines</a:t>
            </a:r>
            <a:r>
              <a:rPr lang="en-US" sz="2400" dirty="0"/>
              <a:t> and at corners</a:t>
            </a:r>
          </a:p>
          <a:p>
            <a:pPr>
              <a:lnSpc>
                <a:spcPct val="100000"/>
              </a:lnSpc>
            </a:pPr>
            <a:r>
              <a:rPr lang="en-US" sz="2400" dirty="0"/>
              <a:t>``Cut’’ at ends of </a:t>
            </a:r>
            <a:r>
              <a:rPr lang="en-US" sz="2400" dirty="0" err="1"/>
              <a:t>polylines</a:t>
            </a:r>
            <a:r>
              <a:rPr lang="en-US" sz="2400" dirty="0"/>
              <a:t> and along vertical-sky boundary</a:t>
            </a:r>
          </a:p>
          <a:p>
            <a:pPr>
              <a:lnSpc>
                <a:spcPct val="100000"/>
              </a:lnSpc>
            </a:pPr>
            <a:endParaRPr lang="en-US" sz="2400" dirty="0"/>
          </a:p>
        </p:txBody>
      </p:sp>
      <p:pic>
        <p:nvPicPr>
          <p:cNvPr id="72708" name="Picture 4" descr="amtrak_cutfold"/>
          <p:cNvPicPr preferRelativeResize="0">
            <a:picLocks noChangeAspect="1" noChangeArrowheads="1"/>
          </p:cNvPicPr>
          <p:nvPr/>
        </p:nvPicPr>
        <p:blipFill>
          <a:blip r:embed="rId2" cstate="print"/>
          <a:srcRect/>
          <a:stretch>
            <a:fillRect/>
          </a:stretch>
        </p:blipFill>
        <p:spPr bwMode="auto">
          <a:xfrm>
            <a:off x="5385276" y="1828800"/>
            <a:ext cx="3886200" cy="2859088"/>
          </a:xfrm>
          <a:prstGeom prst="rect">
            <a:avLst/>
          </a:prstGeom>
          <a:noFill/>
        </p:spPr>
      </p:pic>
      <p:sp>
        <p:nvSpPr>
          <p:cNvPr id="72717" name="AutoShape 13"/>
          <p:cNvSpPr>
            <a:spLocks noChangeArrowheads="1"/>
          </p:cNvSpPr>
          <p:nvPr/>
        </p:nvSpPr>
        <p:spPr bwMode="auto">
          <a:xfrm>
            <a:off x="4547076" y="3048000"/>
            <a:ext cx="685800" cy="381000"/>
          </a:xfrm>
          <a:prstGeom prst="rightArrow">
            <a:avLst>
              <a:gd name="adj1" fmla="val 50000"/>
              <a:gd name="adj2" fmla="val 45000"/>
            </a:avLst>
          </a:prstGeom>
          <a:solidFill>
            <a:schemeClr val="accent1"/>
          </a:solidFill>
          <a:ln w="9525">
            <a:solidFill>
              <a:schemeClr val="tx1"/>
            </a:solidFill>
            <a:miter lim="800000"/>
            <a:headEnd/>
            <a:tailEnd/>
          </a:ln>
          <a:effectLst/>
        </p:spPr>
        <p:txBody>
          <a:bodyPr wrap="none" anchor="ctr"/>
          <a:lstStyle/>
          <a:p>
            <a:endParaRPr lang="en-US"/>
          </a:p>
        </p:txBody>
      </p:sp>
      <p:grpSp>
        <p:nvGrpSpPr>
          <p:cNvPr id="2" name="Group 14"/>
          <p:cNvGrpSpPr>
            <a:grpSpLocks/>
          </p:cNvGrpSpPr>
          <p:nvPr/>
        </p:nvGrpSpPr>
        <p:grpSpPr bwMode="auto">
          <a:xfrm>
            <a:off x="660876" y="1860550"/>
            <a:ext cx="3733800" cy="2751138"/>
            <a:chOff x="3168" y="1200"/>
            <a:chExt cx="2352" cy="1733"/>
          </a:xfrm>
        </p:grpSpPr>
        <p:grpSp>
          <p:nvGrpSpPr>
            <p:cNvPr id="3" name="Group 15"/>
            <p:cNvGrpSpPr>
              <a:grpSpLocks/>
            </p:cNvGrpSpPr>
            <p:nvPr/>
          </p:nvGrpSpPr>
          <p:grpSpPr bwMode="auto">
            <a:xfrm>
              <a:off x="3168" y="1200"/>
              <a:ext cx="2352" cy="1733"/>
              <a:chOff x="2112" y="144"/>
              <a:chExt cx="2352" cy="1733"/>
            </a:xfrm>
          </p:grpSpPr>
          <p:pic>
            <p:nvPicPr>
              <p:cNvPr id="72720" name="Picture 16" descr="Amtrak5_l"/>
              <p:cNvPicPr>
                <a:picLocks noChangeAspect="1" noChangeArrowheads="1"/>
              </p:cNvPicPr>
              <p:nvPr/>
            </p:nvPicPr>
            <p:blipFill>
              <a:blip r:embed="rId3" cstate="print"/>
              <a:srcRect/>
              <a:stretch>
                <a:fillRect/>
              </a:stretch>
            </p:blipFill>
            <p:spPr bwMode="auto">
              <a:xfrm>
                <a:off x="2112" y="144"/>
                <a:ext cx="2352" cy="1733"/>
              </a:xfrm>
              <a:prstGeom prst="rect">
                <a:avLst/>
              </a:prstGeom>
              <a:noFill/>
            </p:spPr>
          </p:pic>
          <p:sp>
            <p:nvSpPr>
              <p:cNvPr id="72721" name="Line 17"/>
              <p:cNvSpPr>
                <a:spLocks noChangeAspect="1" noChangeShapeType="1"/>
              </p:cNvSpPr>
              <p:nvPr/>
            </p:nvSpPr>
            <p:spPr bwMode="auto">
              <a:xfrm flipV="1">
                <a:off x="2112" y="1420"/>
                <a:ext cx="311" cy="52"/>
              </a:xfrm>
              <a:prstGeom prst="line">
                <a:avLst/>
              </a:prstGeom>
              <a:noFill/>
              <a:ln w="57150">
                <a:solidFill>
                  <a:srgbClr val="FF0000"/>
                </a:solidFill>
                <a:round/>
                <a:headEnd/>
                <a:tailEnd/>
              </a:ln>
              <a:effectLst/>
            </p:spPr>
            <p:txBody>
              <a:bodyPr/>
              <a:lstStyle/>
              <a:p>
                <a:endParaRPr lang="en-US"/>
              </a:p>
            </p:txBody>
          </p:sp>
          <p:sp>
            <p:nvSpPr>
              <p:cNvPr id="72722" name="Line 18"/>
              <p:cNvSpPr>
                <a:spLocks noChangeShapeType="1"/>
              </p:cNvSpPr>
              <p:nvPr/>
            </p:nvSpPr>
            <p:spPr bwMode="auto">
              <a:xfrm>
                <a:off x="2448" y="1680"/>
                <a:ext cx="720" cy="0"/>
              </a:xfrm>
              <a:prstGeom prst="line">
                <a:avLst/>
              </a:prstGeom>
              <a:noFill/>
              <a:ln w="57150">
                <a:solidFill>
                  <a:srgbClr val="FF0000"/>
                </a:solidFill>
                <a:round/>
                <a:headEnd/>
                <a:tailEnd/>
              </a:ln>
              <a:effectLst/>
            </p:spPr>
            <p:txBody>
              <a:bodyPr/>
              <a:lstStyle/>
              <a:p>
                <a:endParaRPr lang="en-US"/>
              </a:p>
            </p:txBody>
          </p:sp>
          <p:sp>
            <p:nvSpPr>
              <p:cNvPr id="72723" name="Line 19"/>
              <p:cNvSpPr>
                <a:spLocks noChangeShapeType="1"/>
              </p:cNvSpPr>
              <p:nvPr/>
            </p:nvSpPr>
            <p:spPr bwMode="auto">
              <a:xfrm flipH="1">
                <a:off x="3168" y="1296"/>
                <a:ext cx="720" cy="384"/>
              </a:xfrm>
              <a:prstGeom prst="line">
                <a:avLst/>
              </a:prstGeom>
              <a:noFill/>
              <a:ln w="57150">
                <a:solidFill>
                  <a:srgbClr val="FF0000"/>
                </a:solidFill>
                <a:round/>
                <a:headEnd/>
                <a:tailEnd/>
              </a:ln>
              <a:effectLst/>
            </p:spPr>
            <p:txBody>
              <a:bodyPr/>
              <a:lstStyle/>
              <a:p>
                <a:endParaRPr lang="en-US"/>
              </a:p>
            </p:txBody>
          </p:sp>
          <p:sp>
            <p:nvSpPr>
              <p:cNvPr id="72724" name="Line 20"/>
              <p:cNvSpPr>
                <a:spLocks noChangeShapeType="1"/>
              </p:cNvSpPr>
              <p:nvPr/>
            </p:nvSpPr>
            <p:spPr bwMode="auto">
              <a:xfrm flipV="1">
                <a:off x="3888" y="1248"/>
                <a:ext cx="576" cy="48"/>
              </a:xfrm>
              <a:prstGeom prst="line">
                <a:avLst/>
              </a:prstGeom>
              <a:noFill/>
              <a:ln w="57150">
                <a:solidFill>
                  <a:srgbClr val="FF0000"/>
                </a:solidFill>
                <a:round/>
                <a:headEnd/>
                <a:tailEnd/>
              </a:ln>
              <a:effectLst/>
            </p:spPr>
            <p:txBody>
              <a:bodyPr/>
              <a:lstStyle/>
              <a:p>
                <a:endParaRPr lang="en-US"/>
              </a:p>
            </p:txBody>
          </p:sp>
        </p:grpSp>
        <p:sp>
          <p:nvSpPr>
            <p:cNvPr id="72725" name="Line 21"/>
            <p:cNvSpPr>
              <a:spLocks noChangeShapeType="1"/>
            </p:cNvSpPr>
            <p:nvPr/>
          </p:nvSpPr>
          <p:spPr bwMode="auto">
            <a:xfrm flipV="1">
              <a:off x="3168" y="2256"/>
              <a:ext cx="2352" cy="0"/>
            </a:xfrm>
            <a:prstGeom prst="line">
              <a:avLst/>
            </a:prstGeom>
            <a:noFill/>
            <a:ln w="57150">
              <a:solidFill>
                <a:srgbClr val="FFFF00"/>
              </a:solidFill>
              <a:prstDash val="sysDot"/>
              <a:round/>
              <a:headEnd/>
              <a:tailEnd/>
            </a:ln>
            <a:effectLst/>
          </p:spPr>
          <p:txBody>
            <a:bodyPr/>
            <a:lstStyle/>
            <a:p>
              <a:endParaRPr lang="en-US"/>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t>Cutting and Folding</a:t>
            </a:r>
          </a:p>
        </p:txBody>
      </p:sp>
      <p:sp>
        <p:nvSpPr>
          <p:cNvPr id="70659" name="Rectangle 3"/>
          <p:cNvSpPr>
            <a:spLocks noGrp="1" noChangeArrowheads="1"/>
          </p:cNvSpPr>
          <p:nvPr>
            <p:ph type="body" idx="1"/>
          </p:nvPr>
        </p:nvSpPr>
        <p:spPr>
          <a:xfrm>
            <a:off x="881064" y="4800600"/>
            <a:ext cx="8415337" cy="1524000"/>
          </a:xfrm>
        </p:spPr>
        <p:txBody>
          <a:bodyPr>
            <a:normAutofit/>
          </a:bodyPr>
          <a:lstStyle/>
          <a:p>
            <a:pPr>
              <a:lnSpc>
                <a:spcPct val="100000"/>
              </a:lnSpc>
            </a:pPr>
            <a:endParaRPr lang="en-US" sz="2400" dirty="0"/>
          </a:p>
          <a:p>
            <a:pPr>
              <a:lnSpc>
                <a:spcPct val="100000"/>
              </a:lnSpc>
            </a:pPr>
            <a:r>
              <a:rPr lang="en-US" sz="2400" dirty="0"/>
              <a:t>Construct 3D model </a:t>
            </a:r>
          </a:p>
          <a:p>
            <a:pPr>
              <a:lnSpc>
                <a:spcPct val="100000"/>
              </a:lnSpc>
            </a:pPr>
            <a:r>
              <a:rPr lang="en-US" sz="2400" dirty="0"/>
              <a:t>Texture map</a:t>
            </a:r>
          </a:p>
          <a:p>
            <a:pPr>
              <a:lnSpc>
                <a:spcPct val="100000"/>
              </a:lnSpc>
            </a:pPr>
            <a:endParaRPr lang="en-US" sz="2400" dirty="0"/>
          </a:p>
        </p:txBody>
      </p:sp>
      <p:pic>
        <p:nvPicPr>
          <p:cNvPr id="70660" name="Picture 4" descr="amtrak_cutfold"/>
          <p:cNvPicPr preferRelativeResize="0">
            <a:picLocks noChangeAspect="1" noChangeArrowheads="1"/>
          </p:cNvPicPr>
          <p:nvPr/>
        </p:nvPicPr>
        <p:blipFill>
          <a:blip r:embed="rId2" cstate="print"/>
          <a:srcRect/>
          <a:stretch>
            <a:fillRect/>
          </a:stretch>
        </p:blipFill>
        <p:spPr bwMode="auto">
          <a:xfrm>
            <a:off x="685800" y="2032000"/>
            <a:ext cx="3657600" cy="2692400"/>
          </a:xfrm>
          <a:prstGeom prst="rect">
            <a:avLst/>
          </a:prstGeom>
          <a:noFill/>
        </p:spPr>
      </p:pic>
      <p:pic>
        <p:nvPicPr>
          <p:cNvPr id="70661" name="Picture 5" descr="Amtrak5out"/>
          <p:cNvPicPr preferRelativeResize="0">
            <a:picLocks noChangeAspect="1" noChangeArrowheads="1"/>
          </p:cNvPicPr>
          <p:nvPr/>
        </p:nvPicPr>
        <p:blipFill>
          <a:blip r:embed="rId3" cstate="print"/>
          <a:srcRect/>
          <a:stretch>
            <a:fillRect/>
          </a:stretch>
        </p:blipFill>
        <p:spPr bwMode="auto">
          <a:xfrm>
            <a:off x="4953000" y="1905000"/>
            <a:ext cx="4572000" cy="2813050"/>
          </a:xfrm>
          <a:prstGeom prst="rect">
            <a:avLst/>
          </a:prstGeom>
          <a:noFill/>
        </p:spPr>
      </p:pic>
      <p:sp>
        <p:nvSpPr>
          <p:cNvPr id="70662" name="AutoShape 6"/>
          <p:cNvSpPr>
            <a:spLocks noChangeAspect="1" noChangeArrowheads="1"/>
          </p:cNvSpPr>
          <p:nvPr/>
        </p:nvSpPr>
        <p:spPr bwMode="auto">
          <a:xfrm>
            <a:off x="4419600" y="3276600"/>
            <a:ext cx="457200" cy="304800"/>
          </a:xfrm>
          <a:prstGeom prst="right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dirty="0"/>
              <a:t>Results</a:t>
            </a:r>
          </a:p>
        </p:txBody>
      </p:sp>
      <p:pic>
        <p:nvPicPr>
          <p:cNvPr id="104451" name="Picture 3" descr="LetniiSad2"/>
          <p:cNvPicPr>
            <a:picLocks noChangeAspect="1" noChangeArrowheads="1"/>
          </p:cNvPicPr>
          <p:nvPr/>
        </p:nvPicPr>
        <p:blipFill>
          <a:blip r:embed="rId2" cstate="print"/>
          <a:srcRect/>
          <a:stretch>
            <a:fillRect/>
          </a:stretch>
        </p:blipFill>
        <p:spPr bwMode="auto">
          <a:xfrm>
            <a:off x="4724400" y="1382713"/>
            <a:ext cx="4232275" cy="2378075"/>
          </a:xfrm>
          <a:prstGeom prst="rect">
            <a:avLst/>
          </a:prstGeom>
          <a:noFill/>
        </p:spPr>
      </p:pic>
      <p:pic>
        <p:nvPicPr>
          <p:cNvPr id="104452" name="Picture 4" descr="LetniiSad"/>
          <p:cNvPicPr>
            <a:picLocks noChangeAspect="1" noChangeArrowheads="1"/>
          </p:cNvPicPr>
          <p:nvPr/>
        </p:nvPicPr>
        <p:blipFill>
          <a:blip r:embed="rId3" cstate="print"/>
          <a:srcRect/>
          <a:stretch>
            <a:fillRect/>
          </a:stretch>
        </p:blipFill>
        <p:spPr bwMode="auto">
          <a:xfrm>
            <a:off x="457199" y="1387474"/>
            <a:ext cx="3429000" cy="2286000"/>
          </a:xfrm>
          <a:prstGeom prst="rect">
            <a:avLst/>
          </a:prstGeom>
          <a:noFill/>
        </p:spPr>
      </p:pic>
      <p:pic>
        <p:nvPicPr>
          <p:cNvPr id="104453" name="Picture 5" descr="LetniiSad1"/>
          <p:cNvPicPr>
            <a:picLocks noChangeAspect="1" noChangeArrowheads="1"/>
          </p:cNvPicPr>
          <p:nvPr/>
        </p:nvPicPr>
        <p:blipFill>
          <a:blip r:embed="rId4" cstate="print"/>
          <a:srcRect/>
          <a:stretch>
            <a:fillRect/>
          </a:stretch>
        </p:blipFill>
        <p:spPr bwMode="auto">
          <a:xfrm>
            <a:off x="4724400" y="3962400"/>
            <a:ext cx="4232275" cy="2378075"/>
          </a:xfrm>
          <a:prstGeom prst="rect">
            <a:avLst/>
          </a:prstGeom>
          <a:noFill/>
        </p:spPr>
      </p:pic>
      <p:sp>
        <p:nvSpPr>
          <p:cNvPr id="104454" name="Text Box 6"/>
          <p:cNvSpPr txBox="1">
            <a:spLocks noChangeArrowheads="1"/>
          </p:cNvSpPr>
          <p:nvPr/>
        </p:nvSpPr>
        <p:spPr bwMode="auto">
          <a:xfrm>
            <a:off x="5105399" y="6354762"/>
            <a:ext cx="3276600" cy="366712"/>
          </a:xfrm>
          <a:prstGeom prst="rect">
            <a:avLst/>
          </a:prstGeom>
          <a:noFill/>
          <a:ln w="9525">
            <a:noFill/>
            <a:miter lim="800000"/>
            <a:headEnd/>
            <a:tailEnd/>
          </a:ln>
          <a:effectLst/>
        </p:spPr>
        <p:txBody>
          <a:bodyPr>
            <a:spAutoFit/>
          </a:bodyPr>
          <a:lstStyle/>
          <a:p>
            <a:pPr algn="ctr">
              <a:spcBef>
                <a:spcPct val="50000"/>
              </a:spcBef>
            </a:pPr>
            <a:r>
              <a:rPr lang="en-US"/>
              <a:t>Automatic Photo Pop-up</a:t>
            </a:r>
          </a:p>
        </p:txBody>
      </p:sp>
      <p:pic>
        <p:nvPicPr>
          <p:cNvPr id="104455" name="Picture 7" descr="cutfold_letniisad"/>
          <p:cNvPicPr>
            <a:picLocks noChangeAspect="1" noChangeArrowheads="1"/>
          </p:cNvPicPr>
          <p:nvPr/>
        </p:nvPicPr>
        <p:blipFill>
          <a:blip r:embed="rId5" cstate="print"/>
          <a:srcRect/>
          <a:stretch>
            <a:fillRect/>
          </a:stretch>
        </p:blipFill>
        <p:spPr bwMode="auto">
          <a:xfrm>
            <a:off x="457200" y="4054474"/>
            <a:ext cx="3402013" cy="2286000"/>
          </a:xfrm>
          <a:prstGeom prst="rect">
            <a:avLst/>
          </a:prstGeom>
          <a:noFill/>
        </p:spPr>
      </p:pic>
      <p:sp>
        <p:nvSpPr>
          <p:cNvPr id="104456" name="Text Box 8"/>
          <p:cNvSpPr txBox="1">
            <a:spLocks noChangeArrowheads="1"/>
          </p:cNvSpPr>
          <p:nvPr/>
        </p:nvSpPr>
        <p:spPr bwMode="auto">
          <a:xfrm>
            <a:off x="990599" y="3630612"/>
            <a:ext cx="2286000" cy="366712"/>
          </a:xfrm>
          <a:prstGeom prst="rect">
            <a:avLst/>
          </a:prstGeom>
          <a:noFill/>
          <a:ln w="9525">
            <a:noFill/>
            <a:miter lim="800000"/>
            <a:headEnd/>
            <a:tailEnd/>
          </a:ln>
          <a:effectLst/>
        </p:spPr>
        <p:txBody>
          <a:bodyPr>
            <a:spAutoFit/>
          </a:bodyPr>
          <a:lstStyle/>
          <a:p>
            <a:pPr algn="ctr">
              <a:spcBef>
                <a:spcPct val="50000"/>
              </a:spcBef>
            </a:pPr>
            <a:r>
              <a:rPr lang="en-US"/>
              <a:t>Input Image</a:t>
            </a:r>
          </a:p>
        </p:txBody>
      </p:sp>
      <p:sp>
        <p:nvSpPr>
          <p:cNvPr id="104457" name="Text Box 9"/>
          <p:cNvSpPr txBox="1">
            <a:spLocks noChangeArrowheads="1"/>
          </p:cNvSpPr>
          <p:nvPr/>
        </p:nvSpPr>
        <p:spPr bwMode="auto">
          <a:xfrm>
            <a:off x="990599" y="6354762"/>
            <a:ext cx="2286000" cy="366712"/>
          </a:xfrm>
          <a:prstGeom prst="rect">
            <a:avLst/>
          </a:prstGeom>
          <a:noFill/>
          <a:ln w="9525">
            <a:noFill/>
            <a:miter lim="800000"/>
            <a:headEnd/>
            <a:tailEnd/>
          </a:ln>
          <a:effectLst/>
        </p:spPr>
        <p:txBody>
          <a:bodyPr>
            <a:spAutoFit/>
          </a:bodyPr>
          <a:lstStyle/>
          <a:p>
            <a:pPr algn="ctr">
              <a:spcBef>
                <a:spcPct val="50000"/>
              </a:spcBef>
            </a:pPr>
            <a:r>
              <a:rPr lang="en-US"/>
              <a:t>Cut and Fold</a:t>
            </a:r>
          </a:p>
        </p:txBody>
      </p:sp>
      <p:sp>
        <p:nvSpPr>
          <p:cNvPr id="104458" name="Line 10"/>
          <p:cNvSpPr>
            <a:spLocks noChangeShapeType="1"/>
          </p:cNvSpPr>
          <p:nvPr/>
        </p:nvSpPr>
        <p:spPr bwMode="auto">
          <a:xfrm rot="21540000" flipV="1">
            <a:off x="455613" y="5426075"/>
            <a:ext cx="1571625" cy="447675"/>
          </a:xfrm>
          <a:prstGeom prst="line">
            <a:avLst/>
          </a:prstGeom>
          <a:noFill/>
          <a:ln w="38100">
            <a:solidFill>
              <a:srgbClr val="FF0000"/>
            </a:solidFill>
            <a:round/>
            <a:headEnd/>
            <a:tailEnd/>
          </a:ln>
          <a:effectLst/>
        </p:spPr>
        <p:txBody>
          <a:bodyPr/>
          <a:lstStyle/>
          <a:p>
            <a:endParaRPr lang="en-US"/>
          </a:p>
        </p:txBody>
      </p:sp>
      <p:sp>
        <p:nvSpPr>
          <p:cNvPr id="104459" name="Line 11"/>
          <p:cNvSpPr>
            <a:spLocks noChangeShapeType="1"/>
          </p:cNvSpPr>
          <p:nvPr/>
        </p:nvSpPr>
        <p:spPr bwMode="auto">
          <a:xfrm flipV="1">
            <a:off x="2024062" y="4054474"/>
            <a:ext cx="0" cy="1371600"/>
          </a:xfrm>
          <a:prstGeom prst="line">
            <a:avLst/>
          </a:prstGeom>
          <a:noFill/>
          <a:ln w="38100">
            <a:solidFill>
              <a:srgbClr val="FF0000"/>
            </a:solidFill>
            <a:round/>
            <a:headEnd/>
            <a:tailEnd/>
          </a:ln>
          <a:effectLst/>
        </p:spPr>
        <p:txBody>
          <a:bodyPr/>
          <a:lstStyle/>
          <a:p>
            <a:endParaRPr lang="en-US"/>
          </a:p>
        </p:txBody>
      </p:sp>
      <p:sp>
        <p:nvSpPr>
          <p:cNvPr id="104460" name="Line 12"/>
          <p:cNvSpPr>
            <a:spLocks noChangeShapeType="1"/>
          </p:cNvSpPr>
          <p:nvPr/>
        </p:nvSpPr>
        <p:spPr bwMode="auto">
          <a:xfrm flipV="1">
            <a:off x="2767012" y="4059237"/>
            <a:ext cx="0" cy="1325562"/>
          </a:xfrm>
          <a:prstGeom prst="line">
            <a:avLst/>
          </a:prstGeom>
          <a:noFill/>
          <a:ln w="38100">
            <a:solidFill>
              <a:srgbClr val="FF0000"/>
            </a:solidFill>
            <a:round/>
            <a:headEnd/>
            <a:tailEnd/>
          </a:ln>
          <a:effectLst/>
        </p:spPr>
        <p:txBody>
          <a:bodyPr/>
          <a:lstStyle/>
          <a:p>
            <a:endParaRPr lang="en-US"/>
          </a:p>
        </p:txBody>
      </p:sp>
      <p:sp>
        <p:nvSpPr>
          <p:cNvPr id="104461" name="Line 13"/>
          <p:cNvSpPr>
            <a:spLocks noChangeShapeType="1"/>
          </p:cNvSpPr>
          <p:nvPr/>
        </p:nvSpPr>
        <p:spPr bwMode="auto">
          <a:xfrm rot="21480000">
            <a:off x="2057399" y="5392737"/>
            <a:ext cx="685800" cy="0"/>
          </a:xfrm>
          <a:prstGeom prst="line">
            <a:avLst/>
          </a:prstGeom>
          <a:noFill/>
          <a:ln w="38100">
            <a:solidFill>
              <a:srgbClr val="FF0000"/>
            </a:solidFill>
            <a:round/>
            <a:headEnd/>
            <a:tailEnd/>
          </a:ln>
          <a:effectLst/>
        </p:spPr>
        <p:txBody>
          <a:bodyPr/>
          <a:lstStyle/>
          <a:p>
            <a:endParaRPr lang="en-US"/>
          </a:p>
        </p:txBody>
      </p:sp>
      <p:sp>
        <p:nvSpPr>
          <p:cNvPr id="104462" name="Line 14"/>
          <p:cNvSpPr>
            <a:spLocks noChangeShapeType="1"/>
          </p:cNvSpPr>
          <p:nvPr/>
        </p:nvSpPr>
        <p:spPr bwMode="auto">
          <a:xfrm>
            <a:off x="2743200" y="5383212"/>
            <a:ext cx="1114425" cy="304800"/>
          </a:xfrm>
          <a:prstGeom prst="line">
            <a:avLst/>
          </a:prstGeom>
          <a:noFill/>
          <a:ln w="38100">
            <a:solidFill>
              <a:srgbClr val="FF0000"/>
            </a:solidFill>
            <a:round/>
            <a:headEnd/>
            <a:tailEnd/>
          </a:ln>
          <a:effectLst/>
        </p:spPr>
        <p:txBody>
          <a:bodyPr/>
          <a:lstStyle/>
          <a:p>
            <a:endParaRPr lang="en-US"/>
          </a:p>
        </p:txBody>
      </p:sp>
      <p:sp>
        <p:nvSpPr>
          <p:cNvPr id="16" name="TextBox 15"/>
          <p:cNvSpPr txBox="1"/>
          <p:nvPr/>
        </p:nvSpPr>
        <p:spPr>
          <a:xfrm>
            <a:off x="2057400" y="777874"/>
            <a:ext cx="5904245" cy="369332"/>
          </a:xfrm>
          <a:prstGeom prst="rect">
            <a:avLst/>
          </a:prstGeom>
          <a:noFill/>
        </p:spPr>
        <p:txBody>
          <a:bodyPr wrap="none" rtlCol="0">
            <a:spAutoFit/>
          </a:bodyPr>
          <a:lstStyle/>
          <a:p>
            <a:r>
              <a:rPr lang="en-US" dirty="0">
                <a:hlinkClick r:id="rId6"/>
              </a:rPr>
              <a:t>http://www.cs.illinois.edu/homes/dhoiem/projects/popup/</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t>Focal length, aperture, depth of field</a:t>
            </a:r>
          </a:p>
        </p:txBody>
      </p:sp>
      <p:sp>
        <p:nvSpPr>
          <p:cNvPr id="57347" name="Rectangle 3"/>
          <p:cNvSpPr>
            <a:spLocks noGrp="1" noChangeArrowheads="1"/>
          </p:cNvSpPr>
          <p:nvPr>
            <p:ph type="body" idx="1"/>
          </p:nvPr>
        </p:nvSpPr>
        <p:spPr>
          <a:xfrm>
            <a:off x="990600" y="4359778"/>
            <a:ext cx="8153400" cy="2133600"/>
          </a:xfrm>
        </p:spPr>
        <p:txBody>
          <a:bodyPr>
            <a:normAutofit/>
          </a:bodyPr>
          <a:lstStyle/>
          <a:p>
            <a:pPr eaLnBrk="1" hangingPunct="1"/>
            <a:r>
              <a:rPr lang="en-US" sz="2400" dirty="0"/>
              <a:t>Increase in focal length “zooms in”, decreasing field of view (and light per pixel), increasing depth of field (less blur)</a:t>
            </a:r>
          </a:p>
          <a:p>
            <a:pPr eaLnBrk="1" hangingPunct="1"/>
            <a:endParaRPr lang="en-US" sz="2400" dirty="0"/>
          </a:p>
          <a:p>
            <a:pPr eaLnBrk="1" hangingPunct="1"/>
            <a:r>
              <a:rPr lang="en-US" sz="2400" dirty="0"/>
              <a:t>Increase in aperture lets more light in but decreases depth of field</a:t>
            </a:r>
          </a:p>
        </p:txBody>
      </p:sp>
      <p:pic>
        <p:nvPicPr>
          <p:cNvPr id="57348" name="Picture 5" descr="lens_terms2"/>
          <p:cNvPicPr>
            <a:picLocks noChangeAspect="1" noChangeArrowheads="1"/>
          </p:cNvPicPr>
          <p:nvPr/>
        </p:nvPicPr>
        <p:blipFill>
          <a:blip r:embed="rId3" cstate="print"/>
          <a:srcRect/>
          <a:stretch>
            <a:fillRect/>
          </a:stretch>
        </p:blipFill>
        <p:spPr bwMode="auto">
          <a:xfrm>
            <a:off x="2000250" y="930779"/>
            <a:ext cx="5391150" cy="2879725"/>
          </a:xfrm>
          <a:prstGeom prst="rect">
            <a:avLst/>
          </a:prstGeom>
          <a:noFill/>
          <a:ln w="9525">
            <a:noFill/>
            <a:miter lim="800000"/>
            <a:headEnd/>
            <a:tailEnd/>
          </a:ln>
        </p:spPr>
      </p:pic>
      <p:sp>
        <p:nvSpPr>
          <p:cNvPr id="57349" name="Text Box 7"/>
          <p:cNvSpPr txBox="1">
            <a:spLocks noChangeArrowheads="1"/>
          </p:cNvSpPr>
          <p:nvPr/>
        </p:nvSpPr>
        <p:spPr bwMode="auto">
          <a:xfrm>
            <a:off x="6991350" y="2502404"/>
            <a:ext cx="1466850" cy="396875"/>
          </a:xfrm>
          <a:prstGeom prst="rect">
            <a:avLst/>
          </a:prstGeom>
          <a:noFill/>
          <a:ln w="9525">
            <a:noFill/>
            <a:miter lim="800000"/>
            <a:headEnd/>
            <a:tailEnd/>
          </a:ln>
        </p:spPr>
        <p:txBody>
          <a:bodyPr wrap="none">
            <a:spAutoFit/>
          </a:bodyPr>
          <a:lstStyle/>
          <a:p>
            <a:r>
              <a:rPr lang="en-US" sz="2000" b="1"/>
              <a:t>focal point</a:t>
            </a:r>
          </a:p>
        </p:txBody>
      </p:sp>
      <p:sp>
        <p:nvSpPr>
          <p:cNvPr id="57350" name="Line 8"/>
          <p:cNvSpPr>
            <a:spLocks noChangeShapeType="1"/>
          </p:cNvSpPr>
          <p:nvPr/>
        </p:nvSpPr>
        <p:spPr bwMode="auto">
          <a:xfrm flipH="1" flipV="1">
            <a:off x="6553200" y="2302378"/>
            <a:ext cx="438150" cy="381000"/>
          </a:xfrm>
          <a:prstGeom prst="line">
            <a:avLst/>
          </a:prstGeom>
          <a:noFill/>
          <a:ln w="19050">
            <a:solidFill>
              <a:schemeClr val="tx1"/>
            </a:solidFill>
            <a:round/>
            <a:headEnd/>
            <a:tailEnd type="triangle" w="med" len="med"/>
          </a:ln>
        </p:spPr>
        <p:txBody>
          <a:bodyPr/>
          <a:lstStyle/>
          <a:p>
            <a:endParaRPr lang="en-US"/>
          </a:p>
        </p:txBody>
      </p:sp>
      <p:sp>
        <p:nvSpPr>
          <p:cNvPr id="57351" name="Text Box 9"/>
          <p:cNvSpPr txBox="1">
            <a:spLocks noChangeArrowheads="1"/>
          </p:cNvSpPr>
          <p:nvPr/>
        </p:nvSpPr>
        <p:spPr bwMode="auto">
          <a:xfrm>
            <a:off x="6324601" y="1829304"/>
            <a:ext cx="339725" cy="396875"/>
          </a:xfrm>
          <a:prstGeom prst="rect">
            <a:avLst/>
          </a:prstGeom>
          <a:noFill/>
          <a:ln w="9525">
            <a:noFill/>
            <a:miter lim="800000"/>
            <a:headEnd/>
            <a:tailEnd/>
          </a:ln>
        </p:spPr>
        <p:txBody>
          <a:bodyPr wrap="none">
            <a:spAutoFit/>
          </a:bodyPr>
          <a:lstStyle/>
          <a:p>
            <a:r>
              <a:rPr lang="en-US" sz="2000" b="1"/>
              <a:t>F</a:t>
            </a:r>
          </a:p>
        </p:txBody>
      </p:sp>
      <p:sp>
        <p:nvSpPr>
          <p:cNvPr id="57352" name="Text Box 10"/>
          <p:cNvSpPr txBox="1">
            <a:spLocks noChangeArrowheads="1"/>
          </p:cNvSpPr>
          <p:nvPr/>
        </p:nvSpPr>
        <p:spPr bwMode="auto">
          <a:xfrm>
            <a:off x="1974850" y="2819904"/>
            <a:ext cx="2819400" cy="701675"/>
          </a:xfrm>
          <a:prstGeom prst="rect">
            <a:avLst/>
          </a:prstGeom>
          <a:noFill/>
          <a:ln w="9525">
            <a:noFill/>
            <a:miter lim="800000"/>
            <a:headEnd/>
            <a:tailEnd/>
          </a:ln>
        </p:spPr>
        <p:txBody>
          <a:bodyPr wrap="none">
            <a:spAutoFit/>
          </a:bodyPr>
          <a:lstStyle/>
          <a:p>
            <a:pPr algn="ctr"/>
            <a:r>
              <a:rPr lang="en-US" sz="2000" b="1"/>
              <a:t>optical center</a:t>
            </a:r>
          </a:p>
          <a:p>
            <a:pPr algn="ctr"/>
            <a:r>
              <a:rPr lang="en-US" sz="2000" b="1"/>
              <a:t>(Center Of Projection)</a:t>
            </a:r>
          </a:p>
        </p:txBody>
      </p:sp>
      <p:sp>
        <p:nvSpPr>
          <p:cNvPr id="57353" name="Line 11"/>
          <p:cNvSpPr>
            <a:spLocks noChangeShapeType="1"/>
          </p:cNvSpPr>
          <p:nvPr/>
        </p:nvSpPr>
        <p:spPr bwMode="auto">
          <a:xfrm flipV="1">
            <a:off x="4038600" y="2226178"/>
            <a:ext cx="838200" cy="673100"/>
          </a:xfrm>
          <a:prstGeom prst="line">
            <a:avLst/>
          </a:prstGeom>
          <a:noFill/>
          <a:ln w="19050">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40597684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t>Results</a:t>
            </a:r>
          </a:p>
        </p:txBody>
      </p:sp>
      <p:pic>
        <p:nvPicPr>
          <p:cNvPr id="111620" name="Picture 4" descr="Picture077"/>
          <p:cNvPicPr>
            <a:picLocks noChangeAspect="1" noChangeArrowheads="1"/>
          </p:cNvPicPr>
          <p:nvPr/>
        </p:nvPicPr>
        <p:blipFill>
          <a:blip r:embed="rId2" cstate="print"/>
          <a:srcRect/>
          <a:stretch>
            <a:fillRect/>
          </a:stretch>
        </p:blipFill>
        <p:spPr bwMode="auto">
          <a:xfrm>
            <a:off x="1543050" y="1371600"/>
            <a:ext cx="1714500" cy="2286000"/>
          </a:xfrm>
          <a:prstGeom prst="rect">
            <a:avLst/>
          </a:prstGeom>
          <a:noFill/>
        </p:spPr>
      </p:pic>
      <p:pic>
        <p:nvPicPr>
          <p:cNvPr id="111621" name="Picture 5" descr="oxford1"/>
          <p:cNvPicPr>
            <a:picLocks noChangeAspect="1" noChangeArrowheads="1"/>
          </p:cNvPicPr>
          <p:nvPr/>
        </p:nvPicPr>
        <p:blipFill>
          <a:blip r:embed="rId3" cstate="print"/>
          <a:srcRect/>
          <a:stretch>
            <a:fillRect/>
          </a:stretch>
        </p:blipFill>
        <p:spPr bwMode="auto">
          <a:xfrm>
            <a:off x="5219700" y="1371600"/>
            <a:ext cx="3676650" cy="2286000"/>
          </a:xfrm>
          <a:prstGeom prst="rect">
            <a:avLst/>
          </a:prstGeom>
          <a:noFill/>
        </p:spPr>
      </p:pic>
      <p:pic>
        <p:nvPicPr>
          <p:cNvPr id="111622" name="Picture 6" descr="BroadSt"/>
          <p:cNvPicPr>
            <a:picLocks noChangeAspect="1" noChangeArrowheads="1"/>
          </p:cNvPicPr>
          <p:nvPr/>
        </p:nvPicPr>
        <p:blipFill>
          <a:blip r:embed="rId4" cstate="print"/>
          <a:srcRect/>
          <a:stretch>
            <a:fillRect/>
          </a:stretch>
        </p:blipFill>
        <p:spPr bwMode="auto">
          <a:xfrm>
            <a:off x="819150" y="3886200"/>
            <a:ext cx="3049588" cy="2286000"/>
          </a:xfrm>
          <a:prstGeom prst="rect">
            <a:avLst/>
          </a:prstGeom>
          <a:noFill/>
        </p:spPr>
      </p:pic>
      <p:pic>
        <p:nvPicPr>
          <p:cNvPr id="111623" name="Picture 7" descr="BroadSt3"/>
          <p:cNvPicPr>
            <a:picLocks noChangeAspect="1" noChangeArrowheads="1"/>
          </p:cNvPicPr>
          <p:nvPr/>
        </p:nvPicPr>
        <p:blipFill>
          <a:blip r:embed="rId5" cstate="print"/>
          <a:srcRect/>
          <a:stretch>
            <a:fillRect/>
          </a:stretch>
        </p:blipFill>
        <p:spPr bwMode="auto">
          <a:xfrm>
            <a:off x="5105400" y="3886200"/>
            <a:ext cx="3714750" cy="2286000"/>
          </a:xfrm>
          <a:prstGeom prst="rect">
            <a:avLst/>
          </a:prstGeom>
          <a:noFill/>
        </p:spPr>
      </p:pic>
      <p:sp>
        <p:nvSpPr>
          <p:cNvPr id="111624" name="Text Box 8"/>
          <p:cNvSpPr txBox="1">
            <a:spLocks noChangeArrowheads="1"/>
          </p:cNvSpPr>
          <p:nvPr/>
        </p:nvSpPr>
        <p:spPr bwMode="auto">
          <a:xfrm>
            <a:off x="5162550" y="6262688"/>
            <a:ext cx="3276600" cy="366712"/>
          </a:xfrm>
          <a:prstGeom prst="rect">
            <a:avLst/>
          </a:prstGeom>
          <a:noFill/>
          <a:ln w="9525">
            <a:noFill/>
            <a:miter lim="800000"/>
            <a:headEnd/>
            <a:tailEnd/>
          </a:ln>
          <a:effectLst/>
        </p:spPr>
        <p:txBody>
          <a:bodyPr>
            <a:spAutoFit/>
          </a:bodyPr>
          <a:lstStyle/>
          <a:p>
            <a:pPr algn="ctr">
              <a:spcBef>
                <a:spcPct val="50000"/>
              </a:spcBef>
            </a:pPr>
            <a:r>
              <a:rPr lang="en-US"/>
              <a:t>Automatic Photo Pop-up</a:t>
            </a:r>
          </a:p>
        </p:txBody>
      </p:sp>
      <p:sp>
        <p:nvSpPr>
          <p:cNvPr id="111625" name="Text Box 9"/>
          <p:cNvSpPr txBox="1">
            <a:spLocks noChangeArrowheads="1"/>
          </p:cNvSpPr>
          <p:nvPr/>
        </p:nvSpPr>
        <p:spPr bwMode="auto">
          <a:xfrm>
            <a:off x="1200150" y="6245226"/>
            <a:ext cx="2286000" cy="366713"/>
          </a:xfrm>
          <a:prstGeom prst="rect">
            <a:avLst/>
          </a:prstGeom>
          <a:noFill/>
          <a:ln w="9525">
            <a:noFill/>
            <a:miter lim="800000"/>
            <a:headEnd/>
            <a:tailEnd/>
          </a:ln>
          <a:effectLst/>
        </p:spPr>
        <p:txBody>
          <a:bodyPr>
            <a:spAutoFit/>
          </a:bodyPr>
          <a:lstStyle/>
          <a:p>
            <a:pPr algn="ctr">
              <a:spcBef>
                <a:spcPct val="50000"/>
              </a:spcBef>
            </a:pPr>
            <a:r>
              <a:rPr lang="en-US"/>
              <a:t>Input Image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t>Comparison with Manual Method</a:t>
            </a:r>
          </a:p>
        </p:txBody>
      </p:sp>
      <p:pic>
        <p:nvPicPr>
          <p:cNvPr id="106499" name="Picture 3" descr="merton"/>
          <p:cNvPicPr>
            <a:picLocks noChangeAspect="1" noChangeArrowheads="1"/>
          </p:cNvPicPr>
          <p:nvPr/>
        </p:nvPicPr>
        <p:blipFill>
          <a:blip r:embed="rId3" cstate="print"/>
          <a:srcRect/>
          <a:stretch>
            <a:fillRect/>
          </a:stretch>
        </p:blipFill>
        <p:spPr bwMode="auto">
          <a:xfrm>
            <a:off x="385764" y="2024063"/>
            <a:ext cx="3729037" cy="2803525"/>
          </a:xfrm>
          <a:prstGeom prst="rect">
            <a:avLst/>
          </a:prstGeom>
          <a:noFill/>
        </p:spPr>
      </p:pic>
      <p:sp>
        <p:nvSpPr>
          <p:cNvPr id="106500" name="Text Box 4"/>
          <p:cNvSpPr txBox="1">
            <a:spLocks noChangeArrowheads="1"/>
          </p:cNvSpPr>
          <p:nvPr/>
        </p:nvSpPr>
        <p:spPr bwMode="auto">
          <a:xfrm>
            <a:off x="1295400" y="4843463"/>
            <a:ext cx="2286000" cy="396875"/>
          </a:xfrm>
          <a:prstGeom prst="rect">
            <a:avLst/>
          </a:prstGeom>
          <a:noFill/>
          <a:ln w="9525">
            <a:noFill/>
            <a:miter lim="800000"/>
            <a:headEnd/>
            <a:tailEnd/>
          </a:ln>
          <a:effectLst/>
        </p:spPr>
        <p:txBody>
          <a:bodyPr>
            <a:spAutoFit/>
          </a:bodyPr>
          <a:lstStyle/>
          <a:p>
            <a:pPr algn="ctr">
              <a:spcBef>
                <a:spcPct val="50000"/>
              </a:spcBef>
            </a:pPr>
            <a:r>
              <a:rPr lang="en-US" sz="2000"/>
              <a:t>Input Image</a:t>
            </a:r>
          </a:p>
        </p:txBody>
      </p:sp>
      <p:sp>
        <p:nvSpPr>
          <p:cNvPr id="106501" name="Text Box 5"/>
          <p:cNvSpPr txBox="1">
            <a:spLocks noChangeArrowheads="1"/>
          </p:cNvSpPr>
          <p:nvPr/>
        </p:nvSpPr>
        <p:spPr bwMode="auto">
          <a:xfrm>
            <a:off x="4267200" y="6275388"/>
            <a:ext cx="4724400" cy="396875"/>
          </a:xfrm>
          <a:prstGeom prst="rect">
            <a:avLst/>
          </a:prstGeom>
          <a:noFill/>
          <a:ln w="9525">
            <a:noFill/>
            <a:miter lim="800000"/>
            <a:headEnd/>
            <a:tailEnd/>
          </a:ln>
          <a:effectLst/>
        </p:spPr>
        <p:txBody>
          <a:bodyPr>
            <a:spAutoFit/>
          </a:bodyPr>
          <a:lstStyle/>
          <a:p>
            <a:pPr algn="ctr">
              <a:spcBef>
                <a:spcPct val="50000"/>
              </a:spcBef>
            </a:pPr>
            <a:r>
              <a:rPr lang="en-US" sz="2000" dirty="0"/>
              <a:t>Automatic Photo Pop-up</a:t>
            </a:r>
          </a:p>
        </p:txBody>
      </p:sp>
      <p:sp>
        <p:nvSpPr>
          <p:cNvPr id="106503" name="Text Box 7"/>
          <p:cNvSpPr txBox="1">
            <a:spLocks noChangeArrowheads="1"/>
          </p:cNvSpPr>
          <p:nvPr/>
        </p:nvSpPr>
        <p:spPr bwMode="auto">
          <a:xfrm>
            <a:off x="5181600" y="3548063"/>
            <a:ext cx="4343400" cy="400110"/>
          </a:xfrm>
          <a:prstGeom prst="rect">
            <a:avLst/>
          </a:prstGeom>
          <a:noFill/>
          <a:ln w="9525">
            <a:noFill/>
            <a:miter lim="800000"/>
            <a:headEnd/>
            <a:tailEnd/>
          </a:ln>
          <a:effectLst/>
        </p:spPr>
        <p:txBody>
          <a:bodyPr wrap="square">
            <a:spAutoFit/>
          </a:bodyPr>
          <a:lstStyle/>
          <a:p>
            <a:pPr algn="ctr">
              <a:spcBef>
                <a:spcPct val="50000"/>
              </a:spcBef>
            </a:pPr>
            <a:r>
              <a:rPr lang="en-US" sz="2000" dirty="0"/>
              <a:t>[Liebowitz et al. 1999] (manual)</a:t>
            </a:r>
          </a:p>
        </p:txBody>
      </p:sp>
      <p:pic>
        <p:nvPicPr>
          <p:cNvPr id="106504" name="Picture 8" descr="merton2"/>
          <p:cNvPicPr>
            <a:picLocks noChangeAspect="1" noChangeArrowheads="1"/>
          </p:cNvPicPr>
          <p:nvPr/>
        </p:nvPicPr>
        <p:blipFill>
          <a:blip r:embed="rId4" cstate="print">
            <a:clrChange>
              <a:clrFrom>
                <a:srgbClr val="FFFFFF"/>
              </a:clrFrom>
              <a:clrTo>
                <a:srgbClr val="FFFFFF">
                  <a:alpha val="0"/>
                </a:srgbClr>
              </a:clrTo>
            </a:clrChange>
          </a:blip>
          <a:srcRect b="13271"/>
          <a:stretch>
            <a:fillRect/>
          </a:stretch>
        </p:blipFill>
        <p:spPr bwMode="auto">
          <a:xfrm>
            <a:off x="4343400" y="3886200"/>
            <a:ext cx="4876800" cy="2405062"/>
          </a:xfrm>
          <a:prstGeom prst="rect">
            <a:avLst/>
          </a:prstGeom>
          <a:noFill/>
        </p:spPr>
      </p:pic>
      <p:pic>
        <p:nvPicPr>
          <p:cNvPr id="106506" name="Picture 10"/>
          <p:cNvPicPr>
            <a:picLocks noChangeAspect="1" noChangeArrowheads="1"/>
          </p:cNvPicPr>
          <p:nvPr/>
        </p:nvPicPr>
        <p:blipFill>
          <a:blip r:embed="rId5" cstate="print"/>
          <a:srcRect/>
          <a:stretch>
            <a:fillRect/>
          </a:stretch>
        </p:blipFill>
        <p:spPr bwMode="auto">
          <a:xfrm>
            <a:off x="4343400" y="1065213"/>
            <a:ext cx="4876800" cy="2601913"/>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Failures</a:t>
            </a:r>
          </a:p>
        </p:txBody>
      </p:sp>
      <p:pic>
        <p:nvPicPr>
          <p:cNvPr id="55303" name="Picture 7" descr="fail2"/>
          <p:cNvPicPr>
            <a:picLocks noChangeAspect="1" noChangeArrowheads="1"/>
          </p:cNvPicPr>
          <p:nvPr/>
        </p:nvPicPr>
        <p:blipFill>
          <a:blip r:embed="rId2" cstate="print"/>
          <a:srcRect/>
          <a:stretch>
            <a:fillRect/>
          </a:stretch>
        </p:blipFill>
        <p:spPr bwMode="auto">
          <a:xfrm>
            <a:off x="4114800" y="2819400"/>
            <a:ext cx="4953000" cy="2816225"/>
          </a:xfrm>
          <a:prstGeom prst="rect">
            <a:avLst/>
          </a:prstGeom>
          <a:noFill/>
        </p:spPr>
      </p:pic>
      <p:pic>
        <p:nvPicPr>
          <p:cNvPr id="55304" name="Picture 8" descr="234_3493"/>
          <p:cNvPicPr>
            <a:picLocks noChangeAspect="1" noChangeArrowheads="1"/>
          </p:cNvPicPr>
          <p:nvPr/>
        </p:nvPicPr>
        <p:blipFill>
          <a:blip r:embed="rId3" cstate="print"/>
          <a:srcRect/>
          <a:stretch>
            <a:fillRect/>
          </a:stretch>
        </p:blipFill>
        <p:spPr bwMode="auto">
          <a:xfrm>
            <a:off x="762001" y="2187575"/>
            <a:ext cx="2773363" cy="2079625"/>
          </a:xfrm>
          <a:prstGeom prst="rect">
            <a:avLst/>
          </a:prstGeom>
          <a:noFill/>
          <a:ln w="9525">
            <a:noFill/>
            <a:miter lim="800000"/>
            <a:headEnd/>
            <a:tailEnd/>
          </a:ln>
        </p:spPr>
      </p:pic>
      <p:pic>
        <p:nvPicPr>
          <p:cNvPr id="55305" name="Picture 9" descr="234_3493_l"/>
          <p:cNvPicPr>
            <a:picLocks noChangeAspect="1" noChangeArrowheads="1"/>
          </p:cNvPicPr>
          <p:nvPr/>
        </p:nvPicPr>
        <p:blipFill>
          <a:blip r:embed="rId4" cstate="print"/>
          <a:srcRect/>
          <a:stretch>
            <a:fillRect/>
          </a:stretch>
        </p:blipFill>
        <p:spPr bwMode="auto">
          <a:xfrm>
            <a:off x="762000" y="4381499"/>
            <a:ext cx="2743200" cy="2019300"/>
          </a:xfrm>
          <a:prstGeom prst="rect">
            <a:avLst/>
          </a:prstGeom>
          <a:noFill/>
          <a:ln w="9525">
            <a:noFill/>
            <a:miter lim="800000"/>
            <a:headEnd/>
            <a:tailEnd/>
          </a:ln>
        </p:spPr>
      </p:pic>
      <p:sp>
        <p:nvSpPr>
          <p:cNvPr id="55306" name="Text Box 10"/>
          <p:cNvSpPr txBox="1">
            <a:spLocks noChangeArrowheads="1"/>
          </p:cNvSpPr>
          <p:nvPr/>
        </p:nvSpPr>
        <p:spPr bwMode="auto">
          <a:xfrm>
            <a:off x="3886200" y="1447799"/>
            <a:ext cx="2286000" cy="457200"/>
          </a:xfrm>
          <a:prstGeom prst="rect">
            <a:avLst/>
          </a:prstGeom>
          <a:noFill/>
          <a:ln w="9525">
            <a:noFill/>
            <a:miter lim="800000"/>
            <a:headEnd/>
            <a:tailEnd/>
          </a:ln>
          <a:effectLst/>
        </p:spPr>
        <p:txBody>
          <a:bodyPr>
            <a:spAutoFit/>
          </a:bodyPr>
          <a:lstStyle/>
          <a:p>
            <a:pPr>
              <a:spcBef>
                <a:spcPct val="50000"/>
              </a:spcBef>
            </a:pPr>
            <a:r>
              <a:rPr lang="en-US" sz="2400"/>
              <a:t>Labeling Errors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Failures</a:t>
            </a:r>
          </a:p>
        </p:txBody>
      </p:sp>
      <p:pic>
        <p:nvPicPr>
          <p:cNvPr id="59396" name="Picture 4" descr="failures"/>
          <p:cNvPicPr>
            <a:picLocks noChangeAspect="1" noChangeArrowheads="1"/>
          </p:cNvPicPr>
          <p:nvPr/>
        </p:nvPicPr>
        <p:blipFill>
          <a:blip r:embed="rId2" cstate="print"/>
          <a:srcRect/>
          <a:stretch>
            <a:fillRect/>
          </a:stretch>
        </p:blipFill>
        <p:spPr bwMode="auto">
          <a:xfrm>
            <a:off x="498474" y="1828800"/>
            <a:ext cx="3435350" cy="2286000"/>
          </a:xfrm>
          <a:prstGeom prst="rect">
            <a:avLst/>
          </a:prstGeom>
          <a:noFill/>
          <a:ln w="9525">
            <a:noFill/>
            <a:miter lim="800000"/>
            <a:headEnd/>
            <a:tailEnd/>
          </a:ln>
        </p:spPr>
      </p:pic>
      <p:pic>
        <p:nvPicPr>
          <p:cNvPr id="59397" name="Picture 5" descr="failures1"/>
          <p:cNvPicPr>
            <a:picLocks noChangeAspect="1" noChangeArrowheads="1"/>
          </p:cNvPicPr>
          <p:nvPr/>
        </p:nvPicPr>
        <p:blipFill>
          <a:blip r:embed="rId3" cstate="print"/>
          <a:srcRect/>
          <a:stretch>
            <a:fillRect/>
          </a:stretch>
        </p:blipFill>
        <p:spPr bwMode="auto">
          <a:xfrm>
            <a:off x="4314824" y="1524000"/>
            <a:ext cx="4730750" cy="2674938"/>
          </a:xfrm>
          <a:prstGeom prst="rect">
            <a:avLst/>
          </a:prstGeom>
          <a:noFill/>
          <a:ln w="9525">
            <a:noFill/>
            <a:miter lim="800000"/>
            <a:headEnd/>
            <a:tailEnd/>
          </a:ln>
        </p:spPr>
      </p:pic>
      <p:sp>
        <p:nvSpPr>
          <p:cNvPr id="59398" name="Text Box 6"/>
          <p:cNvSpPr txBox="1">
            <a:spLocks noChangeArrowheads="1"/>
          </p:cNvSpPr>
          <p:nvPr/>
        </p:nvSpPr>
        <p:spPr bwMode="auto">
          <a:xfrm>
            <a:off x="1952624" y="1295400"/>
            <a:ext cx="4953000" cy="457200"/>
          </a:xfrm>
          <a:prstGeom prst="rect">
            <a:avLst/>
          </a:prstGeom>
          <a:noFill/>
          <a:ln w="9525">
            <a:noFill/>
            <a:miter lim="800000"/>
            <a:headEnd/>
            <a:tailEnd/>
          </a:ln>
          <a:effectLst/>
        </p:spPr>
        <p:txBody>
          <a:bodyPr>
            <a:spAutoFit/>
          </a:bodyPr>
          <a:lstStyle/>
          <a:p>
            <a:pPr algn="ctr">
              <a:spcBef>
                <a:spcPct val="50000"/>
              </a:spcBef>
            </a:pPr>
            <a:r>
              <a:rPr lang="en-US" sz="2400"/>
              <a:t>Foreground Objects</a:t>
            </a:r>
          </a:p>
        </p:txBody>
      </p:sp>
      <p:pic>
        <p:nvPicPr>
          <p:cNvPr id="59399" name="Picture 7" descr="foreground1"/>
          <p:cNvPicPr>
            <a:picLocks noChangeAspect="1" noChangeArrowheads="1"/>
          </p:cNvPicPr>
          <p:nvPr/>
        </p:nvPicPr>
        <p:blipFill>
          <a:blip r:embed="rId4" cstate="print"/>
          <a:srcRect/>
          <a:stretch>
            <a:fillRect/>
          </a:stretch>
        </p:blipFill>
        <p:spPr bwMode="auto">
          <a:xfrm>
            <a:off x="4648200" y="4267200"/>
            <a:ext cx="4075113" cy="2286000"/>
          </a:xfrm>
          <a:prstGeom prst="rect">
            <a:avLst/>
          </a:prstGeom>
          <a:noFill/>
          <a:ln w="9525">
            <a:noFill/>
            <a:miter lim="800000"/>
            <a:headEnd/>
            <a:tailEnd/>
          </a:ln>
        </p:spPr>
      </p:pic>
      <p:pic>
        <p:nvPicPr>
          <p:cNvPr id="59400" name="Picture 8" descr="college10"/>
          <p:cNvPicPr>
            <a:picLocks noChangeAspect="1" noChangeArrowheads="1"/>
          </p:cNvPicPr>
          <p:nvPr/>
        </p:nvPicPr>
        <p:blipFill>
          <a:blip r:embed="rId5" cstate="print"/>
          <a:srcRect/>
          <a:stretch>
            <a:fillRect/>
          </a:stretch>
        </p:blipFill>
        <p:spPr bwMode="auto">
          <a:xfrm>
            <a:off x="704849" y="4267200"/>
            <a:ext cx="3048000" cy="22860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Adding Foreground Labels</a:t>
            </a:r>
          </a:p>
        </p:txBody>
      </p:sp>
      <p:grpSp>
        <p:nvGrpSpPr>
          <p:cNvPr id="3" name="Group 19"/>
          <p:cNvGrpSpPr/>
          <p:nvPr/>
        </p:nvGrpSpPr>
        <p:grpSpPr>
          <a:xfrm>
            <a:off x="762000" y="1006267"/>
            <a:ext cx="3913259" cy="3271322"/>
            <a:chOff x="381000" y="2667000"/>
            <a:chExt cx="3913259" cy="3271322"/>
          </a:xfrm>
        </p:grpSpPr>
        <p:pic>
          <p:nvPicPr>
            <p:cNvPr id="4" name="Picture 3" descr="C:\Documents and Settings\Derek Hoiem\My Documents\Presentations\CVPR2008\figs\scenery15_surf3.jpg"/>
            <p:cNvPicPr>
              <a:picLocks noChangeAspect="1" noChangeArrowheads="1"/>
            </p:cNvPicPr>
            <p:nvPr/>
          </p:nvPicPr>
          <p:blipFill>
            <a:blip r:embed="rId2" cstate="print"/>
            <a:srcRect/>
            <a:stretch>
              <a:fillRect/>
            </a:stretch>
          </p:blipFill>
          <p:spPr bwMode="auto">
            <a:xfrm>
              <a:off x="381000" y="2667000"/>
              <a:ext cx="3886200" cy="2565062"/>
            </a:xfrm>
            <a:prstGeom prst="rect">
              <a:avLst/>
            </a:prstGeom>
            <a:noFill/>
            <a:ln w="9525">
              <a:noFill/>
              <a:miter lim="800000"/>
              <a:headEnd/>
              <a:tailEnd/>
            </a:ln>
          </p:spPr>
        </p:pic>
        <p:cxnSp>
          <p:nvCxnSpPr>
            <p:cNvPr id="10" name="Straight Connector 9"/>
            <p:cNvCxnSpPr/>
            <p:nvPr/>
          </p:nvCxnSpPr>
          <p:spPr>
            <a:xfrm>
              <a:off x="1608598" y="4319461"/>
              <a:ext cx="228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08259" y="3823383"/>
              <a:ext cx="60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87842" y="3442383"/>
              <a:ext cx="3429000" cy="228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760859" y="3518583"/>
              <a:ext cx="533400" cy="76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60459" y="5230436"/>
              <a:ext cx="3496470" cy="707886"/>
            </a:xfrm>
            <a:prstGeom prst="rect">
              <a:avLst/>
            </a:prstGeom>
            <a:noFill/>
          </p:spPr>
          <p:txBody>
            <a:bodyPr wrap="none" rtlCol="0">
              <a:spAutoFit/>
            </a:bodyPr>
            <a:lstStyle/>
            <a:p>
              <a:r>
                <a:rPr lang="en-US" sz="2000" dirty="0"/>
                <a:t>Recovered Surface Labels + </a:t>
              </a:r>
            </a:p>
            <a:p>
              <a:r>
                <a:rPr lang="en-US" sz="2000" dirty="0"/>
                <a:t>Ground-Vertical Boundary Fit</a:t>
              </a:r>
            </a:p>
          </p:txBody>
        </p:sp>
      </p:grpSp>
      <p:grpSp>
        <p:nvGrpSpPr>
          <p:cNvPr id="6" name="Group 21"/>
          <p:cNvGrpSpPr/>
          <p:nvPr/>
        </p:nvGrpSpPr>
        <p:grpSpPr>
          <a:xfrm>
            <a:off x="4952999" y="1006267"/>
            <a:ext cx="3931920" cy="2914710"/>
            <a:chOff x="4736219" y="1295400"/>
            <a:chExt cx="3931920" cy="2914710"/>
          </a:xfrm>
        </p:grpSpPr>
        <p:graphicFrame>
          <p:nvGraphicFramePr>
            <p:cNvPr id="5" name="Object 2"/>
            <p:cNvGraphicFramePr>
              <a:graphicFrameLocks noChangeAspect="1"/>
            </p:cNvGraphicFramePr>
            <p:nvPr/>
          </p:nvGraphicFramePr>
          <p:xfrm>
            <a:off x="4773541" y="1295400"/>
            <a:ext cx="3886200" cy="2565032"/>
          </p:xfrm>
          <a:graphic>
            <a:graphicData uri="http://schemas.openxmlformats.org/presentationml/2006/ole">
              <mc:AlternateContent xmlns:mc="http://schemas.openxmlformats.org/markup-compatibility/2006">
                <mc:Choice xmlns:v="urn:schemas-microsoft-com:vml" Requires="v">
                  <p:oleObj name="Acrobat Document" r:id="rId3" imgW="4451400" imgH="2937600" progId="AcroExch.Document.7">
                    <p:embed/>
                  </p:oleObj>
                </mc:Choice>
                <mc:Fallback>
                  <p:oleObj name="Acrobat Document" r:id="rId3" imgW="4451400" imgH="2937600" progId="AcroExch.Document.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3541" y="1295400"/>
                          <a:ext cx="3886200" cy="256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7" name="Straight Connector 6"/>
            <p:cNvCxnSpPr/>
            <p:nvPr/>
          </p:nvCxnSpPr>
          <p:spPr>
            <a:xfrm>
              <a:off x="4736219" y="2076061"/>
              <a:ext cx="393192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953000" y="3810000"/>
              <a:ext cx="3469219" cy="400110"/>
            </a:xfrm>
            <a:prstGeom prst="rect">
              <a:avLst/>
            </a:prstGeom>
            <a:noFill/>
          </p:spPr>
          <p:txBody>
            <a:bodyPr wrap="none" rtlCol="0">
              <a:spAutoFit/>
            </a:bodyPr>
            <a:lstStyle/>
            <a:p>
              <a:r>
                <a:rPr lang="en-US" sz="2000" dirty="0"/>
                <a:t>Object Boundaries + Horizon</a:t>
              </a:r>
            </a:p>
          </p:txBody>
        </p:sp>
      </p:grpSp>
      <p:pic>
        <p:nvPicPr>
          <p:cNvPr id="23" name="Picture 22" descr="scenery15_view2_w"/>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285999" y="3883395"/>
            <a:ext cx="5638800" cy="2990272"/>
          </a:xfrm>
          <a:prstGeom prst="rect">
            <a:avLst/>
          </a:prstGeom>
          <a:noFill/>
        </p:spPr>
      </p:pic>
      <p:sp>
        <p:nvSpPr>
          <p:cNvPr id="24" name="Down Arrow 23"/>
          <p:cNvSpPr/>
          <p:nvPr/>
        </p:nvSpPr>
        <p:spPr>
          <a:xfrm>
            <a:off x="4629538" y="4130467"/>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63212"/>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9CC0841-673C-ED78-358F-50CCFA188AFA}"/>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pic>
        <p:nvPicPr>
          <p:cNvPr id="4" name="cvpr2008_mini">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0" y="0"/>
            <a:ext cx="9161126" cy="6871376"/>
          </a:xfrm>
        </p:spPr>
      </p:pic>
    </p:spTree>
    <p:custDataLst>
      <p:tags r:id="rId1"/>
    </p:custDataLst>
  </p:cSld>
  <p:clrMapOvr>
    <a:masterClrMapping/>
  </p:clrMapOvr>
  <p:transition advTm="639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1295400" y="945735"/>
            <a:ext cx="6705600" cy="5566172"/>
          </a:xfrm>
          <a:prstGeom prst="rect">
            <a:avLst/>
          </a:prstGeom>
          <a:noFill/>
          <a:ln w="9525">
            <a:solidFill>
              <a:schemeClr val="tx1"/>
            </a:solidFill>
            <a:miter lim="800000"/>
            <a:headEnd/>
            <a:tailEnd/>
          </a:ln>
        </p:spPr>
      </p:pic>
      <p:sp>
        <p:nvSpPr>
          <p:cNvPr id="92" name="Freeform 91"/>
          <p:cNvSpPr/>
          <p:nvPr/>
        </p:nvSpPr>
        <p:spPr>
          <a:xfrm>
            <a:off x="1295401" y="4527136"/>
            <a:ext cx="6727371" cy="2002971"/>
          </a:xfrm>
          <a:custGeom>
            <a:avLst/>
            <a:gdLst>
              <a:gd name="connsiteX0" fmla="*/ 0 w 6727371"/>
              <a:gd name="connsiteY0" fmla="*/ 1001486 h 2002971"/>
              <a:gd name="connsiteX1" fmla="*/ 2764971 w 6727371"/>
              <a:gd name="connsiteY1" fmla="*/ 0 h 2002971"/>
              <a:gd name="connsiteX2" fmla="*/ 6727371 w 6727371"/>
              <a:gd name="connsiteY2" fmla="*/ 174171 h 2002971"/>
              <a:gd name="connsiteX3" fmla="*/ 6683829 w 6727371"/>
              <a:gd name="connsiteY3" fmla="*/ 2002971 h 2002971"/>
              <a:gd name="connsiteX4" fmla="*/ 0 w 6727371"/>
              <a:gd name="connsiteY4" fmla="*/ 1981200 h 2002971"/>
              <a:gd name="connsiteX5" fmla="*/ 0 w 6727371"/>
              <a:gd name="connsiteY5" fmla="*/ 1001486 h 200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7371" h="2002971">
                <a:moveTo>
                  <a:pt x="0" y="1001486"/>
                </a:moveTo>
                <a:lnTo>
                  <a:pt x="2764971" y="0"/>
                </a:lnTo>
                <a:lnTo>
                  <a:pt x="6727371" y="174171"/>
                </a:lnTo>
                <a:lnTo>
                  <a:pt x="6683829" y="2002971"/>
                </a:lnTo>
                <a:lnTo>
                  <a:pt x="0" y="1981200"/>
                </a:lnTo>
                <a:lnTo>
                  <a:pt x="0" y="1001486"/>
                </a:lnTo>
                <a:close/>
              </a:path>
            </a:pathLst>
          </a:cu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1251857" y="956622"/>
            <a:ext cx="2808514" cy="4593771"/>
          </a:xfrm>
          <a:custGeom>
            <a:avLst/>
            <a:gdLst>
              <a:gd name="connsiteX0" fmla="*/ 0 w 2808514"/>
              <a:gd name="connsiteY0" fmla="*/ 0 h 4593771"/>
              <a:gd name="connsiteX1" fmla="*/ 2808514 w 2808514"/>
              <a:gd name="connsiteY1" fmla="*/ 849085 h 4593771"/>
              <a:gd name="connsiteX2" fmla="*/ 2808514 w 2808514"/>
              <a:gd name="connsiteY2" fmla="*/ 3592285 h 4593771"/>
              <a:gd name="connsiteX3" fmla="*/ 21772 w 2808514"/>
              <a:gd name="connsiteY3" fmla="*/ 4593771 h 4593771"/>
              <a:gd name="connsiteX4" fmla="*/ 0 w 2808514"/>
              <a:gd name="connsiteY4" fmla="*/ 0 h 459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8514" h="4593771">
                <a:moveTo>
                  <a:pt x="0" y="0"/>
                </a:moveTo>
                <a:lnTo>
                  <a:pt x="2808514" y="849085"/>
                </a:lnTo>
                <a:lnTo>
                  <a:pt x="2808514" y="3592285"/>
                </a:lnTo>
                <a:lnTo>
                  <a:pt x="21772" y="4593771"/>
                </a:lnTo>
                <a:lnTo>
                  <a:pt x="0" y="0"/>
                </a:lnTo>
                <a:close/>
              </a:path>
            </a:pathLst>
          </a:custGeom>
          <a:solidFill>
            <a:srgbClr val="FFCC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038600" y="1783935"/>
            <a:ext cx="0" cy="2743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295400" y="4527135"/>
            <a:ext cx="2743200" cy="9776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4024224" y="4550139"/>
            <a:ext cx="3976777" cy="1293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21280" y="985621"/>
            <a:ext cx="2717321" cy="7983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flipV="1">
            <a:off x="3886541" y="4574453"/>
            <a:ext cx="865177" cy="105083"/>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3886541" y="4202952"/>
            <a:ext cx="1" cy="39319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dirty="0"/>
              <a:t>Fitting boxes to indoor scenes</a:t>
            </a:r>
          </a:p>
        </p:txBody>
      </p:sp>
      <p:cxnSp>
        <p:nvCxnSpPr>
          <p:cNvPr id="14" name="Straight Connector 13"/>
          <p:cNvCxnSpPr/>
          <p:nvPr/>
        </p:nvCxnSpPr>
        <p:spPr>
          <a:xfrm flipV="1">
            <a:off x="4024224" y="1631535"/>
            <a:ext cx="3976777" cy="152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286196" y="1827869"/>
            <a:ext cx="624915" cy="369332"/>
          </a:xfrm>
          <a:prstGeom prst="rect">
            <a:avLst/>
          </a:prstGeom>
          <a:solidFill>
            <a:schemeClr val="bg1">
              <a:alpha val="40000"/>
            </a:schemeClr>
          </a:solidFill>
          <a:effectLst>
            <a:softEdge rad="63500"/>
          </a:effectLst>
        </p:spPr>
        <p:txBody>
          <a:bodyPr wrap="none" rtlCol="0">
            <a:spAutoFit/>
          </a:bodyPr>
          <a:lstStyle/>
          <a:p>
            <a:r>
              <a:rPr lang="en-US" dirty="0"/>
              <a:t>Wall</a:t>
            </a:r>
          </a:p>
        </p:txBody>
      </p:sp>
      <p:sp>
        <p:nvSpPr>
          <p:cNvPr id="32" name="Freeform 31"/>
          <p:cNvSpPr/>
          <p:nvPr/>
        </p:nvSpPr>
        <p:spPr>
          <a:xfrm>
            <a:off x="2250057" y="3750759"/>
            <a:ext cx="2501660" cy="1570007"/>
          </a:xfrm>
          <a:custGeom>
            <a:avLst/>
            <a:gdLst>
              <a:gd name="connsiteX0" fmla="*/ 0 w 2570671"/>
              <a:gd name="connsiteY0" fmla="*/ 1397479 h 1570007"/>
              <a:gd name="connsiteX1" fmla="*/ 34505 w 2570671"/>
              <a:gd name="connsiteY1" fmla="*/ 293298 h 1570007"/>
              <a:gd name="connsiteX2" fmla="*/ 1621766 w 2570671"/>
              <a:gd name="connsiteY2" fmla="*/ 0 h 1570007"/>
              <a:gd name="connsiteX3" fmla="*/ 2570671 w 2570671"/>
              <a:gd name="connsiteY3" fmla="*/ 86264 h 1570007"/>
              <a:gd name="connsiteX4" fmla="*/ 2501660 w 2570671"/>
              <a:gd name="connsiteY4" fmla="*/ 948905 h 1570007"/>
              <a:gd name="connsiteX5" fmla="*/ 1276709 w 2570671"/>
              <a:gd name="connsiteY5" fmla="*/ 1570007 h 1570007"/>
              <a:gd name="connsiteX6" fmla="*/ 0 w 2570671"/>
              <a:gd name="connsiteY6" fmla="*/ 1397479 h 1570007"/>
              <a:gd name="connsiteX0" fmla="*/ 0 w 2501660"/>
              <a:gd name="connsiteY0" fmla="*/ 1405112 h 1577640"/>
              <a:gd name="connsiteX1" fmla="*/ 34505 w 2501660"/>
              <a:gd name="connsiteY1" fmla="*/ 300931 h 1577640"/>
              <a:gd name="connsiteX2" fmla="*/ 1621766 w 2501660"/>
              <a:gd name="connsiteY2" fmla="*/ 7633 h 1577640"/>
              <a:gd name="connsiteX3" fmla="*/ 2501660 w 2501660"/>
              <a:gd name="connsiteY3" fmla="*/ 93897 h 1577640"/>
              <a:gd name="connsiteX4" fmla="*/ 2501660 w 2501660"/>
              <a:gd name="connsiteY4" fmla="*/ 956538 h 1577640"/>
              <a:gd name="connsiteX5" fmla="*/ 1276709 w 2501660"/>
              <a:gd name="connsiteY5" fmla="*/ 1577640 h 1577640"/>
              <a:gd name="connsiteX6" fmla="*/ 0 w 2501660"/>
              <a:gd name="connsiteY6" fmla="*/ 1405112 h 1577640"/>
              <a:gd name="connsiteX0" fmla="*/ 0 w 2501660"/>
              <a:gd name="connsiteY0" fmla="*/ 1397479 h 1570007"/>
              <a:gd name="connsiteX1" fmla="*/ 34505 w 2501660"/>
              <a:gd name="connsiteY1" fmla="*/ 293298 h 1570007"/>
              <a:gd name="connsiteX2" fmla="*/ 1621766 w 2501660"/>
              <a:gd name="connsiteY2" fmla="*/ 0 h 1570007"/>
              <a:gd name="connsiteX3" fmla="*/ 2501660 w 2501660"/>
              <a:gd name="connsiteY3" fmla="*/ 86264 h 1570007"/>
              <a:gd name="connsiteX4" fmla="*/ 2501660 w 2501660"/>
              <a:gd name="connsiteY4" fmla="*/ 948905 h 1570007"/>
              <a:gd name="connsiteX5" fmla="*/ 1276709 w 2501660"/>
              <a:gd name="connsiteY5" fmla="*/ 1570007 h 1570007"/>
              <a:gd name="connsiteX6" fmla="*/ 0 w 2501660"/>
              <a:gd name="connsiteY6" fmla="*/ 1397479 h 157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1660" h="1570007">
                <a:moveTo>
                  <a:pt x="0" y="1397479"/>
                </a:moveTo>
                <a:lnTo>
                  <a:pt x="34505" y="293298"/>
                </a:lnTo>
                <a:cubicBezTo>
                  <a:pt x="563592" y="195532"/>
                  <a:pt x="1210574" y="34506"/>
                  <a:pt x="1621766" y="0"/>
                </a:cubicBezTo>
                <a:lnTo>
                  <a:pt x="2501660" y="86264"/>
                </a:lnTo>
                <a:lnTo>
                  <a:pt x="2501660" y="948905"/>
                </a:lnTo>
                <a:lnTo>
                  <a:pt x="1276709" y="1570007"/>
                </a:lnTo>
                <a:lnTo>
                  <a:pt x="0" y="1397479"/>
                </a:lnTo>
                <a:close/>
              </a:path>
            </a:pathLst>
          </a:custGeom>
          <a:solidFill>
            <a:schemeClr val="accent1">
              <a:lumMod val="60000"/>
              <a:lumOff val="40000"/>
              <a:alpha val="70000"/>
            </a:schemeClr>
          </a:solidFill>
          <a:ln w="38100">
            <a:solidFill>
              <a:schemeClr val="tx1"/>
            </a:solidFill>
          </a:ln>
          <a:effectLst>
            <a:outerShdw blurRad="508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a:endCxn id="32" idx="5"/>
          </p:cNvCxnSpPr>
          <p:nvPr/>
        </p:nvCxnSpPr>
        <p:spPr>
          <a:xfrm flipH="1">
            <a:off x="3526766" y="4796579"/>
            <a:ext cx="8626" cy="524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535393" y="4285596"/>
            <a:ext cx="1216325" cy="5250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899013" y="4202953"/>
            <a:ext cx="869957" cy="653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886541" y="3750758"/>
            <a:ext cx="1" cy="4701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250057" y="4188255"/>
            <a:ext cx="1661056" cy="49128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2296108" y="4235647"/>
            <a:ext cx="1230658" cy="1026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535392" y="4338272"/>
            <a:ext cx="0" cy="4723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518905" y="4751897"/>
            <a:ext cx="659155" cy="369332"/>
          </a:xfrm>
          <a:prstGeom prst="rect">
            <a:avLst/>
          </a:prstGeom>
          <a:solidFill>
            <a:schemeClr val="bg1">
              <a:alpha val="40000"/>
            </a:schemeClr>
          </a:solidFill>
          <a:effectLst>
            <a:softEdge rad="63500"/>
          </a:effectLst>
        </p:spPr>
        <p:txBody>
          <a:bodyPr wrap="none" rtlCol="0">
            <a:spAutoFit/>
          </a:bodyPr>
          <a:lstStyle/>
          <a:p>
            <a:r>
              <a:rPr lang="en-US" dirty="0"/>
              <a:t>Sofa</a:t>
            </a:r>
          </a:p>
        </p:txBody>
      </p:sp>
      <p:cxnSp>
        <p:nvCxnSpPr>
          <p:cNvPr id="85" name="Straight Connector 84"/>
          <p:cNvCxnSpPr/>
          <p:nvPr/>
        </p:nvCxnSpPr>
        <p:spPr>
          <a:xfrm flipH="1" flipV="1">
            <a:off x="2250058" y="4679535"/>
            <a:ext cx="1352715" cy="117044"/>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2250058" y="4596146"/>
            <a:ext cx="1636483" cy="53019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397647" y="4872193"/>
            <a:ext cx="561614" cy="34349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24" idx="4"/>
          </p:cNvCxnSpPr>
          <p:nvPr/>
        </p:nvCxnSpPr>
        <p:spPr>
          <a:xfrm flipH="1">
            <a:off x="4959261" y="4872192"/>
            <a:ext cx="827626"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4959261" y="4292261"/>
            <a:ext cx="0" cy="56898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4389409" y="4285596"/>
            <a:ext cx="1397479" cy="1000665"/>
          </a:xfrm>
          <a:custGeom>
            <a:avLst/>
            <a:gdLst>
              <a:gd name="connsiteX0" fmla="*/ 103517 w 1483744"/>
              <a:gd name="connsiteY0" fmla="*/ 948906 h 1000665"/>
              <a:gd name="connsiteX1" fmla="*/ 138023 w 1483744"/>
              <a:gd name="connsiteY1" fmla="*/ 276046 h 1000665"/>
              <a:gd name="connsiteX2" fmla="*/ 655608 w 1483744"/>
              <a:gd name="connsiteY2" fmla="*/ 0 h 1000665"/>
              <a:gd name="connsiteX3" fmla="*/ 1483744 w 1483744"/>
              <a:gd name="connsiteY3" fmla="*/ 34506 h 1000665"/>
              <a:gd name="connsiteX4" fmla="*/ 1483744 w 1483744"/>
              <a:gd name="connsiteY4" fmla="*/ 586597 h 1000665"/>
              <a:gd name="connsiteX5" fmla="*/ 1000665 w 1483744"/>
              <a:gd name="connsiteY5" fmla="*/ 1000665 h 1000665"/>
              <a:gd name="connsiteX6" fmla="*/ 0 w 1483744"/>
              <a:gd name="connsiteY6" fmla="*/ 966159 h 1000665"/>
              <a:gd name="connsiteX7" fmla="*/ 69012 w 1483744"/>
              <a:gd name="connsiteY7" fmla="*/ 862642 h 1000665"/>
              <a:gd name="connsiteX0" fmla="*/ 103517 w 1483744"/>
              <a:gd name="connsiteY0" fmla="*/ 948906 h 1000665"/>
              <a:gd name="connsiteX1" fmla="*/ 138023 w 1483744"/>
              <a:gd name="connsiteY1" fmla="*/ 276046 h 1000665"/>
              <a:gd name="connsiteX2" fmla="*/ 655608 w 1483744"/>
              <a:gd name="connsiteY2" fmla="*/ 0 h 1000665"/>
              <a:gd name="connsiteX3" fmla="*/ 1483744 w 1483744"/>
              <a:gd name="connsiteY3" fmla="*/ 34506 h 1000665"/>
              <a:gd name="connsiteX4" fmla="*/ 1483744 w 1483744"/>
              <a:gd name="connsiteY4" fmla="*/ 586597 h 1000665"/>
              <a:gd name="connsiteX5" fmla="*/ 1000665 w 1483744"/>
              <a:gd name="connsiteY5" fmla="*/ 1000665 h 1000665"/>
              <a:gd name="connsiteX6" fmla="*/ 0 w 1483744"/>
              <a:gd name="connsiteY6" fmla="*/ 966159 h 1000665"/>
              <a:gd name="connsiteX0" fmla="*/ 0 w 1380227"/>
              <a:gd name="connsiteY0" fmla="*/ 948906 h 1000665"/>
              <a:gd name="connsiteX1" fmla="*/ 34506 w 1380227"/>
              <a:gd name="connsiteY1" fmla="*/ 276046 h 1000665"/>
              <a:gd name="connsiteX2" fmla="*/ 552091 w 1380227"/>
              <a:gd name="connsiteY2" fmla="*/ 0 h 1000665"/>
              <a:gd name="connsiteX3" fmla="*/ 1380227 w 1380227"/>
              <a:gd name="connsiteY3" fmla="*/ 34506 h 1000665"/>
              <a:gd name="connsiteX4" fmla="*/ 1380227 w 1380227"/>
              <a:gd name="connsiteY4" fmla="*/ 586597 h 1000665"/>
              <a:gd name="connsiteX5" fmla="*/ 897148 w 1380227"/>
              <a:gd name="connsiteY5" fmla="*/ 1000665 h 1000665"/>
              <a:gd name="connsiteX0" fmla="*/ 0 w 1380227"/>
              <a:gd name="connsiteY0" fmla="*/ 948906 h 1031336"/>
              <a:gd name="connsiteX1" fmla="*/ 34506 w 1380227"/>
              <a:gd name="connsiteY1" fmla="*/ 276046 h 1031336"/>
              <a:gd name="connsiteX2" fmla="*/ 552091 w 1380227"/>
              <a:gd name="connsiteY2" fmla="*/ 0 h 1031336"/>
              <a:gd name="connsiteX3" fmla="*/ 1380227 w 1380227"/>
              <a:gd name="connsiteY3" fmla="*/ 34506 h 1031336"/>
              <a:gd name="connsiteX4" fmla="*/ 1380227 w 1380227"/>
              <a:gd name="connsiteY4" fmla="*/ 586597 h 1031336"/>
              <a:gd name="connsiteX5" fmla="*/ 897148 w 1380227"/>
              <a:gd name="connsiteY5" fmla="*/ 1000665 h 1031336"/>
              <a:gd name="connsiteX6" fmla="*/ 862642 w 1380227"/>
              <a:gd name="connsiteY6" fmla="*/ 1000665 h 1031336"/>
              <a:gd name="connsiteX0" fmla="*/ 17252 w 1397479"/>
              <a:gd name="connsiteY0" fmla="*/ 948906 h 1021964"/>
              <a:gd name="connsiteX1" fmla="*/ 51758 w 1397479"/>
              <a:gd name="connsiteY1" fmla="*/ 276046 h 1021964"/>
              <a:gd name="connsiteX2" fmla="*/ 569343 w 1397479"/>
              <a:gd name="connsiteY2" fmla="*/ 0 h 1021964"/>
              <a:gd name="connsiteX3" fmla="*/ 1397479 w 1397479"/>
              <a:gd name="connsiteY3" fmla="*/ 34506 h 1021964"/>
              <a:gd name="connsiteX4" fmla="*/ 1397479 w 1397479"/>
              <a:gd name="connsiteY4" fmla="*/ 586597 h 1021964"/>
              <a:gd name="connsiteX5" fmla="*/ 914400 w 1397479"/>
              <a:gd name="connsiteY5" fmla="*/ 1000665 h 1021964"/>
              <a:gd name="connsiteX6" fmla="*/ 0 w 1397479"/>
              <a:gd name="connsiteY6" fmla="*/ 948906 h 1021964"/>
              <a:gd name="connsiteX0" fmla="*/ 17252 w 1397479"/>
              <a:gd name="connsiteY0" fmla="*/ 948906 h 1000665"/>
              <a:gd name="connsiteX1" fmla="*/ 51758 w 1397479"/>
              <a:gd name="connsiteY1" fmla="*/ 276046 h 1000665"/>
              <a:gd name="connsiteX2" fmla="*/ 569343 w 1397479"/>
              <a:gd name="connsiteY2" fmla="*/ 0 h 1000665"/>
              <a:gd name="connsiteX3" fmla="*/ 1397479 w 1397479"/>
              <a:gd name="connsiteY3" fmla="*/ 34506 h 1000665"/>
              <a:gd name="connsiteX4" fmla="*/ 1397479 w 1397479"/>
              <a:gd name="connsiteY4" fmla="*/ 586597 h 1000665"/>
              <a:gd name="connsiteX5" fmla="*/ 914400 w 1397479"/>
              <a:gd name="connsiteY5" fmla="*/ 1000665 h 1000665"/>
              <a:gd name="connsiteX6" fmla="*/ 0 w 1397479"/>
              <a:gd name="connsiteY6" fmla="*/ 948906 h 100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479" h="1000665">
                <a:moveTo>
                  <a:pt x="17252" y="948906"/>
                </a:moveTo>
                <a:lnTo>
                  <a:pt x="51758" y="276046"/>
                </a:lnTo>
                <a:lnTo>
                  <a:pt x="569343" y="0"/>
                </a:lnTo>
                <a:lnTo>
                  <a:pt x="1397479" y="34506"/>
                </a:lnTo>
                <a:lnTo>
                  <a:pt x="1397479" y="586597"/>
                </a:lnTo>
                <a:lnTo>
                  <a:pt x="914400" y="1000665"/>
                </a:lnTo>
                <a:lnTo>
                  <a:pt x="0" y="948906"/>
                </a:lnTo>
              </a:path>
            </a:pathLst>
          </a:custGeom>
          <a:solidFill>
            <a:schemeClr val="accent1">
              <a:lumMod val="60000"/>
              <a:lumOff val="40000"/>
              <a:alpha val="7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4525657" y="5667425"/>
            <a:ext cx="710451" cy="369332"/>
          </a:xfrm>
          <a:prstGeom prst="rect">
            <a:avLst/>
          </a:prstGeom>
          <a:solidFill>
            <a:schemeClr val="bg1">
              <a:alpha val="40000"/>
            </a:schemeClr>
          </a:solidFill>
          <a:effectLst>
            <a:softEdge rad="63500"/>
          </a:effectLst>
        </p:spPr>
        <p:txBody>
          <a:bodyPr wrap="none" rtlCol="0">
            <a:spAutoFit/>
          </a:bodyPr>
          <a:lstStyle/>
          <a:p>
            <a:r>
              <a:rPr lang="en-US" dirty="0"/>
              <a:t>Floor</a:t>
            </a:r>
          </a:p>
        </p:txBody>
      </p:sp>
      <p:cxnSp>
        <p:nvCxnSpPr>
          <p:cNvPr id="26" name="Straight Connector 25"/>
          <p:cNvCxnSpPr>
            <a:stCxn id="24" idx="1"/>
          </p:cNvCxnSpPr>
          <p:nvPr/>
        </p:nvCxnSpPr>
        <p:spPr>
          <a:xfrm>
            <a:off x="4441167" y="4561641"/>
            <a:ext cx="836953" cy="531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24" idx="3"/>
          </p:cNvCxnSpPr>
          <p:nvPr/>
        </p:nvCxnSpPr>
        <p:spPr>
          <a:xfrm flipV="1">
            <a:off x="5278119" y="4320102"/>
            <a:ext cx="508768" cy="2947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278119" y="4596147"/>
            <a:ext cx="0" cy="6941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4518847" y="4757012"/>
            <a:ext cx="736164" cy="369332"/>
          </a:xfrm>
          <a:prstGeom prst="rect">
            <a:avLst/>
          </a:prstGeom>
          <a:solidFill>
            <a:schemeClr val="bg1">
              <a:alpha val="40000"/>
            </a:schemeClr>
          </a:solidFill>
          <a:effectLst>
            <a:softEdge rad="63500"/>
          </a:effectLst>
        </p:spPr>
        <p:txBody>
          <a:bodyPr wrap="none" rtlCol="0">
            <a:spAutoFit/>
          </a:bodyPr>
          <a:lstStyle/>
          <a:p>
            <a:r>
              <a:rPr lang="en-US" dirty="0"/>
              <a:t>Table</a:t>
            </a:r>
          </a:p>
        </p:txBody>
      </p:sp>
    </p:spTree>
    <p:extLst>
      <p:ext uri="{BB962C8B-B14F-4D97-AF65-F5344CB8AC3E}">
        <p14:creationId xmlns:p14="http://schemas.microsoft.com/office/powerpoint/2010/main" val="2889331761"/>
      </p:ext>
    </p:extLst>
  </p:cSld>
  <p:clrMapOvr>
    <a:masterClrMapping/>
  </p:clrMapOvr>
  <mc:AlternateContent xmlns:mc="http://schemas.openxmlformats.org/markup-compatibility/2006" xmlns:p14="http://schemas.microsoft.com/office/powerpoint/2010/main">
    <mc:Choice Requires="p14">
      <p:transition spd="slow" p14:dur="2000" advTm="37286"/>
    </mc:Choice>
    <mc:Fallback xmlns="">
      <p:transition spd="slow" advTm="37286"/>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146" y="50260"/>
            <a:ext cx="10972800" cy="914400"/>
          </a:xfrm>
        </p:spPr>
        <p:txBody>
          <a:bodyPr/>
          <a:lstStyle/>
          <a:p>
            <a:r>
              <a:rPr lang="en-US" dirty="0"/>
              <a:t>Box Layout Algorithm</a:t>
            </a:r>
          </a:p>
        </p:txBody>
      </p:sp>
      <p:sp>
        <p:nvSpPr>
          <p:cNvPr id="3" name="Content Placeholder 2"/>
          <p:cNvSpPr>
            <a:spLocks noGrp="1"/>
          </p:cNvSpPr>
          <p:nvPr>
            <p:ph idx="1"/>
          </p:nvPr>
        </p:nvSpPr>
        <p:spPr>
          <a:xfrm>
            <a:off x="3056546" y="876566"/>
            <a:ext cx="6096000" cy="5962206"/>
          </a:xfrm>
        </p:spPr>
        <p:txBody>
          <a:bodyPr>
            <a:normAutofit fontScale="70000" lnSpcReduction="20000"/>
          </a:bodyPr>
          <a:lstStyle/>
          <a:p>
            <a:pPr marL="0" indent="0">
              <a:buNone/>
            </a:pPr>
            <a:endParaRPr lang="en-US" dirty="0"/>
          </a:p>
          <a:p>
            <a:pPr marL="514350" indent="-514350">
              <a:buFont typeface="+mj-lt"/>
              <a:buAutoNum type="arabicPeriod"/>
            </a:pPr>
            <a:r>
              <a:rPr lang="en-US" dirty="0"/>
              <a:t>Detect edges</a:t>
            </a:r>
          </a:p>
          <a:p>
            <a:pPr marL="514350" indent="-514350">
              <a:buFont typeface="+mj-lt"/>
              <a:buAutoNum type="arabicPeriod"/>
            </a:pPr>
            <a:endParaRPr lang="en-US" dirty="0"/>
          </a:p>
          <a:p>
            <a:pPr marL="514350" indent="-514350">
              <a:buFont typeface="+mj-lt"/>
              <a:buAutoNum type="arabicPeriod"/>
            </a:pPr>
            <a:r>
              <a:rPr lang="en-US" dirty="0"/>
              <a:t>Estimate 3 orthogonal vanishing points</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r>
              <a:rPr lang="en-US" dirty="0"/>
              <a:t>Apply region classifier to label pixels with visible surfaces</a:t>
            </a:r>
          </a:p>
          <a:p>
            <a:pPr marL="914400" lvl="1" indent="-514350"/>
            <a:r>
              <a:rPr lang="en-US" sz="2400" dirty="0"/>
              <a:t>Boosted decision trees on region based on color, texture, edges, position</a:t>
            </a:r>
          </a:p>
          <a:p>
            <a:pPr marL="514350" indent="-514350">
              <a:buFont typeface="+mj-lt"/>
              <a:buAutoNum type="arabicPeriod"/>
            </a:pPr>
            <a:endParaRPr lang="en-US" sz="1600" dirty="0"/>
          </a:p>
          <a:p>
            <a:pPr marL="514350" indent="-514350">
              <a:buFont typeface="+mj-lt"/>
              <a:buAutoNum type="arabicPeriod"/>
            </a:pPr>
            <a:r>
              <a:rPr lang="en-US" dirty="0"/>
              <a:t>Generate box candidates by sampling pairs of rays from VPs</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r>
              <a:rPr lang="en-US" dirty="0"/>
              <a:t>Score each box based on edges and pixel labels</a:t>
            </a:r>
          </a:p>
          <a:p>
            <a:pPr marL="914400" lvl="1" indent="-514350"/>
            <a:r>
              <a:rPr lang="en-US" sz="2400" dirty="0"/>
              <a:t>Learn score via structured learning</a:t>
            </a:r>
            <a:endParaRPr lang="en-US" dirty="0"/>
          </a:p>
          <a:p>
            <a:pPr marL="514350" indent="-514350">
              <a:buFont typeface="+mj-lt"/>
              <a:buAutoNum type="arabicPeriod"/>
            </a:pPr>
            <a:endParaRPr lang="en-US" sz="1600" dirty="0"/>
          </a:p>
          <a:p>
            <a:pPr marL="514350" indent="-514350">
              <a:buFont typeface="+mj-lt"/>
              <a:buAutoNum type="arabicPeriod"/>
            </a:pPr>
            <a:r>
              <a:rPr lang="en-US" dirty="0"/>
              <a:t>Jointly refine box layout and pixel labels to get final estimate</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993" y="824666"/>
            <a:ext cx="2362200" cy="1774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rotWithShape="1">
          <a:blip r:embed="rId4"/>
          <a:srcRect t="50000"/>
          <a:stretch/>
        </p:blipFill>
        <p:spPr bwMode="auto">
          <a:xfrm>
            <a:off x="533551" y="3951055"/>
            <a:ext cx="2362200" cy="901786"/>
          </a:xfrm>
          <a:prstGeom prst="rect">
            <a:avLst/>
          </a:prstGeom>
          <a:noFill/>
          <a:ln w="9525">
            <a:noFill/>
            <a:miter lim="800000"/>
            <a:headEnd/>
            <a:tailEnd/>
          </a:ln>
          <a:effectLst/>
        </p:spPr>
      </p:pic>
      <p:pic>
        <p:nvPicPr>
          <p:cNvPr id="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50000"/>
          <a:stretch/>
        </p:blipFill>
        <p:spPr bwMode="auto">
          <a:xfrm>
            <a:off x="533552" y="2857767"/>
            <a:ext cx="2345410" cy="892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6"/>
          <a:srcRect/>
          <a:stretch>
            <a:fillRect/>
          </a:stretch>
        </p:blipFill>
        <p:spPr bwMode="auto">
          <a:xfrm>
            <a:off x="549049" y="5098562"/>
            <a:ext cx="2317642" cy="1740210"/>
          </a:xfrm>
          <a:prstGeom prst="rect">
            <a:avLst/>
          </a:prstGeom>
          <a:noFill/>
          <a:ln w="9525">
            <a:noFill/>
            <a:miter lim="800000"/>
            <a:headEnd/>
            <a:tailEnd/>
          </a:ln>
          <a:effectLst/>
        </p:spPr>
      </p:pic>
      <p:sp>
        <p:nvSpPr>
          <p:cNvPr id="8" name="Down Arrow 7"/>
          <p:cNvSpPr/>
          <p:nvPr/>
        </p:nvSpPr>
        <p:spPr>
          <a:xfrm>
            <a:off x="1532546" y="2598794"/>
            <a:ext cx="304800" cy="2124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02840" y="3588770"/>
            <a:ext cx="394660" cy="523220"/>
          </a:xfrm>
          <a:prstGeom prst="rect">
            <a:avLst/>
          </a:prstGeom>
          <a:noFill/>
        </p:spPr>
        <p:txBody>
          <a:bodyPr wrap="none" rtlCol="0">
            <a:spAutoFit/>
          </a:bodyPr>
          <a:lstStyle/>
          <a:p>
            <a:r>
              <a:rPr lang="en-US" sz="2800" b="1" dirty="0">
                <a:solidFill>
                  <a:schemeClr val="accent1">
                    <a:lumMod val="75000"/>
                  </a:schemeClr>
                </a:solidFill>
              </a:rPr>
              <a:t>+</a:t>
            </a:r>
          </a:p>
        </p:txBody>
      </p:sp>
      <p:sp>
        <p:nvSpPr>
          <p:cNvPr id="10" name="Down Arrow 9"/>
          <p:cNvSpPr/>
          <p:nvPr/>
        </p:nvSpPr>
        <p:spPr>
          <a:xfrm>
            <a:off x="1539972" y="4868339"/>
            <a:ext cx="304800" cy="2124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138323" y="94081"/>
            <a:ext cx="2005677" cy="369332"/>
          </a:xfrm>
          <a:prstGeom prst="rect">
            <a:avLst/>
          </a:prstGeom>
          <a:noFill/>
        </p:spPr>
        <p:txBody>
          <a:bodyPr wrap="none" rtlCol="0">
            <a:spAutoFit/>
          </a:bodyPr>
          <a:lstStyle/>
          <a:p>
            <a:r>
              <a:rPr lang="en-US" dirty="0"/>
              <a:t>Hedau et al. 2010</a:t>
            </a:r>
          </a:p>
        </p:txBody>
      </p:sp>
    </p:spTree>
    <p:custDataLst>
      <p:tags r:id="rId1"/>
    </p:custDataLst>
    <p:extLst>
      <p:ext uri="{BB962C8B-B14F-4D97-AF65-F5344CB8AC3E}">
        <p14:creationId xmlns:p14="http://schemas.microsoft.com/office/powerpoint/2010/main" val="2881304911"/>
      </p:ext>
    </p:extLst>
  </p:cSld>
  <p:clrMapOvr>
    <a:masterClrMapping/>
  </p:clrMapOvr>
  <mc:AlternateContent xmlns:mc="http://schemas.openxmlformats.org/markup-compatibility/2006" xmlns:p14="http://schemas.microsoft.com/office/powerpoint/2010/main">
    <mc:Choice Requires="p14">
      <p:transition spd="slow" p14:dur="2000" advTm="105780"/>
    </mc:Choice>
    <mc:Fallback xmlns="">
      <p:transition spd="slow" advTm="1057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results</a:t>
            </a:r>
          </a:p>
        </p:txBody>
      </p:sp>
      <p:pic>
        <p:nvPicPr>
          <p:cNvPr id="185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167" y="1198604"/>
            <a:ext cx="27813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105" y="1236704"/>
            <a:ext cx="27527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0180" y="1198602"/>
            <a:ext cx="27527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312" y="4038602"/>
            <a:ext cx="27622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4104" y="4038601"/>
            <a:ext cx="27622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4243" y="4038600"/>
            <a:ext cx="27527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14742" y="3223418"/>
            <a:ext cx="1826141" cy="369332"/>
          </a:xfrm>
          <a:prstGeom prst="rect">
            <a:avLst/>
          </a:prstGeom>
          <a:noFill/>
        </p:spPr>
        <p:txBody>
          <a:bodyPr wrap="none" rtlCol="0">
            <a:spAutoFit/>
          </a:bodyPr>
          <a:lstStyle/>
          <a:p>
            <a:r>
              <a:rPr lang="en-US" dirty="0"/>
              <a:t>Detected Edges</a:t>
            </a:r>
          </a:p>
        </p:txBody>
      </p:sp>
      <p:sp>
        <p:nvSpPr>
          <p:cNvPr id="11" name="TextBox 10"/>
          <p:cNvSpPr txBox="1"/>
          <p:nvPr/>
        </p:nvSpPr>
        <p:spPr>
          <a:xfrm>
            <a:off x="3912159" y="3243471"/>
            <a:ext cx="1723549" cy="369332"/>
          </a:xfrm>
          <a:prstGeom prst="rect">
            <a:avLst/>
          </a:prstGeom>
          <a:noFill/>
        </p:spPr>
        <p:txBody>
          <a:bodyPr wrap="none" rtlCol="0">
            <a:spAutoFit/>
          </a:bodyPr>
          <a:lstStyle/>
          <a:p>
            <a:r>
              <a:rPr lang="en-US" dirty="0"/>
              <a:t>Surface Labels</a:t>
            </a:r>
          </a:p>
        </p:txBody>
      </p:sp>
      <p:sp>
        <p:nvSpPr>
          <p:cNvPr id="12" name="TextBox 11"/>
          <p:cNvSpPr txBox="1"/>
          <p:nvPr/>
        </p:nvSpPr>
        <p:spPr>
          <a:xfrm>
            <a:off x="7091113" y="3219591"/>
            <a:ext cx="1338828" cy="369332"/>
          </a:xfrm>
          <a:prstGeom prst="rect">
            <a:avLst/>
          </a:prstGeom>
          <a:noFill/>
        </p:spPr>
        <p:txBody>
          <a:bodyPr wrap="none" rtlCol="0">
            <a:spAutoFit/>
          </a:bodyPr>
          <a:lstStyle/>
          <a:p>
            <a:r>
              <a:rPr lang="en-US" dirty="0"/>
              <a:t>Box Layout</a:t>
            </a:r>
          </a:p>
        </p:txBody>
      </p:sp>
      <p:sp>
        <p:nvSpPr>
          <p:cNvPr id="13" name="TextBox 12"/>
          <p:cNvSpPr txBox="1"/>
          <p:nvPr/>
        </p:nvSpPr>
        <p:spPr>
          <a:xfrm>
            <a:off x="1082658" y="6072620"/>
            <a:ext cx="1826141" cy="369332"/>
          </a:xfrm>
          <a:prstGeom prst="rect">
            <a:avLst/>
          </a:prstGeom>
          <a:noFill/>
        </p:spPr>
        <p:txBody>
          <a:bodyPr wrap="none" rtlCol="0">
            <a:spAutoFit/>
          </a:bodyPr>
          <a:lstStyle/>
          <a:p>
            <a:r>
              <a:rPr lang="en-US" dirty="0"/>
              <a:t>Detected Edges</a:t>
            </a:r>
          </a:p>
        </p:txBody>
      </p:sp>
      <p:sp>
        <p:nvSpPr>
          <p:cNvPr id="14" name="TextBox 13"/>
          <p:cNvSpPr txBox="1"/>
          <p:nvPr/>
        </p:nvSpPr>
        <p:spPr>
          <a:xfrm>
            <a:off x="3880075" y="6092673"/>
            <a:ext cx="1723549" cy="369332"/>
          </a:xfrm>
          <a:prstGeom prst="rect">
            <a:avLst/>
          </a:prstGeom>
          <a:noFill/>
        </p:spPr>
        <p:txBody>
          <a:bodyPr wrap="none" rtlCol="0">
            <a:spAutoFit/>
          </a:bodyPr>
          <a:lstStyle/>
          <a:p>
            <a:r>
              <a:rPr lang="en-US" dirty="0"/>
              <a:t>Surface Labels</a:t>
            </a:r>
          </a:p>
        </p:txBody>
      </p:sp>
      <p:sp>
        <p:nvSpPr>
          <p:cNvPr id="15" name="TextBox 14"/>
          <p:cNvSpPr txBox="1"/>
          <p:nvPr/>
        </p:nvSpPr>
        <p:spPr>
          <a:xfrm>
            <a:off x="7059029" y="6068793"/>
            <a:ext cx="1338828" cy="369332"/>
          </a:xfrm>
          <a:prstGeom prst="rect">
            <a:avLst/>
          </a:prstGeom>
          <a:noFill/>
        </p:spPr>
        <p:txBody>
          <a:bodyPr wrap="none" rtlCol="0">
            <a:spAutoFit/>
          </a:bodyPr>
          <a:lstStyle/>
          <a:p>
            <a:r>
              <a:rPr lang="en-US" dirty="0"/>
              <a:t>Box Layout</a:t>
            </a:r>
          </a:p>
        </p:txBody>
      </p:sp>
    </p:spTree>
    <p:extLst>
      <p:ext uri="{BB962C8B-B14F-4D97-AF65-F5344CB8AC3E}">
        <p14:creationId xmlns:p14="http://schemas.microsoft.com/office/powerpoint/2010/main" val="3492559575"/>
      </p:ext>
    </p:extLst>
  </p:cSld>
  <p:clrMapOvr>
    <a:masterClrMapping/>
  </p:clrMapOvr>
  <mc:AlternateContent xmlns:mc="http://schemas.openxmlformats.org/markup-compatibility/2006" xmlns:p14="http://schemas.microsoft.com/office/powerpoint/2010/main">
    <mc:Choice Requires="p14">
      <p:transition spd="slow" p14:dur="2000" advTm="45505"/>
    </mc:Choice>
    <mc:Fallback xmlns="">
      <p:transition spd="slow" advTm="45505"/>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results</a:t>
            </a:r>
          </a:p>
        </p:txBody>
      </p:sp>
      <p:sp>
        <p:nvSpPr>
          <p:cNvPr id="4" name="TextBox 3"/>
          <p:cNvSpPr txBox="1"/>
          <p:nvPr/>
        </p:nvSpPr>
        <p:spPr>
          <a:xfrm>
            <a:off x="1002288" y="3249224"/>
            <a:ext cx="1826141" cy="369332"/>
          </a:xfrm>
          <a:prstGeom prst="rect">
            <a:avLst/>
          </a:prstGeom>
          <a:noFill/>
        </p:spPr>
        <p:txBody>
          <a:bodyPr wrap="none" rtlCol="0">
            <a:spAutoFit/>
          </a:bodyPr>
          <a:lstStyle/>
          <a:p>
            <a:r>
              <a:rPr lang="en-US" dirty="0"/>
              <a:t>Detected Edges</a:t>
            </a:r>
          </a:p>
        </p:txBody>
      </p:sp>
      <p:sp>
        <p:nvSpPr>
          <p:cNvPr id="11" name="TextBox 10"/>
          <p:cNvSpPr txBox="1"/>
          <p:nvPr/>
        </p:nvSpPr>
        <p:spPr>
          <a:xfrm>
            <a:off x="3799705" y="3269277"/>
            <a:ext cx="1723549" cy="369332"/>
          </a:xfrm>
          <a:prstGeom prst="rect">
            <a:avLst/>
          </a:prstGeom>
          <a:noFill/>
        </p:spPr>
        <p:txBody>
          <a:bodyPr wrap="none" rtlCol="0">
            <a:spAutoFit/>
          </a:bodyPr>
          <a:lstStyle/>
          <a:p>
            <a:r>
              <a:rPr lang="en-US" dirty="0"/>
              <a:t>Surface Labels</a:t>
            </a:r>
          </a:p>
        </p:txBody>
      </p:sp>
      <p:sp>
        <p:nvSpPr>
          <p:cNvPr id="12" name="TextBox 11"/>
          <p:cNvSpPr txBox="1"/>
          <p:nvPr/>
        </p:nvSpPr>
        <p:spPr>
          <a:xfrm>
            <a:off x="6978659" y="3245397"/>
            <a:ext cx="1338828" cy="369332"/>
          </a:xfrm>
          <a:prstGeom prst="rect">
            <a:avLst/>
          </a:prstGeom>
          <a:noFill/>
        </p:spPr>
        <p:txBody>
          <a:bodyPr wrap="none" rtlCol="0">
            <a:spAutoFit/>
          </a:bodyPr>
          <a:lstStyle/>
          <a:p>
            <a:r>
              <a:rPr lang="en-US" dirty="0"/>
              <a:t>Box Layout</a:t>
            </a:r>
          </a:p>
        </p:txBody>
      </p:sp>
      <p:sp>
        <p:nvSpPr>
          <p:cNvPr id="13" name="TextBox 12"/>
          <p:cNvSpPr txBox="1"/>
          <p:nvPr/>
        </p:nvSpPr>
        <p:spPr>
          <a:xfrm>
            <a:off x="970204" y="6098426"/>
            <a:ext cx="1826141" cy="369332"/>
          </a:xfrm>
          <a:prstGeom prst="rect">
            <a:avLst/>
          </a:prstGeom>
          <a:noFill/>
        </p:spPr>
        <p:txBody>
          <a:bodyPr wrap="none" rtlCol="0">
            <a:spAutoFit/>
          </a:bodyPr>
          <a:lstStyle/>
          <a:p>
            <a:r>
              <a:rPr lang="en-US" dirty="0"/>
              <a:t>Detected Edges</a:t>
            </a:r>
          </a:p>
        </p:txBody>
      </p:sp>
      <p:sp>
        <p:nvSpPr>
          <p:cNvPr id="14" name="TextBox 13"/>
          <p:cNvSpPr txBox="1"/>
          <p:nvPr/>
        </p:nvSpPr>
        <p:spPr>
          <a:xfrm>
            <a:off x="3767621" y="6118479"/>
            <a:ext cx="1723549" cy="369332"/>
          </a:xfrm>
          <a:prstGeom prst="rect">
            <a:avLst/>
          </a:prstGeom>
          <a:noFill/>
        </p:spPr>
        <p:txBody>
          <a:bodyPr wrap="none" rtlCol="0">
            <a:spAutoFit/>
          </a:bodyPr>
          <a:lstStyle/>
          <a:p>
            <a:r>
              <a:rPr lang="en-US" dirty="0"/>
              <a:t>Surface Labels</a:t>
            </a:r>
          </a:p>
        </p:txBody>
      </p:sp>
      <p:sp>
        <p:nvSpPr>
          <p:cNvPr id="15" name="TextBox 14"/>
          <p:cNvSpPr txBox="1"/>
          <p:nvPr/>
        </p:nvSpPr>
        <p:spPr>
          <a:xfrm>
            <a:off x="6946575" y="6094599"/>
            <a:ext cx="1338828" cy="369332"/>
          </a:xfrm>
          <a:prstGeom prst="rect">
            <a:avLst/>
          </a:prstGeom>
          <a:noFill/>
        </p:spPr>
        <p:txBody>
          <a:bodyPr wrap="none" rtlCol="0">
            <a:spAutoFit/>
          </a:bodyPr>
          <a:lstStyle/>
          <a:p>
            <a:r>
              <a:rPr lang="en-US" dirty="0"/>
              <a:t>Box Layout</a:t>
            </a:r>
          </a:p>
        </p:txBody>
      </p:sp>
      <p:pic>
        <p:nvPicPr>
          <p:cNvPr id="186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73" y="1433525"/>
            <a:ext cx="2743200" cy="183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6111" y="1433524"/>
            <a:ext cx="2743200" cy="181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4389" y="1432095"/>
            <a:ext cx="2743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674" y="4068963"/>
            <a:ext cx="2743199" cy="2049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7426" y="4068963"/>
            <a:ext cx="2726818" cy="2025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4038600"/>
            <a:ext cx="2731576" cy="205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642202"/>
      </p:ext>
    </p:extLst>
  </p:cSld>
  <p:clrMapOvr>
    <a:masterClrMapping/>
  </p:clrMapOvr>
  <mc:AlternateContent xmlns:mc="http://schemas.openxmlformats.org/markup-compatibility/2006" xmlns:p14="http://schemas.microsoft.com/office/powerpoint/2010/main">
    <mc:Choice Requires="p14">
      <p:transition spd="slow" p14:dur="2000" advTm="75091"/>
    </mc:Choice>
    <mc:Fallback xmlns="">
      <p:transition spd="slow" advTm="7509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914400"/>
          </a:xfrm>
        </p:spPr>
        <p:txBody>
          <a:bodyPr>
            <a:noAutofit/>
          </a:bodyPr>
          <a:lstStyle/>
          <a:p>
            <a:r>
              <a:rPr lang="en-US" sz="2800" dirty="0"/>
              <a:t>Increasing focal length decreases field of view because smaller range of rays to scene can hit sensor</a:t>
            </a:r>
          </a:p>
        </p:txBody>
      </p:sp>
      <p:cxnSp>
        <p:nvCxnSpPr>
          <p:cNvPr id="5" name="Straight Connector 4"/>
          <p:cNvCxnSpPr/>
          <p:nvPr/>
        </p:nvCxnSpPr>
        <p:spPr>
          <a:xfrm>
            <a:off x="5201795" y="2960523"/>
            <a:ext cx="0" cy="10668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515995" y="3493923"/>
            <a:ext cx="1676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420995" y="2960523"/>
            <a:ext cx="0" cy="10668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63213" y="2591191"/>
            <a:ext cx="877163" cy="369332"/>
          </a:xfrm>
          <a:prstGeom prst="rect">
            <a:avLst/>
          </a:prstGeom>
          <a:noFill/>
        </p:spPr>
        <p:txBody>
          <a:bodyPr wrap="none" rtlCol="0">
            <a:spAutoFit/>
          </a:bodyPr>
          <a:lstStyle/>
          <a:p>
            <a:r>
              <a:rPr lang="en-US" dirty="0"/>
              <a:t>Barrier</a:t>
            </a:r>
          </a:p>
        </p:txBody>
      </p:sp>
      <p:sp>
        <p:nvSpPr>
          <p:cNvPr id="9" name="TextBox 8"/>
          <p:cNvSpPr txBox="1"/>
          <p:nvPr/>
        </p:nvSpPr>
        <p:spPr>
          <a:xfrm>
            <a:off x="6051222" y="2496569"/>
            <a:ext cx="915635" cy="369332"/>
          </a:xfrm>
          <a:prstGeom prst="rect">
            <a:avLst/>
          </a:prstGeom>
          <a:noFill/>
        </p:spPr>
        <p:txBody>
          <a:bodyPr wrap="none" rtlCol="0">
            <a:spAutoFit/>
          </a:bodyPr>
          <a:lstStyle/>
          <a:p>
            <a:r>
              <a:rPr lang="en-US" dirty="0"/>
              <a:t>Sensor</a:t>
            </a:r>
          </a:p>
        </p:txBody>
      </p:sp>
      <p:sp>
        <p:nvSpPr>
          <p:cNvPr id="10" name="Freeform 9"/>
          <p:cNvSpPr/>
          <p:nvPr/>
        </p:nvSpPr>
        <p:spPr>
          <a:xfrm>
            <a:off x="2209800" y="2133600"/>
            <a:ext cx="1226932" cy="3211286"/>
          </a:xfrm>
          <a:custGeom>
            <a:avLst/>
            <a:gdLst>
              <a:gd name="connsiteX0" fmla="*/ 446315 w 446315"/>
              <a:gd name="connsiteY0" fmla="*/ 10886 h 3211286"/>
              <a:gd name="connsiteX1" fmla="*/ 370115 w 446315"/>
              <a:gd name="connsiteY1" fmla="*/ 0 h 3211286"/>
              <a:gd name="connsiteX2" fmla="*/ 304800 w 446315"/>
              <a:gd name="connsiteY2" fmla="*/ 32658 h 3211286"/>
              <a:gd name="connsiteX3" fmla="*/ 272143 w 446315"/>
              <a:gd name="connsiteY3" fmla="*/ 54429 h 3211286"/>
              <a:gd name="connsiteX4" fmla="*/ 261257 w 446315"/>
              <a:gd name="connsiteY4" fmla="*/ 87086 h 3211286"/>
              <a:gd name="connsiteX5" fmla="*/ 195943 w 446315"/>
              <a:gd name="connsiteY5" fmla="*/ 163286 h 3211286"/>
              <a:gd name="connsiteX6" fmla="*/ 163286 w 446315"/>
              <a:gd name="connsiteY6" fmla="*/ 228600 h 3211286"/>
              <a:gd name="connsiteX7" fmla="*/ 152400 w 446315"/>
              <a:gd name="connsiteY7" fmla="*/ 261258 h 3211286"/>
              <a:gd name="connsiteX8" fmla="*/ 163286 w 446315"/>
              <a:gd name="connsiteY8" fmla="*/ 587829 h 3211286"/>
              <a:gd name="connsiteX9" fmla="*/ 174172 w 446315"/>
              <a:gd name="connsiteY9" fmla="*/ 642258 h 3211286"/>
              <a:gd name="connsiteX10" fmla="*/ 206829 w 446315"/>
              <a:gd name="connsiteY10" fmla="*/ 664029 h 3211286"/>
              <a:gd name="connsiteX11" fmla="*/ 217715 w 446315"/>
              <a:gd name="connsiteY11" fmla="*/ 707572 h 3211286"/>
              <a:gd name="connsiteX12" fmla="*/ 293915 w 446315"/>
              <a:gd name="connsiteY12" fmla="*/ 772886 h 3211286"/>
              <a:gd name="connsiteX13" fmla="*/ 315686 w 446315"/>
              <a:gd name="connsiteY13" fmla="*/ 794658 h 3211286"/>
              <a:gd name="connsiteX14" fmla="*/ 326572 w 446315"/>
              <a:gd name="connsiteY14" fmla="*/ 827315 h 3211286"/>
              <a:gd name="connsiteX15" fmla="*/ 370115 w 446315"/>
              <a:gd name="connsiteY15" fmla="*/ 892629 h 3211286"/>
              <a:gd name="connsiteX16" fmla="*/ 381000 w 446315"/>
              <a:gd name="connsiteY16" fmla="*/ 936172 h 3211286"/>
              <a:gd name="connsiteX17" fmla="*/ 391886 w 446315"/>
              <a:gd name="connsiteY17" fmla="*/ 968829 h 3211286"/>
              <a:gd name="connsiteX18" fmla="*/ 370115 w 446315"/>
              <a:gd name="connsiteY18" fmla="*/ 1088572 h 3211286"/>
              <a:gd name="connsiteX19" fmla="*/ 359229 w 446315"/>
              <a:gd name="connsiteY19" fmla="*/ 1121229 h 3211286"/>
              <a:gd name="connsiteX20" fmla="*/ 293915 w 446315"/>
              <a:gd name="connsiteY20" fmla="*/ 1153886 h 3211286"/>
              <a:gd name="connsiteX21" fmla="*/ 261257 w 446315"/>
              <a:gd name="connsiteY21" fmla="*/ 1175658 h 3211286"/>
              <a:gd name="connsiteX22" fmla="*/ 195943 w 446315"/>
              <a:gd name="connsiteY22" fmla="*/ 1197429 h 3211286"/>
              <a:gd name="connsiteX23" fmla="*/ 152400 w 446315"/>
              <a:gd name="connsiteY23" fmla="*/ 1230086 h 3211286"/>
              <a:gd name="connsiteX24" fmla="*/ 119743 w 446315"/>
              <a:gd name="connsiteY24" fmla="*/ 1251858 h 3211286"/>
              <a:gd name="connsiteX25" fmla="*/ 97972 w 446315"/>
              <a:gd name="connsiteY25" fmla="*/ 1295400 h 3211286"/>
              <a:gd name="connsiteX26" fmla="*/ 43543 w 446315"/>
              <a:gd name="connsiteY26" fmla="*/ 1458686 h 3211286"/>
              <a:gd name="connsiteX27" fmla="*/ 10886 w 446315"/>
              <a:gd name="connsiteY27" fmla="*/ 1643743 h 3211286"/>
              <a:gd name="connsiteX28" fmla="*/ 21772 w 446315"/>
              <a:gd name="connsiteY28" fmla="*/ 1785258 h 3211286"/>
              <a:gd name="connsiteX29" fmla="*/ 32657 w 446315"/>
              <a:gd name="connsiteY29" fmla="*/ 1850572 h 3211286"/>
              <a:gd name="connsiteX30" fmla="*/ 21772 w 446315"/>
              <a:gd name="connsiteY30" fmla="*/ 2296886 h 3211286"/>
              <a:gd name="connsiteX31" fmla="*/ 0 w 446315"/>
              <a:gd name="connsiteY31" fmla="*/ 2438400 h 3211286"/>
              <a:gd name="connsiteX32" fmla="*/ 10886 w 446315"/>
              <a:gd name="connsiteY32" fmla="*/ 2525486 h 3211286"/>
              <a:gd name="connsiteX33" fmla="*/ 43543 w 446315"/>
              <a:gd name="connsiteY33" fmla="*/ 2536372 h 3211286"/>
              <a:gd name="connsiteX34" fmla="*/ 141515 w 446315"/>
              <a:gd name="connsiteY34" fmla="*/ 2547258 h 3211286"/>
              <a:gd name="connsiteX35" fmla="*/ 174172 w 446315"/>
              <a:gd name="connsiteY35" fmla="*/ 2558143 h 3211286"/>
              <a:gd name="connsiteX36" fmla="*/ 272143 w 446315"/>
              <a:gd name="connsiteY36" fmla="*/ 2569029 h 3211286"/>
              <a:gd name="connsiteX37" fmla="*/ 293915 w 446315"/>
              <a:gd name="connsiteY37" fmla="*/ 2590800 h 3211286"/>
              <a:gd name="connsiteX38" fmla="*/ 326572 w 446315"/>
              <a:gd name="connsiteY38" fmla="*/ 2601686 h 3211286"/>
              <a:gd name="connsiteX39" fmla="*/ 337457 w 446315"/>
              <a:gd name="connsiteY39" fmla="*/ 2634343 h 3211286"/>
              <a:gd name="connsiteX40" fmla="*/ 348343 w 446315"/>
              <a:gd name="connsiteY40" fmla="*/ 2688772 h 3211286"/>
              <a:gd name="connsiteX41" fmla="*/ 359229 w 446315"/>
              <a:gd name="connsiteY41" fmla="*/ 2732315 h 3211286"/>
              <a:gd name="connsiteX42" fmla="*/ 348343 w 446315"/>
              <a:gd name="connsiteY42" fmla="*/ 2852058 h 3211286"/>
              <a:gd name="connsiteX43" fmla="*/ 315686 w 446315"/>
              <a:gd name="connsiteY43" fmla="*/ 2862943 h 3211286"/>
              <a:gd name="connsiteX44" fmla="*/ 293915 w 446315"/>
              <a:gd name="connsiteY44" fmla="*/ 2895600 h 3211286"/>
              <a:gd name="connsiteX45" fmla="*/ 228600 w 446315"/>
              <a:gd name="connsiteY45" fmla="*/ 2928258 h 3211286"/>
              <a:gd name="connsiteX46" fmla="*/ 163286 w 446315"/>
              <a:gd name="connsiteY46" fmla="*/ 2971800 h 3211286"/>
              <a:gd name="connsiteX47" fmla="*/ 119743 w 446315"/>
              <a:gd name="connsiteY47" fmla="*/ 3015343 h 3211286"/>
              <a:gd name="connsiteX48" fmla="*/ 97972 w 446315"/>
              <a:gd name="connsiteY48" fmla="*/ 3091543 h 3211286"/>
              <a:gd name="connsiteX49" fmla="*/ 76200 w 446315"/>
              <a:gd name="connsiteY49" fmla="*/ 3211286 h 321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46315" h="3211286">
                <a:moveTo>
                  <a:pt x="446315" y="10886"/>
                </a:moveTo>
                <a:cubicBezTo>
                  <a:pt x="420915" y="7257"/>
                  <a:pt x="395773" y="0"/>
                  <a:pt x="370115" y="0"/>
                </a:cubicBezTo>
                <a:cubicBezTo>
                  <a:pt x="321544" y="0"/>
                  <a:pt x="333769" y="9483"/>
                  <a:pt x="304800" y="32658"/>
                </a:cubicBezTo>
                <a:cubicBezTo>
                  <a:pt x="294584" y="40831"/>
                  <a:pt x="283029" y="47172"/>
                  <a:pt x="272143" y="54429"/>
                </a:cubicBezTo>
                <a:cubicBezTo>
                  <a:pt x="268514" y="65315"/>
                  <a:pt x="266950" y="77123"/>
                  <a:pt x="261257" y="87086"/>
                </a:cubicBezTo>
                <a:cubicBezTo>
                  <a:pt x="242637" y="119671"/>
                  <a:pt x="221681" y="137548"/>
                  <a:pt x="195943" y="163286"/>
                </a:cubicBezTo>
                <a:cubicBezTo>
                  <a:pt x="168580" y="245374"/>
                  <a:pt x="205492" y="144187"/>
                  <a:pt x="163286" y="228600"/>
                </a:cubicBezTo>
                <a:cubicBezTo>
                  <a:pt x="158154" y="238863"/>
                  <a:pt x="156029" y="250372"/>
                  <a:pt x="152400" y="261258"/>
                </a:cubicBezTo>
                <a:cubicBezTo>
                  <a:pt x="156029" y="370115"/>
                  <a:pt x="157072" y="479089"/>
                  <a:pt x="163286" y="587829"/>
                </a:cubicBezTo>
                <a:cubicBezTo>
                  <a:pt x="164342" y="606301"/>
                  <a:pt x="164992" y="626194"/>
                  <a:pt x="174172" y="642258"/>
                </a:cubicBezTo>
                <a:cubicBezTo>
                  <a:pt x="180663" y="653617"/>
                  <a:pt x="195943" y="656772"/>
                  <a:pt x="206829" y="664029"/>
                </a:cubicBezTo>
                <a:cubicBezTo>
                  <a:pt x="210458" y="678543"/>
                  <a:pt x="209786" y="694885"/>
                  <a:pt x="217715" y="707572"/>
                </a:cubicBezTo>
                <a:cubicBezTo>
                  <a:pt x="243922" y="749504"/>
                  <a:pt x="261124" y="746653"/>
                  <a:pt x="293915" y="772886"/>
                </a:cubicBezTo>
                <a:cubicBezTo>
                  <a:pt x="301929" y="779297"/>
                  <a:pt x="308429" y="787401"/>
                  <a:pt x="315686" y="794658"/>
                </a:cubicBezTo>
                <a:cubicBezTo>
                  <a:pt x="319315" y="805544"/>
                  <a:pt x="320999" y="817284"/>
                  <a:pt x="326572" y="827315"/>
                </a:cubicBezTo>
                <a:cubicBezTo>
                  <a:pt x="339279" y="850188"/>
                  <a:pt x="370115" y="892629"/>
                  <a:pt x="370115" y="892629"/>
                </a:cubicBezTo>
                <a:cubicBezTo>
                  <a:pt x="373743" y="907143"/>
                  <a:pt x="376890" y="921787"/>
                  <a:pt x="381000" y="936172"/>
                </a:cubicBezTo>
                <a:cubicBezTo>
                  <a:pt x="384152" y="947205"/>
                  <a:pt x="392703" y="957384"/>
                  <a:pt x="391886" y="968829"/>
                </a:cubicBezTo>
                <a:cubicBezTo>
                  <a:pt x="388996" y="1009295"/>
                  <a:pt x="378615" y="1048904"/>
                  <a:pt x="370115" y="1088572"/>
                </a:cubicBezTo>
                <a:cubicBezTo>
                  <a:pt x="367711" y="1099792"/>
                  <a:pt x="366397" y="1112269"/>
                  <a:pt x="359229" y="1121229"/>
                </a:cubicBezTo>
                <a:cubicBezTo>
                  <a:pt x="338432" y="1147225"/>
                  <a:pt x="320208" y="1140739"/>
                  <a:pt x="293915" y="1153886"/>
                </a:cubicBezTo>
                <a:cubicBezTo>
                  <a:pt x="282213" y="1159737"/>
                  <a:pt x="273213" y="1170344"/>
                  <a:pt x="261257" y="1175658"/>
                </a:cubicBezTo>
                <a:cubicBezTo>
                  <a:pt x="240286" y="1184978"/>
                  <a:pt x="195943" y="1197429"/>
                  <a:pt x="195943" y="1197429"/>
                </a:cubicBezTo>
                <a:cubicBezTo>
                  <a:pt x="181429" y="1208315"/>
                  <a:pt x="167163" y="1219541"/>
                  <a:pt x="152400" y="1230086"/>
                </a:cubicBezTo>
                <a:cubicBezTo>
                  <a:pt x="141754" y="1237690"/>
                  <a:pt x="128119" y="1241807"/>
                  <a:pt x="119743" y="1251858"/>
                </a:cubicBezTo>
                <a:cubicBezTo>
                  <a:pt x="109355" y="1264324"/>
                  <a:pt x="103582" y="1280173"/>
                  <a:pt x="97972" y="1295400"/>
                </a:cubicBezTo>
                <a:cubicBezTo>
                  <a:pt x="78138" y="1349235"/>
                  <a:pt x="54795" y="1402427"/>
                  <a:pt x="43543" y="1458686"/>
                </a:cubicBezTo>
                <a:cubicBezTo>
                  <a:pt x="16740" y="1592703"/>
                  <a:pt x="27005" y="1530911"/>
                  <a:pt x="10886" y="1643743"/>
                </a:cubicBezTo>
                <a:cubicBezTo>
                  <a:pt x="14515" y="1690915"/>
                  <a:pt x="16819" y="1738207"/>
                  <a:pt x="21772" y="1785258"/>
                </a:cubicBezTo>
                <a:cubicBezTo>
                  <a:pt x="24083" y="1807208"/>
                  <a:pt x="32657" y="1828500"/>
                  <a:pt x="32657" y="1850572"/>
                </a:cubicBezTo>
                <a:cubicBezTo>
                  <a:pt x="32657" y="1999388"/>
                  <a:pt x="27603" y="2148185"/>
                  <a:pt x="21772" y="2296886"/>
                </a:cubicBezTo>
                <a:cubicBezTo>
                  <a:pt x="18030" y="2392303"/>
                  <a:pt x="19811" y="2378969"/>
                  <a:pt x="0" y="2438400"/>
                </a:cubicBezTo>
                <a:cubicBezTo>
                  <a:pt x="3629" y="2467429"/>
                  <a:pt x="-995" y="2498753"/>
                  <a:pt x="10886" y="2525486"/>
                </a:cubicBezTo>
                <a:cubicBezTo>
                  <a:pt x="15546" y="2535972"/>
                  <a:pt x="32225" y="2534486"/>
                  <a:pt x="43543" y="2536372"/>
                </a:cubicBezTo>
                <a:cubicBezTo>
                  <a:pt x="75954" y="2541774"/>
                  <a:pt x="108858" y="2543629"/>
                  <a:pt x="141515" y="2547258"/>
                </a:cubicBezTo>
                <a:cubicBezTo>
                  <a:pt x="152401" y="2550886"/>
                  <a:pt x="162854" y="2556257"/>
                  <a:pt x="174172" y="2558143"/>
                </a:cubicBezTo>
                <a:cubicBezTo>
                  <a:pt x="206583" y="2563545"/>
                  <a:pt x="240443" y="2560384"/>
                  <a:pt x="272143" y="2569029"/>
                </a:cubicBezTo>
                <a:cubicBezTo>
                  <a:pt x="282045" y="2571729"/>
                  <a:pt x="285114" y="2585520"/>
                  <a:pt x="293915" y="2590800"/>
                </a:cubicBezTo>
                <a:cubicBezTo>
                  <a:pt x="303754" y="2596704"/>
                  <a:pt x="315686" y="2598057"/>
                  <a:pt x="326572" y="2601686"/>
                </a:cubicBezTo>
                <a:cubicBezTo>
                  <a:pt x="330200" y="2612572"/>
                  <a:pt x="334674" y="2623211"/>
                  <a:pt x="337457" y="2634343"/>
                </a:cubicBezTo>
                <a:cubicBezTo>
                  <a:pt x="341944" y="2652293"/>
                  <a:pt x="344329" y="2670710"/>
                  <a:pt x="348343" y="2688772"/>
                </a:cubicBezTo>
                <a:cubicBezTo>
                  <a:pt x="351589" y="2703377"/>
                  <a:pt x="355600" y="2717801"/>
                  <a:pt x="359229" y="2732315"/>
                </a:cubicBezTo>
                <a:cubicBezTo>
                  <a:pt x="355600" y="2772229"/>
                  <a:pt x="361017" y="2814036"/>
                  <a:pt x="348343" y="2852058"/>
                </a:cubicBezTo>
                <a:cubicBezTo>
                  <a:pt x="344714" y="2862944"/>
                  <a:pt x="324646" y="2855775"/>
                  <a:pt x="315686" y="2862943"/>
                </a:cubicBezTo>
                <a:cubicBezTo>
                  <a:pt x="305470" y="2871116"/>
                  <a:pt x="303166" y="2886349"/>
                  <a:pt x="293915" y="2895600"/>
                </a:cubicBezTo>
                <a:cubicBezTo>
                  <a:pt x="257671" y="2931844"/>
                  <a:pt x="268440" y="2906125"/>
                  <a:pt x="228600" y="2928258"/>
                </a:cubicBezTo>
                <a:cubicBezTo>
                  <a:pt x="205727" y="2940965"/>
                  <a:pt x="183718" y="2955454"/>
                  <a:pt x="163286" y="2971800"/>
                </a:cubicBezTo>
                <a:cubicBezTo>
                  <a:pt x="147258" y="2984623"/>
                  <a:pt x="119743" y="3015343"/>
                  <a:pt x="119743" y="3015343"/>
                </a:cubicBezTo>
                <a:cubicBezTo>
                  <a:pt x="111613" y="3039734"/>
                  <a:pt x="101878" y="3066152"/>
                  <a:pt x="97972" y="3091543"/>
                </a:cubicBezTo>
                <a:cubicBezTo>
                  <a:pt x="79646" y="3210667"/>
                  <a:pt x="103397" y="3156894"/>
                  <a:pt x="76200" y="321128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915795" y="1786039"/>
            <a:ext cx="838691" cy="369332"/>
          </a:xfrm>
          <a:prstGeom prst="rect">
            <a:avLst/>
          </a:prstGeom>
          <a:noFill/>
        </p:spPr>
        <p:txBody>
          <a:bodyPr wrap="none" rtlCol="0">
            <a:spAutoFit/>
          </a:bodyPr>
          <a:lstStyle/>
          <a:p>
            <a:r>
              <a:rPr lang="en-US" dirty="0"/>
              <a:t>Scene</a:t>
            </a:r>
          </a:p>
        </p:txBody>
      </p:sp>
      <p:cxnSp>
        <p:nvCxnSpPr>
          <p:cNvPr id="13" name="Straight Connector 12"/>
          <p:cNvCxnSpPr>
            <a:endCxn id="10" idx="35"/>
          </p:cNvCxnSpPr>
          <p:nvPr/>
        </p:nvCxnSpPr>
        <p:spPr>
          <a:xfrm flipH="1">
            <a:off x="2688604" y="2960523"/>
            <a:ext cx="3732391" cy="173122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a:endCxn id="10" idx="7"/>
          </p:cNvCxnSpPr>
          <p:nvPr/>
        </p:nvCxnSpPr>
        <p:spPr>
          <a:xfrm flipH="1" flipV="1">
            <a:off x="2628752" y="2394858"/>
            <a:ext cx="3792243" cy="1632465"/>
          </a:xfrm>
          <a:prstGeom prst="line">
            <a:avLst/>
          </a:prstGeom>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4164745" y="3309257"/>
            <a:ext cx="607859" cy="369332"/>
          </a:xfrm>
          <a:prstGeom prst="rect">
            <a:avLst/>
          </a:prstGeom>
          <a:noFill/>
        </p:spPr>
        <p:txBody>
          <a:bodyPr wrap="none" rtlCol="0">
            <a:spAutoFit/>
          </a:bodyPr>
          <a:lstStyle/>
          <a:p>
            <a:r>
              <a:rPr lang="en-US" dirty="0" err="1"/>
              <a:t>FoV</a:t>
            </a:r>
            <a:endParaRPr lang="en-US" dirty="0"/>
          </a:p>
        </p:txBody>
      </p:sp>
      <p:cxnSp>
        <p:nvCxnSpPr>
          <p:cNvPr id="26" name="Straight Connector 25"/>
          <p:cNvCxnSpPr/>
          <p:nvPr/>
        </p:nvCxnSpPr>
        <p:spPr>
          <a:xfrm>
            <a:off x="7182995" y="2960523"/>
            <a:ext cx="0" cy="10668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306195" y="2950029"/>
            <a:ext cx="4862929" cy="139337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8" name="Straight Connector 27"/>
          <p:cNvCxnSpPr>
            <a:endCxn id="10" idx="14"/>
          </p:cNvCxnSpPr>
          <p:nvPr/>
        </p:nvCxnSpPr>
        <p:spPr>
          <a:xfrm flipH="1" flipV="1">
            <a:off x="3107555" y="2960915"/>
            <a:ext cx="4075440" cy="1066408"/>
          </a:xfrm>
          <a:prstGeom prst="line">
            <a:avLst/>
          </a:prstGeom>
          <a:ln>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0547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3D from RGBD</a:t>
            </a:r>
          </a:p>
        </p:txBody>
      </p:sp>
      <p:sp>
        <p:nvSpPr>
          <p:cNvPr id="4" name="Right Arrow 3"/>
          <p:cNvSpPr/>
          <p:nvPr/>
        </p:nvSpPr>
        <p:spPr>
          <a:xfrm>
            <a:off x="5730972" y="4270894"/>
            <a:ext cx="647210" cy="797537"/>
          </a:xfrm>
          <a:prstGeom prst="rightArrow">
            <a:avLst/>
          </a:prstGeom>
          <a:ln>
            <a:solidFill>
              <a:srgbClr val="000000"/>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pic>
        <p:nvPicPr>
          <p:cNvPr id="5" name="619_pro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07204" y="3112740"/>
            <a:ext cx="4135356" cy="3147588"/>
          </a:xfrm>
          <a:prstGeom prst="rect">
            <a:avLst/>
          </a:prstGeom>
        </p:spPr>
      </p:pic>
      <p:pic>
        <p:nvPicPr>
          <p:cNvPr id="6" name="Picture 5"/>
          <p:cNvPicPr>
            <a:picLocks noChangeAspect="1"/>
          </p:cNvPicPr>
          <p:nvPr/>
        </p:nvPicPr>
        <p:blipFill>
          <a:blip r:embed="rId5"/>
          <a:stretch>
            <a:fillRect/>
          </a:stretch>
        </p:blipFill>
        <p:spPr>
          <a:xfrm>
            <a:off x="1600201" y="1749246"/>
            <a:ext cx="1742483" cy="1326275"/>
          </a:xfrm>
          <a:prstGeom prst="rect">
            <a:avLst/>
          </a:prstGeom>
        </p:spPr>
      </p:pic>
      <p:pic>
        <p:nvPicPr>
          <p:cNvPr id="7" name="Picture 6"/>
          <p:cNvPicPr>
            <a:picLocks noChangeAspect="1"/>
          </p:cNvPicPr>
          <p:nvPr/>
        </p:nvPicPr>
        <p:blipFill>
          <a:blip r:embed="rId6"/>
          <a:stretch>
            <a:fillRect/>
          </a:stretch>
        </p:blipFill>
        <p:spPr>
          <a:xfrm>
            <a:off x="1538014" y="3112741"/>
            <a:ext cx="4164096" cy="3169463"/>
          </a:xfrm>
          <a:prstGeom prst="rect">
            <a:avLst/>
          </a:prstGeom>
        </p:spPr>
      </p:pic>
      <p:sp>
        <p:nvSpPr>
          <p:cNvPr id="3" name="TextBox 2"/>
          <p:cNvSpPr txBox="1"/>
          <p:nvPr/>
        </p:nvSpPr>
        <p:spPr>
          <a:xfrm>
            <a:off x="762000" y="6477000"/>
            <a:ext cx="2287806" cy="369332"/>
          </a:xfrm>
          <a:prstGeom prst="rect">
            <a:avLst/>
          </a:prstGeom>
          <a:noFill/>
        </p:spPr>
        <p:txBody>
          <a:bodyPr wrap="none" rtlCol="0">
            <a:spAutoFit/>
          </a:bodyPr>
          <a:lstStyle/>
          <a:p>
            <a:r>
              <a:rPr lang="en-US" dirty="0"/>
              <a:t>Zou et al. IJCV 2018</a:t>
            </a:r>
          </a:p>
        </p:txBody>
      </p:sp>
    </p:spTree>
    <p:extLst>
      <p:ext uri="{BB962C8B-B14F-4D97-AF65-F5344CB8AC3E}">
        <p14:creationId xmlns:p14="http://schemas.microsoft.com/office/powerpoint/2010/main" val="125359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29867" y="2819400"/>
            <a:ext cx="1805894" cy="3089747"/>
            <a:chOff x="47934" y="2923051"/>
            <a:chExt cx="1805894" cy="3089747"/>
          </a:xfrm>
        </p:grpSpPr>
        <p:sp>
          <p:nvSpPr>
            <p:cNvPr id="9" name="Right Arrow 8"/>
            <p:cNvSpPr/>
            <p:nvPr/>
          </p:nvSpPr>
          <p:spPr>
            <a:xfrm rot="5400000">
              <a:off x="1432299" y="2955180"/>
              <a:ext cx="453658" cy="389400"/>
            </a:xfrm>
            <a:prstGeom prst="rightArrow">
              <a:avLst/>
            </a:prstGeom>
            <a:ln>
              <a:solidFill>
                <a:srgbClr val="000000"/>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grpSp>
          <p:nvGrpSpPr>
            <p:cNvPr id="10" name="Group 9"/>
            <p:cNvGrpSpPr/>
            <p:nvPr/>
          </p:nvGrpSpPr>
          <p:grpSpPr>
            <a:xfrm>
              <a:off x="47934" y="3513506"/>
              <a:ext cx="1496124" cy="2499292"/>
              <a:chOff x="129548" y="2183213"/>
              <a:chExt cx="2068518" cy="3455481"/>
            </a:xfrm>
            <a:effectLst>
              <a:outerShdw blurRad="127000" dist="127000" dir="2700000" algn="tl" rotWithShape="0">
                <a:srgbClr val="000000">
                  <a:alpha val="43137"/>
                </a:srgbClr>
              </a:outerShdw>
            </a:effectLst>
          </p:grpSpPr>
          <p:sp>
            <p:nvSpPr>
              <p:cNvPr id="11" name="Rectangle 10"/>
              <p:cNvSpPr/>
              <p:nvPr/>
            </p:nvSpPr>
            <p:spPr>
              <a:xfrm>
                <a:off x="129549" y="2586815"/>
                <a:ext cx="2068517" cy="3051879"/>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2" name="TextBox 11"/>
              <p:cNvSpPr txBox="1"/>
              <p:nvPr/>
            </p:nvSpPr>
            <p:spPr>
              <a:xfrm>
                <a:off x="129548" y="2183213"/>
                <a:ext cx="1810813" cy="361698"/>
              </a:xfrm>
              <a:prstGeom prst="rect">
                <a:avLst/>
              </a:prstGeom>
              <a:solidFill>
                <a:srgbClr val="F79646"/>
              </a:solidFill>
              <a:ln w="25400" cmpd="sng">
                <a:solidFill>
                  <a:schemeClr val="accent2"/>
                </a:solidFill>
              </a:ln>
              <a:effectLst/>
            </p:spPr>
            <p:txBody>
              <a:bodyPr wrap="square" rtlCol="0">
                <a:spAutoFit/>
              </a:bodyPr>
              <a:lstStyle/>
              <a:p>
                <a:r>
                  <a:rPr lang="en-US" sz="1100" dirty="0"/>
                  <a:t>Object Proposals</a:t>
                </a:r>
              </a:p>
            </p:txBody>
          </p:sp>
          <p:pic>
            <p:nvPicPr>
              <p:cNvPr id="13" name="Picture 12"/>
              <p:cNvPicPr>
                <a:picLocks noChangeAspect="1"/>
              </p:cNvPicPr>
              <p:nvPr/>
            </p:nvPicPr>
            <p:blipFill>
              <a:blip r:embed="rId3"/>
              <a:stretch>
                <a:fillRect/>
              </a:stretch>
            </p:blipFill>
            <p:spPr>
              <a:xfrm>
                <a:off x="443126" y="4404067"/>
                <a:ext cx="1448504" cy="1102515"/>
              </a:xfrm>
              <a:prstGeom prst="rect">
                <a:avLst/>
              </a:prstGeom>
            </p:spPr>
          </p:pic>
          <p:pic>
            <p:nvPicPr>
              <p:cNvPr id="14" name="Picture 13"/>
              <p:cNvPicPr>
                <a:picLocks noChangeAspect="1"/>
              </p:cNvPicPr>
              <p:nvPr/>
            </p:nvPicPr>
            <p:blipFill>
              <a:blip r:embed="rId4"/>
              <a:stretch>
                <a:fillRect/>
              </a:stretch>
            </p:blipFill>
            <p:spPr>
              <a:xfrm>
                <a:off x="443126" y="2699576"/>
                <a:ext cx="1448504" cy="1102515"/>
              </a:xfrm>
              <a:prstGeom prst="rect">
                <a:avLst/>
              </a:prstGeom>
            </p:spPr>
          </p:pic>
          <p:sp>
            <p:nvSpPr>
              <p:cNvPr id="15" name="TextBox 14"/>
              <p:cNvSpPr txBox="1"/>
              <p:nvPr/>
            </p:nvSpPr>
            <p:spPr>
              <a:xfrm rot="5400000">
                <a:off x="1253816" y="3855961"/>
                <a:ext cx="434836" cy="382975"/>
              </a:xfrm>
              <a:prstGeom prst="rect">
                <a:avLst/>
              </a:prstGeom>
              <a:noFill/>
            </p:spPr>
            <p:txBody>
              <a:bodyPr wrap="none" rtlCol="0">
                <a:spAutoFit/>
              </a:bodyPr>
              <a:lstStyle/>
              <a:p>
                <a:r>
                  <a:rPr lang="en-US" sz="1200" dirty="0"/>
                  <a:t>...</a:t>
                </a:r>
              </a:p>
            </p:txBody>
          </p:sp>
        </p:grpSp>
      </p:grpSp>
      <p:grpSp>
        <p:nvGrpSpPr>
          <p:cNvPr id="58" name="Group 57"/>
          <p:cNvGrpSpPr/>
          <p:nvPr/>
        </p:nvGrpSpPr>
        <p:grpSpPr>
          <a:xfrm>
            <a:off x="1567881" y="3417408"/>
            <a:ext cx="2878646" cy="2617702"/>
            <a:chOff x="1585948" y="3521060"/>
            <a:chExt cx="2878646" cy="2617702"/>
          </a:xfrm>
        </p:grpSpPr>
        <p:grpSp>
          <p:nvGrpSpPr>
            <p:cNvPr id="16" name="Group 15"/>
            <p:cNvGrpSpPr/>
            <p:nvPr/>
          </p:nvGrpSpPr>
          <p:grpSpPr>
            <a:xfrm>
              <a:off x="1959971" y="3521060"/>
              <a:ext cx="2504623" cy="2617702"/>
              <a:chOff x="3011771" y="1915684"/>
              <a:chExt cx="3462853" cy="3619193"/>
            </a:xfrm>
            <a:effectLst>
              <a:outerShdw blurRad="127000" dist="127000" dir="2700000" algn="tl" rotWithShape="0">
                <a:srgbClr val="000000">
                  <a:alpha val="43137"/>
                </a:srgbClr>
              </a:outerShdw>
            </a:effectLst>
          </p:grpSpPr>
          <p:sp>
            <p:nvSpPr>
              <p:cNvPr id="17" name="Rectangle 16"/>
              <p:cNvSpPr/>
              <p:nvPr/>
            </p:nvSpPr>
            <p:spPr>
              <a:xfrm>
                <a:off x="3011772" y="2319530"/>
                <a:ext cx="3462852" cy="3215347"/>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8" name="TextBox 17"/>
              <p:cNvSpPr txBox="1"/>
              <p:nvPr/>
            </p:nvSpPr>
            <p:spPr>
              <a:xfrm>
                <a:off x="3119503" y="3560297"/>
                <a:ext cx="1764608" cy="36169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00" dirty="0"/>
                  <a:t>Retrieved Region</a:t>
                </a:r>
              </a:p>
            </p:txBody>
          </p:sp>
          <p:pic>
            <p:nvPicPr>
              <p:cNvPr id="19" name="Picture 18"/>
              <p:cNvPicPr>
                <a:picLocks noChangeAspect="1"/>
              </p:cNvPicPr>
              <p:nvPr/>
            </p:nvPicPr>
            <p:blipFill>
              <a:blip r:embed="rId5"/>
              <a:stretch>
                <a:fillRect/>
              </a:stretch>
            </p:blipFill>
            <p:spPr>
              <a:xfrm>
                <a:off x="3219104" y="2466876"/>
                <a:ext cx="1437727" cy="1094312"/>
              </a:xfrm>
              <a:prstGeom prst="rect">
                <a:avLst/>
              </a:prstGeom>
            </p:spPr>
          </p:pic>
          <p:pic>
            <p:nvPicPr>
              <p:cNvPr id="20" name="Picture 19"/>
              <p:cNvPicPr>
                <a:picLocks noChangeAspect="1"/>
              </p:cNvPicPr>
              <p:nvPr/>
            </p:nvPicPr>
            <p:blipFill>
              <a:blip r:embed="rId6"/>
              <a:stretch>
                <a:fillRect/>
              </a:stretch>
            </p:blipFill>
            <p:spPr>
              <a:xfrm>
                <a:off x="4808706" y="2466878"/>
                <a:ext cx="1437727" cy="1094312"/>
              </a:xfrm>
              <a:prstGeom prst="rect">
                <a:avLst/>
              </a:prstGeom>
            </p:spPr>
          </p:pic>
          <p:pic>
            <p:nvPicPr>
              <p:cNvPr id="21" name="Picture 20"/>
              <p:cNvPicPr>
                <a:picLocks noChangeAspect="1"/>
              </p:cNvPicPr>
              <p:nvPr/>
            </p:nvPicPr>
            <p:blipFill>
              <a:blip r:embed="rId7"/>
              <a:stretch>
                <a:fillRect/>
              </a:stretch>
            </p:blipFill>
            <p:spPr>
              <a:xfrm>
                <a:off x="3208328" y="4009847"/>
                <a:ext cx="1448503" cy="1102515"/>
              </a:xfrm>
              <a:prstGeom prst="rect">
                <a:avLst/>
              </a:prstGeom>
            </p:spPr>
          </p:pic>
          <p:pic>
            <p:nvPicPr>
              <p:cNvPr id="22" name="Picture 21"/>
              <p:cNvPicPr>
                <a:picLocks noChangeAspect="1"/>
              </p:cNvPicPr>
              <p:nvPr/>
            </p:nvPicPr>
            <p:blipFill>
              <a:blip r:embed="rId8"/>
              <a:stretch>
                <a:fillRect/>
              </a:stretch>
            </p:blipFill>
            <p:spPr>
              <a:xfrm>
                <a:off x="4811322" y="4031237"/>
                <a:ext cx="1448503" cy="1102515"/>
              </a:xfrm>
              <a:prstGeom prst="rect">
                <a:avLst/>
              </a:prstGeom>
            </p:spPr>
          </p:pic>
          <p:sp>
            <p:nvSpPr>
              <p:cNvPr id="23" name="TextBox 22"/>
              <p:cNvSpPr txBox="1"/>
              <p:nvPr/>
            </p:nvSpPr>
            <p:spPr>
              <a:xfrm>
                <a:off x="3011771" y="1915684"/>
                <a:ext cx="2812358" cy="382974"/>
              </a:xfrm>
              <a:prstGeom prst="rect">
                <a:avLst/>
              </a:prstGeom>
              <a:solidFill>
                <a:srgbClr val="F79646"/>
              </a:solidFill>
              <a:ln w="25400" cmpd="sng">
                <a:solidFill>
                  <a:schemeClr val="accent2"/>
                </a:solidFill>
              </a:ln>
              <a:effectLst/>
            </p:spPr>
            <p:txBody>
              <a:bodyPr wrap="square" rtlCol="0">
                <a:spAutoFit/>
              </a:bodyPr>
              <a:lstStyle/>
              <a:p>
                <a:r>
                  <a:rPr lang="en-US" sz="1200" dirty="0"/>
                  <a:t>Exemplar Region Retrieval</a:t>
                </a:r>
              </a:p>
            </p:txBody>
          </p:sp>
          <p:sp>
            <p:nvSpPr>
              <p:cNvPr id="24" name="TextBox 23"/>
              <p:cNvSpPr txBox="1"/>
              <p:nvPr/>
            </p:nvSpPr>
            <p:spPr>
              <a:xfrm>
                <a:off x="4699268" y="3560298"/>
                <a:ext cx="1762391" cy="36169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00" dirty="0"/>
                  <a:t>Source 3D Model</a:t>
                </a:r>
              </a:p>
            </p:txBody>
          </p:sp>
          <p:sp>
            <p:nvSpPr>
              <p:cNvPr id="25" name="TextBox 24"/>
              <p:cNvSpPr txBox="1"/>
              <p:nvPr/>
            </p:nvSpPr>
            <p:spPr>
              <a:xfrm>
                <a:off x="3133237" y="5102022"/>
                <a:ext cx="1764608" cy="36169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00" dirty="0"/>
                  <a:t>Retrieved Region</a:t>
                </a:r>
              </a:p>
            </p:txBody>
          </p:sp>
          <p:sp>
            <p:nvSpPr>
              <p:cNvPr id="26" name="TextBox 25"/>
              <p:cNvSpPr txBox="1"/>
              <p:nvPr/>
            </p:nvSpPr>
            <p:spPr>
              <a:xfrm>
                <a:off x="4699264" y="5112744"/>
                <a:ext cx="1762392" cy="36169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00" dirty="0"/>
                  <a:t>Source 3D Model</a:t>
                </a:r>
              </a:p>
            </p:txBody>
          </p:sp>
        </p:grpSp>
        <p:sp>
          <p:nvSpPr>
            <p:cNvPr id="34" name="Right Arrow 33"/>
            <p:cNvSpPr/>
            <p:nvPr/>
          </p:nvSpPr>
          <p:spPr>
            <a:xfrm>
              <a:off x="1585948" y="4461757"/>
              <a:ext cx="345802" cy="426121"/>
            </a:xfrm>
            <a:prstGeom prst="rightArrow">
              <a:avLst/>
            </a:prstGeom>
            <a:ln>
              <a:solidFill>
                <a:srgbClr val="000000"/>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grpSp>
      <p:grpSp>
        <p:nvGrpSpPr>
          <p:cNvPr id="56" name="Group 55"/>
          <p:cNvGrpSpPr/>
          <p:nvPr/>
        </p:nvGrpSpPr>
        <p:grpSpPr>
          <a:xfrm>
            <a:off x="3440296" y="1195135"/>
            <a:ext cx="2605474" cy="1815108"/>
            <a:chOff x="3458363" y="1298787"/>
            <a:chExt cx="2605474" cy="1815108"/>
          </a:xfrm>
        </p:grpSpPr>
        <p:grpSp>
          <p:nvGrpSpPr>
            <p:cNvPr id="5" name="Group 4"/>
            <p:cNvGrpSpPr/>
            <p:nvPr/>
          </p:nvGrpSpPr>
          <p:grpSpPr>
            <a:xfrm>
              <a:off x="4309235" y="1298787"/>
              <a:ext cx="1754602" cy="1815108"/>
              <a:chOff x="7435855" y="-242152"/>
              <a:chExt cx="2170823" cy="2245682"/>
            </a:xfrm>
            <a:effectLst>
              <a:outerShdw blurRad="127000" dist="127000" dir="2700000" algn="tl" rotWithShape="0">
                <a:srgbClr val="000000">
                  <a:alpha val="43137"/>
                </a:srgbClr>
              </a:outerShdw>
            </a:effectLst>
          </p:grpSpPr>
          <p:sp>
            <p:nvSpPr>
              <p:cNvPr id="6" name="Rectangle 5"/>
              <p:cNvSpPr/>
              <p:nvPr/>
            </p:nvSpPr>
            <p:spPr>
              <a:xfrm>
                <a:off x="7435855" y="120637"/>
                <a:ext cx="2170823" cy="1882893"/>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7" name="TextBox 6"/>
              <p:cNvSpPr txBox="1"/>
              <p:nvPr/>
            </p:nvSpPr>
            <p:spPr>
              <a:xfrm>
                <a:off x="7439697" y="-242152"/>
                <a:ext cx="1762089" cy="342708"/>
              </a:xfrm>
              <a:prstGeom prst="rect">
                <a:avLst/>
              </a:prstGeom>
              <a:solidFill>
                <a:srgbClr val="F79646"/>
              </a:solidFill>
              <a:ln w="25400" cmpd="sng">
                <a:solidFill>
                  <a:schemeClr val="accent2"/>
                </a:solidFill>
              </a:ln>
              <a:effectLst/>
            </p:spPr>
            <p:txBody>
              <a:bodyPr wrap="square" rtlCol="0">
                <a:spAutoFit/>
              </a:bodyPr>
              <a:lstStyle/>
              <a:p>
                <a:r>
                  <a:rPr lang="en-US" sz="1200" dirty="0"/>
                  <a:t>Layout Proposals</a:t>
                </a:r>
              </a:p>
            </p:txBody>
          </p:sp>
          <p:pic>
            <p:nvPicPr>
              <p:cNvPr id="8" name="Picture 7"/>
              <p:cNvPicPr>
                <a:picLocks noChangeAspect="1"/>
              </p:cNvPicPr>
              <p:nvPr/>
            </p:nvPicPr>
            <p:blipFill>
              <a:blip r:embed="rId9"/>
              <a:stretch>
                <a:fillRect/>
              </a:stretch>
            </p:blipFill>
            <p:spPr>
              <a:xfrm>
                <a:off x="7576263" y="332150"/>
                <a:ext cx="1906117" cy="1450825"/>
              </a:xfrm>
              <a:prstGeom prst="rect">
                <a:avLst/>
              </a:prstGeom>
            </p:spPr>
          </p:pic>
        </p:grpSp>
        <p:sp>
          <p:nvSpPr>
            <p:cNvPr id="35" name="Right Arrow 34"/>
            <p:cNvSpPr/>
            <p:nvPr/>
          </p:nvSpPr>
          <p:spPr>
            <a:xfrm>
              <a:off x="3458363" y="1984640"/>
              <a:ext cx="780316" cy="426121"/>
            </a:xfrm>
            <a:prstGeom prst="rightArrow">
              <a:avLst/>
            </a:prstGeom>
            <a:ln>
              <a:solidFill>
                <a:schemeClr val="tx1"/>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grpSp>
      <p:grpSp>
        <p:nvGrpSpPr>
          <p:cNvPr id="61" name="Group 60"/>
          <p:cNvGrpSpPr/>
          <p:nvPr/>
        </p:nvGrpSpPr>
        <p:grpSpPr>
          <a:xfrm>
            <a:off x="4485114" y="3413089"/>
            <a:ext cx="1889576" cy="2617538"/>
            <a:chOff x="4503181" y="3516741"/>
            <a:chExt cx="1889576" cy="2617538"/>
          </a:xfrm>
        </p:grpSpPr>
        <p:grpSp>
          <p:nvGrpSpPr>
            <p:cNvPr id="27" name="Group 26"/>
            <p:cNvGrpSpPr/>
            <p:nvPr/>
          </p:nvGrpSpPr>
          <p:grpSpPr>
            <a:xfrm>
              <a:off x="4863844" y="3516741"/>
              <a:ext cx="1528913" cy="2617538"/>
              <a:chOff x="7430816" y="1954028"/>
              <a:chExt cx="2113851" cy="3618966"/>
            </a:xfrm>
            <a:effectLst>
              <a:outerShdw blurRad="127000" dist="127000" dir="2700000" algn="tl" rotWithShape="0">
                <a:srgbClr val="000000">
                  <a:alpha val="43137"/>
                </a:srgbClr>
              </a:outerShdw>
            </a:effectLst>
          </p:grpSpPr>
          <p:sp>
            <p:nvSpPr>
              <p:cNvPr id="28" name="Rectangle 27"/>
              <p:cNvSpPr/>
              <p:nvPr/>
            </p:nvSpPr>
            <p:spPr>
              <a:xfrm>
                <a:off x="7430816" y="2355427"/>
                <a:ext cx="2113851" cy="3217567"/>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9" name="TextBox 28"/>
              <p:cNvSpPr txBox="1"/>
              <p:nvPr/>
            </p:nvSpPr>
            <p:spPr>
              <a:xfrm>
                <a:off x="7430816" y="1954028"/>
                <a:ext cx="1840351" cy="382974"/>
              </a:xfrm>
              <a:prstGeom prst="rect">
                <a:avLst/>
              </a:prstGeom>
              <a:solidFill>
                <a:srgbClr val="F79646"/>
              </a:solidFill>
              <a:ln w="25400" cmpd="sng">
                <a:solidFill>
                  <a:schemeClr val="accent2"/>
                </a:solidFill>
              </a:ln>
              <a:effectLst/>
            </p:spPr>
            <p:txBody>
              <a:bodyPr wrap="square" rtlCol="0">
                <a:spAutoFit/>
              </a:bodyPr>
              <a:lstStyle/>
              <a:p>
                <a:r>
                  <a:rPr lang="en-US" sz="1200" dirty="0"/>
                  <a:t>3D Model Fitting</a:t>
                </a:r>
              </a:p>
            </p:txBody>
          </p:sp>
          <p:sp>
            <p:nvSpPr>
              <p:cNvPr id="30" name="TextBox 29"/>
              <p:cNvSpPr txBox="1"/>
              <p:nvPr/>
            </p:nvSpPr>
            <p:spPr>
              <a:xfrm>
                <a:off x="7523972" y="5138271"/>
                <a:ext cx="1980563" cy="38297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200" dirty="0"/>
                  <a:t>Transferred Model</a:t>
                </a:r>
              </a:p>
            </p:txBody>
          </p:sp>
          <p:pic>
            <p:nvPicPr>
              <p:cNvPr id="31" name="Picture 30"/>
              <p:cNvPicPr>
                <a:picLocks noChangeAspect="1"/>
              </p:cNvPicPr>
              <p:nvPr/>
            </p:nvPicPr>
            <p:blipFill>
              <a:blip r:embed="rId10"/>
              <a:stretch>
                <a:fillRect/>
              </a:stretch>
            </p:blipFill>
            <p:spPr>
              <a:xfrm>
                <a:off x="7617352" y="4017415"/>
                <a:ext cx="1452517" cy="1105569"/>
              </a:xfrm>
              <a:prstGeom prst="rect">
                <a:avLst/>
              </a:prstGeom>
            </p:spPr>
          </p:pic>
          <p:pic>
            <p:nvPicPr>
              <p:cNvPr id="32" name="Picture 31"/>
              <p:cNvPicPr>
                <a:picLocks noChangeAspect="1"/>
              </p:cNvPicPr>
              <p:nvPr/>
            </p:nvPicPr>
            <p:blipFill>
              <a:blip r:embed="rId11"/>
              <a:stretch>
                <a:fillRect/>
              </a:stretch>
            </p:blipFill>
            <p:spPr>
              <a:xfrm>
                <a:off x="7644486" y="2518820"/>
                <a:ext cx="1437726" cy="1094313"/>
              </a:xfrm>
              <a:prstGeom prst="rect">
                <a:avLst/>
              </a:prstGeom>
            </p:spPr>
          </p:pic>
          <p:sp>
            <p:nvSpPr>
              <p:cNvPr id="33" name="TextBox 32"/>
              <p:cNvSpPr txBox="1"/>
              <p:nvPr/>
            </p:nvSpPr>
            <p:spPr>
              <a:xfrm>
                <a:off x="7551106" y="3599546"/>
                <a:ext cx="1980563" cy="38297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200" dirty="0"/>
                  <a:t>Transferred Model</a:t>
                </a:r>
              </a:p>
            </p:txBody>
          </p:sp>
        </p:grpSp>
        <p:sp>
          <p:nvSpPr>
            <p:cNvPr id="36" name="Right Arrow 35"/>
            <p:cNvSpPr/>
            <p:nvPr/>
          </p:nvSpPr>
          <p:spPr>
            <a:xfrm>
              <a:off x="4503181" y="4461757"/>
              <a:ext cx="345802" cy="426121"/>
            </a:xfrm>
            <a:prstGeom prst="rightArrow">
              <a:avLst/>
            </a:prstGeom>
            <a:ln>
              <a:solidFill>
                <a:srgbClr val="000000"/>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grpSp>
      <p:grpSp>
        <p:nvGrpSpPr>
          <p:cNvPr id="47" name="Group 46"/>
          <p:cNvGrpSpPr/>
          <p:nvPr/>
        </p:nvGrpSpPr>
        <p:grpSpPr>
          <a:xfrm>
            <a:off x="12819" y="1172204"/>
            <a:ext cx="3202448" cy="1476229"/>
            <a:chOff x="336909" y="-307514"/>
            <a:chExt cx="4427655" cy="2041010"/>
          </a:xfrm>
          <a:effectLst>
            <a:outerShdw blurRad="127000" dist="127000" dir="2700000" algn="tl" rotWithShape="0">
              <a:srgbClr val="000000">
                <a:alpha val="43000"/>
              </a:srgbClr>
            </a:outerShdw>
          </a:effectLst>
        </p:grpSpPr>
        <p:sp>
          <p:nvSpPr>
            <p:cNvPr id="48" name="Rectangle 47"/>
            <p:cNvSpPr/>
            <p:nvPr/>
          </p:nvSpPr>
          <p:spPr>
            <a:xfrm>
              <a:off x="336909" y="97558"/>
              <a:ext cx="4427655" cy="1635938"/>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49" name="TextBox 48"/>
            <p:cNvSpPr txBox="1"/>
            <p:nvPr/>
          </p:nvSpPr>
          <p:spPr>
            <a:xfrm>
              <a:off x="339239" y="-307514"/>
              <a:ext cx="1436176" cy="361698"/>
            </a:xfrm>
            <a:prstGeom prst="rect">
              <a:avLst/>
            </a:prstGeom>
            <a:solidFill>
              <a:schemeClr val="accent6"/>
            </a:solidFill>
            <a:ln w="25400" cmpd="sng">
              <a:solidFill>
                <a:schemeClr val="accent2"/>
              </a:solidFill>
            </a:ln>
            <a:effectLst/>
          </p:spPr>
          <p:txBody>
            <a:bodyPr wrap="square" rtlCol="0">
              <a:spAutoFit/>
            </a:bodyPr>
            <a:lstStyle/>
            <a:p>
              <a:r>
                <a:rPr lang="en-US" sz="1100" dirty="0"/>
                <a:t>RGB-D Input</a:t>
              </a:r>
            </a:p>
          </p:txBody>
        </p:sp>
        <p:pic>
          <p:nvPicPr>
            <p:cNvPr id="50" name="Picture 49"/>
            <p:cNvPicPr>
              <a:picLocks noChangeAspect="1"/>
            </p:cNvPicPr>
            <p:nvPr/>
          </p:nvPicPr>
          <p:blipFill>
            <a:blip r:embed="rId12"/>
            <a:stretch>
              <a:fillRect/>
            </a:stretch>
          </p:blipFill>
          <p:spPr>
            <a:xfrm>
              <a:off x="603249" y="223098"/>
              <a:ext cx="1825749" cy="1389652"/>
            </a:xfrm>
            <a:prstGeom prst="rect">
              <a:avLst/>
            </a:prstGeom>
          </p:spPr>
        </p:pic>
        <p:pic>
          <p:nvPicPr>
            <p:cNvPr id="51" name="Picture 50"/>
            <p:cNvPicPr>
              <a:picLocks noChangeAspect="1"/>
            </p:cNvPicPr>
            <p:nvPr/>
          </p:nvPicPr>
          <p:blipFill>
            <a:blip r:embed="rId13"/>
            <a:stretch>
              <a:fillRect/>
            </a:stretch>
          </p:blipFill>
          <p:spPr>
            <a:xfrm>
              <a:off x="2697444" y="219658"/>
              <a:ext cx="1762688" cy="1393092"/>
            </a:xfrm>
            <a:prstGeom prst="rect">
              <a:avLst/>
            </a:prstGeom>
          </p:spPr>
        </p:pic>
      </p:grpSp>
      <p:grpSp>
        <p:nvGrpSpPr>
          <p:cNvPr id="60" name="Group 59"/>
          <p:cNvGrpSpPr/>
          <p:nvPr/>
        </p:nvGrpSpPr>
        <p:grpSpPr>
          <a:xfrm>
            <a:off x="6960301" y="3854164"/>
            <a:ext cx="2041305" cy="2207564"/>
            <a:chOff x="6978367" y="3957816"/>
            <a:chExt cx="2041305" cy="2207564"/>
          </a:xfrm>
        </p:grpSpPr>
        <p:grpSp>
          <p:nvGrpSpPr>
            <p:cNvPr id="42" name="Group 41"/>
            <p:cNvGrpSpPr/>
            <p:nvPr/>
          </p:nvGrpSpPr>
          <p:grpSpPr>
            <a:xfrm>
              <a:off x="6978367" y="3957816"/>
              <a:ext cx="2041305" cy="2207564"/>
              <a:chOff x="10278538" y="3529394"/>
              <a:chExt cx="2580866" cy="2791070"/>
            </a:xfrm>
            <a:effectLst>
              <a:outerShdw blurRad="127000" dist="127000" dir="2700000" algn="tl" rotWithShape="0">
                <a:srgbClr val="000000">
                  <a:alpha val="43000"/>
                </a:srgbClr>
              </a:outerShdw>
            </a:effectLst>
          </p:grpSpPr>
          <p:sp>
            <p:nvSpPr>
              <p:cNvPr id="43" name="Rectangle 42"/>
              <p:cNvSpPr/>
              <p:nvPr/>
            </p:nvSpPr>
            <p:spPr>
              <a:xfrm>
                <a:off x="10278538" y="3909150"/>
                <a:ext cx="2580866" cy="2411314"/>
              </a:xfrm>
              <a:prstGeom prst="rect">
                <a:avLst/>
              </a:prstGeom>
              <a:solidFill>
                <a:schemeClr val="tx1">
                  <a:lumMod val="85000"/>
                  <a:lumOff val="15000"/>
                </a:schemeClr>
              </a:solidFill>
              <a:ln>
                <a:solidFill>
                  <a:srgbClr val="4F81BD"/>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44" name="TextBox 43"/>
              <p:cNvSpPr txBox="1"/>
              <p:nvPr/>
            </p:nvSpPr>
            <p:spPr>
              <a:xfrm>
                <a:off x="10280866" y="3529394"/>
                <a:ext cx="2084868" cy="382974"/>
              </a:xfrm>
              <a:prstGeom prst="rect">
                <a:avLst/>
              </a:prstGeom>
              <a:solidFill>
                <a:schemeClr val="tx2"/>
              </a:solidFill>
              <a:ln w="25400" cmpd="sng">
                <a:solidFill>
                  <a:schemeClr val="accent1"/>
                </a:solidFill>
              </a:ln>
              <a:effectLst/>
            </p:spPr>
            <p:txBody>
              <a:bodyPr wrap="square" rtlCol="0">
                <a:spAutoFit/>
              </a:bodyPr>
              <a:lstStyle/>
              <a:p>
                <a:r>
                  <a:rPr lang="en-US" sz="1300" dirty="0">
                    <a:solidFill>
                      <a:schemeClr val="bg1"/>
                    </a:solidFill>
                  </a:rPr>
                  <a:t>Annotated Scene</a:t>
                </a:r>
              </a:p>
            </p:txBody>
          </p:sp>
        </p:grpSp>
        <p:pic>
          <p:nvPicPr>
            <p:cNvPr id="54" name="Picture 53"/>
            <p:cNvPicPr>
              <a:picLocks noChangeAspect="1"/>
            </p:cNvPicPr>
            <p:nvPr/>
          </p:nvPicPr>
          <p:blipFill rotWithShape="1">
            <a:blip r:embed="rId14"/>
            <a:srcRect l="50070"/>
            <a:stretch/>
          </p:blipFill>
          <p:spPr>
            <a:xfrm>
              <a:off x="7058702" y="4523269"/>
              <a:ext cx="1856224" cy="1414823"/>
            </a:xfrm>
            <a:prstGeom prst="rect">
              <a:avLst/>
            </a:prstGeom>
          </p:spPr>
        </p:pic>
      </p:grpSp>
      <p:grpSp>
        <p:nvGrpSpPr>
          <p:cNvPr id="62" name="Group 61"/>
          <p:cNvGrpSpPr/>
          <p:nvPr/>
        </p:nvGrpSpPr>
        <p:grpSpPr>
          <a:xfrm>
            <a:off x="6176872" y="1175894"/>
            <a:ext cx="2782400" cy="2424382"/>
            <a:chOff x="6194939" y="1279546"/>
            <a:chExt cx="2782400" cy="2424382"/>
          </a:xfrm>
        </p:grpSpPr>
        <p:sp>
          <p:nvSpPr>
            <p:cNvPr id="37" name="Right Arrow 36"/>
            <p:cNvSpPr/>
            <p:nvPr/>
          </p:nvSpPr>
          <p:spPr>
            <a:xfrm>
              <a:off x="6194939" y="1984640"/>
              <a:ext cx="624061" cy="426121"/>
            </a:xfrm>
            <a:prstGeom prst="rightArrow">
              <a:avLst/>
            </a:prstGeom>
            <a:ln>
              <a:solidFill>
                <a:schemeClr val="tx1"/>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sp>
          <p:nvSpPr>
            <p:cNvPr id="38" name="Right Arrow 37"/>
            <p:cNvSpPr/>
            <p:nvPr/>
          </p:nvSpPr>
          <p:spPr>
            <a:xfrm rot="19597236">
              <a:off x="6334376" y="3277807"/>
              <a:ext cx="525886" cy="426121"/>
            </a:xfrm>
            <a:prstGeom prst="rightArrow">
              <a:avLst/>
            </a:prstGeom>
            <a:ln>
              <a:solidFill>
                <a:schemeClr val="tx1"/>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grpSp>
          <p:nvGrpSpPr>
            <p:cNvPr id="39" name="Group 38"/>
            <p:cNvGrpSpPr/>
            <p:nvPr/>
          </p:nvGrpSpPr>
          <p:grpSpPr>
            <a:xfrm>
              <a:off x="6936034" y="1279546"/>
              <a:ext cx="2041305" cy="2239085"/>
              <a:chOff x="10897012" y="1021489"/>
              <a:chExt cx="2580866" cy="3725050"/>
            </a:xfrm>
            <a:effectLst>
              <a:outerShdw blurRad="127000" dist="127000" dir="2700000" algn="tl" rotWithShape="0">
                <a:srgbClr val="000000">
                  <a:alpha val="43137"/>
                </a:srgbClr>
              </a:outerShdw>
            </a:effectLst>
          </p:grpSpPr>
          <p:sp>
            <p:nvSpPr>
              <p:cNvPr id="40" name="Rectangle 39"/>
              <p:cNvSpPr/>
              <p:nvPr/>
            </p:nvSpPr>
            <p:spPr>
              <a:xfrm>
                <a:off x="10897012" y="1528972"/>
                <a:ext cx="2580866" cy="3217567"/>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41" name="TextBox 40"/>
              <p:cNvSpPr txBox="1"/>
              <p:nvPr/>
            </p:nvSpPr>
            <p:spPr>
              <a:xfrm>
                <a:off x="10897012" y="1021489"/>
                <a:ext cx="1615733" cy="503934"/>
              </a:xfrm>
              <a:prstGeom prst="rect">
                <a:avLst/>
              </a:prstGeom>
              <a:solidFill>
                <a:srgbClr val="F79646"/>
              </a:solidFill>
              <a:ln w="25400">
                <a:solidFill>
                  <a:schemeClr val="accent2"/>
                </a:solidFill>
              </a:ln>
              <a:effectLst/>
            </p:spPr>
            <p:txBody>
              <a:bodyPr wrap="square" rtlCol="0">
                <a:spAutoFit/>
              </a:bodyPr>
              <a:lstStyle/>
              <a:p>
                <a:r>
                  <a:rPr lang="en-US" sz="1300" dirty="0"/>
                  <a:t>Composing</a:t>
                </a:r>
              </a:p>
            </p:txBody>
          </p:sp>
        </p:grpSp>
        <p:pic>
          <p:nvPicPr>
            <p:cNvPr id="55" name="Picture 54"/>
            <p:cNvPicPr>
              <a:picLocks noChangeAspect="1"/>
            </p:cNvPicPr>
            <p:nvPr/>
          </p:nvPicPr>
          <p:blipFill rotWithShape="1">
            <a:blip r:embed="rId15"/>
            <a:srcRect l="50070"/>
            <a:stretch/>
          </p:blipFill>
          <p:spPr>
            <a:xfrm>
              <a:off x="7006588" y="1787504"/>
              <a:ext cx="1901489" cy="1449324"/>
            </a:xfrm>
            <a:prstGeom prst="rect">
              <a:avLst/>
            </a:prstGeom>
          </p:spPr>
        </p:pic>
      </p:grpSp>
      <p:sp>
        <p:nvSpPr>
          <p:cNvPr id="63" name="Title 1"/>
          <p:cNvSpPr>
            <a:spLocks noGrp="1"/>
          </p:cNvSpPr>
          <p:nvPr>
            <p:ph type="title"/>
          </p:nvPr>
        </p:nvSpPr>
        <p:spPr>
          <a:xfrm>
            <a:off x="1981200" y="0"/>
            <a:ext cx="8229600" cy="914400"/>
          </a:xfrm>
        </p:spPr>
        <p:txBody>
          <a:bodyPr/>
          <a:lstStyle/>
          <a:p>
            <a:r>
              <a:rPr lang="en-US" dirty="0"/>
              <a:t>Complete 3D from RGBD</a:t>
            </a:r>
          </a:p>
        </p:txBody>
      </p:sp>
    </p:spTree>
    <p:extLst>
      <p:ext uri="{BB962C8B-B14F-4D97-AF65-F5344CB8AC3E}">
        <p14:creationId xmlns:p14="http://schemas.microsoft.com/office/powerpoint/2010/main" val="326964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3D from RGBD</a:t>
            </a:r>
          </a:p>
        </p:txBody>
      </p:sp>
      <p:pic>
        <p:nvPicPr>
          <p:cNvPr id="4" name="Picture 3"/>
          <p:cNvPicPr>
            <a:picLocks noChangeAspect="1"/>
          </p:cNvPicPr>
          <p:nvPr/>
        </p:nvPicPr>
        <p:blipFill rotWithShape="1">
          <a:blip r:embed="rId2"/>
          <a:srcRect l="66991" r="16866"/>
          <a:stretch/>
        </p:blipFill>
        <p:spPr>
          <a:xfrm>
            <a:off x="5401468" y="1340138"/>
            <a:ext cx="2982355" cy="2243669"/>
          </a:xfrm>
          <a:prstGeom prst="rect">
            <a:avLst/>
          </a:prstGeom>
        </p:spPr>
      </p:pic>
      <p:pic>
        <p:nvPicPr>
          <p:cNvPr id="7" name="Picture 6"/>
          <p:cNvPicPr>
            <a:picLocks noChangeAspect="1"/>
          </p:cNvPicPr>
          <p:nvPr/>
        </p:nvPicPr>
        <p:blipFill rotWithShape="1">
          <a:blip r:embed="rId3"/>
          <a:srcRect l="66697" t="-555" r="16651" b="555"/>
          <a:stretch/>
        </p:blipFill>
        <p:spPr>
          <a:xfrm>
            <a:off x="5334000" y="3886200"/>
            <a:ext cx="3054687" cy="2227864"/>
          </a:xfrm>
          <a:prstGeom prst="rect">
            <a:avLst/>
          </a:prstGeom>
        </p:spPr>
      </p:pic>
      <p:sp>
        <p:nvSpPr>
          <p:cNvPr id="8" name="Right Arrow 7"/>
          <p:cNvSpPr/>
          <p:nvPr/>
        </p:nvSpPr>
        <p:spPr>
          <a:xfrm>
            <a:off x="4348431" y="2194343"/>
            <a:ext cx="609600" cy="535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4380727" y="4732505"/>
            <a:ext cx="609600" cy="535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srcRect r="83466"/>
          <a:stretch/>
        </p:blipFill>
        <p:spPr>
          <a:xfrm>
            <a:off x="1175833" y="3984116"/>
            <a:ext cx="3033059" cy="2227864"/>
          </a:xfrm>
          <a:prstGeom prst="rect">
            <a:avLst/>
          </a:prstGeom>
        </p:spPr>
      </p:pic>
      <p:pic>
        <p:nvPicPr>
          <p:cNvPr id="11" name="Picture 10"/>
          <p:cNvPicPr>
            <a:picLocks noChangeAspect="1"/>
          </p:cNvPicPr>
          <p:nvPr/>
        </p:nvPicPr>
        <p:blipFill rotWithShape="1">
          <a:blip r:embed="rId2"/>
          <a:srcRect r="83914"/>
          <a:stretch/>
        </p:blipFill>
        <p:spPr>
          <a:xfrm>
            <a:off x="1154913" y="1340138"/>
            <a:ext cx="2971800" cy="2243669"/>
          </a:xfrm>
          <a:prstGeom prst="rect">
            <a:avLst/>
          </a:prstGeom>
        </p:spPr>
      </p:pic>
    </p:spTree>
    <p:extLst>
      <p:ext uri="{BB962C8B-B14F-4D97-AF65-F5344CB8AC3E}">
        <p14:creationId xmlns:p14="http://schemas.microsoft.com/office/powerpoint/2010/main" val="20862171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project idea</a:t>
            </a:r>
          </a:p>
        </p:txBody>
      </p:sp>
      <p:sp>
        <p:nvSpPr>
          <p:cNvPr id="3" name="Content Placeholder 2"/>
          <p:cNvSpPr>
            <a:spLocks noGrp="1"/>
          </p:cNvSpPr>
          <p:nvPr>
            <p:ph idx="1"/>
          </p:nvPr>
        </p:nvSpPr>
        <p:spPr>
          <a:xfrm>
            <a:off x="609600" y="990600"/>
            <a:ext cx="8763000" cy="5135563"/>
          </a:xfrm>
        </p:spPr>
        <p:txBody>
          <a:bodyPr/>
          <a:lstStyle/>
          <a:p>
            <a:r>
              <a:rPr lang="en-US" dirty="0"/>
              <a:t>Interactive program to make 3D model from an image (e.g., output in VRML, or draw path for animation)</a:t>
            </a:r>
          </a:p>
          <a:p>
            <a:pPr lvl="1"/>
            <a:r>
              <a:rPr lang="en-US" dirty="0"/>
              <a:t>Add tools for cutting out foreground objects and automatic hole-filling</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595357" y="1013388"/>
            <a:ext cx="5334000" cy="5486400"/>
          </a:xfrm>
        </p:spPr>
        <p:txBody>
          <a:bodyPr>
            <a:normAutofit fontScale="92500" lnSpcReduction="10000"/>
          </a:bodyPr>
          <a:lstStyle/>
          <a:p>
            <a:r>
              <a:rPr lang="en-US" dirty="0"/>
              <a:t>2D</a:t>
            </a:r>
            <a:r>
              <a:rPr lang="en-US" dirty="0">
                <a:sym typeface="Wingdings" pitchFamily="2" charset="2"/>
              </a:rPr>
              <a:t>3D is mathematically impossible</a:t>
            </a:r>
          </a:p>
          <a:p>
            <a:pPr marL="457200" lvl="1" indent="0">
              <a:buNone/>
            </a:pPr>
            <a:r>
              <a:rPr lang="en-US" sz="2600" dirty="0">
                <a:sym typeface="Wingdings" pitchFamily="2" charset="2"/>
              </a:rPr>
              <a:t>(but we do it without even thinking)</a:t>
            </a:r>
          </a:p>
          <a:p>
            <a:endParaRPr lang="en-US" dirty="0">
              <a:sym typeface="Wingdings" pitchFamily="2" charset="2"/>
            </a:endParaRPr>
          </a:p>
          <a:p>
            <a:r>
              <a:rPr lang="en-US" dirty="0">
                <a:sym typeface="Wingdings" pitchFamily="2" charset="2"/>
              </a:rPr>
              <a:t>Need right assumptions about the world geometry</a:t>
            </a:r>
          </a:p>
          <a:p>
            <a:endParaRPr lang="en-US" dirty="0">
              <a:sym typeface="Wingdings" pitchFamily="2" charset="2"/>
            </a:endParaRPr>
          </a:p>
          <a:p>
            <a:r>
              <a:rPr lang="en-US" dirty="0">
                <a:sym typeface="Wingdings" pitchFamily="2" charset="2"/>
              </a:rPr>
              <a:t>Important tools</a:t>
            </a:r>
          </a:p>
          <a:p>
            <a:pPr lvl="1"/>
            <a:r>
              <a:rPr lang="en-US" dirty="0">
                <a:sym typeface="Wingdings" pitchFamily="2" charset="2"/>
              </a:rPr>
              <a:t>Vanishing points</a:t>
            </a:r>
          </a:p>
          <a:p>
            <a:pPr lvl="1"/>
            <a:r>
              <a:rPr lang="en-US" dirty="0">
                <a:sym typeface="Wingdings" pitchFamily="2" charset="2"/>
              </a:rPr>
              <a:t>Camera matrix</a:t>
            </a:r>
          </a:p>
          <a:p>
            <a:pPr lvl="1"/>
            <a:r>
              <a:rPr lang="en-US" dirty="0" err="1">
                <a:sym typeface="Wingdings" pitchFamily="2" charset="2"/>
              </a:rPr>
              <a:t>Homography</a:t>
            </a:r>
            <a:endParaRPr lang="en-US" dirty="0">
              <a:sym typeface="Wingdings" pitchFamily="2" charset="2"/>
            </a:endParaRPr>
          </a:p>
          <a:p>
            <a:endParaRPr lang="en-US" dirty="0">
              <a:sym typeface="Wingdings" pitchFamily="2" charset="2"/>
            </a:endParaRPr>
          </a:p>
          <a:p>
            <a:endParaRPr lang="en-US" dirty="0">
              <a:sym typeface="Wingdings" pitchFamily="2" charset="2"/>
            </a:endParaRPr>
          </a:p>
          <a:p>
            <a:endParaRPr lang="en-US" dirty="0"/>
          </a:p>
        </p:txBody>
      </p:sp>
      <p:pic>
        <p:nvPicPr>
          <p:cNvPr id="4" name="Picture 5" descr="scenery15_floating1"/>
          <p:cNvPicPr>
            <a:picLocks noChangeAspect="1" noChangeArrowheads="1"/>
          </p:cNvPicPr>
          <p:nvPr/>
        </p:nvPicPr>
        <p:blipFill>
          <a:blip r:embed="rId5" cstate="print"/>
          <a:srcRect/>
          <a:stretch>
            <a:fillRect/>
          </a:stretch>
        </p:blipFill>
        <p:spPr bwMode="auto">
          <a:xfrm>
            <a:off x="6146005" y="937189"/>
            <a:ext cx="3136153" cy="1387475"/>
          </a:xfrm>
          <a:prstGeom prst="rect">
            <a:avLst/>
          </a:prstGeom>
          <a:noFill/>
        </p:spPr>
      </p:pic>
      <p:pic>
        <p:nvPicPr>
          <p:cNvPr id="5" name="Picture 6" descr="scenery15_view2_w"/>
          <p:cNvPicPr>
            <a:picLocks noChangeAspect="1" noChangeArrowheads="1"/>
          </p:cNvPicPr>
          <p:nvPr/>
        </p:nvPicPr>
        <p:blipFill>
          <a:blip r:embed="rId6" cstate="print"/>
          <a:srcRect/>
          <a:stretch>
            <a:fillRect/>
          </a:stretch>
        </p:blipFill>
        <p:spPr bwMode="auto">
          <a:xfrm>
            <a:off x="6234157" y="2613588"/>
            <a:ext cx="2754086" cy="1460500"/>
          </a:xfrm>
          <a:prstGeom prst="rect">
            <a:avLst/>
          </a:prstGeom>
          <a:noFill/>
        </p:spPr>
      </p:pic>
      <p:graphicFrame>
        <p:nvGraphicFramePr>
          <p:cNvPr id="95234" name="Object 2"/>
          <p:cNvGraphicFramePr>
            <a:graphicFrameLocks noChangeAspect="1"/>
          </p:cNvGraphicFramePr>
          <p:nvPr>
            <p:custDataLst>
              <p:tags r:id="rId1"/>
            </p:custDataLst>
            <p:extLst>
              <p:ext uri="{D42A27DB-BD31-4B8C-83A1-F6EECF244321}">
                <p14:modId xmlns:p14="http://schemas.microsoft.com/office/powerpoint/2010/main" val="1379556251"/>
              </p:ext>
            </p:extLst>
          </p:nvPr>
        </p:nvGraphicFramePr>
        <p:xfrm>
          <a:off x="5049465" y="4823388"/>
          <a:ext cx="1678413" cy="1700884"/>
        </p:xfrm>
        <a:graphic>
          <a:graphicData uri="http://schemas.openxmlformats.org/presentationml/2006/ole">
            <mc:AlternateContent xmlns:mc="http://schemas.openxmlformats.org/markup-compatibility/2006">
              <mc:Choice xmlns:v="urn:schemas-microsoft-com:vml" Requires="v">
                <p:oleObj name="Photo Editor Photo" r:id="rId7" imgW="5106113" imgH="5172797" progId="MSPhotoEd.3">
                  <p:embed/>
                </p:oleObj>
              </mc:Choice>
              <mc:Fallback>
                <p:oleObj name="Photo Editor Photo" r:id="rId7" imgW="5106113" imgH="5172797" progId="MSPhotoEd.3">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9465" y="4823388"/>
                        <a:ext cx="1678413" cy="1700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5235" name="Object 3"/>
          <p:cNvGraphicFramePr>
            <a:graphicFrameLocks noChangeAspect="1"/>
          </p:cNvGraphicFramePr>
          <p:nvPr>
            <p:custDataLst>
              <p:tags r:id="rId2"/>
            </p:custDataLst>
            <p:extLst>
              <p:ext uri="{D42A27DB-BD31-4B8C-83A1-F6EECF244321}">
                <p14:modId xmlns:p14="http://schemas.microsoft.com/office/powerpoint/2010/main" val="548074079"/>
              </p:ext>
            </p:extLst>
          </p:nvPr>
        </p:nvGraphicFramePr>
        <p:xfrm>
          <a:off x="7299951" y="4747188"/>
          <a:ext cx="1753607" cy="1777084"/>
        </p:xfrm>
        <a:graphic>
          <a:graphicData uri="http://schemas.openxmlformats.org/presentationml/2006/ole">
            <mc:AlternateContent xmlns:mc="http://schemas.openxmlformats.org/markup-compatibility/2006">
              <mc:Choice xmlns:v="urn:schemas-microsoft-com:vml" Requires="v">
                <p:oleObj name="Photo Editor Photo" r:id="rId9" imgW="5106113" imgH="5172797" progId="MSPhotoEd.3">
                  <p:embed/>
                </p:oleObj>
              </mc:Choice>
              <mc:Fallback>
                <p:oleObj name="Photo Editor Photo" r:id="rId9" imgW="5106113" imgH="5172797" progId="MSPhotoEd.3">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9951" y="4747188"/>
                        <a:ext cx="1753607" cy="1777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ight Arrow 7"/>
          <p:cNvSpPr/>
          <p:nvPr/>
        </p:nvSpPr>
        <p:spPr>
          <a:xfrm>
            <a:off x="6802064" y="5509188"/>
            <a:ext cx="381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Week</a:t>
            </a:r>
          </a:p>
        </p:txBody>
      </p:sp>
      <p:sp>
        <p:nvSpPr>
          <p:cNvPr id="3" name="Content Placeholder 2"/>
          <p:cNvSpPr>
            <a:spLocks noGrp="1"/>
          </p:cNvSpPr>
          <p:nvPr>
            <p:ph idx="1"/>
          </p:nvPr>
        </p:nvSpPr>
        <p:spPr>
          <a:xfrm>
            <a:off x="609600" y="990600"/>
            <a:ext cx="8229600" cy="5135563"/>
          </a:xfrm>
        </p:spPr>
        <p:txBody>
          <a:bodyPr>
            <a:normAutofit/>
          </a:bodyPr>
          <a:lstStyle/>
          <a:p>
            <a:endParaRPr lang="en-US" dirty="0"/>
          </a:p>
          <a:p>
            <a:r>
              <a:rPr lang="en-US" dirty="0"/>
              <a:t>Exam review next Tuesday</a:t>
            </a:r>
          </a:p>
          <a:p>
            <a:endParaRPr lang="en-US" dirty="0"/>
          </a:p>
          <a:p>
            <a:r>
              <a:rPr lang="en-US" dirty="0"/>
              <a:t>Exam next Thursday</a:t>
            </a:r>
          </a:p>
          <a:p>
            <a:pPr lvl="1"/>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704" y="457200"/>
            <a:ext cx="8305800" cy="914400"/>
          </a:xfrm>
        </p:spPr>
        <p:txBody>
          <a:bodyPr>
            <a:noAutofit/>
          </a:bodyPr>
          <a:lstStyle/>
          <a:p>
            <a:r>
              <a:rPr lang="en-US" sz="2800" dirty="0"/>
              <a:t>Decreasing aperture increases depth of field because lens refocuses rays from smaller range of angles</a:t>
            </a:r>
          </a:p>
        </p:txBody>
      </p:sp>
      <p:cxnSp>
        <p:nvCxnSpPr>
          <p:cNvPr id="15" name="Straight Connector 14"/>
          <p:cNvCxnSpPr/>
          <p:nvPr/>
        </p:nvCxnSpPr>
        <p:spPr>
          <a:xfrm>
            <a:off x="5211185" y="3581400"/>
            <a:ext cx="0" cy="10668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535119" y="4041166"/>
            <a:ext cx="1676400"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6420995" y="3570123"/>
            <a:ext cx="0" cy="10668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772604" y="2809296"/>
            <a:ext cx="877163" cy="369332"/>
          </a:xfrm>
          <a:prstGeom prst="rect">
            <a:avLst/>
          </a:prstGeom>
          <a:noFill/>
        </p:spPr>
        <p:txBody>
          <a:bodyPr wrap="none" rtlCol="0">
            <a:spAutoFit/>
          </a:bodyPr>
          <a:lstStyle/>
          <a:p>
            <a:r>
              <a:rPr lang="en-US" dirty="0"/>
              <a:t>Barrier</a:t>
            </a:r>
          </a:p>
        </p:txBody>
      </p:sp>
      <p:sp>
        <p:nvSpPr>
          <p:cNvPr id="20" name="TextBox 19"/>
          <p:cNvSpPr txBox="1"/>
          <p:nvPr/>
        </p:nvSpPr>
        <p:spPr>
          <a:xfrm>
            <a:off x="6051222" y="3106169"/>
            <a:ext cx="915635" cy="369332"/>
          </a:xfrm>
          <a:prstGeom prst="rect">
            <a:avLst/>
          </a:prstGeom>
          <a:noFill/>
        </p:spPr>
        <p:txBody>
          <a:bodyPr wrap="none" rtlCol="0">
            <a:spAutoFit/>
          </a:bodyPr>
          <a:lstStyle/>
          <a:p>
            <a:r>
              <a:rPr lang="en-US" dirty="0"/>
              <a:t>Sensor</a:t>
            </a:r>
          </a:p>
        </p:txBody>
      </p:sp>
      <p:sp>
        <p:nvSpPr>
          <p:cNvPr id="21" name="Freeform 20"/>
          <p:cNvSpPr/>
          <p:nvPr/>
        </p:nvSpPr>
        <p:spPr>
          <a:xfrm>
            <a:off x="2209800" y="2743200"/>
            <a:ext cx="1226932" cy="3211286"/>
          </a:xfrm>
          <a:custGeom>
            <a:avLst/>
            <a:gdLst>
              <a:gd name="connsiteX0" fmla="*/ 446315 w 446315"/>
              <a:gd name="connsiteY0" fmla="*/ 10886 h 3211286"/>
              <a:gd name="connsiteX1" fmla="*/ 370115 w 446315"/>
              <a:gd name="connsiteY1" fmla="*/ 0 h 3211286"/>
              <a:gd name="connsiteX2" fmla="*/ 304800 w 446315"/>
              <a:gd name="connsiteY2" fmla="*/ 32658 h 3211286"/>
              <a:gd name="connsiteX3" fmla="*/ 272143 w 446315"/>
              <a:gd name="connsiteY3" fmla="*/ 54429 h 3211286"/>
              <a:gd name="connsiteX4" fmla="*/ 261257 w 446315"/>
              <a:gd name="connsiteY4" fmla="*/ 87086 h 3211286"/>
              <a:gd name="connsiteX5" fmla="*/ 195943 w 446315"/>
              <a:gd name="connsiteY5" fmla="*/ 163286 h 3211286"/>
              <a:gd name="connsiteX6" fmla="*/ 163286 w 446315"/>
              <a:gd name="connsiteY6" fmla="*/ 228600 h 3211286"/>
              <a:gd name="connsiteX7" fmla="*/ 152400 w 446315"/>
              <a:gd name="connsiteY7" fmla="*/ 261258 h 3211286"/>
              <a:gd name="connsiteX8" fmla="*/ 163286 w 446315"/>
              <a:gd name="connsiteY8" fmla="*/ 587829 h 3211286"/>
              <a:gd name="connsiteX9" fmla="*/ 174172 w 446315"/>
              <a:gd name="connsiteY9" fmla="*/ 642258 h 3211286"/>
              <a:gd name="connsiteX10" fmla="*/ 206829 w 446315"/>
              <a:gd name="connsiteY10" fmla="*/ 664029 h 3211286"/>
              <a:gd name="connsiteX11" fmla="*/ 217715 w 446315"/>
              <a:gd name="connsiteY11" fmla="*/ 707572 h 3211286"/>
              <a:gd name="connsiteX12" fmla="*/ 293915 w 446315"/>
              <a:gd name="connsiteY12" fmla="*/ 772886 h 3211286"/>
              <a:gd name="connsiteX13" fmla="*/ 315686 w 446315"/>
              <a:gd name="connsiteY13" fmla="*/ 794658 h 3211286"/>
              <a:gd name="connsiteX14" fmla="*/ 326572 w 446315"/>
              <a:gd name="connsiteY14" fmla="*/ 827315 h 3211286"/>
              <a:gd name="connsiteX15" fmla="*/ 370115 w 446315"/>
              <a:gd name="connsiteY15" fmla="*/ 892629 h 3211286"/>
              <a:gd name="connsiteX16" fmla="*/ 381000 w 446315"/>
              <a:gd name="connsiteY16" fmla="*/ 936172 h 3211286"/>
              <a:gd name="connsiteX17" fmla="*/ 391886 w 446315"/>
              <a:gd name="connsiteY17" fmla="*/ 968829 h 3211286"/>
              <a:gd name="connsiteX18" fmla="*/ 370115 w 446315"/>
              <a:gd name="connsiteY18" fmla="*/ 1088572 h 3211286"/>
              <a:gd name="connsiteX19" fmla="*/ 359229 w 446315"/>
              <a:gd name="connsiteY19" fmla="*/ 1121229 h 3211286"/>
              <a:gd name="connsiteX20" fmla="*/ 293915 w 446315"/>
              <a:gd name="connsiteY20" fmla="*/ 1153886 h 3211286"/>
              <a:gd name="connsiteX21" fmla="*/ 261257 w 446315"/>
              <a:gd name="connsiteY21" fmla="*/ 1175658 h 3211286"/>
              <a:gd name="connsiteX22" fmla="*/ 195943 w 446315"/>
              <a:gd name="connsiteY22" fmla="*/ 1197429 h 3211286"/>
              <a:gd name="connsiteX23" fmla="*/ 152400 w 446315"/>
              <a:gd name="connsiteY23" fmla="*/ 1230086 h 3211286"/>
              <a:gd name="connsiteX24" fmla="*/ 119743 w 446315"/>
              <a:gd name="connsiteY24" fmla="*/ 1251858 h 3211286"/>
              <a:gd name="connsiteX25" fmla="*/ 97972 w 446315"/>
              <a:gd name="connsiteY25" fmla="*/ 1295400 h 3211286"/>
              <a:gd name="connsiteX26" fmla="*/ 43543 w 446315"/>
              <a:gd name="connsiteY26" fmla="*/ 1458686 h 3211286"/>
              <a:gd name="connsiteX27" fmla="*/ 10886 w 446315"/>
              <a:gd name="connsiteY27" fmla="*/ 1643743 h 3211286"/>
              <a:gd name="connsiteX28" fmla="*/ 21772 w 446315"/>
              <a:gd name="connsiteY28" fmla="*/ 1785258 h 3211286"/>
              <a:gd name="connsiteX29" fmla="*/ 32657 w 446315"/>
              <a:gd name="connsiteY29" fmla="*/ 1850572 h 3211286"/>
              <a:gd name="connsiteX30" fmla="*/ 21772 w 446315"/>
              <a:gd name="connsiteY30" fmla="*/ 2296886 h 3211286"/>
              <a:gd name="connsiteX31" fmla="*/ 0 w 446315"/>
              <a:gd name="connsiteY31" fmla="*/ 2438400 h 3211286"/>
              <a:gd name="connsiteX32" fmla="*/ 10886 w 446315"/>
              <a:gd name="connsiteY32" fmla="*/ 2525486 h 3211286"/>
              <a:gd name="connsiteX33" fmla="*/ 43543 w 446315"/>
              <a:gd name="connsiteY33" fmla="*/ 2536372 h 3211286"/>
              <a:gd name="connsiteX34" fmla="*/ 141515 w 446315"/>
              <a:gd name="connsiteY34" fmla="*/ 2547258 h 3211286"/>
              <a:gd name="connsiteX35" fmla="*/ 174172 w 446315"/>
              <a:gd name="connsiteY35" fmla="*/ 2558143 h 3211286"/>
              <a:gd name="connsiteX36" fmla="*/ 272143 w 446315"/>
              <a:gd name="connsiteY36" fmla="*/ 2569029 h 3211286"/>
              <a:gd name="connsiteX37" fmla="*/ 293915 w 446315"/>
              <a:gd name="connsiteY37" fmla="*/ 2590800 h 3211286"/>
              <a:gd name="connsiteX38" fmla="*/ 326572 w 446315"/>
              <a:gd name="connsiteY38" fmla="*/ 2601686 h 3211286"/>
              <a:gd name="connsiteX39" fmla="*/ 337457 w 446315"/>
              <a:gd name="connsiteY39" fmla="*/ 2634343 h 3211286"/>
              <a:gd name="connsiteX40" fmla="*/ 348343 w 446315"/>
              <a:gd name="connsiteY40" fmla="*/ 2688772 h 3211286"/>
              <a:gd name="connsiteX41" fmla="*/ 359229 w 446315"/>
              <a:gd name="connsiteY41" fmla="*/ 2732315 h 3211286"/>
              <a:gd name="connsiteX42" fmla="*/ 348343 w 446315"/>
              <a:gd name="connsiteY42" fmla="*/ 2852058 h 3211286"/>
              <a:gd name="connsiteX43" fmla="*/ 315686 w 446315"/>
              <a:gd name="connsiteY43" fmla="*/ 2862943 h 3211286"/>
              <a:gd name="connsiteX44" fmla="*/ 293915 w 446315"/>
              <a:gd name="connsiteY44" fmla="*/ 2895600 h 3211286"/>
              <a:gd name="connsiteX45" fmla="*/ 228600 w 446315"/>
              <a:gd name="connsiteY45" fmla="*/ 2928258 h 3211286"/>
              <a:gd name="connsiteX46" fmla="*/ 163286 w 446315"/>
              <a:gd name="connsiteY46" fmla="*/ 2971800 h 3211286"/>
              <a:gd name="connsiteX47" fmla="*/ 119743 w 446315"/>
              <a:gd name="connsiteY47" fmla="*/ 3015343 h 3211286"/>
              <a:gd name="connsiteX48" fmla="*/ 97972 w 446315"/>
              <a:gd name="connsiteY48" fmla="*/ 3091543 h 3211286"/>
              <a:gd name="connsiteX49" fmla="*/ 76200 w 446315"/>
              <a:gd name="connsiteY49" fmla="*/ 3211286 h 321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46315" h="3211286">
                <a:moveTo>
                  <a:pt x="446315" y="10886"/>
                </a:moveTo>
                <a:cubicBezTo>
                  <a:pt x="420915" y="7257"/>
                  <a:pt x="395773" y="0"/>
                  <a:pt x="370115" y="0"/>
                </a:cubicBezTo>
                <a:cubicBezTo>
                  <a:pt x="321544" y="0"/>
                  <a:pt x="333769" y="9483"/>
                  <a:pt x="304800" y="32658"/>
                </a:cubicBezTo>
                <a:cubicBezTo>
                  <a:pt x="294584" y="40831"/>
                  <a:pt x="283029" y="47172"/>
                  <a:pt x="272143" y="54429"/>
                </a:cubicBezTo>
                <a:cubicBezTo>
                  <a:pt x="268514" y="65315"/>
                  <a:pt x="266950" y="77123"/>
                  <a:pt x="261257" y="87086"/>
                </a:cubicBezTo>
                <a:cubicBezTo>
                  <a:pt x="242637" y="119671"/>
                  <a:pt x="221681" y="137548"/>
                  <a:pt x="195943" y="163286"/>
                </a:cubicBezTo>
                <a:cubicBezTo>
                  <a:pt x="168580" y="245374"/>
                  <a:pt x="205492" y="144187"/>
                  <a:pt x="163286" y="228600"/>
                </a:cubicBezTo>
                <a:cubicBezTo>
                  <a:pt x="158154" y="238863"/>
                  <a:pt x="156029" y="250372"/>
                  <a:pt x="152400" y="261258"/>
                </a:cubicBezTo>
                <a:cubicBezTo>
                  <a:pt x="156029" y="370115"/>
                  <a:pt x="157072" y="479089"/>
                  <a:pt x="163286" y="587829"/>
                </a:cubicBezTo>
                <a:cubicBezTo>
                  <a:pt x="164342" y="606301"/>
                  <a:pt x="164992" y="626194"/>
                  <a:pt x="174172" y="642258"/>
                </a:cubicBezTo>
                <a:cubicBezTo>
                  <a:pt x="180663" y="653617"/>
                  <a:pt x="195943" y="656772"/>
                  <a:pt x="206829" y="664029"/>
                </a:cubicBezTo>
                <a:cubicBezTo>
                  <a:pt x="210458" y="678543"/>
                  <a:pt x="209786" y="694885"/>
                  <a:pt x="217715" y="707572"/>
                </a:cubicBezTo>
                <a:cubicBezTo>
                  <a:pt x="243922" y="749504"/>
                  <a:pt x="261124" y="746653"/>
                  <a:pt x="293915" y="772886"/>
                </a:cubicBezTo>
                <a:cubicBezTo>
                  <a:pt x="301929" y="779297"/>
                  <a:pt x="308429" y="787401"/>
                  <a:pt x="315686" y="794658"/>
                </a:cubicBezTo>
                <a:cubicBezTo>
                  <a:pt x="319315" y="805544"/>
                  <a:pt x="320999" y="817284"/>
                  <a:pt x="326572" y="827315"/>
                </a:cubicBezTo>
                <a:cubicBezTo>
                  <a:pt x="339279" y="850188"/>
                  <a:pt x="370115" y="892629"/>
                  <a:pt x="370115" y="892629"/>
                </a:cubicBezTo>
                <a:cubicBezTo>
                  <a:pt x="373743" y="907143"/>
                  <a:pt x="376890" y="921787"/>
                  <a:pt x="381000" y="936172"/>
                </a:cubicBezTo>
                <a:cubicBezTo>
                  <a:pt x="384152" y="947205"/>
                  <a:pt x="392703" y="957384"/>
                  <a:pt x="391886" y="968829"/>
                </a:cubicBezTo>
                <a:cubicBezTo>
                  <a:pt x="388996" y="1009295"/>
                  <a:pt x="378615" y="1048904"/>
                  <a:pt x="370115" y="1088572"/>
                </a:cubicBezTo>
                <a:cubicBezTo>
                  <a:pt x="367711" y="1099792"/>
                  <a:pt x="366397" y="1112269"/>
                  <a:pt x="359229" y="1121229"/>
                </a:cubicBezTo>
                <a:cubicBezTo>
                  <a:pt x="338432" y="1147225"/>
                  <a:pt x="320208" y="1140739"/>
                  <a:pt x="293915" y="1153886"/>
                </a:cubicBezTo>
                <a:cubicBezTo>
                  <a:pt x="282213" y="1159737"/>
                  <a:pt x="273213" y="1170344"/>
                  <a:pt x="261257" y="1175658"/>
                </a:cubicBezTo>
                <a:cubicBezTo>
                  <a:pt x="240286" y="1184978"/>
                  <a:pt x="195943" y="1197429"/>
                  <a:pt x="195943" y="1197429"/>
                </a:cubicBezTo>
                <a:cubicBezTo>
                  <a:pt x="181429" y="1208315"/>
                  <a:pt x="167163" y="1219541"/>
                  <a:pt x="152400" y="1230086"/>
                </a:cubicBezTo>
                <a:cubicBezTo>
                  <a:pt x="141754" y="1237690"/>
                  <a:pt x="128119" y="1241807"/>
                  <a:pt x="119743" y="1251858"/>
                </a:cubicBezTo>
                <a:cubicBezTo>
                  <a:pt x="109355" y="1264324"/>
                  <a:pt x="103582" y="1280173"/>
                  <a:pt x="97972" y="1295400"/>
                </a:cubicBezTo>
                <a:cubicBezTo>
                  <a:pt x="78138" y="1349235"/>
                  <a:pt x="54795" y="1402427"/>
                  <a:pt x="43543" y="1458686"/>
                </a:cubicBezTo>
                <a:cubicBezTo>
                  <a:pt x="16740" y="1592703"/>
                  <a:pt x="27005" y="1530911"/>
                  <a:pt x="10886" y="1643743"/>
                </a:cubicBezTo>
                <a:cubicBezTo>
                  <a:pt x="14515" y="1690915"/>
                  <a:pt x="16819" y="1738207"/>
                  <a:pt x="21772" y="1785258"/>
                </a:cubicBezTo>
                <a:cubicBezTo>
                  <a:pt x="24083" y="1807208"/>
                  <a:pt x="32657" y="1828500"/>
                  <a:pt x="32657" y="1850572"/>
                </a:cubicBezTo>
                <a:cubicBezTo>
                  <a:pt x="32657" y="1999388"/>
                  <a:pt x="27603" y="2148185"/>
                  <a:pt x="21772" y="2296886"/>
                </a:cubicBezTo>
                <a:cubicBezTo>
                  <a:pt x="18030" y="2392303"/>
                  <a:pt x="19811" y="2378969"/>
                  <a:pt x="0" y="2438400"/>
                </a:cubicBezTo>
                <a:cubicBezTo>
                  <a:pt x="3629" y="2467429"/>
                  <a:pt x="-995" y="2498753"/>
                  <a:pt x="10886" y="2525486"/>
                </a:cubicBezTo>
                <a:cubicBezTo>
                  <a:pt x="15546" y="2535972"/>
                  <a:pt x="32225" y="2534486"/>
                  <a:pt x="43543" y="2536372"/>
                </a:cubicBezTo>
                <a:cubicBezTo>
                  <a:pt x="75954" y="2541774"/>
                  <a:pt x="108858" y="2543629"/>
                  <a:pt x="141515" y="2547258"/>
                </a:cubicBezTo>
                <a:cubicBezTo>
                  <a:pt x="152401" y="2550886"/>
                  <a:pt x="162854" y="2556257"/>
                  <a:pt x="174172" y="2558143"/>
                </a:cubicBezTo>
                <a:cubicBezTo>
                  <a:pt x="206583" y="2563545"/>
                  <a:pt x="240443" y="2560384"/>
                  <a:pt x="272143" y="2569029"/>
                </a:cubicBezTo>
                <a:cubicBezTo>
                  <a:pt x="282045" y="2571729"/>
                  <a:pt x="285114" y="2585520"/>
                  <a:pt x="293915" y="2590800"/>
                </a:cubicBezTo>
                <a:cubicBezTo>
                  <a:pt x="303754" y="2596704"/>
                  <a:pt x="315686" y="2598057"/>
                  <a:pt x="326572" y="2601686"/>
                </a:cubicBezTo>
                <a:cubicBezTo>
                  <a:pt x="330200" y="2612572"/>
                  <a:pt x="334674" y="2623211"/>
                  <a:pt x="337457" y="2634343"/>
                </a:cubicBezTo>
                <a:cubicBezTo>
                  <a:pt x="341944" y="2652293"/>
                  <a:pt x="344329" y="2670710"/>
                  <a:pt x="348343" y="2688772"/>
                </a:cubicBezTo>
                <a:cubicBezTo>
                  <a:pt x="351589" y="2703377"/>
                  <a:pt x="355600" y="2717801"/>
                  <a:pt x="359229" y="2732315"/>
                </a:cubicBezTo>
                <a:cubicBezTo>
                  <a:pt x="355600" y="2772229"/>
                  <a:pt x="361017" y="2814036"/>
                  <a:pt x="348343" y="2852058"/>
                </a:cubicBezTo>
                <a:cubicBezTo>
                  <a:pt x="344714" y="2862944"/>
                  <a:pt x="324646" y="2855775"/>
                  <a:pt x="315686" y="2862943"/>
                </a:cubicBezTo>
                <a:cubicBezTo>
                  <a:pt x="305470" y="2871116"/>
                  <a:pt x="303166" y="2886349"/>
                  <a:pt x="293915" y="2895600"/>
                </a:cubicBezTo>
                <a:cubicBezTo>
                  <a:pt x="257671" y="2931844"/>
                  <a:pt x="268440" y="2906125"/>
                  <a:pt x="228600" y="2928258"/>
                </a:cubicBezTo>
                <a:cubicBezTo>
                  <a:pt x="205727" y="2940965"/>
                  <a:pt x="183718" y="2955454"/>
                  <a:pt x="163286" y="2971800"/>
                </a:cubicBezTo>
                <a:cubicBezTo>
                  <a:pt x="147258" y="2984623"/>
                  <a:pt x="119743" y="3015343"/>
                  <a:pt x="119743" y="3015343"/>
                </a:cubicBezTo>
                <a:cubicBezTo>
                  <a:pt x="111613" y="3039734"/>
                  <a:pt x="101878" y="3066152"/>
                  <a:pt x="97972" y="3091543"/>
                </a:cubicBezTo>
                <a:cubicBezTo>
                  <a:pt x="79646" y="3210667"/>
                  <a:pt x="103397" y="3156894"/>
                  <a:pt x="76200" y="321128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915795" y="2395639"/>
            <a:ext cx="838691" cy="369332"/>
          </a:xfrm>
          <a:prstGeom prst="rect">
            <a:avLst/>
          </a:prstGeom>
          <a:noFill/>
        </p:spPr>
        <p:txBody>
          <a:bodyPr wrap="none" rtlCol="0">
            <a:spAutoFit/>
          </a:bodyPr>
          <a:lstStyle/>
          <a:p>
            <a:r>
              <a:rPr lang="en-US" dirty="0"/>
              <a:t>Scene</a:t>
            </a:r>
          </a:p>
        </p:txBody>
      </p:sp>
      <p:cxnSp>
        <p:nvCxnSpPr>
          <p:cNvPr id="23" name="Straight Connector 22"/>
          <p:cNvCxnSpPr>
            <a:endCxn id="21" idx="8"/>
          </p:cNvCxnSpPr>
          <p:nvPr/>
        </p:nvCxnSpPr>
        <p:spPr>
          <a:xfrm flipH="1" flipV="1">
            <a:off x="2658678" y="3331029"/>
            <a:ext cx="2400109" cy="537138"/>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a:endCxn id="21" idx="8"/>
          </p:cNvCxnSpPr>
          <p:nvPr/>
        </p:nvCxnSpPr>
        <p:spPr>
          <a:xfrm flipH="1" flipV="1">
            <a:off x="2658678" y="3331029"/>
            <a:ext cx="3665922" cy="1132895"/>
          </a:xfrm>
          <a:prstGeom prst="line">
            <a:avLst/>
          </a:prstGeom>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4164745" y="3918857"/>
            <a:ext cx="607859" cy="369332"/>
          </a:xfrm>
          <a:prstGeom prst="rect">
            <a:avLst/>
          </a:prstGeom>
          <a:noFill/>
        </p:spPr>
        <p:txBody>
          <a:bodyPr wrap="none" rtlCol="0">
            <a:spAutoFit/>
          </a:bodyPr>
          <a:lstStyle/>
          <a:p>
            <a:r>
              <a:rPr lang="en-US" dirty="0" err="1"/>
              <a:t>FoV</a:t>
            </a:r>
            <a:endParaRPr lang="en-US" dirty="0"/>
          </a:p>
        </p:txBody>
      </p:sp>
      <p:sp>
        <p:nvSpPr>
          <p:cNvPr id="4" name="Oval 3"/>
          <p:cNvSpPr/>
          <p:nvPr/>
        </p:nvSpPr>
        <p:spPr>
          <a:xfrm>
            <a:off x="4982587" y="3501654"/>
            <a:ext cx="152400" cy="12085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H="1" flipV="1">
            <a:off x="5068006" y="3875704"/>
            <a:ext cx="1250453" cy="652391"/>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a:endCxn id="21" idx="8"/>
          </p:cNvCxnSpPr>
          <p:nvPr/>
        </p:nvCxnSpPr>
        <p:spPr>
          <a:xfrm flipH="1" flipV="1">
            <a:off x="2658678" y="3331029"/>
            <a:ext cx="2400109" cy="645966"/>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flipH="1" flipV="1">
            <a:off x="5068007" y="3982159"/>
            <a:ext cx="1352988" cy="54593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68265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458200" cy="914400"/>
          </a:xfrm>
        </p:spPr>
        <p:txBody>
          <a:bodyPr>
            <a:normAutofit fontScale="90000"/>
          </a:bodyPr>
          <a:lstStyle/>
          <a:p>
            <a:r>
              <a:rPr lang="en-US" dirty="0"/>
              <a:t>Difficulty in macro (close-up) photography</a:t>
            </a:r>
          </a:p>
        </p:txBody>
      </p:sp>
      <p:sp>
        <p:nvSpPr>
          <p:cNvPr id="3" name="Content Placeholder 2"/>
          <p:cNvSpPr>
            <a:spLocks noGrp="1"/>
          </p:cNvSpPr>
          <p:nvPr>
            <p:ph idx="1"/>
          </p:nvPr>
        </p:nvSpPr>
        <p:spPr/>
        <p:txBody>
          <a:bodyPr/>
          <a:lstStyle/>
          <a:p>
            <a:r>
              <a:rPr lang="en-US" dirty="0"/>
              <a:t>For close objects, we have a small relative DOF</a:t>
            </a:r>
          </a:p>
          <a:p>
            <a:r>
              <a:rPr lang="en-US" dirty="0"/>
              <a:t>Can only shrink aperture so far</a:t>
            </a:r>
          </a:p>
        </p:txBody>
      </p:sp>
      <p:pic>
        <p:nvPicPr>
          <p:cNvPr id="744450" name="Picture 2" descr="http://www.wonderfulphotos.com/articles/macro/focus_stacking/images/01.jpg"/>
          <p:cNvPicPr>
            <a:picLocks noChangeAspect="1" noChangeArrowheads="1"/>
          </p:cNvPicPr>
          <p:nvPr/>
        </p:nvPicPr>
        <p:blipFill>
          <a:blip r:embed="rId2" cstate="print"/>
          <a:srcRect/>
          <a:stretch>
            <a:fillRect/>
          </a:stretch>
        </p:blipFill>
        <p:spPr bwMode="auto">
          <a:xfrm>
            <a:off x="228600" y="3316287"/>
            <a:ext cx="4339963" cy="2886076"/>
          </a:xfrm>
          <a:prstGeom prst="rect">
            <a:avLst/>
          </a:prstGeom>
          <a:noFill/>
        </p:spPr>
      </p:pic>
      <p:pic>
        <p:nvPicPr>
          <p:cNvPr id="744452" name="Picture 4" descr="http://www.wonderfulphotos.com/articles/macro/focus_stacking/images/03.jpg"/>
          <p:cNvPicPr>
            <a:picLocks noChangeAspect="1" noChangeArrowheads="1"/>
          </p:cNvPicPr>
          <p:nvPr/>
        </p:nvPicPr>
        <p:blipFill>
          <a:blip r:embed="rId3" cstate="print"/>
          <a:srcRect/>
          <a:stretch>
            <a:fillRect/>
          </a:stretch>
        </p:blipFill>
        <p:spPr bwMode="auto">
          <a:xfrm>
            <a:off x="4648199" y="3316287"/>
            <a:ext cx="4354284" cy="2895600"/>
          </a:xfrm>
          <a:prstGeom prst="rect">
            <a:avLst/>
          </a:prstGeom>
          <a:noFill/>
        </p:spPr>
      </p:pic>
      <p:sp>
        <p:nvSpPr>
          <p:cNvPr id="6" name="TextBox 5"/>
          <p:cNvSpPr txBox="1"/>
          <p:nvPr/>
        </p:nvSpPr>
        <p:spPr>
          <a:xfrm>
            <a:off x="2362200" y="2782888"/>
            <a:ext cx="4411785" cy="461665"/>
          </a:xfrm>
          <a:prstGeom prst="rect">
            <a:avLst/>
          </a:prstGeom>
          <a:noFill/>
        </p:spPr>
        <p:txBody>
          <a:bodyPr wrap="none" rtlCol="0">
            <a:spAutoFit/>
          </a:bodyPr>
          <a:lstStyle/>
          <a:p>
            <a:r>
              <a:rPr lang="en-US" sz="2400" dirty="0"/>
              <a:t>How to get both bugs in focus?</a:t>
            </a:r>
          </a:p>
        </p:txBody>
      </p:sp>
    </p:spTree>
    <p:extLst>
      <p:ext uri="{BB962C8B-B14F-4D97-AF65-F5344CB8AC3E}">
        <p14:creationId xmlns:p14="http://schemas.microsoft.com/office/powerpoint/2010/main" val="3605280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Focus stacking</a:t>
            </a:r>
          </a:p>
        </p:txBody>
      </p:sp>
      <p:sp>
        <p:nvSpPr>
          <p:cNvPr id="3" name="Content Placeholder 2"/>
          <p:cNvSpPr>
            <a:spLocks noGrp="1"/>
          </p:cNvSpPr>
          <p:nvPr>
            <p:ph idx="1"/>
          </p:nvPr>
        </p:nvSpPr>
        <p:spPr/>
        <p:txBody>
          <a:bodyPr/>
          <a:lstStyle/>
          <a:p>
            <a:pPr marL="514350" indent="-514350">
              <a:buFont typeface="+mj-lt"/>
              <a:buAutoNum type="arabicPeriod"/>
            </a:pPr>
            <a:r>
              <a:rPr lang="en-US" dirty="0"/>
              <a:t>Take pictures with varying focal length</a:t>
            </a:r>
          </a:p>
        </p:txBody>
      </p:sp>
      <p:pic>
        <p:nvPicPr>
          <p:cNvPr id="761858" name="Picture 2" descr="http://www.wonderfulphotos.com/articles/macro/focus_stacking/images/01.jpg"/>
          <p:cNvPicPr>
            <a:picLocks noChangeAspect="1" noChangeArrowheads="1"/>
          </p:cNvPicPr>
          <p:nvPr/>
        </p:nvPicPr>
        <p:blipFill>
          <a:blip r:embed="rId2" cstate="print"/>
          <a:srcRect/>
          <a:stretch>
            <a:fillRect/>
          </a:stretch>
        </p:blipFill>
        <p:spPr bwMode="auto">
          <a:xfrm>
            <a:off x="130834" y="2293189"/>
            <a:ext cx="2971800" cy="1976247"/>
          </a:xfrm>
          <a:prstGeom prst="rect">
            <a:avLst/>
          </a:prstGeom>
          <a:noFill/>
        </p:spPr>
      </p:pic>
      <p:pic>
        <p:nvPicPr>
          <p:cNvPr id="761860" name="Picture 4" descr="http://www.wonderfulphotos.com/articles/macro/focus_stacking/images/02.jpg"/>
          <p:cNvPicPr>
            <a:picLocks noChangeAspect="1" noChangeArrowheads="1"/>
          </p:cNvPicPr>
          <p:nvPr/>
        </p:nvPicPr>
        <p:blipFill>
          <a:blip r:embed="rId3" cstate="print"/>
          <a:srcRect/>
          <a:stretch>
            <a:fillRect/>
          </a:stretch>
        </p:blipFill>
        <p:spPr bwMode="auto">
          <a:xfrm>
            <a:off x="3137140" y="2286001"/>
            <a:ext cx="2971800" cy="1976247"/>
          </a:xfrm>
          <a:prstGeom prst="rect">
            <a:avLst/>
          </a:prstGeom>
          <a:noFill/>
        </p:spPr>
      </p:pic>
      <p:pic>
        <p:nvPicPr>
          <p:cNvPr id="761862" name="Picture 6" descr="http://www.wonderfulphotos.com/articles/macro/focus_stacking/images/03.jpg"/>
          <p:cNvPicPr>
            <a:picLocks noChangeAspect="1" noChangeArrowheads="1"/>
          </p:cNvPicPr>
          <p:nvPr/>
        </p:nvPicPr>
        <p:blipFill>
          <a:blip r:embed="rId4" cstate="print"/>
          <a:srcRect/>
          <a:stretch>
            <a:fillRect/>
          </a:stretch>
        </p:blipFill>
        <p:spPr bwMode="auto">
          <a:xfrm>
            <a:off x="6150634" y="2286000"/>
            <a:ext cx="2971800" cy="1976247"/>
          </a:xfrm>
          <a:prstGeom prst="rect">
            <a:avLst/>
          </a:prstGeom>
          <a:noFill/>
        </p:spPr>
      </p:pic>
      <p:sp>
        <p:nvSpPr>
          <p:cNvPr id="12" name="TextBox 11"/>
          <p:cNvSpPr txBox="1"/>
          <p:nvPr/>
        </p:nvSpPr>
        <p:spPr>
          <a:xfrm>
            <a:off x="1524000" y="6488668"/>
            <a:ext cx="6660862" cy="369332"/>
          </a:xfrm>
          <a:prstGeom prst="rect">
            <a:avLst/>
          </a:prstGeom>
          <a:noFill/>
        </p:spPr>
        <p:txBody>
          <a:bodyPr wrap="none" rtlCol="0">
            <a:spAutoFit/>
          </a:bodyPr>
          <a:lstStyle/>
          <a:p>
            <a:r>
              <a:rPr lang="en-US" dirty="0">
                <a:hlinkClick r:id="rId5"/>
              </a:rPr>
              <a:t>http://www.wonderfulphotos.com/articles/macro/focus_stacking/</a:t>
            </a:r>
            <a:endParaRPr lang="en-US" dirty="0"/>
          </a:p>
        </p:txBody>
      </p:sp>
      <p:sp>
        <p:nvSpPr>
          <p:cNvPr id="13" name="TextBox 12"/>
          <p:cNvSpPr txBox="1"/>
          <p:nvPr/>
        </p:nvSpPr>
        <p:spPr>
          <a:xfrm>
            <a:off x="1524001" y="6172200"/>
            <a:ext cx="1672253" cy="369332"/>
          </a:xfrm>
          <a:prstGeom prst="rect">
            <a:avLst/>
          </a:prstGeom>
          <a:noFill/>
        </p:spPr>
        <p:txBody>
          <a:bodyPr wrap="none" rtlCol="0">
            <a:spAutoFit/>
          </a:bodyPr>
          <a:lstStyle/>
          <a:p>
            <a:r>
              <a:rPr lang="en-US" dirty="0"/>
              <a:t>Example from </a:t>
            </a:r>
          </a:p>
        </p:txBody>
      </p:sp>
    </p:spTree>
    <p:extLst>
      <p:ext uri="{BB962C8B-B14F-4D97-AF65-F5344CB8AC3E}">
        <p14:creationId xmlns:p14="http://schemas.microsoft.com/office/powerpoint/2010/main" val="4007886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minimize $\|\bf Ah - 0\|^2$&#10;\end{document}&#10;"/>
  <p:tag name="EXTERNALNAME" val="Edittex"/>
  <p:tag name="BLEND" val="False"/>
  <p:tag name="TRANSPARENT" val="False"/>
  <p:tag name="KEEPFILES" val="False"/>
  <p:tag name="DEBUGPAUSE" val="False"/>
  <p:tag name="RESOLUTION" val="300"/>
  <p:tag name="TIMEOUT" val="(none)"/>
  <p:tag name="BOXWIDTH" val="348"/>
  <p:tag name="BOXHEIGHT" val="276"/>
  <p:tag name="BOXFONT" val="10"/>
  <p:tag name="BOXWRAP" val="False"/>
  <p:tag name="WORKAROUNDTRANSPARENCYBUG" val="False"/>
  <p:tag name="BITMAPFORMAT" val="bmp256"/>
  <p:tag name="DEBUGINTERACTIVE" val="True"/>
  <p:tag name="ORIGWIDTH" val="193.875"/>
  <p:tag name="PICTUREFILESIZE" val="81878"/>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TIMING" val="|1.8"/>
</p:tagLst>
</file>

<file path=ppt/tags/tag28.xml><?xml version="1.0" encoding="utf-8"?>
<p:tagLst xmlns:a="http://schemas.openxmlformats.org/drawingml/2006/main" xmlns:r="http://schemas.openxmlformats.org/officeDocument/2006/relationships" xmlns:p="http://schemas.openxmlformats.org/presentationml/2006/main">
  <p:tag name="TIMING" val="|28.6|40.1"/>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Lecture1 - Introduction - CP Fall 20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4D59AB"/>
        </a:lt1>
        <a:dk2>
          <a:srgbClr val="000000"/>
        </a:dk2>
        <a:lt2>
          <a:srgbClr val="737373"/>
        </a:lt2>
        <a:accent1>
          <a:srgbClr val="8A8F05"/>
        </a:accent1>
        <a:accent2>
          <a:srgbClr val="E0AD12"/>
        </a:accent2>
        <a:accent3>
          <a:srgbClr val="B2B5D2"/>
        </a:accent3>
        <a:accent4>
          <a:srgbClr val="000000"/>
        </a:accent4>
        <a:accent5>
          <a:srgbClr val="C4C6AA"/>
        </a:accent5>
        <a:accent6>
          <a:srgbClr val="CB9C0F"/>
        </a:accent6>
        <a:hlink>
          <a:srgbClr val="C27D05"/>
        </a:hlink>
        <a:folHlink>
          <a:srgbClr val="732466"/>
        </a:folHlink>
      </a:clrScheme>
      <a:clrMap bg1="lt1" tx1="dk1" bg2="lt2" tx2="dk2" accent1="accent1" accent2="accent2" accent3="accent3" accent4="accent4" accent5="accent5" accent6="accent6" hlink="hlink" folHlink="folHlink"/>
    </a:extraClrScheme>
    <a:extraClrScheme>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33370</TotalTime>
  <Words>1957</Words>
  <Application>Microsoft Office PowerPoint</Application>
  <PresentationFormat>Widescreen</PresentationFormat>
  <Paragraphs>423</Paragraphs>
  <Slides>65</Slides>
  <Notes>27</Notes>
  <HiddenSlides>0</HiddenSlides>
  <MMClips>3</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3</vt:i4>
      </vt:variant>
      <vt:variant>
        <vt:lpstr>Slide Titles</vt:lpstr>
      </vt:variant>
      <vt:variant>
        <vt:i4>65</vt:i4>
      </vt:variant>
    </vt:vector>
  </HeadingPairs>
  <TitlesOfParts>
    <vt:vector size="75" baseType="lpstr">
      <vt:lpstr>Arial</vt:lpstr>
      <vt:lpstr>Calibri</vt:lpstr>
      <vt:lpstr>Cambria Math</vt:lpstr>
      <vt:lpstr>Courier New</vt:lpstr>
      <vt:lpstr>Helvetica Neue</vt:lpstr>
      <vt:lpstr>Lecture1 - Introduction - CP Fall 2010</vt:lpstr>
      <vt:lpstr>Custom Design</vt:lpstr>
      <vt:lpstr>Equation</vt:lpstr>
      <vt:lpstr>Photo Editor Photo</vt:lpstr>
      <vt:lpstr>Acrobat Document</vt:lpstr>
      <vt:lpstr>Single-view 3D Reconstruction</vt:lpstr>
      <vt:lpstr>Take-home question</vt:lpstr>
      <vt:lpstr>Take-home question</vt:lpstr>
      <vt:lpstr>Take-home question</vt:lpstr>
      <vt:lpstr>Focal length, aperture, depth of field</vt:lpstr>
      <vt:lpstr>Increasing focal length decreases field of view because smaller range of rays to scene can hit sensor</vt:lpstr>
      <vt:lpstr>Decreasing aperture increases depth of field because lens refocuses rays from smaller range of angles</vt:lpstr>
      <vt:lpstr>Difficulty in macro (close-up) photography</vt:lpstr>
      <vt:lpstr>Solution: Focus stacking</vt:lpstr>
      <vt:lpstr>Solution: Focus stacking</vt:lpstr>
      <vt:lpstr>Focus stacking</vt:lpstr>
      <vt:lpstr>Focus stacking</vt:lpstr>
      <vt:lpstr>Relation between field of view and focal length</vt:lpstr>
      <vt:lpstr>Dolly Zoom or “Vertigo Effect”</vt:lpstr>
      <vt:lpstr>Dolly zoom (or “Vertigo effect”)</vt:lpstr>
      <vt:lpstr>Today’s class: Single View 3D Scene Reconstruction</vt:lpstr>
      <vt:lpstr>The challenge</vt:lpstr>
      <vt:lpstr>The solution</vt:lpstr>
      <vt:lpstr>Today’s class: Two Models</vt:lpstr>
      <vt:lpstr>“Tour into the Picture” (Horry et al. SIGGRAPH ’97)</vt:lpstr>
      <vt:lpstr>The idea</vt:lpstr>
      <vt:lpstr>Step 1: specify scene geometry</vt:lpstr>
      <vt:lpstr>PowerPoint Presentation</vt:lpstr>
      <vt:lpstr>PowerPoint Presentation</vt:lpstr>
      <vt:lpstr>PowerPoint Presentation</vt:lpstr>
      <vt:lpstr>PowerPoint Presentation</vt:lpstr>
      <vt:lpstr>Question </vt:lpstr>
      <vt:lpstr>PowerPoint Presentation</vt:lpstr>
      <vt:lpstr>PowerPoint Presentation</vt:lpstr>
      <vt:lpstr>2D to 3D conversion</vt:lpstr>
      <vt:lpstr>Get depth using similar triangles</vt:lpstr>
      <vt:lpstr>Get depth using similar triangles</vt:lpstr>
      <vt:lpstr>Step 2: map image textures into frontal view</vt:lpstr>
      <vt:lpstr>Image rectification by homography</vt:lpstr>
      <vt:lpstr>Computing homography</vt:lpstr>
      <vt:lpstr>Computing homography</vt:lpstr>
      <vt:lpstr>Solving for homography (another formulation)</vt:lpstr>
      <vt:lpstr>Tour into the picture algorithm</vt:lpstr>
      <vt:lpstr>Tour into the picture algorithm</vt:lpstr>
      <vt:lpstr>Result</vt:lpstr>
      <vt:lpstr>Foreground Objects</vt:lpstr>
      <vt:lpstr>Foreground Objects</vt:lpstr>
      <vt:lpstr>Foreground Result</vt:lpstr>
      <vt:lpstr>Automatic Photo Pop-up</vt:lpstr>
      <vt:lpstr>Cutting and Folding</vt:lpstr>
      <vt:lpstr>Cutting and Folding</vt:lpstr>
      <vt:lpstr>Cutting and Folding</vt:lpstr>
      <vt:lpstr>Cutting and Folding</vt:lpstr>
      <vt:lpstr>Results</vt:lpstr>
      <vt:lpstr>Results</vt:lpstr>
      <vt:lpstr>Comparison with Manual Method</vt:lpstr>
      <vt:lpstr>Failures</vt:lpstr>
      <vt:lpstr>Failures</vt:lpstr>
      <vt:lpstr>Adding Foreground Labels</vt:lpstr>
      <vt:lpstr>PowerPoint Presentation</vt:lpstr>
      <vt:lpstr>Fitting boxes to indoor scenes</vt:lpstr>
      <vt:lpstr>Box Layout Algorithm</vt:lpstr>
      <vt:lpstr>Experimental results</vt:lpstr>
      <vt:lpstr>Experimental results</vt:lpstr>
      <vt:lpstr>Complete 3D from RGBD</vt:lpstr>
      <vt:lpstr>Complete 3D from RGBD</vt:lpstr>
      <vt:lpstr>Complete 3D from RGBD</vt:lpstr>
      <vt:lpstr>Final project idea</vt:lpstr>
      <vt:lpstr>Summary</vt:lpstr>
      <vt:lpstr>Next Week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Hoiem, Derek W</cp:lastModifiedBy>
  <cp:revision>108</cp:revision>
  <dcterms:created xsi:type="dcterms:W3CDTF">2010-08-30T03:58:01Z</dcterms:created>
  <dcterms:modified xsi:type="dcterms:W3CDTF">2022-10-06T14:33:38Z</dcterms:modified>
</cp:coreProperties>
</file>