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notesMasterIdLst>
    <p:notesMasterId r:id="rId49"/>
  </p:notesMasterIdLst>
  <p:sldIdLst>
    <p:sldId id="465" r:id="rId4"/>
    <p:sldId id="463" r:id="rId5"/>
    <p:sldId id="464" r:id="rId6"/>
    <p:sldId id="399" r:id="rId7"/>
    <p:sldId id="408" r:id="rId8"/>
    <p:sldId id="409" r:id="rId9"/>
    <p:sldId id="410" r:id="rId10"/>
    <p:sldId id="411" r:id="rId11"/>
    <p:sldId id="412" r:id="rId12"/>
    <p:sldId id="451" r:id="rId13"/>
    <p:sldId id="413" r:id="rId14"/>
    <p:sldId id="414" r:id="rId15"/>
    <p:sldId id="415" r:id="rId16"/>
    <p:sldId id="416" r:id="rId17"/>
    <p:sldId id="417" r:id="rId18"/>
    <p:sldId id="418" r:id="rId19"/>
    <p:sldId id="419" r:id="rId20"/>
    <p:sldId id="420" r:id="rId21"/>
    <p:sldId id="421" r:id="rId22"/>
    <p:sldId id="422" r:id="rId23"/>
    <p:sldId id="423" r:id="rId24"/>
    <p:sldId id="424" r:id="rId25"/>
    <p:sldId id="425" r:id="rId26"/>
    <p:sldId id="426" r:id="rId27"/>
    <p:sldId id="427" r:id="rId28"/>
    <p:sldId id="428" r:id="rId29"/>
    <p:sldId id="429" r:id="rId30"/>
    <p:sldId id="430" r:id="rId31"/>
    <p:sldId id="431" r:id="rId32"/>
    <p:sldId id="432" r:id="rId33"/>
    <p:sldId id="433" r:id="rId34"/>
    <p:sldId id="436" r:id="rId35"/>
    <p:sldId id="534" r:id="rId36"/>
    <p:sldId id="434" r:id="rId37"/>
    <p:sldId id="581" r:id="rId38"/>
    <p:sldId id="535" r:id="rId39"/>
    <p:sldId id="536" r:id="rId40"/>
    <p:sldId id="538" r:id="rId41"/>
    <p:sldId id="539" r:id="rId42"/>
    <p:sldId id="540" r:id="rId43"/>
    <p:sldId id="588" r:id="rId44"/>
    <p:sldId id="589" r:id="rId45"/>
    <p:sldId id="590" r:id="rId46"/>
    <p:sldId id="441" r:id="rId47"/>
    <p:sldId id="458" r:id="rId48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" userDrawn="1">
          <p15:clr>
            <a:srgbClr val="A4A3A4"/>
          </p15:clr>
        </p15:guide>
        <p15:guide id="3" pos="5760" userDrawn="1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8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3" autoAdjust="0"/>
    <p:restoredTop sz="84462" autoAdjust="0"/>
  </p:normalViewPr>
  <p:slideViewPr>
    <p:cSldViewPr>
      <p:cViewPr varScale="1">
        <p:scale>
          <a:sx n="93" d="100"/>
          <a:sy n="93" d="100"/>
        </p:scale>
        <p:origin x="1134" y="72"/>
      </p:cViewPr>
      <p:guideLst>
        <p:guide pos="384"/>
        <p:guide pos="5760"/>
        <p:guide orient="horz" pos="2160"/>
      </p:guideLst>
    </p:cSldViewPr>
  </p:slideViewPr>
  <p:outlineViewPr>
    <p:cViewPr>
      <p:scale>
        <a:sx n="33" d="100"/>
        <a:sy n="33" d="100"/>
      </p:scale>
      <p:origin x="0" y="30637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8.xml"/><Relationship Id="rId1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F4FBCDD-D989-4CE3-ADE9-54A81E3DAD12}" type="datetimeFigureOut">
              <a:rPr lang="en-US"/>
              <a:pPr>
                <a:defRPr/>
              </a:pPr>
              <a:t>9/26/2022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EA13999-41D4-4B40-AFC6-99FBFE0D64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7727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A13999-41D4-4B40-AFC6-99FBFE0D642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417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83362B2-04DE-4699-9EAE-2D5BA38ED962}" type="slidenum">
              <a:rPr lang="en-US"/>
              <a:pPr/>
              <a:t>33</a:t>
            </a:fld>
            <a:endParaRPr lang="en-US"/>
          </a:p>
        </p:txBody>
      </p:sp>
      <p:sp>
        <p:nvSpPr>
          <p:cNvPr id="552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9700" y="777875"/>
            <a:ext cx="6818313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9613" y="4860925"/>
            <a:ext cx="5678487" cy="460533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0669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can think</a:t>
            </a:r>
            <a:r>
              <a:rPr lang="en-US" baseline="0" dirty="0"/>
              <a:t> about faces in different ways. You can represent this way or that way. These are complements.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187EA6-7FE6-488D-8E72-8BE218CCD978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422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C6C3050-6C99-4FEC-9CFA-CD257C477DA2}" type="slidenum">
              <a:rPr lang="en-US"/>
              <a:pPr/>
              <a:t>36</a:t>
            </a:fld>
            <a:endParaRPr lang="en-US"/>
          </a:p>
        </p:txBody>
      </p:sp>
      <p:sp>
        <p:nvSpPr>
          <p:cNvPr id="563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9700" y="777875"/>
            <a:ext cx="6818313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9613" y="4860925"/>
            <a:ext cx="5678487" cy="460533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3953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187EA6-7FE6-488D-8E72-8BE218CCD978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9718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</a:t>
            </a:r>
            <a:r>
              <a:rPr lang="en-US" baseline="0" dirty="0"/>
              <a:t> might be curious what different populations of faces look like.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E187EA6-7FE6-488D-8E72-8BE218CCD978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096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FDA082-F54E-40BB-AD26-E9FF326529A3}" type="slidenum">
              <a:rPr lang="en-US"/>
              <a:pPr/>
              <a:t>41</a:t>
            </a:fld>
            <a:endParaRPr lang="en-US"/>
          </a:p>
        </p:txBody>
      </p:sp>
      <p:sp>
        <p:nvSpPr>
          <p:cNvPr id="973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73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----- Meeting Notes (10/4/11 17:24) -----</a:t>
            </a:r>
          </a:p>
          <a:p>
            <a:r>
              <a:rPr lang="en-US" dirty="0"/>
              <a:t>Add a </a:t>
            </a:r>
            <a:r>
              <a:rPr lang="en-US" dirty="0" err="1"/>
              <a:t>matlab</a:t>
            </a:r>
            <a:r>
              <a:rPr lang="en-US" dirty="0"/>
              <a:t> thing to show the differences. show how to use PCA in </a:t>
            </a:r>
            <a:r>
              <a:rPr lang="en-US" dirty="0" err="1"/>
              <a:t>matlab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683471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FDA082-F54E-40BB-AD26-E9FF326529A3}" type="slidenum">
              <a:rPr lang="en-US"/>
              <a:pPr/>
              <a:t>42</a:t>
            </a:fld>
            <a:endParaRPr lang="en-US"/>
          </a:p>
        </p:txBody>
      </p:sp>
      <p:sp>
        <p:nvSpPr>
          <p:cNvPr id="973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73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65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1"/>
            <a:ext cx="103632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355975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28856-9DEC-4F70-BAC4-A3F83621488F}" type="datetimeFigureOut">
              <a:rPr lang="en-US"/>
              <a:pPr>
                <a:defRPr/>
              </a:pPr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13ED9-5A0B-4A31-954B-2A54A108E8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0BF57-0160-4C5B-B9BD-AF25353160A6}" type="datetimeFigureOut">
              <a:rPr lang="en-US"/>
              <a:pPr>
                <a:defRPr/>
              </a:pPr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194E1-1295-4EEB-B5B3-E50E5BF992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29195-A194-4B65-A99C-A8BE0BAE2B20}" type="datetimeFigureOut">
              <a:rPr lang="en-US"/>
              <a:pPr>
                <a:defRPr/>
              </a:pPr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7B8B3-B96D-45F2-A102-918AF287C5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BigBlueDots1600Logo2 o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03200" y="5334000"/>
            <a:ext cx="11684000" cy="685800"/>
          </a:xfrm>
          <a:effectLst/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914400" y="6096000"/>
            <a:ext cx="10972800" cy="533400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109728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5254D-8B20-4C4C-8DBB-724452D461E9}" type="datetimeFigureOut">
              <a:rPr lang="en-US"/>
              <a:pPr>
                <a:defRPr/>
              </a:pPr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88BE6-D0E6-4FA5-A5C6-AF6DB92BA8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61261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61261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534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0"/>
            <a:ext cx="10972800" cy="4800600"/>
          </a:xfrm>
        </p:spPr>
        <p:txBody>
          <a:bodyPr/>
          <a:lstStyle/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BA06C0-2428-4D7B-886F-8D03CF5088D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F3670-3889-4D50-B97D-8CAE224A825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29E6DF-B847-4E5E-AFBC-AF73D86CF0B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914400"/>
            <a:ext cx="508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14400"/>
            <a:ext cx="508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9D8150-ED35-47A1-AAE0-477B2437B4A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57FADF-2762-4218-B0DA-E138DC43754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6B569F-D74F-45D4-A090-7DF756791B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A1C5E-A3A3-47F0-9854-D6BA8E3AE4F0}" type="datetimeFigureOut">
              <a:rPr lang="en-US"/>
              <a:pPr>
                <a:defRPr/>
              </a:pPr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17E4F-D037-4C32-8A72-16E6101325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B75289-33B4-4BD4-AF63-13C484F4C1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3F5EBC-E057-4E03-B308-D8520606839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C5ECA7-A419-4589-8D4D-2F35B8B22A1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65A657-9107-4448-93B1-1DC05782F39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76200"/>
            <a:ext cx="259080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76200"/>
            <a:ext cx="756920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C042A8-7A8A-40A7-B6E4-925FBE1366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10363200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914400"/>
            <a:ext cx="508000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14400"/>
            <a:ext cx="508000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110E2B-7CA1-4B98-A966-906BD74559C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660B9-CB34-42C7-A624-E7D942AC8C03}" type="datetimeFigureOut">
              <a:rPr lang="en-US"/>
              <a:pPr>
                <a:defRPr/>
              </a:pPr>
              <a:t>9/26/2022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BDDFB-8755-4DAB-83C3-C2137D7AEE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9164F-B89B-4408-B261-81D9BBF3AF7D}" type="datetimeFigureOut">
              <a:rPr lang="en-US"/>
              <a:pPr>
                <a:defRPr/>
              </a:pPr>
              <a:t>9/26/2022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C5821-7A2A-4B75-9372-AD219CD435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6ACE7-F072-4577-8DFB-307FEB5C7225}" type="datetimeFigureOut">
              <a:rPr lang="en-US"/>
              <a:pPr>
                <a:defRPr/>
              </a:pPr>
              <a:t>9/26/2022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9F74F-E1BA-481A-9488-C3D953712C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D670D-6FA2-4662-8410-CC77271782D4}" type="datetimeFigureOut">
              <a:rPr lang="en-US"/>
              <a:pPr>
                <a:defRPr/>
              </a:pPr>
              <a:t>9/26/2022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45972-3906-42E4-B419-283498EC60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A707E-1994-4168-AE0D-61C2EB8A1E43}" type="datetimeFigureOut">
              <a:rPr lang="en-US"/>
              <a:pPr>
                <a:defRPr/>
              </a:pPr>
              <a:t>9/26/2022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27FB2-42E4-4193-9FF7-5E1B62D4FB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E4515-B7D1-4DF3-91C9-897736C83C07}" type="datetimeFigureOut">
              <a:rPr lang="en-US"/>
              <a:pPr>
                <a:defRPr/>
              </a:pPr>
              <a:t>9/26/2022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916EB-F8A5-4114-9CA6-17A0800FA3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0"/>
            <a:ext cx="10972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2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066800"/>
            <a:ext cx="10972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AC39668-E5BA-457E-AD7F-4FEFDFA7E865}" type="datetimeFigureOut">
              <a:rPr lang="en-US"/>
              <a:pPr>
                <a:defRPr/>
              </a:pPr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3D5E663-3A5B-4AF0-A77F-EACA1A9218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2" descr="BigBlueDots1600gradientWithBrite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8534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76200"/>
            <a:ext cx="10363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914400"/>
            <a:ext cx="10363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eaLnBrk="0" hangingPunct="0"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eaLnBrk="0" hangingPunct="0"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eaLnBrk="0" hangingPunct="0">
              <a:defRPr/>
            </a:pPr>
            <a:fld id="{B0AF3334-F989-456A-BF90-F7A843BF1DD8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 eaLnBrk="0" hangingPunct="0"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914400" y="838200"/>
            <a:ext cx="10363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5.xml"/><Relationship Id="rId5" Type="http://schemas.openxmlformats.org/officeDocument/2006/relationships/hyperlink" Target="http://en.wikipedia.org/wiki/Bilinear_interpolation" TargetMode="Externa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alexbeutel.com/webgl/voronoi.html" TargetMode="External"/><Relationship Id="rId2" Type="http://schemas.openxmlformats.org/officeDocument/2006/relationships/hyperlink" Target="http://www.cs.cornell.edu/home/chew/Delaunay.html" TargetMode="Externa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uLUyuWo3pG0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9.xml"/><Relationship Id="rId4" Type="http://schemas.openxmlformats.org/officeDocument/2006/relationships/hyperlink" Target="http://www.youtube.com/watch?v=R4kLKv5gtxc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5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9.xml"/><Relationship Id="rId4" Type="http://schemas.openxmlformats.org/officeDocument/2006/relationships/hyperlink" Target="http://graphics.cs.cmu.edu/courses/15-463/2004_fall/www/handins/brh/final/" TargetMode="Externa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youtube.com/watch?v=nUDIoN-_Hx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://www.youtube.com/watch?v=L0GKp-uvjO0" TargetMode="Externa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hyperlink" Target="http://www.uni-regensburg.de/Fakultaeten/phil_Fak_II/Psychologie/Psy_II/beautycheck/english/durchschnittsgesichter/w(01-64)_gr.jpg" TargetMode="External"/><Relationship Id="rId7" Type="http://schemas.openxmlformats.org/officeDocument/2006/relationships/image" Target="../media/image4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46.jpeg"/><Relationship Id="rId5" Type="http://schemas.openxmlformats.org/officeDocument/2006/relationships/hyperlink" Target="http://www.uni-regensburg.de/Fakultaeten/phil_Fak_II/Psychologie/Psy_II/beautycheck/english/durchschnittsgesichter/m(01-32)_gr.jpg" TargetMode="External"/><Relationship Id="rId4" Type="http://schemas.openxmlformats.org/officeDocument/2006/relationships/image" Target="../media/image45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aceresearch.org/demos" TargetMode="External"/><Relationship Id="rId1" Type="http://schemas.openxmlformats.org/officeDocument/2006/relationships/slideLayout" Target="../slideLayouts/slideLayout2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ctrTitle"/>
          </p:nvPr>
        </p:nvSpPr>
        <p:spPr>
          <a:xfrm>
            <a:off x="0" y="79681"/>
            <a:ext cx="9144000" cy="1143000"/>
          </a:xfrm>
          <a:solidFill>
            <a:schemeClr val="bg1">
              <a:alpha val="20000"/>
            </a:schemeClr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/>
              <a:t>Image Morphing</a:t>
            </a:r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>
          <a:xfrm>
            <a:off x="1934183" y="4912707"/>
            <a:ext cx="5181600" cy="1447800"/>
          </a:xfrm>
          <a:solidFill>
            <a:schemeClr val="bg1">
              <a:alpha val="20000"/>
            </a:schemeClr>
          </a:solidFill>
        </p:spPr>
        <p:txBody>
          <a:bodyPr/>
          <a:lstStyle/>
          <a:p>
            <a:pPr eaLnBrk="1" hangingPunct="1"/>
            <a:endParaRPr lang="en-US" dirty="0">
              <a:solidFill>
                <a:schemeClr val="tx1"/>
              </a:solidFill>
            </a:endParaRPr>
          </a:p>
          <a:p>
            <a:pPr eaLnBrk="1" hangingPunct="1"/>
            <a:r>
              <a:rPr lang="en-US" dirty="0">
                <a:solidFill>
                  <a:schemeClr val="tx1"/>
                </a:solidFill>
              </a:rPr>
              <a:t>Computational Photography</a:t>
            </a:r>
          </a:p>
          <a:p>
            <a:pPr eaLnBrk="1" hangingPunct="1"/>
            <a:r>
              <a:rPr lang="en-US" dirty="0">
                <a:solidFill>
                  <a:schemeClr val="tx1"/>
                </a:solidFill>
              </a:rPr>
              <a:t>Derek Hoiem, University of Illinois</a:t>
            </a:r>
          </a:p>
          <a:p>
            <a:pPr eaLnBrk="1" hangingPunct="1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9183" y="6512908"/>
            <a:ext cx="2362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Many slides from Alyosha Efros</a:t>
            </a:r>
          </a:p>
        </p:txBody>
      </p:sp>
      <p:pic>
        <p:nvPicPr>
          <p:cNvPr id="8" name="Picture 7" descr="catwoman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8983" y="1255107"/>
            <a:ext cx="4913548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515351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ilinear interpol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692090"/>
            <a:ext cx="4352913" cy="436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Bilinear Interpolation</a:t>
            </a:r>
          </a:p>
        </p:txBody>
      </p:sp>
      <p:pic>
        <p:nvPicPr>
          <p:cNvPr id="476164" name="Picture 4" descr="http://upload.wikimedia.org/wikipedia/commons/thumb/e/e7/Bilinear_interpolation.png/220px-Bilinear_interpolati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6300" y="1930400"/>
            <a:ext cx="3505200" cy="3345874"/>
          </a:xfrm>
          <a:prstGeom prst="rect">
            <a:avLst/>
          </a:prstGeom>
          <a:noFill/>
        </p:spPr>
      </p:pic>
      <p:pic>
        <p:nvPicPr>
          <p:cNvPr id="476166" name="Picture 6" descr=" f(x,y) \approx \begin{bmatrix}&#10;1-x &amp; x \end{bmatrix} \begin{bmatrix}&#10;f(0,0) &amp; f(0,1) \\&#10;f(1,0) &amp; f(1,1) \end{bmatrix} \begin{bmatrix}&#10;1-y \\&#10;y \end{bmatrix}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501" y="939800"/>
            <a:ext cx="5817565" cy="762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085834" y="6285468"/>
            <a:ext cx="5096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5"/>
              </a:rPr>
              <a:t>http://en.wikipedia.org/wiki/Bilinear_interpolation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Forward vs. inverse mapping</a:t>
            </a:r>
          </a:p>
        </p:txBody>
      </p:sp>
      <p:sp>
        <p:nvSpPr>
          <p:cNvPr id="79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143000"/>
            <a:ext cx="8153400" cy="5257800"/>
          </a:xfrm>
        </p:spPr>
        <p:txBody>
          <a:bodyPr/>
          <a:lstStyle/>
          <a:p>
            <a:r>
              <a:rPr lang="en-US" dirty="0"/>
              <a:t>Q:  which is better?</a:t>
            </a:r>
          </a:p>
          <a:p>
            <a:endParaRPr lang="en-US" dirty="0"/>
          </a:p>
          <a:p>
            <a:r>
              <a:rPr lang="en-US" dirty="0"/>
              <a:t>A:  Usually inverse—eliminates holes</a:t>
            </a:r>
          </a:p>
          <a:p>
            <a:pPr lvl="1"/>
            <a:r>
              <a:rPr lang="en-US" sz="1800" dirty="0"/>
              <a:t>however, it requires an invertible warp function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7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7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7699" grpId="0" uiExpand="1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Morphing = Object Averaging</a:t>
            </a:r>
          </a:p>
        </p:txBody>
      </p:sp>
      <p:sp>
        <p:nvSpPr>
          <p:cNvPr id="64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3325811"/>
            <a:ext cx="7772400" cy="3276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The aim is to find “an average” between two objects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Not an average of two </a:t>
            </a:r>
            <a:r>
              <a:rPr lang="en-US" u="sng" dirty="0"/>
              <a:t>images of objects</a:t>
            </a:r>
            <a:r>
              <a:rPr lang="en-US" dirty="0"/>
              <a:t>…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…but an image of the </a:t>
            </a:r>
            <a:r>
              <a:rPr lang="en-US" u="sng" dirty="0"/>
              <a:t>average object</a:t>
            </a:r>
            <a:r>
              <a:rPr lang="en-US" dirty="0"/>
              <a:t>!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How can we make a smooth transition in time?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Do a “weighted average” over time t</a:t>
            </a:r>
          </a:p>
        </p:txBody>
      </p:sp>
      <p:pic>
        <p:nvPicPr>
          <p:cNvPr id="18436" name="Picture 4" descr="CatWMorph"/>
          <p:cNvPicPr>
            <a:picLocks noChangeAspect="1" noChangeArrowheads="1"/>
          </p:cNvPicPr>
          <p:nvPr/>
        </p:nvPicPr>
        <p:blipFill>
          <a:blip r:embed="rId2" cstate="print"/>
          <a:srcRect t="1382" r="71613" b="56638"/>
          <a:stretch>
            <a:fillRect/>
          </a:stretch>
        </p:blipFill>
        <p:spPr bwMode="auto">
          <a:xfrm>
            <a:off x="939800" y="1363662"/>
            <a:ext cx="2133600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4101" name="Picture 5" descr="CatWMorph"/>
          <p:cNvPicPr>
            <a:picLocks noChangeAspect="1" noChangeArrowheads="1"/>
          </p:cNvPicPr>
          <p:nvPr/>
        </p:nvPicPr>
        <p:blipFill>
          <a:blip r:embed="rId2" cstate="print"/>
          <a:srcRect l="70967" t="1382" r="1747" b="57523"/>
          <a:stretch>
            <a:fillRect/>
          </a:stretch>
        </p:blipFill>
        <p:spPr bwMode="auto">
          <a:xfrm>
            <a:off x="3378201" y="1389062"/>
            <a:ext cx="2068513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6" descr="CatWMorph"/>
          <p:cNvPicPr>
            <a:picLocks noChangeAspect="1" noChangeArrowheads="1"/>
          </p:cNvPicPr>
          <p:nvPr/>
        </p:nvPicPr>
        <p:blipFill>
          <a:blip r:embed="rId2" cstate="print"/>
          <a:srcRect l="35941" t="2655" r="36774" b="56250"/>
          <a:stretch>
            <a:fillRect/>
          </a:stretch>
        </p:blipFill>
        <p:spPr bwMode="auto">
          <a:xfrm>
            <a:off x="5664200" y="1366837"/>
            <a:ext cx="2057400" cy="150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4103" name="Picture 7" descr="CatWMorph"/>
          <p:cNvPicPr>
            <a:picLocks noChangeAspect="1" noChangeArrowheads="1"/>
          </p:cNvPicPr>
          <p:nvPr/>
        </p:nvPicPr>
        <p:blipFill>
          <a:blip r:embed="rId2" cstate="print"/>
          <a:srcRect l="70967" t="54037" r="2582" b="4037"/>
          <a:stretch>
            <a:fillRect/>
          </a:stretch>
        </p:blipFill>
        <p:spPr bwMode="auto">
          <a:xfrm>
            <a:off x="3387329" y="1400041"/>
            <a:ext cx="2059385" cy="1511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4104" name="Picture 8" descr="catwoman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78201" y="1389062"/>
            <a:ext cx="2068513" cy="152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4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4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4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4099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Oval 3"/>
          <p:cNvSpPr>
            <a:spLocks noChangeArrowheads="1"/>
          </p:cNvSpPr>
          <p:nvPr/>
        </p:nvSpPr>
        <p:spPr bwMode="auto">
          <a:xfrm>
            <a:off x="4470400" y="2513012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9459" name="Text Box 4"/>
          <p:cNvSpPr txBox="1">
            <a:spLocks noChangeArrowheads="1"/>
          </p:cNvSpPr>
          <p:nvPr/>
        </p:nvSpPr>
        <p:spPr bwMode="auto">
          <a:xfrm>
            <a:off x="4546600" y="2589213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000000"/>
                </a:solidFill>
              </a:rPr>
              <a:t>P</a:t>
            </a:r>
          </a:p>
        </p:txBody>
      </p:sp>
      <p:sp>
        <p:nvSpPr>
          <p:cNvPr id="19460" name="Oval 5"/>
          <p:cNvSpPr>
            <a:spLocks noChangeArrowheads="1"/>
          </p:cNvSpPr>
          <p:nvPr/>
        </p:nvSpPr>
        <p:spPr bwMode="auto">
          <a:xfrm>
            <a:off x="6696075" y="1257300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9461" name="Text Box 6"/>
          <p:cNvSpPr txBox="1">
            <a:spLocks noChangeArrowheads="1"/>
          </p:cNvSpPr>
          <p:nvPr/>
        </p:nvSpPr>
        <p:spPr bwMode="auto">
          <a:xfrm>
            <a:off x="6756400" y="1370013"/>
            <a:ext cx="361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000000"/>
                </a:solidFill>
              </a:rPr>
              <a:t>Q</a:t>
            </a:r>
          </a:p>
        </p:txBody>
      </p:sp>
      <p:sp>
        <p:nvSpPr>
          <p:cNvPr id="646151" name="Line 7"/>
          <p:cNvSpPr>
            <a:spLocks noChangeShapeType="1"/>
          </p:cNvSpPr>
          <p:nvPr/>
        </p:nvSpPr>
        <p:spPr bwMode="auto">
          <a:xfrm flipV="1">
            <a:off x="4546600" y="1293812"/>
            <a:ext cx="2209800" cy="1219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lg" len="lg"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46152" name="Text Box 8"/>
          <p:cNvSpPr txBox="1">
            <a:spLocks noChangeArrowheads="1"/>
          </p:cNvSpPr>
          <p:nvPr/>
        </p:nvSpPr>
        <p:spPr bwMode="auto">
          <a:xfrm>
            <a:off x="4318000" y="1674813"/>
            <a:ext cx="1104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00"/>
                </a:solidFill>
              </a:rPr>
              <a:t>v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>
                <a:solidFill>
                  <a:srgbClr val="3333CC"/>
                </a:solidFill>
              </a:rPr>
              <a:t>= </a:t>
            </a:r>
            <a:r>
              <a:rPr lang="en-US" i="1">
                <a:solidFill>
                  <a:srgbClr val="3333CC"/>
                </a:solidFill>
              </a:rPr>
              <a:t>Q - P</a:t>
            </a:r>
          </a:p>
        </p:txBody>
      </p:sp>
      <p:sp>
        <p:nvSpPr>
          <p:cNvPr id="646153" name="Oval 9"/>
          <p:cNvSpPr>
            <a:spLocks noChangeArrowheads="1"/>
          </p:cNvSpPr>
          <p:nvPr/>
        </p:nvSpPr>
        <p:spPr bwMode="auto">
          <a:xfrm>
            <a:off x="5689600" y="1827212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46154" name="Line 10"/>
          <p:cNvSpPr>
            <a:spLocks noChangeShapeType="1"/>
          </p:cNvSpPr>
          <p:nvPr/>
        </p:nvSpPr>
        <p:spPr bwMode="auto">
          <a:xfrm flipH="1">
            <a:off x="5003800" y="1979612"/>
            <a:ext cx="76200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46155" name="Text Box 11"/>
          <p:cNvSpPr txBox="1">
            <a:spLocks noChangeArrowheads="1"/>
          </p:cNvSpPr>
          <p:nvPr/>
        </p:nvSpPr>
        <p:spPr bwMode="auto">
          <a:xfrm>
            <a:off x="4165600" y="4189412"/>
            <a:ext cx="19113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000000"/>
                </a:solidFill>
              </a:rPr>
              <a:t>P</a:t>
            </a:r>
            <a:r>
              <a:rPr lang="en-US">
                <a:solidFill>
                  <a:srgbClr val="000000"/>
                </a:solidFill>
              </a:rPr>
              <a:t> + 0.5v</a:t>
            </a:r>
          </a:p>
          <a:p>
            <a:r>
              <a:rPr lang="en-US">
                <a:solidFill>
                  <a:srgbClr val="000000"/>
                </a:solidFill>
              </a:rPr>
              <a:t>=  </a:t>
            </a:r>
            <a:r>
              <a:rPr lang="en-US" i="1">
                <a:solidFill>
                  <a:srgbClr val="000000"/>
                </a:solidFill>
              </a:rPr>
              <a:t>P</a:t>
            </a:r>
            <a:r>
              <a:rPr lang="en-US">
                <a:solidFill>
                  <a:srgbClr val="000000"/>
                </a:solidFill>
              </a:rPr>
              <a:t> + 0.5(</a:t>
            </a:r>
            <a:r>
              <a:rPr lang="en-US" i="1">
                <a:solidFill>
                  <a:srgbClr val="000000"/>
                </a:solidFill>
              </a:rPr>
              <a:t>Q – P</a:t>
            </a:r>
            <a:r>
              <a:rPr lang="en-US">
                <a:solidFill>
                  <a:srgbClr val="000000"/>
                </a:solidFill>
              </a:rPr>
              <a:t>)</a:t>
            </a:r>
          </a:p>
          <a:p>
            <a:r>
              <a:rPr lang="en-US">
                <a:solidFill>
                  <a:srgbClr val="3333CC"/>
                </a:solidFill>
              </a:rPr>
              <a:t>=  0.5</a:t>
            </a:r>
            <a:r>
              <a:rPr lang="en-US" i="1">
                <a:solidFill>
                  <a:srgbClr val="3333CC"/>
                </a:solidFill>
              </a:rPr>
              <a:t>P</a:t>
            </a:r>
            <a:r>
              <a:rPr lang="en-US">
                <a:solidFill>
                  <a:srgbClr val="3333CC"/>
                </a:solidFill>
              </a:rPr>
              <a:t> + 0.5 </a:t>
            </a:r>
            <a:r>
              <a:rPr lang="en-US" i="1">
                <a:solidFill>
                  <a:srgbClr val="3333CC"/>
                </a:solidFill>
              </a:rPr>
              <a:t>Q</a:t>
            </a:r>
          </a:p>
        </p:txBody>
      </p:sp>
      <p:sp>
        <p:nvSpPr>
          <p:cNvPr id="646156" name="Oval 12"/>
          <p:cNvSpPr>
            <a:spLocks noChangeArrowheads="1"/>
          </p:cNvSpPr>
          <p:nvPr/>
        </p:nvSpPr>
        <p:spPr bwMode="auto">
          <a:xfrm>
            <a:off x="7747000" y="760412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46157" name="Line 13"/>
          <p:cNvSpPr>
            <a:spLocks noChangeShapeType="1"/>
          </p:cNvSpPr>
          <p:nvPr/>
        </p:nvSpPr>
        <p:spPr bwMode="auto">
          <a:xfrm>
            <a:off x="7747000" y="1065212"/>
            <a:ext cx="7620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46158" name="Rectangle 14"/>
          <p:cNvSpPr>
            <a:spLocks noChangeArrowheads="1"/>
          </p:cNvSpPr>
          <p:nvPr/>
        </p:nvSpPr>
        <p:spPr bwMode="auto">
          <a:xfrm>
            <a:off x="6375400" y="3351213"/>
            <a:ext cx="2895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3333CC"/>
                </a:solidFill>
              </a:rPr>
              <a:t>Extrapolation</a:t>
            </a:r>
            <a:r>
              <a:rPr lang="en-US" dirty="0">
                <a:solidFill>
                  <a:srgbClr val="3333CC"/>
                </a:solidFill>
              </a:rPr>
              <a:t>: t&lt;0 or t&gt;1</a:t>
            </a:r>
            <a:endParaRPr lang="en-US" i="1" dirty="0">
              <a:solidFill>
                <a:srgbClr val="000000"/>
              </a:solidFill>
            </a:endParaRPr>
          </a:p>
          <a:p>
            <a:r>
              <a:rPr lang="en-US" i="1" dirty="0">
                <a:solidFill>
                  <a:srgbClr val="000000"/>
                </a:solidFill>
              </a:rPr>
              <a:t>P</a:t>
            </a:r>
            <a:r>
              <a:rPr lang="en-US" dirty="0">
                <a:solidFill>
                  <a:srgbClr val="000000"/>
                </a:solidFill>
              </a:rPr>
              <a:t> + 1.5v</a:t>
            </a:r>
          </a:p>
          <a:p>
            <a:r>
              <a:rPr lang="en-US" dirty="0">
                <a:solidFill>
                  <a:srgbClr val="000000"/>
                </a:solidFill>
              </a:rPr>
              <a:t>=  </a:t>
            </a:r>
            <a:r>
              <a:rPr lang="en-US" i="1" dirty="0">
                <a:solidFill>
                  <a:srgbClr val="000000"/>
                </a:solidFill>
              </a:rPr>
              <a:t>P</a:t>
            </a:r>
            <a:r>
              <a:rPr lang="en-US" dirty="0">
                <a:solidFill>
                  <a:srgbClr val="000000"/>
                </a:solidFill>
              </a:rPr>
              <a:t> + 1.5(</a:t>
            </a:r>
            <a:r>
              <a:rPr lang="en-US" i="1" dirty="0">
                <a:solidFill>
                  <a:srgbClr val="000000"/>
                </a:solidFill>
              </a:rPr>
              <a:t>Q – P</a:t>
            </a:r>
            <a:r>
              <a:rPr lang="en-US" dirty="0">
                <a:solidFill>
                  <a:srgbClr val="000000"/>
                </a:solidFill>
              </a:rPr>
              <a:t>)</a:t>
            </a:r>
          </a:p>
          <a:p>
            <a:r>
              <a:rPr lang="en-US" dirty="0">
                <a:solidFill>
                  <a:srgbClr val="000000"/>
                </a:solidFill>
              </a:rPr>
              <a:t>= </a:t>
            </a:r>
            <a:r>
              <a:rPr lang="en-US" dirty="0">
                <a:solidFill>
                  <a:srgbClr val="3333CC"/>
                </a:solidFill>
              </a:rPr>
              <a:t>-0.5</a:t>
            </a:r>
            <a:r>
              <a:rPr lang="en-US" i="1" dirty="0">
                <a:solidFill>
                  <a:srgbClr val="3333CC"/>
                </a:solidFill>
              </a:rPr>
              <a:t>P</a:t>
            </a:r>
            <a:r>
              <a:rPr lang="en-US" dirty="0">
                <a:solidFill>
                  <a:srgbClr val="3333CC"/>
                </a:solidFill>
              </a:rPr>
              <a:t> + 1.5 </a:t>
            </a:r>
            <a:r>
              <a:rPr lang="en-US" i="1" dirty="0">
                <a:solidFill>
                  <a:srgbClr val="3333CC"/>
                </a:solidFill>
              </a:rPr>
              <a:t>Q (t=1.5)</a:t>
            </a:r>
          </a:p>
        </p:txBody>
      </p:sp>
      <p:sp>
        <p:nvSpPr>
          <p:cNvPr id="646159" name="Text Box 15"/>
          <p:cNvSpPr txBox="1">
            <a:spLocks noChangeArrowheads="1"/>
          </p:cNvSpPr>
          <p:nvPr/>
        </p:nvSpPr>
        <p:spPr bwMode="auto">
          <a:xfrm>
            <a:off x="609600" y="3931090"/>
            <a:ext cx="33782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3333CC"/>
                </a:solidFill>
              </a:rPr>
              <a:t>Linear Interpolation</a:t>
            </a:r>
            <a:endParaRPr lang="en-US" sz="2000" dirty="0">
              <a:solidFill>
                <a:srgbClr val="3333CC"/>
              </a:solidFill>
            </a:endParaRPr>
          </a:p>
          <a:p>
            <a:r>
              <a:rPr lang="en-US" sz="2000" dirty="0">
                <a:solidFill>
                  <a:srgbClr val="3333CC"/>
                </a:solidFill>
              </a:rPr>
              <a:t>New point: </a:t>
            </a:r>
            <a:r>
              <a:rPr lang="en-US" sz="2000" i="1" dirty="0">
                <a:solidFill>
                  <a:srgbClr val="3333CC"/>
                </a:solidFill>
              </a:rPr>
              <a:t>P + t*(Q-P)</a:t>
            </a:r>
          </a:p>
          <a:p>
            <a:r>
              <a:rPr lang="en-US" sz="2000" dirty="0">
                <a:solidFill>
                  <a:srgbClr val="3333CC"/>
                </a:solidFill>
              </a:rPr>
              <a:t>Or equivalently</a:t>
            </a:r>
            <a:r>
              <a:rPr lang="en-US" sz="2000" i="1" dirty="0">
                <a:solidFill>
                  <a:srgbClr val="3333CC"/>
                </a:solidFill>
              </a:rPr>
              <a:t>: (1-t)P + </a:t>
            </a:r>
            <a:r>
              <a:rPr lang="en-US" sz="2000" i="1" dirty="0" err="1">
                <a:solidFill>
                  <a:srgbClr val="3333CC"/>
                </a:solidFill>
              </a:rPr>
              <a:t>tQ</a:t>
            </a:r>
            <a:r>
              <a:rPr lang="en-US" sz="2000" i="1" dirty="0">
                <a:solidFill>
                  <a:srgbClr val="3333CC"/>
                </a:solidFill>
              </a:rPr>
              <a:t> 0&lt;t&lt;1</a:t>
            </a:r>
          </a:p>
        </p:txBody>
      </p:sp>
      <p:sp>
        <p:nvSpPr>
          <p:cNvPr id="19471" name="Rectangle 1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Averaging Points</a:t>
            </a:r>
          </a:p>
        </p:txBody>
      </p:sp>
      <p:sp>
        <p:nvSpPr>
          <p:cNvPr id="646165" name="Rectangle 21"/>
          <p:cNvSpPr>
            <a:spLocks noGrp="1" noChangeArrowheads="1"/>
          </p:cNvSpPr>
          <p:nvPr>
            <p:ph type="body" idx="1"/>
          </p:nvPr>
        </p:nvSpPr>
        <p:spPr>
          <a:xfrm>
            <a:off x="3903593" y="5103812"/>
            <a:ext cx="5410200" cy="1598612"/>
          </a:xfrm>
        </p:spPr>
        <p:txBody>
          <a:bodyPr/>
          <a:lstStyle/>
          <a:p>
            <a:r>
              <a:rPr lang="en-US" dirty="0"/>
              <a:t>P and Q can be anything:</a:t>
            </a:r>
          </a:p>
          <a:p>
            <a:pPr lvl="1"/>
            <a:r>
              <a:rPr lang="en-US" dirty="0"/>
              <a:t>points on a plane (2D) or in space (3D)</a:t>
            </a:r>
          </a:p>
          <a:p>
            <a:pPr lvl="1"/>
            <a:r>
              <a:rPr lang="en-US" dirty="0"/>
              <a:t>Colors in RGB (3D)</a:t>
            </a:r>
          </a:p>
          <a:p>
            <a:pPr lvl="1"/>
            <a:r>
              <a:rPr lang="en-US" dirty="0"/>
              <a:t>Whole images (m-by-n D)… etc.</a:t>
            </a:r>
          </a:p>
        </p:txBody>
      </p:sp>
      <p:sp>
        <p:nvSpPr>
          <p:cNvPr id="19473" name="Text Box 18"/>
          <p:cNvSpPr txBox="1">
            <a:spLocks noChangeArrowheads="1"/>
          </p:cNvSpPr>
          <p:nvPr/>
        </p:nvSpPr>
        <p:spPr bwMode="auto">
          <a:xfrm>
            <a:off x="720725" y="1747838"/>
            <a:ext cx="23701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</a:rPr>
              <a:t>What’s the average</a:t>
            </a:r>
          </a:p>
          <a:p>
            <a:pPr eaLnBrk="0" hangingPunct="0"/>
            <a:r>
              <a:rPr lang="en-US" sz="2000">
                <a:solidFill>
                  <a:srgbClr val="000000"/>
                </a:solidFill>
              </a:rPr>
              <a:t>of P and Q?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6154" grpId="0" animBg="1"/>
      <p:bldP spid="646155" grpId="0"/>
      <p:bldP spid="646156" grpId="0" animBg="1"/>
      <p:bldP spid="646157" grpId="0" animBg="1"/>
      <p:bldP spid="646158" grpId="0"/>
      <p:bldP spid="646159" grpId="0"/>
      <p:bldP spid="646165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Idea #1: Cross-Dissolve</a:t>
            </a:r>
          </a:p>
        </p:txBody>
      </p:sp>
      <p:sp>
        <p:nvSpPr>
          <p:cNvPr id="6451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14399" y="3441700"/>
            <a:ext cx="7772400" cy="2743200"/>
          </a:xfrm>
        </p:spPr>
        <p:txBody>
          <a:bodyPr/>
          <a:lstStyle/>
          <a:p>
            <a:r>
              <a:rPr lang="en-US" dirty="0"/>
              <a:t>Interpolate whole images:</a:t>
            </a:r>
          </a:p>
          <a:p>
            <a:r>
              <a:rPr lang="en-US" dirty="0"/>
              <a:t>	</a:t>
            </a:r>
            <a:r>
              <a:rPr lang="en-US" dirty="0" err="1"/>
              <a:t>Image</a:t>
            </a:r>
            <a:r>
              <a:rPr lang="en-US" baseline="-25000" dirty="0" err="1"/>
              <a:t>halfway</a:t>
            </a:r>
            <a:r>
              <a:rPr lang="en-US" dirty="0"/>
              <a:t> = (1-t)*Image</a:t>
            </a:r>
            <a:r>
              <a:rPr lang="en-US" baseline="-25000" dirty="0"/>
              <a:t>1</a:t>
            </a:r>
            <a:r>
              <a:rPr lang="en-US" dirty="0"/>
              <a:t> + t*image</a:t>
            </a:r>
            <a:r>
              <a:rPr lang="en-US" baseline="-25000" dirty="0"/>
              <a:t>2</a:t>
            </a:r>
            <a:endParaRPr lang="en-US" dirty="0"/>
          </a:p>
          <a:p>
            <a:r>
              <a:rPr lang="en-US" dirty="0"/>
              <a:t>This is called </a:t>
            </a:r>
            <a:r>
              <a:rPr lang="en-US" b="1" dirty="0"/>
              <a:t>cross-dissolve</a:t>
            </a:r>
            <a:r>
              <a:rPr lang="en-US" dirty="0"/>
              <a:t> in film industry</a:t>
            </a:r>
          </a:p>
          <a:p>
            <a:endParaRPr lang="en-US" dirty="0"/>
          </a:p>
          <a:p>
            <a:r>
              <a:rPr lang="en-US" dirty="0"/>
              <a:t>But what if the images are not aligned?</a:t>
            </a:r>
          </a:p>
        </p:txBody>
      </p:sp>
      <p:pic>
        <p:nvPicPr>
          <p:cNvPr id="20484" name="Picture 5" descr="i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927100"/>
            <a:ext cx="242252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6" descr="floo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927100"/>
            <a:ext cx="242252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31" name="Picture 11" descr="floo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927100"/>
            <a:ext cx="242252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30" name="Picture 10" descr="b2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9" y="927101"/>
            <a:ext cx="2413000" cy="197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29" name="Picture 9" descr="b5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8999" y="927101"/>
            <a:ext cx="2413000" cy="197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28" name="Picture 8" descr="b7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8999" y="927101"/>
            <a:ext cx="2413000" cy="197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32" name="Picture 12" descr="i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927100"/>
            <a:ext cx="242252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24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Idea #2: Align, then cross-disolve</a:t>
            </a:r>
          </a:p>
        </p:txBody>
      </p:sp>
      <p:sp>
        <p:nvSpPr>
          <p:cNvPr id="64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7750" y="5505450"/>
            <a:ext cx="7772400" cy="990600"/>
          </a:xfrm>
        </p:spPr>
        <p:txBody>
          <a:bodyPr/>
          <a:lstStyle/>
          <a:p>
            <a:r>
              <a:rPr lang="en-US"/>
              <a:t>Align first, then cross-dissolve</a:t>
            </a:r>
          </a:p>
          <a:p>
            <a:pPr lvl="1"/>
            <a:r>
              <a:rPr lang="en-US"/>
              <a:t>Alignment using global warp – picture still valid</a:t>
            </a:r>
          </a:p>
        </p:txBody>
      </p:sp>
      <p:pic>
        <p:nvPicPr>
          <p:cNvPr id="649229" name="Picture 13" descr="IMG_82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300" y="1090614"/>
            <a:ext cx="4159250" cy="311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9230" name="Picture 14" descr="Picture 0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0150" y="1090614"/>
            <a:ext cx="4159250" cy="311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9232" name="Picture 16" descr="wim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52651" y="1362075"/>
            <a:ext cx="5256213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9231" name="Picture 15" descr="blend7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52651" y="1371600"/>
            <a:ext cx="5256213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9235" name="Picture 19" descr="blend5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52651" y="1371600"/>
            <a:ext cx="5256213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9234" name="Picture 18" descr="blend2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59001" y="1371600"/>
            <a:ext cx="5256213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9233" name="Picture 17" descr="wim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60588" y="1371600"/>
            <a:ext cx="5256212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7668916" y="6533376"/>
            <a:ext cx="14750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Image credit: </a:t>
            </a:r>
            <a:r>
              <a:rPr lang="en-US" sz="1200" dirty="0" err="1"/>
              <a:t>Efros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9219" grpId="0" build="p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Dog Averaging</a:t>
            </a:r>
          </a:p>
        </p:txBody>
      </p:sp>
      <p:sp>
        <p:nvSpPr>
          <p:cNvPr id="65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743200"/>
            <a:ext cx="7772400" cy="3429000"/>
          </a:xfrm>
        </p:spPr>
        <p:txBody>
          <a:bodyPr/>
          <a:lstStyle/>
          <a:p>
            <a:r>
              <a:rPr lang="en-US"/>
              <a:t>What to do?</a:t>
            </a:r>
          </a:p>
          <a:p>
            <a:pPr lvl="1"/>
            <a:r>
              <a:rPr lang="en-US"/>
              <a:t>Cross-dissolve doesn’t work</a:t>
            </a:r>
          </a:p>
          <a:p>
            <a:pPr lvl="1"/>
            <a:r>
              <a:rPr lang="en-US"/>
              <a:t>Global alignment doesn’t work</a:t>
            </a:r>
          </a:p>
          <a:p>
            <a:pPr lvl="2"/>
            <a:r>
              <a:rPr lang="en-US"/>
              <a:t>Cannot be done with a global transformation (e.g. affine)</a:t>
            </a:r>
          </a:p>
          <a:p>
            <a:pPr lvl="1"/>
            <a:r>
              <a:rPr lang="en-US"/>
              <a:t>Any ideas?</a:t>
            </a:r>
          </a:p>
          <a:p>
            <a:r>
              <a:rPr lang="en-US"/>
              <a:t>Feature matching!</a:t>
            </a:r>
          </a:p>
          <a:p>
            <a:pPr lvl="1"/>
            <a:r>
              <a:rPr lang="en-US"/>
              <a:t>Nose to nose, tail to tail, etc.</a:t>
            </a:r>
          </a:p>
          <a:p>
            <a:pPr lvl="1"/>
            <a:r>
              <a:rPr lang="en-US"/>
              <a:t>This is a local (non-parametric) warp</a:t>
            </a:r>
          </a:p>
          <a:p>
            <a:pPr lvl="1"/>
            <a:endParaRPr lang="en-US"/>
          </a:p>
          <a:p>
            <a:pPr lvl="1"/>
            <a:endParaRPr lang="en-US"/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 cstate="print"/>
          <a:srcRect l="6572" t="21048" r="6572" b="50000"/>
          <a:stretch>
            <a:fillRect/>
          </a:stretch>
        </p:blipFill>
        <p:spPr bwMode="auto">
          <a:xfrm>
            <a:off x="1828800" y="1066800"/>
            <a:ext cx="5791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024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76200"/>
            <a:ext cx="8458200" cy="838200"/>
          </a:xfrm>
        </p:spPr>
        <p:txBody>
          <a:bodyPr/>
          <a:lstStyle/>
          <a:p>
            <a:r>
              <a:rPr lang="en-US"/>
              <a:t>Idea #3: Local warp, then cross-dissolve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3900" y="4267200"/>
            <a:ext cx="8648700" cy="2362200"/>
          </a:xfrm>
        </p:spPr>
        <p:txBody>
          <a:bodyPr/>
          <a:lstStyle/>
          <a:p>
            <a:pPr marL="457200" indent="-457200">
              <a:lnSpc>
                <a:spcPct val="90000"/>
              </a:lnSpc>
            </a:pPr>
            <a:r>
              <a:rPr lang="en-US" b="1" dirty="0"/>
              <a:t>Morphing procedure</a:t>
            </a:r>
          </a:p>
          <a:p>
            <a:pPr marL="457200" indent="-457200">
              <a:lnSpc>
                <a:spcPct val="90000"/>
              </a:lnSpc>
            </a:pPr>
            <a:r>
              <a:rPr lang="en-US" i="1" dirty="0"/>
              <a:t>For every frame t,</a:t>
            </a:r>
          </a:p>
          <a:p>
            <a:pPr marL="457200" indent="-457200">
              <a:lnSpc>
                <a:spcPct val="90000"/>
              </a:lnSpc>
              <a:buFontTx/>
              <a:buAutoNum type="arabicPeriod"/>
            </a:pPr>
            <a:r>
              <a:rPr lang="en-US" dirty="0"/>
              <a:t>Find the weighted average shape (the “mean dog”</a:t>
            </a:r>
            <a:r>
              <a:rPr lang="en-US" dirty="0">
                <a:sym typeface="Wingdings" pitchFamily="2" charset="2"/>
              </a:rPr>
              <a:t></a:t>
            </a:r>
            <a:r>
              <a:rPr lang="en-US" dirty="0"/>
              <a:t>)</a:t>
            </a:r>
          </a:p>
          <a:p>
            <a:pPr marL="838200" lvl="1" indent="-381000">
              <a:lnSpc>
                <a:spcPct val="90000"/>
              </a:lnSpc>
            </a:pPr>
            <a:r>
              <a:rPr lang="en-US" dirty="0"/>
              <a:t>local warping</a:t>
            </a:r>
          </a:p>
          <a:p>
            <a:pPr marL="457200" indent="-457200">
              <a:lnSpc>
                <a:spcPct val="90000"/>
              </a:lnSpc>
              <a:buFontTx/>
              <a:buAutoNum type="arabicPeriod"/>
            </a:pPr>
            <a:r>
              <a:rPr lang="en-US" dirty="0"/>
              <a:t>Find the weighted average color</a:t>
            </a:r>
          </a:p>
          <a:p>
            <a:pPr marL="838200" lvl="1" indent="-381000">
              <a:lnSpc>
                <a:spcPct val="90000"/>
              </a:lnSpc>
            </a:pPr>
            <a:r>
              <a:rPr lang="en-US" dirty="0"/>
              <a:t>Warp each image to weighted average shape and cross-dissolve </a:t>
            </a: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 cstate="print"/>
          <a:srcRect l="6572" t="19524" r="5429" b="14952"/>
          <a:stretch>
            <a:fillRect/>
          </a:stretch>
        </p:blipFill>
        <p:spPr bwMode="auto">
          <a:xfrm>
            <a:off x="1714500" y="990600"/>
            <a:ext cx="58674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Local (non-parametric) Image Warping </a:t>
            </a:r>
          </a:p>
        </p:txBody>
      </p:sp>
      <p:sp>
        <p:nvSpPr>
          <p:cNvPr id="65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7100" y="2819400"/>
            <a:ext cx="7772400" cy="3505200"/>
          </a:xfrm>
        </p:spPr>
        <p:txBody>
          <a:bodyPr/>
          <a:lstStyle/>
          <a:p>
            <a:r>
              <a:rPr lang="en-US"/>
              <a:t>Need to specify a more detailed warp function</a:t>
            </a:r>
          </a:p>
          <a:p>
            <a:pPr lvl="1"/>
            <a:r>
              <a:rPr lang="en-US"/>
              <a:t>Global warps were functions of a few (2,4,8) parameters</a:t>
            </a:r>
          </a:p>
          <a:p>
            <a:pPr lvl="1"/>
            <a:r>
              <a:rPr lang="en-US"/>
              <a:t>Non-parametric warps u(x,y) and v(x,y) can be defined independently for every single location x,y!</a:t>
            </a:r>
          </a:p>
          <a:p>
            <a:pPr lvl="1"/>
            <a:r>
              <a:rPr lang="en-US"/>
              <a:t>Once we know vector field u,v we can easily warp each pixel (use backward warping with interpolation)</a:t>
            </a: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 cstate="print"/>
          <a:srcRect l="6572" t="21048" r="68286" b="50000"/>
          <a:stretch>
            <a:fillRect/>
          </a:stretch>
        </p:blipFill>
        <p:spPr bwMode="auto">
          <a:xfrm>
            <a:off x="2527300" y="1219200"/>
            <a:ext cx="1676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2" cstate="print"/>
          <a:srcRect l="66000" t="21048" r="6572" b="50000"/>
          <a:stretch>
            <a:fillRect/>
          </a:stretch>
        </p:blipFill>
        <p:spPr bwMode="auto">
          <a:xfrm>
            <a:off x="4660900" y="1219200"/>
            <a:ext cx="1828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Image Warping – non-parametric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Move control points to specify a spline warp</a:t>
            </a:r>
          </a:p>
          <a:p>
            <a:r>
              <a:rPr lang="en-US"/>
              <a:t>Spline produces a smooth vector field</a:t>
            </a:r>
          </a:p>
        </p:txBody>
      </p:sp>
      <p:pic>
        <p:nvPicPr>
          <p:cNvPr id="25604" name="Picture 4" descr="CatWomanWar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362200"/>
            <a:ext cx="6973888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2D image transformations</a:t>
            </a: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 cstate="print"/>
          <a:srcRect l="23714" t="51855" r="14572" b="21048"/>
          <a:stretch>
            <a:fillRect/>
          </a:stretch>
        </p:blipFill>
        <p:spPr bwMode="auto">
          <a:xfrm>
            <a:off x="1371600" y="955676"/>
            <a:ext cx="6477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 cstate="print"/>
          <a:srcRect l="6572" t="30191" r="4286" b="14952"/>
          <a:stretch>
            <a:fillRect/>
          </a:stretch>
        </p:blipFill>
        <p:spPr bwMode="auto">
          <a:xfrm>
            <a:off x="1676400" y="3089276"/>
            <a:ext cx="5943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5541" name="Text Box 5"/>
          <p:cNvSpPr txBox="1">
            <a:spLocks noChangeArrowheads="1"/>
          </p:cNvSpPr>
          <p:nvPr/>
        </p:nvSpPr>
        <p:spPr bwMode="auto">
          <a:xfrm>
            <a:off x="1692613" y="5832476"/>
            <a:ext cx="79406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Arial" charset="0"/>
              </a:rPr>
              <a:t>These transformations are a nested set of groups</a:t>
            </a:r>
          </a:p>
          <a:p>
            <a:pPr lvl="1">
              <a:buFontTx/>
              <a:buChar char="•"/>
            </a:pPr>
            <a:r>
              <a:rPr lang="en-US" dirty="0">
                <a:latin typeface="Arial" charset="0"/>
              </a:rPr>
              <a:t> Closed under composition and inverse is a member</a:t>
            </a:r>
          </a:p>
        </p:txBody>
      </p:sp>
    </p:spTree>
    <p:extLst>
      <p:ext uri="{BB962C8B-B14F-4D97-AF65-F5344CB8AC3E}">
        <p14:creationId xmlns:p14="http://schemas.microsoft.com/office/powerpoint/2010/main" val="27119340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Warp specification - dense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/>
            <a:r>
              <a:rPr lang="en-US"/>
              <a:t>How can we specify the warp?</a:t>
            </a:r>
          </a:p>
          <a:p>
            <a:pPr marL="914400" lvl="1" indent="-457200">
              <a:buNone/>
            </a:pPr>
            <a:r>
              <a:rPr lang="en-US"/>
              <a:t>Specify corresponding </a:t>
            </a:r>
            <a:r>
              <a:rPr lang="en-US" i="1"/>
              <a:t>spline control points</a:t>
            </a:r>
            <a:endParaRPr lang="en-US"/>
          </a:p>
          <a:p>
            <a:pPr marL="1295400" lvl="2" indent="-381000">
              <a:buFontTx/>
              <a:buChar char="•"/>
            </a:pPr>
            <a:r>
              <a:rPr lang="en-US" i="1"/>
              <a:t>interpolate</a:t>
            </a:r>
            <a:r>
              <a:rPr lang="en-US"/>
              <a:t> to a complete warping function</a:t>
            </a:r>
          </a:p>
        </p:txBody>
      </p:sp>
      <p:pic>
        <p:nvPicPr>
          <p:cNvPr id="26628" name="Picture 4" descr="CatWSpl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965450"/>
            <a:ext cx="6170613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9765" name="Text Box 5"/>
          <p:cNvSpPr txBox="1">
            <a:spLocks noChangeArrowheads="1"/>
          </p:cNvSpPr>
          <p:nvPr/>
        </p:nvSpPr>
        <p:spPr bwMode="auto">
          <a:xfrm>
            <a:off x="1066799" y="5689600"/>
            <a:ext cx="7011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rgbClr val="000000"/>
                </a:solidFill>
              </a:rPr>
              <a:t>But we want to specify only a few points, not a grid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976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Warp specification - sparse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/>
            <a:r>
              <a:rPr lang="en-US"/>
              <a:t>How can we specify the warp?</a:t>
            </a:r>
          </a:p>
          <a:p>
            <a:pPr marL="914400" lvl="1" indent="-457200">
              <a:buNone/>
            </a:pPr>
            <a:r>
              <a:rPr lang="en-US"/>
              <a:t>Specify corresponding </a:t>
            </a:r>
            <a:r>
              <a:rPr lang="en-US" i="1"/>
              <a:t>points</a:t>
            </a:r>
            <a:endParaRPr lang="en-US"/>
          </a:p>
          <a:p>
            <a:pPr marL="1295400" lvl="2" indent="-381000">
              <a:buFontTx/>
              <a:buChar char="•"/>
            </a:pPr>
            <a:r>
              <a:rPr lang="en-US" i="1"/>
              <a:t>interpolate</a:t>
            </a:r>
            <a:r>
              <a:rPr lang="en-US"/>
              <a:t> to a complete warping function</a:t>
            </a:r>
          </a:p>
          <a:p>
            <a:pPr marL="1295400" lvl="2" indent="-381000">
              <a:buFontTx/>
              <a:buChar char="•"/>
            </a:pPr>
            <a:r>
              <a:rPr lang="en-US"/>
              <a:t>How do we do it?</a:t>
            </a:r>
            <a:br>
              <a:rPr lang="en-US"/>
            </a:br>
            <a:endParaRPr lang="en-US"/>
          </a:p>
        </p:txBody>
      </p:sp>
      <p:pic>
        <p:nvPicPr>
          <p:cNvPr id="27652" name="Picture 4" descr="CatWPoin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3048000"/>
            <a:ext cx="6481762" cy="238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3317" name="Text Box 5"/>
          <p:cNvSpPr txBox="1">
            <a:spLocks noChangeArrowheads="1"/>
          </p:cNvSpPr>
          <p:nvPr/>
        </p:nvSpPr>
        <p:spPr bwMode="auto">
          <a:xfrm>
            <a:off x="1376362" y="5813424"/>
            <a:ext cx="6116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rgbClr val="000000"/>
                </a:solidFill>
              </a:rPr>
              <a:t>How do we go from feature points to pixels?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33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Triangular Mesh</a:t>
            </a:r>
          </a:p>
        </p:txBody>
      </p:sp>
      <p:sp>
        <p:nvSpPr>
          <p:cNvPr id="65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3276600"/>
            <a:ext cx="7772400" cy="3581400"/>
          </a:xfrm>
        </p:spPr>
        <p:txBody>
          <a:bodyPr/>
          <a:lstStyle/>
          <a:p>
            <a:pPr marL="457200" indent="-457200">
              <a:buFontTx/>
              <a:buAutoNum type="arabicPeriod"/>
            </a:pPr>
            <a:r>
              <a:rPr lang="en-US" dirty="0"/>
              <a:t>Input correspondences at key feature points</a:t>
            </a:r>
          </a:p>
          <a:p>
            <a:pPr marL="457200" indent="-457200">
              <a:buFontTx/>
              <a:buAutoNum type="arabicPeriod"/>
            </a:pPr>
            <a:r>
              <a:rPr lang="en-US" dirty="0"/>
              <a:t>Define a triangular mesh over the points</a:t>
            </a:r>
          </a:p>
          <a:p>
            <a:pPr marL="838200" lvl="1" indent="-381000"/>
            <a:r>
              <a:rPr lang="en-US" dirty="0"/>
              <a:t>Same mesh (triangulation) in both images!</a:t>
            </a:r>
          </a:p>
          <a:p>
            <a:pPr marL="838200" lvl="1" indent="-381000"/>
            <a:r>
              <a:rPr lang="en-US" dirty="0"/>
              <a:t>Now we have triangle-to-triangle correspondences</a:t>
            </a:r>
          </a:p>
          <a:p>
            <a:pPr marL="457200" indent="-457200">
              <a:buFontTx/>
              <a:buAutoNum type="arabicPeriod"/>
            </a:pPr>
            <a:r>
              <a:rPr lang="en-US" dirty="0"/>
              <a:t>Warp each triangle separately from source to destination</a:t>
            </a:r>
          </a:p>
          <a:p>
            <a:pPr marL="838200" lvl="1" indent="-381000"/>
            <a:r>
              <a:rPr lang="en-US" dirty="0"/>
              <a:t>Affine warp with three corresponding points (just like take-home question)</a:t>
            </a:r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572" t="28667" r="8858" b="22571"/>
          <a:stretch>
            <a:fillRect/>
          </a:stretch>
        </p:blipFill>
        <p:spPr bwMode="auto">
          <a:xfrm>
            <a:off x="2057400" y="838200"/>
            <a:ext cx="5638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433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Triangulations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390648"/>
            <a:ext cx="7772400" cy="2546350"/>
          </a:xfrm>
        </p:spPr>
        <p:txBody>
          <a:bodyPr/>
          <a:lstStyle/>
          <a:p>
            <a:pPr marL="0" indent="0"/>
            <a:r>
              <a:rPr lang="en-US" dirty="0"/>
              <a:t>A </a:t>
            </a:r>
            <a:r>
              <a:rPr lang="en-US" i="1" dirty="0"/>
              <a:t>triangulation</a:t>
            </a:r>
            <a:r>
              <a:rPr lang="en-US" dirty="0"/>
              <a:t> of set of points in the plane is a </a:t>
            </a:r>
            <a:r>
              <a:rPr lang="en-US" i="1" dirty="0"/>
              <a:t>partition</a:t>
            </a:r>
            <a:r>
              <a:rPr lang="en-US" dirty="0"/>
              <a:t> of the convex hull to triangles, whose vertices are the points, that do not contain other points.</a:t>
            </a:r>
          </a:p>
          <a:p>
            <a:pPr marL="0" indent="0"/>
            <a:endParaRPr lang="en-US" dirty="0"/>
          </a:p>
          <a:p>
            <a:pPr marL="0" indent="0"/>
            <a:r>
              <a:rPr lang="en-US" dirty="0"/>
              <a:t>There are an exponential number of triangulations of a point set.</a:t>
            </a:r>
          </a:p>
        </p:txBody>
      </p:sp>
      <p:grpSp>
        <p:nvGrpSpPr>
          <p:cNvPr id="47" name="Group 4"/>
          <p:cNvGrpSpPr>
            <a:grpSpLocks/>
          </p:cNvGrpSpPr>
          <p:nvPr/>
        </p:nvGrpSpPr>
        <p:grpSpPr bwMode="auto">
          <a:xfrm>
            <a:off x="1143000" y="4038600"/>
            <a:ext cx="6858000" cy="1295400"/>
            <a:chOff x="672" y="2784"/>
            <a:chExt cx="4320" cy="816"/>
          </a:xfrm>
        </p:grpSpPr>
        <p:sp>
          <p:nvSpPr>
            <p:cNvPr id="48" name="Freeform 5"/>
            <p:cNvSpPr>
              <a:spLocks/>
            </p:cNvSpPr>
            <p:nvPr/>
          </p:nvSpPr>
          <p:spPr bwMode="auto">
            <a:xfrm>
              <a:off x="1248" y="2832"/>
              <a:ext cx="384" cy="576"/>
            </a:xfrm>
            <a:custGeom>
              <a:avLst/>
              <a:gdLst>
                <a:gd name="T0" fmla="*/ 0 w 384"/>
                <a:gd name="T1" fmla="*/ 0 h 576"/>
                <a:gd name="T2" fmla="*/ 384 w 384"/>
                <a:gd name="T3" fmla="*/ 288 h 576"/>
                <a:gd name="T4" fmla="*/ 384 w 384"/>
                <a:gd name="T5" fmla="*/ 576 h 576"/>
                <a:gd name="T6" fmla="*/ 0 w 384"/>
                <a:gd name="T7" fmla="*/ 0 h 5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4"/>
                <a:gd name="T13" fmla="*/ 0 h 576"/>
                <a:gd name="T14" fmla="*/ 384 w 384"/>
                <a:gd name="T15" fmla="*/ 576 h 5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4" h="576">
                  <a:moveTo>
                    <a:pt x="0" y="0"/>
                  </a:moveTo>
                  <a:lnTo>
                    <a:pt x="384" y="288"/>
                  </a:lnTo>
                  <a:lnTo>
                    <a:pt x="384" y="5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CCFF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9" name="Freeform 6"/>
            <p:cNvSpPr>
              <a:spLocks/>
            </p:cNvSpPr>
            <p:nvPr/>
          </p:nvSpPr>
          <p:spPr bwMode="auto">
            <a:xfrm>
              <a:off x="720" y="3312"/>
              <a:ext cx="912" cy="240"/>
            </a:xfrm>
            <a:custGeom>
              <a:avLst/>
              <a:gdLst>
                <a:gd name="T0" fmla="*/ 912 w 912"/>
                <a:gd name="T1" fmla="*/ 96 h 240"/>
                <a:gd name="T2" fmla="*/ 384 w 912"/>
                <a:gd name="T3" fmla="*/ 240 h 240"/>
                <a:gd name="T4" fmla="*/ 0 w 912"/>
                <a:gd name="T5" fmla="*/ 0 h 240"/>
                <a:gd name="T6" fmla="*/ 912 w 912"/>
                <a:gd name="T7" fmla="*/ 96 h 2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2"/>
                <a:gd name="T13" fmla="*/ 0 h 240"/>
                <a:gd name="T14" fmla="*/ 912 w 912"/>
                <a:gd name="T15" fmla="*/ 240 h 2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2" h="240">
                  <a:moveTo>
                    <a:pt x="912" y="96"/>
                  </a:moveTo>
                  <a:lnTo>
                    <a:pt x="384" y="240"/>
                  </a:lnTo>
                  <a:lnTo>
                    <a:pt x="0" y="0"/>
                  </a:lnTo>
                  <a:lnTo>
                    <a:pt x="912" y="96"/>
                  </a:lnTo>
                  <a:close/>
                </a:path>
              </a:pathLst>
            </a:custGeom>
            <a:solidFill>
              <a:srgbClr val="66CCFF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0" name="Freeform 7"/>
            <p:cNvSpPr>
              <a:spLocks/>
            </p:cNvSpPr>
            <p:nvPr/>
          </p:nvSpPr>
          <p:spPr bwMode="auto">
            <a:xfrm>
              <a:off x="720" y="2976"/>
              <a:ext cx="432" cy="336"/>
            </a:xfrm>
            <a:custGeom>
              <a:avLst/>
              <a:gdLst>
                <a:gd name="T0" fmla="*/ 0 w 432"/>
                <a:gd name="T1" fmla="*/ 336 h 336"/>
                <a:gd name="T2" fmla="*/ 96 w 432"/>
                <a:gd name="T3" fmla="*/ 0 h 336"/>
                <a:gd name="T4" fmla="*/ 432 w 432"/>
                <a:gd name="T5" fmla="*/ 144 h 336"/>
                <a:gd name="T6" fmla="*/ 0 w 432"/>
                <a:gd name="T7" fmla="*/ 336 h 3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336"/>
                <a:gd name="T14" fmla="*/ 432 w 432"/>
                <a:gd name="T15" fmla="*/ 336 h 3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336">
                  <a:moveTo>
                    <a:pt x="0" y="336"/>
                  </a:moveTo>
                  <a:lnTo>
                    <a:pt x="96" y="0"/>
                  </a:lnTo>
                  <a:lnTo>
                    <a:pt x="432" y="144"/>
                  </a:lnTo>
                  <a:lnTo>
                    <a:pt x="0" y="336"/>
                  </a:ln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1" name="Freeform 8"/>
            <p:cNvSpPr>
              <a:spLocks/>
            </p:cNvSpPr>
            <p:nvPr/>
          </p:nvSpPr>
          <p:spPr bwMode="auto">
            <a:xfrm>
              <a:off x="816" y="2832"/>
              <a:ext cx="432" cy="288"/>
            </a:xfrm>
            <a:custGeom>
              <a:avLst/>
              <a:gdLst>
                <a:gd name="T0" fmla="*/ 0 w 432"/>
                <a:gd name="T1" fmla="*/ 144 h 288"/>
                <a:gd name="T2" fmla="*/ 432 w 432"/>
                <a:gd name="T3" fmla="*/ 0 h 288"/>
                <a:gd name="T4" fmla="*/ 336 w 432"/>
                <a:gd name="T5" fmla="*/ 288 h 288"/>
                <a:gd name="T6" fmla="*/ 0 60000 65536"/>
                <a:gd name="T7" fmla="*/ 0 60000 65536"/>
                <a:gd name="T8" fmla="*/ 0 60000 65536"/>
                <a:gd name="T9" fmla="*/ 0 w 432"/>
                <a:gd name="T10" fmla="*/ 0 h 288"/>
                <a:gd name="T11" fmla="*/ 432 w 432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" h="288">
                  <a:moveTo>
                    <a:pt x="0" y="144"/>
                  </a:moveTo>
                  <a:lnTo>
                    <a:pt x="432" y="0"/>
                  </a:lnTo>
                  <a:lnTo>
                    <a:pt x="336" y="288"/>
                  </a:lnTo>
                </a:path>
              </a:pathLst>
            </a:custGeom>
            <a:solidFill>
              <a:srgbClr val="66FF33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2" name="Freeform 9"/>
            <p:cNvSpPr>
              <a:spLocks/>
            </p:cNvSpPr>
            <p:nvPr/>
          </p:nvSpPr>
          <p:spPr bwMode="auto">
            <a:xfrm>
              <a:off x="1152" y="2832"/>
              <a:ext cx="480" cy="576"/>
            </a:xfrm>
            <a:custGeom>
              <a:avLst/>
              <a:gdLst>
                <a:gd name="T0" fmla="*/ 0 w 480"/>
                <a:gd name="T1" fmla="*/ 288 h 576"/>
                <a:gd name="T2" fmla="*/ 96 w 480"/>
                <a:gd name="T3" fmla="*/ 0 h 576"/>
                <a:gd name="T4" fmla="*/ 480 w 480"/>
                <a:gd name="T5" fmla="*/ 576 h 576"/>
                <a:gd name="T6" fmla="*/ 0 w 480"/>
                <a:gd name="T7" fmla="*/ 288 h 5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0"/>
                <a:gd name="T13" fmla="*/ 0 h 576"/>
                <a:gd name="T14" fmla="*/ 480 w 480"/>
                <a:gd name="T15" fmla="*/ 576 h 5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0" h="576">
                  <a:moveTo>
                    <a:pt x="0" y="288"/>
                  </a:moveTo>
                  <a:lnTo>
                    <a:pt x="96" y="0"/>
                  </a:lnTo>
                  <a:lnTo>
                    <a:pt x="480" y="576"/>
                  </a:lnTo>
                  <a:lnTo>
                    <a:pt x="0" y="288"/>
                  </a:ln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3" name="Freeform 10"/>
            <p:cNvSpPr>
              <a:spLocks/>
            </p:cNvSpPr>
            <p:nvPr/>
          </p:nvSpPr>
          <p:spPr bwMode="auto">
            <a:xfrm>
              <a:off x="720" y="3120"/>
              <a:ext cx="912" cy="288"/>
            </a:xfrm>
            <a:custGeom>
              <a:avLst/>
              <a:gdLst>
                <a:gd name="T0" fmla="*/ 0 w 912"/>
                <a:gd name="T1" fmla="*/ 192 h 288"/>
                <a:gd name="T2" fmla="*/ 432 w 912"/>
                <a:gd name="T3" fmla="*/ 0 h 288"/>
                <a:gd name="T4" fmla="*/ 912 w 912"/>
                <a:gd name="T5" fmla="*/ 288 h 288"/>
                <a:gd name="T6" fmla="*/ 0 w 912"/>
                <a:gd name="T7" fmla="*/ 192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2"/>
                <a:gd name="T13" fmla="*/ 0 h 288"/>
                <a:gd name="T14" fmla="*/ 912 w 912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2" h="288">
                  <a:moveTo>
                    <a:pt x="0" y="192"/>
                  </a:moveTo>
                  <a:lnTo>
                    <a:pt x="432" y="0"/>
                  </a:lnTo>
                  <a:lnTo>
                    <a:pt x="912" y="288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66FF33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54" name="Group 11"/>
            <p:cNvGrpSpPr>
              <a:grpSpLocks/>
            </p:cNvGrpSpPr>
            <p:nvPr/>
          </p:nvGrpSpPr>
          <p:grpSpPr bwMode="auto">
            <a:xfrm>
              <a:off x="672" y="2784"/>
              <a:ext cx="1008" cy="816"/>
              <a:chOff x="1344" y="2640"/>
              <a:chExt cx="1008" cy="816"/>
            </a:xfrm>
          </p:grpSpPr>
          <p:sp>
            <p:nvSpPr>
              <p:cNvPr id="83" name="Oval 12"/>
              <p:cNvSpPr>
                <a:spLocks noChangeArrowheads="1"/>
              </p:cNvSpPr>
              <p:nvPr/>
            </p:nvSpPr>
            <p:spPr bwMode="auto">
              <a:xfrm>
                <a:off x="1872" y="264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4" name="Oval 13"/>
              <p:cNvSpPr>
                <a:spLocks noChangeArrowheads="1"/>
              </p:cNvSpPr>
              <p:nvPr/>
            </p:nvSpPr>
            <p:spPr bwMode="auto">
              <a:xfrm>
                <a:off x="1776" y="2928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5" name="Oval 14"/>
              <p:cNvSpPr>
                <a:spLocks noChangeArrowheads="1"/>
              </p:cNvSpPr>
              <p:nvPr/>
            </p:nvSpPr>
            <p:spPr bwMode="auto">
              <a:xfrm>
                <a:off x="1440" y="2784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6" name="Oval 15"/>
              <p:cNvSpPr>
                <a:spLocks noChangeArrowheads="1"/>
              </p:cNvSpPr>
              <p:nvPr/>
            </p:nvSpPr>
            <p:spPr bwMode="auto">
              <a:xfrm>
                <a:off x="2256" y="2928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7" name="Oval 16"/>
              <p:cNvSpPr>
                <a:spLocks noChangeArrowheads="1"/>
              </p:cNvSpPr>
              <p:nvPr/>
            </p:nvSpPr>
            <p:spPr bwMode="auto">
              <a:xfrm>
                <a:off x="1344" y="312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8" name="Oval 17"/>
              <p:cNvSpPr>
                <a:spLocks noChangeArrowheads="1"/>
              </p:cNvSpPr>
              <p:nvPr/>
            </p:nvSpPr>
            <p:spPr bwMode="auto">
              <a:xfrm>
                <a:off x="1728" y="336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9" name="Oval 18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55" name="Freeform 19"/>
            <p:cNvSpPr>
              <a:spLocks/>
            </p:cNvSpPr>
            <p:nvPr/>
          </p:nvSpPr>
          <p:spPr bwMode="auto">
            <a:xfrm>
              <a:off x="2448" y="2976"/>
              <a:ext cx="432" cy="336"/>
            </a:xfrm>
            <a:custGeom>
              <a:avLst/>
              <a:gdLst>
                <a:gd name="T0" fmla="*/ 96 w 432"/>
                <a:gd name="T1" fmla="*/ 0 h 336"/>
                <a:gd name="T2" fmla="*/ 432 w 432"/>
                <a:gd name="T3" fmla="*/ 144 h 336"/>
                <a:gd name="T4" fmla="*/ 0 w 432"/>
                <a:gd name="T5" fmla="*/ 336 h 336"/>
                <a:gd name="T6" fmla="*/ 96 w 432"/>
                <a:gd name="T7" fmla="*/ 0 h 3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336"/>
                <a:gd name="T14" fmla="*/ 432 w 432"/>
                <a:gd name="T15" fmla="*/ 336 h 3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336">
                  <a:moveTo>
                    <a:pt x="96" y="0"/>
                  </a:moveTo>
                  <a:lnTo>
                    <a:pt x="432" y="144"/>
                  </a:lnTo>
                  <a:lnTo>
                    <a:pt x="0" y="336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66FF33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6" name="Freeform 20"/>
            <p:cNvSpPr>
              <a:spLocks/>
            </p:cNvSpPr>
            <p:nvPr/>
          </p:nvSpPr>
          <p:spPr bwMode="auto">
            <a:xfrm>
              <a:off x="2448" y="3120"/>
              <a:ext cx="432" cy="432"/>
            </a:xfrm>
            <a:custGeom>
              <a:avLst/>
              <a:gdLst>
                <a:gd name="T0" fmla="*/ 0 w 432"/>
                <a:gd name="T1" fmla="*/ 192 h 432"/>
                <a:gd name="T2" fmla="*/ 432 w 432"/>
                <a:gd name="T3" fmla="*/ 0 h 432"/>
                <a:gd name="T4" fmla="*/ 384 w 432"/>
                <a:gd name="T5" fmla="*/ 432 h 432"/>
                <a:gd name="T6" fmla="*/ 0 w 432"/>
                <a:gd name="T7" fmla="*/ 192 h 4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432"/>
                <a:gd name="T14" fmla="*/ 432 w 432"/>
                <a:gd name="T15" fmla="*/ 432 h 4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432">
                  <a:moveTo>
                    <a:pt x="0" y="192"/>
                  </a:moveTo>
                  <a:lnTo>
                    <a:pt x="432" y="0"/>
                  </a:lnTo>
                  <a:lnTo>
                    <a:pt x="384" y="432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7" name="Freeform 21"/>
            <p:cNvSpPr>
              <a:spLocks/>
            </p:cNvSpPr>
            <p:nvPr/>
          </p:nvSpPr>
          <p:spPr bwMode="auto">
            <a:xfrm>
              <a:off x="2832" y="3120"/>
              <a:ext cx="528" cy="432"/>
            </a:xfrm>
            <a:custGeom>
              <a:avLst/>
              <a:gdLst>
                <a:gd name="T0" fmla="*/ 0 w 528"/>
                <a:gd name="T1" fmla="*/ 432 h 432"/>
                <a:gd name="T2" fmla="*/ 48 w 528"/>
                <a:gd name="T3" fmla="*/ 0 h 432"/>
                <a:gd name="T4" fmla="*/ 528 w 528"/>
                <a:gd name="T5" fmla="*/ 288 h 432"/>
                <a:gd name="T6" fmla="*/ 0 w 528"/>
                <a:gd name="T7" fmla="*/ 432 h 4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8"/>
                <a:gd name="T13" fmla="*/ 0 h 432"/>
                <a:gd name="T14" fmla="*/ 528 w 528"/>
                <a:gd name="T15" fmla="*/ 432 h 4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8" h="432">
                  <a:moveTo>
                    <a:pt x="0" y="432"/>
                  </a:moveTo>
                  <a:lnTo>
                    <a:pt x="48" y="0"/>
                  </a:lnTo>
                  <a:lnTo>
                    <a:pt x="528" y="288"/>
                  </a:lnTo>
                  <a:lnTo>
                    <a:pt x="0" y="432"/>
                  </a:lnTo>
                  <a:close/>
                </a:path>
              </a:pathLst>
            </a:custGeom>
            <a:solidFill>
              <a:srgbClr val="66CCFF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8" name="Freeform 22"/>
            <p:cNvSpPr>
              <a:spLocks/>
            </p:cNvSpPr>
            <p:nvPr/>
          </p:nvSpPr>
          <p:spPr bwMode="auto">
            <a:xfrm>
              <a:off x="2880" y="3120"/>
              <a:ext cx="480" cy="288"/>
            </a:xfrm>
            <a:custGeom>
              <a:avLst/>
              <a:gdLst>
                <a:gd name="T0" fmla="*/ 480 w 480"/>
                <a:gd name="T1" fmla="*/ 288 h 288"/>
                <a:gd name="T2" fmla="*/ 0 w 480"/>
                <a:gd name="T3" fmla="*/ 0 h 288"/>
                <a:gd name="T4" fmla="*/ 480 w 480"/>
                <a:gd name="T5" fmla="*/ 0 h 288"/>
                <a:gd name="T6" fmla="*/ 480 w 480"/>
                <a:gd name="T7" fmla="*/ 288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0"/>
                <a:gd name="T13" fmla="*/ 0 h 288"/>
                <a:gd name="T14" fmla="*/ 480 w 480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0" h="288">
                  <a:moveTo>
                    <a:pt x="480" y="288"/>
                  </a:moveTo>
                  <a:lnTo>
                    <a:pt x="0" y="0"/>
                  </a:lnTo>
                  <a:lnTo>
                    <a:pt x="480" y="0"/>
                  </a:lnTo>
                  <a:lnTo>
                    <a:pt x="480" y="288"/>
                  </a:lnTo>
                  <a:close/>
                </a:path>
              </a:pathLst>
            </a:custGeom>
            <a:solidFill>
              <a:srgbClr val="66FF33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9" name="Freeform 23"/>
            <p:cNvSpPr>
              <a:spLocks/>
            </p:cNvSpPr>
            <p:nvPr/>
          </p:nvSpPr>
          <p:spPr bwMode="auto">
            <a:xfrm>
              <a:off x="2880" y="2832"/>
              <a:ext cx="480" cy="288"/>
            </a:xfrm>
            <a:custGeom>
              <a:avLst/>
              <a:gdLst>
                <a:gd name="T0" fmla="*/ 480 w 480"/>
                <a:gd name="T1" fmla="*/ 288 h 288"/>
                <a:gd name="T2" fmla="*/ 0 w 480"/>
                <a:gd name="T3" fmla="*/ 288 h 288"/>
                <a:gd name="T4" fmla="*/ 96 w 480"/>
                <a:gd name="T5" fmla="*/ 0 h 288"/>
                <a:gd name="T6" fmla="*/ 480 w 480"/>
                <a:gd name="T7" fmla="*/ 288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0"/>
                <a:gd name="T13" fmla="*/ 0 h 288"/>
                <a:gd name="T14" fmla="*/ 480 w 480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0" h="288">
                  <a:moveTo>
                    <a:pt x="480" y="288"/>
                  </a:moveTo>
                  <a:lnTo>
                    <a:pt x="0" y="288"/>
                  </a:lnTo>
                  <a:lnTo>
                    <a:pt x="96" y="0"/>
                  </a:lnTo>
                  <a:lnTo>
                    <a:pt x="480" y="288"/>
                  </a:lnTo>
                  <a:close/>
                </a:path>
              </a:pathLst>
            </a:custGeom>
            <a:solidFill>
              <a:srgbClr val="66CCFF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0" name="Freeform 24"/>
            <p:cNvSpPr>
              <a:spLocks/>
            </p:cNvSpPr>
            <p:nvPr/>
          </p:nvSpPr>
          <p:spPr bwMode="auto">
            <a:xfrm>
              <a:off x="2544" y="2832"/>
              <a:ext cx="432" cy="288"/>
            </a:xfrm>
            <a:custGeom>
              <a:avLst/>
              <a:gdLst>
                <a:gd name="T0" fmla="*/ 432 w 432"/>
                <a:gd name="T1" fmla="*/ 0 h 288"/>
                <a:gd name="T2" fmla="*/ 336 w 432"/>
                <a:gd name="T3" fmla="*/ 288 h 288"/>
                <a:gd name="T4" fmla="*/ 0 w 432"/>
                <a:gd name="T5" fmla="*/ 144 h 288"/>
                <a:gd name="T6" fmla="*/ 432 w 432"/>
                <a:gd name="T7" fmla="*/ 0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288"/>
                <a:gd name="T14" fmla="*/ 432 w 432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288">
                  <a:moveTo>
                    <a:pt x="432" y="0"/>
                  </a:moveTo>
                  <a:lnTo>
                    <a:pt x="336" y="288"/>
                  </a:lnTo>
                  <a:lnTo>
                    <a:pt x="0" y="144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61" name="Group 25"/>
            <p:cNvGrpSpPr>
              <a:grpSpLocks/>
            </p:cNvGrpSpPr>
            <p:nvPr/>
          </p:nvGrpSpPr>
          <p:grpSpPr bwMode="auto">
            <a:xfrm>
              <a:off x="2400" y="2784"/>
              <a:ext cx="1008" cy="816"/>
              <a:chOff x="1344" y="2640"/>
              <a:chExt cx="1008" cy="816"/>
            </a:xfrm>
          </p:grpSpPr>
          <p:sp>
            <p:nvSpPr>
              <p:cNvPr id="76" name="Oval 26"/>
              <p:cNvSpPr>
                <a:spLocks noChangeArrowheads="1"/>
              </p:cNvSpPr>
              <p:nvPr/>
            </p:nvSpPr>
            <p:spPr bwMode="auto">
              <a:xfrm>
                <a:off x="1872" y="264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" name="Oval 27"/>
              <p:cNvSpPr>
                <a:spLocks noChangeArrowheads="1"/>
              </p:cNvSpPr>
              <p:nvPr/>
            </p:nvSpPr>
            <p:spPr bwMode="auto">
              <a:xfrm>
                <a:off x="1776" y="2928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" name="Oval 28"/>
              <p:cNvSpPr>
                <a:spLocks noChangeArrowheads="1"/>
              </p:cNvSpPr>
              <p:nvPr/>
            </p:nvSpPr>
            <p:spPr bwMode="auto">
              <a:xfrm>
                <a:off x="1440" y="2784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9" name="Oval 29"/>
              <p:cNvSpPr>
                <a:spLocks noChangeArrowheads="1"/>
              </p:cNvSpPr>
              <p:nvPr/>
            </p:nvSpPr>
            <p:spPr bwMode="auto">
              <a:xfrm>
                <a:off x="2256" y="2928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0" name="Oval 30"/>
              <p:cNvSpPr>
                <a:spLocks noChangeArrowheads="1"/>
              </p:cNvSpPr>
              <p:nvPr/>
            </p:nvSpPr>
            <p:spPr bwMode="auto">
              <a:xfrm>
                <a:off x="1344" y="312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1" name="Oval 31"/>
              <p:cNvSpPr>
                <a:spLocks noChangeArrowheads="1"/>
              </p:cNvSpPr>
              <p:nvPr/>
            </p:nvSpPr>
            <p:spPr bwMode="auto">
              <a:xfrm>
                <a:off x="1728" y="336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2" name="Oval 32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62" name="Freeform 33"/>
            <p:cNvSpPr>
              <a:spLocks/>
            </p:cNvSpPr>
            <p:nvPr/>
          </p:nvSpPr>
          <p:spPr bwMode="auto">
            <a:xfrm>
              <a:off x="4032" y="3120"/>
              <a:ext cx="912" cy="192"/>
            </a:xfrm>
            <a:custGeom>
              <a:avLst/>
              <a:gdLst>
                <a:gd name="T0" fmla="*/ 0 w 912"/>
                <a:gd name="T1" fmla="*/ 192 h 192"/>
                <a:gd name="T2" fmla="*/ 432 w 912"/>
                <a:gd name="T3" fmla="*/ 0 h 192"/>
                <a:gd name="T4" fmla="*/ 912 w 912"/>
                <a:gd name="T5" fmla="*/ 0 h 192"/>
                <a:gd name="T6" fmla="*/ 0 w 912"/>
                <a:gd name="T7" fmla="*/ 192 h 1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2"/>
                <a:gd name="T13" fmla="*/ 0 h 192"/>
                <a:gd name="T14" fmla="*/ 912 w 912"/>
                <a:gd name="T15" fmla="*/ 192 h 1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2" h="192">
                  <a:moveTo>
                    <a:pt x="0" y="192"/>
                  </a:moveTo>
                  <a:lnTo>
                    <a:pt x="432" y="0"/>
                  </a:lnTo>
                  <a:lnTo>
                    <a:pt x="912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66FF33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3" name="Freeform 34"/>
            <p:cNvSpPr>
              <a:spLocks/>
            </p:cNvSpPr>
            <p:nvPr/>
          </p:nvSpPr>
          <p:spPr bwMode="auto">
            <a:xfrm>
              <a:off x="4032" y="3120"/>
              <a:ext cx="912" cy="288"/>
            </a:xfrm>
            <a:custGeom>
              <a:avLst/>
              <a:gdLst>
                <a:gd name="T0" fmla="*/ 0 w 912"/>
                <a:gd name="T1" fmla="*/ 192 h 288"/>
                <a:gd name="T2" fmla="*/ 912 w 912"/>
                <a:gd name="T3" fmla="*/ 288 h 288"/>
                <a:gd name="T4" fmla="*/ 912 w 912"/>
                <a:gd name="T5" fmla="*/ 0 h 288"/>
                <a:gd name="T6" fmla="*/ 0 w 912"/>
                <a:gd name="T7" fmla="*/ 192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2"/>
                <a:gd name="T13" fmla="*/ 0 h 288"/>
                <a:gd name="T14" fmla="*/ 912 w 912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2" h="288">
                  <a:moveTo>
                    <a:pt x="0" y="192"/>
                  </a:moveTo>
                  <a:lnTo>
                    <a:pt x="912" y="288"/>
                  </a:lnTo>
                  <a:lnTo>
                    <a:pt x="912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66CCFF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4" name="Freeform 35"/>
            <p:cNvSpPr>
              <a:spLocks/>
            </p:cNvSpPr>
            <p:nvPr/>
          </p:nvSpPr>
          <p:spPr bwMode="auto">
            <a:xfrm>
              <a:off x="4032" y="3312"/>
              <a:ext cx="912" cy="240"/>
            </a:xfrm>
            <a:custGeom>
              <a:avLst/>
              <a:gdLst>
                <a:gd name="T0" fmla="*/ 0 w 912"/>
                <a:gd name="T1" fmla="*/ 0 h 240"/>
                <a:gd name="T2" fmla="*/ 912 w 912"/>
                <a:gd name="T3" fmla="*/ 96 h 240"/>
                <a:gd name="T4" fmla="*/ 384 w 912"/>
                <a:gd name="T5" fmla="*/ 240 h 240"/>
                <a:gd name="T6" fmla="*/ 0 w 912"/>
                <a:gd name="T7" fmla="*/ 0 h 2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2"/>
                <a:gd name="T13" fmla="*/ 0 h 240"/>
                <a:gd name="T14" fmla="*/ 912 w 912"/>
                <a:gd name="T15" fmla="*/ 240 h 2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2" h="240">
                  <a:moveTo>
                    <a:pt x="0" y="0"/>
                  </a:moveTo>
                  <a:lnTo>
                    <a:pt x="912" y="96"/>
                  </a:lnTo>
                  <a:lnTo>
                    <a:pt x="384" y="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5" name="Freeform 36"/>
            <p:cNvSpPr>
              <a:spLocks/>
            </p:cNvSpPr>
            <p:nvPr/>
          </p:nvSpPr>
          <p:spPr bwMode="auto">
            <a:xfrm>
              <a:off x="4032" y="2832"/>
              <a:ext cx="528" cy="480"/>
            </a:xfrm>
            <a:custGeom>
              <a:avLst/>
              <a:gdLst>
                <a:gd name="T0" fmla="*/ 0 w 528"/>
                <a:gd name="T1" fmla="*/ 480 h 480"/>
                <a:gd name="T2" fmla="*/ 96 w 528"/>
                <a:gd name="T3" fmla="*/ 144 h 480"/>
                <a:gd name="T4" fmla="*/ 528 w 528"/>
                <a:gd name="T5" fmla="*/ 0 h 480"/>
                <a:gd name="T6" fmla="*/ 0 w 528"/>
                <a:gd name="T7" fmla="*/ 480 h 4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8"/>
                <a:gd name="T13" fmla="*/ 0 h 480"/>
                <a:gd name="T14" fmla="*/ 528 w 528"/>
                <a:gd name="T15" fmla="*/ 480 h 4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8" h="480">
                  <a:moveTo>
                    <a:pt x="0" y="480"/>
                  </a:moveTo>
                  <a:lnTo>
                    <a:pt x="96" y="144"/>
                  </a:lnTo>
                  <a:lnTo>
                    <a:pt x="528" y="0"/>
                  </a:lnTo>
                  <a:lnTo>
                    <a:pt x="0" y="480"/>
                  </a:lnTo>
                  <a:close/>
                </a:path>
              </a:pathLst>
            </a:custGeom>
            <a:solidFill>
              <a:srgbClr val="66FF33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6" name="Freeform 37"/>
            <p:cNvSpPr>
              <a:spLocks/>
            </p:cNvSpPr>
            <p:nvPr/>
          </p:nvSpPr>
          <p:spPr bwMode="auto">
            <a:xfrm>
              <a:off x="4032" y="2832"/>
              <a:ext cx="528" cy="480"/>
            </a:xfrm>
            <a:custGeom>
              <a:avLst/>
              <a:gdLst>
                <a:gd name="T0" fmla="*/ 0 w 528"/>
                <a:gd name="T1" fmla="*/ 480 h 480"/>
                <a:gd name="T2" fmla="*/ 528 w 528"/>
                <a:gd name="T3" fmla="*/ 0 h 480"/>
                <a:gd name="T4" fmla="*/ 432 w 528"/>
                <a:gd name="T5" fmla="*/ 288 h 480"/>
                <a:gd name="T6" fmla="*/ 0 w 528"/>
                <a:gd name="T7" fmla="*/ 480 h 4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8"/>
                <a:gd name="T13" fmla="*/ 0 h 480"/>
                <a:gd name="T14" fmla="*/ 528 w 528"/>
                <a:gd name="T15" fmla="*/ 480 h 4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8" h="480">
                  <a:moveTo>
                    <a:pt x="0" y="480"/>
                  </a:moveTo>
                  <a:lnTo>
                    <a:pt x="528" y="0"/>
                  </a:lnTo>
                  <a:lnTo>
                    <a:pt x="432" y="288"/>
                  </a:lnTo>
                  <a:lnTo>
                    <a:pt x="0" y="480"/>
                  </a:lnTo>
                  <a:close/>
                </a:path>
              </a:pathLst>
            </a:custGeom>
            <a:solidFill>
              <a:srgbClr val="66CCFF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7" name="Freeform 38"/>
            <p:cNvSpPr>
              <a:spLocks/>
            </p:cNvSpPr>
            <p:nvPr/>
          </p:nvSpPr>
          <p:spPr bwMode="auto">
            <a:xfrm>
              <a:off x="4464" y="2832"/>
              <a:ext cx="480" cy="288"/>
            </a:xfrm>
            <a:custGeom>
              <a:avLst/>
              <a:gdLst>
                <a:gd name="T0" fmla="*/ 96 w 480"/>
                <a:gd name="T1" fmla="*/ 0 h 288"/>
                <a:gd name="T2" fmla="*/ 0 w 480"/>
                <a:gd name="T3" fmla="*/ 288 h 288"/>
                <a:gd name="T4" fmla="*/ 480 w 480"/>
                <a:gd name="T5" fmla="*/ 288 h 288"/>
                <a:gd name="T6" fmla="*/ 96 w 480"/>
                <a:gd name="T7" fmla="*/ 0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0"/>
                <a:gd name="T13" fmla="*/ 0 h 288"/>
                <a:gd name="T14" fmla="*/ 480 w 480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0" h="288">
                  <a:moveTo>
                    <a:pt x="96" y="0"/>
                  </a:moveTo>
                  <a:lnTo>
                    <a:pt x="0" y="288"/>
                  </a:lnTo>
                  <a:lnTo>
                    <a:pt x="480" y="28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68" name="Group 39"/>
            <p:cNvGrpSpPr>
              <a:grpSpLocks/>
            </p:cNvGrpSpPr>
            <p:nvPr/>
          </p:nvGrpSpPr>
          <p:grpSpPr bwMode="auto">
            <a:xfrm>
              <a:off x="3984" y="2784"/>
              <a:ext cx="1008" cy="816"/>
              <a:chOff x="1344" y="2640"/>
              <a:chExt cx="1008" cy="816"/>
            </a:xfrm>
          </p:grpSpPr>
          <p:sp>
            <p:nvSpPr>
              <p:cNvPr id="69" name="Oval 40"/>
              <p:cNvSpPr>
                <a:spLocks noChangeArrowheads="1"/>
              </p:cNvSpPr>
              <p:nvPr/>
            </p:nvSpPr>
            <p:spPr bwMode="auto">
              <a:xfrm>
                <a:off x="1872" y="264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0" name="Oval 41"/>
              <p:cNvSpPr>
                <a:spLocks noChangeArrowheads="1"/>
              </p:cNvSpPr>
              <p:nvPr/>
            </p:nvSpPr>
            <p:spPr bwMode="auto">
              <a:xfrm>
                <a:off x="1776" y="2928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1" name="Oval 42"/>
              <p:cNvSpPr>
                <a:spLocks noChangeArrowheads="1"/>
              </p:cNvSpPr>
              <p:nvPr/>
            </p:nvSpPr>
            <p:spPr bwMode="auto">
              <a:xfrm>
                <a:off x="1440" y="2784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2" name="Oval 43"/>
              <p:cNvSpPr>
                <a:spLocks noChangeArrowheads="1"/>
              </p:cNvSpPr>
              <p:nvPr/>
            </p:nvSpPr>
            <p:spPr bwMode="auto">
              <a:xfrm>
                <a:off x="2256" y="2928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3" name="Oval 44"/>
              <p:cNvSpPr>
                <a:spLocks noChangeArrowheads="1"/>
              </p:cNvSpPr>
              <p:nvPr/>
            </p:nvSpPr>
            <p:spPr bwMode="auto">
              <a:xfrm>
                <a:off x="1344" y="312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4" name="Oval 45"/>
              <p:cNvSpPr>
                <a:spLocks noChangeArrowheads="1"/>
              </p:cNvSpPr>
              <p:nvPr/>
            </p:nvSpPr>
            <p:spPr bwMode="auto">
              <a:xfrm>
                <a:off x="1728" y="336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5" name="Oval 46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506" name="Line 2"/>
          <p:cNvSpPr>
            <a:spLocks noChangeShapeType="1"/>
          </p:cNvSpPr>
          <p:nvPr/>
        </p:nvSpPr>
        <p:spPr bwMode="auto">
          <a:xfrm>
            <a:off x="4333875" y="4318000"/>
            <a:ext cx="1095375" cy="7524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61507" name="Line 3"/>
          <p:cNvSpPr>
            <a:spLocks noChangeShapeType="1"/>
          </p:cNvSpPr>
          <p:nvPr/>
        </p:nvSpPr>
        <p:spPr bwMode="auto">
          <a:xfrm>
            <a:off x="4562475" y="3594100"/>
            <a:ext cx="866775" cy="14763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 O(</a:t>
            </a:r>
            <a:r>
              <a:rPr lang="en-US" i="1"/>
              <a:t>n</a:t>
            </a:r>
            <a:r>
              <a:rPr lang="en-US" baseline="30000"/>
              <a:t>3</a:t>
            </a:r>
            <a:r>
              <a:rPr lang="en-US"/>
              <a:t>) Triangulation Algorithm</a:t>
            </a: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914400" y="914400"/>
            <a:ext cx="7848600" cy="5257800"/>
          </a:xfrm>
        </p:spPr>
        <p:txBody>
          <a:bodyPr/>
          <a:lstStyle/>
          <a:p>
            <a:r>
              <a:rPr lang="en-US" dirty="0"/>
              <a:t>Repeat until impossible:</a:t>
            </a:r>
          </a:p>
          <a:p>
            <a:pPr lvl="1"/>
            <a:r>
              <a:rPr lang="en-US" dirty="0"/>
              <a:t>Select two sites.</a:t>
            </a:r>
          </a:p>
          <a:p>
            <a:pPr lvl="1"/>
            <a:r>
              <a:rPr lang="en-US" dirty="0"/>
              <a:t>If the edge connecting them does not intersect previous edges, keep it.</a:t>
            </a:r>
          </a:p>
        </p:txBody>
      </p:sp>
      <p:sp>
        <p:nvSpPr>
          <p:cNvPr id="661510" name="Line 6"/>
          <p:cNvSpPr>
            <a:spLocks noChangeShapeType="1"/>
          </p:cNvSpPr>
          <p:nvPr/>
        </p:nvSpPr>
        <p:spPr bwMode="auto">
          <a:xfrm>
            <a:off x="4591049" y="3632199"/>
            <a:ext cx="8382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61511" name="Line 7"/>
          <p:cNvSpPr>
            <a:spLocks noChangeShapeType="1"/>
          </p:cNvSpPr>
          <p:nvPr/>
        </p:nvSpPr>
        <p:spPr bwMode="auto">
          <a:xfrm flipH="1" flipV="1">
            <a:off x="4362449" y="4317999"/>
            <a:ext cx="106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61512" name="Line 8"/>
          <p:cNvSpPr>
            <a:spLocks noChangeShapeType="1"/>
          </p:cNvSpPr>
          <p:nvPr/>
        </p:nvSpPr>
        <p:spPr bwMode="auto">
          <a:xfrm flipV="1">
            <a:off x="3524249" y="3632199"/>
            <a:ext cx="10668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61513" name="Line 9"/>
          <p:cNvSpPr>
            <a:spLocks noChangeShapeType="1"/>
          </p:cNvSpPr>
          <p:nvPr/>
        </p:nvSpPr>
        <p:spPr bwMode="auto">
          <a:xfrm flipH="1">
            <a:off x="4362450" y="3603625"/>
            <a:ext cx="180975" cy="7143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61514" name="Line 10"/>
          <p:cNvSpPr>
            <a:spLocks noChangeShapeType="1"/>
          </p:cNvSpPr>
          <p:nvPr/>
        </p:nvSpPr>
        <p:spPr bwMode="auto">
          <a:xfrm flipH="1">
            <a:off x="4381500" y="4327524"/>
            <a:ext cx="1057275" cy="647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61515" name="Line 11"/>
          <p:cNvSpPr>
            <a:spLocks noChangeShapeType="1"/>
          </p:cNvSpPr>
          <p:nvPr/>
        </p:nvSpPr>
        <p:spPr bwMode="auto">
          <a:xfrm>
            <a:off x="5429249" y="4317999"/>
            <a:ext cx="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61516" name="Line 12"/>
          <p:cNvSpPr>
            <a:spLocks noChangeShapeType="1"/>
          </p:cNvSpPr>
          <p:nvPr/>
        </p:nvSpPr>
        <p:spPr bwMode="auto">
          <a:xfrm flipH="1" flipV="1">
            <a:off x="3314700" y="4860924"/>
            <a:ext cx="1057275" cy="1143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61517" name="Line 13"/>
          <p:cNvSpPr>
            <a:spLocks noChangeShapeType="1"/>
          </p:cNvSpPr>
          <p:nvPr/>
        </p:nvSpPr>
        <p:spPr bwMode="auto">
          <a:xfrm flipV="1">
            <a:off x="3295649" y="4013199"/>
            <a:ext cx="2286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61518" name="Line 14"/>
          <p:cNvSpPr>
            <a:spLocks noChangeShapeType="1"/>
          </p:cNvSpPr>
          <p:nvPr/>
        </p:nvSpPr>
        <p:spPr bwMode="auto">
          <a:xfrm flipH="1">
            <a:off x="4210049" y="5003799"/>
            <a:ext cx="152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61519" name="Line 15"/>
          <p:cNvSpPr>
            <a:spLocks noChangeShapeType="1"/>
          </p:cNvSpPr>
          <p:nvPr/>
        </p:nvSpPr>
        <p:spPr bwMode="auto">
          <a:xfrm>
            <a:off x="3286125" y="4822825"/>
            <a:ext cx="923925" cy="6381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61520" name="Line 16"/>
          <p:cNvSpPr>
            <a:spLocks noChangeShapeType="1"/>
          </p:cNvSpPr>
          <p:nvPr/>
        </p:nvSpPr>
        <p:spPr bwMode="auto">
          <a:xfrm>
            <a:off x="3524249" y="3956049"/>
            <a:ext cx="838200" cy="3619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61521" name="Line 17"/>
          <p:cNvSpPr>
            <a:spLocks noChangeShapeType="1"/>
          </p:cNvSpPr>
          <p:nvPr/>
        </p:nvSpPr>
        <p:spPr bwMode="auto">
          <a:xfrm flipH="1">
            <a:off x="4286249" y="4317999"/>
            <a:ext cx="114300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61522" name="Line 18"/>
          <p:cNvSpPr>
            <a:spLocks noChangeShapeType="1"/>
          </p:cNvSpPr>
          <p:nvPr/>
        </p:nvSpPr>
        <p:spPr bwMode="auto">
          <a:xfrm flipH="1">
            <a:off x="4210049" y="5079999"/>
            <a:ext cx="12192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61523" name="Line 19"/>
          <p:cNvSpPr>
            <a:spLocks noChangeShapeType="1"/>
          </p:cNvSpPr>
          <p:nvPr/>
        </p:nvSpPr>
        <p:spPr bwMode="auto">
          <a:xfrm flipH="1">
            <a:off x="3286125" y="4318000"/>
            <a:ext cx="2143125" cy="542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61524" name="Line 20"/>
          <p:cNvSpPr>
            <a:spLocks noChangeShapeType="1"/>
          </p:cNvSpPr>
          <p:nvPr/>
        </p:nvSpPr>
        <p:spPr bwMode="auto">
          <a:xfrm flipV="1">
            <a:off x="3305174" y="4308474"/>
            <a:ext cx="10287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3200400" y="3276600"/>
            <a:ext cx="2360613" cy="2484438"/>
            <a:chOff x="3636" y="2128"/>
            <a:chExt cx="1487" cy="1565"/>
          </a:xfrm>
        </p:grpSpPr>
        <p:sp>
          <p:nvSpPr>
            <p:cNvPr id="30742" name="Oval 22"/>
            <p:cNvSpPr>
              <a:spLocks noChangeArrowheads="1"/>
            </p:cNvSpPr>
            <p:nvPr/>
          </p:nvSpPr>
          <p:spPr bwMode="auto">
            <a:xfrm>
              <a:off x="4421" y="2128"/>
              <a:ext cx="140" cy="40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743" name="Oval 23"/>
            <p:cNvSpPr>
              <a:spLocks noChangeArrowheads="1"/>
            </p:cNvSpPr>
            <p:nvPr/>
          </p:nvSpPr>
          <p:spPr bwMode="auto">
            <a:xfrm>
              <a:off x="4280" y="2585"/>
              <a:ext cx="141" cy="40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744" name="Oval 24"/>
            <p:cNvSpPr>
              <a:spLocks noChangeArrowheads="1"/>
            </p:cNvSpPr>
            <p:nvPr/>
          </p:nvSpPr>
          <p:spPr bwMode="auto">
            <a:xfrm>
              <a:off x="3780" y="2349"/>
              <a:ext cx="141" cy="40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745" name="Oval 25"/>
            <p:cNvSpPr>
              <a:spLocks noChangeArrowheads="1"/>
            </p:cNvSpPr>
            <p:nvPr/>
          </p:nvSpPr>
          <p:spPr bwMode="auto">
            <a:xfrm>
              <a:off x="4983" y="2585"/>
              <a:ext cx="140" cy="40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746" name="Oval 26"/>
            <p:cNvSpPr>
              <a:spLocks noChangeArrowheads="1"/>
            </p:cNvSpPr>
            <p:nvPr/>
          </p:nvSpPr>
          <p:spPr bwMode="auto">
            <a:xfrm>
              <a:off x="3636" y="2906"/>
              <a:ext cx="140" cy="40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747" name="Oval 27"/>
            <p:cNvSpPr>
              <a:spLocks noChangeArrowheads="1"/>
            </p:cNvSpPr>
            <p:nvPr/>
          </p:nvSpPr>
          <p:spPr bwMode="auto">
            <a:xfrm>
              <a:off x="4206" y="3284"/>
              <a:ext cx="140" cy="40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748" name="Oval 28"/>
            <p:cNvSpPr>
              <a:spLocks noChangeArrowheads="1"/>
            </p:cNvSpPr>
            <p:nvPr/>
          </p:nvSpPr>
          <p:spPr bwMode="auto">
            <a:xfrm>
              <a:off x="4983" y="3059"/>
              <a:ext cx="140" cy="40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749" name="Oval 29"/>
            <p:cNvSpPr>
              <a:spLocks noChangeArrowheads="1"/>
            </p:cNvSpPr>
            <p:nvPr/>
          </p:nvSpPr>
          <p:spPr bwMode="auto">
            <a:xfrm>
              <a:off x="4320" y="2992"/>
              <a:ext cx="141" cy="40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1506" grpId="0" animBg="1"/>
      <p:bldP spid="661506" grpId="1" animBg="1"/>
      <p:bldP spid="661507" grpId="0" animBg="1"/>
      <p:bldP spid="661510" grpId="0" animBg="1"/>
      <p:bldP spid="661511" grpId="0" animBg="1"/>
      <p:bldP spid="661512" grpId="0" animBg="1"/>
      <p:bldP spid="661513" grpId="0" animBg="1"/>
      <p:bldP spid="661514" grpId="0" animBg="1"/>
      <p:bldP spid="661515" grpId="0" animBg="1"/>
      <p:bldP spid="661516" grpId="0" animBg="1"/>
      <p:bldP spid="661517" grpId="0" animBg="1"/>
      <p:bldP spid="661518" grpId="0" animBg="1"/>
      <p:bldP spid="661519" grpId="0" animBg="1"/>
      <p:bldP spid="661520" grpId="0" animBg="1"/>
      <p:bldP spid="661521" grpId="0" animBg="1"/>
      <p:bldP spid="661522" grpId="0" animBg="1"/>
      <p:bldP spid="661523" grpId="0" animBg="1"/>
      <p:bldP spid="66152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“Quality” Triangulations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042427"/>
            <a:ext cx="8458200" cy="2362200"/>
          </a:xfrm>
        </p:spPr>
        <p:txBody>
          <a:bodyPr/>
          <a:lstStyle/>
          <a:p>
            <a:pPr marL="0" indent="0">
              <a:lnSpc>
                <a:spcPct val="90000"/>
              </a:lnSpc>
            </a:pPr>
            <a:r>
              <a:rPr lang="en-US" sz="2800" dirty="0"/>
              <a:t>Let </a:t>
            </a:r>
            <a:r>
              <a:rPr lang="en-US" sz="2800" dirty="0">
                <a:sym typeface="Symbol" pitchFamily="18" charset="2"/>
              </a:rPr>
              <a:t>(</a:t>
            </a:r>
            <a:r>
              <a:rPr lang="en-US" sz="2800" i="1" dirty="0">
                <a:sym typeface="Symbol" pitchFamily="18" charset="2"/>
              </a:rPr>
              <a:t>T</a:t>
            </a:r>
            <a:r>
              <a:rPr lang="en-US" sz="2800" i="1" baseline="-25000" dirty="0">
                <a:sym typeface="Symbol" pitchFamily="18" charset="2"/>
              </a:rPr>
              <a:t>i</a:t>
            </a:r>
            <a:r>
              <a:rPr lang="en-US" sz="2800" dirty="0">
                <a:sym typeface="Symbol" pitchFamily="18" charset="2"/>
              </a:rPr>
              <a:t>) = </a:t>
            </a:r>
            <a:r>
              <a:rPr lang="en-US" sz="2800" dirty="0"/>
              <a:t>(</a:t>
            </a:r>
            <a:r>
              <a:rPr lang="en-US" sz="2800" dirty="0">
                <a:sym typeface="Symbol" pitchFamily="18" charset="2"/>
              </a:rPr>
              <a:t></a:t>
            </a:r>
            <a:r>
              <a:rPr lang="en-US" sz="2800" baseline="-25000" dirty="0"/>
              <a:t>i1</a:t>
            </a:r>
            <a:r>
              <a:rPr lang="en-US" sz="2800" dirty="0"/>
              <a:t>, </a:t>
            </a:r>
            <a:r>
              <a:rPr lang="en-US" sz="2800" dirty="0">
                <a:sym typeface="Symbol" pitchFamily="18" charset="2"/>
              </a:rPr>
              <a:t></a:t>
            </a:r>
            <a:r>
              <a:rPr lang="en-US" sz="2800" baseline="-25000" dirty="0"/>
              <a:t>i2</a:t>
            </a:r>
            <a:r>
              <a:rPr lang="en-US" sz="2800" dirty="0"/>
              <a:t> ,.., </a:t>
            </a:r>
            <a:r>
              <a:rPr lang="en-US" sz="2800" dirty="0">
                <a:sym typeface="Symbol" pitchFamily="18" charset="2"/>
              </a:rPr>
              <a:t></a:t>
            </a:r>
            <a:r>
              <a:rPr lang="en-US" sz="2800" baseline="-25000" dirty="0"/>
              <a:t>i3</a:t>
            </a:r>
            <a:r>
              <a:rPr lang="en-US" sz="2800" dirty="0"/>
              <a:t>) be the vector of angles in the triangulation </a:t>
            </a:r>
            <a:r>
              <a:rPr lang="en-US" sz="2800" i="1" dirty="0"/>
              <a:t>T </a:t>
            </a:r>
            <a:r>
              <a:rPr lang="en-US" sz="2800" dirty="0"/>
              <a:t>in increasing order:</a:t>
            </a:r>
          </a:p>
          <a:p>
            <a:pPr marL="0" indent="0"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/>
              <a:t>  A triangulation </a:t>
            </a:r>
            <a:r>
              <a:rPr lang="en-US" i="1" dirty="0"/>
              <a:t>T</a:t>
            </a:r>
            <a:r>
              <a:rPr lang="en-US" baseline="-25000" dirty="0"/>
              <a:t>1</a:t>
            </a:r>
            <a:r>
              <a:rPr lang="en-US" dirty="0"/>
              <a:t> is “better” than </a:t>
            </a:r>
            <a:r>
              <a:rPr lang="en-US" i="1" dirty="0"/>
              <a:t>T</a:t>
            </a:r>
            <a:r>
              <a:rPr lang="en-US" baseline="-25000" dirty="0"/>
              <a:t>2</a:t>
            </a:r>
            <a:r>
              <a:rPr lang="en-US" dirty="0"/>
              <a:t> if </a:t>
            </a:r>
            <a:r>
              <a:rPr lang="en-US" dirty="0">
                <a:sym typeface="Symbol" pitchFamily="18" charset="2"/>
              </a:rPr>
              <a:t>the smallest angle of </a:t>
            </a:r>
            <a:r>
              <a:rPr lang="en-US" i="1" dirty="0"/>
              <a:t>T</a:t>
            </a:r>
            <a:r>
              <a:rPr lang="en-US" baseline="-25000" dirty="0"/>
              <a:t>1</a:t>
            </a:r>
            <a:r>
              <a:rPr lang="en-US" dirty="0">
                <a:sym typeface="Symbol" pitchFamily="18" charset="2"/>
              </a:rPr>
              <a:t> is larger than the smallest angle of </a:t>
            </a:r>
            <a:r>
              <a:rPr lang="en-US" i="1" dirty="0"/>
              <a:t>T</a:t>
            </a:r>
            <a:r>
              <a:rPr lang="en-US" baseline="-25000" dirty="0"/>
              <a:t>2</a:t>
            </a:r>
            <a:endParaRPr lang="en-US" dirty="0">
              <a:sym typeface="Symbol" pitchFamily="18" charset="2"/>
            </a:endParaRPr>
          </a:p>
          <a:p>
            <a:pPr marL="0" indent="0"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>
                <a:sym typeface="Symbol" pitchFamily="18" charset="2"/>
              </a:rPr>
              <a:t>  Delaunay triangulation is the “best” (maximizes the smallest angles)</a:t>
            </a:r>
          </a:p>
        </p:txBody>
      </p:sp>
      <p:grpSp>
        <p:nvGrpSpPr>
          <p:cNvPr id="35" name="Group 4"/>
          <p:cNvGrpSpPr>
            <a:grpSpLocks/>
          </p:cNvGrpSpPr>
          <p:nvPr/>
        </p:nvGrpSpPr>
        <p:grpSpPr bwMode="auto">
          <a:xfrm>
            <a:off x="1600200" y="3733800"/>
            <a:ext cx="6019800" cy="2057400"/>
            <a:chOff x="2400" y="2784"/>
            <a:chExt cx="2592" cy="816"/>
          </a:xfrm>
        </p:grpSpPr>
        <p:sp>
          <p:nvSpPr>
            <p:cNvPr id="36" name="Freeform 5"/>
            <p:cNvSpPr>
              <a:spLocks/>
            </p:cNvSpPr>
            <p:nvPr/>
          </p:nvSpPr>
          <p:spPr bwMode="auto">
            <a:xfrm>
              <a:off x="2448" y="2976"/>
              <a:ext cx="432" cy="336"/>
            </a:xfrm>
            <a:custGeom>
              <a:avLst/>
              <a:gdLst>
                <a:gd name="T0" fmla="*/ 96 w 432"/>
                <a:gd name="T1" fmla="*/ 0 h 336"/>
                <a:gd name="T2" fmla="*/ 432 w 432"/>
                <a:gd name="T3" fmla="*/ 144 h 336"/>
                <a:gd name="T4" fmla="*/ 0 w 432"/>
                <a:gd name="T5" fmla="*/ 336 h 336"/>
                <a:gd name="T6" fmla="*/ 96 w 432"/>
                <a:gd name="T7" fmla="*/ 0 h 3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336"/>
                <a:gd name="T14" fmla="*/ 432 w 432"/>
                <a:gd name="T15" fmla="*/ 336 h 3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336">
                  <a:moveTo>
                    <a:pt x="96" y="0"/>
                  </a:moveTo>
                  <a:lnTo>
                    <a:pt x="432" y="144"/>
                  </a:lnTo>
                  <a:lnTo>
                    <a:pt x="0" y="336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66FF33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7" name="Freeform 6"/>
            <p:cNvSpPr>
              <a:spLocks/>
            </p:cNvSpPr>
            <p:nvPr/>
          </p:nvSpPr>
          <p:spPr bwMode="auto">
            <a:xfrm>
              <a:off x="2448" y="3120"/>
              <a:ext cx="432" cy="432"/>
            </a:xfrm>
            <a:custGeom>
              <a:avLst/>
              <a:gdLst>
                <a:gd name="T0" fmla="*/ 0 w 432"/>
                <a:gd name="T1" fmla="*/ 192 h 432"/>
                <a:gd name="T2" fmla="*/ 432 w 432"/>
                <a:gd name="T3" fmla="*/ 0 h 432"/>
                <a:gd name="T4" fmla="*/ 384 w 432"/>
                <a:gd name="T5" fmla="*/ 432 h 432"/>
                <a:gd name="T6" fmla="*/ 0 w 432"/>
                <a:gd name="T7" fmla="*/ 192 h 4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432"/>
                <a:gd name="T14" fmla="*/ 432 w 432"/>
                <a:gd name="T15" fmla="*/ 432 h 4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432">
                  <a:moveTo>
                    <a:pt x="0" y="192"/>
                  </a:moveTo>
                  <a:lnTo>
                    <a:pt x="432" y="0"/>
                  </a:lnTo>
                  <a:lnTo>
                    <a:pt x="384" y="432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8" name="Freeform 7"/>
            <p:cNvSpPr>
              <a:spLocks/>
            </p:cNvSpPr>
            <p:nvPr/>
          </p:nvSpPr>
          <p:spPr bwMode="auto">
            <a:xfrm>
              <a:off x="2832" y="3120"/>
              <a:ext cx="528" cy="432"/>
            </a:xfrm>
            <a:custGeom>
              <a:avLst/>
              <a:gdLst>
                <a:gd name="T0" fmla="*/ 0 w 528"/>
                <a:gd name="T1" fmla="*/ 432 h 432"/>
                <a:gd name="T2" fmla="*/ 48 w 528"/>
                <a:gd name="T3" fmla="*/ 0 h 432"/>
                <a:gd name="T4" fmla="*/ 528 w 528"/>
                <a:gd name="T5" fmla="*/ 288 h 432"/>
                <a:gd name="T6" fmla="*/ 0 w 528"/>
                <a:gd name="T7" fmla="*/ 432 h 4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8"/>
                <a:gd name="T13" fmla="*/ 0 h 432"/>
                <a:gd name="T14" fmla="*/ 528 w 528"/>
                <a:gd name="T15" fmla="*/ 432 h 4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8" h="432">
                  <a:moveTo>
                    <a:pt x="0" y="432"/>
                  </a:moveTo>
                  <a:lnTo>
                    <a:pt x="48" y="0"/>
                  </a:lnTo>
                  <a:lnTo>
                    <a:pt x="528" y="288"/>
                  </a:lnTo>
                  <a:lnTo>
                    <a:pt x="0" y="432"/>
                  </a:lnTo>
                  <a:close/>
                </a:path>
              </a:pathLst>
            </a:custGeom>
            <a:solidFill>
              <a:srgbClr val="66CCFF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9" name="Freeform 8"/>
            <p:cNvSpPr>
              <a:spLocks/>
            </p:cNvSpPr>
            <p:nvPr/>
          </p:nvSpPr>
          <p:spPr bwMode="auto">
            <a:xfrm>
              <a:off x="2880" y="3120"/>
              <a:ext cx="480" cy="288"/>
            </a:xfrm>
            <a:custGeom>
              <a:avLst/>
              <a:gdLst>
                <a:gd name="T0" fmla="*/ 480 w 480"/>
                <a:gd name="T1" fmla="*/ 288 h 288"/>
                <a:gd name="T2" fmla="*/ 0 w 480"/>
                <a:gd name="T3" fmla="*/ 0 h 288"/>
                <a:gd name="T4" fmla="*/ 480 w 480"/>
                <a:gd name="T5" fmla="*/ 0 h 288"/>
                <a:gd name="T6" fmla="*/ 480 w 480"/>
                <a:gd name="T7" fmla="*/ 288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0"/>
                <a:gd name="T13" fmla="*/ 0 h 288"/>
                <a:gd name="T14" fmla="*/ 480 w 480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0" h="288">
                  <a:moveTo>
                    <a:pt x="480" y="288"/>
                  </a:moveTo>
                  <a:lnTo>
                    <a:pt x="0" y="0"/>
                  </a:lnTo>
                  <a:lnTo>
                    <a:pt x="480" y="0"/>
                  </a:lnTo>
                  <a:lnTo>
                    <a:pt x="480" y="288"/>
                  </a:lnTo>
                  <a:close/>
                </a:path>
              </a:pathLst>
            </a:custGeom>
            <a:solidFill>
              <a:srgbClr val="66FF33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0" name="Freeform 9"/>
            <p:cNvSpPr>
              <a:spLocks/>
            </p:cNvSpPr>
            <p:nvPr/>
          </p:nvSpPr>
          <p:spPr bwMode="auto">
            <a:xfrm>
              <a:off x="2880" y="2832"/>
              <a:ext cx="480" cy="288"/>
            </a:xfrm>
            <a:custGeom>
              <a:avLst/>
              <a:gdLst>
                <a:gd name="T0" fmla="*/ 480 w 480"/>
                <a:gd name="T1" fmla="*/ 288 h 288"/>
                <a:gd name="T2" fmla="*/ 0 w 480"/>
                <a:gd name="T3" fmla="*/ 288 h 288"/>
                <a:gd name="T4" fmla="*/ 96 w 480"/>
                <a:gd name="T5" fmla="*/ 0 h 288"/>
                <a:gd name="T6" fmla="*/ 480 w 480"/>
                <a:gd name="T7" fmla="*/ 288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0"/>
                <a:gd name="T13" fmla="*/ 0 h 288"/>
                <a:gd name="T14" fmla="*/ 480 w 480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0" h="288">
                  <a:moveTo>
                    <a:pt x="480" y="288"/>
                  </a:moveTo>
                  <a:lnTo>
                    <a:pt x="0" y="288"/>
                  </a:lnTo>
                  <a:lnTo>
                    <a:pt x="96" y="0"/>
                  </a:lnTo>
                  <a:lnTo>
                    <a:pt x="480" y="288"/>
                  </a:lnTo>
                  <a:close/>
                </a:path>
              </a:pathLst>
            </a:custGeom>
            <a:solidFill>
              <a:srgbClr val="66CCFF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1" name="Freeform 10"/>
            <p:cNvSpPr>
              <a:spLocks/>
            </p:cNvSpPr>
            <p:nvPr/>
          </p:nvSpPr>
          <p:spPr bwMode="auto">
            <a:xfrm>
              <a:off x="2544" y="2832"/>
              <a:ext cx="432" cy="288"/>
            </a:xfrm>
            <a:custGeom>
              <a:avLst/>
              <a:gdLst>
                <a:gd name="T0" fmla="*/ 432 w 432"/>
                <a:gd name="T1" fmla="*/ 0 h 288"/>
                <a:gd name="T2" fmla="*/ 336 w 432"/>
                <a:gd name="T3" fmla="*/ 288 h 288"/>
                <a:gd name="T4" fmla="*/ 0 w 432"/>
                <a:gd name="T5" fmla="*/ 144 h 288"/>
                <a:gd name="T6" fmla="*/ 432 w 432"/>
                <a:gd name="T7" fmla="*/ 0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2"/>
                <a:gd name="T13" fmla="*/ 0 h 288"/>
                <a:gd name="T14" fmla="*/ 432 w 432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2" h="288">
                  <a:moveTo>
                    <a:pt x="432" y="0"/>
                  </a:moveTo>
                  <a:lnTo>
                    <a:pt x="336" y="288"/>
                  </a:lnTo>
                  <a:lnTo>
                    <a:pt x="0" y="144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42" name="Group 11"/>
            <p:cNvGrpSpPr>
              <a:grpSpLocks/>
            </p:cNvGrpSpPr>
            <p:nvPr/>
          </p:nvGrpSpPr>
          <p:grpSpPr bwMode="auto">
            <a:xfrm>
              <a:off x="2400" y="2784"/>
              <a:ext cx="1008" cy="816"/>
              <a:chOff x="1344" y="2640"/>
              <a:chExt cx="1008" cy="816"/>
            </a:xfrm>
          </p:grpSpPr>
          <p:sp>
            <p:nvSpPr>
              <p:cNvPr id="57" name="Oval 12"/>
              <p:cNvSpPr>
                <a:spLocks noChangeArrowheads="1"/>
              </p:cNvSpPr>
              <p:nvPr/>
            </p:nvSpPr>
            <p:spPr bwMode="auto">
              <a:xfrm>
                <a:off x="1872" y="264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8" name="Oval 13"/>
              <p:cNvSpPr>
                <a:spLocks noChangeArrowheads="1"/>
              </p:cNvSpPr>
              <p:nvPr/>
            </p:nvSpPr>
            <p:spPr bwMode="auto">
              <a:xfrm>
                <a:off x="1776" y="2928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9" name="Oval 14"/>
              <p:cNvSpPr>
                <a:spLocks noChangeArrowheads="1"/>
              </p:cNvSpPr>
              <p:nvPr/>
            </p:nvSpPr>
            <p:spPr bwMode="auto">
              <a:xfrm>
                <a:off x="1440" y="2784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0" name="Oval 15"/>
              <p:cNvSpPr>
                <a:spLocks noChangeArrowheads="1"/>
              </p:cNvSpPr>
              <p:nvPr/>
            </p:nvSpPr>
            <p:spPr bwMode="auto">
              <a:xfrm>
                <a:off x="2256" y="2928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1" name="Oval 16"/>
              <p:cNvSpPr>
                <a:spLocks noChangeArrowheads="1"/>
              </p:cNvSpPr>
              <p:nvPr/>
            </p:nvSpPr>
            <p:spPr bwMode="auto">
              <a:xfrm>
                <a:off x="1344" y="312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2" name="Oval 17"/>
              <p:cNvSpPr>
                <a:spLocks noChangeArrowheads="1"/>
              </p:cNvSpPr>
              <p:nvPr/>
            </p:nvSpPr>
            <p:spPr bwMode="auto">
              <a:xfrm>
                <a:off x="1728" y="336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3" name="Oval 18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43" name="Freeform 19"/>
            <p:cNvSpPr>
              <a:spLocks/>
            </p:cNvSpPr>
            <p:nvPr/>
          </p:nvSpPr>
          <p:spPr bwMode="auto">
            <a:xfrm>
              <a:off x="4032" y="3120"/>
              <a:ext cx="912" cy="192"/>
            </a:xfrm>
            <a:custGeom>
              <a:avLst/>
              <a:gdLst>
                <a:gd name="T0" fmla="*/ 0 w 912"/>
                <a:gd name="T1" fmla="*/ 192 h 192"/>
                <a:gd name="T2" fmla="*/ 432 w 912"/>
                <a:gd name="T3" fmla="*/ 0 h 192"/>
                <a:gd name="T4" fmla="*/ 912 w 912"/>
                <a:gd name="T5" fmla="*/ 0 h 192"/>
                <a:gd name="T6" fmla="*/ 0 w 912"/>
                <a:gd name="T7" fmla="*/ 192 h 1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2"/>
                <a:gd name="T13" fmla="*/ 0 h 192"/>
                <a:gd name="T14" fmla="*/ 912 w 912"/>
                <a:gd name="T15" fmla="*/ 192 h 1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2" h="192">
                  <a:moveTo>
                    <a:pt x="0" y="192"/>
                  </a:moveTo>
                  <a:lnTo>
                    <a:pt x="432" y="0"/>
                  </a:lnTo>
                  <a:lnTo>
                    <a:pt x="912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66FF33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4" name="Freeform 20"/>
            <p:cNvSpPr>
              <a:spLocks/>
            </p:cNvSpPr>
            <p:nvPr/>
          </p:nvSpPr>
          <p:spPr bwMode="auto">
            <a:xfrm>
              <a:off x="4032" y="3120"/>
              <a:ext cx="912" cy="288"/>
            </a:xfrm>
            <a:custGeom>
              <a:avLst/>
              <a:gdLst>
                <a:gd name="T0" fmla="*/ 0 w 912"/>
                <a:gd name="T1" fmla="*/ 192 h 288"/>
                <a:gd name="T2" fmla="*/ 912 w 912"/>
                <a:gd name="T3" fmla="*/ 288 h 288"/>
                <a:gd name="T4" fmla="*/ 912 w 912"/>
                <a:gd name="T5" fmla="*/ 0 h 288"/>
                <a:gd name="T6" fmla="*/ 0 w 912"/>
                <a:gd name="T7" fmla="*/ 192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2"/>
                <a:gd name="T13" fmla="*/ 0 h 288"/>
                <a:gd name="T14" fmla="*/ 912 w 912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2" h="288">
                  <a:moveTo>
                    <a:pt x="0" y="192"/>
                  </a:moveTo>
                  <a:lnTo>
                    <a:pt x="912" y="288"/>
                  </a:lnTo>
                  <a:lnTo>
                    <a:pt x="912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66CCFF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5" name="Freeform 21"/>
            <p:cNvSpPr>
              <a:spLocks/>
            </p:cNvSpPr>
            <p:nvPr/>
          </p:nvSpPr>
          <p:spPr bwMode="auto">
            <a:xfrm>
              <a:off x="4032" y="3312"/>
              <a:ext cx="912" cy="240"/>
            </a:xfrm>
            <a:custGeom>
              <a:avLst/>
              <a:gdLst>
                <a:gd name="T0" fmla="*/ 0 w 912"/>
                <a:gd name="T1" fmla="*/ 0 h 240"/>
                <a:gd name="T2" fmla="*/ 912 w 912"/>
                <a:gd name="T3" fmla="*/ 96 h 240"/>
                <a:gd name="T4" fmla="*/ 384 w 912"/>
                <a:gd name="T5" fmla="*/ 240 h 240"/>
                <a:gd name="T6" fmla="*/ 0 w 912"/>
                <a:gd name="T7" fmla="*/ 0 h 2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2"/>
                <a:gd name="T13" fmla="*/ 0 h 240"/>
                <a:gd name="T14" fmla="*/ 912 w 912"/>
                <a:gd name="T15" fmla="*/ 240 h 2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2" h="240">
                  <a:moveTo>
                    <a:pt x="0" y="0"/>
                  </a:moveTo>
                  <a:lnTo>
                    <a:pt x="912" y="96"/>
                  </a:lnTo>
                  <a:lnTo>
                    <a:pt x="384" y="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" name="Freeform 22"/>
            <p:cNvSpPr>
              <a:spLocks/>
            </p:cNvSpPr>
            <p:nvPr/>
          </p:nvSpPr>
          <p:spPr bwMode="auto">
            <a:xfrm>
              <a:off x="4032" y="2832"/>
              <a:ext cx="528" cy="480"/>
            </a:xfrm>
            <a:custGeom>
              <a:avLst/>
              <a:gdLst>
                <a:gd name="T0" fmla="*/ 0 w 528"/>
                <a:gd name="T1" fmla="*/ 480 h 480"/>
                <a:gd name="T2" fmla="*/ 96 w 528"/>
                <a:gd name="T3" fmla="*/ 144 h 480"/>
                <a:gd name="T4" fmla="*/ 528 w 528"/>
                <a:gd name="T5" fmla="*/ 0 h 480"/>
                <a:gd name="T6" fmla="*/ 0 w 528"/>
                <a:gd name="T7" fmla="*/ 480 h 4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8"/>
                <a:gd name="T13" fmla="*/ 0 h 480"/>
                <a:gd name="T14" fmla="*/ 528 w 528"/>
                <a:gd name="T15" fmla="*/ 480 h 4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8" h="480">
                  <a:moveTo>
                    <a:pt x="0" y="480"/>
                  </a:moveTo>
                  <a:lnTo>
                    <a:pt x="96" y="144"/>
                  </a:lnTo>
                  <a:lnTo>
                    <a:pt x="528" y="0"/>
                  </a:lnTo>
                  <a:lnTo>
                    <a:pt x="0" y="480"/>
                  </a:lnTo>
                  <a:close/>
                </a:path>
              </a:pathLst>
            </a:custGeom>
            <a:solidFill>
              <a:srgbClr val="66FF33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7" name="Freeform 23"/>
            <p:cNvSpPr>
              <a:spLocks/>
            </p:cNvSpPr>
            <p:nvPr/>
          </p:nvSpPr>
          <p:spPr bwMode="auto">
            <a:xfrm>
              <a:off x="4032" y="2832"/>
              <a:ext cx="528" cy="480"/>
            </a:xfrm>
            <a:custGeom>
              <a:avLst/>
              <a:gdLst>
                <a:gd name="T0" fmla="*/ 0 w 528"/>
                <a:gd name="T1" fmla="*/ 480 h 480"/>
                <a:gd name="T2" fmla="*/ 528 w 528"/>
                <a:gd name="T3" fmla="*/ 0 h 480"/>
                <a:gd name="T4" fmla="*/ 432 w 528"/>
                <a:gd name="T5" fmla="*/ 288 h 480"/>
                <a:gd name="T6" fmla="*/ 0 w 528"/>
                <a:gd name="T7" fmla="*/ 480 h 4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8"/>
                <a:gd name="T13" fmla="*/ 0 h 480"/>
                <a:gd name="T14" fmla="*/ 528 w 528"/>
                <a:gd name="T15" fmla="*/ 480 h 4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8" h="480">
                  <a:moveTo>
                    <a:pt x="0" y="480"/>
                  </a:moveTo>
                  <a:lnTo>
                    <a:pt x="528" y="0"/>
                  </a:lnTo>
                  <a:lnTo>
                    <a:pt x="432" y="288"/>
                  </a:lnTo>
                  <a:lnTo>
                    <a:pt x="0" y="480"/>
                  </a:lnTo>
                  <a:close/>
                </a:path>
              </a:pathLst>
            </a:custGeom>
            <a:solidFill>
              <a:srgbClr val="66CCFF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8" name="Freeform 24"/>
            <p:cNvSpPr>
              <a:spLocks/>
            </p:cNvSpPr>
            <p:nvPr/>
          </p:nvSpPr>
          <p:spPr bwMode="auto">
            <a:xfrm>
              <a:off x="4464" y="2832"/>
              <a:ext cx="480" cy="288"/>
            </a:xfrm>
            <a:custGeom>
              <a:avLst/>
              <a:gdLst>
                <a:gd name="T0" fmla="*/ 96 w 480"/>
                <a:gd name="T1" fmla="*/ 0 h 288"/>
                <a:gd name="T2" fmla="*/ 0 w 480"/>
                <a:gd name="T3" fmla="*/ 288 h 288"/>
                <a:gd name="T4" fmla="*/ 480 w 480"/>
                <a:gd name="T5" fmla="*/ 288 h 288"/>
                <a:gd name="T6" fmla="*/ 96 w 480"/>
                <a:gd name="T7" fmla="*/ 0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0"/>
                <a:gd name="T13" fmla="*/ 0 h 288"/>
                <a:gd name="T14" fmla="*/ 480 w 480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0" h="288">
                  <a:moveTo>
                    <a:pt x="96" y="0"/>
                  </a:moveTo>
                  <a:lnTo>
                    <a:pt x="0" y="288"/>
                  </a:lnTo>
                  <a:lnTo>
                    <a:pt x="480" y="28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49" name="Group 25"/>
            <p:cNvGrpSpPr>
              <a:grpSpLocks/>
            </p:cNvGrpSpPr>
            <p:nvPr/>
          </p:nvGrpSpPr>
          <p:grpSpPr bwMode="auto">
            <a:xfrm>
              <a:off x="3984" y="2784"/>
              <a:ext cx="1008" cy="816"/>
              <a:chOff x="1344" y="2640"/>
              <a:chExt cx="1008" cy="816"/>
            </a:xfrm>
          </p:grpSpPr>
          <p:sp>
            <p:nvSpPr>
              <p:cNvPr id="50" name="Oval 26"/>
              <p:cNvSpPr>
                <a:spLocks noChangeArrowheads="1"/>
              </p:cNvSpPr>
              <p:nvPr/>
            </p:nvSpPr>
            <p:spPr bwMode="auto">
              <a:xfrm>
                <a:off x="1872" y="264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1" name="Oval 27"/>
              <p:cNvSpPr>
                <a:spLocks noChangeArrowheads="1"/>
              </p:cNvSpPr>
              <p:nvPr/>
            </p:nvSpPr>
            <p:spPr bwMode="auto">
              <a:xfrm>
                <a:off x="1776" y="2928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2" name="Oval 28"/>
              <p:cNvSpPr>
                <a:spLocks noChangeArrowheads="1"/>
              </p:cNvSpPr>
              <p:nvPr/>
            </p:nvSpPr>
            <p:spPr bwMode="auto">
              <a:xfrm>
                <a:off x="1440" y="2784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3" name="Oval 29"/>
              <p:cNvSpPr>
                <a:spLocks noChangeArrowheads="1"/>
              </p:cNvSpPr>
              <p:nvPr/>
            </p:nvSpPr>
            <p:spPr bwMode="auto">
              <a:xfrm>
                <a:off x="2256" y="2928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4" name="Oval 30"/>
              <p:cNvSpPr>
                <a:spLocks noChangeArrowheads="1"/>
              </p:cNvSpPr>
              <p:nvPr/>
            </p:nvSpPr>
            <p:spPr bwMode="auto">
              <a:xfrm>
                <a:off x="1344" y="312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5" name="Oval 31"/>
              <p:cNvSpPr>
                <a:spLocks noChangeArrowheads="1"/>
              </p:cNvSpPr>
              <p:nvPr/>
            </p:nvSpPr>
            <p:spPr bwMode="auto">
              <a:xfrm>
                <a:off x="1728" y="3360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6" name="Oval 32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64" name="Text Box 33"/>
          <p:cNvSpPr txBox="1">
            <a:spLocks noChangeArrowheads="1"/>
          </p:cNvSpPr>
          <p:nvPr/>
        </p:nvSpPr>
        <p:spPr bwMode="auto">
          <a:xfrm>
            <a:off x="2286000" y="5943600"/>
            <a:ext cx="692150" cy="3667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en-US">
                <a:solidFill>
                  <a:srgbClr val="000000"/>
                </a:solidFill>
                <a:cs typeface="Arial" charset="0"/>
              </a:rPr>
              <a:t>good</a:t>
            </a:r>
          </a:p>
        </p:txBody>
      </p:sp>
      <p:sp>
        <p:nvSpPr>
          <p:cNvPr id="65" name="Text Box 34"/>
          <p:cNvSpPr txBox="1">
            <a:spLocks noChangeArrowheads="1"/>
          </p:cNvSpPr>
          <p:nvPr/>
        </p:nvSpPr>
        <p:spPr bwMode="auto">
          <a:xfrm>
            <a:off x="6019800" y="5943600"/>
            <a:ext cx="565150" cy="3667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en-US">
                <a:solidFill>
                  <a:srgbClr val="000000"/>
                </a:solidFill>
                <a:cs typeface="Arial" charset="0"/>
              </a:rPr>
              <a:t>bad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Improving a Triangulation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219200"/>
            <a:ext cx="7162800" cy="1397000"/>
          </a:xfrm>
        </p:spPr>
        <p:txBody>
          <a:bodyPr/>
          <a:lstStyle/>
          <a:p>
            <a:pPr marL="0" indent="0"/>
            <a:r>
              <a:rPr lang="en-US" dirty="0"/>
              <a:t>In any convex quadrangle, an </a:t>
            </a:r>
            <a:r>
              <a:rPr lang="en-US" i="1" dirty="0"/>
              <a:t>edge flip</a:t>
            </a:r>
            <a:r>
              <a:rPr lang="en-US" dirty="0"/>
              <a:t> is possible. If this flip </a:t>
            </a:r>
            <a:r>
              <a:rPr lang="en-US" i="1" dirty="0"/>
              <a:t>improves</a:t>
            </a:r>
            <a:r>
              <a:rPr lang="en-US" dirty="0"/>
              <a:t> the triangulation locally, it also improves the global triangulation.</a:t>
            </a:r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914400" y="50292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en-US" sz="2400" dirty="0">
                <a:solidFill>
                  <a:srgbClr val="000000"/>
                </a:solidFill>
              </a:rPr>
              <a:t>If an edge flip improves the triangulation, the first edge is called “</a:t>
            </a:r>
            <a:r>
              <a:rPr lang="en-US" sz="2400" i="1" dirty="0">
                <a:solidFill>
                  <a:srgbClr val="000000"/>
                </a:solidFill>
              </a:rPr>
              <a:t>illegal”</a:t>
            </a:r>
            <a:r>
              <a:rPr lang="en-US" sz="24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0" name="Freeform 4"/>
          <p:cNvSpPr>
            <a:spLocks/>
          </p:cNvSpPr>
          <p:nvPr/>
        </p:nvSpPr>
        <p:spPr bwMode="auto">
          <a:xfrm>
            <a:off x="2514600" y="2971800"/>
            <a:ext cx="1066800" cy="1447800"/>
          </a:xfrm>
          <a:custGeom>
            <a:avLst/>
            <a:gdLst>
              <a:gd name="T0" fmla="*/ 0 w 672"/>
              <a:gd name="T1" fmla="*/ 288 h 912"/>
              <a:gd name="T2" fmla="*/ 624 w 672"/>
              <a:gd name="T3" fmla="*/ 0 h 912"/>
              <a:gd name="T4" fmla="*/ 672 w 672"/>
              <a:gd name="T5" fmla="*/ 912 h 912"/>
              <a:gd name="T6" fmla="*/ 144 w 672"/>
              <a:gd name="T7" fmla="*/ 768 h 912"/>
              <a:gd name="T8" fmla="*/ 0 w 672"/>
              <a:gd name="T9" fmla="*/ 288 h 9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72"/>
              <a:gd name="T16" fmla="*/ 0 h 912"/>
              <a:gd name="T17" fmla="*/ 672 w 672"/>
              <a:gd name="T18" fmla="*/ 912 h 9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72" h="912">
                <a:moveTo>
                  <a:pt x="0" y="288"/>
                </a:moveTo>
                <a:lnTo>
                  <a:pt x="624" y="0"/>
                </a:lnTo>
                <a:lnTo>
                  <a:pt x="672" y="912"/>
                </a:lnTo>
                <a:lnTo>
                  <a:pt x="144" y="768"/>
                </a:lnTo>
                <a:lnTo>
                  <a:pt x="0" y="288"/>
                </a:lnTo>
                <a:close/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>
            <a:off x="2514600" y="3429000"/>
            <a:ext cx="1066800" cy="990600"/>
          </a:xfrm>
          <a:prstGeom prst="line">
            <a:avLst/>
          </a:prstGeom>
          <a:noFill/>
          <a:ln w="38100">
            <a:solidFill>
              <a:srgbClr val="66FF33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" name="Freeform 6"/>
          <p:cNvSpPr>
            <a:spLocks/>
          </p:cNvSpPr>
          <p:nvPr/>
        </p:nvSpPr>
        <p:spPr bwMode="auto">
          <a:xfrm>
            <a:off x="5105400" y="2971800"/>
            <a:ext cx="1066800" cy="1447800"/>
          </a:xfrm>
          <a:custGeom>
            <a:avLst/>
            <a:gdLst>
              <a:gd name="T0" fmla="*/ 0 w 672"/>
              <a:gd name="T1" fmla="*/ 288 h 912"/>
              <a:gd name="T2" fmla="*/ 624 w 672"/>
              <a:gd name="T3" fmla="*/ 0 h 912"/>
              <a:gd name="T4" fmla="*/ 672 w 672"/>
              <a:gd name="T5" fmla="*/ 912 h 912"/>
              <a:gd name="T6" fmla="*/ 144 w 672"/>
              <a:gd name="T7" fmla="*/ 768 h 912"/>
              <a:gd name="T8" fmla="*/ 0 w 672"/>
              <a:gd name="T9" fmla="*/ 288 h 9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72"/>
              <a:gd name="T16" fmla="*/ 0 h 912"/>
              <a:gd name="T17" fmla="*/ 672 w 672"/>
              <a:gd name="T18" fmla="*/ 912 h 9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72" h="912">
                <a:moveTo>
                  <a:pt x="0" y="288"/>
                </a:moveTo>
                <a:lnTo>
                  <a:pt x="624" y="0"/>
                </a:lnTo>
                <a:lnTo>
                  <a:pt x="672" y="912"/>
                </a:lnTo>
                <a:lnTo>
                  <a:pt x="144" y="768"/>
                </a:lnTo>
                <a:lnTo>
                  <a:pt x="0" y="288"/>
                </a:lnTo>
                <a:close/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" name="Line 7"/>
          <p:cNvSpPr>
            <a:spLocks noChangeShapeType="1"/>
          </p:cNvSpPr>
          <p:nvPr/>
        </p:nvSpPr>
        <p:spPr bwMode="auto">
          <a:xfrm flipV="1">
            <a:off x="5334000" y="2971800"/>
            <a:ext cx="762000" cy="1219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" name="Line 8"/>
          <p:cNvSpPr>
            <a:spLocks noChangeShapeType="1"/>
          </p:cNvSpPr>
          <p:nvPr/>
        </p:nvSpPr>
        <p:spPr bwMode="auto">
          <a:xfrm>
            <a:off x="4114800" y="3657600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Illegal Edges</a:t>
            </a:r>
          </a:p>
        </p:txBody>
      </p:sp>
      <p:sp>
        <p:nvSpPr>
          <p:cNvPr id="21" name="Content Placeholder 20"/>
          <p:cNvSpPr>
            <a:spLocks noGrp="1"/>
          </p:cNvSpPr>
          <p:nvPr>
            <p:ph idx="1"/>
          </p:nvPr>
        </p:nvSpPr>
        <p:spPr>
          <a:xfrm>
            <a:off x="914400" y="914400"/>
            <a:ext cx="7848600" cy="5257800"/>
          </a:xfrm>
        </p:spPr>
        <p:txBody>
          <a:bodyPr/>
          <a:lstStyle/>
          <a:p>
            <a:pPr marL="0" indent="0"/>
            <a:r>
              <a:rPr lang="en-US" dirty="0"/>
              <a:t>An edge </a:t>
            </a:r>
            <a:r>
              <a:rPr lang="en-US" i="1" dirty="0" err="1"/>
              <a:t>pq</a:t>
            </a:r>
            <a:r>
              <a:rPr lang="en-US" dirty="0"/>
              <a:t> is “illegal” </a:t>
            </a:r>
            <a:r>
              <a:rPr lang="en-US" dirty="0" err="1"/>
              <a:t>iff</a:t>
            </a:r>
            <a:r>
              <a:rPr lang="en-US" dirty="0"/>
              <a:t> one of its opposite vertices is inside the circle defined by the other three vertices (see </a:t>
            </a:r>
            <a:r>
              <a:rPr lang="en-US" dirty="0" err="1"/>
              <a:t>Thale’s</a:t>
            </a:r>
            <a:r>
              <a:rPr lang="en-US" dirty="0"/>
              <a:t> theorem)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A triangle is Delaunay </a:t>
            </a:r>
            <a:r>
              <a:rPr lang="en-US" sz="2000" dirty="0" err="1">
                <a:solidFill>
                  <a:srgbClr val="000000"/>
                </a:solidFill>
              </a:rPr>
              <a:t>iff</a:t>
            </a:r>
            <a:r>
              <a:rPr lang="en-US" sz="2000" dirty="0">
                <a:solidFill>
                  <a:srgbClr val="000000"/>
                </a:solidFill>
              </a:rPr>
              <a:t> no other points are inside the circle through the triangle’s vertices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The Delaunay triangulation is not unique if more than three nearby points are co-circular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The Delaunay triangulation does not exist if three nearby points are </a:t>
            </a:r>
            <a:r>
              <a:rPr lang="en-US" sz="2000" dirty="0" err="1">
                <a:solidFill>
                  <a:srgbClr val="000000"/>
                </a:solidFill>
              </a:rPr>
              <a:t>colinear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20" name="Freeform 4"/>
          <p:cNvSpPr>
            <a:spLocks/>
          </p:cNvSpPr>
          <p:nvPr/>
        </p:nvSpPr>
        <p:spPr bwMode="auto">
          <a:xfrm>
            <a:off x="2457450" y="4914900"/>
            <a:ext cx="1066800" cy="1447800"/>
          </a:xfrm>
          <a:custGeom>
            <a:avLst/>
            <a:gdLst>
              <a:gd name="T0" fmla="*/ 0 w 672"/>
              <a:gd name="T1" fmla="*/ 288 h 912"/>
              <a:gd name="T2" fmla="*/ 624 w 672"/>
              <a:gd name="T3" fmla="*/ 0 h 912"/>
              <a:gd name="T4" fmla="*/ 672 w 672"/>
              <a:gd name="T5" fmla="*/ 912 h 912"/>
              <a:gd name="T6" fmla="*/ 144 w 672"/>
              <a:gd name="T7" fmla="*/ 768 h 912"/>
              <a:gd name="T8" fmla="*/ 0 w 672"/>
              <a:gd name="T9" fmla="*/ 288 h 9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72"/>
              <a:gd name="T16" fmla="*/ 0 h 912"/>
              <a:gd name="T17" fmla="*/ 672 w 672"/>
              <a:gd name="T18" fmla="*/ 912 h 9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72" h="912">
                <a:moveTo>
                  <a:pt x="0" y="288"/>
                </a:moveTo>
                <a:lnTo>
                  <a:pt x="624" y="0"/>
                </a:lnTo>
                <a:lnTo>
                  <a:pt x="672" y="912"/>
                </a:lnTo>
                <a:lnTo>
                  <a:pt x="144" y="768"/>
                </a:lnTo>
                <a:lnTo>
                  <a:pt x="0" y="288"/>
                </a:lnTo>
                <a:close/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" name="Line 5"/>
          <p:cNvSpPr>
            <a:spLocks noChangeShapeType="1"/>
          </p:cNvSpPr>
          <p:nvPr/>
        </p:nvSpPr>
        <p:spPr bwMode="auto">
          <a:xfrm>
            <a:off x="2457450" y="5372100"/>
            <a:ext cx="1066800" cy="990600"/>
          </a:xfrm>
          <a:prstGeom prst="line">
            <a:avLst/>
          </a:prstGeom>
          <a:noFill/>
          <a:ln w="38100">
            <a:solidFill>
              <a:srgbClr val="66FF33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3" name="Freeform 6"/>
          <p:cNvSpPr>
            <a:spLocks/>
          </p:cNvSpPr>
          <p:nvPr/>
        </p:nvSpPr>
        <p:spPr bwMode="auto">
          <a:xfrm>
            <a:off x="5048250" y="4914900"/>
            <a:ext cx="1066800" cy="1447800"/>
          </a:xfrm>
          <a:custGeom>
            <a:avLst/>
            <a:gdLst>
              <a:gd name="T0" fmla="*/ 0 w 672"/>
              <a:gd name="T1" fmla="*/ 288 h 912"/>
              <a:gd name="T2" fmla="*/ 624 w 672"/>
              <a:gd name="T3" fmla="*/ 0 h 912"/>
              <a:gd name="T4" fmla="*/ 672 w 672"/>
              <a:gd name="T5" fmla="*/ 912 h 912"/>
              <a:gd name="T6" fmla="*/ 144 w 672"/>
              <a:gd name="T7" fmla="*/ 768 h 912"/>
              <a:gd name="T8" fmla="*/ 0 w 672"/>
              <a:gd name="T9" fmla="*/ 288 h 9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72"/>
              <a:gd name="T16" fmla="*/ 0 h 912"/>
              <a:gd name="T17" fmla="*/ 672 w 672"/>
              <a:gd name="T18" fmla="*/ 912 h 9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72" h="912">
                <a:moveTo>
                  <a:pt x="0" y="288"/>
                </a:moveTo>
                <a:lnTo>
                  <a:pt x="624" y="0"/>
                </a:lnTo>
                <a:lnTo>
                  <a:pt x="672" y="912"/>
                </a:lnTo>
                <a:lnTo>
                  <a:pt x="144" y="768"/>
                </a:lnTo>
                <a:lnTo>
                  <a:pt x="0" y="288"/>
                </a:lnTo>
                <a:close/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4" name="Line 7"/>
          <p:cNvSpPr>
            <a:spLocks noChangeShapeType="1"/>
          </p:cNvSpPr>
          <p:nvPr/>
        </p:nvSpPr>
        <p:spPr bwMode="auto">
          <a:xfrm flipV="1">
            <a:off x="5276850" y="4914900"/>
            <a:ext cx="762000" cy="1219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5" name="Oval 9"/>
          <p:cNvSpPr>
            <a:spLocks noChangeArrowheads="1"/>
          </p:cNvSpPr>
          <p:nvPr/>
        </p:nvSpPr>
        <p:spPr bwMode="auto">
          <a:xfrm>
            <a:off x="2438400" y="4648200"/>
            <a:ext cx="1752600" cy="17526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6" name="Oval 10"/>
          <p:cNvSpPr>
            <a:spLocks noChangeArrowheads="1"/>
          </p:cNvSpPr>
          <p:nvPr/>
        </p:nvSpPr>
        <p:spPr bwMode="auto">
          <a:xfrm>
            <a:off x="5018088" y="4860925"/>
            <a:ext cx="1466850" cy="14478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7" name="Oval 11"/>
          <p:cNvSpPr>
            <a:spLocks noChangeArrowheads="1"/>
          </p:cNvSpPr>
          <p:nvPr/>
        </p:nvSpPr>
        <p:spPr bwMode="auto">
          <a:xfrm>
            <a:off x="3371850" y="4838700"/>
            <a:ext cx="152400" cy="152400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8" name="Text Box 12"/>
          <p:cNvSpPr txBox="1">
            <a:spLocks noChangeArrowheads="1"/>
          </p:cNvSpPr>
          <p:nvPr/>
        </p:nvSpPr>
        <p:spPr bwMode="auto">
          <a:xfrm>
            <a:off x="2152650" y="5067300"/>
            <a:ext cx="304800" cy="3667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en-US" i="1">
                <a:solidFill>
                  <a:srgbClr val="000000"/>
                </a:solidFill>
                <a:cs typeface="Arial" charset="0"/>
              </a:rPr>
              <a:t>p</a:t>
            </a:r>
          </a:p>
        </p:txBody>
      </p:sp>
      <p:sp>
        <p:nvSpPr>
          <p:cNvPr id="29" name="Text Box 13"/>
          <p:cNvSpPr txBox="1">
            <a:spLocks noChangeArrowheads="1"/>
          </p:cNvSpPr>
          <p:nvPr/>
        </p:nvSpPr>
        <p:spPr bwMode="auto">
          <a:xfrm>
            <a:off x="3448050" y="6286500"/>
            <a:ext cx="304800" cy="3667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en-US" i="1">
                <a:solidFill>
                  <a:srgbClr val="000000"/>
                </a:solidFill>
                <a:cs typeface="Arial" charset="0"/>
              </a:rPr>
              <a:t>q</a:t>
            </a:r>
          </a:p>
        </p:txBody>
      </p:sp>
      <p:sp>
        <p:nvSpPr>
          <p:cNvPr id="30" name="Oval 14"/>
          <p:cNvSpPr>
            <a:spLocks noChangeArrowheads="1"/>
          </p:cNvSpPr>
          <p:nvPr/>
        </p:nvSpPr>
        <p:spPr bwMode="auto">
          <a:xfrm>
            <a:off x="3448050" y="6286500"/>
            <a:ext cx="152400" cy="152400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1" name="Oval 15"/>
          <p:cNvSpPr>
            <a:spLocks noChangeArrowheads="1"/>
          </p:cNvSpPr>
          <p:nvPr/>
        </p:nvSpPr>
        <p:spPr bwMode="auto">
          <a:xfrm>
            <a:off x="2609850" y="6037263"/>
            <a:ext cx="152400" cy="152400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2" name="Oval 16"/>
          <p:cNvSpPr>
            <a:spLocks noChangeArrowheads="1"/>
          </p:cNvSpPr>
          <p:nvPr/>
        </p:nvSpPr>
        <p:spPr bwMode="auto">
          <a:xfrm>
            <a:off x="2381250" y="5295900"/>
            <a:ext cx="152400" cy="152400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3" name="Oval 17"/>
          <p:cNvSpPr>
            <a:spLocks noChangeArrowheads="1"/>
          </p:cNvSpPr>
          <p:nvPr/>
        </p:nvSpPr>
        <p:spPr bwMode="auto">
          <a:xfrm>
            <a:off x="5200650" y="6057900"/>
            <a:ext cx="152400" cy="152400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4" name="Oval 18"/>
          <p:cNvSpPr>
            <a:spLocks noChangeArrowheads="1"/>
          </p:cNvSpPr>
          <p:nvPr/>
        </p:nvSpPr>
        <p:spPr bwMode="auto">
          <a:xfrm>
            <a:off x="4972050" y="5295900"/>
            <a:ext cx="152400" cy="152400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5" name="Oval 19"/>
          <p:cNvSpPr>
            <a:spLocks noChangeArrowheads="1"/>
          </p:cNvSpPr>
          <p:nvPr/>
        </p:nvSpPr>
        <p:spPr bwMode="auto">
          <a:xfrm>
            <a:off x="5962650" y="4838700"/>
            <a:ext cx="152400" cy="152400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6" name="Oval 20"/>
          <p:cNvSpPr>
            <a:spLocks noChangeArrowheads="1"/>
          </p:cNvSpPr>
          <p:nvPr/>
        </p:nvSpPr>
        <p:spPr bwMode="auto">
          <a:xfrm>
            <a:off x="6038850" y="6286500"/>
            <a:ext cx="152400" cy="152400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/>
              <a:t>Naïve Delaunay Algorithm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22362" y="1252536"/>
            <a:ext cx="7772400" cy="1828800"/>
          </a:xfrm>
        </p:spPr>
        <p:txBody>
          <a:bodyPr/>
          <a:lstStyle/>
          <a:p>
            <a:pPr marL="0" indent="0"/>
            <a:r>
              <a:rPr lang="en-US" sz="2000" dirty="0"/>
              <a:t>Start with an arbitrary triangulation. Flip any illegal edge until no more exist.</a:t>
            </a:r>
          </a:p>
          <a:p>
            <a:r>
              <a:rPr lang="en-US" sz="2000" dirty="0"/>
              <a:t>Could take a long time to terminate.</a:t>
            </a:r>
          </a:p>
        </p:txBody>
      </p:sp>
      <p:grpSp>
        <p:nvGrpSpPr>
          <p:cNvPr id="64" name="Group 4"/>
          <p:cNvGrpSpPr>
            <a:grpSpLocks/>
          </p:cNvGrpSpPr>
          <p:nvPr/>
        </p:nvGrpSpPr>
        <p:grpSpPr bwMode="auto">
          <a:xfrm>
            <a:off x="706438" y="3124200"/>
            <a:ext cx="2036762" cy="1600200"/>
            <a:chOff x="445" y="1968"/>
            <a:chExt cx="1475" cy="1296"/>
          </a:xfrm>
        </p:grpSpPr>
        <p:sp>
          <p:nvSpPr>
            <p:cNvPr id="65" name="Freeform 5"/>
            <p:cNvSpPr>
              <a:spLocks/>
            </p:cNvSpPr>
            <p:nvPr/>
          </p:nvSpPr>
          <p:spPr bwMode="auto">
            <a:xfrm>
              <a:off x="516" y="2502"/>
              <a:ext cx="1334" cy="305"/>
            </a:xfrm>
            <a:custGeom>
              <a:avLst/>
              <a:gdLst>
                <a:gd name="T0" fmla="*/ 0 w 912"/>
                <a:gd name="T1" fmla="*/ 192 h 192"/>
                <a:gd name="T2" fmla="*/ 432 w 912"/>
                <a:gd name="T3" fmla="*/ 0 h 192"/>
                <a:gd name="T4" fmla="*/ 912 w 912"/>
                <a:gd name="T5" fmla="*/ 0 h 192"/>
                <a:gd name="T6" fmla="*/ 0 w 912"/>
                <a:gd name="T7" fmla="*/ 192 h 1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2"/>
                <a:gd name="T13" fmla="*/ 0 h 192"/>
                <a:gd name="T14" fmla="*/ 912 w 912"/>
                <a:gd name="T15" fmla="*/ 192 h 1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2" h="192">
                  <a:moveTo>
                    <a:pt x="0" y="192"/>
                  </a:moveTo>
                  <a:lnTo>
                    <a:pt x="432" y="0"/>
                  </a:lnTo>
                  <a:lnTo>
                    <a:pt x="912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66FF33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6" name="Freeform 6"/>
            <p:cNvSpPr>
              <a:spLocks/>
            </p:cNvSpPr>
            <p:nvPr/>
          </p:nvSpPr>
          <p:spPr bwMode="auto">
            <a:xfrm>
              <a:off x="516" y="2502"/>
              <a:ext cx="1334" cy="457"/>
            </a:xfrm>
            <a:custGeom>
              <a:avLst/>
              <a:gdLst>
                <a:gd name="T0" fmla="*/ 0 w 912"/>
                <a:gd name="T1" fmla="*/ 192 h 288"/>
                <a:gd name="T2" fmla="*/ 912 w 912"/>
                <a:gd name="T3" fmla="*/ 288 h 288"/>
                <a:gd name="T4" fmla="*/ 912 w 912"/>
                <a:gd name="T5" fmla="*/ 0 h 288"/>
                <a:gd name="T6" fmla="*/ 0 w 912"/>
                <a:gd name="T7" fmla="*/ 192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2"/>
                <a:gd name="T13" fmla="*/ 0 h 288"/>
                <a:gd name="T14" fmla="*/ 912 w 912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2" h="288">
                  <a:moveTo>
                    <a:pt x="0" y="192"/>
                  </a:moveTo>
                  <a:lnTo>
                    <a:pt x="912" y="288"/>
                  </a:lnTo>
                  <a:lnTo>
                    <a:pt x="912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66CCFF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7" name="Freeform 7"/>
            <p:cNvSpPr>
              <a:spLocks/>
            </p:cNvSpPr>
            <p:nvPr/>
          </p:nvSpPr>
          <p:spPr bwMode="auto">
            <a:xfrm>
              <a:off x="516" y="2807"/>
              <a:ext cx="1334" cy="381"/>
            </a:xfrm>
            <a:custGeom>
              <a:avLst/>
              <a:gdLst>
                <a:gd name="T0" fmla="*/ 0 w 912"/>
                <a:gd name="T1" fmla="*/ 0 h 240"/>
                <a:gd name="T2" fmla="*/ 912 w 912"/>
                <a:gd name="T3" fmla="*/ 96 h 240"/>
                <a:gd name="T4" fmla="*/ 384 w 912"/>
                <a:gd name="T5" fmla="*/ 240 h 240"/>
                <a:gd name="T6" fmla="*/ 0 w 912"/>
                <a:gd name="T7" fmla="*/ 0 h 2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2"/>
                <a:gd name="T13" fmla="*/ 0 h 240"/>
                <a:gd name="T14" fmla="*/ 912 w 912"/>
                <a:gd name="T15" fmla="*/ 240 h 2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2" h="240">
                  <a:moveTo>
                    <a:pt x="0" y="0"/>
                  </a:moveTo>
                  <a:lnTo>
                    <a:pt x="912" y="96"/>
                  </a:lnTo>
                  <a:lnTo>
                    <a:pt x="384" y="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8" name="Freeform 8"/>
            <p:cNvSpPr>
              <a:spLocks/>
            </p:cNvSpPr>
            <p:nvPr/>
          </p:nvSpPr>
          <p:spPr bwMode="auto">
            <a:xfrm>
              <a:off x="516" y="2044"/>
              <a:ext cx="772" cy="763"/>
            </a:xfrm>
            <a:custGeom>
              <a:avLst/>
              <a:gdLst>
                <a:gd name="T0" fmla="*/ 0 w 528"/>
                <a:gd name="T1" fmla="*/ 480 h 480"/>
                <a:gd name="T2" fmla="*/ 96 w 528"/>
                <a:gd name="T3" fmla="*/ 144 h 480"/>
                <a:gd name="T4" fmla="*/ 528 w 528"/>
                <a:gd name="T5" fmla="*/ 0 h 480"/>
                <a:gd name="T6" fmla="*/ 0 w 528"/>
                <a:gd name="T7" fmla="*/ 480 h 4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8"/>
                <a:gd name="T13" fmla="*/ 0 h 480"/>
                <a:gd name="T14" fmla="*/ 528 w 528"/>
                <a:gd name="T15" fmla="*/ 480 h 4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8" h="480">
                  <a:moveTo>
                    <a:pt x="0" y="480"/>
                  </a:moveTo>
                  <a:lnTo>
                    <a:pt x="96" y="144"/>
                  </a:lnTo>
                  <a:lnTo>
                    <a:pt x="528" y="0"/>
                  </a:lnTo>
                  <a:lnTo>
                    <a:pt x="0" y="480"/>
                  </a:lnTo>
                  <a:close/>
                </a:path>
              </a:pathLst>
            </a:custGeom>
            <a:solidFill>
              <a:srgbClr val="66FF33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9" name="Freeform 9"/>
            <p:cNvSpPr>
              <a:spLocks/>
            </p:cNvSpPr>
            <p:nvPr/>
          </p:nvSpPr>
          <p:spPr bwMode="auto">
            <a:xfrm>
              <a:off x="516" y="2044"/>
              <a:ext cx="772" cy="763"/>
            </a:xfrm>
            <a:custGeom>
              <a:avLst/>
              <a:gdLst>
                <a:gd name="T0" fmla="*/ 0 w 528"/>
                <a:gd name="T1" fmla="*/ 480 h 480"/>
                <a:gd name="T2" fmla="*/ 528 w 528"/>
                <a:gd name="T3" fmla="*/ 0 h 480"/>
                <a:gd name="T4" fmla="*/ 432 w 528"/>
                <a:gd name="T5" fmla="*/ 288 h 480"/>
                <a:gd name="T6" fmla="*/ 0 w 528"/>
                <a:gd name="T7" fmla="*/ 480 h 4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8"/>
                <a:gd name="T13" fmla="*/ 0 h 480"/>
                <a:gd name="T14" fmla="*/ 528 w 528"/>
                <a:gd name="T15" fmla="*/ 480 h 4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8" h="480">
                  <a:moveTo>
                    <a:pt x="0" y="480"/>
                  </a:moveTo>
                  <a:lnTo>
                    <a:pt x="528" y="0"/>
                  </a:lnTo>
                  <a:lnTo>
                    <a:pt x="432" y="288"/>
                  </a:lnTo>
                  <a:lnTo>
                    <a:pt x="0" y="480"/>
                  </a:lnTo>
                  <a:close/>
                </a:path>
              </a:pathLst>
            </a:custGeom>
            <a:solidFill>
              <a:srgbClr val="66CCFF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0" name="Freeform 10"/>
            <p:cNvSpPr>
              <a:spLocks/>
            </p:cNvSpPr>
            <p:nvPr/>
          </p:nvSpPr>
          <p:spPr bwMode="auto">
            <a:xfrm>
              <a:off x="1148" y="2044"/>
              <a:ext cx="702" cy="458"/>
            </a:xfrm>
            <a:custGeom>
              <a:avLst/>
              <a:gdLst>
                <a:gd name="T0" fmla="*/ 96 w 480"/>
                <a:gd name="T1" fmla="*/ 0 h 288"/>
                <a:gd name="T2" fmla="*/ 0 w 480"/>
                <a:gd name="T3" fmla="*/ 288 h 288"/>
                <a:gd name="T4" fmla="*/ 480 w 480"/>
                <a:gd name="T5" fmla="*/ 288 h 288"/>
                <a:gd name="T6" fmla="*/ 96 w 480"/>
                <a:gd name="T7" fmla="*/ 0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0"/>
                <a:gd name="T13" fmla="*/ 0 h 288"/>
                <a:gd name="T14" fmla="*/ 480 w 480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0" h="288">
                  <a:moveTo>
                    <a:pt x="96" y="0"/>
                  </a:moveTo>
                  <a:lnTo>
                    <a:pt x="0" y="288"/>
                  </a:lnTo>
                  <a:lnTo>
                    <a:pt x="480" y="28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71" name="Group 11"/>
            <p:cNvGrpSpPr>
              <a:grpSpLocks/>
            </p:cNvGrpSpPr>
            <p:nvPr/>
          </p:nvGrpSpPr>
          <p:grpSpPr bwMode="auto">
            <a:xfrm>
              <a:off x="445" y="1968"/>
              <a:ext cx="1475" cy="1296"/>
              <a:chOff x="3181" y="2496"/>
              <a:chExt cx="1475" cy="1296"/>
            </a:xfrm>
          </p:grpSpPr>
          <p:sp>
            <p:nvSpPr>
              <p:cNvPr id="72" name="Oval 12"/>
              <p:cNvSpPr>
                <a:spLocks noChangeArrowheads="1"/>
              </p:cNvSpPr>
              <p:nvPr/>
            </p:nvSpPr>
            <p:spPr bwMode="auto">
              <a:xfrm>
                <a:off x="3954" y="2496"/>
                <a:ext cx="140" cy="152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3" name="Oval 13"/>
              <p:cNvSpPr>
                <a:spLocks noChangeArrowheads="1"/>
              </p:cNvSpPr>
              <p:nvPr/>
            </p:nvSpPr>
            <p:spPr bwMode="auto">
              <a:xfrm>
                <a:off x="3813" y="2953"/>
                <a:ext cx="141" cy="153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4" name="Oval 14"/>
              <p:cNvSpPr>
                <a:spLocks noChangeArrowheads="1"/>
              </p:cNvSpPr>
              <p:nvPr/>
            </p:nvSpPr>
            <p:spPr bwMode="auto">
              <a:xfrm>
                <a:off x="3321" y="2725"/>
                <a:ext cx="141" cy="152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5" name="Oval 15"/>
              <p:cNvSpPr>
                <a:spLocks noChangeArrowheads="1"/>
              </p:cNvSpPr>
              <p:nvPr/>
            </p:nvSpPr>
            <p:spPr bwMode="auto">
              <a:xfrm>
                <a:off x="4516" y="2953"/>
                <a:ext cx="140" cy="153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" name="Oval 16"/>
              <p:cNvSpPr>
                <a:spLocks noChangeArrowheads="1"/>
              </p:cNvSpPr>
              <p:nvPr/>
            </p:nvSpPr>
            <p:spPr bwMode="auto">
              <a:xfrm>
                <a:off x="3181" y="3258"/>
                <a:ext cx="140" cy="153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" name="Oval 17"/>
              <p:cNvSpPr>
                <a:spLocks noChangeArrowheads="1"/>
              </p:cNvSpPr>
              <p:nvPr/>
            </p:nvSpPr>
            <p:spPr bwMode="auto">
              <a:xfrm>
                <a:off x="3743" y="3640"/>
                <a:ext cx="140" cy="152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" name="Oval 18"/>
              <p:cNvSpPr>
                <a:spLocks noChangeArrowheads="1"/>
              </p:cNvSpPr>
              <p:nvPr/>
            </p:nvSpPr>
            <p:spPr bwMode="auto">
              <a:xfrm>
                <a:off x="4516" y="3411"/>
                <a:ext cx="140" cy="152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grpSp>
        <p:nvGrpSpPr>
          <p:cNvPr id="79" name="Group 19"/>
          <p:cNvGrpSpPr>
            <a:grpSpLocks/>
          </p:cNvGrpSpPr>
          <p:nvPr/>
        </p:nvGrpSpPr>
        <p:grpSpPr bwMode="auto">
          <a:xfrm>
            <a:off x="3754438" y="3124200"/>
            <a:ext cx="2036762" cy="1600200"/>
            <a:chOff x="2029" y="1968"/>
            <a:chExt cx="1283" cy="1008"/>
          </a:xfrm>
        </p:grpSpPr>
        <p:sp>
          <p:nvSpPr>
            <p:cNvPr id="80" name="Freeform 20"/>
            <p:cNvSpPr>
              <a:spLocks/>
            </p:cNvSpPr>
            <p:nvPr/>
          </p:nvSpPr>
          <p:spPr bwMode="auto">
            <a:xfrm>
              <a:off x="2082" y="2376"/>
              <a:ext cx="1176" cy="372"/>
            </a:xfrm>
            <a:custGeom>
              <a:avLst/>
              <a:gdLst>
                <a:gd name="T0" fmla="*/ 0 w 1176"/>
                <a:gd name="T1" fmla="*/ 246 h 372"/>
                <a:gd name="T2" fmla="*/ 558 w 1176"/>
                <a:gd name="T3" fmla="*/ 0 h 372"/>
                <a:gd name="T4" fmla="*/ 1176 w 1176"/>
                <a:gd name="T5" fmla="*/ 372 h 372"/>
                <a:gd name="T6" fmla="*/ 0 w 1176"/>
                <a:gd name="T7" fmla="*/ 246 h 3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76"/>
                <a:gd name="T13" fmla="*/ 0 h 372"/>
                <a:gd name="T14" fmla="*/ 1176 w 1176"/>
                <a:gd name="T15" fmla="*/ 372 h 3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76" h="372">
                  <a:moveTo>
                    <a:pt x="0" y="246"/>
                  </a:moveTo>
                  <a:lnTo>
                    <a:pt x="558" y="0"/>
                  </a:lnTo>
                  <a:lnTo>
                    <a:pt x="1176" y="372"/>
                  </a:lnTo>
                  <a:lnTo>
                    <a:pt x="0" y="246"/>
                  </a:lnTo>
                  <a:close/>
                </a:path>
              </a:pathLst>
            </a:custGeom>
            <a:solidFill>
              <a:srgbClr val="EF3B5D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81" name="Freeform 21"/>
            <p:cNvSpPr>
              <a:spLocks/>
            </p:cNvSpPr>
            <p:nvPr/>
          </p:nvSpPr>
          <p:spPr bwMode="auto">
            <a:xfrm>
              <a:off x="2628" y="2382"/>
              <a:ext cx="636" cy="354"/>
            </a:xfrm>
            <a:custGeom>
              <a:avLst/>
              <a:gdLst>
                <a:gd name="T0" fmla="*/ 0 w 636"/>
                <a:gd name="T1" fmla="*/ 0 h 354"/>
                <a:gd name="T2" fmla="*/ 636 w 636"/>
                <a:gd name="T3" fmla="*/ 0 h 354"/>
                <a:gd name="T4" fmla="*/ 636 w 636"/>
                <a:gd name="T5" fmla="*/ 354 h 354"/>
                <a:gd name="T6" fmla="*/ 0 w 636"/>
                <a:gd name="T7" fmla="*/ 0 h 3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36"/>
                <a:gd name="T13" fmla="*/ 0 h 354"/>
                <a:gd name="T14" fmla="*/ 636 w 636"/>
                <a:gd name="T15" fmla="*/ 354 h 3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36" h="354">
                  <a:moveTo>
                    <a:pt x="0" y="0"/>
                  </a:moveTo>
                  <a:lnTo>
                    <a:pt x="636" y="0"/>
                  </a:lnTo>
                  <a:lnTo>
                    <a:pt x="636" y="3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0080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82" name="Freeform 22"/>
            <p:cNvSpPr>
              <a:spLocks/>
            </p:cNvSpPr>
            <p:nvPr/>
          </p:nvSpPr>
          <p:spPr bwMode="auto">
            <a:xfrm>
              <a:off x="2091" y="2621"/>
              <a:ext cx="1160" cy="296"/>
            </a:xfrm>
            <a:custGeom>
              <a:avLst/>
              <a:gdLst>
                <a:gd name="T0" fmla="*/ 0 w 912"/>
                <a:gd name="T1" fmla="*/ 0 h 240"/>
                <a:gd name="T2" fmla="*/ 912 w 912"/>
                <a:gd name="T3" fmla="*/ 96 h 240"/>
                <a:gd name="T4" fmla="*/ 384 w 912"/>
                <a:gd name="T5" fmla="*/ 240 h 240"/>
                <a:gd name="T6" fmla="*/ 0 w 912"/>
                <a:gd name="T7" fmla="*/ 0 h 2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12"/>
                <a:gd name="T13" fmla="*/ 0 h 240"/>
                <a:gd name="T14" fmla="*/ 912 w 912"/>
                <a:gd name="T15" fmla="*/ 240 h 2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12" h="240">
                  <a:moveTo>
                    <a:pt x="0" y="0"/>
                  </a:moveTo>
                  <a:lnTo>
                    <a:pt x="912" y="96"/>
                  </a:lnTo>
                  <a:lnTo>
                    <a:pt x="384" y="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83" name="Freeform 23"/>
            <p:cNvSpPr>
              <a:spLocks/>
            </p:cNvSpPr>
            <p:nvPr/>
          </p:nvSpPr>
          <p:spPr bwMode="auto">
            <a:xfrm>
              <a:off x="2091" y="2027"/>
              <a:ext cx="671" cy="594"/>
            </a:xfrm>
            <a:custGeom>
              <a:avLst/>
              <a:gdLst>
                <a:gd name="T0" fmla="*/ 0 w 528"/>
                <a:gd name="T1" fmla="*/ 480 h 480"/>
                <a:gd name="T2" fmla="*/ 96 w 528"/>
                <a:gd name="T3" fmla="*/ 144 h 480"/>
                <a:gd name="T4" fmla="*/ 528 w 528"/>
                <a:gd name="T5" fmla="*/ 0 h 480"/>
                <a:gd name="T6" fmla="*/ 0 w 528"/>
                <a:gd name="T7" fmla="*/ 480 h 4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8"/>
                <a:gd name="T13" fmla="*/ 0 h 480"/>
                <a:gd name="T14" fmla="*/ 528 w 528"/>
                <a:gd name="T15" fmla="*/ 480 h 4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8" h="480">
                  <a:moveTo>
                    <a:pt x="0" y="480"/>
                  </a:moveTo>
                  <a:lnTo>
                    <a:pt x="96" y="144"/>
                  </a:lnTo>
                  <a:lnTo>
                    <a:pt x="528" y="0"/>
                  </a:lnTo>
                  <a:lnTo>
                    <a:pt x="0" y="480"/>
                  </a:lnTo>
                  <a:close/>
                </a:path>
              </a:pathLst>
            </a:custGeom>
            <a:solidFill>
              <a:srgbClr val="66FF33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84" name="Freeform 24"/>
            <p:cNvSpPr>
              <a:spLocks/>
            </p:cNvSpPr>
            <p:nvPr/>
          </p:nvSpPr>
          <p:spPr bwMode="auto">
            <a:xfrm>
              <a:off x="2091" y="2027"/>
              <a:ext cx="671" cy="594"/>
            </a:xfrm>
            <a:custGeom>
              <a:avLst/>
              <a:gdLst>
                <a:gd name="T0" fmla="*/ 0 w 528"/>
                <a:gd name="T1" fmla="*/ 480 h 480"/>
                <a:gd name="T2" fmla="*/ 528 w 528"/>
                <a:gd name="T3" fmla="*/ 0 h 480"/>
                <a:gd name="T4" fmla="*/ 432 w 528"/>
                <a:gd name="T5" fmla="*/ 288 h 480"/>
                <a:gd name="T6" fmla="*/ 0 w 528"/>
                <a:gd name="T7" fmla="*/ 480 h 4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8"/>
                <a:gd name="T13" fmla="*/ 0 h 480"/>
                <a:gd name="T14" fmla="*/ 528 w 528"/>
                <a:gd name="T15" fmla="*/ 480 h 4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8" h="480">
                  <a:moveTo>
                    <a:pt x="0" y="480"/>
                  </a:moveTo>
                  <a:lnTo>
                    <a:pt x="528" y="0"/>
                  </a:lnTo>
                  <a:lnTo>
                    <a:pt x="432" y="288"/>
                  </a:lnTo>
                  <a:lnTo>
                    <a:pt x="0" y="480"/>
                  </a:lnTo>
                  <a:close/>
                </a:path>
              </a:pathLst>
            </a:custGeom>
            <a:solidFill>
              <a:srgbClr val="66CCFF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85" name="Freeform 25"/>
            <p:cNvSpPr>
              <a:spLocks/>
            </p:cNvSpPr>
            <p:nvPr/>
          </p:nvSpPr>
          <p:spPr bwMode="auto">
            <a:xfrm>
              <a:off x="2640" y="2027"/>
              <a:ext cx="611" cy="356"/>
            </a:xfrm>
            <a:custGeom>
              <a:avLst/>
              <a:gdLst>
                <a:gd name="T0" fmla="*/ 96 w 480"/>
                <a:gd name="T1" fmla="*/ 0 h 288"/>
                <a:gd name="T2" fmla="*/ 0 w 480"/>
                <a:gd name="T3" fmla="*/ 288 h 288"/>
                <a:gd name="T4" fmla="*/ 480 w 480"/>
                <a:gd name="T5" fmla="*/ 288 h 288"/>
                <a:gd name="T6" fmla="*/ 96 w 480"/>
                <a:gd name="T7" fmla="*/ 0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0"/>
                <a:gd name="T13" fmla="*/ 0 h 288"/>
                <a:gd name="T14" fmla="*/ 480 w 480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0" h="288">
                  <a:moveTo>
                    <a:pt x="96" y="0"/>
                  </a:moveTo>
                  <a:lnTo>
                    <a:pt x="0" y="288"/>
                  </a:lnTo>
                  <a:lnTo>
                    <a:pt x="480" y="28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86" name="Group 26"/>
            <p:cNvGrpSpPr>
              <a:grpSpLocks/>
            </p:cNvGrpSpPr>
            <p:nvPr/>
          </p:nvGrpSpPr>
          <p:grpSpPr bwMode="auto">
            <a:xfrm>
              <a:off x="2029" y="1968"/>
              <a:ext cx="1283" cy="1008"/>
              <a:chOff x="3181" y="2496"/>
              <a:chExt cx="1475" cy="1296"/>
            </a:xfrm>
          </p:grpSpPr>
          <p:sp>
            <p:nvSpPr>
              <p:cNvPr id="87" name="Oval 27"/>
              <p:cNvSpPr>
                <a:spLocks noChangeArrowheads="1"/>
              </p:cNvSpPr>
              <p:nvPr/>
            </p:nvSpPr>
            <p:spPr bwMode="auto">
              <a:xfrm>
                <a:off x="3954" y="2496"/>
                <a:ext cx="140" cy="152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8" name="Oval 28"/>
              <p:cNvSpPr>
                <a:spLocks noChangeArrowheads="1"/>
              </p:cNvSpPr>
              <p:nvPr/>
            </p:nvSpPr>
            <p:spPr bwMode="auto">
              <a:xfrm>
                <a:off x="3813" y="2953"/>
                <a:ext cx="141" cy="153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9" name="Oval 29"/>
              <p:cNvSpPr>
                <a:spLocks noChangeArrowheads="1"/>
              </p:cNvSpPr>
              <p:nvPr/>
            </p:nvSpPr>
            <p:spPr bwMode="auto">
              <a:xfrm>
                <a:off x="3321" y="2725"/>
                <a:ext cx="141" cy="152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0" name="Oval 30"/>
              <p:cNvSpPr>
                <a:spLocks noChangeArrowheads="1"/>
              </p:cNvSpPr>
              <p:nvPr/>
            </p:nvSpPr>
            <p:spPr bwMode="auto">
              <a:xfrm>
                <a:off x="4516" y="2953"/>
                <a:ext cx="140" cy="153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1" name="Oval 31"/>
              <p:cNvSpPr>
                <a:spLocks noChangeArrowheads="1"/>
              </p:cNvSpPr>
              <p:nvPr/>
            </p:nvSpPr>
            <p:spPr bwMode="auto">
              <a:xfrm>
                <a:off x="3181" y="3258"/>
                <a:ext cx="140" cy="153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2" name="Oval 32"/>
              <p:cNvSpPr>
                <a:spLocks noChangeArrowheads="1"/>
              </p:cNvSpPr>
              <p:nvPr/>
            </p:nvSpPr>
            <p:spPr bwMode="auto">
              <a:xfrm>
                <a:off x="3743" y="3640"/>
                <a:ext cx="140" cy="152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3" name="Oval 33"/>
              <p:cNvSpPr>
                <a:spLocks noChangeArrowheads="1"/>
              </p:cNvSpPr>
              <p:nvPr/>
            </p:nvSpPr>
            <p:spPr bwMode="auto">
              <a:xfrm>
                <a:off x="4516" y="3411"/>
                <a:ext cx="140" cy="152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grpSp>
        <p:nvGrpSpPr>
          <p:cNvPr id="94" name="Group 34"/>
          <p:cNvGrpSpPr>
            <a:grpSpLocks/>
          </p:cNvGrpSpPr>
          <p:nvPr/>
        </p:nvGrpSpPr>
        <p:grpSpPr bwMode="auto">
          <a:xfrm>
            <a:off x="2154238" y="4800600"/>
            <a:ext cx="2036762" cy="1600200"/>
            <a:chOff x="3888" y="1968"/>
            <a:chExt cx="1283" cy="1008"/>
          </a:xfrm>
        </p:grpSpPr>
        <p:sp>
          <p:nvSpPr>
            <p:cNvPr id="95" name="Freeform 35"/>
            <p:cNvSpPr>
              <a:spLocks/>
            </p:cNvSpPr>
            <p:nvPr/>
          </p:nvSpPr>
          <p:spPr bwMode="auto">
            <a:xfrm>
              <a:off x="3942" y="2382"/>
              <a:ext cx="552" cy="534"/>
            </a:xfrm>
            <a:custGeom>
              <a:avLst/>
              <a:gdLst>
                <a:gd name="T0" fmla="*/ 0 w 552"/>
                <a:gd name="T1" fmla="*/ 240 h 534"/>
                <a:gd name="T2" fmla="*/ 552 w 552"/>
                <a:gd name="T3" fmla="*/ 0 h 534"/>
                <a:gd name="T4" fmla="*/ 498 w 552"/>
                <a:gd name="T5" fmla="*/ 534 h 534"/>
                <a:gd name="T6" fmla="*/ 0 w 552"/>
                <a:gd name="T7" fmla="*/ 240 h 5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52"/>
                <a:gd name="T13" fmla="*/ 0 h 534"/>
                <a:gd name="T14" fmla="*/ 552 w 552"/>
                <a:gd name="T15" fmla="*/ 534 h 5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52" h="534">
                  <a:moveTo>
                    <a:pt x="0" y="240"/>
                  </a:moveTo>
                  <a:lnTo>
                    <a:pt x="552" y="0"/>
                  </a:lnTo>
                  <a:lnTo>
                    <a:pt x="498" y="534"/>
                  </a:lnTo>
                  <a:lnTo>
                    <a:pt x="0" y="240"/>
                  </a:lnTo>
                  <a:close/>
                </a:path>
              </a:pathLst>
            </a:custGeom>
            <a:solidFill>
              <a:schemeClr val="hlink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6" name="Freeform 36"/>
            <p:cNvSpPr>
              <a:spLocks/>
            </p:cNvSpPr>
            <p:nvPr/>
          </p:nvSpPr>
          <p:spPr bwMode="auto">
            <a:xfrm>
              <a:off x="4434" y="2382"/>
              <a:ext cx="678" cy="540"/>
            </a:xfrm>
            <a:custGeom>
              <a:avLst/>
              <a:gdLst>
                <a:gd name="T0" fmla="*/ 0 w 678"/>
                <a:gd name="T1" fmla="*/ 540 h 540"/>
                <a:gd name="T2" fmla="*/ 66 w 678"/>
                <a:gd name="T3" fmla="*/ 0 h 540"/>
                <a:gd name="T4" fmla="*/ 678 w 678"/>
                <a:gd name="T5" fmla="*/ 360 h 540"/>
                <a:gd name="T6" fmla="*/ 0 w 678"/>
                <a:gd name="T7" fmla="*/ 540 h 5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8"/>
                <a:gd name="T13" fmla="*/ 0 h 540"/>
                <a:gd name="T14" fmla="*/ 678 w 678"/>
                <a:gd name="T15" fmla="*/ 540 h 5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8" h="540">
                  <a:moveTo>
                    <a:pt x="0" y="540"/>
                  </a:moveTo>
                  <a:lnTo>
                    <a:pt x="66" y="0"/>
                  </a:lnTo>
                  <a:lnTo>
                    <a:pt x="678" y="360"/>
                  </a:lnTo>
                  <a:lnTo>
                    <a:pt x="0" y="540"/>
                  </a:lnTo>
                  <a:close/>
                </a:path>
              </a:pathLst>
            </a:custGeom>
            <a:solidFill>
              <a:srgbClr val="FFCCFF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7" name="Freeform 37"/>
            <p:cNvSpPr>
              <a:spLocks/>
            </p:cNvSpPr>
            <p:nvPr/>
          </p:nvSpPr>
          <p:spPr bwMode="auto">
            <a:xfrm>
              <a:off x="4487" y="2382"/>
              <a:ext cx="636" cy="354"/>
            </a:xfrm>
            <a:custGeom>
              <a:avLst/>
              <a:gdLst>
                <a:gd name="T0" fmla="*/ 0 w 636"/>
                <a:gd name="T1" fmla="*/ 0 h 354"/>
                <a:gd name="T2" fmla="*/ 636 w 636"/>
                <a:gd name="T3" fmla="*/ 0 h 354"/>
                <a:gd name="T4" fmla="*/ 636 w 636"/>
                <a:gd name="T5" fmla="*/ 354 h 354"/>
                <a:gd name="T6" fmla="*/ 0 w 636"/>
                <a:gd name="T7" fmla="*/ 0 h 3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36"/>
                <a:gd name="T13" fmla="*/ 0 h 354"/>
                <a:gd name="T14" fmla="*/ 636 w 636"/>
                <a:gd name="T15" fmla="*/ 354 h 3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36" h="354">
                  <a:moveTo>
                    <a:pt x="0" y="0"/>
                  </a:moveTo>
                  <a:lnTo>
                    <a:pt x="636" y="0"/>
                  </a:lnTo>
                  <a:lnTo>
                    <a:pt x="636" y="3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0080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8" name="Freeform 38"/>
            <p:cNvSpPr>
              <a:spLocks/>
            </p:cNvSpPr>
            <p:nvPr/>
          </p:nvSpPr>
          <p:spPr bwMode="auto">
            <a:xfrm>
              <a:off x="3950" y="2027"/>
              <a:ext cx="671" cy="594"/>
            </a:xfrm>
            <a:custGeom>
              <a:avLst/>
              <a:gdLst>
                <a:gd name="T0" fmla="*/ 0 w 528"/>
                <a:gd name="T1" fmla="*/ 480 h 480"/>
                <a:gd name="T2" fmla="*/ 96 w 528"/>
                <a:gd name="T3" fmla="*/ 144 h 480"/>
                <a:gd name="T4" fmla="*/ 528 w 528"/>
                <a:gd name="T5" fmla="*/ 0 h 480"/>
                <a:gd name="T6" fmla="*/ 0 w 528"/>
                <a:gd name="T7" fmla="*/ 480 h 4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8"/>
                <a:gd name="T13" fmla="*/ 0 h 480"/>
                <a:gd name="T14" fmla="*/ 528 w 528"/>
                <a:gd name="T15" fmla="*/ 480 h 4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8" h="480">
                  <a:moveTo>
                    <a:pt x="0" y="480"/>
                  </a:moveTo>
                  <a:lnTo>
                    <a:pt x="96" y="144"/>
                  </a:lnTo>
                  <a:lnTo>
                    <a:pt x="528" y="0"/>
                  </a:lnTo>
                  <a:lnTo>
                    <a:pt x="0" y="480"/>
                  </a:lnTo>
                  <a:close/>
                </a:path>
              </a:pathLst>
            </a:custGeom>
            <a:solidFill>
              <a:srgbClr val="66FF33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9" name="Freeform 39"/>
            <p:cNvSpPr>
              <a:spLocks/>
            </p:cNvSpPr>
            <p:nvPr/>
          </p:nvSpPr>
          <p:spPr bwMode="auto">
            <a:xfrm>
              <a:off x="3950" y="2027"/>
              <a:ext cx="671" cy="594"/>
            </a:xfrm>
            <a:custGeom>
              <a:avLst/>
              <a:gdLst>
                <a:gd name="T0" fmla="*/ 0 w 528"/>
                <a:gd name="T1" fmla="*/ 480 h 480"/>
                <a:gd name="T2" fmla="*/ 528 w 528"/>
                <a:gd name="T3" fmla="*/ 0 h 480"/>
                <a:gd name="T4" fmla="*/ 432 w 528"/>
                <a:gd name="T5" fmla="*/ 288 h 480"/>
                <a:gd name="T6" fmla="*/ 0 w 528"/>
                <a:gd name="T7" fmla="*/ 480 h 4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28"/>
                <a:gd name="T13" fmla="*/ 0 h 480"/>
                <a:gd name="T14" fmla="*/ 528 w 528"/>
                <a:gd name="T15" fmla="*/ 480 h 4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28" h="480">
                  <a:moveTo>
                    <a:pt x="0" y="480"/>
                  </a:moveTo>
                  <a:lnTo>
                    <a:pt x="528" y="0"/>
                  </a:lnTo>
                  <a:lnTo>
                    <a:pt x="432" y="288"/>
                  </a:lnTo>
                  <a:lnTo>
                    <a:pt x="0" y="480"/>
                  </a:lnTo>
                  <a:close/>
                </a:path>
              </a:pathLst>
            </a:custGeom>
            <a:solidFill>
              <a:srgbClr val="66CCFF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0" name="Freeform 40"/>
            <p:cNvSpPr>
              <a:spLocks/>
            </p:cNvSpPr>
            <p:nvPr/>
          </p:nvSpPr>
          <p:spPr bwMode="auto">
            <a:xfrm>
              <a:off x="4499" y="2027"/>
              <a:ext cx="611" cy="356"/>
            </a:xfrm>
            <a:custGeom>
              <a:avLst/>
              <a:gdLst>
                <a:gd name="T0" fmla="*/ 96 w 480"/>
                <a:gd name="T1" fmla="*/ 0 h 288"/>
                <a:gd name="T2" fmla="*/ 0 w 480"/>
                <a:gd name="T3" fmla="*/ 288 h 288"/>
                <a:gd name="T4" fmla="*/ 480 w 480"/>
                <a:gd name="T5" fmla="*/ 288 h 288"/>
                <a:gd name="T6" fmla="*/ 96 w 480"/>
                <a:gd name="T7" fmla="*/ 0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0"/>
                <a:gd name="T13" fmla="*/ 0 h 288"/>
                <a:gd name="T14" fmla="*/ 480 w 480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0" h="288">
                  <a:moveTo>
                    <a:pt x="96" y="0"/>
                  </a:moveTo>
                  <a:lnTo>
                    <a:pt x="0" y="288"/>
                  </a:lnTo>
                  <a:lnTo>
                    <a:pt x="480" y="28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101" name="Group 41"/>
            <p:cNvGrpSpPr>
              <a:grpSpLocks/>
            </p:cNvGrpSpPr>
            <p:nvPr/>
          </p:nvGrpSpPr>
          <p:grpSpPr bwMode="auto">
            <a:xfrm>
              <a:off x="3888" y="1968"/>
              <a:ext cx="1283" cy="1008"/>
              <a:chOff x="3181" y="2496"/>
              <a:chExt cx="1475" cy="1296"/>
            </a:xfrm>
          </p:grpSpPr>
          <p:sp>
            <p:nvSpPr>
              <p:cNvPr id="102" name="Oval 42"/>
              <p:cNvSpPr>
                <a:spLocks noChangeArrowheads="1"/>
              </p:cNvSpPr>
              <p:nvPr/>
            </p:nvSpPr>
            <p:spPr bwMode="auto">
              <a:xfrm>
                <a:off x="3954" y="2496"/>
                <a:ext cx="140" cy="152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3" name="Oval 43"/>
              <p:cNvSpPr>
                <a:spLocks noChangeArrowheads="1"/>
              </p:cNvSpPr>
              <p:nvPr/>
            </p:nvSpPr>
            <p:spPr bwMode="auto">
              <a:xfrm>
                <a:off x="3813" y="2953"/>
                <a:ext cx="141" cy="153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4" name="Oval 44"/>
              <p:cNvSpPr>
                <a:spLocks noChangeArrowheads="1"/>
              </p:cNvSpPr>
              <p:nvPr/>
            </p:nvSpPr>
            <p:spPr bwMode="auto">
              <a:xfrm>
                <a:off x="3321" y="2725"/>
                <a:ext cx="141" cy="152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5" name="Oval 45"/>
              <p:cNvSpPr>
                <a:spLocks noChangeArrowheads="1"/>
              </p:cNvSpPr>
              <p:nvPr/>
            </p:nvSpPr>
            <p:spPr bwMode="auto">
              <a:xfrm>
                <a:off x="4516" y="2953"/>
                <a:ext cx="140" cy="153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6" name="Oval 46"/>
              <p:cNvSpPr>
                <a:spLocks noChangeArrowheads="1"/>
              </p:cNvSpPr>
              <p:nvPr/>
            </p:nvSpPr>
            <p:spPr bwMode="auto">
              <a:xfrm>
                <a:off x="3181" y="3258"/>
                <a:ext cx="140" cy="153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7" name="Oval 47"/>
              <p:cNvSpPr>
                <a:spLocks noChangeArrowheads="1"/>
              </p:cNvSpPr>
              <p:nvPr/>
            </p:nvSpPr>
            <p:spPr bwMode="auto">
              <a:xfrm>
                <a:off x="3743" y="3640"/>
                <a:ext cx="140" cy="152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8" name="Oval 48"/>
              <p:cNvSpPr>
                <a:spLocks noChangeArrowheads="1"/>
              </p:cNvSpPr>
              <p:nvPr/>
            </p:nvSpPr>
            <p:spPr bwMode="auto">
              <a:xfrm>
                <a:off x="4516" y="3411"/>
                <a:ext cx="140" cy="152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grpSp>
        <p:nvGrpSpPr>
          <p:cNvPr id="109" name="Group 49"/>
          <p:cNvGrpSpPr>
            <a:grpSpLocks/>
          </p:cNvGrpSpPr>
          <p:nvPr/>
        </p:nvGrpSpPr>
        <p:grpSpPr bwMode="auto">
          <a:xfrm>
            <a:off x="5507038" y="4800600"/>
            <a:ext cx="2036762" cy="1600200"/>
            <a:chOff x="445" y="3072"/>
            <a:chExt cx="1283" cy="1008"/>
          </a:xfrm>
        </p:grpSpPr>
        <p:sp>
          <p:nvSpPr>
            <p:cNvPr id="110" name="Freeform 50"/>
            <p:cNvSpPr>
              <a:spLocks/>
            </p:cNvSpPr>
            <p:nvPr/>
          </p:nvSpPr>
          <p:spPr bwMode="auto">
            <a:xfrm>
              <a:off x="504" y="3312"/>
              <a:ext cx="546" cy="420"/>
            </a:xfrm>
            <a:custGeom>
              <a:avLst/>
              <a:gdLst>
                <a:gd name="T0" fmla="*/ 0 w 546"/>
                <a:gd name="T1" fmla="*/ 420 h 420"/>
                <a:gd name="T2" fmla="*/ 120 w 546"/>
                <a:gd name="T3" fmla="*/ 0 h 420"/>
                <a:gd name="T4" fmla="*/ 546 w 546"/>
                <a:gd name="T5" fmla="*/ 174 h 420"/>
                <a:gd name="T6" fmla="*/ 0 w 546"/>
                <a:gd name="T7" fmla="*/ 420 h 4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46"/>
                <a:gd name="T13" fmla="*/ 0 h 420"/>
                <a:gd name="T14" fmla="*/ 546 w 546"/>
                <a:gd name="T15" fmla="*/ 420 h 4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46" h="420">
                  <a:moveTo>
                    <a:pt x="0" y="420"/>
                  </a:moveTo>
                  <a:lnTo>
                    <a:pt x="120" y="0"/>
                  </a:lnTo>
                  <a:lnTo>
                    <a:pt x="546" y="174"/>
                  </a:lnTo>
                  <a:lnTo>
                    <a:pt x="0" y="420"/>
                  </a:lnTo>
                  <a:close/>
                </a:path>
              </a:pathLst>
            </a:custGeom>
            <a:solidFill>
              <a:srgbClr val="EF3B5D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1" name="Freeform 51"/>
            <p:cNvSpPr>
              <a:spLocks/>
            </p:cNvSpPr>
            <p:nvPr/>
          </p:nvSpPr>
          <p:spPr bwMode="auto">
            <a:xfrm>
              <a:off x="624" y="3132"/>
              <a:ext cx="546" cy="354"/>
            </a:xfrm>
            <a:custGeom>
              <a:avLst/>
              <a:gdLst>
                <a:gd name="T0" fmla="*/ 0 w 546"/>
                <a:gd name="T1" fmla="*/ 180 h 354"/>
                <a:gd name="T2" fmla="*/ 546 w 546"/>
                <a:gd name="T3" fmla="*/ 0 h 354"/>
                <a:gd name="T4" fmla="*/ 426 w 546"/>
                <a:gd name="T5" fmla="*/ 354 h 354"/>
                <a:gd name="T6" fmla="*/ 0 w 546"/>
                <a:gd name="T7" fmla="*/ 180 h 3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46"/>
                <a:gd name="T13" fmla="*/ 0 h 354"/>
                <a:gd name="T14" fmla="*/ 546 w 546"/>
                <a:gd name="T15" fmla="*/ 354 h 3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46" h="354">
                  <a:moveTo>
                    <a:pt x="0" y="180"/>
                  </a:moveTo>
                  <a:lnTo>
                    <a:pt x="546" y="0"/>
                  </a:lnTo>
                  <a:lnTo>
                    <a:pt x="426" y="354"/>
                  </a:lnTo>
                  <a:lnTo>
                    <a:pt x="0" y="180"/>
                  </a:lnTo>
                  <a:close/>
                </a:path>
              </a:pathLst>
            </a:custGeom>
            <a:solidFill>
              <a:srgbClr val="FFCCFF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2" name="Freeform 52"/>
            <p:cNvSpPr>
              <a:spLocks/>
            </p:cNvSpPr>
            <p:nvPr/>
          </p:nvSpPr>
          <p:spPr bwMode="auto">
            <a:xfrm>
              <a:off x="499" y="3486"/>
              <a:ext cx="552" cy="534"/>
            </a:xfrm>
            <a:custGeom>
              <a:avLst/>
              <a:gdLst>
                <a:gd name="T0" fmla="*/ 0 w 552"/>
                <a:gd name="T1" fmla="*/ 240 h 534"/>
                <a:gd name="T2" fmla="*/ 552 w 552"/>
                <a:gd name="T3" fmla="*/ 0 h 534"/>
                <a:gd name="T4" fmla="*/ 498 w 552"/>
                <a:gd name="T5" fmla="*/ 534 h 534"/>
                <a:gd name="T6" fmla="*/ 0 w 552"/>
                <a:gd name="T7" fmla="*/ 240 h 5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52"/>
                <a:gd name="T13" fmla="*/ 0 h 534"/>
                <a:gd name="T14" fmla="*/ 552 w 552"/>
                <a:gd name="T15" fmla="*/ 534 h 5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52" h="534">
                  <a:moveTo>
                    <a:pt x="0" y="240"/>
                  </a:moveTo>
                  <a:lnTo>
                    <a:pt x="552" y="0"/>
                  </a:lnTo>
                  <a:lnTo>
                    <a:pt x="498" y="534"/>
                  </a:lnTo>
                  <a:lnTo>
                    <a:pt x="0" y="240"/>
                  </a:lnTo>
                  <a:close/>
                </a:path>
              </a:pathLst>
            </a:custGeom>
            <a:solidFill>
              <a:schemeClr val="hlink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3" name="Freeform 53"/>
            <p:cNvSpPr>
              <a:spLocks/>
            </p:cNvSpPr>
            <p:nvPr/>
          </p:nvSpPr>
          <p:spPr bwMode="auto">
            <a:xfrm>
              <a:off x="991" y="3486"/>
              <a:ext cx="678" cy="540"/>
            </a:xfrm>
            <a:custGeom>
              <a:avLst/>
              <a:gdLst>
                <a:gd name="T0" fmla="*/ 0 w 678"/>
                <a:gd name="T1" fmla="*/ 540 h 540"/>
                <a:gd name="T2" fmla="*/ 66 w 678"/>
                <a:gd name="T3" fmla="*/ 0 h 540"/>
                <a:gd name="T4" fmla="*/ 678 w 678"/>
                <a:gd name="T5" fmla="*/ 360 h 540"/>
                <a:gd name="T6" fmla="*/ 0 w 678"/>
                <a:gd name="T7" fmla="*/ 540 h 5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78"/>
                <a:gd name="T13" fmla="*/ 0 h 540"/>
                <a:gd name="T14" fmla="*/ 678 w 678"/>
                <a:gd name="T15" fmla="*/ 540 h 5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78" h="540">
                  <a:moveTo>
                    <a:pt x="0" y="540"/>
                  </a:moveTo>
                  <a:lnTo>
                    <a:pt x="66" y="0"/>
                  </a:lnTo>
                  <a:lnTo>
                    <a:pt x="678" y="360"/>
                  </a:lnTo>
                  <a:lnTo>
                    <a:pt x="0" y="540"/>
                  </a:lnTo>
                  <a:close/>
                </a:path>
              </a:pathLst>
            </a:custGeom>
            <a:solidFill>
              <a:srgbClr val="FFCCFF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4" name="Freeform 54"/>
            <p:cNvSpPr>
              <a:spLocks/>
            </p:cNvSpPr>
            <p:nvPr/>
          </p:nvSpPr>
          <p:spPr bwMode="auto">
            <a:xfrm>
              <a:off x="1044" y="3486"/>
              <a:ext cx="636" cy="354"/>
            </a:xfrm>
            <a:custGeom>
              <a:avLst/>
              <a:gdLst>
                <a:gd name="T0" fmla="*/ 0 w 636"/>
                <a:gd name="T1" fmla="*/ 0 h 354"/>
                <a:gd name="T2" fmla="*/ 636 w 636"/>
                <a:gd name="T3" fmla="*/ 0 h 354"/>
                <a:gd name="T4" fmla="*/ 636 w 636"/>
                <a:gd name="T5" fmla="*/ 354 h 354"/>
                <a:gd name="T6" fmla="*/ 0 w 636"/>
                <a:gd name="T7" fmla="*/ 0 h 3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36"/>
                <a:gd name="T13" fmla="*/ 0 h 354"/>
                <a:gd name="T14" fmla="*/ 636 w 636"/>
                <a:gd name="T15" fmla="*/ 354 h 3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36" h="354">
                  <a:moveTo>
                    <a:pt x="0" y="0"/>
                  </a:moveTo>
                  <a:lnTo>
                    <a:pt x="636" y="0"/>
                  </a:lnTo>
                  <a:lnTo>
                    <a:pt x="636" y="3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0080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5" name="Freeform 55"/>
            <p:cNvSpPr>
              <a:spLocks/>
            </p:cNvSpPr>
            <p:nvPr/>
          </p:nvSpPr>
          <p:spPr bwMode="auto">
            <a:xfrm>
              <a:off x="1056" y="3131"/>
              <a:ext cx="611" cy="356"/>
            </a:xfrm>
            <a:custGeom>
              <a:avLst/>
              <a:gdLst>
                <a:gd name="T0" fmla="*/ 96 w 480"/>
                <a:gd name="T1" fmla="*/ 0 h 288"/>
                <a:gd name="T2" fmla="*/ 0 w 480"/>
                <a:gd name="T3" fmla="*/ 288 h 288"/>
                <a:gd name="T4" fmla="*/ 480 w 480"/>
                <a:gd name="T5" fmla="*/ 288 h 288"/>
                <a:gd name="T6" fmla="*/ 96 w 480"/>
                <a:gd name="T7" fmla="*/ 0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0"/>
                <a:gd name="T13" fmla="*/ 0 h 288"/>
                <a:gd name="T14" fmla="*/ 480 w 480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0" h="288">
                  <a:moveTo>
                    <a:pt x="96" y="0"/>
                  </a:moveTo>
                  <a:lnTo>
                    <a:pt x="0" y="288"/>
                  </a:lnTo>
                  <a:lnTo>
                    <a:pt x="480" y="28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116" name="Group 56"/>
            <p:cNvGrpSpPr>
              <a:grpSpLocks/>
            </p:cNvGrpSpPr>
            <p:nvPr/>
          </p:nvGrpSpPr>
          <p:grpSpPr bwMode="auto">
            <a:xfrm>
              <a:off x="445" y="3072"/>
              <a:ext cx="1283" cy="1008"/>
              <a:chOff x="3181" y="2496"/>
              <a:chExt cx="1475" cy="1296"/>
            </a:xfrm>
          </p:grpSpPr>
          <p:sp>
            <p:nvSpPr>
              <p:cNvPr id="117" name="Oval 57"/>
              <p:cNvSpPr>
                <a:spLocks noChangeArrowheads="1"/>
              </p:cNvSpPr>
              <p:nvPr/>
            </p:nvSpPr>
            <p:spPr bwMode="auto">
              <a:xfrm>
                <a:off x="3954" y="2496"/>
                <a:ext cx="140" cy="152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8" name="Oval 58"/>
              <p:cNvSpPr>
                <a:spLocks noChangeArrowheads="1"/>
              </p:cNvSpPr>
              <p:nvPr/>
            </p:nvSpPr>
            <p:spPr bwMode="auto">
              <a:xfrm>
                <a:off x="3813" y="2953"/>
                <a:ext cx="141" cy="153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9" name="Oval 59"/>
              <p:cNvSpPr>
                <a:spLocks noChangeArrowheads="1"/>
              </p:cNvSpPr>
              <p:nvPr/>
            </p:nvSpPr>
            <p:spPr bwMode="auto">
              <a:xfrm>
                <a:off x="3321" y="2725"/>
                <a:ext cx="141" cy="152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0" name="Oval 60"/>
              <p:cNvSpPr>
                <a:spLocks noChangeArrowheads="1"/>
              </p:cNvSpPr>
              <p:nvPr/>
            </p:nvSpPr>
            <p:spPr bwMode="auto">
              <a:xfrm>
                <a:off x="4516" y="2953"/>
                <a:ext cx="140" cy="153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1" name="Oval 61"/>
              <p:cNvSpPr>
                <a:spLocks noChangeArrowheads="1"/>
              </p:cNvSpPr>
              <p:nvPr/>
            </p:nvSpPr>
            <p:spPr bwMode="auto">
              <a:xfrm>
                <a:off x="3181" y="3258"/>
                <a:ext cx="140" cy="153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2" name="Oval 62"/>
              <p:cNvSpPr>
                <a:spLocks noChangeArrowheads="1"/>
              </p:cNvSpPr>
              <p:nvPr/>
            </p:nvSpPr>
            <p:spPr bwMode="auto">
              <a:xfrm>
                <a:off x="3743" y="3640"/>
                <a:ext cx="140" cy="152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3" name="Oval 63"/>
              <p:cNvSpPr>
                <a:spLocks noChangeArrowheads="1"/>
              </p:cNvSpPr>
              <p:nvPr/>
            </p:nvSpPr>
            <p:spPr bwMode="auto">
              <a:xfrm>
                <a:off x="4516" y="3411"/>
                <a:ext cx="140" cy="152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eaLnBrk="0" hangingPunct="0"/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/>
              <a:t>Delaunay Triangulation by Duality</a:t>
            </a:r>
          </a:p>
        </p:txBody>
      </p:sp>
      <p:sp>
        <p:nvSpPr>
          <p:cNvPr id="3584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143000" y="914400"/>
            <a:ext cx="7772400" cy="5257800"/>
          </a:xfrm>
        </p:spPr>
        <p:txBody>
          <a:bodyPr/>
          <a:lstStyle/>
          <a:p>
            <a:pPr marL="0" indent="0">
              <a:lnSpc>
                <a:spcPct val="90000"/>
              </a:lnSpc>
            </a:pPr>
            <a:endParaRPr lang="en-US" dirty="0"/>
          </a:p>
          <a:p>
            <a:pPr marL="0" indent="0">
              <a:lnSpc>
                <a:spcPct val="90000"/>
              </a:lnSpc>
            </a:pPr>
            <a:r>
              <a:rPr lang="en-US" dirty="0"/>
              <a:t>Draw the dual to the </a:t>
            </a:r>
            <a:r>
              <a:rPr lang="en-US" dirty="0" err="1"/>
              <a:t>Voronoi</a:t>
            </a:r>
            <a:r>
              <a:rPr lang="en-US" dirty="0"/>
              <a:t> diagram by connecting each two neighboring sites in the </a:t>
            </a:r>
            <a:r>
              <a:rPr lang="en-US" dirty="0" err="1"/>
              <a:t>Voronoi</a:t>
            </a:r>
            <a:r>
              <a:rPr lang="en-US" dirty="0"/>
              <a:t> diagram.</a:t>
            </a:r>
          </a:p>
          <a:p>
            <a:pPr marL="0" indent="0">
              <a:lnSpc>
                <a:spcPct val="90000"/>
              </a:lnSpc>
              <a:buFont typeface="Arial" pitchFamily="34" charset="0"/>
              <a:buChar char="•"/>
            </a:pPr>
            <a:r>
              <a:rPr lang="en-US" sz="2000" i="1" dirty="0"/>
              <a:t> </a:t>
            </a:r>
            <a:r>
              <a:rPr lang="en-US" sz="2000" dirty="0"/>
              <a:t>The DT may be constructed in O(</a:t>
            </a:r>
            <a:r>
              <a:rPr lang="en-US" sz="2000" i="1" dirty="0" err="1"/>
              <a:t>n</a:t>
            </a:r>
            <a:r>
              <a:rPr lang="en-US" sz="2000" dirty="0" err="1"/>
              <a:t>log</a:t>
            </a:r>
            <a:r>
              <a:rPr lang="en-US" sz="2000" i="1" dirty="0" err="1"/>
              <a:t>n</a:t>
            </a:r>
            <a:r>
              <a:rPr lang="en-US" sz="2000" dirty="0"/>
              <a:t>) time</a:t>
            </a:r>
          </a:p>
          <a:p>
            <a:pPr marL="0" indent="0">
              <a:lnSpc>
                <a:spcPct val="90000"/>
              </a:lnSpc>
              <a:buFont typeface="Arial" pitchFamily="34" charset="0"/>
              <a:buChar char="•"/>
            </a:pP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051232" y="6221136"/>
            <a:ext cx="63616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Demos: </a:t>
            </a:r>
            <a:r>
              <a:rPr lang="en-US" dirty="0">
                <a:hlinkClick r:id="rId2"/>
              </a:rPr>
              <a:t>http://www.cs.cornell.edu/home/chew/Delaunay.html</a:t>
            </a:r>
            <a:endParaRPr lang="en-US" dirty="0"/>
          </a:p>
          <a:p>
            <a:r>
              <a:rPr lang="en-US" dirty="0">
                <a:hlinkClick r:id="rId3"/>
              </a:rPr>
              <a:t>http://alexbeutel.com/webgl/voronoi.html</a:t>
            </a:r>
            <a:endParaRPr lang="en-US" dirty="0"/>
          </a:p>
        </p:txBody>
      </p:sp>
      <p:sp>
        <p:nvSpPr>
          <p:cNvPr id="43" name="Line 3"/>
          <p:cNvSpPr>
            <a:spLocks noChangeShapeType="1"/>
          </p:cNvSpPr>
          <p:nvPr/>
        </p:nvSpPr>
        <p:spPr bwMode="auto">
          <a:xfrm>
            <a:off x="4203700" y="4165600"/>
            <a:ext cx="254000" cy="1066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44" name="Group 6"/>
          <p:cNvGrpSpPr>
            <a:grpSpLocks/>
          </p:cNvGrpSpPr>
          <p:nvPr/>
        </p:nvGrpSpPr>
        <p:grpSpPr bwMode="auto">
          <a:xfrm>
            <a:off x="3200400" y="2971800"/>
            <a:ext cx="2590800" cy="2514600"/>
            <a:chOff x="4032" y="1104"/>
            <a:chExt cx="1632" cy="1584"/>
          </a:xfrm>
        </p:grpSpPr>
        <p:sp>
          <p:nvSpPr>
            <p:cNvPr id="45" name="Line 7"/>
            <p:cNvSpPr>
              <a:spLocks noChangeShapeType="1"/>
            </p:cNvSpPr>
            <p:nvPr/>
          </p:nvSpPr>
          <p:spPr bwMode="auto">
            <a:xfrm>
              <a:off x="4151" y="1460"/>
              <a:ext cx="239" cy="357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6" name="Line 8"/>
            <p:cNvSpPr>
              <a:spLocks noChangeShapeType="1"/>
            </p:cNvSpPr>
            <p:nvPr/>
          </p:nvSpPr>
          <p:spPr bwMode="auto">
            <a:xfrm flipV="1">
              <a:off x="4390" y="1500"/>
              <a:ext cx="398" cy="317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7" name="Line 9"/>
            <p:cNvSpPr>
              <a:spLocks noChangeShapeType="1"/>
            </p:cNvSpPr>
            <p:nvPr/>
          </p:nvSpPr>
          <p:spPr bwMode="auto">
            <a:xfrm flipH="1" flipV="1">
              <a:off x="4549" y="1183"/>
              <a:ext cx="239" cy="317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8" name="Line 10"/>
            <p:cNvSpPr>
              <a:spLocks noChangeShapeType="1"/>
            </p:cNvSpPr>
            <p:nvPr/>
          </p:nvSpPr>
          <p:spPr bwMode="auto">
            <a:xfrm>
              <a:off x="4390" y="1817"/>
              <a:ext cx="0" cy="119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49" name="Line 11"/>
            <p:cNvSpPr>
              <a:spLocks noChangeShapeType="1"/>
            </p:cNvSpPr>
            <p:nvPr/>
          </p:nvSpPr>
          <p:spPr bwMode="auto">
            <a:xfrm flipH="1">
              <a:off x="4032" y="1936"/>
              <a:ext cx="358" cy="277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0" name="Line 12"/>
            <p:cNvSpPr>
              <a:spLocks noChangeShapeType="1"/>
            </p:cNvSpPr>
            <p:nvPr/>
          </p:nvSpPr>
          <p:spPr bwMode="auto">
            <a:xfrm>
              <a:off x="4390" y="1936"/>
              <a:ext cx="558" cy="277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1" name="Line 13"/>
            <p:cNvSpPr>
              <a:spLocks noChangeShapeType="1"/>
            </p:cNvSpPr>
            <p:nvPr/>
          </p:nvSpPr>
          <p:spPr bwMode="auto">
            <a:xfrm>
              <a:off x="4788" y="1500"/>
              <a:ext cx="199" cy="79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2" name="Line 14"/>
            <p:cNvSpPr>
              <a:spLocks noChangeShapeType="1"/>
            </p:cNvSpPr>
            <p:nvPr/>
          </p:nvSpPr>
          <p:spPr bwMode="auto">
            <a:xfrm flipV="1">
              <a:off x="4987" y="1104"/>
              <a:ext cx="438" cy="475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3" name="Line 15"/>
            <p:cNvSpPr>
              <a:spLocks noChangeShapeType="1"/>
            </p:cNvSpPr>
            <p:nvPr/>
          </p:nvSpPr>
          <p:spPr bwMode="auto">
            <a:xfrm>
              <a:off x="4987" y="1579"/>
              <a:ext cx="120" cy="357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4" name="Line 16"/>
            <p:cNvSpPr>
              <a:spLocks noChangeShapeType="1"/>
            </p:cNvSpPr>
            <p:nvPr/>
          </p:nvSpPr>
          <p:spPr bwMode="auto">
            <a:xfrm flipV="1">
              <a:off x="5107" y="1817"/>
              <a:ext cx="557" cy="119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5" name="Line 17"/>
            <p:cNvSpPr>
              <a:spLocks noChangeShapeType="1"/>
            </p:cNvSpPr>
            <p:nvPr/>
          </p:nvSpPr>
          <p:spPr bwMode="auto">
            <a:xfrm flipH="1">
              <a:off x="4948" y="1936"/>
              <a:ext cx="159" cy="277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6" name="Line 18"/>
            <p:cNvSpPr>
              <a:spLocks noChangeShapeType="1"/>
            </p:cNvSpPr>
            <p:nvPr/>
          </p:nvSpPr>
          <p:spPr bwMode="auto">
            <a:xfrm flipH="1">
              <a:off x="4430" y="2173"/>
              <a:ext cx="438" cy="396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7" name="Line 19"/>
            <p:cNvSpPr>
              <a:spLocks noChangeShapeType="1"/>
            </p:cNvSpPr>
            <p:nvPr/>
          </p:nvSpPr>
          <p:spPr bwMode="auto">
            <a:xfrm>
              <a:off x="4948" y="2213"/>
              <a:ext cx="477" cy="475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58" name="Group 20"/>
          <p:cNvGrpSpPr>
            <a:grpSpLocks/>
          </p:cNvGrpSpPr>
          <p:nvPr/>
        </p:nvGrpSpPr>
        <p:grpSpPr bwMode="auto">
          <a:xfrm>
            <a:off x="3314700" y="3155950"/>
            <a:ext cx="2038350" cy="2082800"/>
            <a:chOff x="3768" y="1556"/>
            <a:chExt cx="1284" cy="1312"/>
          </a:xfrm>
        </p:grpSpPr>
        <p:sp>
          <p:nvSpPr>
            <p:cNvPr id="59" name="Freeform 21"/>
            <p:cNvSpPr>
              <a:spLocks/>
            </p:cNvSpPr>
            <p:nvPr/>
          </p:nvSpPr>
          <p:spPr bwMode="auto">
            <a:xfrm>
              <a:off x="3772" y="2156"/>
              <a:ext cx="560" cy="28"/>
            </a:xfrm>
            <a:custGeom>
              <a:avLst/>
              <a:gdLst>
                <a:gd name="T0" fmla="*/ 0 w 560"/>
                <a:gd name="T1" fmla="*/ 0 h 28"/>
                <a:gd name="T2" fmla="*/ 560 w 560"/>
                <a:gd name="T3" fmla="*/ 28 h 28"/>
                <a:gd name="T4" fmla="*/ 0 60000 65536"/>
                <a:gd name="T5" fmla="*/ 0 60000 65536"/>
                <a:gd name="T6" fmla="*/ 0 w 560"/>
                <a:gd name="T7" fmla="*/ 0 h 28"/>
                <a:gd name="T8" fmla="*/ 560 w 560"/>
                <a:gd name="T9" fmla="*/ 28 h 2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60" h="28">
                  <a:moveTo>
                    <a:pt x="0" y="0"/>
                  </a:moveTo>
                  <a:lnTo>
                    <a:pt x="560" y="28"/>
                  </a:ln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0" name="Freeform 22"/>
            <p:cNvSpPr>
              <a:spLocks/>
            </p:cNvSpPr>
            <p:nvPr/>
          </p:nvSpPr>
          <p:spPr bwMode="auto">
            <a:xfrm>
              <a:off x="4176" y="2184"/>
              <a:ext cx="156" cy="360"/>
            </a:xfrm>
            <a:custGeom>
              <a:avLst/>
              <a:gdLst>
                <a:gd name="T0" fmla="*/ 0 w 156"/>
                <a:gd name="T1" fmla="*/ 360 h 360"/>
                <a:gd name="T2" fmla="*/ 156 w 156"/>
                <a:gd name="T3" fmla="*/ 0 h 360"/>
                <a:gd name="T4" fmla="*/ 0 60000 65536"/>
                <a:gd name="T5" fmla="*/ 0 60000 65536"/>
                <a:gd name="T6" fmla="*/ 0 w 156"/>
                <a:gd name="T7" fmla="*/ 0 h 360"/>
                <a:gd name="T8" fmla="*/ 156 w 156"/>
                <a:gd name="T9" fmla="*/ 360 h 36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56" h="360">
                  <a:moveTo>
                    <a:pt x="0" y="360"/>
                  </a:moveTo>
                  <a:lnTo>
                    <a:pt x="156" y="0"/>
                  </a:ln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1" name="Freeform 23"/>
            <p:cNvSpPr>
              <a:spLocks/>
            </p:cNvSpPr>
            <p:nvPr/>
          </p:nvSpPr>
          <p:spPr bwMode="auto">
            <a:xfrm>
              <a:off x="4176" y="2544"/>
              <a:ext cx="316" cy="324"/>
            </a:xfrm>
            <a:custGeom>
              <a:avLst/>
              <a:gdLst>
                <a:gd name="T0" fmla="*/ 0 w 316"/>
                <a:gd name="T1" fmla="*/ 0 h 324"/>
                <a:gd name="T2" fmla="*/ 316 w 316"/>
                <a:gd name="T3" fmla="*/ 324 h 324"/>
                <a:gd name="T4" fmla="*/ 0 60000 65536"/>
                <a:gd name="T5" fmla="*/ 0 60000 65536"/>
                <a:gd name="T6" fmla="*/ 0 w 316"/>
                <a:gd name="T7" fmla="*/ 0 h 324"/>
                <a:gd name="T8" fmla="*/ 316 w 316"/>
                <a:gd name="T9" fmla="*/ 324 h 32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6" h="324">
                  <a:moveTo>
                    <a:pt x="0" y="0"/>
                  </a:moveTo>
                  <a:lnTo>
                    <a:pt x="316" y="324"/>
                  </a:ln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2" name="Freeform 24"/>
            <p:cNvSpPr>
              <a:spLocks/>
            </p:cNvSpPr>
            <p:nvPr/>
          </p:nvSpPr>
          <p:spPr bwMode="auto">
            <a:xfrm>
              <a:off x="3768" y="2148"/>
              <a:ext cx="408" cy="396"/>
            </a:xfrm>
            <a:custGeom>
              <a:avLst/>
              <a:gdLst>
                <a:gd name="T0" fmla="*/ 0 w 408"/>
                <a:gd name="T1" fmla="*/ 0 h 396"/>
                <a:gd name="T2" fmla="*/ 408 w 408"/>
                <a:gd name="T3" fmla="*/ 396 h 396"/>
                <a:gd name="T4" fmla="*/ 0 60000 65536"/>
                <a:gd name="T5" fmla="*/ 0 60000 65536"/>
                <a:gd name="T6" fmla="*/ 0 w 408"/>
                <a:gd name="T7" fmla="*/ 0 h 396"/>
                <a:gd name="T8" fmla="*/ 408 w 408"/>
                <a:gd name="T9" fmla="*/ 396 h 39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08" h="396">
                  <a:moveTo>
                    <a:pt x="0" y="0"/>
                  </a:moveTo>
                  <a:lnTo>
                    <a:pt x="408" y="396"/>
                  </a:ln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3" name="Freeform 25"/>
            <p:cNvSpPr>
              <a:spLocks/>
            </p:cNvSpPr>
            <p:nvPr/>
          </p:nvSpPr>
          <p:spPr bwMode="auto">
            <a:xfrm>
              <a:off x="3772" y="1836"/>
              <a:ext cx="320" cy="324"/>
            </a:xfrm>
            <a:custGeom>
              <a:avLst/>
              <a:gdLst>
                <a:gd name="T0" fmla="*/ 0 w 320"/>
                <a:gd name="T1" fmla="*/ 324 h 324"/>
                <a:gd name="T2" fmla="*/ 320 w 320"/>
                <a:gd name="T3" fmla="*/ 0 h 324"/>
                <a:gd name="T4" fmla="*/ 0 60000 65536"/>
                <a:gd name="T5" fmla="*/ 0 60000 65536"/>
                <a:gd name="T6" fmla="*/ 0 w 320"/>
                <a:gd name="T7" fmla="*/ 0 h 324"/>
                <a:gd name="T8" fmla="*/ 320 w 320"/>
                <a:gd name="T9" fmla="*/ 324 h 32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20" h="324">
                  <a:moveTo>
                    <a:pt x="0" y="324"/>
                  </a:moveTo>
                  <a:lnTo>
                    <a:pt x="320" y="0"/>
                  </a:ln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4" name="Freeform 26"/>
            <p:cNvSpPr>
              <a:spLocks/>
            </p:cNvSpPr>
            <p:nvPr/>
          </p:nvSpPr>
          <p:spPr bwMode="auto">
            <a:xfrm>
              <a:off x="4096" y="1556"/>
              <a:ext cx="472" cy="280"/>
            </a:xfrm>
            <a:custGeom>
              <a:avLst/>
              <a:gdLst>
                <a:gd name="T0" fmla="*/ 0 w 472"/>
                <a:gd name="T1" fmla="*/ 280 h 280"/>
                <a:gd name="T2" fmla="*/ 472 w 472"/>
                <a:gd name="T3" fmla="*/ 0 h 280"/>
                <a:gd name="T4" fmla="*/ 0 60000 65536"/>
                <a:gd name="T5" fmla="*/ 0 60000 65536"/>
                <a:gd name="T6" fmla="*/ 0 w 472"/>
                <a:gd name="T7" fmla="*/ 0 h 280"/>
                <a:gd name="T8" fmla="*/ 472 w 472"/>
                <a:gd name="T9" fmla="*/ 280 h 28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72" h="280">
                  <a:moveTo>
                    <a:pt x="0" y="280"/>
                  </a:moveTo>
                  <a:lnTo>
                    <a:pt x="472" y="0"/>
                  </a:ln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5" name="Freeform 27"/>
            <p:cNvSpPr>
              <a:spLocks/>
            </p:cNvSpPr>
            <p:nvPr/>
          </p:nvSpPr>
          <p:spPr bwMode="auto">
            <a:xfrm>
              <a:off x="4080" y="1824"/>
              <a:ext cx="248" cy="368"/>
            </a:xfrm>
            <a:custGeom>
              <a:avLst/>
              <a:gdLst>
                <a:gd name="T0" fmla="*/ 0 w 248"/>
                <a:gd name="T1" fmla="*/ 0 h 368"/>
                <a:gd name="T2" fmla="*/ 248 w 248"/>
                <a:gd name="T3" fmla="*/ 368 h 368"/>
                <a:gd name="T4" fmla="*/ 0 60000 65536"/>
                <a:gd name="T5" fmla="*/ 0 60000 65536"/>
                <a:gd name="T6" fmla="*/ 0 w 248"/>
                <a:gd name="T7" fmla="*/ 0 h 368"/>
                <a:gd name="T8" fmla="*/ 248 w 248"/>
                <a:gd name="T9" fmla="*/ 368 h 36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8" h="368">
                  <a:moveTo>
                    <a:pt x="0" y="0"/>
                  </a:moveTo>
                  <a:lnTo>
                    <a:pt x="248" y="368"/>
                  </a:ln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6" name="Freeform 28"/>
            <p:cNvSpPr>
              <a:spLocks/>
            </p:cNvSpPr>
            <p:nvPr/>
          </p:nvSpPr>
          <p:spPr bwMode="auto">
            <a:xfrm>
              <a:off x="4332" y="1560"/>
              <a:ext cx="236" cy="636"/>
            </a:xfrm>
            <a:custGeom>
              <a:avLst/>
              <a:gdLst>
                <a:gd name="T0" fmla="*/ 0 w 236"/>
                <a:gd name="T1" fmla="*/ 636 h 636"/>
                <a:gd name="T2" fmla="*/ 236 w 236"/>
                <a:gd name="T3" fmla="*/ 0 h 636"/>
                <a:gd name="T4" fmla="*/ 0 60000 65536"/>
                <a:gd name="T5" fmla="*/ 0 60000 65536"/>
                <a:gd name="T6" fmla="*/ 0 w 236"/>
                <a:gd name="T7" fmla="*/ 0 h 636"/>
                <a:gd name="T8" fmla="*/ 236 w 236"/>
                <a:gd name="T9" fmla="*/ 636 h 6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36" h="636">
                  <a:moveTo>
                    <a:pt x="0" y="636"/>
                  </a:moveTo>
                  <a:lnTo>
                    <a:pt x="236" y="0"/>
                  </a:ln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7" name="Freeform 29"/>
            <p:cNvSpPr>
              <a:spLocks/>
            </p:cNvSpPr>
            <p:nvPr/>
          </p:nvSpPr>
          <p:spPr bwMode="auto">
            <a:xfrm>
              <a:off x="4336" y="1920"/>
              <a:ext cx="704" cy="272"/>
            </a:xfrm>
            <a:custGeom>
              <a:avLst/>
              <a:gdLst>
                <a:gd name="T0" fmla="*/ 0 w 704"/>
                <a:gd name="T1" fmla="*/ 272 h 272"/>
                <a:gd name="T2" fmla="*/ 704 w 704"/>
                <a:gd name="T3" fmla="*/ 0 h 272"/>
                <a:gd name="T4" fmla="*/ 0 60000 65536"/>
                <a:gd name="T5" fmla="*/ 0 60000 65536"/>
                <a:gd name="T6" fmla="*/ 0 w 704"/>
                <a:gd name="T7" fmla="*/ 0 h 272"/>
                <a:gd name="T8" fmla="*/ 704 w 704"/>
                <a:gd name="T9" fmla="*/ 272 h 27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04" h="272">
                  <a:moveTo>
                    <a:pt x="0" y="272"/>
                  </a:moveTo>
                  <a:lnTo>
                    <a:pt x="704" y="0"/>
                  </a:ln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8" name="Freeform 30"/>
            <p:cNvSpPr>
              <a:spLocks/>
            </p:cNvSpPr>
            <p:nvPr/>
          </p:nvSpPr>
          <p:spPr bwMode="auto">
            <a:xfrm>
              <a:off x="4328" y="2192"/>
              <a:ext cx="724" cy="280"/>
            </a:xfrm>
            <a:custGeom>
              <a:avLst/>
              <a:gdLst>
                <a:gd name="T0" fmla="*/ 0 w 724"/>
                <a:gd name="T1" fmla="*/ 0 h 280"/>
                <a:gd name="T2" fmla="*/ 724 w 724"/>
                <a:gd name="T3" fmla="*/ 280 h 280"/>
                <a:gd name="T4" fmla="*/ 0 60000 65536"/>
                <a:gd name="T5" fmla="*/ 0 60000 65536"/>
                <a:gd name="T6" fmla="*/ 0 w 724"/>
                <a:gd name="T7" fmla="*/ 0 h 280"/>
                <a:gd name="T8" fmla="*/ 724 w 724"/>
                <a:gd name="T9" fmla="*/ 280 h 28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24" h="280">
                  <a:moveTo>
                    <a:pt x="0" y="0"/>
                  </a:moveTo>
                  <a:lnTo>
                    <a:pt x="724" y="280"/>
                  </a:ln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9" name="Freeform 31"/>
            <p:cNvSpPr>
              <a:spLocks/>
            </p:cNvSpPr>
            <p:nvPr/>
          </p:nvSpPr>
          <p:spPr bwMode="auto">
            <a:xfrm>
              <a:off x="4492" y="2472"/>
              <a:ext cx="560" cy="396"/>
            </a:xfrm>
            <a:custGeom>
              <a:avLst/>
              <a:gdLst>
                <a:gd name="T0" fmla="*/ 0 w 560"/>
                <a:gd name="T1" fmla="*/ 396 h 396"/>
                <a:gd name="T2" fmla="*/ 560 w 560"/>
                <a:gd name="T3" fmla="*/ 0 h 396"/>
                <a:gd name="T4" fmla="*/ 0 60000 65536"/>
                <a:gd name="T5" fmla="*/ 0 60000 65536"/>
                <a:gd name="T6" fmla="*/ 0 w 560"/>
                <a:gd name="T7" fmla="*/ 0 h 396"/>
                <a:gd name="T8" fmla="*/ 560 w 560"/>
                <a:gd name="T9" fmla="*/ 396 h 39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60" h="396">
                  <a:moveTo>
                    <a:pt x="0" y="396"/>
                  </a:moveTo>
                  <a:lnTo>
                    <a:pt x="560" y="0"/>
                  </a:ln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0" name="Line 32"/>
            <p:cNvSpPr>
              <a:spLocks noChangeShapeType="1"/>
            </p:cNvSpPr>
            <p:nvPr/>
          </p:nvSpPr>
          <p:spPr bwMode="auto">
            <a:xfrm>
              <a:off x="5040" y="1920"/>
              <a:ext cx="0" cy="52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1" name="Freeform 33"/>
            <p:cNvSpPr>
              <a:spLocks/>
            </p:cNvSpPr>
            <p:nvPr/>
          </p:nvSpPr>
          <p:spPr bwMode="auto">
            <a:xfrm>
              <a:off x="4576" y="1556"/>
              <a:ext cx="464" cy="364"/>
            </a:xfrm>
            <a:custGeom>
              <a:avLst/>
              <a:gdLst>
                <a:gd name="T0" fmla="*/ 0 w 464"/>
                <a:gd name="T1" fmla="*/ 0 h 364"/>
                <a:gd name="T2" fmla="*/ 464 w 464"/>
                <a:gd name="T3" fmla="*/ 364 h 364"/>
                <a:gd name="T4" fmla="*/ 0 60000 65536"/>
                <a:gd name="T5" fmla="*/ 0 60000 65536"/>
                <a:gd name="T6" fmla="*/ 0 w 464"/>
                <a:gd name="T7" fmla="*/ 0 h 364"/>
                <a:gd name="T8" fmla="*/ 464 w 464"/>
                <a:gd name="T9" fmla="*/ 364 h 3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64" h="364">
                  <a:moveTo>
                    <a:pt x="0" y="0"/>
                  </a:moveTo>
                  <a:lnTo>
                    <a:pt x="464" y="364"/>
                  </a:ln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72" name="Group 34"/>
          <p:cNvGrpSpPr>
            <a:grpSpLocks/>
          </p:cNvGrpSpPr>
          <p:nvPr/>
        </p:nvGrpSpPr>
        <p:grpSpPr bwMode="auto">
          <a:xfrm>
            <a:off x="3263900" y="3097213"/>
            <a:ext cx="2147888" cy="2200275"/>
            <a:chOff x="4072" y="1183"/>
            <a:chExt cx="1353" cy="1386"/>
          </a:xfrm>
        </p:grpSpPr>
        <p:sp>
          <p:nvSpPr>
            <p:cNvPr id="73" name="Oval 35"/>
            <p:cNvSpPr>
              <a:spLocks noChangeArrowheads="1"/>
            </p:cNvSpPr>
            <p:nvPr/>
          </p:nvSpPr>
          <p:spPr bwMode="auto">
            <a:xfrm>
              <a:off x="4390" y="1460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4" name="Oval 36"/>
            <p:cNvSpPr>
              <a:spLocks noChangeArrowheads="1"/>
            </p:cNvSpPr>
            <p:nvPr/>
          </p:nvSpPr>
          <p:spPr bwMode="auto">
            <a:xfrm>
              <a:off x="4629" y="1817"/>
              <a:ext cx="80" cy="7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5" name="Oval 37"/>
            <p:cNvSpPr>
              <a:spLocks noChangeArrowheads="1"/>
            </p:cNvSpPr>
            <p:nvPr/>
          </p:nvSpPr>
          <p:spPr bwMode="auto">
            <a:xfrm>
              <a:off x="4072" y="1777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6" name="Oval 38"/>
            <p:cNvSpPr>
              <a:spLocks noChangeArrowheads="1"/>
            </p:cNvSpPr>
            <p:nvPr/>
          </p:nvSpPr>
          <p:spPr bwMode="auto">
            <a:xfrm>
              <a:off x="4470" y="2173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7" name="Oval 39"/>
            <p:cNvSpPr>
              <a:spLocks noChangeArrowheads="1"/>
            </p:cNvSpPr>
            <p:nvPr/>
          </p:nvSpPr>
          <p:spPr bwMode="auto">
            <a:xfrm>
              <a:off x="5346" y="1540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8" name="Oval 40"/>
            <p:cNvSpPr>
              <a:spLocks noChangeArrowheads="1"/>
            </p:cNvSpPr>
            <p:nvPr/>
          </p:nvSpPr>
          <p:spPr bwMode="auto">
            <a:xfrm>
              <a:off x="4868" y="1183"/>
              <a:ext cx="80" cy="7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9" name="Oval 41"/>
            <p:cNvSpPr>
              <a:spLocks noChangeArrowheads="1"/>
            </p:cNvSpPr>
            <p:nvPr/>
          </p:nvSpPr>
          <p:spPr bwMode="auto">
            <a:xfrm>
              <a:off x="5346" y="2094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80" name="Oval 42"/>
            <p:cNvSpPr>
              <a:spLocks noChangeArrowheads="1"/>
            </p:cNvSpPr>
            <p:nvPr/>
          </p:nvSpPr>
          <p:spPr bwMode="auto">
            <a:xfrm>
              <a:off x="4788" y="2490"/>
              <a:ext cx="80" cy="7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Take-home Question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8229600" cy="5135563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en-US" dirty="0"/>
              <a:t>	Suppose we have two triangles: ABC and A’B’C’.  What transformation will map A to A’, B to B’, and C to C’?  How can we get the parameters? </a:t>
            </a:r>
          </a:p>
        </p:txBody>
      </p:sp>
      <p:sp>
        <p:nvSpPr>
          <p:cNvPr id="17" name="AutoShape 4" descr="Denim"/>
          <p:cNvSpPr>
            <a:spLocks noChangeArrowheads="1"/>
          </p:cNvSpPr>
          <p:nvPr/>
        </p:nvSpPr>
        <p:spPr bwMode="auto">
          <a:xfrm>
            <a:off x="1118369" y="3946968"/>
            <a:ext cx="1676400" cy="1447800"/>
          </a:xfrm>
          <a:prstGeom prst="triangle">
            <a:avLst>
              <a:gd name="adj" fmla="val 50000"/>
            </a:avLst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8" name="AutoShape 5"/>
          <p:cNvSpPr>
            <a:spLocks noChangeArrowheads="1"/>
          </p:cNvSpPr>
          <p:nvPr/>
        </p:nvSpPr>
        <p:spPr bwMode="auto">
          <a:xfrm rot="-831458">
            <a:off x="5379219" y="3894581"/>
            <a:ext cx="2133600" cy="1273175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3709169" y="4785168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i="1">
                <a:solidFill>
                  <a:srgbClr val="000000"/>
                </a:solidFill>
                <a:latin typeface="Times New Roman" pitchFamily="18" charset="0"/>
              </a:rPr>
              <a:t>T</a:t>
            </a: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US" sz="2400" b="1" i="1">
                <a:solidFill>
                  <a:srgbClr val="000000"/>
                </a:solidFill>
                <a:latin typeface="Times New Roman" pitchFamily="18" charset="0"/>
              </a:rPr>
              <a:t>x,y</a:t>
            </a:r>
            <a:r>
              <a:rPr lang="en-US" sz="2400" b="1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21" name="AutoShape 7"/>
          <p:cNvSpPr>
            <a:spLocks noChangeArrowheads="1"/>
          </p:cNvSpPr>
          <p:nvPr/>
        </p:nvSpPr>
        <p:spPr bwMode="auto">
          <a:xfrm>
            <a:off x="3986983" y="4542280"/>
            <a:ext cx="636587" cy="319088"/>
          </a:xfrm>
          <a:prstGeom prst="rightArrow">
            <a:avLst>
              <a:gd name="adj1" fmla="val 50000"/>
              <a:gd name="adj2" fmla="val 49876"/>
            </a:avLst>
          </a:prstGeom>
          <a:solidFill>
            <a:srgbClr val="FFFF00"/>
          </a:solidFill>
          <a:ln w="28575">
            <a:solidFill>
              <a:schemeClr val="accent1"/>
            </a:solidFill>
            <a:miter lim="800000"/>
            <a:headEnd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ru-RU" sz="2400" i="1">
              <a:solidFill>
                <a:srgbClr val="FFFF00"/>
              </a:solidFill>
            </a:endParaRPr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4090169" y="4113656"/>
            <a:ext cx="361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b="1">
                <a:solidFill>
                  <a:srgbClr val="000000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807219" y="5166168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24" name="Text Box 10"/>
          <p:cNvSpPr txBox="1">
            <a:spLocks noChangeArrowheads="1"/>
          </p:cNvSpPr>
          <p:nvPr/>
        </p:nvSpPr>
        <p:spPr bwMode="auto">
          <a:xfrm>
            <a:off x="1797819" y="3565968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25" name="Text Box 11"/>
          <p:cNvSpPr txBox="1">
            <a:spLocks noChangeArrowheads="1"/>
          </p:cNvSpPr>
          <p:nvPr/>
        </p:nvSpPr>
        <p:spPr bwMode="auto">
          <a:xfrm>
            <a:off x="2770957" y="5166168"/>
            <a:ext cx="40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rgbClr val="000000"/>
                </a:solidFill>
              </a:rPr>
              <a:t>C</a:t>
            </a:r>
          </a:p>
        </p:txBody>
      </p:sp>
      <p:sp>
        <p:nvSpPr>
          <p:cNvPr id="26" name="Text Box 12"/>
          <p:cNvSpPr txBox="1">
            <a:spLocks noChangeArrowheads="1"/>
          </p:cNvSpPr>
          <p:nvPr/>
        </p:nvSpPr>
        <p:spPr bwMode="auto">
          <a:xfrm>
            <a:off x="5150620" y="5205856"/>
            <a:ext cx="43595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rgbClr val="000000"/>
                </a:solidFill>
              </a:rPr>
              <a:t>A’</a:t>
            </a:r>
          </a:p>
        </p:txBody>
      </p:sp>
      <p:sp>
        <p:nvSpPr>
          <p:cNvPr id="27" name="Text Box 13"/>
          <p:cNvSpPr txBox="1">
            <a:spLocks noChangeArrowheads="1"/>
          </p:cNvSpPr>
          <p:nvPr/>
        </p:nvSpPr>
        <p:spPr bwMode="auto">
          <a:xfrm>
            <a:off x="7519170" y="4861368"/>
            <a:ext cx="473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rgbClr val="000000"/>
                </a:solidFill>
              </a:rPr>
              <a:t>C’</a:t>
            </a:r>
          </a:p>
        </p:txBody>
      </p: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6147570" y="3489768"/>
            <a:ext cx="455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rgbClr val="000000"/>
                </a:solidFill>
              </a:rPr>
              <a:t>B’</a:t>
            </a:r>
          </a:p>
        </p:txBody>
      </p:sp>
      <p:sp>
        <p:nvSpPr>
          <p:cNvPr id="29" name="Text Box 15"/>
          <p:cNvSpPr txBox="1">
            <a:spLocks noChangeArrowheads="1"/>
          </p:cNvSpPr>
          <p:nvPr/>
        </p:nvSpPr>
        <p:spPr bwMode="auto">
          <a:xfrm>
            <a:off x="1424757" y="5434456"/>
            <a:ext cx="989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</a:rPr>
              <a:t>Source</a:t>
            </a:r>
          </a:p>
        </p:txBody>
      </p:sp>
      <p:sp>
        <p:nvSpPr>
          <p:cNvPr id="30" name="Text Box 16"/>
          <p:cNvSpPr txBox="1">
            <a:spLocks noChangeArrowheads="1"/>
          </p:cNvSpPr>
          <p:nvPr/>
        </p:nvSpPr>
        <p:spPr bwMode="auto">
          <a:xfrm>
            <a:off x="5918969" y="5434456"/>
            <a:ext cx="14557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</a:rPr>
              <a:t>Destination</a:t>
            </a:r>
          </a:p>
        </p:txBody>
      </p:sp>
    </p:spTree>
    <p:extLst>
      <p:ext uri="{BB962C8B-B14F-4D97-AF65-F5344CB8AC3E}">
        <p14:creationId xmlns:p14="http://schemas.microsoft.com/office/powerpoint/2010/main" val="14367303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Image Morphing</a:t>
            </a:r>
          </a:p>
        </p:txBody>
      </p:sp>
      <p:sp>
        <p:nvSpPr>
          <p:cNvPr id="625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/>
            <a:r>
              <a:rPr lang="en-US" dirty="0"/>
              <a:t>How do we create a morphing sequence?</a:t>
            </a:r>
          </a:p>
          <a:p>
            <a:pPr marL="914400" lvl="1" indent="-457200">
              <a:buFontTx/>
              <a:buAutoNum type="arabicPeriod"/>
            </a:pPr>
            <a:r>
              <a:rPr lang="en-US" dirty="0"/>
              <a:t>Create an intermediate shape (by interpolation)</a:t>
            </a:r>
          </a:p>
          <a:p>
            <a:pPr marL="914400" lvl="1" indent="-457200">
              <a:buFontTx/>
              <a:buAutoNum type="arabicPeriod"/>
            </a:pPr>
            <a:r>
              <a:rPr lang="en-US" dirty="0"/>
              <a:t>Warp both images towards it</a:t>
            </a:r>
          </a:p>
          <a:p>
            <a:pPr marL="914400" lvl="1" indent="-457200">
              <a:buFontTx/>
              <a:buAutoNum type="arabicPeriod"/>
            </a:pPr>
            <a:r>
              <a:rPr lang="en-US" dirty="0"/>
              <a:t>Cross-dissolve the colors in the newly warped images</a:t>
            </a:r>
          </a:p>
        </p:txBody>
      </p:sp>
      <p:pic>
        <p:nvPicPr>
          <p:cNvPr id="36868" name="Picture 4" descr="CatWMorp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2997200"/>
            <a:ext cx="5905500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5667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Warp interpolation</a:t>
            </a:r>
          </a:p>
        </p:txBody>
      </p:sp>
      <p:sp>
        <p:nvSpPr>
          <p:cNvPr id="689155" name="Rectangle 3"/>
          <p:cNvSpPr>
            <a:spLocks noGrp="1" noChangeArrowheads="1"/>
          </p:cNvSpPr>
          <p:nvPr>
            <p:ph idx="1"/>
          </p:nvPr>
        </p:nvSpPr>
        <p:spPr>
          <a:xfrm>
            <a:off x="495300" y="1066801"/>
            <a:ext cx="8686800" cy="51355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How do we create an intermediate shape at time t?</a:t>
            </a:r>
          </a:p>
          <a:p>
            <a:r>
              <a:rPr lang="en-US" sz="2800" dirty="0"/>
              <a:t>Assume t = [0,1]</a:t>
            </a:r>
          </a:p>
          <a:p>
            <a:r>
              <a:rPr lang="en-US" sz="2800" dirty="0"/>
              <a:t>Simple linear interpolation of each feature pair</a:t>
            </a:r>
          </a:p>
          <a:p>
            <a:pPr lvl="1"/>
            <a:r>
              <a:rPr lang="en-US" sz="2400" dirty="0"/>
              <a:t>(1-t)*p1+t*p0 for corresponding features p0 and p1</a:t>
            </a:r>
          </a:p>
        </p:txBody>
      </p:sp>
      <p:pic>
        <p:nvPicPr>
          <p:cNvPr id="37892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572" t="28667" r="8858" b="22571"/>
          <a:stretch>
            <a:fillRect/>
          </a:stretch>
        </p:blipFill>
        <p:spPr bwMode="auto">
          <a:xfrm>
            <a:off x="1714500" y="3429000"/>
            <a:ext cx="5638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9155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Dynamic Scene</a:t>
            </a:r>
          </a:p>
        </p:txBody>
      </p:sp>
      <p:pic>
        <p:nvPicPr>
          <p:cNvPr id="40963" name="Picture 5"/>
          <p:cNvPicPr>
            <a:picLocks noChangeAspect="1" noChangeArrowheads="1"/>
          </p:cNvPicPr>
          <p:nvPr/>
        </p:nvPicPr>
        <p:blipFill>
          <a:blip r:embed="rId2" cstate="print"/>
          <a:srcRect l="45714" t="15237" r="28000" b="13142"/>
          <a:stretch>
            <a:fillRect/>
          </a:stretch>
        </p:blipFill>
        <p:spPr bwMode="auto">
          <a:xfrm>
            <a:off x="1447801" y="1524000"/>
            <a:ext cx="1976639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371600" y="5943600"/>
            <a:ext cx="6765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Willow morph: </a:t>
            </a:r>
            <a:r>
              <a:rPr lang="en-US" dirty="0">
                <a:hlinkClick r:id="rId3"/>
              </a:rPr>
              <a:t>http://www.youtube.com/watch?v=uLUyuWo3pG0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733801" y="3048001"/>
            <a:ext cx="50257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Black or White (MJ): </a:t>
            </a:r>
          </a:p>
          <a:p>
            <a:r>
              <a:rPr lang="en-US" dirty="0">
                <a:hlinkClick r:id="rId4"/>
              </a:rPr>
              <a:t>http://www.youtube.com/watch?v=R4kLKv5gtxc</a:t>
            </a: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AutoShape 1"/>
          <p:cNvSpPr>
            <a:spLocks noChangeArrowheads="1"/>
          </p:cNvSpPr>
          <p:nvPr/>
        </p:nvSpPr>
        <p:spPr bwMode="auto">
          <a:xfrm>
            <a:off x="1288370" y="467859"/>
            <a:ext cx="7770813" cy="836613"/>
          </a:xfrm>
          <a:custGeom>
            <a:avLst/>
            <a:gdLst>
              <a:gd name="G0" fmla="*/ 21588 1 2"/>
              <a:gd name="G1" fmla="*/ 2326 1 2"/>
              <a:gd name="G2" fmla="+- 2326 0 0"/>
              <a:gd name="G3" fmla="+- 21588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21588" y="0"/>
                </a:lnTo>
                <a:lnTo>
                  <a:pt x="21588" y="2326"/>
                </a:lnTo>
                <a:lnTo>
                  <a:pt x="0" y="2326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sz="3200" dirty="0">
                <a:solidFill>
                  <a:srgbClr val="000000"/>
                </a:solidFill>
                <a:ea typeface="AR PL KaitiM GB" charset="0"/>
                <a:cs typeface="AR PL KaitiM GB" charset="0"/>
              </a:rPr>
              <a:t>Aligning Faces</a:t>
            </a:r>
          </a:p>
        </p:txBody>
      </p:sp>
      <p:sp>
        <p:nvSpPr>
          <p:cNvPr id="16386" name="AutoShape 2"/>
          <p:cNvSpPr>
            <a:spLocks noChangeArrowheads="1"/>
          </p:cNvSpPr>
          <p:nvPr/>
        </p:nvSpPr>
        <p:spPr bwMode="auto">
          <a:xfrm>
            <a:off x="1115333" y="1183821"/>
            <a:ext cx="4149725" cy="4792662"/>
          </a:xfrm>
          <a:custGeom>
            <a:avLst/>
            <a:gdLst>
              <a:gd name="G0" fmla="*/ 11529 1 2"/>
              <a:gd name="G1" fmla="*/ 13315 1 2"/>
              <a:gd name="G2" fmla="+- 13315 0 0"/>
              <a:gd name="G3" fmla="+- 11529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11529" y="0"/>
                </a:lnTo>
                <a:lnTo>
                  <a:pt x="11529" y="13315"/>
                </a:lnTo>
                <a:lnTo>
                  <a:pt x="0" y="13315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marL="215900" indent="-215900"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2600" dirty="0">
                <a:solidFill>
                  <a:srgbClr val="000000"/>
                </a:solidFill>
                <a:ea typeface="AR PL KaitiM GB" charset="0"/>
                <a:cs typeface="AR PL KaitiM GB" charset="0"/>
              </a:rPr>
              <a:t>The more key-points,</a:t>
            </a:r>
            <a:br>
              <a:rPr lang="en-US" sz="2600" dirty="0">
                <a:solidFill>
                  <a:srgbClr val="000000"/>
                </a:solidFill>
                <a:ea typeface="AR PL KaitiM GB" charset="0"/>
                <a:cs typeface="AR PL KaitiM GB" charset="0"/>
              </a:rPr>
            </a:br>
            <a:r>
              <a:rPr lang="en-US" sz="2600" dirty="0">
                <a:solidFill>
                  <a:srgbClr val="000000"/>
                </a:solidFill>
                <a:ea typeface="AR PL KaitiM GB" charset="0"/>
                <a:cs typeface="AR PL KaitiM GB" charset="0"/>
              </a:rPr>
              <a:t> the finer alignment 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39694" y="1436233"/>
            <a:ext cx="3473450" cy="4319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6388" name="AutoShape 4"/>
          <p:cNvSpPr>
            <a:spLocks noChangeArrowheads="1"/>
          </p:cNvSpPr>
          <p:nvPr/>
        </p:nvSpPr>
        <p:spPr bwMode="auto">
          <a:xfrm>
            <a:off x="708024" y="4965700"/>
            <a:ext cx="2908300" cy="363538"/>
          </a:xfrm>
          <a:custGeom>
            <a:avLst/>
            <a:gdLst>
              <a:gd name="G0" fmla="*/ 8080 1 2"/>
              <a:gd name="G1" fmla="*/ 1012 1 2"/>
              <a:gd name="G2" fmla="+- 1012 0 0"/>
              <a:gd name="G3" fmla="+- 8080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8080" y="0"/>
                </a:lnTo>
                <a:lnTo>
                  <a:pt x="8080" y="1012"/>
                </a:lnTo>
                <a:lnTo>
                  <a:pt x="0" y="1012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>
                <a:solidFill>
                  <a:srgbClr val="808080"/>
                </a:solidFill>
                <a:ea typeface="AR PL KaitiM GB" charset="0"/>
                <a:cs typeface="AR PL KaitiM GB" charset="0"/>
              </a:rPr>
              <a:t>Images from Alyosha Efros</a:t>
            </a:r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3200400"/>
            <a:ext cx="3108325" cy="1627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45414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/>
              <a:t>Morphing &amp; matting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4200" y="1003300"/>
            <a:ext cx="10363200" cy="5257800"/>
          </a:xfrm>
        </p:spPr>
        <p:txBody>
          <a:bodyPr/>
          <a:lstStyle/>
          <a:p>
            <a:r>
              <a:rPr lang="en-US" dirty="0"/>
              <a:t>	Extract foreground first to avoid artifacts in the background</a:t>
            </a:r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905000"/>
            <a:ext cx="6019800" cy="45481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457201" y="6248400"/>
            <a:ext cx="28924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solidFill>
                  <a:srgbClr val="000000"/>
                </a:solidFill>
              </a:rPr>
              <a:t>Slide by Durand and Freeman</a:t>
            </a:r>
            <a:endParaRPr lang="ru-RU" sz="16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Appearance Vectors vs. Shape Vectors</a:t>
            </a:r>
          </a:p>
        </p:txBody>
      </p:sp>
      <p:sp>
        <p:nvSpPr>
          <p:cNvPr id="11278" name="Rectangle 14"/>
          <p:cNvSpPr>
            <a:spLocks noChangeArrowheads="1"/>
          </p:cNvSpPr>
          <p:nvPr/>
        </p:nvSpPr>
        <p:spPr bwMode="auto">
          <a:xfrm>
            <a:off x="6482882" y="1143001"/>
            <a:ext cx="152400" cy="254707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9" name="Text Box 15"/>
          <p:cNvSpPr txBox="1">
            <a:spLocks noChangeArrowheads="1"/>
          </p:cNvSpPr>
          <p:nvPr/>
        </p:nvSpPr>
        <p:spPr bwMode="auto">
          <a:xfrm>
            <a:off x="3585556" y="3276600"/>
            <a:ext cx="259252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200*150 pixels </a:t>
            </a:r>
            <a:r>
              <a:rPr lang="en-US" sz="1600" dirty="0"/>
              <a:t>(RGB)</a:t>
            </a:r>
            <a:endParaRPr lang="en-US" sz="2000" dirty="0"/>
          </a:p>
        </p:txBody>
      </p:sp>
      <p:sp>
        <p:nvSpPr>
          <p:cNvPr id="11281" name="Text Box 17"/>
          <p:cNvSpPr txBox="1">
            <a:spLocks noChangeArrowheads="1"/>
          </p:cNvSpPr>
          <p:nvPr/>
        </p:nvSpPr>
        <p:spPr bwMode="auto">
          <a:xfrm>
            <a:off x="6711486" y="2057401"/>
            <a:ext cx="152455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/>
              <a:t>Vector of</a:t>
            </a:r>
          </a:p>
          <a:p>
            <a:pPr algn="ctr"/>
            <a:r>
              <a:rPr lang="en-US" sz="2000" dirty="0"/>
              <a:t>200*150*3</a:t>
            </a:r>
          </a:p>
          <a:p>
            <a:pPr algn="ctr"/>
            <a:r>
              <a:rPr lang="en-US" sz="2000" dirty="0"/>
              <a:t>Dimensions</a:t>
            </a:r>
          </a:p>
        </p:txBody>
      </p:sp>
      <p:grpSp>
        <p:nvGrpSpPr>
          <p:cNvPr id="18" name="Group 4"/>
          <p:cNvGrpSpPr>
            <a:grpSpLocks/>
          </p:cNvGrpSpPr>
          <p:nvPr/>
        </p:nvGrpSpPr>
        <p:grpSpPr bwMode="auto">
          <a:xfrm>
            <a:off x="3973328" y="4295928"/>
            <a:ext cx="1504189" cy="1800072"/>
            <a:chOff x="1606" y="744"/>
            <a:chExt cx="2740" cy="3216"/>
          </a:xfrm>
        </p:grpSpPr>
        <p:pic>
          <p:nvPicPr>
            <p:cNvPr id="19" name="Picture 5" descr="efros_alexei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t="5797" b="15942"/>
            <a:stretch>
              <a:fillRect/>
            </a:stretch>
          </p:blipFill>
          <p:spPr bwMode="auto">
            <a:xfrm>
              <a:off x="1606" y="744"/>
              <a:ext cx="2740" cy="3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Rectangle 6"/>
            <p:cNvSpPr>
              <a:spLocks noChangeArrowheads="1"/>
            </p:cNvSpPr>
            <p:nvPr/>
          </p:nvSpPr>
          <p:spPr bwMode="auto">
            <a:xfrm>
              <a:off x="2832" y="2400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Rectangle 7"/>
            <p:cNvSpPr>
              <a:spLocks noChangeArrowheads="1"/>
            </p:cNvSpPr>
            <p:nvPr/>
          </p:nvSpPr>
          <p:spPr bwMode="auto">
            <a:xfrm>
              <a:off x="2448" y="2376"/>
              <a:ext cx="96" cy="96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Rectangle 8"/>
            <p:cNvSpPr>
              <a:spLocks noChangeArrowheads="1"/>
            </p:cNvSpPr>
            <p:nvPr/>
          </p:nvSpPr>
          <p:spPr bwMode="auto">
            <a:xfrm>
              <a:off x="3168" y="2448"/>
              <a:ext cx="96" cy="96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Rectangle 9"/>
            <p:cNvSpPr>
              <a:spLocks noChangeArrowheads="1"/>
            </p:cNvSpPr>
            <p:nvPr/>
          </p:nvSpPr>
          <p:spPr bwMode="auto">
            <a:xfrm>
              <a:off x="2776" y="2896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Rectangle 10"/>
            <p:cNvSpPr>
              <a:spLocks noChangeArrowheads="1"/>
            </p:cNvSpPr>
            <p:nvPr/>
          </p:nvSpPr>
          <p:spPr bwMode="auto">
            <a:xfrm>
              <a:off x="2568" y="2784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Rectangle 11"/>
            <p:cNvSpPr>
              <a:spLocks noChangeArrowheads="1"/>
            </p:cNvSpPr>
            <p:nvPr/>
          </p:nvSpPr>
          <p:spPr bwMode="auto">
            <a:xfrm>
              <a:off x="3024" y="2832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Rectangle 12"/>
            <p:cNvSpPr>
              <a:spLocks noChangeArrowheads="1"/>
            </p:cNvSpPr>
            <p:nvPr/>
          </p:nvSpPr>
          <p:spPr bwMode="auto">
            <a:xfrm>
              <a:off x="2400" y="3024"/>
              <a:ext cx="96" cy="9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Rectangle 13"/>
            <p:cNvSpPr>
              <a:spLocks noChangeArrowheads="1"/>
            </p:cNvSpPr>
            <p:nvPr/>
          </p:nvSpPr>
          <p:spPr bwMode="auto">
            <a:xfrm>
              <a:off x="3216" y="3072"/>
              <a:ext cx="96" cy="9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Rectangle 14"/>
            <p:cNvSpPr>
              <a:spLocks noChangeArrowheads="1"/>
            </p:cNvSpPr>
            <p:nvPr/>
          </p:nvSpPr>
          <p:spPr bwMode="auto">
            <a:xfrm>
              <a:off x="2816" y="3072"/>
              <a:ext cx="96" cy="9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Rectangle 15"/>
            <p:cNvSpPr>
              <a:spLocks noChangeArrowheads="1"/>
            </p:cNvSpPr>
            <p:nvPr/>
          </p:nvSpPr>
          <p:spPr bwMode="auto">
            <a:xfrm>
              <a:off x="2576" y="3192"/>
              <a:ext cx="96" cy="9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Rectangle 16"/>
            <p:cNvSpPr>
              <a:spLocks noChangeArrowheads="1"/>
            </p:cNvSpPr>
            <p:nvPr/>
          </p:nvSpPr>
          <p:spPr bwMode="auto">
            <a:xfrm>
              <a:off x="2800" y="3264"/>
              <a:ext cx="96" cy="9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Rectangle 17"/>
            <p:cNvSpPr>
              <a:spLocks noChangeArrowheads="1"/>
            </p:cNvSpPr>
            <p:nvPr/>
          </p:nvSpPr>
          <p:spPr bwMode="auto">
            <a:xfrm>
              <a:off x="3024" y="3216"/>
              <a:ext cx="96" cy="9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Rectangle 18"/>
            <p:cNvSpPr>
              <a:spLocks noChangeArrowheads="1"/>
            </p:cNvSpPr>
            <p:nvPr/>
          </p:nvSpPr>
          <p:spPr bwMode="auto">
            <a:xfrm>
              <a:off x="2784" y="3648"/>
              <a:ext cx="9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Rectangle 19"/>
            <p:cNvSpPr>
              <a:spLocks noChangeArrowheads="1"/>
            </p:cNvSpPr>
            <p:nvPr/>
          </p:nvSpPr>
          <p:spPr bwMode="auto">
            <a:xfrm>
              <a:off x="3264" y="3552"/>
              <a:ext cx="9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Rectangle 20"/>
            <p:cNvSpPr>
              <a:spLocks noChangeArrowheads="1"/>
            </p:cNvSpPr>
            <p:nvPr/>
          </p:nvSpPr>
          <p:spPr bwMode="auto">
            <a:xfrm>
              <a:off x="2408" y="3472"/>
              <a:ext cx="9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Rectangle 21"/>
            <p:cNvSpPr>
              <a:spLocks noChangeArrowheads="1"/>
            </p:cNvSpPr>
            <p:nvPr/>
          </p:nvSpPr>
          <p:spPr bwMode="auto">
            <a:xfrm>
              <a:off x="3552" y="3264"/>
              <a:ext cx="9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Rectangle 22"/>
            <p:cNvSpPr>
              <a:spLocks noChangeArrowheads="1"/>
            </p:cNvSpPr>
            <p:nvPr/>
          </p:nvSpPr>
          <p:spPr bwMode="auto">
            <a:xfrm>
              <a:off x="2112" y="3168"/>
              <a:ext cx="9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Rectangle 23"/>
            <p:cNvSpPr>
              <a:spLocks noChangeArrowheads="1"/>
            </p:cNvSpPr>
            <p:nvPr/>
          </p:nvSpPr>
          <p:spPr bwMode="auto">
            <a:xfrm>
              <a:off x="3696" y="2928"/>
              <a:ext cx="9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Rectangle 24"/>
            <p:cNvSpPr>
              <a:spLocks noChangeArrowheads="1"/>
            </p:cNvSpPr>
            <p:nvPr/>
          </p:nvSpPr>
          <p:spPr bwMode="auto">
            <a:xfrm>
              <a:off x="2016" y="2784"/>
              <a:ext cx="9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Rectangle 25"/>
            <p:cNvSpPr>
              <a:spLocks noChangeArrowheads="1"/>
            </p:cNvSpPr>
            <p:nvPr/>
          </p:nvSpPr>
          <p:spPr bwMode="auto">
            <a:xfrm>
              <a:off x="2064" y="2160"/>
              <a:ext cx="9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Rectangle 26"/>
            <p:cNvSpPr>
              <a:spLocks noChangeArrowheads="1"/>
            </p:cNvSpPr>
            <p:nvPr/>
          </p:nvSpPr>
          <p:spPr bwMode="auto">
            <a:xfrm>
              <a:off x="3696" y="2304"/>
              <a:ext cx="9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Rectangle 27"/>
            <p:cNvSpPr>
              <a:spLocks noChangeArrowheads="1"/>
            </p:cNvSpPr>
            <p:nvPr/>
          </p:nvSpPr>
          <p:spPr bwMode="auto">
            <a:xfrm>
              <a:off x="2688" y="2256"/>
              <a:ext cx="96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Rectangle 28"/>
            <p:cNvSpPr>
              <a:spLocks noChangeArrowheads="1"/>
            </p:cNvSpPr>
            <p:nvPr/>
          </p:nvSpPr>
          <p:spPr bwMode="auto">
            <a:xfrm>
              <a:off x="2448" y="2208"/>
              <a:ext cx="96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Rectangle 29"/>
            <p:cNvSpPr>
              <a:spLocks noChangeArrowheads="1"/>
            </p:cNvSpPr>
            <p:nvPr/>
          </p:nvSpPr>
          <p:spPr bwMode="auto">
            <a:xfrm>
              <a:off x="2208" y="2256"/>
              <a:ext cx="96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Rectangle 30"/>
            <p:cNvSpPr>
              <a:spLocks noChangeArrowheads="1"/>
            </p:cNvSpPr>
            <p:nvPr/>
          </p:nvSpPr>
          <p:spPr bwMode="auto">
            <a:xfrm>
              <a:off x="2976" y="2304"/>
              <a:ext cx="96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Rectangle 31"/>
            <p:cNvSpPr>
              <a:spLocks noChangeArrowheads="1"/>
            </p:cNvSpPr>
            <p:nvPr/>
          </p:nvSpPr>
          <p:spPr bwMode="auto">
            <a:xfrm>
              <a:off x="3232" y="2304"/>
              <a:ext cx="96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Rectangle 32"/>
            <p:cNvSpPr>
              <a:spLocks noChangeArrowheads="1"/>
            </p:cNvSpPr>
            <p:nvPr/>
          </p:nvSpPr>
          <p:spPr bwMode="auto">
            <a:xfrm>
              <a:off x="3504" y="2400"/>
              <a:ext cx="96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Rectangle 33"/>
            <p:cNvSpPr>
              <a:spLocks noChangeArrowheads="1"/>
            </p:cNvSpPr>
            <p:nvPr/>
          </p:nvSpPr>
          <p:spPr bwMode="auto">
            <a:xfrm>
              <a:off x="2112" y="1776"/>
              <a:ext cx="9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Rectangle 34"/>
            <p:cNvSpPr>
              <a:spLocks noChangeArrowheads="1"/>
            </p:cNvSpPr>
            <p:nvPr/>
          </p:nvSpPr>
          <p:spPr bwMode="auto">
            <a:xfrm>
              <a:off x="2544" y="1536"/>
              <a:ext cx="9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Rectangle 35"/>
            <p:cNvSpPr>
              <a:spLocks noChangeArrowheads="1"/>
            </p:cNvSpPr>
            <p:nvPr/>
          </p:nvSpPr>
          <p:spPr bwMode="auto">
            <a:xfrm>
              <a:off x="3216" y="1584"/>
              <a:ext cx="9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Rectangle 36"/>
            <p:cNvSpPr>
              <a:spLocks noChangeArrowheads="1"/>
            </p:cNvSpPr>
            <p:nvPr/>
          </p:nvSpPr>
          <p:spPr bwMode="auto">
            <a:xfrm>
              <a:off x="3552" y="1920"/>
              <a:ext cx="9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Rectangle 37"/>
            <p:cNvSpPr>
              <a:spLocks noChangeArrowheads="1"/>
            </p:cNvSpPr>
            <p:nvPr/>
          </p:nvSpPr>
          <p:spPr bwMode="auto">
            <a:xfrm>
              <a:off x="1872" y="2784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Rectangle 38"/>
            <p:cNvSpPr>
              <a:spLocks noChangeArrowheads="1"/>
            </p:cNvSpPr>
            <p:nvPr/>
          </p:nvSpPr>
          <p:spPr bwMode="auto">
            <a:xfrm>
              <a:off x="1824" y="2496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Rectangle 39"/>
            <p:cNvSpPr>
              <a:spLocks noChangeArrowheads="1"/>
            </p:cNvSpPr>
            <p:nvPr/>
          </p:nvSpPr>
          <p:spPr bwMode="auto">
            <a:xfrm>
              <a:off x="1872" y="2208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Rectangle 40"/>
            <p:cNvSpPr>
              <a:spLocks noChangeArrowheads="1"/>
            </p:cNvSpPr>
            <p:nvPr/>
          </p:nvSpPr>
          <p:spPr bwMode="auto">
            <a:xfrm>
              <a:off x="3832" y="2928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Rectangle 41"/>
            <p:cNvSpPr>
              <a:spLocks noChangeArrowheads="1"/>
            </p:cNvSpPr>
            <p:nvPr/>
          </p:nvSpPr>
          <p:spPr bwMode="auto">
            <a:xfrm>
              <a:off x="3936" y="2640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Rectangle 42"/>
            <p:cNvSpPr>
              <a:spLocks noChangeArrowheads="1"/>
            </p:cNvSpPr>
            <p:nvPr/>
          </p:nvSpPr>
          <p:spPr bwMode="auto">
            <a:xfrm>
              <a:off x="3984" y="2304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Rectangle 43"/>
            <p:cNvSpPr>
              <a:spLocks noChangeArrowheads="1"/>
            </p:cNvSpPr>
            <p:nvPr/>
          </p:nvSpPr>
          <p:spPr bwMode="auto">
            <a:xfrm>
              <a:off x="1872" y="1728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Rectangle 44"/>
            <p:cNvSpPr>
              <a:spLocks noChangeArrowheads="1"/>
            </p:cNvSpPr>
            <p:nvPr/>
          </p:nvSpPr>
          <p:spPr bwMode="auto">
            <a:xfrm>
              <a:off x="2160" y="1248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Rectangle 45"/>
            <p:cNvSpPr>
              <a:spLocks noChangeArrowheads="1"/>
            </p:cNvSpPr>
            <p:nvPr/>
          </p:nvSpPr>
          <p:spPr bwMode="auto">
            <a:xfrm>
              <a:off x="2640" y="912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Rectangle 46"/>
            <p:cNvSpPr>
              <a:spLocks noChangeArrowheads="1"/>
            </p:cNvSpPr>
            <p:nvPr/>
          </p:nvSpPr>
          <p:spPr bwMode="auto">
            <a:xfrm>
              <a:off x="3360" y="960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Rectangle 47"/>
            <p:cNvSpPr>
              <a:spLocks noChangeArrowheads="1"/>
            </p:cNvSpPr>
            <p:nvPr/>
          </p:nvSpPr>
          <p:spPr bwMode="auto">
            <a:xfrm>
              <a:off x="3792" y="1344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Rectangle 48"/>
            <p:cNvSpPr>
              <a:spLocks noChangeArrowheads="1"/>
            </p:cNvSpPr>
            <p:nvPr/>
          </p:nvSpPr>
          <p:spPr bwMode="auto">
            <a:xfrm>
              <a:off x="4032" y="1872"/>
              <a:ext cx="96" cy="9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4" name="Rectangle 50"/>
          <p:cNvSpPr>
            <a:spLocks noChangeArrowheads="1"/>
          </p:cNvSpPr>
          <p:nvPr/>
        </p:nvSpPr>
        <p:spPr bwMode="auto">
          <a:xfrm>
            <a:off x="6482880" y="4419600"/>
            <a:ext cx="152402" cy="11821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13" name="Picture 5" descr="efros_alexei"/>
          <p:cNvPicPr>
            <a:picLocks noChangeAspect="1" noChangeArrowheads="1"/>
          </p:cNvPicPr>
          <p:nvPr/>
        </p:nvPicPr>
        <p:blipFill>
          <a:blip r:embed="rId3" cstate="print"/>
          <a:srcRect t="5797" b="15942"/>
          <a:stretch>
            <a:fillRect/>
          </a:stretch>
        </p:blipFill>
        <p:spPr bwMode="auto">
          <a:xfrm>
            <a:off x="3996287" y="1371601"/>
            <a:ext cx="1504189" cy="1800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8" name="Text Box 52"/>
          <p:cNvSpPr txBox="1">
            <a:spLocks noChangeArrowheads="1"/>
          </p:cNvSpPr>
          <p:nvPr/>
        </p:nvSpPr>
        <p:spPr bwMode="auto">
          <a:xfrm>
            <a:off x="1820672" y="2018656"/>
            <a:ext cx="14285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/>
              <a:t>Appearance</a:t>
            </a:r>
          </a:p>
          <a:p>
            <a:pPr algn="ctr"/>
            <a:r>
              <a:rPr lang="en-US" dirty="0"/>
              <a:t>Vector</a:t>
            </a: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1828801" y="3962400"/>
            <a:ext cx="655614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4" name="Text Box 15"/>
          <p:cNvSpPr txBox="1">
            <a:spLocks noChangeArrowheads="1"/>
          </p:cNvSpPr>
          <p:nvPr/>
        </p:nvSpPr>
        <p:spPr bwMode="auto">
          <a:xfrm>
            <a:off x="3562328" y="6202333"/>
            <a:ext cx="238715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43 coordinates </a:t>
            </a:r>
            <a:r>
              <a:rPr lang="en-US" dirty="0"/>
              <a:t>(</a:t>
            </a:r>
            <a:r>
              <a:rPr lang="en-US" dirty="0" err="1"/>
              <a:t>x,y</a:t>
            </a:r>
            <a:r>
              <a:rPr lang="en-US" dirty="0"/>
              <a:t>)</a:t>
            </a:r>
          </a:p>
        </p:txBody>
      </p:sp>
      <p:sp>
        <p:nvSpPr>
          <p:cNvPr id="165" name="Text Box 52"/>
          <p:cNvSpPr txBox="1">
            <a:spLocks noChangeArrowheads="1"/>
          </p:cNvSpPr>
          <p:nvPr/>
        </p:nvSpPr>
        <p:spPr bwMode="auto">
          <a:xfrm>
            <a:off x="2092760" y="4873688"/>
            <a:ext cx="85151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/>
              <a:t>Shape</a:t>
            </a:r>
          </a:p>
          <a:p>
            <a:pPr algn="ctr"/>
            <a:r>
              <a:rPr lang="en-US" dirty="0"/>
              <a:t>Vector</a:t>
            </a:r>
          </a:p>
        </p:txBody>
      </p:sp>
      <p:sp>
        <p:nvSpPr>
          <p:cNvPr id="168" name="Text Box 17"/>
          <p:cNvSpPr txBox="1">
            <a:spLocks noChangeArrowheads="1"/>
          </p:cNvSpPr>
          <p:nvPr/>
        </p:nvSpPr>
        <p:spPr bwMode="auto">
          <a:xfrm>
            <a:off x="6724345" y="4822466"/>
            <a:ext cx="152455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/>
              <a:t>Vector of</a:t>
            </a:r>
          </a:p>
          <a:p>
            <a:pPr algn="ctr"/>
            <a:r>
              <a:rPr lang="en-US" sz="2000" dirty="0"/>
              <a:t>43*2</a:t>
            </a:r>
          </a:p>
          <a:p>
            <a:pPr algn="ctr"/>
            <a:r>
              <a:rPr lang="en-US" sz="2000" dirty="0"/>
              <a:t>Dimensions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5689661" y="2286000"/>
            <a:ext cx="644524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33CC33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3" name="Straight Arrow Connector 172"/>
          <p:cNvCxnSpPr/>
          <p:nvPr/>
        </p:nvCxnSpPr>
        <p:spPr bwMode="auto">
          <a:xfrm>
            <a:off x="5689661" y="5276564"/>
            <a:ext cx="644524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33CC33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9301548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AutoShape 1"/>
          <p:cNvSpPr>
            <a:spLocks noChangeArrowheads="1"/>
          </p:cNvSpPr>
          <p:nvPr/>
        </p:nvSpPr>
        <p:spPr bwMode="auto">
          <a:xfrm>
            <a:off x="2182814" y="382588"/>
            <a:ext cx="7770813" cy="836613"/>
          </a:xfrm>
          <a:custGeom>
            <a:avLst/>
            <a:gdLst>
              <a:gd name="G0" fmla="*/ 21588 1 2"/>
              <a:gd name="G1" fmla="*/ 2326 1 2"/>
              <a:gd name="G2" fmla="+- 2326 0 0"/>
              <a:gd name="G3" fmla="+- 21588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21588" y="0"/>
                </a:lnTo>
                <a:lnTo>
                  <a:pt x="21588" y="2326"/>
                </a:lnTo>
                <a:lnTo>
                  <a:pt x="0" y="2326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sz="3200" dirty="0">
                <a:solidFill>
                  <a:srgbClr val="000000"/>
                </a:solidFill>
                <a:ea typeface="AR PL KaitiM GB" charset="0"/>
                <a:cs typeface="AR PL KaitiM GB" charset="0"/>
              </a:rPr>
              <a:t>Average of two Faces</a:t>
            </a:r>
          </a:p>
        </p:txBody>
      </p:sp>
      <p:sp>
        <p:nvSpPr>
          <p:cNvPr id="17410" name="AutoShape 2"/>
          <p:cNvSpPr>
            <a:spLocks noChangeArrowheads="1"/>
          </p:cNvSpPr>
          <p:nvPr/>
        </p:nvSpPr>
        <p:spPr bwMode="auto">
          <a:xfrm>
            <a:off x="2182813" y="1096963"/>
            <a:ext cx="3702050" cy="3268662"/>
          </a:xfrm>
          <a:custGeom>
            <a:avLst/>
            <a:gdLst>
              <a:gd name="G0" fmla="*/ 10285 1 2"/>
              <a:gd name="G1" fmla="*/ 9080 1 2"/>
              <a:gd name="G2" fmla="+- 9080 0 0"/>
              <a:gd name="G3" fmla="+- 10285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10285" y="0"/>
                </a:lnTo>
                <a:lnTo>
                  <a:pt x="10285" y="9080"/>
                </a:lnTo>
                <a:lnTo>
                  <a:pt x="0" y="9080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00426" y="4251325"/>
            <a:ext cx="1985963" cy="1995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4426" y="4267200"/>
            <a:ext cx="1985963" cy="1995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4267200"/>
            <a:ext cx="2033588" cy="1995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7414" name="AutoShape 6"/>
          <p:cNvSpPr>
            <a:spLocks noChangeArrowheads="1"/>
          </p:cNvSpPr>
          <p:nvPr/>
        </p:nvSpPr>
        <p:spPr bwMode="auto">
          <a:xfrm>
            <a:off x="2074864" y="1241426"/>
            <a:ext cx="7951787" cy="2506663"/>
          </a:xfrm>
          <a:custGeom>
            <a:avLst/>
            <a:gdLst>
              <a:gd name="G0" fmla="*/ 22089 1 2"/>
              <a:gd name="G1" fmla="*/ 6965 1 2"/>
              <a:gd name="G2" fmla="+- 6965 0 0"/>
              <a:gd name="G3" fmla="+- 22089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22089" y="0"/>
                </a:lnTo>
                <a:lnTo>
                  <a:pt x="22089" y="6965"/>
                </a:lnTo>
                <a:lnTo>
                  <a:pt x="0" y="6965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marL="215900" indent="-215900">
              <a:buFont typeface="Times New Roman" pitchFamily="16" charset="0"/>
              <a:buAutoNum type="arabicPeriod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sz="2600" dirty="0">
                <a:solidFill>
                  <a:srgbClr val="000000"/>
                </a:solidFill>
                <a:ea typeface="AR PL KaitiM GB" charset="0"/>
                <a:cs typeface="AR PL KaitiM GB" charset="0"/>
              </a:rPr>
              <a:t>Input face </a:t>
            </a:r>
            <a:r>
              <a:rPr lang="en-US" sz="2600" dirty="0" err="1">
                <a:solidFill>
                  <a:srgbClr val="000000"/>
                </a:solidFill>
                <a:ea typeface="AR PL KaitiM GB" charset="0"/>
                <a:cs typeface="AR PL KaitiM GB" charset="0"/>
              </a:rPr>
              <a:t>keypoints</a:t>
            </a:r>
            <a:endParaRPr lang="en-US" sz="2600" dirty="0">
              <a:solidFill>
                <a:srgbClr val="000000"/>
              </a:solidFill>
              <a:ea typeface="AR PL KaitiM GB" charset="0"/>
              <a:cs typeface="AR PL KaitiM GB" charset="0"/>
            </a:endParaRPr>
          </a:p>
          <a:p>
            <a:pPr marL="215900" indent="-215900">
              <a:buFont typeface="Times New Roman" pitchFamily="16" charset="0"/>
              <a:buAutoNum type="arabicPeriod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sz="2600" dirty="0">
                <a:solidFill>
                  <a:srgbClr val="000000"/>
                </a:solidFill>
                <a:ea typeface="AR PL KaitiM GB" charset="0"/>
                <a:cs typeface="AR PL KaitiM GB" charset="0"/>
              </a:rPr>
              <a:t>Pairwise average </a:t>
            </a:r>
            <a:r>
              <a:rPr lang="en-US" sz="2600" dirty="0" err="1">
                <a:solidFill>
                  <a:srgbClr val="000000"/>
                </a:solidFill>
                <a:ea typeface="AR PL KaitiM GB" charset="0"/>
                <a:cs typeface="AR PL KaitiM GB" charset="0"/>
              </a:rPr>
              <a:t>keypoint</a:t>
            </a:r>
            <a:r>
              <a:rPr lang="en-US" sz="2600" dirty="0">
                <a:solidFill>
                  <a:srgbClr val="000000"/>
                </a:solidFill>
                <a:ea typeface="AR PL KaitiM GB" charset="0"/>
                <a:cs typeface="AR PL KaitiM GB" charset="0"/>
              </a:rPr>
              <a:t> coordinates</a:t>
            </a:r>
          </a:p>
          <a:p>
            <a:pPr marL="215900" indent="-215900">
              <a:buFont typeface="Times New Roman" pitchFamily="16" charset="0"/>
              <a:buAutoNum type="arabicPeriod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sz="2600" dirty="0">
                <a:solidFill>
                  <a:srgbClr val="000000"/>
                </a:solidFill>
                <a:ea typeface="AR PL KaitiM GB" charset="0"/>
                <a:cs typeface="AR PL KaitiM GB" charset="0"/>
              </a:rPr>
              <a:t>Triangulate the faces</a:t>
            </a:r>
          </a:p>
          <a:p>
            <a:pPr marL="215900" indent="-215900">
              <a:buFont typeface="Times New Roman" pitchFamily="16" charset="0"/>
              <a:buAutoNum type="arabicPeriod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sz="2600" dirty="0">
                <a:solidFill>
                  <a:srgbClr val="000000"/>
                </a:solidFill>
                <a:ea typeface="AR PL KaitiM GB" charset="0"/>
                <a:cs typeface="AR PL KaitiM GB" charset="0"/>
              </a:rPr>
              <a:t>Warp: transform every face triangle</a:t>
            </a:r>
          </a:p>
          <a:p>
            <a:pPr marL="215900" indent="-215900">
              <a:buFont typeface="Times New Roman" pitchFamily="16" charset="0"/>
              <a:buAutoNum type="arabicPeriod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sz="2600" dirty="0">
                <a:solidFill>
                  <a:srgbClr val="000000"/>
                </a:solidFill>
                <a:ea typeface="AR PL KaitiM GB" charset="0"/>
                <a:cs typeface="AR PL KaitiM GB" charset="0"/>
              </a:rPr>
              <a:t>Average the pixels</a:t>
            </a:r>
          </a:p>
        </p:txBody>
      </p:sp>
    </p:spTree>
    <p:extLst>
      <p:ext uri="{BB962C8B-B14F-4D97-AF65-F5344CB8AC3E}">
        <p14:creationId xmlns:p14="http://schemas.microsoft.com/office/powerpoint/2010/main" val="23500659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Average of multiple faces</a:t>
            </a:r>
          </a:p>
        </p:txBody>
      </p:sp>
      <p:pic>
        <p:nvPicPr>
          <p:cNvPr id="86835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30142" y="2554286"/>
            <a:ext cx="1905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9342" y="2209800"/>
            <a:ext cx="3811588" cy="285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AutoShape 8"/>
          <p:cNvSpPr>
            <a:spLocks noChangeArrowheads="1"/>
          </p:cNvSpPr>
          <p:nvPr/>
        </p:nvSpPr>
        <p:spPr bwMode="auto">
          <a:xfrm>
            <a:off x="4996542" y="3544886"/>
            <a:ext cx="1828800" cy="457200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6" name="Text Box 9"/>
          <p:cNvSpPr txBox="1">
            <a:spLocks noChangeArrowheads="1"/>
          </p:cNvSpPr>
          <p:nvPr/>
        </p:nvSpPr>
        <p:spPr bwMode="auto">
          <a:xfrm>
            <a:off x="4596492" y="2895599"/>
            <a:ext cx="2559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/>
            <a:r>
              <a:rPr lang="en-US"/>
              <a:t>1. Warp to mean shape</a:t>
            </a:r>
          </a:p>
          <a:p>
            <a:pPr marL="457200" indent="-457200"/>
            <a:r>
              <a:rPr lang="en-US"/>
              <a:t>2. Average pixels</a:t>
            </a:r>
          </a:p>
        </p:txBody>
      </p:sp>
      <p:sp>
        <p:nvSpPr>
          <p:cNvPr id="15367" name="Rectangle 10"/>
          <p:cNvSpPr>
            <a:spLocks noChangeArrowheads="1"/>
          </p:cNvSpPr>
          <p:nvPr/>
        </p:nvSpPr>
        <p:spPr bwMode="auto">
          <a:xfrm>
            <a:off x="576943" y="6340474"/>
            <a:ext cx="6994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hlinkClick r:id="rId4"/>
              </a:rPr>
              <a:t>http://graphics.cs.cmu.edu/courses/15-463/2004_fall/www/handins/brh/final/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424582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Average Men of the world</a:t>
            </a:r>
          </a:p>
        </p:txBody>
      </p:sp>
      <p:pic>
        <p:nvPicPr>
          <p:cNvPr id="4" name="Picture 3" descr="average_faces_of_men-741954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66" b="50124"/>
          <a:stretch/>
        </p:blipFill>
        <p:spPr>
          <a:xfrm>
            <a:off x="838200" y="947057"/>
            <a:ext cx="7425267" cy="572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7504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Average Women of the world</a:t>
            </a:r>
          </a:p>
        </p:txBody>
      </p:sp>
      <p:pic>
        <p:nvPicPr>
          <p:cNvPr id="3" name="Picture 2" descr="average-face-females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32" t="19754" b="20493"/>
          <a:stretch/>
        </p:blipFill>
        <p:spPr>
          <a:xfrm>
            <a:off x="1295400" y="1066800"/>
            <a:ext cx="6781800" cy="5707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426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 Morphing</a:t>
            </a:r>
            <a:endParaRPr lang="ru-RU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3733800"/>
            <a:ext cx="8839200" cy="2392363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dirty="0">
                <a:hlinkClick r:id="rId2"/>
              </a:rPr>
              <a:t>http://youtube.com/watch?v=nUDIoN-_Hxs</a:t>
            </a:r>
            <a:endParaRPr lang="ru-RU" sz="1800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 l="3143" t="30190" r="45428" b="16476"/>
          <a:stretch>
            <a:fillRect/>
          </a:stretch>
        </p:blipFill>
        <p:spPr bwMode="auto">
          <a:xfrm>
            <a:off x="3276600" y="1147465"/>
            <a:ext cx="3429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038601" y="762001"/>
            <a:ext cx="1849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Women in art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95304" y="6412468"/>
            <a:ext cx="5077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dirty="0">
                <a:solidFill>
                  <a:srgbClr val="000000"/>
                </a:solidFill>
                <a:latin typeface="+mn-lt"/>
                <a:hlinkClick r:id="rId4"/>
              </a:rPr>
              <a:t>http://www.youtube.com/watch?v=L0GKp-uvjO0</a:t>
            </a:r>
            <a:endParaRPr lang="en-US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429058" name="Picture 2"/>
          <p:cNvPicPr>
            <a:picLocks noChangeAspect="1" noChangeArrowheads="1"/>
          </p:cNvPicPr>
          <p:nvPr/>
        </p:nvPicPr>
        <p:blipFill>
          <a:blip r:embed="rId5" cstate="print"/>
          <a:srcRect l="1800" t="33067" r="58600" b="26400"/>
          <a:stretch>
            <a:fillRect/>
          </a:stretch>
        </p:blipFill>
        <p:spPr bwMode="auto">
          <a:xfrm>
            <a:off x="3505200" y="4648200"/>
            <a:ext cx="3176336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684694" y="4191001"/>
            <a:ext cx="954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sz="2400" dirty="0">
                <a:solidFill>
                  <a:srgbClr val="000000"/>
                </a:solidFill>
                <a:latin typeface="Times New Roman" pitchFamily="18" charset="0"/>
              </a:rPr>
              <a:t>Aging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Subpopulation means</a:t>
            </a:r>
          </a:p>
        </p:txBody>
      </p:sp>
      <p:sp>
        <p:nvSpPr>
          <p:cNvPr id="18435" name="Rectangle 11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1138418"/>
            <a:ext cx="3810000" cy="1828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Other Examples:</a:t>
            </a:r>
          </a:p>
          <a:p>
            <a:pPr lvl="1"/>
            <a:r>
              <a:rPr lang="en-US" dirty="0"/>
              <a:t>Average Kids</a:t>
            </a:r>
          </a:p>
          <a:p>
            <a:pPr lvl="1"/>
            <a:r>
              <a:rPr lang="en-US" dirty="0"/>
              <a:t>Happy Males</a:t>
            </a:r>
          </a:p>
          <a:p>
            <a:pPr lvl="1"/>
            <a:r>
              <a:rPr lang="en-US" dirty="0"/>
              <a:t>Etc.</a:t>
            </a:r>
          </a:p>
          <a:p>
            <a:pPr marL="457200" lvl="1" indent="0">
              <a:buNone/>
            </a:pPr>
            <a:br>
              <a:rPr lang="en-US" dirty="0"/>
            </a:br>
            <a:endParaRPr lang="en-US" dirty="0"/>
          </a:p>
        </p:txBody>
      </p:sp>
      <p:pic>
        <p:nvPicPr>
          <p:cNvPr id="18436" name="Picture 6" descr="Das durchschnittliche Frauengesicht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55061" y="892629"/>
            <a:ext cx="1839166" cy="22986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437" name="Picture 8" descr="Das durchschnittliche Männergesicht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1800" y="3788228"/>
            <a:ext cx="1829360" cy="228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8438" name="Text Box 9"/>
          <p:cNvSpPr txBox="1">
            <a:spLocks noChangeArrowheads="1"/>
          </p:cNvSpPr>
          <p:nvPr/>
        </p:nvSpPr>
        <p:spPr bwMode="auto">
          <a:xfrm>
            <a:off x="6781801" y="6142579"/>
            <a:ext cx="202565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/>
              <a:t>Average male</a:t>
            </a:r>
          </a:p>
        </p:txBody>
      </p:sp>
      <p:sp>
        <p:nvSpPr>
          <p:cNvPr id="18439" name="Text Box 10"/>
          <p:cNvSpPr txBox="1">
            <a:spLocks noChangeArrowheads="1"/>
          </p:cNvSpPr>
          <p:nvPr/>
        </p:nvSpPr>
        <p:spPr bwMode="auto">
          <a:xfrm>
            <a:off x="6655066" y="3254828"/>
            <a:ext cx="211851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/>
              <a:t>Average female</a:t>
            </a:r>
          </a:p>
        </p:txBody>
      </p:sp>
      <p:pic>
        <p:nvPicPr>
          <p:cNvPr id="2" name="Picture 1" descr="average-kid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27" y="3540519"/>
            <a:ext cx="1952766" cy="2602061"/>
          </a:xfrm>
          <a:prstGeom prst="rect">
            <a:avLst/>
          </a:prstGeom>
        </p:spPr>
      </p:pic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929777" y="6142579"/>
            <a:ext cx="156845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Average kid</a:t>
            </a:r>
          </a:p>
        </p:txBody>
      </p:sp>
      <p:pic>
        <p:nvPicPr>
          <p:cNvPr id="3" name="Picture 2" descr="average-happy-male.jpg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t="12196" r="14666" b="12257"/>
          <a:stretch/>
        </p:blipFill>
        <p:spPr>
          <a:xfrm>
            <a:off x="3777205" y="3654939"/>
            <a:ext cx="1709244" cy="2389777"/>
          </a:xfrm>
          <a:prstGeom prst="rect">
            <a:avLst/>
          </a:prstGeom>
        </p:spPr>
      </p:pic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3260227" y="6117797"/>
            <a:ext cx="2743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Average happy male</a:t>
            </a:r>
          </a:p>
        </p:txBody>
      </p:sp>
    </p:spTree>
    <p:extLst>
      <p:ext uri="{BB962C8B-B14F-4D97-AF65-F5344CB8AC3E}">
        <p14:creationId xmlns:p14="http://schemas.microsoft.com/office/powerpoint/2010/main" val="14299836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Manipulating faces</a:t>
            </a:r>
          </a:p>
        </p:txBody>
      </p:sp>
      <p:sp>
        <p:nvSpPr>
          <p:cNvPr id="972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990600"/>
            <a:ext cx="8305800" cy="14478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800" dirty="0"/>
              <a:t>How can we make a face look more female/male, young/old, happy/sad, etc.?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With shape/texture analogies!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905000" y="2819401"/>
            <a:ext cx="5647091" cy="3435191"/>
            <a:chOff x="2237956" y="2356009"/>
            <a:chExt cx="4648200" cy="2827554"/>
          </a:xfrm>
        </p:grpSpPr>
        <p:pic>
          <p:nvPicPr>
            <p:cNvPr id="22" name="Picture 21" descr="face transform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1411" y="2508409"/>
              <a:ext cx="3375589" cy="2538442"/>
            </a:xfrm>
            <a:prstGeom prst="rect">
              <a:avLst/>
            </a:prstGeom>
          </p:spPr>
        </p:pic>
        <p:sp>
          <p:nvSpPr>
            <p:cNvPr id="972841" name="Text Box 41"/>
            <p:cNvSpPr txBox="1">
              <a:spLocks noChangeArrowheads="1"/>
            </p:cNvSpPr>
            <p:nvPr/>
          </p:nvSpPr>
          <p:spPr bwMode="auto">
            <a:xfrm>
              <a:off x="4953000" y="2971800"/>
              <a:ext cx="1311802" cy="329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/>
                <a:t>Current face</a:t>
              </a:r>
            </a:p>
          </p:txBody>
        </p:sp>
        <p:sp>
          <p:nvSpPr>
            <p:cNvPr id="972835" name="Oval 35"/>
            <p:cNvSpPr>
              <a:spLocks noChangeArrowheads="1"/>
            </p:cNvSpPr>
            <p:nvPr/>
          </p:nvSpPr>
          <p:spPr bwMode="auto">
            <a:xfrm>
              <a:off x="4568384" y="3252479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6" name="Straight Arrow Connector 15"/>
            <p:cNvCxnSpPr/>
            <p:nvPr/>
          </p:nvCxnSpPr>
          <p:spPr bwMode="auto">
            <a:xfrm>
              <a:off x="2237956" y="5183563"/>
              <a:ext cx="46482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7" name="Straight Arrow Connector 16"/>
            <p:cNvCxnSpPr/>
            <p:nvPr/>
          </p:nvCxnSpPr>
          <p:spPr bwMode="auto">
            <a:xfrm flipV="1">
              <a:off x="2237956" y="2440053"/>
              <a:ext cx="0" cy="274351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8" name="Straight Arrow Connector 17"/>
            <p:cNvCxnSpPr/>
            <p:nvPr/>
          </p:nvCxnSpPr>
          <p:spPr bwMode="auto">
            <a:xfrm flipV="1">
              <a:off x="3512913" y="3328679"/>
              <a:ext cx="1131671" cy="546847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9" name="Straight Arrow Connector 18"/>
            <p:cNvCxnSpPr/>
            <p:nvPr/>
          </p:nvCxnSpPr>
          <p:spPr bwMode="auto">
            <a:xfrm flipV="1">
              <a:off x="4948387" y="4490729"/>
              <a:ext cx="1200027" cy="47849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0" name="Straight Arrow Connector 19"/>
            <p:cNvCxnSpPr/>
            <p:nvPr/>
          </p:nvCxnSpPr>
          <p:spPr bwMode="auto">
            <a:xfrm>
              <a:off x="3512913" y="3875526"/>
              <a:ext cx="1435474" cy="109369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33CC33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972840" name="Text Box 40"/>
            <p:cNvSpPr txBox="1">
              <a:spLocks noChangeArrowheads="1"/>
            </p:cNvSpPr>
            <p:nvPr/>
          </p:nvSpPr>
          <p:spPr bwMode="auto">
            <a:xfrm>
              <a:off x="3114604" y="4783453"/>
              <a:ext cx="1229996" cy="329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/>
                <a:t>Prototype 2</a:t>
              </a:r>
            </a:p>
          </p:txBody>
        </p:sp>
        <p:sp>
          <p:nvSpPr>
            <p:cNvPr id="972839" name="Text Box 39"/>
            <p:cNvSpPr txBox="1">
              <a:spLocks noChangeArrowheads="1"/>
            </p:cNvSpPr>
            <p:nvPr/>
          </p:nvSpPr>
          <p:spPr bwMode="auto">
            <a:xfrm>
              <a:off x="2313627" y="3903133"/>
              <a:ext cx="1229996" cy="329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/>
                <a:t>Prototype 1</a:t>
              </a:r>
            </a:p>
          </p:txBody>
        </p:sp>
        <p:cxnSp>
          <p:nvCxnSpPr>
            <p:cNvPr id="21" name="Straight Arrow Connector 20"/>
            <p:cNvCxnSpPr/>
            <p:nvPr/>
          </p:nvCxnSpPr>
          <p:spPr bwMode="auto">
            <a:xfrm>
              <a:off x="4644584" y="3328679"/>
              <a:ext cx="1503829" cy="116205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3" name="Straight Arrow Connector 22"/>
            <p:cNvCxnSpPr/>
            <p:nvPr/>
          </p:nvCxnSpPr>
          <p:spPr bwMode="auto">
            <a:xfrm flipH="1" flipV="1">
              <a:off x="3360513" y="2356009"/>
              <a:ext cx="1284071" cy="97267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81065727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Manipulating faces</a:t>
            </a:r>
          </a:p>
        </p:txBody>
      </p:sp>
      <p:sp>
        <p:nvSpPr>
          <p:cNvPr id="972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2699" y="1020201"/>
            <a:ext cx="8305800" cy="10668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We can imagine various meaningful directions</a:t>
            </a:r>
          </a:p>
        </p:txBody>
      </p:sp>
      <p:sp>
        <p:nvSpPr>
          <p:cNvPr id="972841" name="Text Box 41"/>
          <p:cNvSpPr txBox="1">
            <a:spLocks noChangeArrowheads="1"/>
          </p:cNvSpPr>
          <p:nvPr/>
        </p:nvSpPr>
        <p:spPr bwMode="auto">
          <a:xfrm>
            <a:off x="4769692" y="3851589"/>
            <a:ext cx="15937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/>
              <a:t>Current face</a:t>
            </a:r>
          </a:p>
        </p:txBody>
      </p:sp>
      <p:sp>
        <p:nvSpPr>
          <p:cNvPr id="972835" name="Oval 35"/>
          <p:cNvSpPr>
            <a:spLocks noChangeArrowheads="1"/>
          </p:cNvSpPr>
          <p:nvPr/>
        </p:nvSpPr>
        <p:spPr bwMode="auto">
          <a:xfrm>
            <a:off x="4476725" y="3979003"/>
            <a:ext cx="185151" cy="185151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1828800" y="6325073"/>
            <a:ext cx="564709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flipV="1">
            <a:off x="1828799" y="2991987"/>
            <a:ext cx="0" cy="333308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72840" name="Text Box 40"/>
          <p:cNvSpPr txBox="1">
            <a:spLocks noChangeArrowheads="1"/>
          </p:cNvSpPr>
          <p:nvPr/>
        </p:nvSpPr>
        <p:spPr bwMode="auto">
          <a:xfrm>
            <a:off x="2211164" y="2356482"/>
            <a:ext cx="133932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/>
              <a:t>Masculine</a:t>
            </a:r>
          </a:p>
        </p:txBody>
      </p:sp>
      <p:sp>
        <p:nvSpPr>
          <p:cNvPr id="972839" name="Text Box 39"/>
          <p:cNvSpPr txBox="1">
            <a:spLocks noChangeArrowheads="1"/>
          </p:cNvSpPr>
          <p:nvPr/>
        </p:nvSpPr>
        <p:spPr bwMode="auto">
          <a:xfrm>
            <a:off x="6522293" y="5238815"/>
            <a:ext cx="123951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/>
              <a:t>Feminine</a:t>
            </a:r>
          </a:p>
        </p:txBody>
      </p:sp>
      <p:cxnSp>
        <p:nvCxnSpPr>
          <p:cNvPr id="21" name="Straight Arrow Connector 20"/>
          <p:cNvCxnSpPr/>
          <p:nvPr/>
        </p:nvCxnSpPr>
        <p:spPr bwMode="auto">
          <a:xfrm>
            <a:off x="4569300" y="4071578"/>
            <a:ext cx="1826999" cy="141177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flipH="1" flipV="1">
            <a:off x="3009283" y="2889883"/>
            <a:ext cx="1560016" cy="118169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flipH="1">
            <a:off x="4144296" y="4071577"/>
            <a:ext cx="425005" cy="156734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 flipV="1">
            <a:off x="4551809" y="2508882"/>
            <a:ext cx="448845" cy="165527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arrow"/>
          </a:ln>
          <a:effectLst/>
        </p:spPr>
      </p:cxnSp>
      <p:sp>
        <p:nvSpPr>
          <p:cNvPr id="27" name="Text Box 40"/>
          <p:cNvSpPr txBox="1">
            <a:spLocks noChangeArrowheads="1"/>
          </p:cNvSpPr>
          <p:nvPr/>
        </p:nvSpPr>
        <p:spPr bwMode="auto">
          <a:xfrm>
            <a:off x="3612634" y="5709282"/>
            <a:ext cx="92845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/>
              <a:t>Happy</a:t>
            </a:r>
          </a:p>
        </p:txBody>
      </p:sp>
      <p:sp>
        <p:nvSpPr>
          <p:cNvPr id="28" name="Text Box 40"/>
          <p:cNvSpPr txBox="1">
            <a:spLocks noChangeArrowheads="1"/>
          </p:cNvSpPr>
          <p:nvPr/>
        </p:nvSpPr>
        <p:spPr bwMode="auto">
          <a:xfrm>
            <a:off x="4603234" y="2108772"/>
            <a:ext cx="64102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/>
              <a:t>Sad</a:t>
            </a:r>
          </a:p>
        </p:txBody>
      </p:sp>
      <p:cxnSp>
        <p:nvCxnSpPr>
          <p:cNvPr id="33" name="Straight Arrow Connector 32"/>
          <p:cNvCxnSpPr/>
          <p:nvPr/>
        </p:nvCxnSpPr>
        <p:spPr bwMode="auto">
          <a:xfrm flipH="1">
            <a:off x="3550493" y="4071578"/>
            <a:ext cx="1052741" cy="87570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37" name="Straight Arrow Connector 36"/>
          <p:cNvCxnSpPr/>
          <p:nvPr/>
        </p:nvCxnSpPr>
        <p:spPr bwMode="auto">
          <a:xfrm flipV="1">
            <a:off x="4569300" y="3195873"/>
            <a:ext cx="1052741" cy="87570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31258888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Averaging and transformation demos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3048000"/>
            <a:ext cx="8001000" cy="5135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hlinkClick r:id="rId2"/>
              </a:rPr>
              <a:t>http://www.faceresearch.org/demos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1438932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</a:t>
            </a:r>
            <a:r>
              <a:rPr lang="en-US"/>
              <a:t>of morphing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600" y="990600"/>
            <a:ext cx="8305800" cy="5135563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Define corresponding points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Define triangulation on points</a:t>
            </a:r>
          </a:p>
          <a:p>
            <a:pPr marL="914400" lvl="1" indent="-514350"/>
            <a:r>
              <a:rPr lang="en-US" dirty="0"/>
              <a:t>Use same triangulation for both images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For each t = 0:step:1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/>
              <a:t>Compute the average shape (t-weighted average of points)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/>
              <a:t>For each triangle in the average shape</a:t>
            </a:r>
          </a:p>
          <a:p>
            <a:pPr marL="1314450" lvl="2" indent="-514350"/>
            <a:r>
              <a:rPr lang="en-US" dirty="0"/>
              <a:t>Get the affine projection to the corresponding triangles in each image</a:t>
            </a:r>
          </a:p>
          <a:p>
            <a:pPr marL="1314450" lvl="2" indent="-514350"/>
            <a:r>
              <a:rPr lang="en-US" dirty="0"/>
              <a:t>For each pixel in the triangle, find the corresponding points in each image and set </a:t>
            </a:r>
            <a:r>
              <a:rPr lang="en-US" dirty="0" err="1"/>
              <a:t>rgb</a:t>
            </a:r>
            <a:r>
              <a:rPr lang="en-US" dirty="0"/>
              <a:t> value to t-weighted average  (optionally use interpolation)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/>
              <a:t>Save the image as the next frame of the sequence</a:t>
            </a:r>
            <a:r>
              <a:rPr lang="en-US" baseline="30000" dirty="0"/>
              <a:t>   </a:t>
            </a:r>
            <a:endParaRPr lang="en-US" dirty="0"/>
          </a:p>
          <a:p>
            <a:pPr marL="914400" lvl="1" indent="-514350">
              <a:buFont typeface="+mj-lt"/>
              <a:buAutoNum type="alphaLcPeriod"/>
            </a:pPr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Next classes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8001000" cy="5135563"/>
          </a:xfrm>
        </p:spPr>
        <p:txBody>
          <a:bodyPr>
            <a:normAutofit/>
          </a:bodyPr>
          <a:lstStyle/>
          <a:p>
            <a:pPr marL="514350" indent="-457200">
              <a:buFont typeface="Arial" panose="020B0604020202020204" pitchFamily="34" charset="0"/>
              <a:buChar char="•"/>
              <a:tabLst>
                <a:tab pos="3771900" algn="l"/>
              </a:tabLst>
            </a:pPr>
            <a:endParaRPr lang="en-US" dirty="0"/>
          </a:p>
          <a:p>
            <a:pPr marL="514350" indent="-457200">
              <a:buFont typeface="Arial" panose="020B0604020202020204" pitchFamily="34" charset="0"/>
              <a:buChar char="•"/>
              <a:tabLst>
                <a:tab pos="3771900" algn="l"/>
              </a:tabLst>
            </a:pPr>
            <a:endParaRPr lang="en-US" dirty="0"/>
          </a:p>
          <a:p>
            <a:pPr marL="57150" indent="0">
              <a:buNone/>
              <a:tabLst>
                <a:tab pos="3771900" algn="l"/>
              </a:tabLst>
            </a:pPr>
            <a:r>
              <a:rPr lang="en-US" dirty="0"/>
              <a:t>Pinhole camera: start of perspective geometry</a:t>
            </a:r>
          </a:p>
          <a:p>
            <a:pPr marL="571500" indent="-514350">
              <a:buAutoNum type="arabicPeriod"/>
              <a:tabLst>
                <a:tab pos="3771900" algn="l"/>
              </a:tabLst>
            </a:pPr>
            <a:endParaRPr lang="en-US" dirty="0"/>
          </a:p>
          <a:p>
            <a:pPr marL="57150" indent="0">
              <a:buNone/>
              <a:tabLst>
                <a:tab pos="3771900" algn="l"/>
              </a:tabLst>
            </a:pPr>
            <a:r>
              <a:rPr lang="en-US" dirty="0"/>
              <a:t>Single-view metrology: measure 3D distances from an image</a:t>
            </a:r>
          </a:p>
          <a:p>
            <a:pPr marL="57150" indent="0">
              <a:buNone/>
              <a:tabLst>
                <a:tab pos="3771900" algn="l"/>
              </a:tabLst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084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Texturing in transformed coordinates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990600"/>
            <a:ext cx="8305800" cy="513556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Given a coordinate transform </a:t>
            </a:r>
            <a:r>
              <a:rPr lang="en-US" i="1" dirty="0"/>
              <a:t>(</a:t>
            </a:r>
            <a:r>
              <a:rPr lang="en-US" i="1" dirty="0" err="1"/>
              <a:t>x’,y</a:t>
            </a:r>
            <a:r>
              <a:rPr lang="en-US" i="1" dirty="0"/>
              <a:t>’)</a:t>
            </a:r>
            <a:r>
              <a:rPr lang="en-US" b="1" i="1" dirty="0"/>
              <a:t> </a:t>
            </a:r>
            <a:r>
              <a:rPr lang="en-US" dirty="0"/>
              <a:t>=</a:t>
            </a:r>
            <a:r>
              <a:rPr lang="en-US" b="1" i="1" dirty="0"/>
              <a:t> </a:t>
            </a:r>
            <a:r>
              <a:rPr lang="en-US" i="1" dirty="0"/>
              <a:t>T</a:t>
            </a:r>
            <a:r>
              <a:rPr lang="en-US" dirty="0"/>
              <a:t>(</a:t>
            </a:r>
            <a:r>
              <a:rPr lang="en-US" i="1" dirty="0" err="1"/>
              <a:t>x,y</a:t>
            </a:r>
            <a:r>
              <a:rPr lang="en-US" dirty="0"/>
              <a:t>) and a source image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 err="1"/>
              <a:t>x,y</a:t>
            </a:r>
            <a:r>
              <a:rPr lang="en-US" dirty="0"/>
              <a:t>), how do we compute a transformed image </a:t>
            </a:r>
            <a:r>
              <a:rPr lang="en-US" i="1" dirty="0"/>
              <a:t>g(</a:t>
            </a:r>
            <a:r>
              <a:rPr lang="en-US" i="1" dirty="0" err="1"/>
              <a:t>x’,y</a:t>
            </a:r>
            <a:r>
              <a:rPr lang="en-US" i="1" dirty="0"/>
              <a:t>’)</a:t>
            </a:r>
            <a:r>
              <a:rPr lang="en-US" b="1" dirty="0"/>
              <a:t> </a:t>
            </a:r>
            <a:r>
              <a:rPr lang="en-US" dirty="0"/>
              <a:t>=</a:t>
            </a:r>
            <a:r>
              <a:rPr lang="en-US" b="1" dirty="0"/>
              <a:t>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i="1" dirty="0"/>
              <a:t>T</a:t>
            </a:r>
            <a:r>
              <a:rPr lang="en-US" dirty="0"/>
              <a:t>(</a:t>
            </a:r>
            <a:r>
              <a:rPr lang="en-US" i="1" dirty="0" err="1"/>
              <a:t>x,y</a:t>
            </a:r>
            <a:r>
              <a:rPr lang="en-US" dirty="0"/>
              <a:t>))?</a:t>
            </a:r>
          </a:p>
        </p:txBody>
      </p:sp>
      <p:pic>
        <p:nvPicPr>
          <p:cNvPr id="12292" name="Picture 4" descr="HHHIMG_11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7675" y="1524001"/>
            <a:ext cx="2193925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 descr="rotat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371600"/>
            <a:ext cx="2632075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565274" y="2895600"/>
            <a:ext cx="381000" cy="381000"/>
            <a:chOff x="1104" y="3312"/>
            <a:chExt cx="240" cy="240"/>
          </a:xfrm>
        </p:grpSpPr>
        <p:sp>
          <p:nvSpPr>
            <p:cNvPr id="12308" name="Line 7"/>
            <p:cNvSpPr>
              <a:spLocks noChangeShapeType="1"/>
            </p:cNvSpPr>
            <p:nvPr/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2309" name="Line 8"/>
            <p:cNvSpPr>
              <a:spLocks noChangeShapeType="1"/>
            </p:cNvSpPr>
            <p:nvPr/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5070474" y="2895600"/>
            <a:ext cx="381000" cy="381000"/>
            <a:chOff x="1104" y="3312"/>
            <a:chExt cx="240" cy="240"/>
          </a:xfrm>
        </p:grpSpPr>
        <p:sp>
          <p:nvSpPr>
            <p:cNvPr id="12306" name="Line 10"/>
            <p:cNvSpPr>
              <a:spLocks noChangeShapeType="1"/>
            </p:cNvSpPr>
            <p:nvPr/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2307" name="Line 11"/>
            <p:cNvSpPr>
              <a:spLocks noChangeShapeType="1"/>
            </p:cNvSpPr>
            <p:nvPr/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2296" name="Text Box 12"/>
          <p:cNvSpPr txBox="1">
            <a:spLocks noChangeArrowheads="1"/>
          </p:cNvSpPr>
          <p:nvPr/>
        </p:nvSpPr>
        <p:spPr bwMode="auto">
          <a:xfrm>
            <a:off x="1565274" y="3200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x</a:t>
            </a: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297" name="Text Box 13"/>
          <p:cNvSpPr txBox="1">
            <a:spLocks noChangeArrowheads="1"/>
          </p:cNvSpPr>
          <p:nvPr/>
        </p:nvSpPr>
        <p:spPr bwMode="auto">
          <a:xfrm>
            <a:off x="5070474" y="3200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x’</a:t>
            </a: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298" name="Rectangle 14"/>
          <p:cNvSpPr>
            <a:spLocks noChangeArrowheads="1"/>
          </p:cNvSpPr>
          <p:nvPr/>
        </p:nvSpPr>
        <p:spPr bwMode="auto">
          <a:xfrm>
            <a:off x="2038350" y="2743201"/>
            <a:ext cx="136525" cy="1365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299" name="Rectangle 15"/>
          <p:cNvSpPr>
            <a:spLocks noChangeArrowheads="1"/>
          </p:cNvSpPr>
          <p:nvPr/>
        </p:nvSpPr>
        <p:spPr bwMode="auto">
          <a:xfrm>
            <a:off x="5603875" y="2759076"/>
            <a:ext cx="136525" cy="1365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300" name="Freeform 16"/>
          <p:cNvSpPr>
            <a:spLocks/>
          </p:cNvSpPr>
          <p:nvPr/>
        </p:nvSpPr>
        <p:spPr bwMode="auto">
          <a:xfrm>
            <a:off x="2235199" y="2362200"/>
            <a:ext cx="3352800" cy="381000"/>
          </a:xfrm>
          <a:custGeom>
            <a:avLst/>
            <a:gdLst>
              <a:gd name="T0" fmla="*/ 0 w 2160"/>
              <a:gd name="T1" fmla="*/ 288 h 288"/>
              <a:gd name="T2" fmla="*/ 1152 w 2160"/>
              <a:gd name="T3" fmla="*/ 0 h 288"/>
              <a:gd name="T4" fmla="*/ 2160 w 2160"/>
              <a:gd name="T5" fmla="*/ 288 h 288"/>
              <a:gd name="T6" fmla="*/ 0 60000 65536"/>
              <a:gd name="T7" fmla="*/ 0 60000 65536"/>
              <a:gd name="T8" fmla="*/ 0 60000 65536"/>
              <a:gd name="T9" fmla="*/ 0 w 2160"/>
              <a:gd name="T10" fmla="*/ 0 h 288"/>
              <a:gd name="T11" fmla="*/ 2160 w 2160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" h="288">
                <a:moveTo>
                  <a:pt x="0" y="288"/>
                </a:moveTo>
                <a:cubicBezTo>
                  <a:pt x="396" y="144"/>
                  <a:pt x="792" y="0"/>
                  <a:pt x="1152" y="0"/>
                </a:cubicBezTo>
                <a:cubicBezTo>
                  <a:pt x="1512" y="0"/>
                  <a:pt x="1836" y="144"/>
                  <a:pt x="2160" y="288"/>
                </a:cubicBezTo>
              </a:path>
            </a:pathLst>
          </a:custGeom>
          <a:noFill/>
          <a:ln w="25400">
            <a:solidFill>
              <a:schemeClr val="accent1"/>
            </a:solidFill>
            <a:round/>
            <a:headEnd type="none" w="lg" len="lg"/>
            <a:tailEnd type="stealth" w="lg" len="lg"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301" name="Text Box 17"/>
          <p:cNvSpPr txBox="1">
            <a:spLocks noChangeArrowheads="1"/>
          </p:cNvSpPr>
          <p:nvPr/>
        </p:nvSpPr>
        <p:spPr bwMode="auto">
          <a:xfrm>
            <a:off x="4003674" y="24384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T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x,y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12302" name="Text Box 18"/>
          <p:cNvSpPr txBox="1">
            <a:spLocks noChangeArrowheads="1"/>
          </p:cNvSpPr>
          <p:nvPr/>
        </p:nvSpPr>
        <p:spPr bwMode="auto">
          <a:xfrm>
            <a:off x="2251074" y="33528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f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x,y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12303" name="Text Box 19"/>
          <p:cNvSpPr txBox="1">
            <a:spLocks noChangeArrowheads="1"/>
          </p:cNvSpPr>
          <p:nvPr/>
        </p:nvSpPr>
        <p:spPr bwMode="auto">
          <a:xfrm>
            <a:off x="5756274" y="33528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g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x’,y’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12304" name="Text Box 20"/>
          <p:cNvSpPr txBox="1">
            <a:spLocks noChangeArrowheads="1"/>
          </p:cNvSpPr>
          <p:nvPr/>
        </p:nvSpPr>
        <p:spPr bwMode="auto">
          <a:xfrm>
            <a:off x="1031874" y="27432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y</a:t>
            </a: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305" name="Text Box 21"/>
          <p:cNvSpPr txBox="1">
            <a:spLocks noChangeArrowheads="1"/>
          </p:cNvSpPr>
          <p:nvPr/>
        </p:nvSpPr>
        <p:spPr bwMode="auto">
          <a:xfrm>
            <a:off x="4537074" y="27432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y’</a:t>
            </a: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2654300" y="33528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f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x,y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6159500" y="33528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g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x’,y’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Forward mapping</a:t>
            </a: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901700" y="4191000"/>
            <a:ext cx="7772400" cy="1905000"/>
          </a:xfrm>
        </p:spPr>
        <p:txBody>
          <a:bodyPr/>
          <a:lstStyle/>
          <a:p>
            <a:r>
              <a:rPr lang="en-US"/>
              <a:t>Send each pixel </a:t>
            </a:r>
            <a:r>
              <a:rPr lang="en-US" i="1"/>
              <a:t>f</a:t>
            </a:r>
            <a:r>
              <a:rPr lang="en-US"/>
              <a:t>(</a:t>
            </a:r>
            <a:r>
              <a:rPr lang="en-US" i="1"/>
              <a:t>x,y</a:t>
            </a:r>
            <a:r>
              <a:rPr lang="en-US"/>
              <a:t>) to its corresponding location </a:t>
            </a:r>
          </a:p>
          <a:p>
            <a:r>
              <a:rPr lang="en-US"/>
              <a:t>           (</a:t>
            </a:r>
            <a:r>
              <a:rPr lang="en-US" i="1"/>
              <a:t>x’,y’)</a:t>
            </a:r>
            <a:r>
              <a:rPr lang="en-US" b="1"/>
              <a:t> </a:t>
            </a:r>
            <a:r>
              <a:rPr lang="en-US"/>
              <a:t>=</a:t>
            </a:r>
            <a:r>
              <a:rPr lang="en-US" b="1"/>
              <a:t> </a:t>
            </a:r>
            <a:r>
              <a:rPr lang="en-US" i="1"/>
              <a:t>T</a:t>
            </a:r>
            <a:r>
              <a:rPr lang="en-US"/>
              <a:t>(</a:t>
            </a:r>
            <a:r>
              <a:rPr lang="en-US" i="1"/>
              <a:t>x,y</a:t>
            </a:r>
            <a:r>
              <a:rPr lang="en-US"/>
              <a:t>) in the second image</a:t>
            </a:r>
          </a:p>
        </p:txBody>
      </p:sp>
      <p:pic>
        <p:nvPicPr>
          <p:cNvPr id="13318" name="Picture 6" descr="HHHIMG_11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0901" y="1524001"/>
            <a:ext cx="2193925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7" descr="rotat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4826" y="1371600"/>
            <a:ext cx="2632075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968500" y="2895600"/>
            <a:ext cx="381000" cy="381000"/>
            <a:chOff x="1104" y="3312"/>
            <a:chExt cx="240" cy="240"/>
          </a:xfrm>
        </p:grpSpPr>
        <p:sp>
          <p:nvSpPr>
            <p:cNvPr id="13333" name="Line 9"/>
            <p:cNvSpPr>
              <a:spLocks noChangeShapeType="1"/>
            </p:cNvSpPr>
            <p:nvPr/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334" name="Line 10"/>
            <p:cNvSpPr>
              <a:spLocks noChangeShapeType="1"/>
            </p:cNvSpPr>
            <p:nvPr/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5473700" y="2895600"/>
            <a:ext cx="381000" cy="381000"/>
            <a:chOff x="1104" y="3312"/>
            <a:chExt cx="240" cy="240"/>
          </a:xfrm>
        </p:grpSpPr>
        <p:sp>
          <p:nvSpPr>
            <p:cNvPr id="13331" name="Line 12"/>
            <p:cNvSpPr>
              <a:spLocks noChangeShapeType="1"/>
            </p:cNvSpPr>
            <p:nvPr/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332" name="Line 13"/>
            <p:cNvSpPr>
              <a:spLocks noChangeShapeType="1"/>
            </p:cNvSpPr>
            <p:nvPr/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3322" name="Text Box 14"/>
          <p:cNvSpPr txBox="1">
            <a:spLocks noChangeArrowheads="1"/>
          </p:cNvSpPr>
          <p:nvPr/>
        </p:nvSpPr>
        <p:spPr bwMode="auto">
          <a:xfrm>
            <a:off x="1968500" y="3200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x</a:t>
            </a: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323" name="Text Box 15"/>
          <p:cNvSpPr txBox="1">
            <a:spLocks noChangeArrowheads="1"/>
          </p:cNvSpPr>
          <p:nvPr/>
        </p:nvSpPr>
        <p:spPr bwMode="auto">
          <a:xfrm>
            <a:off x="5473700" y="3200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x’</a:t>
            </a: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91568" name="Freeform 16"/>
          <p:cNvSpPr>
            <a:spLocks/>
          </p:cNvSpPr>
          <p:nvPr/>
        </p:nvSpPr>
        <p:spPr bwMode="auto">
          <a:xfrm>
            <a:off x="2638425" y="2362200"/>
            <a:ext cx="3352800" cy="381000"/>
          </a:xfrm>
          <a:custGeom>
            <a:avLst/>
            <a:gdLst>
              <a:gd name="T0" fmla="*/ 0 w 2160"/>
              <a:gd name="T1" fmla="*/ 288 h 288"/>
              <a:gd name="T2" fmla="*/ 1152 w 2160"/>
              <a:gd name="T3" fmla="*/ 0 h 288"/>
              <a:gd name="T4" fmla="*/ 2160 w 2160"/>
              <a:gd name="T5" fmla="*/ 288 h 288"/>
              <a:gd name="T6" fmla="*/ 0 60000 65536"/>
              <a:gd name="T7" fmla="*/ 0 60000 65536"/>
              <a:gd name="T8" fmla="*/ 0 60000 65536"/>
              <a:gd name="T9" fmla="*/ 0 w 2160"/>
              <a:gd name="T10" fmla="*/ 0 h 288"/>
              <a:gd name="T11" fmla="*/ 2160 w 2160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" h="288">
                <a:moveTo>
                  <a:pt x="0" y="288"/>
                </a:moveTo>
                <a:cubicBezTo>
                  <a:pt x="396" y="144"/>
                  <a:pt x="792" y="0"/>
                  <a:pt x="1152" y="0"/>
                </a:cubicBezTo>
                <a:cubicBezTo>
                  <a:pt x="1512" y="0"/>
                  <a:pt x="1836" y="144"/>
                  <a:pt x="2160" y="288"/>
                </a:cubicBezTo>
              </a:path>
            </a:pathLst>
          </a:custGeom>
          <a:noFill/>
          <a:ln w="25400">
            <a:solidFill>
              <a:schemeClr val="accent1"/>
            </a:solidFill>
            <a:round/>
            <a:headEnd type="none" w="lg" len="lg"/>
            <a:tailEnd type="stealth" w="lg" len="lg"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325" name="Text Box 17"/>
          <p:cNvSpPr txBox="1">
            <a:spLocks noChangeArrowheads="1"/>
          </p:cNvSpPr>
          <p:nvPr/>
        </p:nvSpPr>
        <p:spPr bwMode="auto">
          <a:xfrm>
            <a:off x="4254500" y="23622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T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x,y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13327" name="Oval 19"/>
          <p:cNvSpPr>
            <a:spLocks noChangeArrowheads="1"/>
          </p:cNvSpPr>
          <p:nvPr/>
        </p:nvSpPr>
        <p:spPr bwMode="auto">
          <a:xfrm>
            <a:off x="2536825" y="27051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91572" name="Oval 20"/>
          <p:cNvSpPr>
            <a:spLocks noChangeArrowheads="1"/>
          </p:cNvSpPr>
          <p:nvPr/>
        </p:nvSpPr>
        <p:spPr bwMode="auto">
          <a:xfrm>
            <a:off x="5984875" y="2732088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329" name="Text Box 21"/>
          <p:cNvSpPr txBox="1">
            <a:spLocks noChangeArrowheads="1"/>
          </p:cNvSpPr>
          <p:nvPr/>
        </p:nvSpPr>
        <p:spPr bwMode="auto">
          <a:xfrm>
            <a:off x="1435100" y="27432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y</a:t>
            </a: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330" name="Text Box 22"/>
          <p:cNvSpPr txBox="1">
            <a:spLocks noChangeArrowheads="1"/>
          </p:cNvSpPr>
          <p:nvPr/>
        </p:nvSpPr>
        <p:spPr bwMode="auto">
          <a:xfrm>
            <a:off x="4940300" y="27432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y’</a:t>
            </a: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1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1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1568" grpId="0" animBg="1"/>
      <p:bldP spid="79157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285999" y="2514600"/>
            <a:ext cx="609600" cy="609600"/>
            <a:chOff x="1248" y="3072"/>
            <a:chExt cx="384" cy="384"/>
          </a:xfrm>
        </p:grpSpPr>
        <p:sp>
          <p:nvSpPr>
            <p:cNvPr id="14364" name="Line 3"/>
            <p:cNvSpPr>
              <a:spLocks noChangeShapeType="1"/>
            </p:cNvSpPr>
            <p:nvPr/>
          </p:nvSpPr>
          <p:spPr bwMode="auto">
            <a:xfrm>
              <a:off x="1392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365" name="Line 4"/>
            <p:cNvSpPr>
              <a:spLocks noChangeShapeType="1"/>
            </p:cNvSpPr>
            <p:nvPr/>
          </p:nvSpPr>
          <p:spPr bwMode="auto">
            <a:xfrm>
              <a:off x="1488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366" name="Line 5"/>
            <p:cNvSpPr>
              <a:spLocks noChangeShapeType="1"/>
            </p:cNvSpPr>
            <p:nvPr/>
          </p:nvSpPr>
          <p:spPr bwMode="auto">
            <a:xfrm flipV="1">
              <a:off x="1248" y="3216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367" name="Line 6"/>
            <p:cNvSpPr>
              <a:spLocks noChangeShapeType="1"/>
            </p:cNvSpPr>
            <p:nvPr/>
          </p:nvSpPr>
          <p:spPr bwMode="auto">
            <a:xfrm flipV="1">
              <a:off x="1248" y="331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4339" name="Text Box 7"/>
          <p:cNvSpPr txBox="1">
            <a:spLocks noChangeArrowheads="1"/>
          </p:cNvSpPr>
          <p:nvPr/>
        </p:nvSpPr>
        <p:spPr bwMode="auto">
          <a:xfrm>
            <a:off x="2743199" y="33528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f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x,y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14340" name="Text Box 8"/>
          <p:cNvSpPr txBox="1">
            <a:spLocks noChangeArrowheads="1"/>
          </p:cNvSpPr>
          <p:nvPr/>
        </p:nvSpPr>
        <p:spPr bwMode="auto">
          <a:xfrm>
            <a:off x="6248399" y="33528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g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x’,y’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14341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Forward mapping</a:t>
            </a:r>
          </a:p>
        </p:txBody>
      </p:sp>
      <p:sp>
        <p:nvSpPr>
          <p:cNvPr id="14342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990599" y="4191000"/>
            <a:ext cx="7772400" cy="1905000"/>
          </a:xfrm>
        </p:spPr>
        <p:txBody>
          <a:bodyPr/>
          <a:lstStyle/>
          <a:p>
            <a:r>
              <a:rPr lang="en-US"/>
              <a:t>Send each pixel </a:t>
            </a:r>
            <a:r>
              <a:rPr lang="en-US" i="1"/>
              <a:t>f</a:t>
            </a:r>
            <a:r>
              <a:rPr lang="en-US"/>
              <a:t>(</a:t>
            </a:r>
            <a:r>
              <a:rPr lang="en-US" i="1"/>
              <a:t>x,y</a:t>
            </a:r>
            <a:r>
              <a:rPr lang="en-US"/>
              <a:t>) to its corresponding location </a:t>
            </a:r>
          </a:p>
          <a:p>
            <a:r>
              <a:rPr lang="en-US"/>
              <a:t>           (</a:t>
            </a:r>
            <a:r>
              <a:rPr lang="en-US" i="1"/>
              <a:t>x’,y’)</a:t>
            </a:r>
            <a:r>
              <a:rPr lang="en-US" b="1"/>
              <a:t> </a:t>
            </a:r>
            <a:r>
              <a:rPr lang="en-US"/>
              <a:t>=</a:t>
            </a:r>
            <a:r>
              <a:rPr lang="en-US" b="1"/>
              <a:t> </a:t>
            </a:r>
            <a:r>
              <a:rPr lang="en-US" i="1"/>
              <a:t>T</a:t>
            </a:r>
            <a:r>
              <a:rPr lang="en-US"/>
              <a:t>(</a:t>
            </a:r>
            <a:r>
              <a:rPr lang="en-US" i="1"/>
              <a:t>x,y</a:t>
            </a:r>
            <a:r>
              <a:rPr lang="en-US"/>
              <a:t>) in the second image</a:t>
            </a:r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2057399" y="2895600"/>
            <a:ext cx="381000" cy="381000"/>
            <a:chOff x="1104" y="3312"/>
            <a:chExt cx="240" cy="240"/>
          </a:xfrm>
        </p:grpSpPr>
        <p:sp>
          <p:nvSpPr>
            <p:cNvPr id="14362" name="Line 12"/>
            <p:cNvSpPr>
              <a:spLocks noChangeShapeType="1"/>
            </p:cNvSpPr>
            <p:nvPr/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363" name="Line 13"/>
            <p:cNvSpPr>
              <a:spLocks noChangeShapeType="1"/>
            </p:cNvSpPr>
            <p:nvPr/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5562599" y="2895600"/>
            <a:ext cx="381000" cy="381000"/>
            <a:chOff x="1104" y="3312"/>
            <a:chExt cx="240" cy="240"/>
          </a:xfrm>
        </p:grpSpPr>
        <p:sp>
          <p:nvSpPr>
            <p:cNvPr id="14360" name="Line 15"/>
            <p:cNvSpPr>
              <a:spLocks noChangeShapeType="1"/>
            </p:cNvSpPr>
            <p:nvPr/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361" name="Line 16"/>
            <p:cNvSpPr>
              <a:spLocks noChangeShapeType="1"/>
            </p:cNvSpPr>
            <p:nvPr/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4345" name="Text Box 17"/>
          <p:cNvSpPr txBox="1">
            <a:spLocks noChangeArrowheads="1"/>
          </p:cNvSpPr>
          <p:nvPr/>
        </p:nvSpPr>
        <p:spPr bwMode="auto">
          <a:xfrm>
            <a:off x="2057399" y="3200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x</a:t>
            </a: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346" name="Text Box 18"/>
          <p:cNvSpPr txBox="1">
            <a:spLocks noChangeArrowheads="1"/>
          </p:cNvSpPr>
          <p:nvPr/>
        </p:nvSpPr>
        <p:spPr bwMode="auto">
          <a:xfrm>
            <a:off x="5562599" y="3200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x’</a:t>
            </a: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347" name="Freeform 19"/>
          <p:cNvSpPr>
            <a:spLocks/>
          </p:cNvSpPr>
          <p:nvPr/>
        </p:nvSpPr>
        <p:spPr bwMode="auto">
          <a:xfrm>
            <a:off x="2727324" y="2362200"/>
            <a:ext cx="3352800" cy="381000"/>
          </a:xfrm>
          <a:custGeom>
            <a:avLst/>
            <a:gdLst>
              <a:gd name="T0" fmla="*/ 0 w 2160"/>
              <a:gd name="T1" fmla="*/ 288 h 288"/>
              <a:gd name="T2" fmla="*/ 1152 w 2160"/>
              <a:gd name="T3" fmla="*/ 0 h 288"/>
              <a:gd name="T4" fmla="*/ 2160 w 2160"/>
              <a:gd name="T5" fmla="*/ 288 h 288"/>
              <a:gd name="T6" fmla="*/ 0 60000 65536"/>
              <a:gd name="T7" fmla="*/ 0 60000 65536"/>
              <a:gd name="T8" fmla="*/ 0 60000 65536"/>
              <a:gd name="T9" fmla="*/ 0 w 2160"/>
              <a:gd name="T10" fmla="*/ 0 h 288"/>
              <a:gd name="T11" fmla="*/ 2160 w 2160"/>
              <a:gd name="T12" fmla="*/ 288 h 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" h="288">
                <a:moveTo>
                  <a:pt x="0" y="288"/>
                </a:moveTo>
                <a:cubicBezTo>
                  <a:pt x="396" y="144"/>
                  <a:pt x="792" y="0"/>
                  <a:pt x="1152" y="0"/>
                </a:cubicBezTo>
                <a:cubicBezTo>
                  <a:pt x="1512" y="0"/>
                  <a:pt x="1836" y="144"/>
                  <a:pt x="2160" y="288"/>
                </a:cubicBezTo>
              </a:path>
            </a:pathLst>
          </a:custGeom>
          <a:noFill/>
          <a:ln w="25400">
            <a:solidFill>
              <a:schemeClr val="accent1"/>
            </a:solidFill>
            <a:round/>
            <a:headEnd type="none" w="lg" len="lg"/>
            <a:tailEnd type="stealth" w="lg" len="lg"/>
          </a:ln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348" name="Text Box 20"/>
          <p:cNvSpPr txBox="1">
            <a:spLocks noChangeArrowheads="1"/>
          </p:cNvSpPr>
          <p:nvPr/>
        </p:nvSpPr>
        <p:spPr bwMode="auto">
          <a:xfrm>
            <a:off x="4343399" y="23622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T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x,y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14349" name="Rectangle 21"/>
          <p:cNvSpPr>
            <a:spLocks noChangeArrowheads="1"/>
          </p:cNvSpPr>
          <p:nvPr/>
        </p:nvSpPr>
        <p:spPr bwMode="auto">
          <a:xfrm>
            <a:off x="990599" y="518160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rgbClr val="000000"/>
                </a:solidFill>
              </a:rPr>
              <a:t>Q:  what if pixel lands “between” two pixels?</a:t>
            </a:r>
          </a:p>
        </p:txBody>
      </p:sp>
      <p:sp>
        <p:nvSpPr>
          <p:cNvPr id="14350" name="Oval 22"/>
          <p:cNvSpPr>
            <a:spLocks noChangeArrowheads="1"/>
          </p:cNvSpPr>
          <p:nvPr/>
        </p:nvSpPr>
        <p:spPr bwMode="auto">
          <a:xfrm>
            <a:off x="2625724" y="27051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351" name="Oval 23"/>
          <p:cNvSpPr>
            <a:spLocks noChangeArrowheads="1"/>
          </p:cNvSpPr>
          <p:nvPr/>
        </p:nvSpPr>
        <p:spPr bwMode="auto">
          <a:xfrm>
            <a:off x="6073774" y="2732088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352" name="Text Box 24"/>
          <p:cNvSpPr txBox="1">
            <a:spLocks noChangeArrowheads="1"/>
          </p:cNvSpPr>
          <p:nvPr/>
        </p:nvSpPr>
        <p:spPr bwMode="auto">
          <a:xfrm>
            <a:off x="1523999" y="27432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y</a:t>
            </a: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353" name="Text Box 25"/>
          <p:cNvSpPr txBox="1">
            <a:spLocks noChangeArrowheads="1"/>
          </p:cNvSpPr>
          <p:nvPr/>
        </p:nvSpPr>
        <p:spPr bwMode="auto">
          <a:xfrm>
            <a:off x="5029199" y="27432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y’</a:t>
            </a: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5791199" y="2438400"/>
            <a:ext cx="609600" cy="609600"/>
            <a:chOff x="1248" y="3072"/>
            <a:chExt cx="384" cy="384"/>
          </a:xfrm>
        </p:grpSpPr>
        <p:sp>
          <p:nvSpPr>
            <p:cNvPr id="14356" name="Line 27"/>
            <p:cNvSpPr>
              <a:spLocks noChangeShapeType="1"/>
            </p:cNvSpPr>
            <p:nvPr/>
          </p:nvSpPr>
          <p:spPr bwMode="auto">
            <a:xfrm>
              <a:off x="1392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357" name="Line 28"/>
            <p:cNvSpPr>
              <a:spLocks noChangeShapeType="1"/>
            </p:cNvSpPr>
            <p:nvPr/>
          </p:nvSpPr>
          <p:spPr bwMode="auto">
            <a:xfrm>
              <a:off x="1488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358" name="Line 29"/>
            <p:cNvSpPr>
              <a:spLocks noChangeShapeType="1"/>
            </p:cNvSpPr>
            <p:nvPr/>
          </p:nvSpPr>
          <p:spPr bwMode="auto">
            <a:xfrm flipV="1">
              <a:off x="1248" y="3216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4359" name="Line 30"/>
            <p:cNvSpPr>
              <a:spLocks noChangeShapeType="1"/>
            </p:cNvSpPr>
            <p:nvPr/>
          </p:nvSpPr>
          <p:spPr bwMode="auto">
            <a:xfrm flipV="1">
              <a:off x="1248" y="331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792607" name="Rectangle 31"/>
          <p:cNvSpPr>
            <a:spLocks noChangeArrowheads="1"/>
          </p:cNvSpPr>
          <p:nvPr/>
        </p:nvSpPr>
        <p:spPr bwMode="auto">
          <a:xfrm>
            <a:off x="990599" y="563880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dirty="0">
                <a:solidFill>
                  <a:srgbClr val="000000"/>
                </a:solidFill>
              </a:rPr>
              <a:t>A:  distribute color among neighboring pixels (</a:t>
            </a:r>
            <a:r>
              <a:rPr lang="en-US" sz="2400" dirty="0" err="1">
                <a:solidFill>
                  <a:srgbClr val="000000"/>
                </a:solidFill>
              </a:rPr>
              <a:t>x’,y</a:t>
            </a:r>
            <a:r>
              <a:rPr lang="en-US" sz="2400" dirty="0">
                <a:solidFill>
                  <a:srgbClr val="000000"/>
                </a:solidFill>
              </a:rPr>
              <a:t>’)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000000"/>
                </a:solidFill>
              </a:rPr>
              <a:t>Known as “</a:t>
            </a:r>
            <a:r>
              <a:rPr lang="en-US" sz="2000" dirty="0" err="1">
                <a:solidFill>
                  <a:srgbClr val="000000"/>
                </a:solidFill>
              </a:rPr>
              <a:t>splatting</a:t>
            </a:r>
            <a:r>
              <a:rPr lang="en-US" sz="2000" dirty="0">
                <a:solidFill>
                  <a:srgbClr val="000000"/>
                </a:solidFill>
              </a:rPr>
              <a:t>”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371600" y="1219200"/>
            <a:ext cx="67810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What is the problem with this approach? 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2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2607" grpId="0" autoUpdateAnimBg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2590799" y="3505199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f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x,y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6095999" y="3505199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g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x’,y’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904999" y="3047999"/>
            <a:ext cx="381000" cy="381000"/>
            <a:chOff x="1104" y="3312"/>
            <a:chExt cx="240" cy="240"/>
          </a:xfrm>
        </p:grpSpPr>
        <p:sp>
          <p:nvSpPr>
            <p:cNvPr id="15386" name="Line 5"/>
            <p:cNvSpPr>
              <a:spLocks noChangeShapeType="1"/>
            </p:cNvSpPr>
            <p:nvPr/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5387" name="Line 6"/>
            <p:cNvSpPr>
              <a:spLocks noChangeShapeType="1"/>
            </p:cNvSpPr>
            <p:nvPr/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5365" name="Text Box 7"/>
          <p:cNvSpPr txBox="1">
            <a:spLocks noChangeArrowheads="1"/>
          </p:cNvSpPr>
          <p:nvPr/>
        </p:nvSpPr>
        <p:spPr bwMode="auto">
          <a:xfrm>
            <a:off x="1904999" y="3352799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x</a:t>
            </a: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366" name="Text Box 8"/>
          <p:cNvSpPr txBox="1">
            <a:spLocks noChangeArrowheads="1"/>
          </p:cNvSpPr>
          <p:nvPr/>
        </p:nvSpPr>
        <p:spPr bwMode="auto">
          <a:xfrm>
            <a:off x="1371599" y="2895599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y</a:t>
            </a: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367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Inverse mapping</a:t>
            </a:r>
          </a:p>
        </p:txBody>
      </p:sp>
      <p:sp>
        <p:nvSpPr>
          <p:cNvPr id="15368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838199" y="4343399"/>
            <a:ext cx="7772400" cy="1981200"/>
          </a:xfrm>
        </p:spPr>
        <p:txBody>
          <a:bodyPr/>
          <a:lstStyle/>
          <a:p>
            <a:r>
              <a:rPr lang="en-US"/>
              <a:t>Get each pixel </a:t>
            </a:r>
            <a:r>
              <a:rPr lang="en-US" i="1"/>
              <a:t>g</a:t>
            </a:r>
            <a:r>
              <a:rPr lang="en-US"/>
              <a:t>(</a:t>
            </a:r>
            <a:r>
              <a:rPr lang="en-US" i="1"/>
              <a:t>x’,y’</a:t>
            </a:r>
            <a:r>
              <a:rPr lang="en-US"/>
              <a:t>) from its corresponding location </a:t>
            </a:r>
          </a:p>
          <a:p>
            <a:r>
              <a:rPr lang="en-US"/>
              <a:t>           (</a:t>
            </a:r>
            <a:r>
              <a:rPr lang="en-US" i="1"/>
              <a:t>x,y</a:t>
            </a:r>
            <a:r>
              <a:rPr lang="en-US"/>
              <a:t>)</a:t>
            </a:r>
            <a:r>
              <a:rPr lang="en-US" b="1"/>
              <a:t> </a:t>
            </a:r>
            <a:r>
              <a:rPr lang="en-US"/>
              <a:t>=</a:t>
            </a:r>
            <a:r>
              <a:rPr lang="en-US" b="1"/>
              <a:t> </a:t>
            </a:r>
            <a:r>
              <a:rPr lang="en-US" i="1"/>
              <a:t>T</a:t>
            </a:r>
            <a:r>
              <a:rPr lang="en-US" i="1" baseline="30000"/>
              <a:t>-1</a:t>
            </a:r>
            <a:r>
              <a:rPr lang="en-US"/>
              <a:t>(</a:t>
            </a:r>
            <a:r>
              <a:rPr lang="en-US" i="1"/>
              <a:t>x’,y’</a:t>
            </a:r>
            <a:r>
              <a:rPr lang="en-US"/>
              <a:t>) in the first image</a:t>
            </a:r>
          </a:p>
        </p:txBody>
      </p:sp>
      <p:pic>
        <p:nvPicPr>
          <p:cNvPr id="15369" name="Picture 11" descr="HHHIMG_11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676400"/>
            <a:ext cx="2193925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12" descr="rotat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21325" y="1523999"/>
            <a:ext cx="2632075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1904999" y="3047999"/>
            <a:ext cx="381000" cy="381000"/>
            <a:chOff x="1104" y="3312"/>
            <a:chExt cx="240" cy="240"/>
          </a:xfrm>
        </p:grpSpPr>
        <p:sp>
          <p:nvSpPr>
            <p:cNvPr id="15384" name="Line 14"/>
            <p:cNvSpPr>
              <a:spLocks noChangeShapeType="1"/>
            </p:cNvSpPr>
            <p:nvPr/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5385" name="Line 15"/>
            <p:cNvSpPr>
              <a:spLocks noChangeShapeType="1"/>
            </p:cNvSpPr>
            <p:nvPr/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5410199" y="3047999"/>
            <a:ext cx="381000" cy="381000"/>
            <a:chOff x="1104" y="3312"/>
            <a:chExt cx="240" cy="240"/>
          </a:xfrm>
        </p:grpSpPr>
        <p:sp>
          <p:nvSpPr>
            <p:cNvPr id="15382" name="Line 17"/>
            <p:cNvSpPr>
              <a:spLocks noChangeShapeType="1"/>
            </p:cNvSpPr>
            <p:nvPr/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5383" name="Line 18"/>
            <p:cNvSpPr>
              <a:spLocks noChangeShapeType="1"/>
            </p:cNvSpPr>
            <p:nvPr/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5373" name="Text Box 19"/>
          <p:cNvSpPr txBox="1">
            <a:spLocks noChangeArrowheads="1"/>
          </p:cNvSpPr>
          <p:nvPr/>
        </p:nvSpPr>
        <p:spPr bwMode="auto">
          <a:xfrm>
            <a:off x="1904999" y="3352799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x</a:t>
            </a: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374" name="Text Box 20"/>
          <p:cNvSpPr txBox="1">
            <a:spLocks noChangeArrowheads="1"/>
          </p:cNvSpPr>
          <p:nvPr/>
        </p:nvSpPr>
        <p:spPr bwMode="auto">
          <a:xfrm>
            <a:off x="5410199" y="3352799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x’</a:t>
            </a: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93621" name="Rectangle 21"/>
          <p:cNvSpPr>
            <a:spLocks noChangeArrowheads="1"/>
          </p:cNvSpPr>
          <p:nvPr/>
        </p:nvSpPr>
        <p:spPr bwMode="auto">
          <a:xfrm>
            <a:off x="838199" y="5333999"/>
            <a:ext cx="8001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rgbClr val="000000"/>
                </a:solidFill>
              </a:rPr>
              <a:t>Q:  what if pixel comes from “between” two pixels?</a:t>
            </a:r>
          </a:p>
        </p:txBody>
      </p:sp>
      <p:sp>
        <p:nvSpPr>
          <p:cNvPr id="15376" name="Text Box 22"/>
          <p:cNvSpPr txBox="1">
            <a:spLocks noChangeArrowheads="1"/>
          </p:cNvSpPr>
          <p:nvPr/>
        </p:nvSpPr>
        <p:spPr bwMode="auto">
          <a:xfrm>
            <a:off x="4876799" y="2895599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y’</a:t>
            </a: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2574924" y="2559049"/>
            <a:ext cx="3352800" cy="457200"/>
            <a:chOff x="1526" y="1536"/>
            <a:chExt cx="2112" cy="288"/>
          </a:xfrm>
        </p:grpSpPr>
        <p:sp>
          <p:nvSpPr>
            <p:cNvPr id="15380" name="Text Box 24"/>
            <p:cNvSpPr txBox="1">
              <a:spLocks noChangeArrowheads="1"/>
            </p:cNvSpPr>
            <p:nvPr/>
          </p:nvSpPr>
          <p:spPr bwMode="auto">
            <a:xfrm>
              <a:off x="2544" y="1536"/>
              <a:ext cx="72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i="1">
                  <a:solidFill>
                    <a:srgbClr val="000000"/>
                  </a:solidFill>
                  <a:latin typeface="Times New Roman" pitchFamily="18" charset="0"/>
                </a:rPr>
                <a:t>T</a:t>
              </a:r>
              <a:r>
                <a:rPr lang="en-US" sz="2400" i="1" baseline="30000">
                  <a:solidFill>
                    <a:srgbClr val="000000"/>
                  </a:solidFill>
                  <a:latin typeface="Times New Roman" pitchFamily="18" charset="0"/>
                </a:rPr>
                <a:t>-1</a:t>
              </a:r>
              <a:r>
                <a:rPr lang="en-US" sz="2400">
                  <a:solidFill>
                    <a:srgbClr val="000000"/>
                  </a:solidFill>
                  <a:latin typeface="Times New Roman" pitchFamily="18" charset="0"/>
                </a:rPr>
                <a:t>(</a:t>
              </a:r>
              <a:r>
                <a:rPr lang="en-US" sz="2400" i="1">
                  <a:solidFill>
                    <a:srgbClr val="000000"/>
                  </a:solidFill>
                  <a:latin typeface="Times New Roman" pitchFamily="18" charset="0"/>
                </a:rPr>
                <a:t>x,y</a:t>
              </a:r>
              <a:r>
                <a:rPr lang="en-US" sz="2400">
                  <a:solidFill>
                    <a:srgbClr val="000000"/>
                  </a:solidFill>
                  <a:latin typeface="Times New Roman" pitchFamily="18" charset="0"/>
                </a:rPr>
                <a:t>)</a:t>
              </a:r>
            </a:p>
          </p:txBody>
        </p:sp>
        <p:sp>
          <p:nvSpPr>
            <p:cNvPr id="15381" name="Freeform 25"/>
            <p:cNvSpPr>
              <a:spLocks/>
            </p:cNvSpPr>
            <p:nvPr/>
          </p:nvSpPr>
          <p:spPr bwMode="auto">
            <a:xfrm>
              <a:off x="1526" y="1536"/>
              <a:ext cx="2112" cy="240"/>
            </a:xfrm>
            <a:custGeom>
              <a:avLst/>
              <a:gdLst>
                <a:gd name="T0" fmla="*/ 0 w 2160"/>
                <a:gd name="T1" fmla="*/ 288 h 288"/>
                <a:gd name="T2" fmla="*/ 1152 w 2160"/>
                <a:gd name="T3" fmla="*/ 0 h 288"/>
                <a:gd name="T4" fmla="*/ 2160 w 2160"/>
                <a:gd name="T5" fmla="*/ 288 h 288"/>
                <a:gd name="T6" fmla="*/ 0 60000 65536"/>
                <a:gd name="T7" fmla="*/ 0 60000 65536"/>
                <a:gd name="T8" fmla="*/ 0 60000 65536"/>
                <a:gd name="T9" fmla="*/ 0 w 2160"/>
                <a:gd name="T10" fmla="*/ 0 h 288"/>
                <a:gd name="T11" fmla="*/ 2160 w 2160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" h="288">
                  <a:moveTo>
                    <a:pt x="0" y="288"/>
                  </a:moveTo>
                  <a:cubicBezTo>
                    <a:pt x="396" y="144"/>
                    <a:pt x="792" y="0"/>
                    <a:pt x="1152" y="0"/>
                  </a:cubicBezTo>
                  <a:cubicBezTo>
                    <a:pt x="1512" y="0"/>
                    <a:pt x="1836" y="144"/>
                    <a:pt x="2160" y="288"/>
                  </a:cubicBezTo>
                </a:path>
              </a:pathLst>
            </a:custGeom>
            <a:noFill/>
            <a:ln w="25400">
              <a:solidFill>
                <a:schemeClr val="accent1"/>
              </a:solidFill>
              <a:round/>
              <a:headEnd type="triangle" w="med" len="med"/>
              <a:tailEnd type="none" w="lg" len="lg"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793626" name="Oval 26"/>
          <p:cNvSpPr>
            <a:spLocks noChangeArrowheads="1"/>
          </p:cNvSpPr>
          <p:nvPr/>
        </p:nvSpPr>
        <p:spPr bwMode="auto">
          <a:xfrm>
            <a:off x="5976937" y="2938462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93627" name="Oval 27"/>
          <p:cNvSpPr>
            <a:spLocks noChangeArrowheads="1"/>
          </p:cNvSpPr>
          <p:nvPr/>
        </p:nvSpPr>
        <p:spPr bwMode="auto">
          <a:xfrm>
            <a:off x="2417762" y="2924174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3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3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3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3621" grpId="0" autoUpdateAnimBg="0"/>
      <p:bldP spid="793626" grpId="0" animBg="1"/>
      <p:bldP spid="7936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247900" y="1752600"/>
            <a:ext cx="609600" cy="609600"/>
            <a:chOff x="1248" y="3072"/>
            <a:chExt cx="384" cy="384"/>
          </a:xfrm>
        </p:grpSpPr>
        <p:sp>
          <p:nvSpPr>
            <p:cNvPr id="16417" name="Line 3"/>
            <p:cNvSpPr>
              <a:spLocks noChangeShapeType="1"/>
            </p:cNvSpPr>
            <p:nvPr/>
          </p:nvSpPr>
          <p:spPr bwMode="auto">
            <a:xfrm>
              <a:off x="1392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418" name="Line 4"/>
            <p:cNvSpPr>
              <a:spLocks noChangeShapeType="1"/>
            </p:cNvSpPr>
            <p:nvPr/>
          </p:nvSpPr>
          <p:spPr bwMode="auto">
            <a:xfrm>
              <a:off x="1488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419" name="Line 5"/>
            <p:cNvSpPr>
              <a:spLocks noChangeShapeType="1"/>
            </p:cNvSpPr>
            <p:nvPr/>
          </p:nvSpPr>
          <p:spPr bwMode="auto">
            <a:xfrm flipV="1">
              <a:off x="1248" y="3216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420" name="Line 6"/>
            <p:cNvSpPr>
              <a:spLocks noChangeShapeType="1"/>
            </p:cNvSpPr>
            <p:nvPr/>
          </p:nvSpPr>
          <p:spPr bwMode="auto">
            <a:xfrm flipV="1">
              <a:off x="1248" y="331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5753100" y="1676400"/>
            <a:ext cx="609600" cy="609600"/>
            <a:chOff x="1248" y="3072"/>
            <a:chExt cx="384" cy="384"/>
          </a:xfrm>
        </p:grpSpPr>
        <p:sp>
          <p:nvSpPr>
            <p:cNvPr id="16413" name="Line 8"/>
            <p:cNvSpPr>
              <a:spLocks noChangeShapeType="1"/>
            </p:cNvSpPr>
            <p:nvPr/>
          </p:nvSpPr>
          <p:spPr bwMode="auto">
            <a:xfrm>
              <a:off x="1392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414" name="Line 9"/>
            <p:cNvSpPr>
              <a:spLocks noChangeShapeType="1"/>
            </p:cNvSpPr>
            <p:nvPr/>
          </p:nvSpPr>
          <p:spPr bwMode="auto">
            <a:xfrm>
              <a:off x="1488" y="30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415" name="Line 10"/>
            <p:cNvSpPr>
              <a:spLocks noChangeShapeType="1"/>
            </p:cNvSpPr>
            <p:nvPr/>
          </p:nvSpPr>
          <p:spPr bwMode="auto">
            <a:xfrm flipV="1">
              <a:off x="1248" y="3216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416" name="Line 11"/>
            <p:cNvSpPr>
              <a:spLocks noChangeShapeType="1"/>
            </p:cNvSpPr>
            <p:nvPr/>
          </p:nvSpPr>
          <p:spPr bwMode="auto">
            <a:xfrm flipV="1">
              <a:off x="1248" y="331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6388" name="Text Box 12"/>
          <p:cNvSpPr txBox="1">
            <a:spLocks noChangeArrowheads="1"/>
          </p:cNvSpPr>
          <p:nvPr/>
        </p:nvSpPr>
        <p:spPr bwMode="auto">
          <a:xfrm>
            <a:off x="2705100" y="25908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f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x,y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16389" name="Text Box 13"/>
          <p:cNvSpPr txBox="1">
            <a:spLocks noChangeArrowheads="1"/>
          </p:cNvSpPr>
          <p:nvPr/>
        </p:nvSpPr>
        <p:spPr bwMode="auto">
          <a:xfrm>
            <a:off x="6210300" y="25908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g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x’,y’</a:t>
            </a: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</p:txBody>
      </p: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2019300" y="2133600"/>
            <a:ext cx="381000" cy="381000"/>
            <a:chOff x="1104" y="3312"/>
            <a:chExt cx="240" cy="240"/>
          </a:xfrm>
        </p:grpSpPr>
        <p:sp>
          <p:nvSpPr>
            <p:cNvPr id="16411" name="Line 15"/>
            <p:cNvSpPr>
              <a:spLocks noChangeShapeType="1"/>
            </p:cNvSpPr>
            <p:nvPr/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412" name="Line 16"/>
            <p:cNvSpPr>
              <a:spLocks noChangeShapeType="1"/>
            </p:cNvSpPr>
            <p:nvPr/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6391" name="Text Box 17"/>
          <p:cNvSpPr txBox="1">
            <a:spLocks noChangeArrowheads="1"/>
          </p:cNvSpPr>
          <p:nvPr/>
        </p:nvSpPr>
        <p:spPr bwMode="auto">
          <a:xfrm>
            <a:off x="2019300" y="2438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x</a:t>
            </a: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392" name="Text Box 18"/>
          <p:cNvSpPr txBox="1">
            <a:spLocks noChangeArrowheads="1"/>
          </p:cNvSpPr>
          <p:nvPr/>
        </p:nvSpPr>
        <p:spPr bwMode="auto">
          <a:xfrm>
            <a:off x="1485900" y="19812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y</a:t>
            </a: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393" name="Rectangle 1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Inverse mapping</a:t>
            </a:r>
          </a:p>
        </p:txBody>
      </p:sp>
      <p:sp>
        <p:nvSpPr>
          <p:cNvPr id="16394" name="Rectangle 20"/>
          <p:cNvSpPr>
            <a:spLocks noGrp="1" noChangeArrowheads="1"/>
          </p:cNvSpPr>
          <p:nvPr>
            <p:ph type="body" idx="1"/>
          </p:nvPr>
        </p:nvSpPr>
        <p:spPr>
          <a:xfrm>
            <a:off x="952500" y="3429000"/>
            <a:ext cx="7772400" cy="1981200"/>
          </a:xfrm>
        </p:spPr>
        <p:txBody>
          <a:bodyPr/>
          <a:lstStyle/>
          <a:p>
            <a:r>
              <a:rPr lang="en-US"/>
              <a:t>Get each pixel </a:t>
            </a:r>
            <a:r>
              <a:rPr lang="en-US" i="1"/>
              <a:t>g</a:t>
            </a:r>
            <a:r>
              <a:rPr lang="en-US"/>
              <a:t>(</a:t>
            </a:r>
            <a:r>
              <a:rPr lang="en-US" i="1"/>
              <a:t>x’,y’</a:t>
            </a:r>
            <a:r>
              <a:rPr lang="en-US"/>
              <a:t>) from its corresponding location </a:t>
            </a:r>
          </a:p>
          <a:p>
            <a:r>
              <a:rPr lang="en-US"/>
              <a:t>           (</a:t>
            </a:r>
            <a:r>
              <a:rPr lang="en-US" i="1"/>
              <a:t>x,y</a:t>
            </a:r>
            <a:r>
              <a:rPr lang="en-US"/>
              <a:t>)</a:t>
            </a:r>
            <a:r>
              <a:rPr lang="en-US" b="1"/>
              <a:t> </a:t>
            </a:r>
            <a:r>
              <a:rPr lang="en-US"/>
              <a:t>=</a:t>
            </a:r>
            <a:r>
              <a:rPr lang="en-US" b="1"/>
              <a:t> </a:t>
            </a:r>
            <a:r>
              <a:rPr lang="en-US" i="1"/>
              <a:t>T</a:t>
            </a:r>
            <a:r>
              <a:rPr lang="en-US" i="1" baseline="30000"/>
              <a:t>-1</a:t>
            </a:r>
            <a:r>
              <a:rPr lang="en-US"/>
              <a:t>(</a:t>
            </a:r>
            <a:r>
              <a:rPr lang="en-US" i="1"/>
              <a:t>x’,y’</a:t>
            </a:r>
            <a:r>
              <a:rPr lang="en-US"/>
              <a:t>) in the first image</a:t>
            </a:r>
          </a:p>
        </p:txBody>
      </p: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2019300" y="2133600"/>
            <a:ext cx="381000" cy="381000"/>
            <a:chOff x="1104" y="3312"/>
            <a:chExt cx="240" cy="240"/>
          </a:xfrm>
        </p:grpSpPr>
        <p:sp>
          <p:nvSpPr>
            <p:cNvPr id="16409" name="Line 22"/>
            <p:cNvSpPr>
              <a:spLocks noChangeShapeType="1"/>
            </p:cNvSpPr>
            <p:nvPr/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410" name="Line 23"/>
            <p:cNvSpPr>
              <a:spLocks noChangeShapeType="1"/>
            </p:cNvSpPr>
            <p:nvPr/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6" name="Group 24"/>
          <p:cNvGrpSpPr>
            <a:grpSpLocks/>
          </p:cNvGrpSpPr>
          <p:nvPr/>
        </p:nvGrpSpPr>
        <p:grpSpPr bwMode="auto">
          <a:xfrm>
            <a:off x="5524500" y="2133600"/>
            <a:ext cx="381000" cy="381000"/>
            <a:chOff x="1104" y="3312"/>
            <a:chExt cx="240" cy="240"/>
          </a:xfrm>
        </p:grpSpPr>
        <p:sp>
          <p:nvSpPr>
            <p:cNvPr id="16407" name="Line 25"/>
            <p:cNvSpPr>
              <a:spLocks noChangeShapeType="1"/>
            </p:cNvSpPr>
            <p:nvPr/>
          </p:nvSpPr>
          <p:spPr bwMode="auto">
            <a:xfrm flipV="1">
              <a:off x="1104" y="331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6408" name="Line 26"/>
            <p:cNvSpPr>
              <a:spLocks noChangeShapeType="1"/>
            </p:cNvSpPr>
            <p:nvPr/>
          </p:nvSpPr>
          <p:spPr bwMode="auto">
            <a:xfrm flipV="1">
              <a:off x="1104" y="3552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6397" name="Text Box 27"/>
          <p:cNvSpPr txBox="1">
            <a:spLocks noChangeArrowheads="1"/>
          </p:cNvSpPr>
          <p:nvPr/>
        </p:nvSpPr>
        <p:spPr bwMode="auto">
          <a:xfrm>
            <a:off x="2019300" y="2438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x</a:t>
            </a: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398" name="Text Box 28"/>
          <p:cNvSpPr txBox="1">
            <a:spLocks noChangeArrowheads="1"/>
          </p:cNvSpPr>
          <p:nvPr/>
        </p:nvSpPr>
        <p:spPr bwMode="auto">
          <a:xfrm>
            <a:off x="5524500" y="2438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x’</a:t>
            </a: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7" name="Group 29"/>
          <p:cNvGrpSpPr>
            <a:grpSpLocks/>
          </p:cNvGrpSpPr>
          <p:nvPr/>
        </p:nvGrpSpPr>
        <p:grpSpPr bwMode="auto">
          <a:xfrm>
            <a:off x="2689225" y="1644650"/>
            <a:ext cx="3352800" cy="457200"/>
            <a:chOff x="1526" y="1536"/>
            <a:chExt cx="2112" cy="288"/>
          </a:xfrm>
        </p:grpSpPr>
        <p:sp>
          <p:nvSpPr>
            <p:cNvPr id="16405" name="Text Box 30"/>
            <p:cNvSpPr txBox="1">
              <a:spLocks noChangeArrowheads="1"/>
            </p:cNvSpPr>
            <p:nvPr/>
          </p:nvSpPr>
          <p:spPr bwMode="auto">
            <a:xfrm>
              <a:off x="2544" y="1536"/>
              <a:ext cx="72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i="1">
                  <a:solidFill>
                    <a:srgbClr val="000000"/>
                  </a:solidFill>
                  <a:latin typeface="Times New Roman" pitchFamily="18" charset="0"/>
                </a:rPr>
                <a:t>T</a:t>
              </a:r>
              <a:r>
                <a:rPr lang="en-US" sz="2400" i="1" baseline="30000">
                  <a:solidFill>
                    <a:srgbClr val="000000"/>
                  </a:solidFill>
                  <a:latin typeface="Times New Roman" pitchFamily="18" charset="0"/>
                </a:rPr>
                <a:t>-1</a:t>
              </a:r>
              <a:r>
                <a:rPr lang="en-US" sz="2400">
                  <a:solidFill>
                    <a:srgbClr val="000000"/>
                  </a:solidFill>
                  <a:latin typeface="Times New Roman" pitchFamily="18" charset="0"/>
                </a:rPr>
                <a:t>(</a:t>
              </a:r>
              <a:r>
                <a:rPr lang="en-US" sz="2400" i="1">
                  <a:solidFill>
                    <a:srgbClr val="000000"/>
                  </a:solidFill>
                  <a:latin typeface="Times New Roman" pitchFamily="18" charset="0"/>
                </a:rPr>
                <a:t>x,y</a:t>
              </a:r>
              <a:r>
                <a:rPr lang="en-US" sz="2400">
                  <a:solidFill>
                    <a:srgbClr val="000000"/>
                  </a:solidFill>
                  <a:latin typeface="Times New Roman" pitchFamily="18" charset="0"/>
                </a:rPr>
                <a:t>)</a:t>
              </a:r>
            </a:p>
          </p:txBody>
        </p:sp>
        <p:sp>
          <p:nvSpPr>
            <p:cNvPr id="16406" name="Freeform 31"/>
            <p:cNvSpPr>
              <a:spLocks/>
            </p:cNvSpPr>
            <p:nvPr/>
          </p:nvSpPr>
          <p:spPr bwMode="auto">
            <a:xfrm>
              <a:off x="1526" y="1536"/>
              <a:ext cx="2112" cy="240"/>
            </a:xfrm>
            <a:custGeom>
              <a:avLst/>
              <a:gdLst>
                <a:gd name="T0" fmla="*/ 0 w 2160"/>
                <a:gd name="T1" fmla="*/ 288 h 288"/>
                <a:gd name="T2" fmla="*/ 1152 w 2160"/>
                <a:gd name="T3" fmla="*/ 0 h 288"/>
                <a:gd name="T4" fmla="*/ 2160 w 2160"/>
                <a:gd name="T5" fmla="*/ 288 h 288"/>
                <a:gd name="T6" fmla="*/ 0 60000 65536"/>
                <a:gd name="T7" fmla="*/ 0 60000 65536"/>
                <a:gd name="T8" fmla="*/ 0 60000 65536"/>
                <a:gd name="T9" fmla="*/ 0 w 2160"/>
                <a:gd name="T10" fmla="*/ 0 h 288"/>
                <a:gd name="T11" fmla="*/ 2160 w 2160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" h="288">
                  <a:moveTo>
                    <a:pt x="0" y="288"/>
                  </a:moveTo>
                  <a:cubicBezTo>
                    <a:pt x="396" y="144"/>
                    <a:pt x="792" y="0"/>
                    <a:pt x="1152" y="0"/>
                  </a:cubicBezTo>
                  <a:cubicBezTo>
                    <a:pt x="1512" y="0"/>
                    <a:pt x="1836" y="144"/>
                    <a:pt x="2160" y="288"/>
                  </a:cubicBezTo>
                </a:path>
              </a:pathLst>
            </a:custGeom>
            <a:noFill/>
            <a:ln w="25400">
              <a:solidFill>
                <a:schemeClr val="accent1"/>
              </a:solidFill>
              <a:round/>
              <a:headEnd type="triangle" w="med" len="med"/>
              <a:tailEnd type="none" w="lg" len="lg"/>
            </a:ln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6400" name="Rectangle 32"/>
          <p:cNvSpPr>
            <a:spLocks noChangeArrowheads="1"/>
          </p:cNvSpPr>
          <p:nvPr/>
        </p:nvSpPr>
        <p:spPr bwMode="auto">
          <a:xfrm>
            <a:off x="952500" y="4419600"/>
            <a:ext cx="8001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rgbClr val="000000"/>
                </a:solidFill>
              </a:rPr>
              <a:t>Q:  what if pixel comes from “between” two pixels?</a:t>
            </a:r>
          </a:p>
        </p:txBody>
      </p:sp>
      <p:sp>
        <p:nvSpPr>
          <p:cNvPr id="16401" name="Text Box 33"/>
          <p:cNvSpPr txBox="1">
            <a:spLocks noChangeArrowheads="1"/>
          </p:cNvSpPr>
          <p:nvPr/>
        </p:nvSpPr>
        <p:spPr bwMode="auto">
          <a:xfrm>
            <a:off x="4991100" y="19812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>
                <a:solidFill>
                  <a:srgbClr val="000000"/>
                </a:solidFill>
                <a:latin typeface="Times New Roman" pitchFamily="18" charset="0"/>
              </a:rPr>
              <a:t>y’</a:t>
            </a: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402" name="Oval 34"/>
          <p:cNvSpPr>
            <a:spLocks noChangeArrowheads="1"/>
          </p:cNvSpPr>
          <p:nvPr/>
        </p:nvSpPr>
        <p:spPr bwMode="auto">
          <a:xfrm>
            <a:off x="6091238" y="2024063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403" name="Oval 35"/>
          <p:cNvSpPr>
            <a:spLocks noChangeArrowheads="1"/>
          </p:cNvSpPr>
          <p:nvPr/>
        </p:nvSpPr>
        <p:spPr bwMode="auto">
          <a:xfrm>
            <a:off x="2535447" y="2030082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94660" name="Rectangle 36"/>
          <p:cNvSpPr>
            <a:spLocks noChangeArrowheads="1"/>
          </p:cNvSpPr>
          <p:nvPr/>
        </p:nvSpPr>
        <p:spPr bwMode="auto">
          <a:xfrm>
            <a:off x="952500" y="4876800"/>
            <a:ext cx="7772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dirty="0">
                <a:solidFill>
                  <a:srgbClr val="000000"/>
                </a:solidFill>
              </a:rPr>
              <a:t>A:  </a:t>
            </a:r>
            <a:r>
              <a:rPr lang="en-US" sz="2400" i="1" dirty="0">
                <a:solidFill>
                  <a:srgbClr val="000000"/>
                </a:solidFill>
              </a:rPr>
              <a:t>Interpolate</a:t>
            </a:r>
            <a:r>
              <a:rPr lang="en-US" sz="2400" dirty="0">
                <a:solidFill>
                  <a:srgbClr val="000000"/>
                </a:solidFill>
              </a:rPr>
              <a:t> color value from neighbors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000000"/>
                </a:solidFill>
              </a:rPr>
              <a:t>nearest neighbor, bilinear, Gaussian, </a:t>
            </a:r>
            <a:r>
              <a:rPr lang="en-US" dirty="0" err="1">
                <a:solidFill>
                  <a:srgbClr val="000000"/>
                </a:solidFill>
              </a:rPr>
              <a:t>bicubic</a:t>
            </a:r>
            <a:endParaRPr lang="en-US" dirty="0">
              <a:solidFill>
                <a:srgbClr val="000000"/>
              </a:solidFill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000000"/>
                </a:solidFill>
              </a:rPr>
              <a:t>E.g. </a:t>
            </a:r>
            <a:r>
              <a:rPr lang="en-US" dirty="0">
                <a:solidFill>
                  <a:srgbClr val="000000"/>
                </a:solidFill>
                <a:latin typeface="Courier" pitchFamily="49" charset="0"/>
              </a:rPr>
              <a:t>interpolate.interp2 </a:t>
            </a:r>
            <a:r>
              <a:rPr lang="en-US" dirty="0">
                <a:solidFill>
                  <a:srgbClr val="000000"/>
                </a:solidFill>
              </a:rPr>
              <a:t>or </a:t>
            </a:r>
            <a:r>
              <a:rPr lang="en-US" dirty="0" err="1">
                <a:solidFill>
                  <a:srgbClr val="000000"/>
                </a:solidFill>
                <a:latin typeface="Courier" pitchFamily="49" charset="0"/>
              </a:rPr>
              <a:t>ndimage.map_coordinates</a:t>
            </a:r>
            <a:r>
              <a:rPr lang="en-US" dirty="0">
                <a:solidFill>
                  <a:srgbClr val="000000"/>
                </a:solidFill>
              </a:rPr>
              <a:t> in Python </a:t>
            </a:r>
            <a:r>
              <a:rPr lang="en-US" dirty="0" err="1">
                <a:solidFill>
                  <a:srgbClr val="000000"/>
                </a:solidFill>
                <a:latin typeface="Courier" pitchFamily="49" charset="0"/>
              </a:rPr>
              <a:t>scipy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4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4660" grpId="0" autoUpdateAnimBg="0"/>
    </p:bldLst>
  </p:timing>
</p:sld>
</file>

<file path=ppt/theme/theme1.xml><?xml version="1.0" encoding="utf-8"?>
<a:theme xmlns:a="http://schemas.openxmlformats.org/drawingml/2006/main" name="Lecture1 - Introduction - CP Fall 2010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Custom Design 2">
      <a:dk1>
        <a:srgbClr val="737373"/>
      </a:dk1>
      <a:lt1>
        <a:srgbClr val="FFFFFF"/>
      </a:lt1>
      <a:dk2>
        <a:srgbClr val="4D59AB"/>
      </a:dk2>
      <a:lt2>
        <a:srgbClr val="FFFFFF"/>
      </a:lt2>
      <a:accent1>
        <a:srgbClr val="8A8F05"/>
      </a:accent1>
      <a:accent2>
        <a:srgbClr val="E0AD12"/>
      </a:accent2>
      <a:accent3>
        <a:srgbClr val="B2B5D2"/>
      </a:accent3>
      <a:accent4>
        <a:srgbClr val="DADADA"/>
      </a:accent4>
      <a:accent5>
        <a:srgbClr val="C4C6AA"/>
      </a:accent5>
      <a:accent6>
        <a:srgbClr val="CB9C0F"/>
      </a:accent6>
      <a:hlink>
        <a:srgbClr val="C27D05"/>
      </a:hlink>
      <a:folHlink>
        <a:srgbClr val="732466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4D59AB"/>
        </a:lt1>
        <a:dk2>
          <a:srgbClr val="000000"/>
        </a:dk2>
        <a:lt2>
          <a:srgbClr val="737373"/>
        </a:lt2>
        <a:accent1>
          <a:srgbClr val="8A8F05"/>
        </a:accent1>
        <a:accent2>
          <a:srgbClr val="E0AD12"/>
        </a:accent2>
        <a:accent3>
          <a:srgbClr val="B2B5D2"/>
        </a:accent3>
        <a:accent4>
          <a:srgbClr val="000000"/>
        </a:accent4>
        <a:accent5>
          <a:srgbClr val="C4C6AA"/>
        </a:accent5>
        <a:accent6>
          <a:srgbClr val="CB9C0F"/>
        </a:accent6>
        <a:hlink>
          <a:srgbClr val="C27D05"/>
        </a:hlink>
        <a:folHlink>
          <a:srgbClr val="7324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737373"/>
        </a:dk1>
        <a:lt1>
          <a:srgbClr val="FFFFFF"/>
        </a:lt1>
        <a:dk2>
          <a:srgbClr val="4D59AB"/>
        </a:dk2>
        <a:lt2>
          <a:srgbClr val="FFFFFF"/>
        </a:lt2>
        <a:accent1>
          <a:srgbClr val="8A8F05"/>
        </a:accent1>
        <a:accent2>
          <a:srgbClr val="E0AD12"/>
        </a:accent2>
        <a:accent3>
          <a:srgbClr val="B2B5D2"/>
        </a:accent3>
        <a:accent4>
          <a:srgbClr val="DADADA"/>
        </a:accent4>
        <a:accent5>
          <a:srgbClr val="C4C6AA"/>
        </a:accent5>
        <a:accent6>
          <a:srgbClr val="CB9C0F"/>
        </a:accent6>
        <a:hlink>
          <a:srgbClr val="C27D05"/>
        </a:hlink>
        <a:folHlink>
          <a:srgbClr val="7324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Lecture1 - Introduction - CP Fall 2010</Template>
  <TotalTime>21692</TotalTime>
  <Words>1963</Words>
  <Application>Microsoft Office PowerPoint</Application>
  <PresentationFormat>Widescreen</PresentationFormat>
  <Paragraphs>311</Paragraphs>
  <Slides>45</Slides>
  <Notes>8</Notes>
  <HiddenSlides>2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45</vt:i4>
      </vt:variant>
    </vt:vector>
  </HeadingPairs>
  <TitlesOfParts>
    <vt:vector size="52" baseType="lpstr">
      <vt:lpstr>Arial</vt:lpstr>
      <vt:lpstr>Calibri</vt:lpstr>
      <vt:lpstr>Courier</vt:lpstr>
      <vt:lpstr>Times New Roman</vt:lpstr>
      <vt:lpstr>Lecture1 - Introduction - CP Fall 2010</vt:lpstr>
      <vt:lpstr>Custom Design</vt:lpstr>
      <vt:lpstr>Blank Presentation</vt:lpstr>
      <vt:lpstr>Image Morphing</vt:lpstr>
      <vt:lpstr>2D image transformations</vt:lpstr>
      <vt:lpstr>Take-home Question</vt:lpstr>
      <vt:lpstr>Today: Morphing</vt:lpstr>
      <vt:lpstr>Texturing in transformed coordinates</vt:lpstr>
      <vt:lpstr>Forward mapping</vt:lpstr>
      <vt:lpstr>Forward mapping</vt:lpstr>
      <vt:lpstr>Inverse mapping</vt:lpstr>
      <vt:lpstr>Inverse mapping</vt:lpstr>
      <vt:lpstr>Bilinear Interpolation</vt:lpstr>
      <vt:lpstr>Forward vs. inverse mapping</vt:lpstr>
      <vt:lpstr>Morphing = Object Averaging</vt:lpstr>
      <vt:lpstr>Averaging Points</vt:lpstr>
      <vt:lpstr>Idea #1: Cross-Dissolve</vt:lpstr>
      <vt:lpstr>Idea #2: Align, then cross-disolve</vt:lpstr>
      <vt:lpstr>Dog Averaging</vt:lpstr>
      <vt:lpstr>Idea #3: Local warp, then cross-dissolve</vt:lpstr>
      <vt:lpstr>Local (non-parametric) Image Warping </vt:lpstr>
      <vt:lpstr>Image Warping – non-parametric</vt:lpstr>
      <vt:lpstr>Warp specification - dense</vt:lpstr>
      <vt:lpstr>Warp specification - sparse</vt:lpstr>
      <vt:lpstr>Triangular Mesh</vt:lpstr>
      <vt:lpstr>Triangulations</vt:lpstr>
      <vt:lpstr>An O(n3) Triangulation Algorithm</vt:lpstr>
      <vt:lpstr>“Quality” Triangulations</vt:lpstr>
      <vt:lpstr>Improving a Triangulation</vt:lpstr>
      <vt:lpstr>Illegal Edges</vt:lpstr>
      <vt:lpstr>Naïve Delaunay Algorithm</vt:lpstr>
      <vt:lpstr>Delaunay Triangulation by Duality</vt:lpstr>
      <vt:lpstr>Image Morphing</vt:lpstr>
      <vt:lpstr>Warp interpolation</vt:lpstr>
      <vt:lpstr>Dynamic Scene</vt:lpstr>
      <vt:lpstr>PowerPoint Presentation</vt:lpstr>
      <vt:lpstr>Morphing &amp; matting</vt:lpstr>
      <vt:lpstr>Appearance Vectors vs. Shape Vectors</vt:lpstr>
      <vt:lpstr>PowerPoint Presentation</vt:lpstr>
      <vt:lpstr>Average of multiple faces</vt:lpstr>
      <vt:lpstr>Average Men of the world</vt:lpstr>
      <vt:lpstr>Average Women of the world</vt:lpstr>
      <vt:lpstr>Subpopulation means</vt:lpstr>
      <vt:lpstr>Manipulating faces</vt:lpstr>
      <vt:lpstr>Manipulating faces</vt:lpstr>
      <vt:lpstr>Averaging and transformation demos</vt:lpstr>
      <vt:lpstr>Summary of morphing</vt:lpstr>
      <vt:lpstr>Next classes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Computational Photography CS498dwh</dc:title>
  <dc:creator>Derek Hoiem</dc:creator>
  <cp:lastModifiedBy>Hoiem, Derek W</cp:lastModifiedBy>
  <cp:revision>68</cp:revision>
  <dcterms:created xsi:type="dcterms:W3CDTF">2010-08-30T03:58:01Z</dcterms:created>
  <dcterms:modified xsi:type="dcterms:W3CDTF">2022-09-27T15:35:07Z</dcterms:modified>
</cp:coreProperties>
</file>