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3"/>
  </p:notesMasterIdLst>
  <p:sldIdLst>
    <p:sldId id="518" r:id="rId3"/>
    <p:sldId id="496" r:id="rId4"/>
    <p:sldId id="407" r:id="rId5"/>
    <p:sldId id="408" r:id="rId6"/>
    <p:sldId id="409" r:id="rId7"/>
    <p:sldId id="410" r:id="rId8"/>
    <p:sldId id="454" r:id="rId9"/>
    <p:sldId id="455" r:id="rId10"/>
    <p:sldId id="457" r:id="rId11"/>
    <p:sldId id="475" r:id="rId12"/>
    <p:sldId id="412" r:id="rId13"/>
    <p:sldId id="413" r:id="rId14"/>
    <p:sldId id="414" r:id="rId15"/>
    <p:sldId id="483" r:id="rId16"/>
    <p:sldId id="415" r:id="rId17"/>
    <p:sldId id="416" r:id="rId18"/>
    <p:sldId id="417" r:id="rId19"/>
    <p:sldId id="418" r:id="rId20"/>
    <p:sldId id="419" r:id="rId21"/>
    <p:sldId id="491" r:id="rId22"/>
    <p:sldId id="492" r:id="rId23"/>
    <p:sldId id="493" r:id="rId24"/>
    <p:sldId id="494" r:id="rId25"/>
    <p:sldId id="495" r:id="rId26"/>
    <p:sldId id="420" r:id="rId27"/>
    <p:sldId id="421" r:id="rId28"/>
    <p:sldId id="422" r:id="rId29"/>
    <p:sldId id="423" r:id="rId30"/>
    <p:sldId id="485" r:id="rId31"/>
    <p:sldId id="521" r:id="rId32"/>
    <p:sldId id="520" r:id="rId33"/>
    <p:sldId id="487" r:id="rId34"/>
    <p:sldId id="486" r:id="rId35"/>
    <p:sldId id="488" r:id="rId36"/>
    <p:sldId id="425" r:id="rId37"/>
    <p:sldId id="426" r:id="rId38"/>
    <p:sldId id="427" r:id="rId39"/>
    <p:sldId id="428" r:id="rId40"/>
    <p:sldId id="429" r:id="rId41"/>
    <p:sldId id="430" r:id="rId42"/>
    <p:sldId id="433" r:id="rId43"/>
    <p:sldId id="434" r:id="rId44"/>
    <p:sldId id="435" r:id="rId45"/>
    <p:sldId id="438" r:id="rId46"/>
    <p:sldId id="439" r:id="rId47"/>
    <p:sldId id="440" r:id="rId48"/>
    <p:sldId id="465" r:id="rId49"/>
    <p:sldId id="441" r:id="rId50"/>
    <p:sldId id="442" r:id="rId51"/>
    <p:sldId id="466" r:id="rId52"/>
    <p:sldId id="490" r:id="rId53"/>
    <p:sldId id="489" r:id="rId54"/>
    <p:sldId id="523" r:id="rId55"/>
    <p:sldId id="524" r:id="rId56"/>
    <p:sldId id="525" r:id="rId57"/>
    <p:sldId id="527" r:id="rId58"/>
    <p:sldId id="529" r:id="rId59"/>
    <p:sldId id="530" r:id="rId60"/>
    <p:sldId id="531" r:id="rId61"/>
    <p:sldId id="532" r:id="rId62"/>
    <p:sldId id="533" r:id="rId63"/>
    <p:sldId id="472" r:id="rId64"/>
    <p:sldId id="473" r:id="rId65"/>
    <p:sldId id="511" r:id="rId66"/>
    <p:sldId id="512" r:id="rId67"/>
    <p:sldId id="513" r:id="rId68"/>
    <p:sldId id="498" r:id="rId69"/>
    <p:sldId id="499" r:id="rId70"/>
    <p:sldId id="500" r:id="rId71"/>
    <p:sldId id="519" r:id="rId72"/>
  </p:sldIdLst>
  <p:sldSz cx="12192000" cy="6858000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" userDrawn="1">
          <p15:clr>
            <a:srgbClr val="A4A3A4"/>
          </p15:clr>
        </p15:guide>
        <p15:guide id="3" pos="5760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3" autoAdjust="0"/>
    <p:restoredTop sz="84168" autoAdjust="0"/>
  </p:normalViewPr>
  <p:slideViewPr>
    <p:cSldViewPr>
      <p:cViewPr varScale="1">
        <p:scale>
          <a:sx n="66" d="100"/>
          <a:sy n="66" d="100"/>
        </p:scale>
        <p:origin x="168" y="66"/>
      </p:cViewPr>
      <p:guideLst>
        <p:guide pos="384"/>
        <p:guide pos="5760"/>
        <p:guide orient="horz" pos="2160"/>
      </p:guideLst>
    </p:cSldViewPr>
  </p:slideViewPr>
  <p:outlineViewPr>
    <p:cViewPr>
      <p:scale>
        <a:sx n="33" d="100"/>
        <a:sy n="33" d="100"/>
      </p:scale>
      <p:origin x="49" y="6053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5" tIns="46417" rIns="92835" bIns="4641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7" y="0"/>
            <a:ext cx="3037840" cy="461804"/>
          </a:xfrm>
          <a:prstGeom prst="rect">
            <a:avLst/>
          </a:prstGeom>
        </p:spPr>
        <p:txBody>
          <a:bodyPr vert="horz" lIns="92835" tIns="46417" rIns="92835" bIns="4641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4FBCDD-D989-4CE3-ADE9-54A81E3DAD12}" type="datetimeFigureOut">
              <a:rPr lang="en-US"/>
              <a:pPr>
                <a:defRPr/>
              </a:pPr>
              <a:t>9/12/2022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692150"/>
            <a:ext cx="61563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5" tIns="46417" rIns="92835" bIns="46417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7"/>
            <a:ext cx="5608320" cy="4156234"/>
          </a:xfrm>
          <a:prstGeom prst="rect">
            <a:avLst/>
          </a:prstGeom>
        </p:spPr>
        <p:txBody>
          <a:bodyPr vert="horz" lIns="92835" tIns="46417" rIns="92835" bIns="46417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1804"/>
          </a:xfrm>
          <a:prstGeom prst="rect">
            <a:avLst/>
          </a:prstGeom>
        </p:spPr>
        <p:txBody>
          <a:bodyPr vert="horz" lIns="92835" tIns="46417" rIns="92835" bIns="4641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7" y="8772669"/>
            <a:ext cx="3037840" cy="461804"/>
          </a:xfrm>
          <a:prstGeom prst="rect">
            <a:avLst/>
          </a:prstGeom>
        </p:spPr>
        <p:txBody>
          <a:bodyPr vert="horz" lIns="92835" tIns="46417" rIns="92835" bIns="4641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A13999-41D4-4B40-AFC6-99FBFE0D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426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287E22-70B1-4DA5-945D-A0003F936AD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692150"/>
            <a:ext cx="6156325" cy="3463925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3302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621699-0C3E-4922-9D25-5CFB7C3F9B4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692150"/>
            <a:ext cx="6156325" cy="3463925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996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174E07-3560-4C63-AB3C-46DA682CD13E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3838" y="306388"/>
            <a:ext cx="6561137" cy="3690937"/>
          </a:xfrm>
          <a:solidFill>
            <a:srgbClr val="FFFFFF"/>
          </a:solidFill>
          <a:ln/>
        </p:spPr>
      </p:sp>
      <p:sp>
        <p:nvSpPr>
          <p:cNvPr id="63492" name="Text Box 3"/>
          <p:cNvSpPr txBox="1">
            <a:spLocks noChangeArrowheads="1"/>
          </p:cNvSpPr>
          <p:nvPr/>
        </p:nvSpPr>
        <p:spPr bwMode="auto">
          <a:xfrm>
            <a:off x="514180" y="4356587"/>
            <a:ext cx="5985176" cy="4100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06052"/>
            <a:endParaRPr lang="ru-RU" sz="2300" dirty="0"/>
          </a:p>
        </p:txBody>
      </p:sp>
    </p:spTree>
    <p:extLst>
      <p:ext uri="{BB962C8B-B14F-4D97-AF65-F5344CB8AC3E}">
        <p14:creationId xmlns:p14="http://schemas.microsoft.com/office/powerpoint/2010/main" val="344137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967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FE8333-6DDA-4103-B48C-806582D0F249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692150"/>
            <a:ext cx="6156325" cy="3463925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8768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A08435-DEDF-4101-85CF-762A1B724B32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692150"/>
            <a:ext cx="6156325" cy="3463925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5201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A0B1A-FE3D-4EF8-83B3-ADBDE9586ADA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692150"/>
            <a:ext cx="6156325" cy="3463925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3708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BCB8E4-52E9-41D9-9D8A-1A0582DF3E9D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692150"/>
            <a:ext cx="6156325" cy="3463925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2571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A35588-44C1-4D00-B450-A716F00D1F3E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692150"/>
            <a:ext cx="6156325" cy="3463925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8874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6B6051-E62C-46A6-83F8-4BEA2A230AE3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692150"/>
            <a:ext cx="6156325" cy="3463925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5379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523227-9C64-4B20-9743-05E649D3F9F5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692150"/>
            <a:ext cx="6156325" cy="3463925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32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471DD5-BCB7-4452-BD1F-CE186BA3AF4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692150"/>
            <a:ext cx="6156325" cy="3463925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970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7CC6C1-CA59-48E7-9F19-25A6DCF6E35E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692150"/>
            <a:ext cx="6156325" cy="3463925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3636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285023-D52F-4154-92D3-7D08DAD7DE85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692150"/>
            <a:ext cx="6156325" cy="3463925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9010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0C08AB-FD39-4595-9B30-1033998CF423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692150"/>
            <a:ext cx="6156325" cy="3463925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5684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476C60-6926-44B9-B43B-2B6716395037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692150"/>
            <a:ext cx="6156325" cy="3463925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7255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6EB40B-A2DE-44FD-92CC-579E357D4855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692150"/>
            <a:ext cx="6156325" cy="3463925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4411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8FBC85-A2CE-402E-90D2-2C70E2DCB334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692150"/>
            <a:ext cx="6156325" cy="3463925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6997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527AFB-BE03-4C40-9A48-290C4BD04C75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692150"/>
            <a:ext cx="6156325" cy="3463925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7116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170750-29AA-4151-BBD9-4749F05AE3D9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8625" y="690563"/>
            <a:ext cx="6126163" cy="3446462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3123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0C953-AB6F-4B4C-B989-8A75254C5AAF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8625" y="690563"/>
            <a:ext cx="6126163" cy="3446462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7444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61346E-EE07-422E-A819-793257D06AF9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692150"/>
            <a:ext cx="6156325" cy="3463925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018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4226E8-2E42-4B55-A1DD-23B14F026AE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692150"/>
            <a:ext cx="6156325" cy="3463925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5162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C943A0-1D03-4294-A3F5-1144F3D2CF72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692150"/>
            <a:ext cx="6156325" cy="346392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1539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$28,000 dollars!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4714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3187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86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D15991-64BB-451C-9099-C147E9798154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8625" y="690563"/>
            <a:ext cx="6126163" cy="3446462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6407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10F23C-6250-4423-8C29-44DEB49BBD82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692150"/>
            <a:ext cx="6156325" cy="3463925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37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499EB3-2BE3-4579-A3BA-463ACE65429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692150"/>
            <a:ext cx="6156325" cy="346392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303" y="4385237"/>
            <a:ext cx="5141796" cy="4158884"/>
          </a:xfrm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875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547B62-6EC8-4AA9-AA41-A4BC4273BE1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692150"/>
            <a:ext cx="6156325" cy="3463925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691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298083-7B4D-4AD2-8275-723C6762287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3838" y="306388"/>
            <a:ext cx="6561137" cy="3690937"/>
          </a:xfrm>
          <a:solidFill>
            <a:srgbClr val="FFFFFF"/>
          </a:solidFill>
          <a:ln/>
        </p:spPr>
      </p:sp>
      <p:sp>
        <p:nvSpPr>
          <p:cNvPr id="58372" name="Text Box 3"/>
          <p:cNvSpPr txBox="1">
            <a:spLocks noChangeArrowheads="1"/>
          </p:cNvSpPr>
          <p:nvPr/>
        </p:nvSpPr>
        <p:spPr bwMode="auto">
          <a:xfrm>
            <a:off x="514180" y="4356587"/>
            <a:ext cx="5985176" cy="4100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06052"/>
            <a:endParaRPr lang="ru-RU" sz="2300" dirty="0"/>
          </a:p>
        </p:txBody>
      </p:sp>
    </p:spTree>
    <p:extLst>
      <p:ext uri="{BB962C8B-B14F-4D97-AF65-F5344CB8AC3E}">
        <p14:creationId xmlns:p14="http://schemas.microsoft.com/office/powerpoint/2010/main" val="885104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EC5502-8341-4125-9917-BB7862B3371C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8938" y="306388"/>
            <a:ext cx="6226175" cy="3503612"/>
          </a:xfrm>
          <a:solidFill>
            <a:srgbClr val="FFFFFF"/>
          </a:solidFill>
          <a:ln/>
        </p:spPr>
      </p:sp>
      <p:sp>
        <p:nvSpPr>
          <p:cNvPr id="59396" name="Text Box 3"/>
          <p:cNvSpPr txBox="1">
            <a:spLocks noChangeArrowheads="1"/>
          </p:cNvSpPr>
          <p:nvPr/>
        </p:nvSpPr>
        <p:spPr bwMode="auto">
          <a:xfrm>
            <a:off x="514180" y="4309310"/>
            <a:ext cx="5982040" cy="409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5695" tIns="42848" rIns="85695" bIns="42848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30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1DA24C-AE33-49B4-9B97-B8BFAC803EE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8938" y="306388"/>
            <a:ext cx="6226175" cy="3503612"/>
          </a:xfrm>
          <a:solidFill>
            <a:srgbClr val="FFFFFF"/>
          </a:solidFill>
          <a:ln/>
        </p:spPr>
      </p:sp>
      <p:sp>
        <p:nvSpPr>
          <p:cNvPr id="60420" name="Text Box 3"/>
          <p:cNvSpPr txBox="1">
            <a:spLocks noChangeArrowheads="1"/>
          </p:cNvSpPr>
          <p:nvPr/>
        </p:nvSpPr>
        <p:spPr bwMode="auto">
          <a:xfrm>
            <a:off x="514180" y="4309310"/>
            <a:ext cx="5982040" cy="409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5695" tIns="42848" rIns="85695" bIns="42848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55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B82AEF-59B8-42DC-844D-7F0FECE3775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2250" y="306388"/>
            <a:ext cx="6562725" cy="3692525"/>
          </a:xfrm>
          <a:solidFill>
            <a:srgbClr val="FFFFFF"/>
          </a:solidFill>
          <a:ln/>
        </p:spPr>
      </p:sp>
      <p:sp>
        <p:nvSpPr>
          <p:cNvPr id="61444" name="Text Box 3"/>
          <p:cNvSpPr txBox="1">
            <a:spLocks noChangeArrowheads="1"/>
          </p:cNvSpPr>
          <p:nvPr/>
        </p:nvSpPr>
        <p:spPr bwMode="auto">
          <a:xfrm>
            <a:off x="514180" y="4356585"/>
            <a:ext cx="5985176" cy="4101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06052"/>
            <a:endParaRPr lang="ru-RU" sz="2300" dirty="0"/>
          </a:p>
        </p:txBody>
      </p:sp>
    </p:spTree>
    <p:extLst>
      <p:ext uri="{BB962C8B-B14F-4D97-AF65-F5344CB8AC3E}">
        <p14:creationId xmlns:p14="http://schemas.microsoft.com/office/powerpoint/2010/main" val="2606719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28856-9DEC-4F70-BAC4-A3F83621488F}" type="datetimeFigureOut">
              <a:rPr lang="en-US"/>
              <a:pPr>
                <a:defRPr/>
              </a:pPr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0BF57-0160-4C5B-B9BD-AF25353160A6}" type="datetimeFigureOut">
              <a:rPr lang="en-US"/>
              <a:pPr>
                <a:defRPr/>
              </a:pPr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9195-A194-4B65-A99C-A8BE0BAE2B20}" type="datetimeFigureOut">
              <a:rPr lang="en-US"/>
              <a:pPr>
                <a:defRPr/>
              </a:pPr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3200" y="5334000"/>
            <a:ext cx="11684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4400" y="6096000"/>
            <a:ext cx="109728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254D-8B20-4C4C-8DBB-724452D461E9}" type="datetimeFigureOut">
              <a:rPr lang="en-US"/>
              <a:pPr>
                <a:defRPr/>
              </a:pPr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61261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61261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534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80060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A1C5E-A3A3-47F0-9854-D6BA8E3AE4F0}" type="datetimeFigureOut">
              <a:rPr lang="en-US"/>
              <a:pPr>
                <a:defRPr/>
              </a:pPr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660B9-CB34-42C7-A624-E7D942AC8C03}" type="datetimeFigureOut">
              <a:rPr lang="en-US"/>
              <a:pPr>
                <a:defRPr/>
              </a:pPr>
              <a:t>9/12/2022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164F-B89B-4408-B261-81D9BBF3AF7D}" type="datetimeFigureOut">
              <a:rPr lang="en-US"/>
              <a:pPr>
                <a:defRPr/>
              </a:pPr>
              <a:t>9/12/2022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ACE7-F072-4577-8DFB-307FEB5C7225}" type="datetimeFigureOut">
              <a:rPr lang="en-US"/>
              <a:pPr>
                <a:defRPr/>
              </a:pPr>
              <a:t>9/12/2022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D670D-6FA2-4662-8410-CC77271782D4}" type="datetimeFigureOut">
              <a:rPr lang="en-US"/>
              <a:pPr>
                <a:defRPr/>
              </a:pPr>
              <a:t>9/12/2022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A707E-1994-4168-AE0D-61C2EB8A1E43}" type="datetimeFigureOut">
              <a:rPr lang="en-US"/>
              <a:pPr>
                <a:defRPr/>
              </a:pPr>
              <a:t>9/12/2022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4515-B7D1-4DF3-91C9-897736C83C07}" type="datetimeFigureOut">
              <a:rPr lang="en-US"/>
              <a:pPr>
                <a:defRPr/>
              </a:pPr>
              <a:t>9/12/2022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C39668-E5BA-457E-AD7F-4FEFDFA7E865}" type="datetimeFigureOut">
              <a:rPr lang="en-US"/>
              <a:pPr>
                <a:defRPr/>
              </a:pPr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D5E663-3A5B-4AF0-A77F-EACA1A92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BigBlueDots1600gradientWithBrite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Mark_V_Shaney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pubs/67276/criminisi_tip2004.pdf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hyperlink" Target="http://research.microsoft.com/pubs/67276/criminisi_tip2004.pd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://research.microsoft.com/pubs/67276/criminisi_tip2004.pdf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://research.microsoft.com/pubs/67276/criminisi_tip2004.pdf" TargetMode="Externa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wmf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86.wmf"/><Relationship Id="rId4" Type="http://schemas.openxmlformats.org/officeDocument/2006/relationships/image" Target="../media/image83.wmf"/><Relationship Id="rId9" Type="http://schemas.openxmlformats.org/officeDocument/2006/relationships/oleObject" Target="../embeddings/oleObject13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91.png"/><Relationship Id="rId7" Type="http://schemas.openxmlformats.org/officeDocument/2006/relationships/oleObject" Target="../embeddings/oleObject15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w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1.wmf"/><Relationship Id="rId3" Type="http://schemas.openxmlformats.org/officeDocument/2006/relationships/oleObject" Target="../embeddings/oleObject16.bin"/><Relationship Id="rId7" Type="http://schemas.openxmlformats.org/officeDocument/2006/relationships/image" Target="../media/image97.png"/><Relationship Id="rId12" Type="http://schemas.openxmlformats.org/officeDocument/2006/relationships/oleObject" Target="../embeddings/oleObject18.bin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00.wmf"/><Relationship Id="rId5" Type="http://schemas.openxmlformats.org/officeDocument/2006/relationships/image" Target="../media/image95.png"/><Relationship Id="rId10" Type="http://schemas.openxmlformats.org/officeDocument/2006/relationships/oleObject" Target="../embeddings/oleObject17.bin"/><Relationship Id="rId4" Type="http://schemas.openxmlformats.org/officeDocument/2006/relationships/image" Target="../media/image94.wmf"/><Relationship Id="rId9" Type="http://schemas.openxmlformats.org/officeDocument/2006/relationships/image" Target="../media/image9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w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8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117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wmf"/><Relationship Id="rId4" Type="http://schemas.openxmlformats.org/officeDocument/2006/relationships/oleObject" Target="../embeddings/oleObject22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1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7.jpe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7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0.wmf"/><Relationship Id="rId4" Type="http://schemas.openxmlformats.org/officeDocument/2006/relationships/image" Target="../media/image7.wmf"/><Relationship Id="rId9" Type="http://schemas.openxmlformats.org/officeDocument/2006/relationships/oleObject" Target="../embeddings/oleObject9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e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7" Type="http://schemas.openxmlformats.org/officeDocument/2006/relationships/image" Target="../media/image138.png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wmf"/><Relationship Id="rId4" Type="http://schemas.openxmlformats.org/officeDocument/2006/relationships/oleObject" Target="../embeddings/oleObject24.bin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://gfx.cs.princeton.edu/pubs/Barnes_2009_PAR/index.php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emf"/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phillipi.github.io/pix2pix/" TargetMode="Externa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https://affinelayer.com/pixsrv/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junyanz.github.io/CycleGAN/" TargetMode="External"/><Relationship Id="rId2" Type="http://schemas.openxmlformats.org/officeDocument/2006/relationships/image" Target="../media/image158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0" y="-15498"/>
            <a:ext cx="9144000" cy="1143000"/>
          </a:xfrm>
          <a:solidFill>
            <a:schemeClr val="bg1">
              <a:alpha val="2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/>
              <a:t>Texture Synthesis and Hole-Filling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2311398" y="5315919"/>
            <a:ext cx="5181600" cy="1447800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 eaLnBrk="1" hangingPunct="1"/>
            <a:endParaRPr lang="en-US" dirty="0">
              <a:solidFill>
                <a:schemeClr val="tx1"/>
              </a:solidFill>
            </a:endParaRPr>
          </a:p>
          <a:p>
            <a:pPr eaLnBrk="1" hangingPunct="1"/>
            <a:r>
              <a:rPr lang="en-US" dirty="0">
                <a:solidFill>
                  <a:schemeClr val="tx1"/>
                </a:solidFill>
              </a:rPr>
              <a:t>Computational Photography</a:t>
            </a:r>
          </a:p>
          <a:p>
            <a:pPr eaLnBrk="1" hangingPunct="1"/>
            <a:r>
              <a:rPr lang="en-US" dirty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2754" name="Picture 2" descr="http://www.artscenecal.com/ArtistsFiles/MagritteR/MagritteRJPGs/RMagritte2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124919"/>
            <a:ext cx="5664198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0659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Idea from Shannon (Information Theory)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153400" cy="513556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Generate English-sounding sentences by modeling the probability of each word given the previous words (n-grams)</a:t>
            </a:r>
          </a:p>
          <a:p>
            <a:endParaRPr lang="en-US" dirty="0"/>
          </a:p>
          <a:p>
            <a:r>
              <a:rPr lang="en-US" dirty="0"/>
              <a:t>Large “n” will give more structured sentences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4900" y="5105400"/>
            <a:ext cx="7162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</a:rPr>
              <a:t>“I spent an interesting evening recently with a grain of salt.”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</a:rPr>
              <a:t>(example from fake single.net user </a:t>
            </a:r>
            <a:r>
              <a:rPr lang="en-US" sz="2000" dirty="0">
                <a:solidFill>
                  <a:schemeClr val="tx2"/>
                </a:solidFill>
                <a:hlinkClick r:id="rId2"/>
              </a:rPr>
              <a:t>Mark V </a:t>
            </a:r>
            <a:r>
              <a:rPr lang="en-US" sz="2000" dirty="0" err="1">
                <a:solidFill>
                  <a:schemeClr val="tx2"/>
                </a:solidFill>
                <a:hlinkClick r:id="rId2"/>
              </a:rPr>
              <a:t>Shaney</a:t>
            </a:r>
            <a:r>
              <a:rPr lang="en-US" sz="2000" dirty="0">
                <a:solidFill>
                  <a:schemeClr val="tx2"/>
                </a:solidFill>
              </a:rPr>
              <a:t>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Details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0597" y="1295400"/>
            <a:ext cx="8766874" cy="48768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How to match patches?</a:t>
            </a:r>
          </a:p>
          <a:p>
            <a:pPr lvl="1" eaLnBrk="1" hangingPunct="1"/>
            <a:r>
              <a:rPr lang="en-US" dirty="0"/>
              <a:t>Gaussian-weighted SSD (more emphasis on nearby pixels)</a:t>
            </a:r>
          </a:p>
          <a:p>
            <a:pPr eaLnBrk="1" hangingPunct="1"/>
            <a:r>
              <a:rPr lang="en-US" dirty="0"/>
              <a:t>What order to fill in new pixels?</a:t>
            </a:r>
          </a:p>
          <a:p>
            <a:pPr lvl="1" eaLnBrk="1" hangingPunct="1"/>
            <a:r>
              <a:rPr lang="en-US" dirty="0"/>
              <a:t>“Onion skin” order: pixels with most neighbors are synthesized first</a:t>
            </a:r>
          </a:p>
          <a:p>
            <a:pPr lvl="1" eaLnBrk="1" hangingPunct="1"/>
            <a:r>
              <a:rPr lang="en-US" dirty="0"/>
              <a:t>To synthesize from scratch, start with a randomly selected small patch from the source texture</a:t>
            </a:r>
          </a:p>
          <a:p>
            <a:pPr eaLnBrk="1" hangingPunct="1"/>
            <a:r>
              <a:rPr lang="en-US" dirty="0"/>
              <a:t>How big should the patches be?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Size of Neighborhood Window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 l="15591" t="19356" r="16129" b="18817"/>
          <a:stretch>
            <a:fillRect/>
          </a:stretch>
        </p:blipFill>
        <p:spPr bwMode="auto">
          <a:xfrm>
            <a:off x="3616917" y="1676400"/>
            <a:ext cx="1612900" cy="14605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 l="6250" t="7864" r="6667" b="8388"/>
          <a:stretch>
            <a:fillRect/>
          </a:stretch>
        </p:blipFill>
        <p:spPr bwMode="auto">
          <a:xfrm>
            <a:off x="695917" y="4092576"/>
            <a:ext cx="2654300" cy="20288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4239217" y="2209800"/>
            <a:ext cx="304800" cy="304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 flipH="1">
            <a:off x="1800817" y="2514600"/>
            <a:ext cx="2590800" cy="1524000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591517" y="2209800"/>
            <a:ext cx="2667000" cy="3911600"/>
            <a:chOff x="1992" y="1632"/>
            <a:chExt cx="1680" cy="2464"/>
          </a:xfrm>
        </p:grpSpPr>
        <p:pic>
          <p:nvPicPr>
            <p:cNvPr id="15378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 l="6250" t="7864" r="6250" b="8388"/>
            <a:stretch>
              <a:fillRect/>
            </a:stretch>
          </p:blipFill>
          <p:spPr bwMode="auto">
            <a:xfrm>
              <a:off x="1992" y="2818"/>
              <a:ext cx="1680" cy="127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15379" name="Rectangle 10"/>
            <p:cNvSpPr>
              <a:spLocks noChangeArrowheads="1"/>
            </p:cNvSpPr>
            <p:nvPr/>
          </p:nvSpPr>
          <p:spPr bwMode="auto">
            <a:xfrm>
              <a:off x="2400" y="1632"/>
              <a:ext cx="288" cy="288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" name="Line 11"/>
            <p:cNvSpPr>
              <a:spLocks noChangeShapeType="1"/>
            </p:cNvSpPr>
            <p:nvPr/>
          </p:nvSpPr>
          <p:spPr bwMode="auto">
            <a:xfrm>
              <a:off x="2544" y="1920"/>
              <a:ext cx="0" cy="864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239217" y="2209800"/>
            <a:ext cx="4902200" cy="3911600"/>
            <a:chOff x="2400" y="1632"/>
            <a:chExt cx="3088" cy="2464"/>
          </a:xfrm>
        </p:grpSpPr>
        <p:pic>
          <p:nvPicPr>
            <p:cNvPr id="15375" name="Picture 13"/>
            <p:cNvPicPr>
              <a:picLocks noChangeAspect="1" noChangeArrowheads="1"/>
            </p:cNvPicPr>
            <p:nvPr/>
          </p:nvPicPr>
          <p:blipFill>
            <a:blip r:embed="rId6" cstate="print"/>
            <a:srcRect l="6250" t="7869" r="6667" b="8394"/>
            <a:stretch>
              <a:fillRect/>
            </a:stretch>
          </p:blipFill>
          <p:spPr bwMode="auto">
            <a:xfrm>
              <a:off x="3816" y="2819"/>
              <a:ext cx="1672" cy="1277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15376" name="Rectangle 14"/>
            <p:cNvSpPr>
              <a:spLocks noChangeArrowheads="1"/>
            </p:cNvSpPr>
            <p:nvPr/>
          </p:nvSpPr>
          <p:spPr bwMode="auto">
            <a:xfrm>
              <a:off x="2400" y="1632"/>
              <a:ext cx="384" cy="38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7" name="Line 15"/>
            <p:cNvSpPr>
              <a:spLocks noChangeShapeType="1"/>
            </p:cNvSpPr>
            <p:nvPr/>
          </p:nvSpPr>
          <p:spPr bwMode="auto">
            <a:xfrm>
              <a:off x="2688" y="2016"/>
              <a:ext cx="1152" cy="76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239217" y="1804988"/>
            <a:ext cx="4902200" cy="2030412"/>
            <a:chOff x="2400" y="1377"/>
            <a:chExt cx="3088" cy="1279"/>
          </a:xfrm>
        </p:grpSpPr>
        <p:pic>
          <p:nvPicPr>
            <p:cNvPr id="15372" name="Picture 17"/>
            <p:cNvPicPr>
              <a:picLocks noChangeAspect="1" noChangeArrowheads="1"/>
            </p:cNvPicPr>
            <p:nvPr/>
          </p:nvPicPr>
          <p:blipFill>
            <a:blip r:embed="rId7" cstate="print"/>
            <a:srcRect l="6250" t="7858" r="6667" b="8383"/>
            <a:stretch>
              <a:fillRect/>
            </a:stretch>
          </p:blipFill>
          <p:spPr bwMode="auto">
            <a:xfrm>
              <a:off x="3816" y="1377"/>
              <a:ext cx="1672" cy="1279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15373" name="Rectangle 18"/>
            <p:cNvSpPr>
              <a:spLocks noChangeArrowheads="1"/>
            </p:cNvSpPr>
            <p:nvPr/>
          </p:nvSpPr>
          <p:spPr bwMode="auto">
            <a:xfrm>
              <a:off x="2400" y="1632"/>
              <a:ext cx="528" cy="480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4" name="Line 19"/>
            <p:cNvSpPr>
              <a:spLocks noChangeShapeType="1"/>
            </p:cNvSpPr>
            <p:nvPr/>
          </p:nvSpPr>
          <p:spPr bwMode="auto">
            <a:xfrm>
              <a:off x="2928" y="1872"/>
              <a:ext cx="864" cy="96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371" name="Text Box 20"/>
          <p:cNvSpPr txBox="1">
            <a:spLocks noChangeArrowheads="1"/>
          </p:cNvSpPr>
          <p:nvPr/>
        </p:nvSpPr>
        <p:spPr bwMode="auto">
          <a:xfrm>
            <a:off x="4071442" y="1295400"/>
            <a:ext cx="6848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/>
              <a:t>input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animBg="1"/>
      <p:bldP spid="1536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332424" y="74611"/>
            <a:ext cx="7772400" cy="1143000"/>
          </a:xfrm>
          <a:noFill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/>
              <a:t>Varying Window Size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224" y="731836"/>
            <a:ext cx="6350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 l="6250" t="6020" r="6250" b="5869"/>
          <a:stretch>
            <a:fillRect/>
          </a:stretch>
        </p:blipFill>
        <p:spPr bwMode="auto">
          <a:xfrm>
            <a:off x="932374" y="1570037"/>
            <a:ext cx="1866900" cy="18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/>
          <a:srcRect l="5807" t="5910" r="6702" b="5910"/>
          <a:stretch>
            <a:fillRect/>
          </a:stretch>
        </p:blipFill>
        <p:spPr bwMode="auto">
          <a:xfrm>
            <a:off x="2980250" y="1566861"/>
            <a:ext cx="1865313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 cstate="print"/>
          <a:srcRect l="5807" t="5910" r="7149" b="5910"/>
          <a:stretch>
            <a:fillRect/>
          </a:stretch>
        </p:blipFill>
        <p:spPr bwMode="auto">
          <a:xfrm>
            <a:off x="5039238" y="1566861"/>
            <a:ext cx="1855787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7" cstate="print"/>
          <a:srcRect l="5803" t="5905" r="7143" b="5905"/>
          <a:stretch>
            <a:fillRect/>
          </a:stretch>
        </p:blipFill>
        <p:spPr bwMode="auto">
          <a:xfrm>
            <a:off x="7095050" y="1566861"/>
            <a:ext cx="1857375" cy="184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6624" y="3652836"/>
            <a:ext cx="8382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9" cstate="print"/>
          <a:srcRect t="543" r="781" b="1628"/>
          <a:stretch>
            <a:fillRect/>
          </a:stretch>
        </p:blipFill>
        <p:spPr bwMode="auto">
          <a:xfrm>
            <a:off x="1332424" y="4348162"/>
            <a:ext cx="2419350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23224" y="4338636"/>
            <a:ext cx="24384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14024" y="4338636"/>
            <a:ext cx="237013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1316549" y="6211886"/>
            <a:ext cx="25571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Increasing window size</a:t>
            </a:r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>
            <a:off x="4456624" y="6475411"/>
            <a:ext cx="3962400" cy="0"/>
          </a:xfrm>
          <a:prstGeom prst="line">
            <a:avLst/>
          </a:prstGeom>
          <a:noFill/>
          <a:ln w="38100">
            <a:solidFill>
              <a:srgbClr val="11B119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Texture synthesis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While image not filled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Get unfilled pixels with filled neighbors, sorted by number of filled neighbors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For each pixel, get top N matches based on visible neighbors</a:t>
            </a:r>
          </a:p>
          <a:p>
            <a:pPr marL="914400" lvl="2" indent="0">
              <a:buNone/>
            </a:pPr>
            <a:r>
              <a:rPr lang="en-US" dirty="0"/>
              <a:t>-  Patch Distance: Gaussian-weighted SSD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Randomly select one of the matches and copy pixel from it</a:t>
            </a:r>
          </a:p>
        </p:txBody>
      </p:sp>
    </p:spTree>
    <p:extLst>
      <p:ext uri="{BB962C8B-B14F-4D97-AF65-F5344CB8AC3E}">
        <p14:creationId xmlns:p14="http://schemas.microsoft.com/office/powerpoint/2010/main" val="1304767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reeform 2"/>
          <p:cNvSpPr>
            <a:spLocks noChangeArrowheads="1"/>
          </p:cNvSpPr>
          <p:nvPr/>
        </p:nvSpPr>
        <p:spPr bwMode="auto">
          <a:xfrm>
            <a:off x="2590800" y="2935288"/>
            <a:ext cx="376238" cy="427037"/>
          </a:xfrm>
          <a:custGeom>
            <a:avLst/>
            <a:gdLst>
              <a:gd name="T0" fmla="*/ 2147483647 w 1051"/>
              <a:gd name="T1" fmla="*/ 0 h 1192"/>
              <a:gd name="T2" fmla="*/ 2147483647 w 1051"/>
              <a:gd name="T3" fmla="*/ 0 h 1192"/>
              <a:gd name="T4" fmla="*/ 2147483647 w 1051"/>
              <a:gd name="T5" fmla="*/ 2147483647 h 1192"/>
              <a:gd name="T6" fmla="*/ 0 w 1051"/>
              <a:gd name="T7" fmla="*/ 2147483647 h 1192"/>
              <a:gd name="T8" fmla="*/ 2147483647 w 1051"/>
              <a:gd name="T9" fmla="*/ 2147483647 h 1192"/>
              <a:gd name="T10" fmla="*/ 2147483647 w 1051"/>
              <a:gd name="T11" fmla="*/ 2147483647 h 1192"/>
              <a:gd name="T12" fmla="*/ 2147483647 w 1051"/>
              <a:gd name="T13" fmla="*/ 2147483647 h 1192"/>
              <a:gd name="T14" fmla="*/ 2147483647 w 1051"/>
              <a:gd name="T15" fmla="*/ 0 h 119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192"/>
              <a:gd name="T26" fmla="*/ 1051 w 1051"/>
              <a:gd name="T27" fmla="*/ 1192 h 119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192">
                <a:moveTo>
                  <a:pt x="787" y="0"/>
                </a:moveTo>
                <a:lnTo>
                  <a:pt x="263" y="0"/>
                </a:lnTo>
                <a:lnTo>
                  <a:pt x="263" y="893"/>
                </a:lnTo>
                <a:lnTo>
                  <a:pt x="0" y="893"/>
                </a:lnTo>
                <a:lnTo>
                  <a:pt x="525" y="1191"/>
                </a:lnTo>
                <a:lnTo>
                  <a:pt x="1050" y="893"/>
                </a:lnTo>
                <a:lnTo>
                  <a:pt x="787" y="893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1" name="Freeform 3"/>
          <p:cNvSpPr>
            <a:spLocks noChangeArrowheads="1"/>
          </p:cNvSpPr>
          <p:nvPr/>
        </p:nvSpPr>
        <p:spPr bwMode="auto">
          <a:xfrm>
            <a:off x="6629400" y="2921000"/>
            <a:ext cx="376238" cy="396875"/>
          </a:xfrm>
          <a:custGeom>
            <a:avLst/>
            <a:gdLst>
              <a:gd name="T0" fmla="*/ 2147483647 w 1050"/>
              <a:gd name="T1" fmla="*/ 0 h 1107"/>
              <a:gd name="T2" fmla="*/ 2147483647 w 1050"/>
              <a:gd name="T3" fmla="*/ 0 h 1107"/>
              <a:gd name="T4" fmla="*/ 2147483647 w 1050"/>
              <a:gd name="T5" fmla="*/ 2147483647 h 1107"/>
              <a:gd name="T6" fmla="*/ 0 w 1050"/>
              <a:gd name="T7" fmla="*/ 2147483647 h 1107"/>
              <a:gd name="T8" fmla="*/ 2147483647 w 1050"/>
              <a:gd name="T9" fmla="*/ 2147483647 h 1107"/>
              <a:gd name="T10" fmla="*/ 2147483647 w 1050"/>
              <a:gd name="T11" fmla="*/ 2147483647 h 1107"/>
              <a:gd name="T12" fmla="*/ 2147483647 w 1050"/>
              <a:gd name="T13" fmla="*/ 2147483647 h 1107"/>
              <a:gd name="T14" fmla="*/ 2147483647 w 1050"/>
              <a:gd name="T15" fmla="*/ 0 h 110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0"/>
              <a:gd name="T25" fmla="*/ 0 h 1107"/>
              <a:gd name="T26" fmla="*/ 1050 w 1050"/>
              <a:gd name="T27" fmla="*/ 1107 h 110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0" h="1107">
                <a:moveTo>
                  <a:pt x="787" y="0"/>
                </a:moveTo>
                <a:lnTo>
                  <a:pt x="262" y="0"/>
                </a:lnTo>
                <a:lnTo>
                  <a:pt x="262" y="829"/>
                </a:lnTo>
                <a:lnTo>
                  <a:pt x="0" y="829"/>
                </a:lnTo>
                <a:lnTo>
                  <a:pt x="524" y="1106"/>
                </a:lnTo>
                <a:lnTo>
                  <a:pt x="1049" y="829"/>
                </a:lnTo>
                <a:lnTo>
                  <a:pt x="787" y="829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3026" y="1785938"/>
            <a:ext cx="887413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3390899"/>
            <a:ext cx="2978150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3429000"/>
            <a:ext cx="3016250" cy="326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16164" y="1792288"/>
            <a:ext cx="911225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Rectangle 8"/>
          <p:cNvSpPr>
            <a:spLocks noGrp="1" noChangeArrowheads="1"/>
          </p:cNvSpPr>
          <p:nvPr>
            <p:ph type="title"/>
          </p:nvPr>
        </p:nvSpPr>
        <p:spPr>
          <a:xfrm>
            <a:off x="762000" y="152399"/>
            <a:ext cx="7996238" cy="990600"/>
          </a:xfrm>
          <a:noFill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61000"/>
              </a:lnSpc>
              <a:spcBef>
                <a:spcPts val="963"/>
              </a:spcBef>
            </a:pPr>
            <a:r>
              <a:rPr lang="en-GB"/>
              <a:t>Synthesis Results</a:t>
            </a: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1905000" y="1219199"/>
            <a:ext cx="16209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french canvas</a:t>
            </a: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6096000" y="1219199"/>
            <a:ext cx="13644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rafia weave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134937"/>
            <a:ext cx="7767638" cy="814388"/>
          </a:xfrm>
        </p:spPr>
        <p:txBody>
          <a:bodyPr vert="horz" wrap="square" lIns="18000" tIns="46800" rIns="18000" bIns="4680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963"/>
              </a:spcBef>
            </a:pPr>
            <a:r>
              <a:rPr lang="en-GB"/>
              <a:t>More Results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429000"/>
            <a:ext cx="3271838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7539" y="1490664"/>
            <a:ext cx="1519237" cy="1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3429000"/>
            <a:ext cx="3271838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73764" y="1489076"/>
            <a:ext cx="1468437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Freeform 7"/>
          <p:cNvSpPr>
            <a:spLocks noChangeArrowheads="1"/>
          </p:cNvSpPr>
          <p:nvPr/>
        </p:nvSpPr>
        <p:spPr bwMode="auto">
          <a:xfrm>
            <a:off x="2438400" y="2963864"/>
            <a:ext cx="376238" cy="376237"/>
          </a:xfrm>
          <a:custGeom>
            <a:avLst/>
            <a:gdLst>
              <a:gd name="T0" fmla="*/ 2147483647 w 1051"/>
              <a:gd name="T1" fmla="*/ 0 h 1051"/>
              <a:gd name="T2" fmla="*/ 2147483647 w 1051"/>
              <a:gd name="T3" fmla="*/ 0 h 1051"/>
              <a:gd name="T4" fmla="*/ 2147483647 w 1051"/>
              <a:gd name="T5" fmla="*/ 2147483647 h 1051"/>
              <a:gd name="T6" fmla="*/ 0 w 1051"/>
              <a:gd name="T7" fmla="*/ 2147483647 h 1051"/>
              <a:gd name="T8" fmla="*/ 2147483647 w 1051"/>
              <a:gd name="T9" fmla="*/ 2147483647 h 1051"/>
              <a:gd name="T10" fmla="*/ 2147483647 w 1051"/>
              <a:gd name="T11" fmla="*/ 2147483647 h 1051"/>
              <a:gd name="T12" fmla="*/ 2147483647 w 1051"/>
              <a:gd name="T13" fmla="*/ 2147483647 h 1051"/>
              <a:gd name="T14" fmla="*/ 2147483647 w 1051"/>
              <a:gd name="T15" fmla="*/ 0 h 10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51"/>
              <a:gd name="T26" fmla="*/ 1051 w 1051"/>
              <a:gd name="T27" fmla="*/ 1051 h 105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51">
                <a:moveTo>
                  <a:pt x="787" y="0"/>
                </a:moveTo>
                <a:lnTo>
                  <a:pt x="263" y="0"/>
                </a:lnTo>
                <a:lnTo>
                  <a:pt x="263" y="787"/>
                </a:lnTo>
                <a:lnTo>
                  <a:pt x="0" y="787"/>
                </a:lnTo>
                <a:lnTo>
                  <a:pt x="525" y="1050"/>
                </a:lnTo>
                <a:lnTo>
                  <a:pt x="1050" y="787"/>
                </a:lnTo>
                <a:lnTo>
                  <a:pt x="787" y="787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0" name="Freeform 8"/>
          <p:cNvSpPr>
            <a:spLocks noChangeArrowheads="1"/>
          </p:cNvSpPr>
          <p:nvPr/>
        </p:nvSpPr>
        <p:spPr bwMode="auto">
          <a:xfrm>
            <a:off x="6553200" y="3000376"/>
            <a:ext cx="376238" cy="360363"/>
          </a:xfrm>
          <a:custGeom>
            <a:avLst/>
            <a:gdLst>
              <a:gd name="T0" fmla="*/ 2147483647 w 1051"/>
              <a:gd name="T1" fmla="*/ 0 h 1006"/>
              <a:gd name="T2" fmla="*/ 2147483647 w 1051"/>
              <a:gd name="T3" fmla="*/ 0 h 1006"/>
              <a:gd name="T4" fmla="*/ 2147483647 w 1051"/>
              <a:gd name="T5" fmla="*/ 2147483647 h 1006"/>
              <a:gd name="T6" fmla="*/ 0 w 1051"/>
              <a:gd name="T7" fmla="*/ 2147483647 h 1006"/>
              <a:gd name="T8" fmla="*/ 2147483647 w 1051"/>
              <a:gd name="T9" fmla="*/ 2147483647 h 1006"/>
              <a:gd name="T10" fmla="*/ 2147483647 w 1051"/>
              <a:gd name="T11" fmla="*/ 2147483647 h 1006"/>
              <a:gd name="T12" fmla="*/ 2147483647 w 1051"/>
              <a:gd name="T13" fmla="*/ 2147483647 h 1006"/>
              <a:gd name="T14" fmla="*/ 2147483647 w 1051"/>
              <a:gd name="T15" fmla="*/ 0 h 10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06"/>
              <a:gd name="T26" fmla="*/ 1051 w 1051"/>
              <a:gd name="T27" fmla="*/ 1006 h 100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06">
                <a:moveTo>
                  <a:pt x="787" y="0"/>
                </a:moveTo>
                <a:lnTo>
                  <a:pt x="263" y="0"/>
                </a:lnTo>
                <a:lnTo>
                  <a:pt x="263" y="754"/>
                </a:lnTo>
                <a:lnTo>
                  <a:pt x="0" y="754"/>
                </a:lnTo>
                <a:lnTo>
                  <a:pt x="525" y="1005"/>
                </a:lnTo>
                <a:lnTo>
                  <a:pt x="1050" y="754"/>
                </a:lnTo>
                <a:lnTo>
                  <a:pt x="787" y="754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1752600" y="942975"/>
            <a:ext cx="13773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white bread</a:t>
            </a: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6019800" y="942975"/>
            <a:ext cx="11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brick wall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782638" y="76199"/>
            <a:ext cx="7767637" cy="1138238"/>
          </a:xfrm>
          <a:noFill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/>
              <a:t>Homage to Shannon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048000"/>
            <a:ext cx="1722437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362200"/>
            <a:ext cx="3452813" cy="368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reeform 7"/>
          <p:cNvSpPr>
            <a:spLocks noChangeArrowheads="1"/>
          </p:cNvSpPr>
          <p:nvPr/>
        </p:nvSpPr>
        <p:spPr bwMode="auto">
          <a:xfrm rot="16200000">
            <a:off x="3505199" y="3810000"/>
            <a:ext cx="376238" cy="376237"/>
          </a:xfrm>
          <a:custGeom>
            <a:avLst/>
            <a:gdLst>
              <a:gd name="T0" fmla="*/ 2147483647 w 1051"/>
              <a:gd name="T1" fmla="*/ 0 h 1051"/>
              <a:gd name="T2" fmla="*/ 2147483647 w 1051"/>
              <a:gd name="T3" fmla="*/ 0 h 1051"/>
              <a:gd name="T4" fmla="*/ 2147483647 w 1051"/>
              <a:gd name="T5" fmla="*/ 2147483647 h 1051"/>
              <a:gd name="T6" fmla="*/ 0 w 1051"/>
              <a:gd name="T7" fmla="*/ 2147483647 h 1051"/>
              <a:gd name="T8" fmla="*/ 2147483647 w 1051"/>
              <a:gd name="T9" fmla="*/ 2147483647 h 1051"/>
              <a:gd name="T10" fmla="*/ 2147483647 w 1051"/>
              <a:gd name="T11" fmla="*/ 2147483647 h 1051"/>
              <a:gd name="T12" fmla="*/ 2147483647 w 1051"/>
              <a:gd name="T13" fmla="*/ 2147483647 h 1051"/>
              <a:gd name="T14" fmla="*/ 2147483647 w 1051"/>
              <a:gd name="T15" fmla="*/ 0 h 10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51"/>
              <a:gd name="T26" fmla="*/ 1051 w 1051"/>
              <a:gd name="T27" fmla="*/ 1051 h 105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51">
                <a:moveTo>
                  <a:pt x="787" y="0"/>
                </a:moveTo>
                <a:lnTo>
                  <a:pt x="263" y="0"/>
                </a:lnTo>
                <a:lnTo>
                  <a:pt x="263" y="787"/>
                </a:lnTo>
                <a:lnTo>
                  <a:pt x="0" y="787"/>
                </a:lnTo>
                <a:lnTo>
                  <a:pt x="525" y="1050"/>
                </a:lnTo>
                <a:lnTo>
                  <a:pt x="1050" y="787"/>
                </a:lnTo>
                <a:lnTo>
                  <a:pt x="787" y="787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Hole Filling</a:t>
            </a:r>
          </a:p>
        </p:txBody>
      </p:sp>
      <p:pic>
        <p:nvPicPr>
          <p:cNvPr id="20483" name="Picture 3" descr="greg_w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5240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 descr="greg_wall-fill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42672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 descr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15240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 descr="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15240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7" descr="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42672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8" descr="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38600" y="42672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4109634"/>
            <a:ext cx="3597275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1214035"/>
            <a:ext cx="2601913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>
          <a:xfrm>
            <a:off x="761999" y="-5166"/>
            <a:ext cx="7772400" cy="1371600"/>
          </a:xfrm>
          <a:noFill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/>
              <a:t>Extrapolation</a:t>
            </a: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12887" y="1214035"/>
            <a:ext cx="2601912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AutoShape 6"/>
          <p:cNvSpPr>
            <a:spLocks noChangeArrowheads="1"/>
          </p:cNvSpPr>
          <p:nvPr/>
        </p:nvSpPr>
        <p:spPr bwMode="auto">
          <a:xfrm>
            <a:off x="4038599" y="2357034"/>
            <a:ext cx="990600" cy="381000"/>
          </a:xfrm>
          <a:prstGeom prst="rightArrow">
            <a:avLst>
              <a:gd name="adj1" fmla="val 50000"/>
              <a:gd name="adj2" fmla="val 65000"/>
            </a:avLst>
          </a:pr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1" name="AutoShape 7"/>
          <p:cNvSpPr>
            <a:spLocks noChangeArrowheads="1"/>
          </p:cNvSpPr>
          <p:nvPr/>
        </p:nvSpPr>
        <p:spPr bwMode="auto">
          <a:xfrm>
            <a:off x="4038599" y="5252634"/>
            <a:ext cx="990600" cy="381000"/>
          </a:xfrm>
          <a:prstGeom prst="rightArrow">
            <a:avLst>
              <a:gd name="adj1" fmla="val 50000"/>
              <a:gd name="adj2" fmla="val 65000"/>
            </a:avLst>
          </a:pr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257799" y="1214035"/>
            <a:ext cx="3581400" cy="5432425"/>
            <a:chOff x="3264" y="768"/>
            <a:chExt cx="2256" cy="3422"/>
          </a:xfrm>
        </p:grpSpPr>
        <p:pic>
          <p:nvPicPr>
            <p:cNvPr id="21514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64" y="768"/>
              <a:ext cx="1639" cy="16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5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64" y="2592"/>
              <a:ext cx="2256" cy="1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51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109634"/>
            <a:ext cx="3597275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section: The digital canvas</a:t>
            </a:r>
          </a:p>
        </p:txBody>
      </p:sp>
      <p:pic>
        <p:nvPicPr>
          <p:cNvPr id="5" name="Picture 4" descr="C:\Documents and Settings\Derek Hoiem\Desktop\tmp\image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524000"/>
            <a:ext cx="3048000" cy="2281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Documents and Settings\Derek Hoiem\Desktop\tmp\image004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4691830"/>
            <a:ext cx="3048000" cy="101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572000" y="4795802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Image warping and object morphing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48200" y="2293204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Cutting and pasting objects, filling holes, and blending</a:t>
            </a:r>
          </a:p>
        </p:txBody>
      </p:sp>
    </p:spTree>
    <p:extLst>
      <p:ext uri="{BB962C8B-B14F-4D97-AF65-F5344CB8AC3E}">
        <p14:creationId xmlns:p14="http://schemas.microsoft.com/office/powerpoint/2010/main" val="394951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In-painting natural scenes</a:t>
            </a:r>
          </a:p>
        </p:txBody>
      </p:sp>
      <p:pic>
        <p:nvPicPr>
          <p:cNvPr id="299010" name="Picture 2"/>
          <p:cNvPicPr>
            <a:picLocks noChangeAspect="1" noChangeArrowheads="1"/>
          </p:cNvPicPr>
          <p:nvPr/>
        </p:nvPicPr>
        <p:blipFill>
          <a:blip r:embed="rId2" cstate="print"/>
          <a:srcRect r="50365"/>
          <a:stretch>
            <a:fillRect/>
          </a:stretch>
        </p:blipFill>
        <p:spPr bwMode="auto">
          <a:xfrm>
            <a:off x="372039" y="1746669"/>
            <a:ext cx="25908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3740" y="6471069"/>
            <a:ext cx="9117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Criminisi</a:t>
            </a:r>
            <a:r>
              <a:rPr lang="en-US" sz="1600" dirty="0"/>
              <a:t>, Perez, and Toyama. “</a:t>
            </a:r>
            <a:r>
              <a:rPr lang="en-US" sz="1600" dirty="0">
                <a:hlinkClick r:id="rId3"/>
              </a:rPr>
              <a:t>Object Removal by Exemplar-based </a:t>
            </a:r>
            <a:r>
              <a:rPr lang="en-US" sz="1600" dirty="0" err="1">
                <a:hlinkClick r:id="rId3"/>
              </a:rPr>
              <a:t>Inpainting</a:t>
            </a:r>
            <a:r>
              <a:rPr lang="en-US" sz="1600" dirty="0"/>
              <a:t>,” Proc. CVPR, 2003.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5400" t="11733" r="71200" b="33146"/>
          <a:stretch>
            <a:fillRect/>
          </a:stretch>
        </p:blipFill>
        <p:spPr bwMode="auto">
          <a:xfrm>
            <a:off x="3294957" y="1876425"/>
            <a:ext cx="2343509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49635" r="729"/>
          <a:stretch>
            <a:fillRect/>
          </a:stretch>
        </p:blipFill>
        <p:spPr bwMode="auto">
          <a:xfrm>
            <a:off x="5934639" y="1746669"/>
            <a:ext cx="25908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769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idea: Filling order matters</a:t>
            </a:r>
          </a:p>
        </p:txBody>
      </p:sp>
      <p:pic>
        <p:nvPicPr>
          <p:cNvPr id="300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774735"/>
            <a:ext cx="122872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9600" y="3917735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with Hole</a:t>
            </a:r>
          </a:p>
        </p:txBody>
      </p:sp>
      <p:pic>
        <p:nvPicPr>
          <p:cNvPr id="3000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7652" y="2826495"/>
            <a:ext cx="120015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761999" y="2774735"/>
            <a:ext cx="1219200" cy="1143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200399" y="2698535"/>
            <a:ext cx="1219200" cy="1143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743200" y="3865976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Raster-Scan Order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05200" y="1784135"/>
            <a:ext cx="2985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In-painting Result</a:t>
            </a:r>
          </a:p>
        </p:txBody>
      </p:sp>
      <p:pic>
        <p:nvPicPr>
          <p:cNvPr id="3000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3003336"/>
            <a:ext cx="109537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5105399" y="2698535"/>
            <a:ext cx="1219200" cy="1143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648199" y="3841536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Onion-Peel (Concentric Layers)</a:t>
            </a:r>
          </a:p>
        </p:txBody>
      </p:sp>
      <p:pic>
        <p:nvPicPr>
          <p:cNvPr id="30003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0425" y="2850935"/>
            <a:ext cx="124777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7210424" y="2698535"/>
            <a:ext cx="1219200" cy="1143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705599" y="3841536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Gradient-Sensitive Order</a:t>
            </a: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165100" y="6432335"/>
            <a:ext cx="9117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Criminisi</a:t>
            </a:r>
            <a:r>
              <a:rPr lang="en-US" sz="1600" dirty="0"/>
              <a:t>, Perez, and Toyama. “</a:t>
            </a:r>
            <a:r>
              <a:rPr lang="en-US" sz="1600" dirty="0">
                <a:hlinkClick r:id="rId7"/>
              </a:rPr>
              <a:t>Object Removal by Exemplar-based </a:t>
            </a:r>
            <a:r>
              <a:rPr lang="en-US" sz="1600" dirty="0" err="1">
                <a:hlinkClick r:id="rId7"/>
              </a:rPr>
              <a:t>Inpainting</a:t>
            </a:r>
            <a:r>
              <a:rPr lang="en-US" sz="1600" dirty="0"/>
              <a:t>,” Proc. CVPR, 2003.</a:t>
            </a:r>
          </a:p>
        </p:txBody>
      </p:sp>
    </p:spTree>
    <p:extLst>
      <p:ext uri="{BB962C8B-B14F-4D97-AF65-F5344CB8AC3E}">
        <p14:creationId xmlns:p14="http://schemas.microsoft.com/office/powerpoint/2010/main" val="1734045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Filling order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	Fill a pixel that: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Is surrounded by other known pixels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Is a continuation of a strong gradient or edge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50234" y="6462763"/>
            <a:ext cx="9117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Criminisi</a:t>
            </a:r>
            <a:r>
              <a:rPr lang="en-US" sz="1600" dirty="0"/>
              <a:t>, Perez, and Toyama. “</a:t>
            </a:r>
            <a:r>
              <a:rPr lang="en-US" sz="1600" dirty="0">
                <a:hlinkClick r:id="rId2"/>
              </a:rPr>
              <a:t>Object Removal by Exemplar-based </a:t>
            </a:r>
            <a:r>
              <a:rPr lang="en-US" sz="1600" dirty="0" err="1">
                <a:hlinkClick r:id="rId2"/>
              </a:rPr>
              <a:t>Inpainting</a:t>
            </a:r>
            <a:r>
              <a:rPr lang="en-US" sz="1600" dirty="0"/>
              <a:t>,” Proc. CVPR, 2003.</a:t>
            </a:r>
          </a:p>
        </p:txBody>
      </p:sp>
      <p:pic>
        <p:nvPicPr>
          <p:cNvPr id="301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8933" y="2881363"/>
            <a:ext cx="1981200" cy="32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10214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</a:t>
            </a: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43777" y="6400799"/>
            <a:ext cx="9117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Criminisi</a:t>
            </a:r>
            <a:r>
              <a:rPr lang="en-US" sz="1600" dirty="0"/>
              <a:t>, Perez, and Toyama. “</a:t>
            </a:r>
            <a:r>
              <a:rPr lang="en-US" sz="1600" dirty="0">
                <a:hlinkClick r:id="rId2"/>
              </a:rPr>
              <a:t>Object Removal by Exemplar-based </a:t>
            </a:r>
            <a:r>
              <a:rPr lang="en-US" sz="1600" dirty="0" err="1">
                <a:hlinkClick r:id="rId2"/>
              </a:rPr>
              <a:t>Inpainting</a:t>
            </a:r>
            <a:r>
              <a:rPr lang="en-US" sz="1600" dirty="0"/>
              <a:t>,” Proc. CVPR, 2003.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1677" y="1676400"/>
            <a:ext cx="6715125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097876" y="4648199"/>
            <a:ext cx="6477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    Original          With Hole            Onion-Ring Fill      </a:t>
            </a:r>
            <a:r>
              <a:rPr lang="en-US" dirty="0" err="1"/>
              <a:t>Criminisi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99419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</a:t>
            </a:r>
          </a:p>
        </p:txBody>
      </p:sp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752600"/>
            <a:ext cx="546735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133601" y="5943600"/>
            <a:ext cx="20441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Concentric Layers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64404" y="5943600"/>
            <a:ext cx="20697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Gradient Sensitive</a:t>
            </a:r>
          </a:p>
        </p:txBody>
      </p:sp>
    </p:spTree>
    <p:extLst>
      <p:ext uri="{BB962C8B-B14F-4D97-AF65-F5344CB8AC3E}">
        <p14:creationId xmlns:p14="http://schemas.microsoft.com/office/powerpoint/2010/main" val="27501494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Summary (so far)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1224" y="1198536"/>
            <a:ext cx="8839200" cy="5638800"/>
          </a:xfrm>
        </p:spPr>
        <p:txBody>
          <a:bodyPr/>
          <a:lstStyle/>
          <a:p>
            <a:pPr eaLnBrk="1" hangingPunct="1"/>
            <a:r>
              <a:rPr lang="en-US" dirty="0"/>
              <a:t>The Efros &amp; Leung texture synthesis algorithm</a:t>
            </a:r>
          </a:p>
          <a:p>
            <a:pPr lvl="1" eaLnBrk="1" hangingPunct="1"/>
            <a:r>
              <a:rPr lang="en-US" dirty="0"/>
              <a:t>Very simple</a:t>
            </a:r>
          </a:p>
          <a:p>
            <a:pPr lvl="1" eaLnBrk="1" hangingPunct="1"/>
            <a:r>
              <a:rPr lang="en-US" dirty="0"/>
              <a:t>Surprisingly good results</a:t>
            </a:r>
          </a:p>
          <a:p>
            <a:pPr lvl="1" eaLnBrk="1" hangingPunct="1"/>
            <a:r>
              <a:rPr lang="en-US" dirty="0"/>
              <a:t>Synthesis is easier than analysis!</a:t>
            </a:r>
          </a:p>
          <a:p>
            <a:pPr lvl="1" eaLnBrk="1" hangingPunct="1"/>
            <a:r>
              <a:rPr lang="en-US" dirty="0"/>
              <a:t>…but very slow</a:t>
            </a:r>
          </a:p>
          <a:p>
            <a:pPr eaLnBrk="1" hangingPunct="1"/>
            <a:endParaRPr lang="en-US" dirty="0"/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101133" y="1285069"/>
            <a:ext cx="3321050" cy="2227263"/>
            <a:chOff x="2852" y="973"/>
            <a:chExt cx="2092" cy="1403"/>
          </a:xfrm>
        </p:grpSpPr>
        <p:pic>
          <p:nvPicPr>
            <p:cNvPr id="24047" name="Picture 3" descr="ex2-part-large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52" y="973"/>
              <a:ext cx="2092" cy="1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3288" y="1296"/>
              <a:ext cx="1080" cy="648"/>
              <a:chOff x="3288" y="1296"/>
              <a:chExt cx="1080" cy="648"/>
            </a:xfrm>
          </p:grpSpPr>
          <p:sp>
            <p:nvSpPr>
              <p:cNvPr id="24306" name="Rectangle 5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07" name="Rectangle 6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08" name="Rectangle 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09" name="Rectangle 8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0" name="Rectangle 9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1" name="Rectangle 10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2" name="Rectangle 11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3" name="Rectangle 1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4" name="Rectangle 13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5" name="Rectangle 1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6" name="Rectangle 1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7" name="Rectangle 16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8" name="Rectangle 17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9" name="Rectangle 18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" name="Group 19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24415" name="Rectangle 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6" name="Rectangle 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7" name="Rectangle 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8" name="Rectangle 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9" name="Rectangle 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20" name="Rectangle 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21" name="Rectangle 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22" name="Rectangle 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23" name="Rectangle 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" name="Group 29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24406" name="Rectangle 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7" name="Rectangle 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8" name="Rectangle 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9" name="Rectangle 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0" name="Rectangle 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1" name="Rectangle 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2" name="Rectangle 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3" name="Rectangle 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4" name="Rectangle 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4322" name="Rectangle 39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23" name="Rectangle 4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24" name="Rectangle 41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25" name="Rectangle 4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26" name="Rectangle 4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27" name="Rectangle 44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28" name="Rectangle 45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29" name="Rectangle 46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30" name="Rectangle 47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31" name="Rectangle 4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32" name="Rectangle 49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33" name="Rectangle 50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34" name="Rectangle 5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6" name="Group 52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24397" name="Rectangle 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8" name="Rectangle 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9" name="Rectangle 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0" name="Rectangle 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1" name="Rectangle 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2" name="Rectangle 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3" name="Rectangle 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4" name="Rectangle 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5" name="Rectangle 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" name="Group 62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24388" name="Rectangle 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9" name="Rectangle 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0" name="Rectangle 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1" name="Rectangle 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2" name="Rectangle 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3" name="Rectangle 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4" name="Rectangle 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5" name="Rectangle 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6" name="Rectangle 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" name="Group 72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24379" name="Rectangle 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0" name="Rectangle 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1" name="Rectangle 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2" name="Rectangle 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3" name="Rectangle 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4" name="Rectangle 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5" name="Rectangle 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6" name="Rectangle 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7" name="Rectangle 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" name="Group 82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24370" name="Rectangle 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1" name="Rectangle 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2" name="Rectangle 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3" name="Rectangle 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4" name="Rectangle 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5" name="Rectangle 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6" name="Rectangle 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7" name="Rectangle 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8" name="Rectangle 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" name="Group 92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24361" name="Rectangle 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2" name="Rectangle 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3" name="Rectangle 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4" name="Rectangle 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5" name="Rectangle 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6" name="Rectangle 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7" name="Rectangle 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8" name="Rectangle 1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9" name="Rectangle 1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102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24352" name="Rectangle 1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3" name="Rectangle 1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4" name="Rectangle 1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5" name="Rectangle 1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6" name="Rectangle 1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7" name="Rectangle 1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8" name="Rectangle 1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9" name="Rectangle 1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0" name="Rectangle 1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112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24343" name="Rectangle 1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44" name="Rectangle 1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45" name="Rectangle 1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46" name="Rectangle 1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47" name="Rectangle 1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48" name="Rectangle 1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49" name="Rectangle 1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0" name="Rectangle 1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1" name="Rectangle 1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4342" name="Rectangle 122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" name="Group 123"/>
            <p:cNvGrpSpPr>
              <a:grpSpLocks/>
            </p:cNvGrpSpPr>
            <p:nvPr/>
          </p:nvGrpSpPr>
          <p:grpSpPr bwMode="auto">
            <a:xfrm>
              <a:off x="3288" y="1296"/>
              <a:ext cx="1080" cy="1080"/>
              <a:chOff x="3384" y="1392"/>
              <a:chExt cx="1080" cy="1080"/>
            </a:xfrm>
          </p:grpSpPr>
          <p:grpSp>
            <p:nvGrpSpPr>
              <p:cNvPr id="14" name="Group 124"/>
              <p:cNvGrpSpPr>
                <a:grpSpLocks/>
              </p:cNvGrpSpPr>
              <p:nvPr/>
            </p:nvGrpSpPr>
            <p:grpSpPr bwMode="auto">
              <a:xfrm>
                <a:off x="3384" y="2040"/>
                <a:ext cx="432" cy="432"/>
                <a:chOff x="2040" y="2544"/>
                <a:chExt cx="432" cy="432"/>
              </a:xfrm>
            </p:grpSpPr>
            <p:grpSp>
              <p:nvGrpSpPr>
                <p:cNvPr id="15" name="Group 125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297" name="Rectangle 1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8" name="Rectangle 1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9" name="Rectangle 1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300" name="Rectangle 1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301" name="Rectangle 1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302" name="Rectangle 1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303" name="Rectangle 1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304" name="Rectangle 1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305" name="Rectangle 1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" name="Group 135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288" name="Rectangle 1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9" name="Rectangle 1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0" name="Rectangle 1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1" name="Rectangle 1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2" name="Rectangle 1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3" name="Rectangle 1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4" name="Rectangle 1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5" name="Rectangle 1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6" name="Rectangle 1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7" name="Group 145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279" name="Rectangle 1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0" name="Rectangle 1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1" name="Rectangle 1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2" name="Rectangle 1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3" name="Rectangle 1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4" name="Rectangle 1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5" name="Rectangle 1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6" name="Rectangle 1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7" name="Rectangle 1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" name="Group 155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270" name="Rectangle 1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1" name="Rectangle 1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2" name="Rectangle 1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3" name="Rectangle 1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4" name="Rectangle 1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5" name="Rectangle 1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6" name="Rectangle 1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7" name="Rectangle 1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8" name="Rectangle 1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9" name="Group 165"/>
              <p:cNvGrpSpPr>
                <a:grpSpLocks/>
              </p:cNvGrpSpPr>
              <p:nvPr/>
            </p:nvGrpSpPr>
            <p:grpSpPr bwMode="auto">
              <a:xfrm>
                <a:off x="3816" y="2040"/>
                <a:ext cx="432" cy="432"/>
                <a:chOff x="2040" y="2544"/>
                <a:chExt cx="432" cy="432"/>
              </a:xfrm>
            </p:grpSpPr>
            <p:grpSp>
              <p:nvGrpSpPr>
                <p:cNvPr id="20" name="Group 166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257" name="Rectangle 1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8" name="Rectangle 1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9" name="Rectangle 1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60" name="Rectangle 1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61" name="Rectangle 1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62" name="Rectangle 1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63" name="Rectangle 1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64" name="Rectangle 1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65" name="Rectangle 1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" name="Group 176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248" name="Rectangle 1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9" name="Rectangle 1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0" name="Rectangle 1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1" name="Rectangle 1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2" name="Rectangle 1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3" name="Rectangle 1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4" name="Rectangle 1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5" name="Rectangle 1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6" name="Rectangle 1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" name="Group 186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239" name="Rectangle 1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0" name="Rectangle 1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1" name="Rectangle 1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2" name="Rectangle 1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3" name="Rectangle 1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4" name="Rectangle 1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5" name="Rectangle 1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6" name="Rectangle 1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7" name="Rectangle 1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3" name="Group 196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230" name="Rectangle 1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1" name="Rectangle 1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2" name="Rectangle 1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3" name="Rectangle 2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4" name="Rectangle 2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5" name="Rectangle 2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6" name="Rectangle 2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7" name="Rectangle 2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8" name="Rectangle 2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4" name="Group 206"/>
              <p:cNvGrpSpPr>
                <a:grpSpLocks/>
              </p:cNvGrpSpPr>
              <p:nvPr/>
            </p:nvGrpSpPr>
            <p:grpSpPr bwMode="auto">
              <a:xfrm>
                <a:off x="3384" y="1608"/>
                <a:ext cx="432" cy="432"/>
                <a:chOff x="2040" y="2544"/>
                <a:chExt cx="432" cy="432"/>
              </a:xfrm>
            </p:grpSpPr>
            <p:grpSp>
              <p:nvGrpSpPr>
                <p:cNvPr id="25" name="Group 207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217" name="Rectangle 2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8" name="Rectangle 2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9" name="Rectangle 2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20" name="Rectangle 2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21" name="Rectangle 2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22" name="Rectangle 2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23" name="Rectangle 2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24" name="Rectangle 2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25" name="Rectangle 2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" name="Group 217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208" name="Rectangle 2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9" name="Rectangle 2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0" name="Rectangle 2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1" name="Rectangle 2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2" name="Rectangle 2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3" name="Rectangle 2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4" name="Rectangle 2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5" name="Rectangle 2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6" name="Rectangle 2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" name="Group 227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199" name="Rectangle 2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0" name="Rectangle 2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1" name="Rectangle 2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2" name="Rectangle 2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3" name="Rectangle 2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4" name="Rectangle 2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5" name="Rectangle 2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6" name="Rectangle 2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7" name="Rectangle 2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8" name="Group 237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190" name="Rectangle 2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1" name="Rectangle 2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2" name="Rectangle 2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3" name="Rectangle 2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4" name="Rectangle 2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5" name="Rectangle 2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6" name="Rectangle 2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7" name="Rectangle 2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8" name="Rectangle 2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9" name="Group 247"/>
              <p:cNvGrpSpPr>
                <a:grpSpLocks/>
              </p:cNvGrpSpPr>
              <p:nvPr/>
            </p:nvGrpSpPr>
            <p:grpSpPr bwMode="auto">
              <a:xfrm>
                <a:off x="3816" y="1608"/>
                <a:ext cx="432" cy="432"/>
                <a:chOff x="2040" y="2544"/>
                <a:chExt cx="432" cy="432"/>
              </a:xfrm>
            </p:grpSpPr>
            <p:grpSp>
              <p:nvGrpSpPr>
                <p:cNvPr id="30" name="Group 248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177" name="Rectangle 2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8" name="Rectangle 2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9" name="Rectangle 2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80" name="Rectangle 2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81" name="Rectangle 2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82" name="Rectangle 2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83" name="Rectangle 2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84" name="Rectangle 2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85" name="Rectangle 2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" name="Group 258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168" name="Rectangle 2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9" name="Rectangle 2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0" name="Rectangle 2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1" name="Rectangle 2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2" name="Rectangle 2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3" name="Rectangle 2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4" name="Rectangle 2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5" name="Rectangle 2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6" name="Rectangle 2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3552" name="Group 268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159" name="Rectangle 2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0" name="Rectangle 2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1" name="Rectangle 2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2" name="Rectangle 2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3" name="Rectangle 2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4" name="Rectangle 2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5" name="Rectangle 2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6" name="Rectangle 2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7" name="Rectangle 2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3553" name="Group 278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150" name="Rectangle 2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1" name="Rectangle 2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2" name="Rectangle 2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3" name="Rectangle 2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4" name="Rectangle 2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5" name="Rectangle 2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6" name="Rectangle 2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7" name="Rectangle 2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8" name="Rectangle 2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3554" name="Group 288"/>
              <p:cNvGrpSpPr>
                <a:grpSpLocks noChangeAspect="1"/>
              </p:cNvGrpSpPr>
              <p:nvPr/>
            </p:nvGrpSpPr>
            <p:grpSpPr bwMode="auto">
              <a:xfrm>
                <a:off x="3384" y="1392"/>
                <a:ext cx="216" cy="216"/>
                <a:chOff x="2928" y="2448"/>
                <a:chExt cx="144" cy="144"/>
              </a:xfrm>
            </p:grpSpPr>
            <p:sp>
              <p:nvSpPr>
                <p:cNvPr id="24137" name="Rectangle 2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8" name="Rectangle 2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9" name="Rectangle 2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40" name="Rectangle 2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41" name="Rectangle 2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42" name="Rectangle 2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43" name="Rectangle 2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44" name="Rectangle 2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45" name="Rectangle 2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57" name="Group 298"/>
              <p:cNvGrpSpPr>
                <a:grpSpLocks noChangeAspect="1"/>
              </p:cNvGrpSpPr>
              <p:nvPr/>
            </p:nvGrpSpPr>
            <p:grpSpPr bwMode="auto">
              <a:xfrm>
                <a:off x="3600" y="1392"/>
                <a:ext cx="216" cy="216"/>
                <a:chOff x="2928" y="2448"/>
                <a:chExt cx="144" cy="144"/>
              </a:xfrm>
            </p:grpSpPr>
            <p:sp>
              <p:nvSpPr>
                <p:cNvPr id="24128" name="Rectangle 2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9" name="Rectangle 3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0" name="Rectangle 3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1" name="Rectangle 3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2" name="Rectangle 3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3" name="Rectangle 3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4" name="Rectangle 3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5" name="Rectangle 3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6" name="Rectangle 3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61" name="Group 308"/>
              <p:cNvGrpSpPr>
                <a:grpSpLocks noChangeAspect="1"/>
              </p:cNvGrpSpPr>
              <p:nvPr/>
            </p:nvGrpSpPr>
            <p:grpSpPr bwMode="auto">
              <a:xfrm>
                <a:off x="3816" y="1392"/>
                <a:ext cx="216" cy="216"/>
                <a:chOff x="2928" y="2448"/>
                <a:chExt cx="144" cy="144"/>
              </a:xfrm>
            </p:grpSpPr>
            <p:sp>
              <p:nvSpPr>
                <p:cNvPr id="24119" name="Rectangle 3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0" name="Rectangle 3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1" name="Rectangle 3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2" name="Rectangle 3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3" name="Rectangle 3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4" name="Rectangle 3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5" name="Rectangle 3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6" name="Rectangle 3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7" name="Rectangle 3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67" name="Group 318"/>
              <p:cNvGrpSpPr>
                <a:grpSpLocks noChangeAspect="1"/>
              </p:cNvGrpSpPr>
              <p:nvPr/>
            </p:nvGrpSpPr>
            <p:grpSpPr bwMode="auto">
              <a:xfrm>
                <a:off x="4032" y="1392"/>
                <a:ext cx="216" cy="216"/>
                <a:chOff x="2928" y="2448"/>
                <a:chExt cx="144" cy="144"/>
              </a:xfrm>
            </p:grpSpPr>
            <p:sp>
              <p:nvSpPr>
                <p:cNvPr id="24110" name="Rectangle 3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1" name="Rectangle 3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2" name="Rectangle 3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3" name="Rectangle 3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4" name="Rectangle 3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5" name="Rectangle 3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6" name="Rectangle 3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7" name="Rectangle 3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8" name="Rectangle 3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68" name="Group 328"/>
              <p:cNvGrpSpPr>
                <a:grpSpLocks noChangeAspect="1"/>
              </p:cNvGrpSpPr>
              <p:nvPr/>
            </p:nvGrpSpPr>
            <p:grpSpPr bwMode="auto">
              <a:xfrm>
                <a:off x="4248" y="1392"/>
                <a:ext cx="216" cy="216"/>
                <a:chOff x="2928" y="2448"/>
                <a:chExt cx="144" cy="144"/>
              </a:xfrm>
            </p:grpSpPr>
            <p:sp>
              <p:nvSpPr>
                <p:cNvPr id="24101" name="Rectangle 3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2" name="Rectangle 3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3" name="Rectangle 3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4" name="Rectangle 3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5" name="Rectangle 3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6" name="Rectangle 3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7" name="Rectangle 3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8" name="Rectangle 3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9" name="Rectangle 3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71" name="Group 338"/>
              <p:cNvGrpSpPr>
                <a:grpSpLocks noChangeAspect="1"/>
              </p:cNvGrpSpPr>
              <p:nvPr/>
            </p:nvGrpSpPr>
            <p:grpSpPr bwMode="auto">
              <a:xfrm>
                <a:off x="4248" y="1608"/>
                <a:ext cx="216" cy="216"/>
                <a:chOff x="2928" y="2448"/>
                <a:chExt cx="144" cy="144"/>
              </a:xfrm>
            </p:grpSpPr>
            <p:sp>
              <p:nvSpPr>
                <p:cNvPr id="24092" name="Rectangle 3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3" name="Rectangle 3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4" name="Rectangle 3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5" name="Rectangle 3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6" name="Rectangle 3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7" name="Rectangle 3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8" name="Rectangle 3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9" name="Rectangle 3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0" name="Rectangle 3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72" name="Group 348"/>
              <p:cNvGrpSpPr>
                <a:grpSpLocks noChangeAspect="1"/>
              </p:cNvGrpSpPr>
              <p:nvPr/>
            </p:nvGrpSpPr>
            <p:grpSpPr bwMode="auto">
              <a:xfrm>
                <a:off x="4248" y="1824"/>
                <a:ext cx="216" cy="216"/>
                <a:chOff x="2928" y="2448"/>
                <a:chExt cx="144" cy="144"/>
              </a:xfrm>
            </p:grpSpPr>
            <p:sp>
              <p:nvSpPr>
                <p:cNvPr id="24083" name="Rectangle 3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4" name="Rectangle 3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5" name="Rectangle 3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6" name="Rectangle 3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7" name="Rectangle 3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8" name="Rectangle 3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9" name="Rectangle 3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0" name="Rectangle 3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1" name="Rectangle 3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73" name="Group 358"/>
              <p:cNvGrpSpPr>
                <a:grpSpLocks noChangeAspect="1"/>
              </p:cNvGrpSpPr>
              <p:nvPr/>
            </p:nvGrpSpPr>
            <p:grpSpPr bwMode="auto">
              <a:xfrm>
                <a:off x="4248" y="2040"/>
                <a:ext cx="216" cy="216"/>
                <a:chOff x="2928" y="2448"/>
                <a:chExt cx="144" cy="144"/>
              </a:xfrm>
            </p:grpSpPr>
            <p:sp>
              <p:nvSpPr>
                <p:cNvPr id="24074" name="Rectangle 3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5" name="Rectangle 3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6" name="Rectangle 3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7" name="Rectangle 3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8" name="Rectangle 3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9" name="Rectangle 3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0" name="Rectangle 3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1" name="Rectangle 3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2" name="Rectangle 3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74" name="Group 368"/>
              <p:cNvGrpSpPr>
                <a:grpSpLocks noChangeAspect="1"/>
              </p:cNvGrpSpPr>
              <p:nvPr/>
            </p:nvGrpSpPr>
            <p:grpSpPr bwMode="auto">
              <a:xfrm>
                <a:off x="4248" y="2256"/>
                <a:ext cx="216" cy="216"/>
                <a:chOff x="2928" y="2448"/>
                <a:chExt cx="144" cy="144"/>
              </a:xfrm>
            </p:grpSpPr>
            <p:sp>
              <p:nvSpPr>
                <p:cNvPr id="24065" name="Rectangle 3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66" name="Rectangle 3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67" name="Rectangle 3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68" name="Rectangle 3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69" name="Rectangle 3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0" name="Rectangle 3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1" name="Rectangle 3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2" name="Rectangle 3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3" name="Rectangle 3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4064" name="Rectangle 378"/>
              <p:cNvSpPr>
                <a:spLocks noChangeAspect="1" noChangeArrowheads="1"/>
              </p:cNvSpPr>
              <p:nvPr/>
            </p:nvSpPr>
            <p:spPr bwMode="auto">
              <a:xfrm flipV="1">
                <a:off x="3888" y="1896"/>
                <a:ext cx="72" cy="72"/>
              </a:xfrm>
              <a:prstGeom prst="rect">
                <a:avLst/>
              </a:prstGeom>
              <a:noFill/>
              <a:ln w="9525" cap="rnd">
                <a:solidFill>
                  <a:srgbClr val="11B119"/>
                </a:solidFill>
                <a:prstDash val="sysDot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727867" name="Rectangle 379"/>
            <p:cNvSpPr>
              <a:spLocks noChangeArrowheads="1"/>
            </p:cNvSpPr>
            <p:nvPr/>
          </p:nvSpPr>
          <p:spPr bwMode="auto">
            <a:xfrm>
              <a:off x="3598" y="1728"/>
              <a:ext cx="242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27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p</a:t>
              </a:r>
              <a:endParaRPr lang="en-US" sz="2700" b="1">
                <a:effectLst>
                  <a:outerShdw blurRad="38100" dist="38100" dir="2700000" algn="tl">
                    <a:srgbClr val="4D4D4D"/>
                  </a:outerShdw>
                </a:effectLst>
                <a:latin typeface="Trebuchet MS" pitchFamily="34" charset="0"/>
              </a:endParaRPr>
            </a:p>
          </p:txBody>
        </p:sp>
      </p:grpSp>
      <p:sp>
        <p:nvSpPr>
          <p:cNvPr id="23555" name="Rectangle 380"/>
          <p:cNvSpPr>
            <a:spLocks noGrp="1" noChangeArrowheads="1"/>
          </p:cNvSpPr>
          <p:nvPr>
            <p:ph type="title"/>
          </p:nvPr>
        </p:nvSpPr>
        <p:spPr>
          <a:xfrm>
            <a:off x="612183" y="-10332"/>
            <a:ext cx="9144000" cy="1143000"/>
          </a:xfrm>
        </p:spPr>
        <p:txBody>
          <a:bodyPr/>
          <a:lstStyle/>
          <a:p>
            <a:pPr eaLnBrk="1" hangingPunct="1"/>
            <a:r>
              <a:rPr lang="en-US" dirty="0"/>
              <a:t>Image Quilting [Efros &amp; Freeman 2001]</a:t>
            </a:r>
          </a:p>
        </p:txBody>
      </p:sp>
      <p:sp>
        <p:nvSpPr>
          <p:cNvPr id="23556" name="Rectangle 381"/>
          <p:cNvSpPr>
            <a:spLocks noGrp="1" noChangeArrowheads="1"/>
          </p:cNvSpPr>
          <p:nvPr>
            <p:ph type="body" idx="1"/>
          </p:nvPr>
        </p:nvSpPr>
        <p:spPr>
          <a:xfrm>
            <a:off x="916983" y="3952068"/>
            <a:ext cx="8686800" cy="609600"/>
          </a:xfrm>
        </p:spPr>
        <p:txBody>
          <a:bodyPr/>
          <a:lstStyle/>
          <a:p>
            <a:pPr eaLnBrk="1" hangingPunct="1">
              <a:spcBef>
                <a:spcPts val="700"/>
              </a:spcBef>
            </a:pPr>
            <a:r>
              <a:rPr lang="en-GB" sz="2900" u="sng"/>
              <a:t>Observation:</a:t>
            </a:r>
            <a:r>
              <a:rPr lang="en-GB" sz="2900"/>
              <a:t> neighbor pixels are highly correlated</a:t>
            </a:r>
          </a:p>
        </p:txBody>
      </p:sp>
      <p:grpSp>
        <p:nvGrpSpPr>
          <p:cNvPr id="23589" name="Group 382"/>
          <p:cNvGrpSpPr>
            <a:grpSpLocks/>
          </p:cNvGrpSpPr>
          <p:nvPr/>
        </p:nvGrpSpPr>
        <p:grpSpPr bwMode="auto">
          <a:xfrm>
            <a:off x="6524033" y="1437469"/>
            <a:ext cx="2546350" cy="1844675"/>
            <a:chOff x="412" y="1067"/>
            <a:chExt cx="1604" cy="1162"/>
          </a:xfrm>
        </p:grpSpPr>
        <p:pic>
          <p:nvPicPr>
            <p:cNvPr id="23570" name="Picture 383" descr="ex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2" y="1125"/>
              <a:ext cx="1536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3590" name="Group 384"/>
            <p:cNvGrpSpPr>
              <a:grpSpLocks noChangeAspect="1"/>
            </p:cNvGrpSpPr>
            <p:nvPr/>
          </p:nvGrpSpPr>
          <p:grpSpPr bwMode="auto">
            <a:xfrm>
              <a:off x="702" y="1680"/>
              <a:ext cx="432" cy="262"/>
              <a:chOff x="3288" y="1296"/>
              <a:chExt cx="1080" cy="648"/>
            </a:xfrm>
          </p:grpSpPr>
          <p:sp>
            <p:nvSpPr>
              <p:cNvPr id="23929" name="Rectangle 385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0" name="Rectangle 386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1" name="Rectangle 38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2" name="Rectangle 388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3" name="Rectangle 389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4" name="Rectangle 390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5" name="Rectangle 391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6" name="Rectangle 39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7" name="Rectangle 393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8" name="Rectangle 39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9" name="Rectangle 39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40" name="Rectangle 396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41" name="Rectangle 397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42" name="Rectangle 398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3604" name="Group 399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24038" name="Rectangle 4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9" name="Rectangle 4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40" name="Rectangle 4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41" name="Rectangle 4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42" name="Rectangle 4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43" name="Rectangle 4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44" name="Rectangle 4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45" name="Rectangle 4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46" name="Rectangle 4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605" name="Group 409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24029" name="Rectangle 4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0" name="Rectangle 4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1" name="Rectangle 4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2" name="Rectangle 4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3" name="Rectangle 4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4" name="Rectangle 4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5" name="Rectangle 4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6" name="Rectangle 4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7" name="Rectangle 4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945" name="Rectangle 419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46" name="Rectangle 42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47" name="Rectangle 421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48" name="Rectangle 42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49" name="Rectangle 42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0" name="Rectangle 424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1" name="Rectangle 425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2" name="Rectangle 426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3" name="Rectangle 427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4" name="Rectangle 42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5" name="Rectangle 429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6" name="Rectangle 430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7" name="Rectangle 43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3606" name="Group 432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24020" name="Rectangle 4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1" name="Rectangle 4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2" name="Rectangle 4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3" name="Rectangle 4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4" name="Rectangle 4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5" name="Rectangle 4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6" name="Rectangle 4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7" name="Rectangle 4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8" name="Rectangle 4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607" name="Group 442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24011" name="Rectangle 4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2" name="Rectangle 4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3" name="Rectangle 4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4" name="Rectangle 4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5" name="Rectangle 4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6" name="Rectangle 4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7" name="Rectangle 4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8" name="Rectangle 4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9" name="Rectangle 4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608" name="Group 452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24002" name="Rectangle 4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3" name="Rectangle 4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4" name="Rectangle 4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5" name="Rectangle 4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6" name="Rectangle 4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7" name="Rectangle 4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8" name="Rectangle 4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9" name="Rectangle 4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0" name="Rectangle 4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609" name="Group 462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23993" name="Rectangle 4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4" name="Rectangle 4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5" name="Rectangle 4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6" name="Rectangle 4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7" name="Rectangle 4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8" name="Rectangle 4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9" name="Rectangle 4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0" name="Rectangle 4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1" name="Rectangle 4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610" name="Group 472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23984" name="Rectangle 4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5" name="Rectangle 4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6" name="Rectangle 4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7" name="Rectangle 4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8" name="Rectangle 4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9" name="Rectangle 4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0" name="Rectangle 4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1" name="Rectangle 4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2" name="Rectangle 4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20" name="Group 482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23975" name="Rectangle 4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6" name="Rectangle 4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7" name="Rectangle 4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8" name="Rectangle 4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9" name="Rectangle 4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0" name="Rectangle 4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1" name="Rectangle 4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2" name="Rectangle 4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3" name="Rectangle 4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21" name="Group 492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23966" name="Rectangle 4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67" name="Rectangle 4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68" name="Rectangle 4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69" name="Rectangle 4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0" name="Rectangle 4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1" name="Rectangle 4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2" name="Rectangle 4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3" name="Rectangle 5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4" name="Rectangle 5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965" name="Rectangle 502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335" name="Group 503"/>
            <p:cNvGrpSpPr>
              <a:grpSpLocks noChangeAspect="1"/>
            </p:cNvGrpSpPr>
            <p:nvPr/>
          </p:nvGrpSpPr>
          <p:grpSpPr bwMode="auto">
            <a:xfrm>
              <a:off x="1584" y="1882"/>
              <a:ext cx="432" cy="262"/>
              <a:chOff x="3288" y="1296"/>
              <a:chExt cx="1080" cy="648"/>
            </a:xfrm>
          </p:grpSpPr>
          <p:sp>
            <p:nvSpPr>
              <p:cNvPr id="23811" name="Rectangle 504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2" name="Rectangle 505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3" name="Rectangle 506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4" name="Rectangle 50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5" name="Rectangle 508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6" name="Rectangle 509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7" name="Rectangle 510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8" name="Rectangle 511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9" name="Rectangle 51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20" name="Rectangle 51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21" name="Rectangle 51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22" name="Rectangle 51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23" name="Rectangle 516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24" name="Rectangle 517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4336" name="Group 518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23920" name="Rectangle 5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1" name="Rectangle 5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2" name="Rectangle 5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3" name="Rectangle 5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4" name="Rectangle 5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5" name="Rectangle 5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6" name="Rectangle 5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7" name="Rectangle 5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8" name="Rectangle 5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37" name="Group 528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23911" name="Rectangle 5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2" name="Rectangle 5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3" name="Rectangle 5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4" name="Rectangle 5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5" name="Rectangle 5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6" name="Rectangle 5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7" name="Rectangle 5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8" name="Rectangle 5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9" name="Rectangle 5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827" name="Rectangle 538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28" name="Rectangle 539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29" name="Rectangle 54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0" name="Rectangle 54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1" name="Rectangle 54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2" name="Rectangle 54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3" name="Rectangle 544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4" name="Rectangle 545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5" name="Rectangle 546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6" name="Rectangle 547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7" name="Rectangle 54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8" name="Rectangle 549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9" name="Rectangle 550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4338" name="Group 551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23902" name="Rectangle 5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3" name="Rectangle 5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4" name="Rectangle 5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5" name="Rectangle 5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6" name="Rectangle 5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7" name="Rectangle 5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8" name="Rectangle 5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9" name="Rectangle 5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0" name="Rectangle 5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39" name="Group 561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23893" name="Rectangle 5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4" name="Rectangle 5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5" name="Rectangle 5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6" name="Rectangle 5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7" name="Rectangle 5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8" name="Rectangle 5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9" name="Rectangle 5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0" name="Rectangle 5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1" name="Rectangle 5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40" name="Group 571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23884" name="Rectangle 5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5" name="Rectangle 5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6" name="Rectangle 5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7" name="Rectangle 5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8" name="Rectangle 5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9" name="Rectangle 5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0" name="Rectangle 5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1" name="Rectangle 5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2" name="Rectangle 5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41" name="Group 581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23875" name="Rectangle 5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6" name="Rectangle 5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7" name="Rectangle 5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8" name="Rectangle 5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9" name="Rectangle 5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0" name="Rectangle 5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1" name="Rectangle 5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2" name="Rectangle 5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3" name="Rectangle 5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707" name="Group 591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23866" name="Rectangle 5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7" name="Rectangle 5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8" name="Rectangle 5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9" name="Rectangle 5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0" name="Rectangle 5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1" name="Rectangle 5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2" name="Rectangle 5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3" name="Rectangle 5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4" name="Rectangle 6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708" name="Group 601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23857" name="Rectangle 6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8" name="Rectangle 6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9" name="Rectangle 6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0" name="Rectangle 6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1" name="Rectangle 6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2" name="Rectangle 6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3" name="Rectangle 6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4" name="Rectangle 6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5" name="Rectangle 6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24" name="Group 611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23848" name="Rectangle 6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49" name="Rectangle 6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0" name="Rectangle 6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1" name="Rectangle 6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2" name="Rectangle 6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3" name="Rectangle 6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4" name="Rectangle 6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5" name="Rectangle 6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6" name="Rectangle 6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847" name="Rectangle 62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425" name="Group 622"/>
            <p:cNvGrpSpPr>
              <a:grpSpLocks noChangeAspect="1"/>
            </p:cNvGrpSpPr>
            <p:nvPr/>
          </p:nvGrpSpPr>
          <p:grpSpPr bwMode="auto">
            <a:xfrm>
              <a:off x="1320" y="1277"/>
              <a:ext cx="432" cy="262"/>
              <a:chOff x="3288" y="1296"/>
              <a:chExt cx="1080" cy="648"/>
            </a:xfrm>
          </p:grpSpPr>
          <p:sp>
            <p:nvSpPr>
              <p:cNvPr id="23693" name="Rectangle 623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94" name="Rectangle 624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95" name="Rectangle 625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96" name="Rectangle 626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97" name="Rectangle 627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98" name="Rectangle 628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99" name="Rectangle 629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00" name="Rectangle 63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01" name="Rectangle 631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02" name="Rectangle 63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03" name="Rectangle 63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04" name="Rectangle 63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05" name="Rectangle 635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06" name="Rectangle 636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4426" name="Group 637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23802" name="Rectangle 6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3" name="Rectangle 6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4" name="Rectangle 6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5" name="Rectangle 6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6" name="Rectangle 6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7" name="Rectangle 6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8" name="Rectangle 6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9" name="Rectangle 6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10" name="Rectangle 6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27" name="Group 647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23793" name="Rectangle 6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4" name="Rectangle 6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5" name="Rectangle 6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6" name="Rectangle 6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7" name="Rectangle 6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8" name="Rectangle 6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9" name="Rectangle 6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0" name="Rectangle 6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1" name="Rectangle 6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709" name="Rectangle 657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0" name="Rectangle 65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1" name="Rectangle 659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2" name="Rectangle 66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3" name="Rectangle 66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4" name="Rectangle 66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5" name="Rectangle 663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6" name="Rectangle 664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7" name="Rectangle 665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8" name="Rectangle 666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9" name="Rectangle 667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20" name="Rectangle 668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21" name="Rectangle 66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4428" name="Group 670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23784" name="Rectangle 6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5" name="Rectangle 6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6" name="Rectangle 6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7" name="Rectangle 6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8" name="Rectangle 6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9" name="Rectangle 6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0" name="Rectangle 6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1" name="Rectangle 6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2" name="Rectangle 6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29" name="Group 680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23775" name="Rectangle 6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6" name="Rectangle 6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7" name="Rectangle 6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8" name="Rectangle 6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9" name="Rectangle 6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0" name="Rectangle 6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1" name="Rectangle 6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2" name="Rectangle 6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3" name="Rectangle 6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30" name="Group 690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23766" name="Rectangle 6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7" name="Rectangle 6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8" name="Rectangle 6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9" name="Rectangle 6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0" name="Rectangle 6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1" name="Rectangle 6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2" name="Rectangle 6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3" name="Rectangle 6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4" name="Rectangle 6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31" name="Group 700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23757" name="Rectangle 7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8" name="Rectangle 7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9" name="Rectangle 7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0" name="Rectangle 7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1" name="Rectangle 7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2" name="Rectangle 7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3" name="Rectangle 7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4" name="Rectangle 7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5" name="Rectangle 7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32" name="Group 710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23748" name="Rectangle 7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9" name="Rectangle 7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0" name="Rectangle 7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1" name="Rectangle 7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2" name="Rectangle 7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3" name="Rectangle 7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4" name="Rectangle 7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5" name="Rectangle 7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6" name="Rectangle 7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33" name="Group 720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23739" name="Rectangle 7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0" name="Rectangle 7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1" name="Rectangle 7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2" name="Rectangle 7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3" name="Rectangle 7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4" name="Rectangle 7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5" name="Rectangle 7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6" name="Rectangle 7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7" name="Rectangle 7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34" name="Group 730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23730" name="Rectangle 7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1" name="Rectangle 7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2" name="Rectangle 7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3" name="Rectangle 7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4" name="Rectangle 7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5" name="Rectangle 7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6" name="Rectangle 7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7" name="Rectangle 7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8" name="Rectangle 7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729" name="Rectangle 740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435" name="Group 741"/>
            <p:cNvGrpSpPr>
              <a:grpSpLocks noChangeAspect="1"/>
            </p:cNvGrpSpPr>
            <p:nvPr/>
          </p:nvGrpSpPr>
          <p:grpSpPr bwMode="auto">
            <a:xfrm>
              <a:off x="412" y="1067"/>
              <a:ext cx="432" cy="262"/>
              <a:chOff x="3288" y="1296"/>
              <a:chExt cx="1080" cy="648"/>
            </a:xfrm>
          </p:grpSpPr>
          <p:sp>
            <p:nvSpPr>
              <p:cNvPr id="23575" name="Rectangle 742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6" name="Rectangle 743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7" name="Rectangle 744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8" name="Rectangle 745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9" name="Rectangle 746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0" name="Rectangle 747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1" name="Rectangle 748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2" name="Rectangle 749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3" name="Rectangle 75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4" name="Rectangle 751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5" name="Rectangle 75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6" name="Rectangle 75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7" name="Rectangle 754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8" name="Rectangle 755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4436" name="Group 756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23684" name="Rectangle 7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5" name="Rectangle 7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6" name="Rectangle 7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7" name="Rectangle 7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8" name="Rectangle 7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9" name="Rectangle 7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90" name="Rectangle 7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91" name="Rectangle 7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92" name="Rectangle 7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37" name="Group 766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23675" name="Rectangle 7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6" name="Rectangle 7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7" name="Rectangle 7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8" name="Rectangle 7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9" name="Rectangle 7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0" name="Rectangle 7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1" name="Rectangle 7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2" name="Rectangle 7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3" name="Rectangle 7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591" name="Rectangle 776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2" name="Rectangle 777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3" name="Rectangle 77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4" name="Rectangle 779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5" name="Rectangle 78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6" name="Rectangle 78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7" name="Rectangle 782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8" name="Rectangle 783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9" name="Rectangle 784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00" name="Rectangle 785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01" name="Rectangle 786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02" name="Rectangle 787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03" name="Rectangle 788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4438" name="Group 789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23666" name="Rectangle 7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7" name="Rectangle 7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8" name="Rectangle 7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9" name="Rectangle 7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0" name="Rectangle 7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1" name="Rectangle 7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2" name="Rectangle 7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3" name="Rectangle 7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4" name="Rectangle 7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39" name="Group 799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23657" name="Rectangle 8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8" name="Rectangle 8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9" name="Rectangle 8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0" name="Rectangle 8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1" name="Rectangle 8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2" name="Rectangle 8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3" name="Rectangle 8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4" name="Rectangle 8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5" name="Rectangle 8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40" name="Group 809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23648" name="Rectangle 8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9" name="Rectangle 8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0" name="Rectangle 8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1" name="Rectangle 8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2" name="Rectangle 8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3" name="Rectangle 8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4" name="Rectangle 8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5" name="Rectangle 8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6" name="Rectangle 8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41" name="Group 819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23639" name="Rectangle 8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0" name="Rectangle 8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1" name="Rectangle 8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2" name="Rectangle 8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3" name="Rectangle 8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4" name="Rectangle 8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5" name="Rectangle 8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6" name="Rectangle 8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7" name="Rectangle 8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42" name="Group 829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23630" name="Rectangle 8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1" name="Rectangle 8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2" name="Rectangle 8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3" name="Rectangle 8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4" name="Rectangle 8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5" name="Rectangle 8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6" name="Rectangle 8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7" name="Rectangle 8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8" name="Rectangle 8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43" name="Group 839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23621" name="Rectangle 8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2" name="Rectangle 8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3" name="Rectangle 8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4" name="Rectangle 8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5" name="Rectangle 8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6" name="Rectangle 8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7" name="Rectangle 8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8" name="Rectangle 8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9" name="Rectangle 8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44" name="Group 849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23612" name="Rectangle 8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3" name="Rectangle 8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4" name="Rectangle 8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5" name="Rectangle 8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6" name="Rectangle 8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7" name="Rectangle 8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8" name="Rectangle 8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9" name="Rectangle 8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0" name="Rectangle 8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611" name="Rectangle 85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3558" name="Text Box 860"/>
          <p:cNvSpPr txBox="1">
            <a:spLocks noChangeArrowheads="1"/>
          </p:cNvSpPr>
          <p:nvPr/>
        </p:nvSpPr>
        <p:spPr bwMode="auto">
          <a:xfrm>
            <a:off x="7089183" y="3280556"/>
            <a:ext cx="1504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rebuchet MS" pitchFamily="34" charset="0"/>
              </a:rPr>
              <a:t>Input image</a:t>
            </a:r>
            <a:r>
              <a:rPr lang="en-US" sz="1600">
                <a:latin typeface="Trebuchet MS" pitchFamily="34" charset="0"/>
              </a:rPr>
              <a:t> </a:t>
            </a:r>
          </a:p>
        </p:txBody>
      </p:sp>
      <p:sp>
        <p:nvSpPr>
          <p:cNvPr id="23559" name="AutoShape 861"/>
          <p:cNvSpPr>
            <a:spLocks noChangeArrowheads="1"/>
          </p:cNvSpPr>
          <p:nvPr/>
        </p:nvSpPr>
        <p:spPr bwMode="auto">
          <a:xfrm flipH="1">
            <a:off x="4650784" y="2199468"/>
            <a:ext cx="1571625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045462211 h 21600"/>
              <a:gd name="T4" fmla="*/ 2147483647 w 21600"/>
              <a:gd name="T5" fmla="*/ 2090924422 h 21600"/>
              <a:gd name="T6" fmla="*/ 2147483647 w 21600"/>
              <a:gd name="T7" fmla="*/ 1045462211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0" name="Text Box 862"/>
          <p:cNvSpPr txBox="1">
            <a:spLocks noChangeArrowheads="1"/>
          </p:cNvSpPr>
          <p:nvPr/>
        </p:nvSpPr>
        <p:spPr bwMode="auto">
          <a:xfrm>
            <a:off x="4741271" y="1694644"/>
            <a:ext cx="16621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latin typeface="Trebuchet MS" pitchFamily="34" charset="0"/>
              </a:rPr>
              <a:t>non-parametric</a:t>
            </a:r>
          </a:p>
          <a:p>
            <a:pPr algn="ctr"/>
            <a:r>
              <a:rPr lang="en-US" sz="1600" b="1">
                <a:latin typeface="Trebuchet MS" pitchFamily="34" charset="0"/>
              </a:rPr>
              <a:t>sampling</a:t>
            </a:r>
          </a:p>
        </p:txBody>
      </p:sp>
      <p:grpSp>
        <p:nvGrpSpPr>
          <p:cNvPr id="24445" name="Group 863"/>
          <p:cNvGrpSpPr>
            <a:grpSpLocks/>
          </p:cNvGrpSpPr>
          <p:nvPr/>
        </p:nvGrpSpPr>
        <p:grpSpPr bwMode="auto">
          <a:xfrm>
            <a:off x="916983" y="1589869"/>
            <a:ext cx="8686800" cy="5038725"/>
            <a:chOff x="192" y="1002"/>
            <a:chExt cx="5472" cy="3174"/>
          </a:xfrm>
        </p:grpSpPr>
        <p:sp>
          <p:nvSpPr>
            <p:cNvPr id="23562" name="Rectangle 864"/>
            <p:cNvSpPr>
              <a:spLocks noChangeAspect="1" noChangeArrowheads="1"/>
            </p:cNvSpPr>
            <p:nvPr/>
          </p:nvSpPr>
          <p:spPr bwMode="auto">
            <a:xfrm flipV="1">
              <a:off x="960" y="1356"/>
              <a:ext cx="648" cy="648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3" name="Rectangle 865"/>
            <p:cNvSpPr>
              <a:spLocks noChangeAspect="1" noChangeArrowheads="1"/>
            </p:cNvSpPr>
            <p:nvPr/>
          </p:nvSpPr>
          <p:spPr bwMode="auto">
            <a:xfrm flipV="1">
              <a:off x="4104" y="1614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4" name="Rectangle 866"/>
            <p:cNvSpPr>
              <a:spLocks noChangeAspect="1" noChangeArrowheads="1"/>
            </p:cNvSpPr>
            <p:nvPr/>
          </p:nvSpPr>
          <p:spPr bwMode="auto">
            <a:xfrm flipV="1">
              <a:off x="3813" y="1002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5" name="Rectangle 867"/>
            <p:cNvSpPr>
              <a:spLocks noChangeAspect="1" noChangeArrowheads="1"/>
            </p:cNvSpPr>
            <p:nvPr/>
          </p:nvSpPr>
          <p:spPr bwMode="auto">
            <a:xfrm flipV="1">
              <a:off x="4722" y="1212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6" name="Rectangle 868"/>
            <p:cNvSpPr>
              <a:spLocks noChangeAspect="1" noChangeArrowheads="1"/>
            </p:cNvSpPr>
            <p:nvPr/>
          </p:nvSpPr>
          <p:spPr bwMode="auto">
            <a:xfrm flipV="1">
              <a:off x="4986" y="1815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8357" name="Rectangle 869"/>
            <p:cNvSpPr>
              <a:spLocks noChangeArrowheads="1"/>
            </p:cNvSpPr>
            <p:nvPr/>
          </p:nvSpPr>
          <p:spPr bwMode="auto">
            <a:xfrm>
              <a:off x="950" y="1699"/>
              <a:ext cx="245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27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B</a:t>
              </a:r>
              <a:endParaRPr lang="en-US" sz="2700" b="1">
                <a:effectLst>
                  <a:outerShdw blurRad="38100" dist="38100" dir="2700000" algn="tl">
                    <a:srgbClr val="4D4D4D"/>
                  </a:outerShdw>
                </a:effectLst>
                <a:latin typeface="Trebuchet MS" pitchFamily="34" charset="0"/>
              </a:endParaRPr>
            </a:p>
          </p:txBody>
        </p:sp>
        <p:sp>
          <p:nvSpPr>
            <p:cNvPr id="1728358" name="Rectangle 870"/>
            <p:cNvSpPr>
              <a:spLocks noChangeArrowheads="1"/>
            </p:cNvSpPr>
            <p:nvPr/>
          </p:nvSpPr>
          <p:spPr bwMode="auto">
            <a:xfrm>
              <a:off x="192" y="2832"/>
              <a:ext cx="5472" cy="1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>
                <a:spcBef>
                  <a:spcPts val="700"/>
                </a:spcBef>
                <a:buClr>
                  <a:schemeClr val="tx2"/>
                </a:buClr>
                <a:buSzPct val="120000"/>
                <a:defRPr/>
              </a:pPr>
              <a:r>
                <a:rPr lang="en-GB" sz="2700" b="1" u="sng" dirty="0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Idea:</a:t>
              </a:r>
              <a:r>
                <a:rPr lang="en-GB" sz="2700" b="1" dirty="0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 unit of synthesis = block</a:t>
              </a:r>
            </a:p>
            <a:p>
              <a:pPr marL="742950" lvl="1" indent="-285750">
                <a:lnSpc>
                  <a:spcPct val="110000"/>
                </a:lnSpc>
                <a:spcBef>
                  <a:spcPts val="700"/>
                </a:spcBef>
                <a:spcAft>
                  <a:spcPts val="600"/>
                </a:spcAft>
                <a:buClr>
                  <a:schemeClr val="tx2"/>
                </a:buClr>
                <a:buSzPct val="120000"/>
                <a:buFontTx/>
                <a:buChar char="•"/>
                <a:defRPr/>
              </a:pPr>
              <a:r>
                <a:rPr lang="en-GB" sz="2200" dirty="0">
                  <a:latin typeface="Trebuchet MS" pitchFamily="34" charset="0"/>
                </a:rPr>
                <a:t>Exactly the same but now we want P(</a:t>
              </a:r>
              <a:r>
                <a:rPr lang="en-GB" sz="2200" b="1" dirty="0">
                  <a:latin typeface="Trebuchet MS" pitchFamily="34" charset="0"/>
                </a:rPr>
                <a:t>B</a:t>
              </a:r>
              <a:r>
                <a:rPr lang="en-GB" sz="2200" dirty="0">
                  <a:latin typeface="Trebuchet MS" pitchFamily="34" charset="0"/>
                </a:rPr>
                <a:t>|N(</a:t>
              </a:r>
              <a:r>
                <a:rPr lang="en-GB" sz="2200" b="1" dirty="0">
                  <a:latin typeface="Trebuchet MS" pitchFamily="34" charset="0"/>
                </a:rPr>
                <a:t>B</a:t>
              </a:r>
              <a:r>
                <a:rPr lang="en-GB" sz="2200" dirty="0">
                  <a:latin typeface="Trebuchet MS" pitchFamily="34" charset="0"/>
                </a:rPr>
                <a:t>))</a:t>
              </a:r>
            </a:p>
            <a:p>
              <a:pPr marL="742950" lvl="1" indent="-285750">
                <a:lnSpc>
                  <a:spcPct val="110000"/>
                </a:lnSpc>
                <a:spcBef>
                  <a:spcPts val="700"/>
                </a:spcBef>
                <a:spcAft>
                  <a:spcPts val="600"/>
                </a:spcAft>
                <a:buClr>
                  <a:schemeClr val="tx2"/>
                </a:buClr>
                <a:buSzPct val="120000"/>
                <a:buFontTx/>
                <a:buChar char="•"/>
                <a:defRPr/>
              </a:pPr>
              <a:r>
                <a:rPr lang="en-GB" sz="2200" dirty="0">
                  <a:latin typeface="Trebuchet MS" pitchFamily="34" charset="0"/>
                </a:rPr>
                <a:t>Much faster: synthesize all pixels in a block at once</a:t>
              </a:r>
            </a:p>
          </p:txBody>
        </p:sp>
        <p:sp>
          <p:nvSpPr>
            <p:cNvPr id="23569" name="Text Box 871"/>
            <p:cNvSpPr txBox="1">
              <a:spLocks noChangeArrowheads="1"/>
            </p:cNvSpPr>
            <p:nvPr/>
          </p:nvSpPr>
          <p:spPr bwMode="auto">
            <a:xfrm>
              <a:off x="563" y="2241"/>
              <a:ext cx="148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Synthesizing a block</a:t>
              </a:r>
              <a:endParaRPr lang="en-US" sz="1600">
                <a:latin typeface="Trebuchet MS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bti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7758" y="274638"/>
            <a:ext cx="1096963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3906758" y="1295401"/>
            <a:ext cx="1770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rebuchet MS" pitchFamily="34" charset="0"/>
              </a:rPr>
              <a:t>Input texture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163558" y="2208213"/>
            <a:ext cx="4571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rebuchet MS" pitchFamily="34" charset="0"/>
              </a:rPr>
              <a:t>B1</a:t>
            </a:r>
            <a:endParaRPr lang="en-US">
              <a:latin typeface="Trebuchet MS" pitchFamily="34" charset="0"/>
            </a:endParaRP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2295445" y="2208213"/>
            <a:ext cx="4571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rebuchet MS" pitchFamily="34" charset="0"/>
              </a:rPr>
              <a:t>B2</a:t>
            </a:r>
            <a:endParaRPr lang="en-US">
              <a:latin typeface="Trebuchet MS" pitchFamily="34" charset="0"/>
            </a:endParaRP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831771" y="3113089"/>
            <a:ext cx="25352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latin typeface="Trebuchet MS" pitchFamily="34" charset="0"/>
              </a:rPr>
              <a:t>Random placement </a:t>
            </a:r>
          </a:p>
          <a:p>
            <a:pPr algn="ctr"/>
            <a:r>
              <a:rPr lang="en-US" sz="2000" b="1">
                <a:latin typeface="Trebuchet MS" pitchFamily="34" charset="0"/>
              </a:rPr>
              <a:t>of blocks </a:t>
            </a:r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 flipH="1">
            <a:off x="5125957" y="5334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5583158" y="304801"/>
            <a:ext cx="790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Trebuchet MS" pitchFamily="34" charset="0"/>
              </a:rPr>
              <a:t>block</a:t>
            </a:r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4592557" y="533400"/>
            <a:ext cx="457200" cy="457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494007" y="1828801"/>
            <a:ext cx="2903538" cy="1984375"/>
            <a:chOff x="1996" y="1152"/>
            <a:chExt cx="1829" cy="1250"/>
          </a:xfrm>
        </p:grpSpPr>
        <p:sp>
          <p:nvSpPr>
            <p:cNvPr id="24602" name="Line 13"/>
            <p:cNvSpPr>
              <a:spLocks noChangeShapeType="1"/>
            </p:cNvSpPr>
            <p:nvPr/>
          </p:nvSpPr>
          <p:spPr bwMode="auto">
            <a:xfrm flipV="1">
              <a:off x="2832" y="1152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3" name="Text Box 14"/>
            <p:cNvSpPr txBox="1">
              <a:spLocks noChangeArrowheads="1"/>
            </p:cNvSpPr>
            <p:nvPr/>
          </p:nvSpPr>
          <p:spPr bwMode="auto">
            <a:xfrm>
              <a:off x="2304" y="1391"/>
              <a:ext cx="28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B1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24604" name="Text Box 15"/>
            <p:cNvSpPr txBox="1">
              <a:spLocks noChangeArrowheads="1"/>
            </p:cNvSpPr>
            <p:nvPr/>
          </p:nvSpPr>
          <p:spPr bwMode="auto">
            <a:xfrm>
              <a:off x="3024" y="1392"/>
              <a:ext cx="28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B2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24605" name="Text Box 16"/>
            <p:cNvSpPr txBox="1">
              <a:spLocks noChangeArrowheads="1"/>
            </p:cNvSpPr>
            <p:nvPr/>
          </p:nvSpPr>
          <p:spPr bwMode="auto">
            <a:xfrm>
              <a:off x="1996" y="1960"/>
              <a:ext cx="182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>
                  <a:latin typeface="Trebuchet MS" pitchFamily="34" charset="0"/>
                </a:rPr>
                <a:t>Neighboring blocks</a:t>
              </a:r>
            </a:p>
            <a:p>
              <a:pPr algn="ctr"/>
              <a:r>
                <a:rPr lang="en-US" sz="2000" b="1">
                  <a:latin typeface="Trebuchet MS" pitchFamily="34" charset="0"/>
                </a:rPr>
                <a:t>constrained by overlap</a:t>
              </a:r>
            </a:p>
          </p:txBody>
        </p:sp>
        <p:sp>
          <p:nvSpPr>
            <p:cNvPr id="24607" name="Rectangle 18" descr="5%"/>
            <p:cNvSpPr>
              <a:spLocks noChangeAspect="1" noChangeArrowheads="1"/>
            </p:cNvSpPr>
            <p:nvPr/>
          </p:nvSpPr>
          <p:spPr bwMode="auto">
            <a:xfrm>
              <a:off x="2256" y="1152"/>
              <a:ext cx="720" cy="720"/>
            </a:xfrm>
            <a:prstGeom prst="rect">
              <a:avLst/>
            </a:prstGeom>
            <a:noFill/>
            <a:ln w="28575">
              <a:solidFill>
                <a:srgbClr val="504A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8" name="Rectangle 19"/>
            <p:cNvSpPr>
              <a:spLocks noChangeAspect="1" noChangeArrowheads="1"/>
            </p:cNvSpPr>
            <p:nvPr/>
          </p:nvSpPr>
          <p:spPr bwMode="auto">
            <a:xfrm>
              <a:off x="2688" y="1152"/>
              <a:ext cx="720" cy="72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589" name="Rectangle 20"/>
          <p:cNvSpPr>
            <a:spLocks noChangeAspect="1" noChangeArrowheads="1"/>
          </p:cNvSpPr>
          <p:nvPr/>
        </p:nvSpPr>
        <p:spPr bwMode="auto">
          <a:xfrm>
            <a:off x="2001757" y="1828800"/>
            <a:ext cx="1143000" cy="1143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6878557" y="1828801"/>
            <a:ext cx="1828800" cy="1984375"/>
            <a:chOff x="4128" y="1152"/>
            <a:chExt cx="1152" cy="1250"/>
          </a:xfrm>
        </p:grpSpPr>
        <p:sp>
          <p:nvSpPr>
            <p:cNvPr id="24594" name="Freeform 22"/>
            <p:cNvSpPr>
              <a:spLocks/>
            </p:cNvSpPr>
            <p:nvPr/>
          </p:nvSpPr>
          <p:spPr bwMode="auto">
            <a:xfrm>
              <a:off x="4648" y="1152"/>
              <a:ext cx="104" cy="720"/>
            </a:xfrm>
            <a:custGeom>
              <a:avLst/>
              <a:gdLst>
                <a:gd name="T0" fmla="*/ 56 w 104"/>
                <a:gd name="T1" fmla="*/ 0 h 720"/>
                <a:gd name="T2" fmla="*/ 8 w 104"/>
                <a:gd name="T3" fmla="*/ 192 h 720"/>
                <a:gd name="T4" fmla="*/ 104 w 104"/>
                <a:gd name="T5" fmla="*/ 432 h 720"/>
                <a:gd name="T6" fmla="*/ 8 w 104"/>
                <a:gd name="T7" fmla="*/ 624 h 720"/>
                <a:gd name="T8" fmla="*/ 56 w 104"/>
                <a:gd name="T9" fmla="*/ 720 h 7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720"/>
                <a:gd name="T17" fmla="*/ 104 w 104"/>
                <a:gd name="T18" fmla="*/ 720 h 7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720">
                  <a:moveTo>
                    <a:pt x="56" y="0"/>
                  </a:moveTo>
                  <a:cubicBezTo>
                    <a:pt x="28" y="60"/>
                    <a:pt x="0" y="120"/>
                    <a:pt x="8" y="192"/>
                  </a:cubicBezTo>
                  <a:cubicBezTo>
                    <a:pt x="16" y="264"/>
                    <a:pt x="104" y="360"/>
                    <a:pt x="104" y="432"/>
                  </a:cubicBezTo>
                  <a:cubicBezTo>
                    <a:pt x="104" y="504"/>
                    <a:pt x="16" y="576"/>
                    <a:pt x="8" y="624"/>
                  </a:cubicBezTo>
                  <a:cubicBezTo>
                    <a:pt x="0" y="672"/>
                    <a:pt x="48" y="704"/>
                    <a:pt x="56" y="72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5" name="Text Box 23"/>
            <p:cNvSpPr txBox="1">
              <a:spLocks noChangeArrowheads="1"/>
            </p:cNvSpPr>
            <p:nvPr/>
          </p:nvSpPr>
          <p:spPr bwMode="auto">
            <a:xfrm>
              <a:off x="4172" y="1391"/>
              <a:ext cx="28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B1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24596" name="Text Box 24"/>
            <p:cNvSpPr txBox="1">
              <a:spLocks noChangeArrowheads="1"/>
            </p:cNvSpPr>
            <p:nvPr/>
          </p:nvSpPr>
          <p:spPr bwMode="auto">
            <a:xfrm>
              <a:off x="4892" y="1391"/>
              <a:ext cx="28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B2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24597" name="Text Box 25"/>
            <p:cNvSpPr txBox="1">
              <a:spLocks noChangeArrowheads="1"/>
            </p:cNvSpPr>
            <p:nvPr/>
          </p:nvSpPr>
          <p:spPr bwMode="auto">
            <a:xfrm>
              <a:off x="4262" y="1946"/>
              <a:ext cx="11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  <p:sp>
          <p:nvSpPr>
            <p:cNvPr id="24598" name="Text Box 26"/>
            <p:cNvSpPr txBox="1">
              <a:spLocks noChangeArrowheads="1"/>
            </p:cNvSpPr>
            <p:nvPr/>
          </p:nvSpPr>
          <p:spPr bwMode="auto">
            <a:xfrm>
              <a:off x="4144" y="1960"/>
              <a:ext cx="113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>
                  <a:latin typeface="Trebuchet MS" pitchFamily="34" charset="0"/>
                </a:rPr>
                <a:t>Minimal error</a:t>
              </a:r>
            </a:p>
            <a:p>
              <a:pPr algn="ctr"/>
              <a:r>
                <a:rPr lang="en-US" sz="2000" b="1">
                  <a:latin typeface="Trebuchet MS" pitchFamily="34" charset="0"/>
                </a:rPr>
                <a:t>boundary cut</a:t>
              </a:r>
            </a:p>
          </p:txBody>
        </p:sp>
        <p:sp>
          <p:nvSpPr>
            <p:cNvPr id="24600" name="Rectangle 28" descr="5%"/>
            <p:cNvSpPr>
              <a:spLocks noChangeAspect="1" noChangeArrowheads="1"/>
            </p:cNvSpPr>
            <p:nvPr/>
          </p:nvSpPr>
          <p:spPr bwMode="auto">
            <a:xfrm>
              <a:off x="4128" y="1152"/>
              <a:ext cx="720" cy="720"/>
            </a:xfrm>
            <a:prstGeom prst="rect">
              <a:avLst/>
            </a:prstGeom>
            <a:noFill/>
            <a:ln w="28575">
              <a:solidFill>
                <a:srgbClr val="504A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1" name="Rectangle 29"/>
            <p:cNvSpPr>
              <a:spLocks noChangeAspect="1" noChangeArrowheads="1"/>
            </p:cNvSpPr>
            <p:nvPr/>
          </p:nvSpPr>
          <p:spPr bwMode="auto">
            <a:xfrm>
              <a:off x="4560" y="1152"/>
              <a:ext cx="720" cy="72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591" name="Rectangle 30" descr="5%"/>
          <p:cNvSpPr>
            <a:spLocks noChangeAspect="1" noChangeArrowheads="1"/>
          </p:cNvSpPr>
          <p:nvPr/>
        </p:nvSpPr>
        <p:spPr bwMode="auto">
          <a:xfrm>
            <a:off x="833357" y="1828800"/>
            <a:ext cx="1143000" cy="1143000"/>
          </a:xfrm>
          <a:prstGeom prst="rect">
            <a:avLst/>
          </a:prstGeom>
          <a:noFill/>
          <a:ln w="28575">
            <a:solidFill>
              <a:srgbClr val="504A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3" name="Picture 10" descr="tile_ra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6357" y="396875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1" descr="tile_matc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08307" y="396240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2" descr="tile_D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97557" y="396240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715000" y="4267200"/>
            <a:ext cx="3248025" cy="2198688"/>
            <a:chOff x="3378" y="2736"/>
            <a:chExt cx="2046" cy="1385"/>
          </a:xfrm>
        </p:grpSpPr>
        <p:pic>
          <p:nvPicPr>
            <p:cNvPr id="25631" name="Picture 3" descr="left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78" y="2736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32" name="Picture 4" descr="right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68" y="2736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33" name="Text Box 5"/>
            <p:cNvSpPr txBox="1">
              <a:spLocks noChangeArrowheads="1"/>
            </p:cNvSpPr>
            <p:nvPr/>
          </p:nvSpPr>
          <p:spPr bwMode="auto">
            <a:xfrm>
              <a:off x="3381" y="3888"/>
              <a:ext cx="150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min. error boundary</a:t>
              </a:r>
            </a:p>
          </p:txBody>
        </p:sp>
      </p:grpSp>
      <p:pic>
        <p:nvPicPr>
          <p:cNvPr id="25603" name="Picture 6" descr="righ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19424" y="1752599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7" descr="lef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38224" y="1752599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Minimal error boundary</a:t>
            </a:r>
          </a:p>
        </p:txBody>
      </p:sp>
      <p:pic>
        <p:nvPicPr>
          <p:cNvPr id="25606" name="Picture 9" descr="result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1824" y="1752599"/>
            <a:ext cx="294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7134224" y="4267200"/>
            <a:ext cx="1828800" cy="1692275"/>
            <a:chOff x="4272" y="2736"/>
            <a:chExt cx="1152" cy="1066"/>
          </a:xfrm>
        </p:grpSpPr>
        <p:pic>
          <p:nvPicPr>
            <p:cNvPr id="25629" name="Picture 11" descr="right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72" y="2736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30" name="Rectangle 12"/>
            <p:cNvSpPr>
              <a:spLocks noChangeArrowheads="1"/>
            </p:cNvSpPr>
            <p:nvPr/>
          </p:nvSpPr>
          <p:spPr bwMode="auto">
            <a:xfrm>
              <a:off x="5328" y="2736"/>
              <a:ext cx="96" cy="106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5715000" y="4267199"/>
            <a:ext cx="3268663" cy="1689100"/>
            <a:chOff x="3378" y="2736"/>
            <a:chExt cx="2059" cy="1064"/>
          </a:xfrm>
        </p:grpSpPr>
        <p:sp>
          <p:nvSpPr>
            <p:cNvPr id="25627" name="Rectangle 14"/>
            <p:cNvSpPr>
              <a:spLocks noChangeArrowheads="1"/>
            </p:cNvSpPr>
            <p:nvPr/>
          </p:nvSpPr>
          <p:spPr bwMode="auto">
            <a:xfrm>
              <a:off x="5184" y="2736"/>
              <a:ext cx="253" cy="106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5628" name="Picture 15" descr="result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378" y="2736"/>
              <a:ext cx="18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609" name="Text Box 16"/>
          <p:cNvSpPr txBox="1">
            <a:spLocks noChangeArrowheads="1"/>
          </p:cNvSpPr>
          <p:nvPr/>
        </p:nvSpPr>
        <p:spPr bwMode="auto">
          <a:xfrm>
            <a:off x="1419224" y="1219199"/>
            <a:ext cx="21948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rebuchet MS" pitchFamily="34" charset="0"/>
              </a:rPr>
              <a:t>overlapping blocks</a:t>
            </a:r>
          </a:p>
        </p:txBody>
      </p:sp>
      <p:sp>
        <p:nvSpPr>
          <p:cNvPr id="25610" name="Text Box 17"/>
          <p:cNvSpPr txBox="1">
            <a:spLocks noChangeArrowheads="1"/>
          </p:cNvSpPr>
          <p:nvPr/>
        </p:nvSpPr>
        <p:spPr bwMode="auto">
          <a:xfrm>
            <a:off x="5741988" y="1219199"/>
            <a:ext cx="20954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rebuchet MS" pitchFamily="34" charset="0"/>
              </a:rPr>
              <a:t>vertical boundary</a:t>
            </a:r>
          </a:p>
        </p:txBody>
      </p:sp>
      <p:sp>
        <p:nvSpPr>
          <p:cNvPr id="25611" name="AutoShape 18"/>
          <p:cNvSpPr>
            <a:spLocks noChangeArrowheads="1"/>
          </p:cNvSpPr>
          <p:nvPr/>
        </p:nvSpPr>
        <p:spPr bwMode="auto">
          <a:xfrm>
            <a:off x="4848224" y="2362199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1266824" y="1743075"/>
            <a:ext cx="3429000" cy="4722813"/>
            <a:chOff x="576" y="1146"/>
            <a:chExt cx="2160" cy="2975"/>
          </a:xfrm>
        </p:grpSpPr>
        <p:pic>
          <p:nvPicPr>
            <p:cNvPr id="25614" name="Picture 20" descr="err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80" y="2736"/>
              <a:ext cx="2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5" name="Picture 21" descr="left"/>
            <p:cNvPicPr>
              <a:picLocks noChangeAspect="1" noChangeArrowheads="1"/>
            </p:cNvPicPr>
            <p:nvPr/>
          </p:nvPicPr>
          <p:blipFill>
            <a:blip r:embed="rId6" cstate="print"/>
            <a:srcRect l="75000"/>
            <a:stretch>
              <a:fillRect/>
            </a:stretch>
          </p:blipFill>
          <p:spPr bwMode="auto">
            <a:xfrm>
              <a:off x="720" y="2736"/>
              <a:ext cx="264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6" name="Picture 22" descr="right"/>
            <p:cNvPicPr>
              <a:picLocks noChangeAspect="1" noChangeArrowheads="1"/>
            </p:cNvPicPr>
            <p:nvPr/>
          </p:nvPicPr>
          <p:blipFill>
            <a:blip r:embed="rId5" cstate="print"/>
            <a:srcRect r="76137"/>
            <a:stretch>
              <a:fillRect/>
            </a:stretch>
          </p:blipFill>
          <p:spPr bwMode="auto">
            <a:xfrm>
              <a:off x="1440" y="2736"/>
              <a:ext cx="252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31607" name="Rectangle 23"/>
            <p:cNvSpPr>
              <a:spLocks noChangeArrowheads="1"/>
            </p:cNvSpPr>
            <p:nvPr/>
          </p:nvSpPr>
          <p:spPr bwMode="auto">
            <a:xfrm>
              <a:off x="1008" y="2611"/>
              <a:ext cx="418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7200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_</a:t>
              </a:r>
            </a:p>
          </p:txBody>
        </p:sp>
        <p:sp>
          <p:nvSpPr>
            <p:cNvPr id="1731608" name="Rectangle 24"/>
            <p:cNvSpPr>
              <a:spLocks noChangeArrowheads="1"/>
            </p:cNvSpPr>
            <p:nvPr/>
          </p:nvSpPr>
          <p:spPr bwMode="auto">
            <a:xfrm>
              <a:off x="1968" y="2880"/>
              <a:ext cx="425" cy="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66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=</a:t>
              </a:r>
            </a:p>
          </p:txBody>
        </p:sp>
        <p:sp>
          <p:nvSpPr>
            <p:cNvPr id="1731609" name="Rectangle 25"/>
            <p:cNvSpPr>
              <a:spLocks noChangeArrowheads="1"/>
            </p:cNvSpPr>
            <p:nvPr/>
          </p:nvSpPr>
          <p:spPr bwMode="auto">
            <a:xfrm>
              <a:off x="1824" y="2400"/>
              <a:ext cx="314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4400">
                  <a:effectLst>
                    <a:outerShdw blurRad="38100" dist="38100" dir="2700000" algn="tl">
                      <a:srgbClr val="4D4D4D"/>
                    </a:outerShdw>
                  </a:effectLst>
                </a:rPr>
                <a:t>2</a:t>
              </a:r>
            </a:p>
          </p:txBody>
        </p:sp>
        <p:sp>
          <p:nvSpPr>
            <p:cNvPr id="25620" name="Line 26"/>
            <p:cNvSpPr>
              <a:spLocks noChangeShapeType="1"/>
            </p:cNvSpPr>
            <p:nvPr/>
          </p:nvSpPr>
          <p:spPr bwMode="auto">
            <a:xfrm flipH="1">
              <a:off x="1584" y="2304"/>
              <a:ext cx="192" cy="33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1" name="AutoShape 27"/>
            <p:cNvSpPr>
              <a:spLocks noChangeArrowheads="1"/>
            </p:cNvSpPr>
            <p:nvPr/>
          </p:nvSpPr>
          <p:spPr bwMode="auto">
            <a:xfrm>
              <a:off x="576" y="2640"/>
              <a:ext cx="1248" cy="1248"/>
            </a:xfrm>
            <a:prstGeom prst="bracketPair">
              <a:avLst>
                <a:gd name="adj" fmla="val 713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2" name="Line 28"/>
            <p:cNvSpPr>
              <a:spLocks noChangeShapeType="1"/>
            </p:cNvSpPr>
            <p:nvPr/>
          </p:nvSpPr>
          <p:spPr bwMode="auto">
            <a:xfrm flipH="1">
              <a:off x="1056" y="2304"/>
              <a:ext cx="192" cy="33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3" name="Rectangle 29"/>
            <p:cNvSpPr>
              <a:spLocks noChangeArrowheads="1"/>
            </p:cNvSpPr>
            <p:nvPr/>
          </p:nvSpPr>
          <p:spPr bwMode="auto">
            <a:xfrm>
              <a:off x="1680" y="1146"/>
              <a:ext cx="253" cy="106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4" name="Rectangle 30"/>
            <p:cNvSpPr>
              <a:spLocks noChangeArrowheads="1"/>
            </p:cNvSpPr>
            <p:nvPr/>
          </p:nvSpPr>
          <p:spPr bwMode="auto">
            <a:xfrm>
              <a:off x="1236" y="1146"/>
              <a:ext cx="253" cy="106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5" name="Text Box 31"/>
            <p:cNvSpPr txBox="1">
              <a:spLocks noChangeArrowheads="1"/>
            </p:cNvSpPr>
            <p:nvPr/>
          </p:nvSpPr>
          <p:spPr bwMode="auto">
            <a:xfrm>
              <a:off x="944" y="3888"/>
              <a:ext cx="102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overlap error</a:t>
              </a:r>
            </a:p>
          </p:txBody>
        </p:sp>
        <p:sp>
          <p:nvSpPr>
            <p:cNvPr id="25626" name="Rectangle 32"/>
            <p:cNvSpPr>
              <a:spLocks noChangeArrowheads="1"/>
            </p:cNvSpPr>
            <p:nvPr/>
          </p:nvSpPr>
          <p:spPr bwMode="auto">
            <a:xfrm>
              <a:off x="2483" y="2736"/>
              <a:ext cx="253" cy="1066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731617" name="Picture 33" descr="mask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33874" y="4267199"/>
            <a:ext cx="40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31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for Minimum Cut Path</a:t>
            </a:r>
          </a:p>
        </p:txBody>
      </p:sp>
      <p:sp>
        <p:nvSpPr>
          <p:cNvPr id="4" name="Oval 3"/>
          <p:cNvSpPr/>
          <p:nvPr/>
        </p:nvSpPr>
        <p:spPr>
          <a:xfrm>
            <a:off x="1447800" y="1676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1447800" y="33197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1447800" y="48768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Oval 6"/>
          <p:cNvSpPr/>
          <p:nvPr/>
        </p:nvSpPr>
        <p:spPr>
          <a:xfrm>
            <a:off x="3657600" y="1676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3657600" y="33197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3657600" y="48768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5867400" y="1676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Oval 10"/>
          <p:cNvSpPr/>
          <p:nvPr/>
        </p:nvSpPr>
        <p:spPr>
          <a:xfrm>
            <a:off x="5867400" y="33197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5867400" y="48768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8001000" y="1676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8001000" y="33197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5" name="Oval 14"/>
          <p:cNvSpPr/>
          <p:nvPr/>
        </p:nvSpPr>
        <p:spPr>
          <a:xfrm>
            <a:off x="8001000" y="48768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00201" y="1066801"/>
            <a:ext cx="4325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Cost of a cut through this pixel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1943100" y="1436132"/>
            <a:ext cx="350230" cy="5450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7404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Texture synthesis and hole-filling</a:t>
            </a:r>
          </a:p>
        </p:txBody>
      </p:sp>
      <p:pic>
        <p:nvPicPr>
          <p:cNvPr id="2682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057400"/>
            <a:ext cx="6753225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for Minimum Cut Path</a:t>
            </a:r>
          </a:p>
        </p:txBody>
      </p:sp>
      <p:sp>
        <p:nvSpPr>
          <p:cNvPr id="4" name="Oval 3"/>
          <p:cNvSpPr/>
          <p:nvPr/>
        </p:nvSpPr>
        <p:spPr>
          <a:xfrm>
            <a:off x="1447800" y="1676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1447800" y="33197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1447800" y="48768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Oval 6"/>
          <p:cNvSpPr/>
          <p:nvPr/>
        </p:nvSpPr>
        <p:spPr>
          <a:xfrm>
            <a:off x="3657600" y="1676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3657600" y="33197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3657600" y="48768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5867400" y="1676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Oval 10"/>
          <p:cNvSpPr/>
          <p:nvPr/>
        </p:nvSpPr>
        <p:spPr>
          <a:xfrm>
            <a:off x="5867400" y="33197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5867400" y="48768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8001000" y="1676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8001000" y="33197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5" name="Oval 14"/>
          <p:cNvSpPr/>
          <p:nvPr/>
        </p:nvSpPr>
        <p:spPr>
          <a:xfrm>
            <a:off x="8001000" y="48768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</a:p>
        </p:txBody>
      </p:sp>
      <p:cxnSp>
        <p:nvCxnSpPr>
          <p:cNvPr id="17" name="Straight Arrow Connector 16"/>
          <p:cNvCxnSpPr>
            <a:stCxn id="8" idx="1"/>
            <a:endCxn id="4" idx="5"/>
          </p:cNvCxnSpPr>
          <p:nvPr/>
        </p:nvCxnSpPr>
        <p:spPr>
          <a:xfrm flipH="1" flipV="1">
            <a:off x="2293330" y="2521930"/>
            <a:ext cx="1509340" cy="942872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737171" y="1363625"/>
            <a:ext cx="1101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prev</a:t>
            </a:r>
            <a:r>
              <a:rPr lang="en-US" dirty="0"/>
              <a:t> = r1</a:t>
            </a:r>
          </a:p>
          <a:p>
            <a:r>
              <a:rPr lang="en-US" dirty="0"/>
              <a:t>cost = 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2000" y="198120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85834" y="3630366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85261" y="5187434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r3</a:t>
            </a:r>
          </a:p>
        </p:txBody>
      </p:sp>
      <p:cxnSp>
        <p:nvCxnSpPr>
          <p:cNvPr id="29" name="Straight Arrow Connector 28"/>
          <p:cNvCxnSpPr>
            <a:stCxn id="7" idx="2"/>
          </p:cNvCxnSpPr>
          <p:nvPr/>
        </p:nvCxnSpPr>
        <p:spPr>
          <a:xfrm flipH="1" flipV="1">
            <a:off x="2445730" y="2086272"/>
            <a:ext cx="1211870" cy="85429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602108" y="2674121"/>
            <a:ext cx="1101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prev</a:t>
            </a:r>
            <a:r>
              <a:rPr lang="en-US" dirty="0"/>
              <a:t> = r1</a:t>
            </a:r>
          </a:p>
          <a:p>
            <a:r>
              <a:rPr lang="en-US" dirty="0"/>
              <a:t>cost = 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87963" y="4264834"/>
            <a:ext cx="1101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prev</a:t>
            </a:r>
            <a:r>
              <a:rPr lang="en-US" dirty="0"/>
              <a:t> = r2</a:t>
            </a:r>
          </a:p>
          <a:p>
            <a:r>
              <a:rPr lang="en-US" dirty="0"/>
              <a:t>cost = 4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2358032" y="4035866"/>
            <a:ext cx="1299569" cy="1151568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9167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for Minimum Cut Path</a:t>
            </a:r>
          </a:p>
        </p:txBody>
      </p:sp>
      <p:sp>
        <p:nvSpPr>
          <p:cNvPr id="4" name="Oval 3"/>
          <p:cNvSpPr/>
          <p:nvPr/>
        </p:nvSpPr>
        <p:spPr>
          <a:xfrm>
            <a:off x="1447800" y="1676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1447800" y="33197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1447800" y="48768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Oval 6"/>
          <p:cNvSpPr/>
          <p:nvPr/>
        </p:nvSpPr>
        <p:spPr>
          <a:xfrm>
            <a:off x="3657600" y="1676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3657600" y="33197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3657600" y="48768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5867400" y="1676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Oval 10"/>
          <p:cNvSpPr/>
          <p:nvPr/>
        </p:nvSpPr>
        <p:spPr>
          <a:xfrm>
            <a:off x="5867400" y="33197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5867400" y="48768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8001000" y="1676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8001000" y="33197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5" name="Oval 14"/>
          <p:cNvSpPr/>
          <p:nvPr/>
        </p:nvSpPr>
        <p:spPr>
          <a:xfrm>
            <a:off x="8001000" y="48768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</a:p>
        </p:txBody>
      </p:sp>
      <p:cxnSp>
        <p:nvCxnSpPr>
          <p:cNvPr id="17" name="Straight Arrow Connector 16"/>
          <p:cNvCxnSpPr>
            <a:stCxn id="8" idx="1"/>
            <a:endCxn id="4" idx="5"/>
          </p:cNvCxnSpPr>
          <p:nvPr/>
        </p:nvCxnSpPr>
        <p:spPr>
          <a:xfrm flipH="1" flipV="1">
            <a:off x="2293330" y="2521930"/>
            <a:ext cx="1509340" cy="942872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" idx="1"/>
            <a:endCxn id="8" idx="5"/>
          </p:cNvCxnSpPr>
          <p:nvPr/>
        </p:nvCxnSpPr>
        <p:spPr>
          <a:xfrm flipH="1" flipV="1">
            <a:off x="4503130" y="4165262"/>
            <a:ext cx="1509340" cy="856608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737171" y="1363625"/>
            <a:ext cx="1101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prev</a:t>
            </a:r>
            <a:r>
              <a:rPr lang="en-US" dirty="0"/>
              <a:t> = r1</a:t>
            </a:r>
          </a:p>
          <a:p>
            <a:r>
              <a:rPr lang="en-US" dirty="0"/>
              <a:t>cost = 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2000" y="198120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85834" y="3630366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85261" y="5187434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r3</a:t>
            </a:r>
          </a:p>
        </p:txBody>
      </p:sp>
      <p:cxnSp>
        <p:nvCxnSpPr>
          <p:cNvPr id="29" name="Straight Arrow Connector 28"/>
          <p:cNvCxnSpPr>
            <a:stCxn id="7" idx="2"/>
          </p:cNvCxnSpPr>
          <p:nvPr/>
        </p:nvCxnSpPr>
        <p:spPr>
          <a:xfrm flipH="1" flipV="1">
            <a:off x="2445730" y="2086272"/>
            <a:ext cx="1211870" cy="85429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602108" y="2674121"/>
            <a:ext cx="1101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prev</a:t>
            </a:r>
            <a:r>
              <a:rPr lang="en-US" dirty="0"/>
              <a:t> = r1</a:t>
            </a:r>
          </a:p>
          <a:p>
            <a:r>
              <a:rPr lang="en-US" dirty="0"/>
              <a:t>cost = 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87963" y="4264834"/>
            <a:ext cx="1101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prev</a:t>
            </a:r>
            <a:r>
              <a:rPr lang="en-US" dirty="0"/>
              <a:t> = r2</a:t>
            </a:r>
          </a:p>
          <a:p>
            <a:r>
              <a:rPr lang="en-US" dirty="0"/>
              <a:t>cost = 4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2358032" y="4035866"/>
            <a:ext cx="1299569" cy="1151568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4514494" y="2521931"/>
            <a:ext cx="1352907" cy="1021687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1" idx="2"/>
          </p:cNvCxnSpPr>
          <p:nvPr/>
        </p:nvCxnSpPr>
        <p:spPr>
          <a:xfrm flipH="1">
            <a:off x="4666894" y="3815033"/>
            <a:ext cx="1200506" cy="16061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925424" y="4549852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cost = 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786406" y="2935994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cost = 4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938806" y="1297632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cost = 6</a:t>
            </a:r>
          </a:p>
        </p:txBody>
      </p:sp>
    </p:spTree>
    <p:extLst>
      <p:ext uri="{BB962C8B-B14F-4D97-AF65-F5344CB8AC3E}">
        <p14:creationId xmlns:p14="http://schemas.microsoft.com/office/powerpoint/2010/main" val="14045850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for Minimum Cut Path</a:t>
            </a:r>
          </a:p>
        </p:txBody>
      </p:sp>
      <p:sp>
        <p:nvSpPr>
          <p:cNvPr id="4" name="Oval 3"/>
          <p:cNvSpPr/>
          <p:nvPr/>
        </p:nvSpPr>
        <p:spPr>
          <a:xfrm>
            <a:off x="1447800" y="1676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1447800" y="33197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1447800" y="48768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Oval 6"/>
          <p:cNvSpPr/>
          <p:nvPr/>
        </p:nvSpPr>
        <p:spPr>
          <a:xfrm>
            <a:off x="3657600" y="1676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3657600" y="33197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3657600" y="48768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5867400" y="1676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Oval 10"/>
          <p:cNvSpPr/>
          <p:nvPr/>
        </p:nvSpPr>
        <p:spPr>
          <a:xfrm>
            <a:off x="5867400" y="33197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5867400" y="48768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8001000" y="1676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8001000" y="33197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5" name="Oval 14"/>
          <p:cNvSpPr/>
          <p:nvPr/>
        </p:nvSpPr>
        <p:spPr>
          <a:xfrm>
            <a:off x="8001000" y="48768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</a:p>
        </p:txBody>
      </p:sp>
      <p:cxnSp>
        <p:nvCxnSpPr>
          <p:cNvPr id="17" name="Straight Arrow Connector 16"/>
          <p:cNvCxnSpPr>
            <a:stCxn id="8" idx="1"/>
            <a:endCxn id="4" idx="5"/>
          </p:cNvCxnSpPr>
          <p:nvPr/>
        </p:nvCxnSpPr>
        <p:spPr>
          <a:xfrm flipH="1" flipV="1">
            <a:off x="2293330" y="2521930"/>
            <a:ext cx="1509340" cy="942872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" idx="1"/>
            <a:endCxn id="8" idx="5"/>
          </p:cNvCxnSpPr>
          <p:nvPr/>
        </p:nvCxnSpPr>
        <p:spPr>
          <a:xfrm flipH="1" flipV="1">
            <a:off x="4503130" y="4165262"/>
            <a:ext cx="1509340" cy="856608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4" idx="3"/>
            <a:endCxn id="12" idx="7"/>
          </p:cNvCxnSpPr>
          <p:nvPr/>
        </p:nvCxnSpPr>
        <p:spPr>
          <a:xfrm flipH="1">
            <a:off x="6712930" y="4165262"/>
            <a:ext cx="1433140" cy="856608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737171" y="1363625"/>
            <a:ext cx="1101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prev</a:t>
            </a:r>
            <a:r>
              <a:rPr lang="en-US" dirty="0"/>
              <a:t> = r1</a:t>
            </a:r>
          </a:p>
          <a:p>
            <a:r>
              <a:rPr lang="en-US" dirty="0"/>
              <a:t>cost = 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2000" y="198120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85834" y="3630366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85261" y="5187434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r3</a:t>
            </a:r>
          </a:p>
        </p:txBody>
      </p:sp>
      <p:cxnSp>
        <p:nvCxnSpPr>
          <p:cNvPr id="29" name="Straight Arrow Connector 28"/>
          <p:cNvCxnSpPr>
            <a:stCxn id="7" idx="2"/>
          </p:cNvCxnSpPr>
          <p:nvPr/>
        </p:nvCxnSpPr>
        <p:spPr>
          <a:xfrm flipH="1" flipV="1">
            <a:off x="2445730" y="2086272"/>
            <a:ext cx="1211870" cy="85429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602108" y="2674121"/>
            <a:ext cx="1101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prev</a:t>
            </a:r>
            <a:r>
              <a:rPr lang="en-US" dirty="0"/>
              <a:t> = r1</a:t>
            </a:r>
          </a:p>
          <a:p>
            <a:r>
              <a:rPr lang="en-US" dirty="0"/>
              <a:t>cost = 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87963" y="4264834"/>
            <a:ext cx="1101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prev</a:t>
            </a:r>
            <a:r>
              <a:rPr lang="en-US" dirty="0"/>
              <a:t> = r2</a:t>
            </a:r>
          </a:p>
          <a:p>
            <a:r>
              <a:rPr lang="en-US" dirty="0"/>
              <a:t>cost = 4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2358032" y="4035866"/>
            <a:ext cx="1299569" cy="1151568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4514494" y="2521931"/>
            <a:ext cx="1352907" cy="1021687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1" idx="2"/>
          </p:cNvCxnSpPr>
          <p:nvPr/>
        </p:nvCxnSpPr>
        <p:spPr>
          <a:xfrm flipH="1">
            <a:off x="4666894" y="3815033"/>
            <a:ext cx="1200506" cy="16061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3" idx="2"/>
          </p:cNvCxnSpPr>
          <p:nvPr/>
        </p:nvCxnSpPr>
        <p:spPr>
          <a:xfrm flipH="1">
            <a:off x="6740826" y="2171701"/>
            <a:ext cx="1260174" cy="135086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5" idx="2"/>
          </p:cNvCxnSpPr>
          <p:nvPr/>
        </p:nvCxnSpPr>
        <p:spPr>
          <a:xfrm flipH="1">
            <a:off x="6898618" y="5372101"/>
            <a:ext cx="1102382" cy="11383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925424" y="4549852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cost = 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786406" y="2935994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cost = 4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938806" y="1297632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cost = 6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992610" y="1307068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cost = 5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92609" y="2951119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cost = 6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001001" y="4507468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cost = 7</a:t>
            </a:r>
          </a:p>
        </p:txBody>
      </p:sp>
    </p:spTree>
    <p:extLst>
      <p:ext uri="{BB962C8B-B14F-4D97-AF65-F5344CB8AC3E}">
        <p14:creationId xmlns:p14="http://schemas.microsoft.com/office/powerpoint/2010/main" val="17484666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for Minimum Cut Path</a:t>
            </a:r>
          </a:p>
        </p:txBody>
      </p:sp>
      <p:sp>
        <p:nvSpPr>
          <p:cNvPr id="4" name="Oval 3"/>
          <p:cNvSpPr/>
          <p:nvPr/>
        </p:nvSpPr>
        <p:spPr>
          <a:xfrm>
            <a:off x="1450401" y="168252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1450401" y="3325854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1450401" y="488292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Oval 6"/>
          <p:cNvSpPr/>
          <p:nvPr/>
        </p:nvSpPr>
        <p:spPr>
          <a:xfrm>
            <a:off x="3660201" y="168252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3660201" y="3325854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3660201" y="488292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5870001" y="168252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Oval 10"/>
          <p:cNvSpPr/>
          <p:nvPr/>
        </p:nvSpPr>
        <p:spPr>
          <a:xfrm>
            <a:off x="5870001" y="3325854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5870001" y="488292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8003601" y="168252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8003601" y="3325854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8003601" y="488292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</a:p>
        </p:txBody>
      </p:sp>
      <p:cxnSp>
        <p:nvCxnSpPr>
          <p:cNvPr id="17" name="Straight Arrow Connector 16"/>
          <p:cNvCxnSpPr>
            <a:stCxn id="8" idx="1"/>
            <a:endCxn id="4" idx="5"/>
          </p:cNvCxnSpPr>
          <p:nvPr/>
        </p:nvCxnSpPr>
        <p:spPr>
          <a:xfrm flipH="1" flipV="1">
            <a:off x="2295931" y="2528052"/>
            <a:ext cx="1509340" cy="942872"/>
          </a:xfrm>
          <a:prstGeom prst="straightConnector1">
            <a:avLst/>
          </a:prstGeom>
          <a:ln w="28575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" idx="1"/>
            <a:endCxn id="8" idx="5"/>
          </p:cNvCxnSpPr>
          <p:nvPr/>
        </p:nvCxnSpPr>
        <p:spPr>
          <a:xfrm flipH="1" flipV="1">
            <a:off x="4505731" y="4171384"/>
            <a:ext cx="1509340" cy="856608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4" idx="3"/>
            <a:endCxn id="12" idx="7"/>
          </p:cNvCxnSpPr>
          <p:nvPr/>
        </p:nvCxnSpPr>
        <p:spPr>
          <a:xfrm flipH="1">
            <a:off x="6715531" y="4171384"/>
            <a:ext cx="1433140" cy="856608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7298959" y="1423152"/>
            <a:ext cx="391037" cy="8371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171631" y="1033347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Best Path</a:t>
            </a:r>
          </a:p>
        </p:txBody>
      </p:sp>
      <p:sp>
        <p:nvSpPr>
          <p:cNvPr id="22" name="Oval 21"/>
          <p:cNvSpPr/>
          <p:nvPr/>
        </p:nvSpPr>
        <p:spPr>
          <a:xfrm>
            <a:off x="8003601" y="168252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" name="Oval 22"/>
          <p:cNvSpPr/>
          <p:nvPr/>
        </p:nvSpPr>
        <p:spPr>
          <a:xfrm>
            <a:off x="8003601" y="3325854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995210" y="1313190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cost = 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995210" y="2957241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cost = 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003602" y="4513590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cost = 7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2448331" y="2092394"/>
            <a:ext cx="1211870" cy="85429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2360633" y="4041988"/>
            <a:ext cx="1299569" cy="1151568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4517095" y="2528053"/>
            <a:ext cx="1352907" cy="1021687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4669495" y="3821155"/>
            <a:ext cx="1200506" cy="160613"/>
          </a:xfrm>
          <a:prstGeom prst="straightConnector1">
            <a:avLst/>
          </a:prstGeom>
          <a:ln w="28575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6743427" y="2177823"/>
            <a:ext cx="1260174" cy="1350863"/>
          </a:xfrm>
          <a:prstGeom prst="straightConnector1">
            <a:avLst/>
          </a:prstGeom>
          <a:ln w="28575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6901219" y="5378223"/>
            <a:ext cx="1102382" cy="11383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71018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for Minimum Cut Path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312599" y="6244547"/>
            <a:ext cx="3725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Mask Based on Best Path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5726ADA-5C91-8B16-62A3-D6A10216B6B8}"/>
              </a:ext>
            </a:extLst>
          </p:cNvPr>
          <p:cNvSpPr/>
          <p:nvPr/>
        </p:nvSpPr>
        <p:spPr>
          <a:xfrm>
            <a:off x="1450401" y="168252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70DA547-A236-7B4E-6401-0B2CCC2C3DDE}"/>
              </a:ext>
            </a:extLst>
          </p:cNvPr>
          <p:cNvSpPr/>
          <p:nvPr/>
        </p:nvSpPr>
        <p:spPr>
          <a:xfrm>
            <a:off x="1450401" y="3325854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1331130-FCD4-07FB-17A7-08935E9CB1A0}"/>
              </a:ext>
            </a:extLst>
          </p:cNvPr>
          <p:cNvSpPr/>
          <p:nvPr/>
        </p:nvSpPr>
        <p:spPr>
          <a:xfrm>
            <a:off x="1450401" y="488292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2A10EC9-0005-9063-5712-1B07C0C4B3A2}"/>
              </a:ext>
            </a:extLst>
          </p:cNvPr>
          <p:cNvSpPr/>
          <p:nvPr/>
        </p:nvSpPr>
        <p:spPr>
          <a:xfrm>
            <a:off x="3660201" y="168252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1585BDB-9FF1-7C8A-86A7-D6E19C4E7D57}"/>
              </a:ext>
            </a:extLst>
          </p:cNvPr>
          <p:cNvSpPr/>
          <p:nvPr/>
        </p:nvSpPr>
        <p:spPr>
          <a:xfrm>
            <a:off x="3660201" y="3325854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BFB3046-89C9-C10C-6A9D-C36DD4B86974}"/>
              </a:ext>
            </a:extLst>
          </p:cNvPr>
          <p:cNvSpPr/>
          <p:nvPr/>
        </p:nvSpPr>
        <p:spPr>
          <a:xfrm>
            <a:off x="3660201" y="488292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AC40C08-0066-344C-8A68-0A80565931F5}"/>
              </a:ext>
            </a:extLst>
          </p:cNvPr>
          <p:cNvSpPr/>
          <p:nvPr/>
        </p:nvSpPr>
        <p:spPr>
          <a:xfrm>
            <a:off x="5870001" y="168252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83CBE25-1E5F-7897-1CC6-6ACB11A93140}"/>
              </a:ext>
            </a:extLst>
          </p:cNvPr>
          <p:cNvSpPr/>
          <p:nvPr/>
        </p:nvSpPr>
        <p:spPr>
          <a:xfrm>
            <a:off x="5870001" y="3325854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44106C4-A086-305F-3BFC-4FA501A52161}"/>
              </a:ext>
            </a:extLst>
          </p:cNvPr>
          <p:cNvSpPr/>
          <p:nvPr/>
        </p:nvSpPr>
        <p:spPr>
          <a:xfrm>
            <a:off x="5870001" y="488292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6F66EF5-6298-58C1-4456-BAA262DB5BB8}"/>
              </a:ext>
            </a:extLst>
          </p:cNvPr>
          <p:cNvSpPr/>
          <p:nvPr/>
        </p:nvSpPr>
        <p:spPr>
          <a:xfrm>
            <a:off x="8003601" y="168252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16E4748-42B8-1C27-3C2F-FD375854A91F}"/>
              </a:ext>
            </a:extLst>
          </p:cNvPr>
          <p:cNvSpPr/>
          <p:nvPr/>
        </p:nvSpPr>
        <p:spPr>
          <a:xfrm>
            <a:off x="8003601" y="3325854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B6494C3-0D38-7E6E-5F58-DED7EF2D8AB9}"/>
              </a:ext>
            </a:extLst>
          </p:cNvPr>
          <p:cNvSpPr/>
          <p:nvPr/>
        </p:nvSpPr>
        <p:spPr>
          <a:xfrm>
            <a:off x="8003601" y="488292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8CBD32B-CC98-9563-18E3-E06150545333}"/>
              </a:ext>
            </a:extLst>
          </p:cNvPr>
          <p:cNvCxnSpPr>
            <a:stCxn id="28" idx="1"/>
            <a:endCxn id="24" idx="5"/>
          </p:cNvCxnSpPr>
          <p:nvPr/>
        </p:nvCxnSpPr>
        <p:spPr>
          <a:xfrm flipH="1" flipV="1">
            <a:off x="2295931" y="2528052"/>
            <a:ext cx="1509340" cy="942872"/>
          </a:xfrm>
          <a:prstGeom prst="straightConnector1">
            <a:avLst/>
          </a:prstGeom>
          <a:ln w="28575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1AD6D16-6D87-96D7-8E6B-C9A81539476E}"/>
              </a:ext>
            </a:extLst>
          </p:cNvPr>
          <p:cNvCxnSpPr>
            <a:stCxn id="40" idx="1"/>
            <a:endCxn id="28" idx="5"/>
          </p:cNvCxnSpPr>
          <p:nvPr/>
        </p:nvCxnSpPr>
        <p:spPr>
          <a:xfrm flipH="1" flipV="1">
            <a:off x="4505731" y="4171384"/>
            <a:ext cx="1509340" cy="856608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631DA44-C1F1-D04F-184E-F11A08695DBD}"/>
              </a:ext>
            </a:extLst>
          </p:cNvPr>
          <p:cNvCxnSpPr>
            <a:stCxn id="42" idx="3"/>
            <a:endCxn id="40" idx="7"/>
          </p:cNvCxnSpPr>
          <p:nvPr/>
        </p:nvCxnSpPr>
        <p:spPr>
          <a:xfrm flipH="1">
            <a:off x="6715531" y="4171384"/>
            <a:ext cx="1433140" cy="856608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08B77721-A7AA-E0D7-38D4-C03F69A472C1}"/>
              </a:ext>
            </a:extLst>
          </p:cNvPr>
          <p:cNvSpPr/>
          <p:nvPr/>
        </p:nvSpPr>
        <p:spPr>
          <a:xfrm>
            <a:off x="8003601" y="168252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5983ABB-29EB-7E15-53B1-6762C2D07E0E}"/>
              </a:ext>
            </a:extLst>
          </p:cNvPr>
          <p:cNvSpPr/>
          <p:nvPr/>
        </p:nvSpPr>
        <p:spPr>
          <a:xfrm>
            <a:off x="8003601" y="3325854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3A6E46C-B67B-FCFE-1D84-99DEA0A32264}"/>
              </a:ext>
            </a:extLst>
          </p:cNvPr>
          <p:cNvCxnSpPr/>
          <p:nvPr/>
        </p:nvCxnSpPr>
        <p:spPr>
          <a:xfrm flipH="1" flipV="1">
            <a:off x="2448331" y="2092394"/>
            <a:ext cx="1211870" cy="85429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5D31B51-D879-0FE6-6AA5-89DB6DF73702}"/>
              </a:ext>
            </a:extLst>
          </p:cNvPr>
          <p:cNvCxnSpPr/>
          <p:nvPr/>
        </p:nvCxnSpPr>
        <p:spPr>
          <a:xfrm flipH="1" flipV="1">
            <a:off x="2360633" y="4041988"/>
            <a:ext cx="1299569" cy="1151568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7736EA5-EB11-808F-9E6B-90E25A1D7013}"/>
              </a:ext>
            </a:extLst>
          </p:cNvPr>
          <p:cNvCxnSpPr/>
          <p:nvPr/>
        </p:nvCxnSpPr>
        <p:spPr>
          <a:xfrm flipH="1">
            <a:off x="4517095" y="2528053"/>
            <a:ext cx="1352907" cy="1021687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404DF96-06C5-CFB5-1D20-0DB423CEBE56}"/>
              </a:ext>
            </a:extLst>
          </p:cNvPr>
          <p:cNvCxnSpPr/>
          <p:nvPr/>
        </p:nvCxnSpPr>
        <p:spPr>
          <a:xfrm flipH="1">
            <a:off x="4669495" y="3821155"/>
            <a:ext cx="1200506" cy="160613"/>
          </a:xfrm>
          <a:prstGeom prst="straightConnector1">
            <a:avLst/>
          </a:prstGeom>
          <a:ln w="28575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AFD7C44-9939-9AFD-34A5-1BCA692E2A1A}"/>
              </a:ext>
            </a:extLst>
          </p:cNvPr>
          <p:cNvCxnSpPr/>
          <p:nvPr/>
        </p:nvCxnSpPr>
        <p:spPr>
          <a:xfrm flipH="1">
            <a:off x="6743427" y="2177823"/>
            <a:ext cx="1260174" cy="1350863"/>
          </a:xfrm>
          <a:prstGeom prst="straightConnector1">
            <a:avLst/>
          </a:prstGeom>
          <a:ln w="28575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D1B3C882-94F5-241E-6356-2C50AFD6E5C4}"/>
              </a:ext>
            </a:extLst>
          </p:cNvPr>
          <p:cNvCxnSpPr/>
          <p:nvPr/>
        </p:nvCxnSpPr>
        <p:spPr>
          <a:xfrm flipH="1">
            <a:off x="6901219" y="5378223"/>
            <a:ext cx="1102382" cy="11383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977664" y="1399161"/>
            <a:ext cx="8431767" cy="4786331"/>
            <a:chOff x="914400" y="1476339"/>
            <a:chExt cx="7595096" cy="4238661"/>
          </a:xfrm>
        </p:grpSpPr>
        <p:sp>
          <p:nvSpPr>
            <p:cNvPr id="3" name="Rectangle 2"/>
            <p:cNvSpPr/>
            <p:nvPr/>
          </p:nvSpPr>
          <p:spPr>
            <a:xfrm>
              <a:off x="914400" y="1524000"/>
              <a:ext cx="7595096" cy="4191000"/>
            </a:xfrm>
            <a:prstGeom prst="rect">
              <a:avLst/>
            </a:prstGeom>
            <a:solidFill>
              <a:schemeClr val="tx1">
                <a:alpha val="6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914401" y="1476339"/>
              <a:ext cx="7562490" cy="2823028"/>
            </a:xfrm>
            <a:custGeom>
              <a:avLst/>
              <a:gdLst>
                <a:gd name="connsiteX0" fmla="*/ 0 w 6055743"/>
                <a:gd name="connsiteY0" fmla="*/ 17253 h 2984740"/>
                <a:gd name="connsiteX1" fmla="*/ 0 w 6055743"/>
                <a:gd name="connsiteY1" fmla="*/ 1397479 h 2984740"/>
                <a:gd name="connsiteX2" fmla="*/ 2311879 w 6055743"/>
                <a:gd name="connsiteY2" fmla="*/ 1328468 h 2984740"/>
                <a:gd name="connsiteX3" fmla="*/ 2294626 w 6055743"/>
                <a:gd name="connsiteY3" fmla="*/ 2984740 h 2984740"/>
                <a:gd name="connsiteX4" fmla="*/ 4641011 w 6055743"/>
                <a:gd name="connsiteY4" fmla="*/ 2967487 h 2984740"/>
                <a:gd name="connsiteX5" fmla="*/ 4623758 w 6055743"/>
                <a:gd name="connsiteY5" fmla="*/ 1345721 h 2984740"/>
                <a:gd name="connsiteX6" fmla="*/ 6055743 w 6055743"/>
                <a:gd name="connsiteY6" fmla="*/ 1328468 h 2984740"/>
                <a:gd name="connsiteX7" fmla="*/ 6038490 w 6055743"/>
                <a:gd name="connsiteY7" fmla="*/ 0 h 2984740"/>
                <a:gd name="connsiteX8" fmla="*/ 0 w 6055743"/>
                <a:gd name="connsiteY8" fmla="*/ 17253 h 2984740"/>
                <a:gd name="connsiteX0" fmla="*/ 0 w 6055743"/>
                <a:gd name="connsiteY0" fmla="*/ 17253 h 2984740"/>
                <a:gd name="connsiteX1" fmla="*/ 0 w 6055743"/>
                <a:gd name="connsiteY1" fmla="*/ 1397479 h 2984740"/>
                <a:gd name="connsiteX2" fmla="*/ 1974995 w 6055743"/>
                <a:gd name="connsiteY2" fmla="*/ 1328468 h 2984740"/>
                <a:gd name="connsiteX3" fmla="*/ 2294626 w 6055743"/>
                <a:gd name="connsiteY3" fmla="*/ 2984740 h 2984740"/>
                <a:gd name="connsiteX4" fmla="*/ 4641011 w 6055743"/>
                <a:gd name="connsiteY4" fmla="*/ 2967487 h 2984740"/>
                <a:gd name="connsiteX5" fmla="*/ 4623758 w 6055743"/>
                <a:gd name="connsiteY5" fmla="*/ 1345721 h 2984740"/>
                <a:gd name="connsiteX6" fmla="*/ 6055743 w 6055743"/>
                <a:gd name="connsiteY6" fmla="*/ 1328468 h 2984740"/>
                <a:gd name="connsiteX7" fmla="*/ 6038490 w 6055743"/>
                <a:gd name="connsiteY7" fmla="*/ 0 h 2984740"/>
                <a:gd name="connsiteX8" fmla="*/ 0 w 6055743"/>
                <a:gd name="connsiteY8" fmla="*/ 17253 h 2984740"/>
                <a:gd name="connsiteX0" fmla="*/ 0 w 6055743"/>
                <a:gd name="connsiteY0" fmla="*/ 17253 h 2984740"/>
                <a:gd name="connsiteX1" fmla="*/ 0 w 6055743"/>
                <a:gd name="connsiteY1" fmla="*/ 1397479 h 2984740"/>
                <a:gd name="connsiteX2" fmla="*/ 1974995 w 6055743"/>
                <a:gd name="connsiteY2" fmla="*/ 1328468 h 2984740"/>
                <a:gd name="connsiteX3" fmla="*/ 1973784 w 6055743"/>
                <a:gd name="connsiteY3" fmla="*/ 2984740 h 2984740"/>
                <a:gd name="connsiteX4" fmla="*/ 4641011 w 6055743"/>
                <a:gd name="connsiteY4" fmla="*/ 2967487 h 2984740"/>
                <a:gd name="connsiteX5" fmla="*/ 4623758 w 6055743"/>
                <a:gd name="connsiteY5" fmla="*/ 1345721 h 2984740"/>
                <a:gd name="connsiteX6" fmla="*/ 6055743 w 6055743"/>
                <a:gd name="connsiteY6" fmla="*/ 1328468 h 2984740"/>
                <a:gd name="connsiteX7" fmla="*/ 6038490 w 6055743"/>
                <a:gd name="connsiteY7" fmla="*/ 0 h 2984740"/>
                <a:gd name="connsiteX8" fmla="*/ 0 w 6055743"/>
                <a:gd name="connsiteY8" fmla="*/ 17253 h 2984740"/>
                <a:gd name="connsiteX0" fmla="*/ 0 w 6055743"/>
                <a:gd name="connsiteY0" fmla="*/ 17253 h 2984740"/>
                <a:gd name="connsiteX1" fmla="*/ 0 w 6055743"/>
                <a:gd name="connsiteY1" fmla="*/ 1397479 h 2984740"/>
                <a:gd name="connsiteX2" fmla="*/ 1974995 w 6055743"/>
                <a:gd name="connsiteY2" fmla="*/ 1328468 h 2984740"/>
                <a:gd name="connsiteX3" fmla="*/ 1973784 w 6055743"/>
                <a:gd name="connsiteY3" fmla="*/ 2984740 h 2984740"/>
                <a:gd name="connsiteX4" fmla="*/ 4641011 w 6055743"/>
                <a:gd name="connsiteY4" fmla="*/ 2967487 h 2984740"/>
                <a:gd name="connsiteX5" fmla="*/ 4623758 w 6055743"/>
                <a:gd name="connsiteY5" fmla="*/ 1345721 h 2984740"/>
                <a:gd name="connsiteX6" fmla="*/ 6055743 w 6055743"/>
                <a:gd name="connsiteY6" fmla="*/ 1328468 h 2984740"/>
                <a:gd name="connsiteX7" fmla="*/ 6038490 w 6055743"/>
                <a:gd name="connsiteY7" fmla="*/ 0 h 2984740"/>
                <a:gd name="connsiteX8" fmla="*/ 0 w 6055743"/>
                <a:gd name="connsiteY8" fmla="*/ 17253 h 2984740"/>
                <a:gd name="connsiteX0" fmla="*/ 0 w 6055743"/>
                <a:gd name="connsiteY0" fmla="*/ 17253 h 2984740"/>
                <a:gd name="connsiteX1" fmla="*/ 0 w 6055743"/>
                <a:gd name="connsiteY1" fmla="*/ 1397479 h 2984740"/>
                <a:gd name="connsiteX2" fmla="*/ 1974995 w 6055743"/>
                <a:gd name="connsiteY2" fmla="*/ 1328468 h 2984740"/>
                <a:gd name="connsiteX3" fmla="*/ 1973784 w 6055743"/>
                <a:gd name="connsiteY3" fmla="*/ 2984740 h 2984740"/>
                <a:gd name="connsiteX4" fmla="*/ 4641011 w 6055743"/>
                <a:gd name="connsiteY4" fmla="*/ 2967487 h 2984740"/>
                <a:gd name="connsiteX5" fmla="*/ 6055743 w 6055743"/>
                <a:gd name="connsiteY5" fmla="*/ 1328468 h 2984740"/>
                <a:gd name="connsiteX6" fmla="*/ 6038490 w 6055743"/>
                <a:gd name="connsiteY6" fmla="*/ 0 h 2984740"/>
                <a:gd name="connsiteX7" fmla="*/ 0 w 6055743"/>
                <a:gd name="connsiteY7" fmla="*/ 17253 h 2984740"/>
                <a:gd name="connsiteX0" fmla="*/ 0 w 6055743"/>
                <a:gd name="connsiteY0" fmla="*/ 17253 h 2984740"/>
                <a:gd name="connsiteX1" fmla="*/ 0 w 6055743"/>
                <a:gd name="connsiteY1" fmla="*/ 1397479 h 2984740"/>
                <a:gd name="connsiteX2" fmla="*/ 1974995 w 6055743"/>
                <a:gd name="connsiteY2" fmla="*/ 1328468 h 2984740"/>
                <a:gd name="connsiteX3" fmla="*/ 1973784 w 6055743"/>
                <a:gd name="connsiteY3" fmla="*/ 2984740 h 2984740"/>
                <a:gd name="connsiteX4" fmla="*/ 6036674 w 6055743"/>
                <a:gd name="connsiteY4" fmla="*/ 2882731 h 2984740"/>
                <a:gd name="connsiteX5" fmla="*/ 6055743 w 6055743"/>
                <a:gd name="connsiteY5" fmla="*/ 1328468 h 2984740"/>
                <a:gd name="connsiteX6" fmla="*/ 6038490 w 6055743"/>
                <a:gd name="connsiteY6" fmla="*/ 0 h 2984740"/>
                <a:gd name="connsiteX7" fmla="*/ 0 w 6055743"/>
                <a:gd name="connsiteY7" fmla="*/ 17253 h 2984740"/>
                <a:gd name="connsiteX0" fmla="*/ 0 w 6055743"/>
                <a:gd name="connsiteY0" fmla="*/ 17253 h 2984740"/>
                <a:gd name="connsiteX1" fmla="*/ 0 w 6055743"/>
                <a:gd name="connsiteY1" fmla="*/ 1397479 h 2984740"/>
                <a:gd name="connsiteX2" fmla="*/ 1974995 w 6055743"/>
                <a:gd name="connsiteY2" fmla="*/ 1328468 h 2984740"/>
                <a:gd name="connsiteX3" fmla="*/ 1973784 w 6055743"/>
                <a:gd name="connsiteY3" fmla="*/ 2984740 h 2984740"/>
                <a:gd name="connsiteX4" fmla="*/ 6036674 w 6055743"/>
                <a:gd name="connsiteY4" fmla="*/ 2882731 h 2984740"/>
                <a:gd name="connsiteX5" fmla="*/ 6055743 w 6055743"/>
                <a:gd name="connsiteY5" fmla="*/ 1328468 h 2984740"/>
                <a:gd name="connsiteX6" fmla="*/ 6047874 w 6055743"/>
                <a:gd name="connsiteY6" fmla="*/ 1338948 h 2984740"/>
                <a:gd name="connsiteX7" fmla="*/ 6038490 w 6055743"/>
                <a:gd name="connsiteY7" fmla="*/ 0 h 2984740"/>
                <a:gd name="connsiteX8" fmla="*/ 0 w 6055743"/>
                <a:gd name="connsiteY8" fmla="*/ 17253 h 2984740"/>
                <a:gd name="connsiteX0" fmla="*/ 0 w 7620000"/>
                <a:gd name="connsiteY0" fmla="*/ 17253 h 2984740"/>
                <a:gd name="connsiteX1" fmla="*/ 0 w 7620000"/>
                <a:gd name="connsiteY1" fmla="*/ 1397479 h 2984740"/>
                <a:gd name="connsiteX2" fmla="*/ 1974995 w 7620000"/>
                <a:gd name="connsiteY2" fmla="*/ 1328468 h 2984740"/>
                <a:gd name="connsiteX3" fmla="*/ 1973784 w 7620000"/>
                <a:gd name="connsiteY3" fmla="*/ 2984740 h 2984740"/>
                <a:gd name="connsiteX4" fmla="*/ 6036674 w 7620000"/>
                <a:gd name="connsiteY4" fmla="*/ 2882731 h 2984740"/>
                <a:gd name="connsiteX5" fmla="*/ 6055743 w 7620000"/>
                <a:gd name="connsiteY5" fmla="*/ 1328468 h 2984740"/>
                <a:gd name="connsiteX6" fmla="*/ 7620000 w 7620000"/>
                <a:gd name="connsiteY6" fmla="*/ 1372850 h 2984740"/>
                <a:gd name="connsiteX7" fmla="*/ 6038490 w 7620000"/>
                <a:gd name="connsiteY7" fmla="*/ 0 h 2984740"/>
                <a:gd name="connsiteX8" fmla="*/ 0 w 7620000"/>
                <a:gd name="connsiteY8" fmla="*/ 17253 h 2984740"/>
                <a:gd name="connsiteX0" fmla="*/ 0 w 7620000"/>
                <a:gd name="connsiteY0" fmla="*/ 0 h 2967487"/>
                <a:gd name="connsiteX1" fmla="*/ 0 w 7620000"/>
                <a:gd name="connsiteY1" fmla="*/ 1380226 h 2967487"/>
                <a:gd name="connsiteX2" fmla="*/ 1974995 w 7620000"/>
                <a:gd name="connsiteY2" fmla="*/ 1311215 h 2967487"/>
                <a:gd name="connsiteX3" fmla="*/ 1973784 w 7620000"/>
                <a:gd name="connsiteY3" fmla="*/ 2967487 h 2967487"/>
                <a:gd name="connsiteX4" fmla="*/ 6036674 w 7620000"/>
                <a:gd name="connsiteY4" fmla="*/ 2865478 h 2967487"/>
                <a:gd name="connsiteX5" fmla="*/ 6055743 w 7620000"/>
                <a:gd name="connsiteY5" fmla="*/ 1311215 h 2967487"/>
                <a:gd name="connsiteX6" fmla="*/ 7620000 w 7620000"/>
                <a:gd name="connsiteY6" fmla="*/ 1355597 h 2967487"/>
                <a:gd name="connsiteX7" fmla="*/ 7562490 w 7620000"/>
                <a:gd name="connsiteY7" fmla="*/ 33600 h 2967487"/>
                <a:gd name="connsiteX8" fmla="*/ 0 w 7620000"/>
                <a:gd name="connsiteY8" fmla="*/ 0 h 2967487"/>
                <a:gd name="connsiteX0" fmla="*/ 0 w 7562490"/>
                <a:gd name="connsiteY0" fmla="*/ 0 h 2967487"/>
                <a:gd name="connsiteX1" fmla="*/ 0 w 7562490"/>
                <a:gd name="connsiteY1" fmla="*/ 1380226 h 2967487"/>
                <a:gd name="connsiteX2" fmla="*/ 1974995 w 7562490"/>
                <a:gd name="connsiteY2" fmla="*/ 1311215 h 2967487"/>
                <a:gd name="connsiteX3" fmla="*/ 1973784 w 7562490"/>
                <a:gd name="connsiteY3" fmla="*/ 2967487 h 2967487"/>
                <a:gd name="connsiteX4" fmla="*/ 6036674 w 7562490"/>
                <a:gd name="connsiteY4" fmla="*/ 2865478 h 2967487"/>
                <a:gd name="connsiteX5" fmla="*/ 6055743 w 7562490"/>
                <a:gd name="connsiteY5" fmla="*/ 1311215 h 2967487"/>
                <a:gd name="connsiteX6" fmla="*/ 7555832 w 7562490"/>
                <a:gd name="connsiteY6" fmla="*/ 1321695 h 2967487"/>
                <a:gd name="connsiteX7" fmla="*/ 7562490 w 7562490"/>
                <a:gd name="connsiteY7" fmla="*/ 33600 h 2967487"/>
                <a:gd name="connsiteX8" fmla="*/ 0 w 7562490"/>
                <a:gd name="connsiteY8" fmla="*/ 0 h 2967487"/>
                <a:gd name="connsiteX0" fmla="*/ 0 w 7562490"/>
                <a:gd name="connsiteY0" fmla="*/ 0 h 2967487"/>
                <a:gd name="connsiteX1" fmla="*/ 0 w 7562490"/>
                <a:gd name="connsiteY1" fmla="*/ 1380226 h 2967487"/>
                <a:gd name="connsiteX2" fmla="*/ 1987352 w 7562490"/>
                <a:gd name="connsiteY2" fmla="*/ 1428727 h 2967487"/>
                <a:gd name="connsiteX3" fmla="*/ 1973784 w 7562490"/>
                <a:gd name="connsiteY3" fmla="*/ 2967487 h 2967487"/>
                <a:gd name="connsiteX4" fmla="*/ 6036674 w 7562490"/>
                <a:gd name="connsiteY4" fmla="*/ 2865478 h 2967487"/>
                <a:gd name="connsiteX5" fmla="*/ 6055743 w 7562490"/>
                <a:gd name="connsiteY5" fmla="*/ 1311215 h 2967487"/>
                <a:gd name="connsiteX6" fmla="*/ 7555832 w 7562490"/>
                <a:gd name="connsiteY6" fmla="*/ 1321695 h 2967487"/>
                <a:gd name="connsiteX7" fmla="*/ 7562490 w 7562490"/>
                <a:gd name="connsiteY7" fmla="*/ 33600 h 2967487"/>
                <a:gd name="connsiteX8" fmla="*/ 0 w 7562490"/>
                <a:gd name="connsiteY8" fmla="*/ 0 h 2967487"/>
                <a:gd name="connsiteX0" fmla="*/ 0 w 7562490"/>
                <a:gd name="connsiteY0" fmla="*/ 0 h 2967487"/>
                <a:gd name="connsiteX1" fmla="*/ 0 w 7562490"/>
                <a:gd name="connsiteY1" fmla="*/ 1380226 h 2967487"/>
                <a:gd name="connsiteX2" fmla="*/ 1962638 w 7562490"/>
                <a:gd name="connsiteY2" fmla="*/ 1350386 h 2967487"/>
                <a:gd name="connsiteX3" fmla="*/ 1973784 w 7562490"/>
                <a:gd name="connsiteY3" fmla="*/ 2967487 h 2967487"/>
                <a:gd name="connsiteX4" fmla="*/ 6036674 w 7562490"/>
                <a:gd name="connsiteY4" fmla="*/ 2865478 h 2967487"/>
                <a:gd name="connsiteX5" fmla="*/ 6055743 w 7562490"/>
                <a:gd name="connsiteY5" fmla="*/ 1311215 h 2967487"/>
                <a:gd name="connsiteX6" fmla="*/ 7555832 w 7562490"/>
                <a:gd name="connsiteY6" fmla="*/ 1321695 h 2967487"/>
                <a:gd name="connsiteX7" fmla="*/ 7562490 w 7562490"/>
                <a:gd name="connsiteY7" fmla="*/ 33600 h 2967487"/>
                <a:gd name="connsiteX8" fmla="*/ 0 w 7562490"/>
                <a:gd name="connsiteY8" fmla="*/ 0 h 2967487"/>
                <a:gd name="connsiteX0" fmla="*/ 0 w 7562490"/>
                <a:gd name="connsiteY0" fmla="*/ 0 h 2967487"/>
                <a:gd name="connsiteX1" fmla="*/ 0 w 7562490"/>
                <a:gd name="connsiteY1" fmla="*/ 1380226 h 2967487"/>
                <a:gd name="connsiteX2" fmla="*/ 1962638 w 7562490"/>
                <a:gd name="connsiteY2" fmla="*/ 1363442 h 2967487"/>
                <a:gd name="connsiteX3" fmla="*/ 1973784 w 7562490"/>
                <a:gd name="connsiteY3" fmla="*/ 2967487 h 2967487"/>
                <a:gd name="connsiteX4" fmla="*/ 6036674 w 7562490"/>
                <a:gd name="connsiteY4" fmla="*/ 2865478 h 2967487"/>
                <a:gd name="connsiteX5" fmla="*/ 6055743 w 7562490"/>
                <a:gd name="connsiteY5" fmla="*/ 1311215 h 2967487"/>
                <a:gd name="connsiteX6" fmla="*/ 7555832 w 7562490"/>
                <a:gd name="connsiteY6" fmla="*/ 1321695 h 2967487"/>
                <a:gd name="connsiteX7" fmla="*/ 7562490 w 7562490"/>
                <a:gd name="connsiteY7" fmla="*/ 33600 h 2967487"/>
                <a:gd name="connsiteX8" fmla="*/ 0 w 7562490"/>
                <a:gd name="connsiteY8" fmla="*/ 0 h 2967487"/>
                <a:gd name="connsiteX0" fmla="*/ 0 w 7562490"/>
                <a:gd name="connsiteY0" fmla="*/ 0 h 2982990"/>
                <a:gd name="connsiteX1" fmla="*/ 0 w 7562490"/>
                <a:gd name="connsiteY1" fmla="*/ 1380226 h 2982990"/>
                <a:gd name="connsiteX2" fmla="*/ 1962638 w 7562490"/>
                <a:gd name="connsiteY2" fmla="*/ 1363442 h 2982990"/>
                <a:gd name="connsiteX3" fmla="*/ 1973784 w 7562490"/>
                <a:gd name="connsiteY3" fmla="*/ 2967487 h 2982990"/>
                <a:gd name="connsiteX4" fmla="*/ 6036674 w 7562490"/>
                <a:gd name="connsiteY4" fmla="*/ 2982990 h 2982990"/>
                <a:gd name="connsiteX5" fmla="*/ 6055743 w 7562490"/>
                <a:gd name="connsiteY5" fmla="*/ 1311215 h 2982990"/>
                <a:gd name="connsiteX6" fmla="*/ 7555832 w 7562490"/>
                <a:gd name="connsiteY6" fmla="*/ 1321695 h 2982990"/>
                <a:gd name="connsiteX7" fmla="*/ 7562490 w 7562490"/>
                <a:gd name="connsiteY7" fmla="*/ 33600 h 2982990"/>
                <a:gd name="connsiteX8" fmla="*/ 0 w 7562490"/>
                <a:gd name="connsiteY8" fmla="*/ 0 h 2982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62490" h="2982990">
                  <a:moveTo>
                    <a:pt x="0" y="0"/>
                  </a:moveTo>
                  <a:lnTo>
                    <a:pt x="0" y="1380226"/>
                  </a:lnTo>
                  <a:lnTo>
                    <a:pt x="1962638" y="1363442"/>
                  </a:lnTo>
                  <a:cubicBezTo>
                    <a:pt x="1962234" y="1915533"/>
                    <a:pt x="1974188" y="2415396"/>
                    <a:pt x="1973784" y="2967487"/>
                  </a:cubicBezTo>
                  <a:lnTo>
                    <a:pt x="6036674" y="2982990"/>
                  </a:lnTo>
                  <a:lnTo>
                    <a:pt x="6055743" y="1311215"/>
                  </a:lnTo>
                  <a:lnTo>
                    <a:pt x="7555832" y="1321695"/>
                  </a:lnTo>
                  <a:cubicBezTo>
                    <a:pt x="7558051" y="892330"/>
                    <a:pt x="7560271" y="462965"/>
                    <a:pt x="7562490" y="336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520372" y="2575629"/>
            <a:ext cx="1824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Region 1</a:t>
            </a:r>
          </a:p>
        </p:txBody>
      </p:sp>
    </p:spTree>
    <p:extLst>
      <p:ext uri="{BB962C8B-B14F-4D97-AF65-F5344CB8AC3E}">
        <p14:creationId xmlns:p14="http://schemas.microsoft.com/office/powerpoint/2010/main" val="35482062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11_out_s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2819400"/>
            <a:ext cx="3725862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11_s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9338" y="601663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23_out_s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0263" y="2819400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 descr="23_s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44663" y="601663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9_s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449263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 descr="9_out_s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667000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 descr="radishes_s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7275" y="414338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 descr="radishes_out_s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2667000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4591242"/>
              </p:ext>
            </p:extLst>
          </p:nvPr>
        </p:nvGraphicFramePr>
        <p:xfrm>
          <a:off x="5029200" y="2667000"/>
          <a:ext cx="3811588" cy="381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Suite Image" r:id="rId3" imgW="3981600" imgH="3981600" progId="">
                  <p:embed/>
                </p:oleObj>
              </mc:Choice>
              <mc:Fallback>
                <p:oleObj name="PhotoSuite Image" r:id="rId3" imgW="3981600" imgH="39816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2667000"/>
                        <a:ext cx="3811588" cy="381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3259868"/>
              </p:ext>
            </p:extLst>
          </p:nvPr>
        </p:nvGraphicFramePr>
        <p:xfrm>
          <a:off x="5943600" y="458786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Suite Image" r:id="rId5" imgW="1828800" imgH="1828800" progId="">
                  <p:embed/>
                </p:oleObj>
              </mc:Choice>
              <mc:Fallback>
                <p:oleObj name="PhotoSuite Image" r:id="rId5" imgW="1828800" imgH="182880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458786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2028459"/>
              </p:ext>
            </p:extLst>
          </p:nvPr>
        </p:nvGraphicFramePr>
        <p:xfrm>
          <a:off x="1828800" y="458786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Suite Image" r:id="rId7" imgW="1828800" imgH="1828800" progId="">
                  <p:embed/>
                </p:oleObj>
              </mc:Choice>
              <mc:Fallback>
                <p:oleObj name="PhotoSuite Image" r:id="rId7" imgW="1828800" imgH="182880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58786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5015652"/>
              </p:ext>
            </p:extLst>
          </p:nvPr>
        </p:nvGraphicFramePr>
        <p:xfrm>
          <a:off x="914400" y="2667000"/>
          <a:ext cx="3811588" cy="381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Suite Image" r:id="rId9" imgW="3943440" imgH="3943440" progId="">
                  <p:embed/>
                </p:oleObj>
              </mc:Choice>
              <mc:Fallback>
                <p:oleObj name="PhotoSuite Image" r:id="rId9" imgW="3943440" imgH="394344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667000"/>
                        <a:ext cx="3811588" cy="381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ans_s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373063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 descr="cans_out_s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2590800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 descr="windows_s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3475" y="373063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 descr="windows_out_s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2590800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 descr="app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1" y="4281488"/>
            <a:ext cx="21939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3" descr="apples_ou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3505200"/>
            <a:ext cx="4389438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9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5822319"/>
              </p:ext>
            </p:extLst>
          </p:nvPr>
        </p:nvGraphicFramePr>
        <p:xfrm>
          <a:off x="4495800" y="296862"/>
          <a:ext cx="3314700" cy="293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Suite Image" r:id="rId5" imgW="3314880" imgH="2933640" progId="">
                  <p:embed/>
                </p:oleObj>
              </mc:Choice>
              <mc:Fallback>
                <p:oleObj name="PhotoSuite Image" r:id="rId5" imgW="3314880" imgH="293364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296862"/>
                        <a:ext cx="3314700" cy="293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7429155"/>
              </p:ext>
            </p:extLst>
          </p:nvPr>
        </p:nvGraphicFramePr>
        <p:xfrm>
          <a:off x="2057400" y="1087438"/>
          <a:ext cx="1619250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Suite Image" r:id="rId7" imgW="1619280" imgH="1457280" progId="">
                  <p:embed/>
                </p:oleObj>
              </mc:Choice>
              <mc:Fallback>
                <p:oleObj name="PhotoSuite Image" r:id="rId7" imgW="1619280" imgH="145728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1087438"/>
                        <a:ext cx="1619250" cy="1457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Texture</a:t>
            </a:r>
            <a:endParaRPr lang="en-US" sz="2800" i="1"/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46322" y="1305732"/>
            <a:ext cx="7772400" cy="1600200"/>
          </a:xfrm>
        </p:spPr>
        <p:txBody>
          <a:bodyPr/>
          <a:lstStyle/>
          <a:p>
            <a:pPr eaLnBrk="1" hangingPunct="1"/>
            <a:r>
              <a:rPr lang="en-US" dirty="0"/>
              <a:t>Texture depicts spatially repeating patterns</a:t>
            </a:r>
          </a:p>
          <a:p>
            <a:pPr eaLnBrk="1" hangingPunct="1"/>
            <a:r>
              <a:rPr lang="en-US" dirty="0"/>
              <a:t>Textures appear naturally and frequently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7154028"/>
              </p:ext>
            </p:extLst>
          </p:nvPr>
        </p:nvGraphicFramePr>
        <p:xfrm>
          <a:off x="1398722" y="3515532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Suite Image" r:id="rId3" imgW="2438280" imgH="2438280" progId="">
                  <p:embed/>
                </p:oleObj>
              </mc:Choice>
              <mc:Fallback>
                <p:oleObj name="PhotoSuite Image" r:id="rId3" imgW="2438280" imgH="243828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8722" y="3515532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7909529"/>
              </p:ext>
            </p:extLst>
          </p:nvPr>
        </p:nvGraphicFramePr>
        <p:xfrm>
          <a:off x="6732722" y="3544108"/>
          <a:ext cx="2000250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Suite Image" r:id="rId5" imgW="1619280" imgH="1457280" progId="">
                  <p:embed/>
                </p:oleObj>
              </mc:Choice>
              <mc:Fallback>
                <p:oleObj name="PhotoSuite Image" r:id="rId5" imgW="1619280" imgH="145728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722" y="3544108"/>
                        <a:ext cx="2000250" cy="180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2886888"/>
              </p:ext>
            </p:extLst>
          </p:nvPr>
        </p:nvGraphicFramePr>
        <p:xfrm>
          <a:off x="4065722" y="3515532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Suite Image" r:id="rId7" imgW="1219320" imgH="1219320" progId="">
                  <p:embed/>
                </p:oleObj>
              </mc:Choice>
              <mc:Fallback>
                <p:oleObj name="PhotoSuite Image" r:id="rId7" imgW="1219320" imgH="121932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5722" y="3515532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1627322" y="5344332"/>
            <a:ext cx="1056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radishes</a:t>
            </a: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4522922" y="5344332"/>
            <a:ext cx="7360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rocks</a:t>
            </a: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7189922" y="5344332"/>
            <a:ext cx="8258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yogurt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6722" y="6499000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Many slides from James Hays</a:t>
            </a: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5940388"/>
              </p:ext>
            </p:extLst>
          </p:nvPr>
        </p:nvGraphicFramePr>
        <p:xfrm>
          <a:off x="485775" y="5287962"/>
          <a:ext cx="11430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Suite Image" r:id="rId3" imgW="914400" imgH="914400" progId="">
                  <p:embed/>
                </p:oleObj>
              </mc:Choice>
              <mc:Fallback>
                <p:oleObj name="PhotoSuite Image" r:id="rId3" imgW="914400" imgH="9144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75" y="5287962"/>
                        <a:ext cx="11430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5" name="Picture 3" descr="S2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2326" y="1843088"/>
            <a:ext cx="146367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4" descr="S29_o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8238" y="381000"/>
            <a:ext cx="2925762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5" descr="peanuts_o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52600" y="3840162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6" descr="yellow-peppers_ou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18238" y="3505200"/>
            <a:ext cx="2925762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7" descr="yellow-pepper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32326" y="4967288"/>
            <a:ext cx="146367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23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8027923"/>
              </p:ext>
            </p:extLst>
          </p:nvPr>
        </p:nvGraphicFramePr>
        <p:xfrm>
          <a:off x="1828800" y="906462"/>
          <a:ext cx="2419350" cy="241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Suite Image" r:id="rId10" imgW="2419200" imgH="2419200" progId="">
                  <p:embed/>
                </p:oleObj>
              </mc:Choice>
              <mc:Fallback>
                <p:oleObj name="PhotoSuite Image" r:id="rId10" imgW="2419200" imgH="241920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906462"/>
                        <a:ext cx="2419350" cy="2419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8723521"/>
              </p:ext>
            </p:extLst>
          </p:nvPr>
        </p:nvGraphicFramePr>
        <p:xfrm>
          <a:off x="495300" y="2087562"/>
          <a:ext cx="12192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Suite Image" r:id="rId12" imgW="1219320" imgH="1219320" progId="">
                  <p:embed/>
                </p:oleObj>
              </mc:Choice>
              <mc:Fallback>
                <p:oleObj name="PhotoSuite Image" r:id="rId12" imgW="1219320" imgH="1219320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" y="2087562"/>
                        <a:ext cx="121920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3352800" y="2863312"/>
            <a:ext cx="2598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rebuchet MS" pitchFamily="34" charset="0"/>
              </a:rPr>
              <a:t>Portilla &amp; Simoncelli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902076" y="6352637"/>
            <a:ext cx="1660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rebuchet MS" pitchFamily="34" charset="0"/>
              </a:rPr>
              <a:t>Wei &amp; Levoy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7254768" y="6352636"/>
            <a:ext cx="1127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Trebuchet MS" pitchFamily="34" charset="0"/>
              </a:rPr>
              <a:t>Quilting</a:t>
            </a:r>
          </a:p>
        </p:txBody>
      </p:sp>
      <p:pic>
        <p:nvPicPr>
          <p:cNvPr id="31749" name="Picture 5" descr="brick3_m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8238" y="-32288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6" descr="brick3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0238" y="-32288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7" descr="brick3_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2238" y="1690149"/>
            <a:ext cx="2925762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8" descr="brick3_s_We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70238" y="3396712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9" descr="brick3_s_o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8238" y="3396712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6505576" y="2863312"/>
            <a:ext cx="2105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rebuchet MS" pitchFamily="34" charset="0"/>
              </a:rPr>
              <a:t>Xu, Guo &amp; Shum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457200" y="4615912"/>
            <a:ext cx="21478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input image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tex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862" y="1835898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 descr="tex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1862" y="83298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 descr="text_mo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9862" y="83298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 descr="text_We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81862" y="3512298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6" descr="text_o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9862" y="3512298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3364424" y="2978898"/>
            <a:ext cx="2598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rebuchet MS" pitchFamily="34" charset="0"/>
              </a:rPr>
              <a:t>Portilla &amp; Simoncelli</a:t>
            </a: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3913700" y="6468223"/>
            <a:ext cx="1660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rebuchet MS" pitchFamily="34" charset="0"/>
              </a:rPr>
              <a:t>Wei &amp; Levoy</a:t>
            </a: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6809192" y="6468222"/>
            <a:ext cx="1127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Trebuchet MS" pitchFamily="34" charset="0"/>
              </a:rPr>
              <a:t>Quilting</a:t>
            </a: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468824" y="4731498"/>
            <a:ext cx="21478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input image</a:t>
            </a: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6517200" y="2978898"/>
            <a:ext cx="2105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rebuchet MS" pitchFamily="34" charset="0"/>
              </a:rPr>
              <a:t>Xu, Guo &amp; Shum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Political Texture Synthesis</a:t>
            </a:r>
          </a:p>
        </p:txBody>
      </p:sp>
      <p:pic>
        <p:nvPicPr>
          <p:cNvPr id="33795" name="Picture 3" descr="The image “http://www-2.cs.cmu.edu/~efros/bush_ad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990600"/>
            <a:ext cx="442277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4354" name="Picture 2" descr="temp2-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30386" y="2438400"/>
            <a:ext cx="31369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4355" name="Picture 3" descr="temp1-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30386" y="2438400"/>
            <a:ext cx="31369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4356" name="Text Box 4"/>
          <p:cNvSpPr txBox="1">
            <a:spLocks noChangeArrowheads="1"/>
          </p:cNvSpPr>
          <p:nvPr/>
        </p:nvSpPr>
        <p:spPr bwMode="auto">
          <a:xfrm>
            <a:off x="2561687" y="2900363"/>
            <a:ext cx="7232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7200" b="1">
                <a:effectLst>
                  <a:outerShdw blurRad="38100" dist="38100" dir="2700000" algn="tl">
                    <a:srgbClr val="4D4D4D"/>
                  </a:outerShdw>
                </a:effectLst>
              </a:rPr>
              <a:t>+</a:t>
            </a:r>
            <a:endParaRPr lang="en-US" sz="6000" b="1">
              <a:effectLst>
                <a:outerShdw blurRad="38100" dist="38100" dir="2700000" algn="tl">
                  <a:srgbClr val="4D4D4D"/>
                </a:outerShdw>
              </a:effectLst>
            </a:endParaRPr>
          </a:p>
        </p:txBody>
      </p:sp>
      <p:sp>
        <p:nvSpPr>
          <p:cNvPr id="1764357" name="Rectangle 5"/>
          <p:cNvSpPr>
            <a:spLocks noChangeArrowheads="1"/>
          </p:cNvSpPr>
          <p:nvPr/>
        </p:nvSpPr>
        <p:spPr bwMode="auto">
          <a:xfrm>
            <a:off x="5609686" y="2870201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>
                <a:effectLst>
                  <a:outerShdw blurRad="38100" dist="38100" dir="2700000" algn="tl">
                    <a:srgbClr val="4D4D4D"/>
                  </a:outerShdw>
                </a:effectLst>
              </a:rPr>
              <a:t>=</a:t>
            </a:r>
          </a:p>
        </p:txBody>
      </p:sp>
      <p:pic>
        <p:nvPicPr>
          <p:cNvPr id="36870" name="Picture 6" descr="newpotat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2288" y="2573338"/>
            <a:ext cx="2822575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 descr="neworange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47486" y="2439988"/>
            <a:ext cx="2560638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Texture Transfer</a:t>
            </a:r>
          </a:p>
        </p:txBody>
      </p:sp>
      <p:sp>
        <p:nvSpPr>
          <p:cNvPr id="3687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580486" y="1296987"/>
            <a:ext cx="7772400" cy="1295400"/>
          </a:xfrm>
        </p:spPr>
        <p:txBody>
          <a:bodyPr/>
          <a:lstStyle/>
          <a:p>
            <a:pPr eaLnBrk="1" hangingPunct="1"/>
            <a:r>
              <a:rPr lang="en-US"/>
              <a:t>Try to explain one object with bits and pieces of another object: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6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Texture Transfer </a:t>
            </a:r>
            <a:endParaRPr lang="en-US" sz="3800"/>
          </a:p>
        </p:txBody>
      </p:sp>
      <p:graphicFrame>
        <p:nvGraphicFramePr>
          <p:cNvPr id="717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2473239"/>
              </p:ext>
            </p:extLst>
          </p:nvPr>
        </p:nvGraphicFramePr>
        <p:xfrm>
          <a:off x="1219201" y="1066800"/>
          <a:ext cx="2144713" cy="260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Suite Image" r:id="rId3" imgW="1143000" imgH="1390680" progId="">
                  <p:embed/>
                </p:oleObj>
              </mc:Choice>
              <mc:Fallback>
                <p:oleObj name="PhotoSuite Image" r:id="rId3" imgW="1143000" imgH="139068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1" y="1066800"/>
                        <a:ext cx="2144713" cy="2609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5604948"/>
              </p:ext>
            </p:extLst>
          </p:nvPr>
        </p:nvGraphicFramePr>
        <p:xfrm>
          <a:off x="1352550" y="4495800"/>
          <a:ext cx="2076450" cy="209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Suite Image" r:id="rId5" imgW="2076480" imgH="2095560" progId="">
                  <p:embed/>
                </p:oleObj>
              </mc:Choice>
              <mc:Fallback>
                <p:oleObj name="PhotoSuite Image" r:id="rId5" imgW="2076480" imgH="209556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2550" y="4495800"/>
                        <a:ext cx="2076450" cy="209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4838750"/>
              </p:ext>
            </p:extLst>
          </p:nvPr>
        </p:nvGraphicFramePr>
        <p:xfrm>
          <a:off x="6019800" y="2286000"/>
          <a:ext cx="2286000" cy="278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Suite Image" r:id="rId7" imgW="2286000" imgH="2781360" progId="">
                  <p:embed/>
                </p:oleObj>
              </mc:Choice>
              <mc:Fallback>
                <p:oleObj name="PhotoSuite Image" r:id="rId7" imgW="2286000" imgH="278136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286000"/>
                        <a:ext cx="2286000" cy="278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3581401" y="1066800"/>
            <a:ext cx="12362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Constraint</a:t>
            </a:r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 flipV="1">
            <a:off x="3429000" y="3581400"/>
            <a:ext cx="10668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3352800" y="2362200"/>
            <a:ext cx="11430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>
            <a:off x="4495800" y="35814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3733801" y="6096000"/>
            <a:ext cx="17492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Texture sample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466726" y="1143000"/>
            <a:ext cx="51085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dirty="0"/>
              <a:t>	Take the texture from one image and “paint” it onto another object</a:t>
            </a:r>
          </a:p>
          <a:p>
            <a:pPr marL="342900" indent="-342900">
              <a:spcBef>
                <a:spcPct val="20000"/>
              </a:spcBef>
            </a:pPr>
            <a:r>
              <a:rPr lang="en-US" sz="2800" dirty="0"/>
              <a:t> </a:t>
            </a:r>
          </a:p>
        </p:txBody>
      </p:sp>
      <p:pic>
        <p:nvPicPr>
          <p:cNvPr id="8196" name="Picture 3" descr="half-bi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1371600"/>
            <a:ext cx="27559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7232650" y="2971800"/>
            <a:ext cx="304800" cy="3048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819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9330456"/>
              </p:ext>
            </p:extLst>
          </p:nvPr>
        </p:nvGraphicFramePr>
        <p:xfrm>
          <a:off x="2070101" y="2971801"/>
          <a:ext cx="1876425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Suite Image" r:id="rId4" imgW="1876320" imgH="1266840" progId="">
                  <p:embed/>
                </p:oleObj>
              </mc:Choice>
              <mc:Fallback>
                <p:oleObj name="PhotoSuite Image" r:id="rId4" imgW="1876320" imgH="126684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0101" y="2971801"/>
                        <a:ext cx="1876425" cy="126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8455" name="Text Box 7"/>
          <p:cNvSpPr txBox="1">
            <a:spLocks noChangeArrowheads="1"/>
          </p:cNvSpPr>
          <p:nvPr/>
        </p:nvSpPr>
        <p:spPr bwMode="auto">
          <a:xfrm>
            <a:off x="317500" y="4876800"/>
            <a:ext cx="84455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800" dirty="0"/>
              <a:t>	Same as texture synthesis, except an additional constraint:</a:t>
            </a:r>
          </a:p>
          <a:p>
            <a:pPr marL="914400" lvl="1" indent="-457200">
              <a:buFontTx/>
              <a:buAutoNum type="arabicPeriod"/>
            </a:pPr>
            <a:r>
              <a:rPr lang="en-US" dirty="0"/>
              <a:t>Consistency of texture </a:t>
            </a:r>
          </a:p>
          <a:p>
            <a:pPr marL="914400" lvl="1" indent="-457200">
              <a:buFontTx/>
              <a:buAutoNum type="arabicPeriod"/>
            </a:pPr>
            <a:r>
              <a:rPr lang="en-US" dirty="0"/>
              <a:t>Patches from texture should correspond to patches from constraint in some way.  Typical example: blur luminance, use SSD for distance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Texture Transfer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8455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Correspondence maps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990600"/>
                <a:ext cx="6172200" cy="5486400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Correspondence maps guide which patches from source are copied into texture</a:t>
                </a:r>
              </a:p>
              <a:p>
                <a:pPr lvl="1"/>
                <a:r>
                  <a:rPr lang="en-US" dirty="0"/>
                  <a:t>Cost to copy a patch is 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𝛼</m:t>
                      </m:r>
                      <m:r>
                        <a:rPr lang="en-US" b="0" i="1" smtClean="0">
                          <a:latin typeface="Cambria Math"/>
                        </a:rPr>
                        <m:t>∗</m:t>
                      </m:r>
                      <m:r>
                        <a:rPr lang="en-US" b="0" i="1" smtClean="0">
                          <a:latin typeface="Cambria Math"/>
                        </a:rPr>
                        <m:t>𝑆𝑆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𝐷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𝑜𝑣𝑒𝑟𝑙𝑎𝑝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1−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𝛼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∗</m:t>
                      </m:r>
                      <m:r>
                        <a:rPr lang="en-US" b="0" i="1" smtClean="0">
                          <a:latin typeface="Cambria Math"/>
                        </a:rPr>
                        <m:t>𝑆𝑆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𝐷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𝑡𝑟𝑎𝑛𝑠𝑓𝑒𝑟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𝑆𝑆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𝑜𝑣𝑒𝑟𝑙𝑎𝑝</m:t>
                        </m:r>
                      </m:sub>
                    </m:sSub>
                  </m:oMath>
                </a14:m>
                <a:r>
                  <a:rPr lang="en-US" dirty="0"/>
                  <a:t>: sum sq </a:t>
                </a:r>
                <a:r>
                  <a:rPr lang="en-US" dirty="0" err="1"/>
                  <a:t>dist</a:t>
                </a:r>
                <a:r>
                  <a:rPr lang="en-US" dirty="0"/>
                  <a:t> of overlapping portion of patch with filled target image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𝑆𝑆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𝑡𝑟𝑎𝑛𝑠𝑓𝑒𝑟</m:t>
                        </m:r>
                      </m:sub>
                    </m:sSub>
                  </m:oMath>
                </a14:m>
                <a:r>
                  <a:rPr lang="en-US" dirty="0"/>
                  <a:t>: sum sq </a:t>
                </a:r>
                <a:r>
                  <a:rPr lang="en-US" dirty="0" err="1"/>
                  <a:t>dist</a:t>
                </a:r>
                <a:r>
                  <a:rPr lang="en-US" dirty="0"/>
                  <a:t> of correspondence map in target and source</a:t>
                </a:r>
              </a:p>
              <a:p>
                <a:endParaRPr lang="en-US" dirty="0"/>
              </a:p>
              <a:p>
                <a:r>
                  <a:rPr lang="en-US" dirty="0"/>
                  <a:t>Correspondence map typically is blurred grayscale version of original source and target</a:t>
                </a:r>
              </a:p>
              <a:p>
                <a:pPr lvl="1"/>
                <a:r>
                  <a:rPr lang="en-US" dirty="0"/>
                  <a:t>Want low frequency intensities to match but not details or color</a:t>
                </a:r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90600"/>
                <a:ext cx="6172200" cy="5486400"/>
              </a:xfrm>
              <a:blipFill>
                <a:blip r:embed="rId2"/>
                <a:stretch>
                  <a:fillRect l="-1678" t="-2333" r="-2172" b="-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31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3489" y="797597"/>
            <a:ext cx="4543425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498" name="Rectangle 2"/>
          <p:cNvSpPr>
            <a:spLocks noChangeArrowheads="1"/>
          </p:cNvSpPr>
          <p:nvPr/>
        </p:nvSpPr>
        <p:spPr bwMode="auto">
          <a:xfrm>
            <a:off x="5616062" y="1325564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>
                <a:effectLst>
                  <a:outerShdw blurRad="38100" dist="38100" dir="2700000" algn="tl">
                    <a:srgbClr val="4D4D4D"/>
                  </a:outerShdw>
                </a:effectLst>
              </a:rPr>
              <a:t>=</a:t>
            </a:r>
          </a:p>
        </p:txBody>
      </p:sp>
      <p:sp>
        <p:nvSpPr>
          <p:cNvPr id="1770499" name="Text Box 3"/>
          <p:cNvSpPr txBox="1">
            <a:spLocks noChangeArrowheads="1"/>
          </p:cNvSpPr>
          <p:nvPr/>
        </p:nvSpPr>
        <p:spPr bwMode="auto">
          <a:xfrm>
            <a:off x="3006213" y="1295401"/>
            <a:ext cx="7232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7200" b="1">
                <a:effectLst>
                  <a:outerShdw blurRad="38100" dist="38100" dir="2700000" algn="tl">
                    <a:srgbClr val="4D4D4D"/>
                  </a:outerShdw>
                </a:effectLst>
              </a:rPr>
              <a:t>+</a:t>
            </a:r>
            <a:endParaRPr lang="en-US" sz="6000" b="1">
              <a:effectLst>
                <a:outerShdw blurRad="38100" dist="38100" dir="2700000" algn="tl">
                  <a:srgbClr val="4D4D4D"/>
                </a:outerShdw>
              </a:effectLst>
            </a:endParaRPr>
          </a:p>
        </p:txBody>
      </p:sp>
      <p:pic>
        <p:nvPicPr>
          <p:cNvPr id="37892" name="Picture 4" descr="orange-pea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9463" y="1066800"/>
            <a:ext cx="2982913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 descr="pea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8550" y="1066800"/>
            <a:ext cx="2982912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 descr="oPaolina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08062" y="3429000"/>
            <a:ext cx="3251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7" descr="Paolina_black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1662" y="3409950"/>
            <a:ext cx="3251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8" descr="neworang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36426" y="903288"/>
            <a:ext cx="2560637" cy="218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girl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0263" y="1143000"/>
            <a:ext cx="3233737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 descr="fabr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599" y="245745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 descr="gir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162050"/>
            <a:ext cx="322262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Texture Synthesis</a:t>
            </a:r>
            <a:endParaRPr lang="en-US" sz="2800" i="1"/>
          </a:p>
        </p:txBody>
      </p:sp>
      <p:sp>
        <p:nvSpPr>
          <p:cNvPr id="20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199" y="1108074"/>
            <a:ext cx="77724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/>
              <a:t>Goal of Texture Synthesis: create new samples of a given texture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/>
              <a:t>Many applications: virtual environments, hole-filling, texturing surfaces 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9402407"/>
              </p:ext>
            </p:extLst>
          </p:nvPr>
        </p:nvGraphicFramePr>
        <p:xfrm>
          <a:off x="1142999" y="3927474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Suite Image" r:id="rId3" imgW="2438280" imgH="2438280" progId="">
                  <p:embed/>
                </p:oleObj>
              </mc:Choice>
              <mc:Fallback>
                <p:oleObj name="PhotoSuite Image" r:id="rId3" imgW="2438280" imgH="243828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2999" y="3927474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581399" y="3089274"/>
            <a:ext cx="4953000" cy="3657600"/>
            <a:chOff x="2160" y="1920"/>
            <a:chExt cx="3120" cy="2304"/>
          </a:xfrm>
        </p:grpSpPr>
        <p:sp>
          <p:nvSpPr>
            <p:cNvPr id="2059" name="AutoShape 6"/>
            <p:cNvSpPr>
              <a:spLocks noChangeArrowheads="1"/>
            </p:cNvSpPr>
            <p:nvPr/>
          </p:nvSpPr>
          <p:spPr bwMode="auto">
            <a:xfrm>
              <a:off x="2160" y="2784"/>
              <a:ext cx="480" cy="52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11B119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052" name="Object 7"/>
            <p:cNvGraphicFramePr>
              <a:graphicFrameLocks noChangeAspect="1"/>
            </p:cNvGraphicFramePr>
            <p:nvPr/>
          </p:nvGraphicFramePr>
          <p:xfrm>
            <a:off x="2976" y="3072"/>
            <a:ext cx="1152" cy="1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Suite Image" r:id="rId5" imgW="2438280" imgH="2438280" progId="">
                    <p:embed/>
                  </p:oleObj>
                </mc:Choice>
                <mc:Fallback>
                  <p:oleObj name="PhotoSuite Image" r:id="rId5" imgW="2438280" imgH="2438280" progId="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6" y="3072"/>
                          <a:ext cx="1152" cy="1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3" name="Object 8"/>
            <p:cNvGraphicFramePr>
              <a:graphicFrameLocks noChangeAspect="1"/>
            </p:cNvGraphicFramePr>
            <p:nvPr/>
          </p:nvGraphicFramePr>
          <p:xfrm>
            <a:off x="2976" y="1920"/>
            <a:ext cx="1152" cy="1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Suite Image" r:id="rId6" imgW="2438280" imgH="2438280" progId="">
                    <p:embed/>
                  </p:oleObj>
                </mc:Choice>
                <mc:Fallback>
                  <p:oleObj name="PhotoSuite Image" r:id="rId6" imgW="2438280" imgH="2438280" progId="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6" y="1920"/>
                          <a:ext cx="1152" cy="1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4" name="Object 9"/>
            <p:cNvGraphicFramePr>
              <a:graphicFrameLocks noChangeAspect="1"/>
            </p:cNvGraphicFramePr>
            <p:nvPr/>
          </p:nvGraphicFramePr>
          <p:xfrm>
            <a:off x="4128" y="1920"/>
            <a:ext cx="1152" cy="1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Suite Image" r:id="rId7" imgW="2438280" imgH="2438280" progId="">
                    <p:embed/>
                  </p:oleObj>
                </mc:Choice>
                <mc:Fallback>
                  <p:oleObj name="PhotoSuite Image" r:id="rId7" imgW="2438280" imgH="2438280" progId="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8" y="1920"/>
                          <a:ext cx="1152" cy="1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5" name="Object 10"/>
            <p:cNvGraphicFramePr>
              <a:graphicFrameLocks noChangeAspect="1"/>
            </p:cNvGraphicFramePr>
            <p:nvPr/>
          </p:nvGraphicFramePr>
          <p:xfrm>
            <a:off x="4128" y="3072"/>
            <a:ext cx="1152" cy="1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Suite Image" r:id="rId8" imgW="2438280" imgH="2438280" progId="">
                    <p:embed/>
                  </p:oleObj>
                </mc:Choice>
                <mc:Fallback>
                  <p:oleObj name="PhotoSuite Image" r:id="rId8" imgW="2438280" imgH="2438280" progId="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8" y="3072"/>
                          <a:ext cx="1152" cy="1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70292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8549075"/>
              </p:ext>
            </p:extLst>
          </p:nvPr>
        </p:nvGraphicFramePr>
        <p:xfrm>
          <a:off x="4800600" y="2971800"/>
          <a:ext cx="3775075" cy="377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Suite Image" r:id="rId9" imgW="5029200" imgH="5029200" progId="">
                  <p:embed/>
                </p:oleObj>
              </mc:Choice>
              <mc:Fallback>
                <p:oleObj name="PhotoSuite Image" r:id="rId9" imgW="5029200" imgH="5029200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2971800"/>
                        <a:ext cx="3775075" cy="3775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sacred toast</a:t>
            </a:r>
          </a:p>
        </p:txBody>
      </p:sp>
      <p:pic>
        <p:nvPicPr>
          <p:cNvPr id="304132" name="Picture 4" descr="http://cooltoast.com/wp-content/uploads/2010/03/Jesus_Toast_Grilled_Cheese-274x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7118" y="1905000"/>
            <a:ext cx="3581400" cy="3921241"/>
          </a:xfrm>
          <a:prstGeom prst="rect">
            <a:avLst/>
          </a:prstGeom>
          <a:noFill/>
        </p:spPr>
      </p:pic>
      <p:pic>
        <p:nvPicPr>
          <p:cNvPr id="304134" name="Picture 6" descr="http://t0.gstatic.com/images?q=tbn:ANd9GcQ2PLSHNjZrdYtUiJUCN78_Y_ef8xohVUCOy4YbUC-d3JCLBRk&amp;t=1&amp;usg=__0rHlbdFtQzxRuxKYkwQqGE6Oys8=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804318" y="3581399"/>
            <a:ext cx="1924050" cy="2381250"/>
          </a:xfrm>
          <a:prstGeom prst="rect">
            <a:avLst/>
          </a:prstGeom>
          <a:noFill/>
        </p:spPr>
      </p:pic>
      <p:pic>
        <p:nvPicPr>
          <p:cNvPr id="304136" name="Picture 8" descr="http://t0.gstatic.com/images?q=tbn:ANd9GcTR_kHFvl2JDbx4RKSOPoIj7_n2YFhzitRB0GfOEw4QoBNEenA&amp;t=1&amp;usg=__CaEd0HNDateSOK1vJea_SAjJy90=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5719" y="1143000"/>
            <a:ext cx="2466975" cy="184785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566318" y="2971799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395118" y="3581399"/>
            <a:ext cx="609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47518" y="297180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0375" y="6272674"/>
            <a:ext cx="8839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http://www.nbcnews.com/id/6511148/ns/us_news-weird_news/t/virgin-mary-grilled-cheese-sells/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 2: texture synthesis and transfer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726" y="1417638"/>
            <a:ext cx="3812126" cy="5135563"/>
          </a:xfrm>
        </p:spPr>
        <p:txBody>
          <a:bodyPr/>
          <a:lstStyle/>
          <a:p>
            <a:r>
              <a:rPr lang="en-US" sz="2000" dirty="0"/>
              <a:t>https://courses.engr.illinois.edu/cs445/fa2022/projects/quilting/ComputationalPhotography_ProjectQuilting.html  </a:t>
            </a:r>
          </a:p>
          <a:p>
            <a:r>
              <a:rPr lang="en-US" sz="2400" dirty="0"/>
              <a:t>Note: this is significantly more challenging than the first project</a:t>
            </a:r>
          </a:p>
        </p:txBody>
      </p:sp>
      <p:pic>
        <p:nvPicPr>
          <p:cNvPr id="4" name="Picture 3" descr="C:\Users\Hoiem\Documents\Classes\ComputationalPhotography - Fall 2012\projects\quilting\solutions\toas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46" y="4435483"/>
            <a:ext cx="2456349" cy="224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Hoiem\Documents\Classes\ComputationalPhotography - Fall 2012\projects\quilting\solutions\face_toast_cropp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326" y="4261120"/>
            <a:ext cx="2764638" cy="259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Hoiem\Documents\Classes\ComputationalPhotography - Fall 2012\projects\quilting\solutions\fac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303" y="4788386"/>
            <a:ext cx="1243011" cy="154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4497052" y="5424447"/>
            <a:ext cx="611038" cy="4330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 descr="C:\Users\Hoiem\Documents\Classes\ComputationalPhotography - Fall 2012\projects\quilting\samples\text_smal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524" y="1902907"/>
            <a:ext cx="1109132" cy="108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Hoiem\Documents\Classes\ComputationalPhotography - Fall 2012\projects\quilting\tex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305" y="1176553"/>
            <a:ext cx="2590800" cy="254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Arrow 9"/>
          <p:cNvSpPr/>
          <p:nvPr/>
        </p:nvSpPr>
        <p:spPr>
          <a:xfrm>
            <a:off x="5737069" y="2160905"/>
            <a:ext cx="611038" cy="4330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851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0880394"/>
              </p:ext>
            </p:extLst>
          </p:nvPr>
        </p:nvGraphicFramePr>
        <p:xfrm>
          <a:off x="1888210" y="1189012"/>
          <a:ext cx="1619250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Suite Image" r:id="rId2" imgW="1619250" imgH="1457325" progId="">
                  <p:embed/>
                </p:oleObj>
              </mc:Choice>
              <mc:Fallback>
                <p:oleObj name="PhotoSuite Image" r:id="rId2" imgW="1619250" imgH="1457325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8210" y="1189012"/>
                        <a:ext cx="1619250" cy="1457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1609066"/>
              </p:ext>
            </p:extLst>
          </p:nvPr>
        </p:nvGraphicFramePr>
        <p:xfrm>
          <a:off x="4860010" y="893736"/>
          <a:ext cx="3314700" cy="293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Suite Image" r:id="rId4" imgW="3314700" imgH="2933700" progId="">
                  <p:embed/>
                </p:oleObj>
              </mc:Choice>
              <mc:Fallback>
                <p:oleObj name="PhotoSuite Image" r:id="rId4" imgW="3314700" imgH="293370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010" y="893736"/>
                        <a:ext cx="3314700" cy="293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5711150" y="2036736"/>
            <a:ext cx="2501660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796748" y="2358787"/>
            <a:ext cx="2501660" cy="15067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590378" y="1901587"/>
            <a:ext cx="457200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574010" y="1803819"/>
            <a:ext cx="457200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079429" y="2032419"/>
            <a:ext cx="457200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345410" y="1441508"/>
            <a:ext cx="457200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/>
          <p:cNvSpPr/>
          <p:nvPr/>
        </p:nvSpPr>
        <p:spPr>
          <a:xfrm>
            <a:off x="3104534" y="1572341"/>
            <a:ext cx="2406768" cy="688679"/>
          </a:xfrm>
          <a:prstGeom prst="arc">
            <a:avLst>
              <a:gd name="adj1" fmla="val 11061735"/>
              <a:gd name="adj2" fmla="val 21231791"/>
            </a:avLst>
          </a:prstGeom>
          <a:ln w="2540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Texture Synthesis and Transfer Recap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92810" y="2722536"/>
                <a:ext cx="8229600" cy="4267200"/>
              </a:xfrm>
            </p:spPr>
            <p:txBody>
              <a:bodyPr>
                <a:normAutofit fontScale="625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For each overlapping patch in the output image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Compute the cost to each patch in the sample</a:t>
                </a:r>
              </a:p>
              <a:p>
                <a:pPr lvl="1"/>
                <a:r>
                  <a:rPr lang="en-US" dirty="0"/>
                  <a:t>Texture synthesis: this cost is the SSD (sum of square difference) of pixel values in the overlapping portion of the existing output and sample</a:t>
                </a:r>
              </a:p>
              <a:p>
                <a:pPr lvl="1"/>
                <a:r>
                  <a:rPr lang="en-US" dirty="0"/>
                  <a:t>Texture transfer: cost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𝛼</m:t>
                    </m:r>
                    <m:r>
                      <a:rPr lang="en-US" b="0" i="1" smtClean="0">
                        <a:latin typeface="Cambria Math"/>
                      </a:rPr>
                      <m:t>∗</m:t>
                    </m:r>
                    <m:r>
                      <a:rPr lang="en-US" b="0" i="1" smtClean="0">
                        <a:latin typeface="Cambria Math"/>
                      </a:rPr>
                      <m:t>𝑆𝑆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𝑜𝑣𝑒𝑟𝑙𝑎𝑝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1−</m:t>
                        </m:r>
                        <m:r>
                          <a:rPr lang="en-US" b="0" i="1" smtClean="0">
                            <a:latin typeface="Cambria Math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∗</m:t>
                    </m:r>
                    <m:r>
                      <a:rPr lang="en-US" b="0" i="1" smtClean="0">
                        <a:latin typeface="Cambria Math"/>
                      </a:rPr>
                      <m:t>𝑆𝑆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𝑡𝑟𝑎𝑛𝑠𝑓𝑒𝑟</m:t>
                        </m:r>
                      </m:sub>
                    </m:sSub>
                  </m:oMath>
                </a14:m>
                <a:r>
                  <a:rPr lang="en-US" dirty="0"/>
                  <a:t>   The latter term enforces that the source and target correspondence patches should match.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Select one sample patch that has a small cost (e.g. randomly pick one of K candidates)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Find a cut through the left/top borders of the patch based on overlapping region with existing output</a:t>
                </a:r>
              </a:p>
              <a:p>
                <a:pPr marL="914400" lvl="1" indent="-514350"/>
                <a:r>
                  <a:rPr lang="en-US" dirty="0"/>
                  <a:t>Use this cut to create a mask that specifies which pixels to copy from sample patch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Copy masked pixels from sample image to corresponding pixel locations in output image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2810" y="2722536"/>
                <a:ext cx="8229600" cy="4267200"/>
              </a:xfrm>
              <a:blipFill>
                <a:blip r:embed="rId7"/>
                <a:stretch>
                  <a:fillRect l="-815" t="-2143" r="-1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821411" y="1560113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02360" y="1559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231387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911FE-CCEA-F1E8-9AF3-9C880BD4C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PatchMatch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73BBB-DB6E-A0C4-4B46-5997A8090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Efros &amp; Leung synthesis is very slow: for every pixel to be filled, match surrounding patch across the source image</a:t>
            </a:r>
          </a:p>
          <a:p>
            <a:r>
              <a:rPr lang="en-US" dirty="0"/>
              <a:t>“Image Quilting” is faster by copying a patch at a time and blending it into the output</a:t>
            </a:r>
          </a:p>
          <a:p>
            <a:pPr lvl="1"/>
            <a:r>
              <a:rPr lang="en-US" dirty="0"/>
              <a:t>Typically neighboring pixels in source should stay together, so copy them patch by patch</a:t>
            </a:r>
          </a:p>
          <a:p>
            <a:r>
              <a:rPr lang="en-US" dirty="0" err="1"/>
              <a:t>PatchMatch</a:t>
            </a:r>
            <a:r>
              <a:rPr lang="en-US" dirty="0"/>
              <a:t> solves this in a more efficient and general way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8C20F2-E721-D2B1-8659-51931C10013A}"/>
              </a:ext>
            </a:extLst>
          </p:cNvPr>
          <p:cNvSpPr txBox="1"/>
          <p:nvPr/>
        </p:nvSpPr>
        <p:spPr>
          <a:xfrm>
            <a:off x="152400" y="6202363"/>
            <a:ext cx="6476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Barnes et al. </a:t>
            </a:r>
            <a:r>
              <a:rPr lang="en-US" dirty="0" err="1"/>
              <a:t>Siggraph</a:t>
            </a:r>
            <a:r>
              <a:rPr lang="en-US" dirty="0"/>
              <a:t> 2009</a:t>
            </a:r>
          </a:p>
          <a:p>
            <a:r>
              <a:rPr lang="en-US" dirty="0">
                <a:hlinkClick r:id="rId2"/>
              </a:rPr>
              <a:t>http://gfx.cs.princeton.edu/pubs/Barnes_2009_PAR/index.php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45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90DDC-CA66-413B-35C8-35B4077B0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PatchMatch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61EDA-F08B-0DC3-A1C1-BC4B86EAA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Solve for labels that minimize some cost function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46F5A2-6675-A301-8655-9D15D2EDC1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22"/>
          <a:stretch/>
        </p:blipFill>
        <p:spPr>
          <a:xfrm>
            <a:off x="609600" y="3459480"/>
            <a:ext cx="2971800" cy="21075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2BA995C-355E-E37E-ECC4-CD2967EE0745}"/>
              </a:ext>
            </a:extLst>
          </p:cNvPr>
          <p:cNvSpPr/>
          <p:nvPr/>
        </p:nvSpPr>
        <p:spPr>
          <a:xfrm>
            <a:off x="1790699" y="4678680"/>
            <a:ext cx="723899" cy="76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72BB32-CF9E-9C4E-5188-1C87F6C1C7A4}"/>
              </a:ext>
            </a:extLst>
          </p:cNvPr>
          <p:cNvSpPr txBox="1"/>
          <p:nvPr/>
        </p:nvSpPr>
        <p:spPr>
          <a:xfrm>
            <a:off x="4267200" y="3581400"/>
            <a:ext cx="731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Hole Fill-in</a:t>
            </a:r>
            <a:r>
              <a:rPr lang="en-US" dirty="0"/>
              <a:t>: </a:t>
            </a:r>
          </a:p>
          <a:p>
            <a:r>
              <a:rPr lang="en-US" dirty="0"/>
              <a:t>For each pixel (</a:t>
            </a:r>
            <a:r>
              <a:rPr lang="en-US" dirty="0" err="1"/>
              <a:t>i,j</a:t>
            </a:r>
            <a:r>
              <a:rPr lang="en-US" dirty="0"/>
              <a:t>) in the hole, solve for pixel coordinate (</a:t>
            </a:r>
            <a:r>
              <a:rPr lang="en-US" dirty="0" err="1"/>
              <a:t>n,m</a:t>
            </a:r>
            <a:r>
              <a:rPr lang="en-US" dirty="0"/>
              <a:t>) from source to minimize sum of SSD of patches between target and source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99BF5B-21BB-898C-5F73-AC2618D97DD7}"/>
              </a:ext>
            </a:extLst>
          </p:cNvPr>
          <p:cNvSpPr txBox="1"/>
          <p:nvPr/>
        </p:nvSpPr>
        <p:spPr>
          <a:xfrm>
            <a:off x="3200400" y="5984923"/>
            <a:ext cx="5718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How to solve for this efficiently?</a:t>
            </a:r>
          </a:p>
        </p:txBody>
      </p:sp>
    </p:spTree>
    <p:extLst>
      <p:ext uri="{BB962C8B-B14F-4D97-AF65-F5344CB8AC3E}">
        <p14:creationId xmlns:p14="http://schemas.microsoft.com/office/powerpoint/2010/main" val="114812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90DDC-CA66-413B-35C8-35B4077B0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PatchMatch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61EDA-F08B-0DC3-A1C1-BC4B86EAA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Solve for labels that minimize some cost function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46F5A2-6675-A301-8655-9D15D2EDC1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22"/>
          <a:stretch/>
        </p:blipFill>
        <p:spPr>
          <a:xfrm>
            <a:off x="609600" y="3459480"/>
            <a:ext cx="2971800" cy="21075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2BA995C-355E-E37E-ECC4-CD2967EE0745}"/>
              </a:ext>
            </a:extLst>
          </p:cNvPr>
          <p:cNvSpPr/>
          <p:nvPr/>
        </p:nvSpPr>
        <p:spPr>
          <a:xfrm>
            <a:off x="1790699" y="4678680"/>
            <a:ext cx="723899" cy="76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5EB5D5-C756-9A30-99AD-44D8B0F95D1A}"/>
              </a:ext>
            </a:extLst>
          </p:cNvPr>
          <p:cNvSpPr txBox="1"/>
          <p:nvPr/>
        </p:nvSpPr>
        <p:spPr>
          <a:xfrm>
            <a:off x="4267200" y="3581400"/>
            <a:ext cx="7086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Hole Fill-in</a:t>
            </a:r>
            <a:r>
              <a:rPr lang="en-US" dirty="0"/>
              <a:t>: </a:t>
            </a:r>
          </a:p>
          <a:p>
            <a:r>
              <a:rPr lang="en-US" dirty="0"/>
              <a:t>For each pixel (</a:t>
            </a:r>
            <a:r>
              <a:rPr lang="en-US" dirty="0" err="1"/>
              <a:t>i,j</a:t>
            </a:r>
            <a:r>
              <a:rPr lang="en-US" dirty="0"/>
              <a:t>) in the hole, solve for </a:t>
            </a:r>
            <a:r>
              <a:rPr lang="en-US" b="1" strike="sngStrike" dirty="0"/>
              <a:t>pixel coordinate (</a:t>
            </a:r>
            <a:r>
              <a:rPr lang="en-US" b="1" strike="sngStrike" dirty="0" err="1"/>
              <a:t>n,m</a:t>
            </a:r>
            <a:r>
              <a:rPr lang="en-US" b="1" strike="sngStrike" dirty="0"/>
              <a:t>)</a:t>
            </a:r>
            <a:r>
              <a:rPr lang="en-US" b="1" dirty="0"/>
              <a:t> offset (</a:t>
            </a:r>
            <a:r>
              <a:rPr lang="en-US" b="1" dirty="0" err="1"/>
              <a:t>a,b</a:t>
            </a:r>
            <a:r>
              <a:rPr lang="en-US" b="1" dirty="0"/>
              <a:t>)=(</a:t>
            </a:r>
            <a:r>
              <a:rPr lang="en-US" b="1" dirty="0" err="1"/>
              <a:t>n,m</a:t>
            </a:r>
            <a:r>
              <a:rPr lang="en-US" b="1" dirty="0"/>
              <a:t>)-(</a:t>
            </a:r>
            <a:r>
              <a:rPr lang="en-US" b="1" dirty="0" err="1"/>
              <a:t>i,j</a:t>
            </a:r>
            <a:r>
              <a:rPr lang="en-US" b="1" dirty="0"/>
              <a:t>)</a:t>
            </a:r>
            <a:r>
              <a:rPr lang="en-US" dirty="0"/>
              <a:t> from source to minimize sum of SSD of patches between target and source</a:t>
            </a:r>
          </a:p>
          <a:p>
            <a:endParaRPr lang="en-US" dirty="0"/>
          </a:p>
          <a:p>
            <a:r>
              <a:rPr lang="en-US" dirty="0"/>
              <a:t>When copying a patch, offset is piecewise constant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FF460B-BDFF-1A39-8205-E9BF8150CD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743" t="57849" r="21614" b="18289"/>
          <a:stretch/>
        </p:blipFill>
        <p:spPr>
          <a:xfrm>
            <a:off x="2590800" y="4678680"/>
            <a:ext cx="457200" cy="50292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C10C9F-72BE-FA68-1E09-0D63ACF1DC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743" t="57849" r="21614" b="18289"/>
          <a:stretch/>
        </p:blipFill>
        <p:spPr>
          <a:xfrm>
            <a:off x="1981200" y="4722223"/>
            <a:ext cx="457200" cy="50292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12" name="Arc 11">
            <a:extLst>
              <a:ext uri="{FF2B5EF4-FFF2-40B4-BE49-F238E27FC236}">
                <a16:creationId xmlns:a16="http://schemas.microsoft.com/office/drawing/2014/main" id="{7ADD4041-D813-84BA-ED08-E02333AC26F2}"/>
              </a:ext>
            </a:extLst>
          </p:cNvPr>
          <p:cNvSpPr/>
          <p:nvPr/>
        </p:nvSpPr>
        <p:spPr>
          <a:xfrm rot="19467802">
            <a:off x="1924917" y="4828882"/>
            <a:ext cx="990600" cy="762000"/>
          </a:xfrm>
          <a:prstGeom prst="arc">
            <a:avLst/>
          </a:prstGeom>
          <a:ln w="28575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326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90DDC-CA66-413B-35C8-35B4077B0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PatchMatch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61EDA-F08B-0DC3-A1C1-BC4B86EAA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Solve for labels that minimize some cost function</a:t>
            </a:r>
          </a:p>
          <a:p>
            <a:r>
              <a:rPr lang="en-US" dirty="0"/>
              <a:t>Key assumption: a pixel and its neighbor very likely have the same or similar labels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46F5A2-6675-A301-8655-9D15D2EDC1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22"/>
          <a:stretch/>
        </p:blipFill>
        <p:spPr>
          <a:xfrm>
            <a:off x="609600" y="3459480"/>
            <a:ext cx="2971800" cy="21075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2BA995C-355E-E37E-ECC4-CD2967EE0745}"/>
              </a:ext>
            </a:extLst>
          </p:cNvPr>
          <p:cNvSpPr/>
          <p:nvPr/>
        </p:nvSpPr>
        <p:spPr>
          <a:xfrm>
            <a:off x="1790699" y="4678680"/>
            <a:ext cx="723899" cy="76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5EB5D5-C756-9A30-99AD-44D8B0F95D1A}"/>
              </a:ext>
            </a:extLst>
          </p:cNvPr>
          <p:cNvSpPr txBox="1"/>
          <p:nvPr/>
        </p:nvSpPr>
        <p:spPr>
          <a:xfrm>
            <a:off x="4267200" y="3581400"/>
            <a:ext cx="7086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Hole Fill-in</a:t>
            </a:r>
            <a:r>
              <a:rPr lang="en-US" dirty="0"/>
              <a:t>: </a:t>
            </a:r>
          </a:p>
          <a:p>
            <a:r>
              <a:rPr lang="en-US" dirty="0"/>
              <a:t>For each pixel (</a:t>
            </a:r>
            <a:r>
              <a:rPr lang="en-US" dirty="0" err="1"/>
              <a:t>i,j</a:t>
            </a:r>
            <a:r>
              <a:rPr lang="en-US" dirty="0"/>
              <a:t>) in the hole, solve for </a:t>
            </a:r>
            <a:r>
              <a:rPr lang="en-US" b="1" dirty="0"/>
              <a:t>offset (</a:t>
            </a:r>
            <a:r>
              <a:rPr lang="en-US" b="1" dirty="0" err="1"/>
              <a:t>a,b</a:t>
            </a:r>
            <a:r>
              <a:rPr lang="en-US" b="1" dirty="0"/>
              <a:t>)=(</a:t>
            </a:r>
            <a:r>
              <a:rPr lang="en-US" b="1" dirty="0" err="1"/>
              <a:t>n,m</a:t>
            </a:r>
            <a:r>
              <a:rPr lang="en-US" b="1" dirty="0"/>
              <a:t>)-(</a:t>
            </a:r>
            <a:r>
              <a:rPr lang="en-US" b="1" dirty="0" err="1"/>
              <a:t>i,j</a:t>
            </a:r>
            <a:r>
              <a:rPr lang="en-US" b="1" dirty="0"/>
              <a:t>)</a:t>
            </a:r>
            <a:r>
              <a:rPr lang="en-US" dirty="0"/>
              <a:t> from source to minimize sum of SSD of patches between target and source</a:t>
            </a:r>
          </a:p>
          <a:p>
            <a:endParaRPr lang="en-US" dirty="0"/>
          </a:p>
          <a:p>
            <a:r>
              <a:rPr lang="en-US" dirty="0"/>
              <a:t>When copying a patch, offset is piecewise constant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FF460B-BDFF-1A39-8205-E9BF8150CD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743" t="57849" r="21614" b="18289"/>
          <a:stretch/>
        </p:blipFill>
        <p:spPr>
          <a:xfrm>
            <a:off x="2590800" y="4678680"/>
            <a:ext cx="457200" cy="50292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C10C9F-72BE-FA68-1E09-0D63ACF1DC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743" t="57849" r="21614" b="18289"/>
          <a:stretch/>
        </p:blipFill>
        <p:spPr>
          <a:xfrm>
            <a:off x="1981200" y="4722223"/>
            <a:ext cx="457200" cy="50292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12" name="Arc 11">
            <a:extLst>
              <a:ext uri="{FF2B5EF4-FFF2-40B4-BE49-F238E27FC236}">
                <a16:creationId xmlns:a16="http://schemas.microsoft.com/office/drawing/2014/main" id="{7ADD4041-D813-84BA-ED08-E02333AC26F2}"/>
              </a:ext>
            </a:extLst>
          </p:cNvPr>
          <p:cNvSpPr/>
          <p:nvPr/>
        </p:nvSpPr>
        <p:spPr>
          <a:xfrm rot="19467802">
            <a:off x="1924917" y="4828882"/>
            <a:ext cx="990600" cy="762000"/>
          </a:xfrm>
          <a:prstGeom prst="arc">
            <a:avLst/>
          </a:prstGeom>
          <a:ln w="28575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8290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90DDC-CA66-413B-35C8-35B4077B0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PatchMatch</a:t>
            </a:r>
            <a:r>
              <a:rPr lang="en-US" dirty="0"/>
              <a:t>: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61EDA-F08B-0DC3-A1C1-BC4B86EAA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Solve for labels that minimize some cost function</a:t>
            </a:r>
          </a:p>
          <a:p>
            <a:r>
              <a:rPr lang="en-US" dirty="0"/>
              <a:t>Key assumption: a pixel and its neighbor very likely have the same or similar labels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D1CDBC-A929-8058-1BB6-A2264D02F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2742" y="3407229"/>
            <a:ext cx="4285343" cy="25358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8F3CBD-3F17-A027-87DF-CBB7C5891702}"/>
              </a:ext>
            </a:extLst>
          </p:cNvPr>
          <p:cNvSpPr txBox="1"/>
          <p:nvPr/>
        </p:nvSpPr>
        <p:spPr>
          <a:xfrm>
            <a:off x="609600" y="3407229"/>
            <a:ext cx="70031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PatchMatch</a:t>
            </a:r>
            <a:r>
              <a:rPr lang="en-US" sz="2400" b="1" dirty="0"/>
              <a:t> Algorithm basics</a:t>
            </a:r>
          </a:p>
          <a:p>
            <a:pPr marL="465138" indent="-465138">
              <a:buFont typeface="+mj-lt"/>
              <a:buAutoNum type="arabicPeriod"/>
            </a:pPr>
            <a:r>
              <a:rPr lang="en-US" sz="2400" dirty="0"/>
              <a:t>Randomly initialize matches</a:t>
            </a:r>
          </a:p>
          <a:p>
            <a:pPr marL="465138" indent="-465138">
              <a:buFont typeface="+mj-lt"/>
              <a:buAutoNum type="arabicPeriod"/>
            </a:pPr>
            <a:r>
              <a:rPr lang="en-US" sz="2400" dirty="0"/>
              <a:t>Scan across image (forward and backward)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400" dirty="0"/>
              <a:t>Check if neighbor’s offsets or random perturbations around current offset produce better scores 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400" dirty="0"/>
              <a:t>Keep best found so far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Repeat (2) several times</a:t>
            </a:r>
          </a:p>
        </p:txBody>
      </p:sp>
    </p:spTree>
    <p:extLst>
      <p:ext uri="{BB962C8B-B14F-4D97-AF65-F5344CB8AC3E}">
        <p14:creationId xmlns:p14="http://schemas.microsoft.com/office/powerpoint/2010/main" val="40109365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9D560-2504-105E-601B-7327C92F4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PatchMatch</a:t>
            </a:r>
            <a:r>
              <a:rPr lang="en-US" dirty="0"/>
              <a:t>: Convergence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762304-0E5C-4C34-8182-128EF7E81985}"/>
              </a:ext>
            </a:extLst>
          </p:cNvPr>
          <p:cNvSpPr txBox="1"/>
          <p:nvPr/>
        </p:nvSpPr>
        <p:spPr>
          <a:xfrm>
            <a:off x="152399" y="3834280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Example of convergence with retargeting (find offsets to map bottom image onto top)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01BEEE-D1EF-54F0-5A10-5A7F700F5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50" y="990882"/>
            <a:ext cx="11584899" cy="25080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B08A32-8C4A-2B74-1B46-D61F775FB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57" y="4853811"/>
            <a:ext cx="2718033" cy="18204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BB807CF-D67F-1E09-DE61-C3B598D4DB03}"/>
              </a:ext>
            </a:extLst>
          </p:cNvPr>
          <p:cNvSpPr txBox="1"/>
          <p:nvPr/>
        </p:nvSpPr>
        <p:spPr>
          <a:xfrm>
            <a:off x="2889201" y="4742541"/>
            <a:ext cx="9601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Why so fast?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Offset has constant or similar values in large regions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Very good chance that at least one pixel gets lucky in random assignment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Good assignments propagate quickly</a:t>
            </a:r>
          </a:p>
        </p:txBody>
      </p:sp>
    </p:spTree>
    <p:extLst>
      <p:ext uri="{BB962C8B-B14F-4D97-AF65-F5344CB8AC3E}">
        <p14:creationId xmlns:p14="http://schemas.microsoft.com/office/powerpoint/2010/main" val="245091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B4DAE-9E4D-35D2-2CA9-F50B69A75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PatchMatch</a:t>
            </a:r>
            <a:r>
              <a:rPr lang="en-US" dirty="0"/>
              <a:t>: Image Completion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6D1EE-7352-F898-635F-3663F2004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4032308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Guides constrain search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A4D8F0-C675-3406-A611-1CA3F2912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1908" y="914400"/>
            <a:ext cx="7550092" cy="57548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77A972-7993-C121-2C34-0917BAF6E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485" y="2362200"/>
            <a:ext cx="4032308" cy="17196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E99664-8858-8E8A-55F9-6E0944F09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4187718"/>
            <a:ext cx="2354512" cy="196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45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Challenge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9079" y="4419599"/>
            <a:ext cx="7910513" cy="1371600"/>
          </a:xfrm>
        </p:spPr>
        <p:txBody>
          <a:bodyPr/>
          <a:lstStyle/>
          <a:p>
            <a:pPr eaLnBrk="1" hangingPunct="1">
              <a:buNone/>
            </a:pPr>
            <a:r>
              <a:rPr lang="en-US" dirty="0"/>
              <a:t>	Need to model the whole spectrum: from repeated to stochastic texture</a:t>
            </a:r>
          </a:p>
        </p:txBody>
      </p:sp>
      <p:pic>
        <p:nvPicPr>
          <p:cNvPr id="12292" name="Picture 10" descr="C:\Documents and Settings\James\Desktop\comp_photo\hays_slides\15\Texture_spectr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766" y="1295400"/>
            <a:ext cx="8215312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8742B-08BC-3F0C-0B9B-3BE991B93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PatchMatch</a:t>
            </a:r>
            <a:r>
              <a:rPr lang="en-US" dirty="0"/>
              <a:t>: retargeting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A78EF-FE63-992E-C2C2-3A8BD166A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Produce output image of target size with optional constraints</a:t>
            </a:r>
          </a:p>
          <a:p>
            <a:r>
              <a:rPr lang="en-US" dirty="0"/>
              <a:t>Bi-directional matching: each patch in source should match something in target and vice-versa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8A496F-9AB4-AE23-C52E-474947142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651" y="3434255"/>
            <a:ext cx="5469622" cy="28354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1F6160-496A-05AC-A857-716EDDE58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434256"/>
            <a:ext cx="4228051" cy="283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073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AC478-2EC2-78E4-ABAA-EFA9F46BE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PatchMatch</a:t>
            </a:r>
            <a:r>
              <a:rPr lang="en-US" dirty="0"/>
              <a:t>: other applications and extensions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09CE0-7D3A-8649-6D4F-8D5E5A39A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6477000" cy="559757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Applications</a:t>
            </a:r>
          </a:p>
          <a:p>
            <a:r>
              <a:rPr lang="en-US" dirty="0"/>
              <a:t>Two-view stereo: labels are displacements</a:t>
            </a:r>
          </a:p>
          <a:p>
            <a:r>
              <a:rPr lang="en-US" dirty="0"/>
              <a:t>Multiview stereo: labels are plane parameters</a:t>
            </a:r>
          </a:p>
          <a:p>
            <a:r>
              <a:rPr lang="en-US" dirty="0"/>
              <a:t>Semantic correspondence: labels are offsets</a:t>
            </a:r>
          </a:p>
          <a:p>
            <a:r>
              <a:rPr lang="en-US" dirty="0"/>
              <a:t>Denoising, symmetry detection, …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Extensions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Red/black propagation for efficient GPU implementation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Varying propagation/scoring schemes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C6086F-FFAC-18C7-BCA5-8411FA4D3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3414486"/>
            <a:ext cx="3610429" cy="31736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66242D-5629-1EBE-3E29-A61D406A813A}"/>
              </a:ext>
            </a:extLst>
          </p:cNvPr>
          <p:cNvSpPr txBox="1"/>
          <p:nvPr/>
        </p:nvSpPr>
        <p:spPr>
          <a:xfrm>
            <a:off x="9042983" y="6488668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Lee et al. CVPR 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84C55D-1282-2A15-3A6A-1574620365E0}"/>
              </a:ext>
            </a:extLst>
          </p:cNvPr>
          <p:cNvSpPr txBox="1"/>
          <p:nvPr/>
        </p:nvSpPr>
        <p:spPr>
          <a:xfrm>
            <a:off x="8101960" y="2791923"/>
            <a:ext cx="348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Schoenberger</a:t>
            </a:r>
            <a:r>
              <a:rPr lang="en-US" dirty="0"/>
              <a:t> et al. ECCV 2016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0F28E8-FFB6-ED04-0408-132D22098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1929" y="962868"/>
            <a:ext cx="3581900" cy="182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651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6753" y="914400"/>
            <a:ext cx="4953000" cy="5867400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  <a:p>
            <a:r>
              <a:rPr lang="en-US" dirty="0"/>
              <a:t>Texture synthesis and hole-filling can be thought of as a form of probabilistic hallucination</a:t>
            </a:r>
          </a:p>
          <a:p>
            <a:endParaRPr lang="en-US" dirty="0"/>
          </a:p>
          <a:p>
            <a:r>
              <a:rPr lang="en-US" dirty="0"/>
              <a:t>Simple, similarity-based matching is a powerful tool</a:t>
            </a:r>
          </a:p>
          <a:p>
            <a:pPr lvl="1"/>
            <a:r>
              <a:rPr lang="en-US" dirty="0"/>
              <a:t>Synthesis</a:t>
            </a:r>
          </a:p>
          <a:p>
            <a:pPr lvl="1"/>
            <a:r>
              <a:rPr lang="en-US" dirty="0"/>
              <a:t>Hole-filling</a:t>
            </a:r>
          </a:p>
          <a:p>
            <a:pPr lvl="1"/>
            <a:r>
              <a:rPr lang="en-US" dirty="0"/>
              <a:t>Retargeting</a:t>
            </a:r>
          </a:p>
          <a:p>
            <a:pPr lvl="1"/>
            <a:r>
              <a:rPr lang="en-US" dirty="0"/>
              <a:t>And much more…</a:t>
            </a:r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Key is how to define similarity and efficiently find neighbors</a:t>
            </a:r>
          </a:p>
          <a:p>
            <a:endParaRPr lang="en-US" dirty="0"/>
          </a:p>
          <a:p>
            <a:r>
              <a:rPr lang="en-US" dirty="0" err="1"/>
              <a:t>PatchMatch</a:t>
            </a:r>
            <a:r>
              <a:rPr lang="en-US" dirty="0"/>
              <a:t> provides flexible and highly efficient optimization</a:t>
            </a:r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0" y="685800"/>
            <a:ext cx="1981200" cy="32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A615A9-059C-BF40-CC42-A76DAA78A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10" y="4656622"/>
            <a:ext cx="5570290" cy="195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867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Cutting and seam finding</a:t>
            </a:r>
          </a:p>
        </p:txBody>
      </p:sp>
    </p:spTree>
    <p:extLst>
      <p:ext uri="{BB962C8B-B14F-4D97-AF65-F5344CB8AC3E}">
        <p14:creationId xmlns:p14="http://schemas.microsoft.com/office/powerpoint/2010/main" val="4540590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Related idea: Image Analogies</a:t>
            </a:r>
          </a:p>
        </p:txBody>
      </p:sp>
      <p:pic>
        <p:nvPicPr>
          <p:cNvPr id="40963" name="Picture 3" descr="watercolor-sr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560" y="1047428"/>
            <a:ext cx="2925763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 descr="watercol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9160" y="1047428"/>
            <a:ext cx="2925763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1651276" y="3257227"/>
            <a:ext cx="3385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5904563" y="3257227"/>
            <a:ext cx="372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A’</a:t>
            </a: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1691757" y="6152827"/>
            <a:ext cx="3385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5907909" y="6152827"/>
            <a:ext cx="3898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B’</a:t>
            </a:r>
          </a:p>
        </p:txBody>
      </p:sp>
      <p:pic>
        <p:nvPicPr>
          <p:cNvPr id="40969" name="Picture 9" descr="boat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559" y="3866828"/>
            <a:ext cx="3271838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6650" name="Picture 10" descr="watercolor-boat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39159" y="3835077"/>
            <a:ext cx="3290888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562960" y="6469295"/>
            <a:ext cx="4685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Analogies, Hertzmann et al. SG 2001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24760" y="1885628"/>
            <a:ext cx="620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: 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42277" y="4668297"/>
            <a:ext cx="620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: :</a:t>
            </a:r>
          </a:p>
        </p:txBody>
      </p:sp>
    </p:spTree>
    <p:extLst>
      <p:ext uri="{BB962C8B-B14F-4D97-AF65-F5344CB8AC3E}">
        <p14:creationId xmlns:p14="http://schemas.microsoft.com/office/powerpoint/2010/main" val="33913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6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watercolor-boa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337" y="609600"/>
            <a:ext cx="8475663" cy="557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77619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analogies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171145" cy="5135563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Define a similarity between A and B</a:t>
            </a:r>
          </a:p>
          <a:p>
            <a:r>
              <a:rPr lang="en-US" dirty="0"/>
              <a:t>For each patch in B:</a:t>
            </a:r>
          </a:p>
          <a:p>
            <a:pPr lvl="1"/>
            <a:r>
              <a:rPr lang="en-US" dirty="0"/>
              <a:t>Find a matching patch in A, whose corresponding A’ also fits in well with existing patches in B’</a:t>
            </a:r>
          </a:p>
          <a:p>
            <a:pPr lvl="1"/>
            <a:r>
              <a:rPr lang="en-US" dirty="0"/>
              <a:t>Copy the patch in A’ to B’</a:t>
            </a:r>
          </a:p>
          <a:p>
            <a:r>
              <a:rPr lang="en-US" dirty="0"/>
              <a:t>Algorithm is done iteratively, coarse-to-fine</a:t>
            </a:r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5591066" y="152400"/>
            <a:ext cx="3212926" cy="2576538"/>
            <a:chOff x="457200" y="1066800"/>
            <a:chExt cx="7329488" cy="5877727"/>
          </a:xfrm>
        </p:grpSpPr>
        <p:pic>
          <p:nvPicPr>
            <p:cNvPr id="4" name="Picture 3" descr="watercolor-src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" y="1066800"/>
              <a:ext cx="2925763" cy="219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4" descr="watercolo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95800" y="1066800"/>
              <a:ext cx="2925763" cy="219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1311140" y="3276599"/>
              <a:ext cx="732103" cy="772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/>
                <a:t>A</a:t>
              </a: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5547732" y="3276599"/>
              <a:ext cx="799681" cy="772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/>
                <a:t>A’</a:t>
              </a: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1351621" y="6172201"/>
              <a:ext cx="732103" cy="772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/>
                <a:t>B</a:t>
              </a: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5542228" y="6172201"/>
              <a:ext cx="834495" cy="772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/>
                <a:t>B’</a:t>
              </a:r>
            </a:p>
          </p:txBody>
        </p:sp>
        <p:pic>
          <p:nvPicPr>
            <p:cNvPr id="10" name="Picture 9" descr="boats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" y="3886200"/>
              <a:ext cx="3271838" cy="2151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0" descr="watercolor-boat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95800" y="3854450"/>
              <a:ext cx="3290888" cy="2165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3581399" y="1905000"/>
              <a:ext cx="867404" cy="772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: :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98917" y="4687669"/>
              <a:ext cx="867404" cy="772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: 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78435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5" y="-1"/>
            <a:ext cx="9194251" cy="257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80" y="3617259"/>
            <a:ext cx="8893359" cy="32407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320" y="2634964"/>
            <a:ext cx="67313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Learn to map from one image representation to another</a:t>
            </a:r>
          </a:p>
          <a:p>
            <a:pPr marL="285750" indent="-285750">
              <a:buFontTx/>
              <a:buChar char="-"/>
            </a:pPr>
            <a:r>
              <a:rPr lang="en-US" dirty="0"/>
              <a:t>Trained from input/output pairs</a:t>
            </a:r>
          </a:p>
          <a:p>
            <a:pPr marL="285750" indent="-285750">
              <a:buFontTx/>
              <a:buChar char="-"/>
            </a:pPr>
            <a:r>
              <a:rPr lang="en-US" dirty="0"/>
              <a:t>Patch memorization is implicit through learned representation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671587" y="574550"/>
            <a:ext cx="33009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https://phillipi.github.io/pix2pix/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67600" y="2203176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CVPR 2017</a:t>
            </a:r>
          </a:p>
        </p:txBody>
      </p:sp>
    </p:spTree>
    <p:extLst>
      <p:ext uri="{BB962C8B-B14F-4D97-AF65-F5344CB8AC3E}">
        <p14:creationId xmlns:p14="http://schemas.microsoft.com/office/powerpoint/2010/main" val="12839256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to synthesize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066800"/>
            <a:ext cx="6414247" cy="56020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217754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Scores </a:t>
            </a:r>
            <a:r>
              <a:rPr lang="en-US" sz="1200" dirty="0" err="1"/>
              <a:t>NxN</a:t>
            </a:r>
            <a:r>
              <a:rPr lang="en-US" sz="1200" dirty="0"/>
              <a:t> patches for realism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106706" y="2332172"/>
            <a:ext cx="609600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391399" y="4768341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There is also an objective to produce the paired image with a L1 loss</a:t>
            </a:r>
          </a:p>
        </p:txBody>
      </p:sp>
    </p:spTree>
    <p:extLst>
      <p:ext uri="{BB962C8B-B14F-4D97-AF65-F5344CB8AC3E}">
        <p14:creationId xmlns:p14="http://schemas.microsoft.com/office/powerpoint/2010/main" val="29191155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Demos</a:t>
            </a:r>
          </a:p>
        </p:txBody>
      </p:sp>
      <p:sp>
        <p:nvSpPr>
          <p:cNvPr id="3" name="Rectangle 2"/>
          <p:cNvSpPr/>
          <p:nvPr/>
        </p:nvSpPr>
        <p:spPr>
          <a:xfrm>
            <a:off x="2667000" y="3124200"/>
            <a:ext cx="481349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hlinkClick r:id="rId2"/>
              </a:rPr>
              <a:t>https://affinelayer.com/pixsrv/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37125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One idea: Build Probability Distributions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474" y="931190"/>
            <a:ext cx="8229600" cy="5638800"/>
          </a:xfrm>
        </p:spPr>
        <p:txBody>
          <a:bodyPr>
            <a:normAutofit fontScale="92500" lnSpcReduction="10000"/>
          </a:bodyPr>
          <a:lstStyle/>
          <a:p>
            <a:endParaRPr lang="en-US" sz="1800" dirty="0"/>
          </a:p>
          <a:p>
            <a:pPr marL="457200" indent="-457200">
              <a:buNone/>
            </a:pPr>
            <a:r>
              <a:rPr lang="en-US" sz="3500" dirty="0"/>
              <a:t>Basic idea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600" dirty="0"/>
              <a:t>Compute statistics of input texture (e.g., histogram of edge filter responses)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600" dirty="0"/>
              <a:t>Generate a new texture that keeps those same statistics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D. J. </a:t>
            </a:r>
            <a:r>
              <a:rPr lang="en-US" sz="1800" dirty="0" err="1"/>
              <a:t>Heeger</a:t>
            </a:r>
            <a:r>
              <a:rPr lang="en-US" sz="1800" dirty="0"/>
              <a:t> and J. R. Bergen.  Pyramid-based texture analysis/synthesis. In </a:t>
            </a:r>
            <a:r>
              <a:rPr lang="en-US" sz="1800" i="1" dirty="0"/>
              <a:t>SIGGRAPH ’95.</a:t>
            </a:r>
          </a:p>
          <a:p>
            <a:r>
              <a:rPr lang="en-US" sz="1800" dirty="0"/>
              <a:t>E. P. </a:t>
            </a:r>
            <a:r>
              <a:rPr lang="en-US" sz="1800" dirty="0" err="1"/>
              <a:t>Simoncelli</a:t>
            </a:r>
            <a:r>
              <a:rPr lang="en-US" sz="1800" dirty="0"/>
              <a:t> and J. </a:t>
            </a:r>
            <a:r>
              <a:rPr lang="en-US" sz="1800" dirty="0" err="1"/>
              <a:t>Portilla</a:t>
            </a:r>
            <a:r>
              <a:rPr lang="en-US" sz="1800" dirty="0"/>
              <a:t>. Texture characterization via joint statistics of wavelet coefficient magnitudes. In </a:t>
            </a:r>
            <a:r>
              <a:rPr lang="en-US" sz="1800" i="1" dirty="0"/>
              <a:t>ICIP 1998.</a:t>
            </a:r>
            <a:endParaRPr lang="en-US" sz="1800" dirty="0"/>
          </a:p>
        </p:txBody>
      </p:sp>
      <p:pic>
        <p:nvPicPr>
          <p:cNvPr id="295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2075" y="3217190"/>
            <a:ext cx="197167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3217190"/>
            <a:ext cx="197167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3217190"/>
            <a:ext cx="19716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Cycle GAN (ICCV 2017)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066849" cy="59250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252984" y="0"/>
            <a:ext cx="3813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https://junyanz.github.io/CycleGAN/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33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One idea: Build Probability Distributions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884695"/>
            <a:ext cx="8229600" cy="5638800"/>
          </a:xfrm>
        </p:spPr>
        <p:txBody>
          <a:bodyPr>
            <a:normAutofit/>
          </a:bodyPr>
          <a:lstStyle/>
          <a:p>
            <a:pPr marL="457200" indent="-457200">
              <a:buNone/>
            </a:pPr>
            <a:r>
              <a:rPr lang="en-US" sz="3500" dirty="0"/>
              <a:t>But it (usually) doesn’t work</a:t>
            </a:r>
          </a:p>
          <a:p>
            <a:pPr marL="457200" indent="-457200"/>
            <a:r>
              <a:rPr lang="en-US" sz="2800" dirty="0"/>
              <a:t>Probability distributions are hard to model well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295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6" y="2027695"/>
            <a:ext cx="197167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1" y="2027695"/>
            <a:ext cx="197167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1" y="2027695"/>
            <a:ext cx="19716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6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4237495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6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4313696"/>
            <a:ext cx="19812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6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33601" y="4313695"/>
            <a:ext cx="197167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066800" y="2865895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Input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400" y="5151895"/>
            <a:ext cx="1582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Synthesized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idea: Sample from the image 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68637" y="3810000"/>
            <a:ext cx="8686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indent="-342900">
              <a:spcBef>
                <a:spcPts val="700"/>
              </a:spcBef>
              <a:buFont typeface="Arial" charset="0"/>
              <a:buChar char="•"/>
              <a:defRPr/>
            </a:pPr>
            <a:r>
              <a:rPr lang="en-GB" sz="3200" dirty="0">
                <a:latin typeface="+mn-lt"/>
              </a:rPr>
              <a:t>Assuming Markov property, compute P(</a:t>
            </a:r>
            <a:r>
              <a:rPr lang="en-GB" sz="3200" b="1" dirty="0" err="1">
                <a:latin typeface="+mn-lt"/>
              </a:rPr>
              <a:t>p</a:t>
            </a:r>
            <a:r>
              <a:rPr lang="en-GB" sz="3200" dirty="0" err="1">
                <a:latin typeface="+mn-lt"/>
              </a:rPr>
              <a:t>|N</a:t>
            </a:r>
            <a:r>
              <a:rPr lang="en-GB" sz="3200" dirty="0">
                <a:latin typeface="+mn-lt"/>
              </a:rPr>
              <a:t>(</a:t>
            </a:r>
            <a:r>
              <a:rPr lang="en-GB" sz="3200" b="1" dirty="0">
                <a:latin typeface="+mn-lt"/>
              </a:rPr>
              <a:t>p</a:t>
            </a:r>
            <a:r>
              <a:rPr lang="en-GB" sz="3200" dirty="0">
                <a:latin typeface="+mn-lt"/>
              </a:rPr>
              <a:t>))</a:t>
            </a:r>
          </a:p>
          <a:p>
            <a:pPr marL="742950" lvl="1" indent="-285750">
              <a:spcBef>
                <a:spcPts val="700"/>
              </a:spcBef>
              <a:buFont typeface="Arial" charset="0"/>
              <a:buChar char="–"/>
              <a:defRPr/>
            </a:pPr>
            <a:r>
              <a:rPr lang="en-GB" sz="2400" dirty="0">
                <a:latin typeface="+mn-lt"/>
              </a:rPr>
              <a:t>Building explicit probability tables infeasible </a:t>
            </a:r>
          </a:p>
          <a:p>
            <a:pPr marL="742950" lvl="1" indent="-285750">
              <a:lnSpc>
                <a:spcPct val="90000"/>
              </a:lnSpc>
              <a:spcBef>
                <a:spcPts val="700"/>
              </a:spcBef>
              <a:buFontTx/>
              <a:buChar char="–"/>
            </a:pPr>
            <a:r>
              <a:rPr lang="en-GB" sz="2400" dirty="0">
                <a:latin typeface="+mj-lt"/>
              </a:rPr>
              <a:t>Instead, we </a:t>
            </a:r>
            <a:r>
              <a:rPr lang="en-GB" sz="2400" i="1" dirty="0">
                <a:latin typeface="+mj-lt"/>
              </a:rPr>
              <a:t>search the input image</a:t>
            </a:r>
            <a:r>
              <a:rPr lang="en-GB" sz="2400" dirty="0">
                <a:latin typeface="+mj-lt"/>
              </a:rPr>
              <a:t> for all similar </a:t>
            </a:r>
            <a:r>
              <a:rPr lang="en-GB" sz="2400" dirty="0" err="1">
                <a:latin typeface="+mj-lt"/>
              </a:rPr>
              <a:t>neighborhoods</a:t>
            </a:r>
            <a:r>
              <a:rPr lang="en-GB" sz="2400" dirty="0">
                <a:latin typeface="+mj-lt"/>
              </a:rPr>
              <a:t> — that’s our pdf for </a:t>
            </a:r>
            <a:r>
              <a:rPr lang="en-GB" sz="2400" b="1" dirty="0">
                <a:latin typeface="+mj-lt"/>
              </a:rPr>
              <a:t>p</a:t>
            </a:r>
          </a:p>
          <a:p>
            <a:pPr marL="742950" lvl="1" indent="-285750">
              <a:lnSpc>
                <a:spcPct val="90000"/>
              </a:lnSpc>
              <a:spcBef>
                <a:spcPts val="700"/>
              </a:spcBef>
              <a:buFontTx/>
              <a:buChar char="–"/>
            </a:pPr>
            <a:r>
              <a:rPr lang="en-GB" sz="2400" dirty="0">
                <a:latin typeface="+mj-lt"/>
              </a:rPr>
              <a:t>To sample from this pdf, just pick one match at random</a:t>
            </a:r>
            <a:endParaRPr lang="en-US" sz="2400" i="1" dirty="0">
              <a:latin typeface="+mj-lt"/>
            </a:endParaRPr>
          </a:p>
          <a:p>
            <a:pPr marL="742950" lvl="1" indent="-285750">
              <a:spcBef>
                <a:spcPts val="700"/>
              </a:spcBef>
              <a:buFont typeface="Arial" charset="0"/>
              <a:buChar char="–"/>
              <a:defRPr/>
            </a:pPr>
            <a:endParaRPr lang="en-US" sz="2400" i="1" dirty="0">
              <a:latin typeface="+mj-lt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52787" y="1143001"/>
            <a:ext cx="3321050" cy="2227263"/>
            <a:chOff x="2852" y="973"/>
            <a:chExt cx="2092" cy="1403"/>
          </a:xfrm>
        </p:grpSpPr>
        <p:pic>
          <p:nvPicPr>
            <p:cNvPr id="6" name="Picture 5" descr="ex2-part-large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52" y="973"/>
              <a:ext cx="2092" cy="1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3288" y="1296"/>
              <a:ext cx="1080" cy="648"/>
              <a:chOff x="3288" y="1296"/>
              <a:chExt cx="1080" cy="648"/>
            </a:xfrm>
          </p:grpSpPr>
          <p:sp>
            <p:nvSpPr>
              <p:cNvPr id="265" name="Rectangle 7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" name="Rectangle 8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" name="Rectangle 9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8" name="Rectangle 10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9" name="Rectangle 11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0" name="Rectangle 12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1" name="Rectangle 13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" name="Rectangle 14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3" name="Rectangle 15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4" name="Rectangle 16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5" name="Rectangle 17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" name="Rectangle 18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" name="Rectangle 19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" name="Rectangle 2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79" name="Group 21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374" name="Rectangle 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5" name="Rectangle 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6" name="Rectangle 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7" name="Rectangle 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8" name="Rectangle 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9" name="Rectangle 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0" name="Rectangle 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1" name="Rectangle 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2" name="Rectangle 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0" name="Group 31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365" name="Rectangle 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6" name="Rectangle 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7" name="Rectangle 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8" name="Rectangle 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9" name="Rectangle 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0" name="Rectangle 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1" name="Rectangle 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2" name="Rectangle 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3" name="Rectangle 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81" name="Rectangle 41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2" name="Rectangle 42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" name="Rectangle 43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4" name="Rectangle 44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5" name="Rectangle 45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" name="Rectangle 46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" name="Rectangle 47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8" name="Rectangle 4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9" name="Rectangle 4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0" name="Rectangle 50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1" name="Rectangle 51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2" name="Rectangle 52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3" name="Rectangle 53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94" name="Group 54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356" name="Rectangle 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7" name="Rectangle 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8" name="Rectangle 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9" name="Rectangle 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0" name="Rectangle 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1" name="Rectangle 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2" name="Rectangle 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" name="Rectangle 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4" name="Rectangle 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5" name="Group 64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347" name="Rectangle 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" name="Rectangle 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9" name="Rectangle 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0" name="Rectangle 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1" name="Rectangle 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2" name="Rectangle 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3" name="Rectangle 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4" name="Rectangle 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5" name="Rectangle 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6" name="Group 74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338" name="Rectangle 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9" name="Rectangle 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0" name="Rectangle 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1" name="Rectangle 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2" name="Rectangle 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3" name="Rectangle 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4" name="Rectangle 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5" name="Rectangle 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6" name="Rectangle 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7" name="Group 84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329" name="Rectangle 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0" name="Rectangle 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1" name="Rectangle 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2" name="Rectangle 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3" name="Rectangle 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4" name="Rectangle 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5" name="Rectangle 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6" name="Rectangle 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7" name="Rectangle 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8" name="Group 94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320" name="Rectangle 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1" name="Rectangle 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2" name="Rectangle 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3" name="Rectangle 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4" name="Rectangle 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5" name="Rectangle 1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6" name="Rectangle 1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" name="Rectangle 1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" name="Rectangle 1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9" name="Group 104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311" name="Rectangle 1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2" name="Rectangle 1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3" name="Rectangle 1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4" name="Rectangle 1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5" name="Rectangle 1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6" name="Rectangle 1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" name="Rectangle 1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" name="Rectangle 1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9" name="Rectangle 1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0" name="Group 114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302" name="Rectangle 1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3" name="Rectangle 1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4" name="Rectangle 1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5" name="Rectangle 1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6" name="Rectangle 1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7" name="Rectangle 1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" name="Rectangle 1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9" name="Rectangle 1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0" name="Rectangle 1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01" name="Rectangle 124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" name="Group 125"/>
            <p:cNvGrpSpPr>
              <a:grpSpLocks/>
            </p:cNvGrpSpPr>
            <p:nvPr/>
          </p:nvGrpSpPr>
          <p:grpSpPr bwMode="auto">
            <a:xfrm>
              <a:off x="3288" y="1296"/>
              <a:ext cx="1080" cy="1080"/>
              <a:chOff x="3384" y="1392"/>
              <a:chExt cx="1080" cy="1080"/>
            </a:xfrm>
          </p:grpSpPr>
          <p:grpSp>
            <p:nvGrpSpPr>
              <p:cNvPr id="10" name="Group 126"/>
              <p:cNvGrpSpPr>
                <a:grpSpLocks/>
              </p:cNvGrpSpPr>
              <p:nvPr/>
            </p:nvGrpSpPr>
            <p:grpSpPr bwMode="auto">
              <a:xfrm>
                <a:off x="3384" y="2040"/>
                <a:ext cx="432" cy="432"/>
                <a:chOff x="2040" y="2544"/>
                <a:chExt cx="432" cy="432"/>
              </a:xfrm>
            </p:grpSpPr>
            <p:grpSp>
              <p:nvGrpSpPr>
                <p:cNvPr id="225" name="Group 127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56" name="Rectangle 1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7" name="Rectangle 1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8" name="Rectangle 1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9" name="Rectangle 1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0" name="Rectangle 1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1" name="Rectangle 1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2" name="Rectangle 1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3" name="Rectangle 1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4" name="Rectangle 1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6" name="Group 137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7" name="Rectangle 1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8" name="Rectangle 1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9" name="Rectangle 1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0" name="Rectangle 1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1" name="Rectangle 1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2" name="Rectangle 1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3" name="Rectangle 1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4" name="Rectangle 1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5" name="Rectangle 1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7" name="Group 147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38" name="Rectangle 1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9" name="Rectangle 1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0" name="Rectangle 1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" name="Rectangle 1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" name="Rectangle 1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3" name="Rectangle 1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4" name="Rectangle 1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5" name="Rectangle 1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6" name="Rectangle 1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8" name="Group 157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29" name="Rectangle 1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0" name="Rectangle 1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1" name="Rectangle 1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2" name="Rectangle 1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3" name="Rectangle 1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4" name="Rectangle 1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5" name="Rectangle 1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6" name="Rectangle 1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7" name="Rectangle 1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1" name="Group 167"/>
              <p:cNvGrpSpPr>
                <a:grpSpLocks/>
              </p:cNvGrpSpPr>
              <p:nvPr/>
            </p:nvGrpSpPr>
            <p:grpSpPr bwMode="auto">
              <a:xfrm>
                <a:off x="3816" y="2040"/>
                <a:ext cx="432" cy="432"/>
                <a:chOff x="2040" y="2544"/>
                <a:chExt cx="432" cy="432"/>
              </a:xfrm>
            </p:grpSpPr>
            <p:grpSp>
              <p:nvGrpSpPr>
                <p:cNvPr id="185" name="Group 168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16" name="Rectangle 1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" name="Rectangle 1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" name="Rectangle 1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9" name="Rectangle 1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0" name="Rectangle 1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1" name="Rectangle 1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2" name="Rectangle 1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3" name="Rectangle 1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4" name="Rectangle 1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6" name="Group 178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07" name="Rectangle 1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" name="Rectangle 1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" name="Rectangle 1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0" name="Rectangle 1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" name="Rectangle 1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2" name="Rectangle 1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3" name="Rectangle 1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4" name="Rectangle 1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" name="Rectangle 1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7" name="Group 188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98" name="Rectangle 1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9" name="Rectangle 1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0" name="Rectangle 1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1" name="Rectangle 1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2" name="Rectangle 1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3" name="Rectangle 1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4" name="Rectangle 1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" name="Rectangle 1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" name="Rectangle 1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8" name="Group 198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89" name="Rectangle 1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0" name="Rectangle 2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1" name="Rectangle 2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2" name="Rectangle 2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3" name="Rectangle 2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" name="Rectangle 2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" name="Rectangle 2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" name="Rectangle 2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" name="Rectangle 2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2" name="Group 208"/>
              <p:cNvGrpSpPr>
                <a:grpSpLocks/>
              </p:cNvGrpSpPr>
              <p:nvPr/>
            </p:nvGrpSpPr>
            <p:grpSpPr bwMode="auto">
              <a:xfrm>
                <a:off x="3384" y="1608"/>
                <a:ext cx="432" cy="432"/>
                <a:chOff x="2040" y="2544"/>
                <a:chExt cx="432" cy="432"/>
              </a:xfrm>
            </p:grpSpPr>
            <p:grpSp>
              <p:nvGrpSpPr>
                <p:cNvPr id="145" name="Group 209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76" name="Rectangle 2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7" name="Rectangle 2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8" name="Rectangle 2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9" name="Rectangle 2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0" name="Rectangle 2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1" name="Rectangle 2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2" name="Rectangle 2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3" name="Rectangle 2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" name="Rectangle 2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6" name="Group 219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67" name="Rectangle 2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8" name="Rectangle 2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9" name="Rectangle 2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0" name="Rectangle 2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1" name="Rectangle 2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2" name="Rectangle 2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3" name="Rectangle 2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4" name="Rectangle 2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5" name="Rectangle 2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7" name="Group 229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58" name="Rectangle 2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9" name="Rectangle 2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0" name="Rectangle 2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1" name="Rectangle 2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2" name="Rectangle 2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3" name="Rectangle 2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" name="Rectangle 2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" name="Rectangle 2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" name="Rectangle 2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8" name="Group 239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49" name="Rectangle 2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0" name="Rectangle 2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1" name="Rectangle 2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2" name="Rectangle 2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3" name="Rectangle 2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4" name="Rectangle 2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" name="Rectangle 2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6" name="Rectangle 2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7" name="Rectangle 2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3" name="Group 249"/>
              <p:cNvGrpSpPr>
                <a:grpSpLocks/>
              </p:cNvGrpSpPr>
              <p:nvPr/>
            </p:nvGrpSpPr>
            <p:grpSpPr bwMode="auto">
              <a:xfrm>
                <a:off x="3816" y="1608"/>
                <a:ext cx="432" cy="432"/>
                <a:chOff x="2040" y="2544"/>
                <a:chExt cx="432" cy="432"/>
              </a:xfrm>
            </p:grpSpPr>
            <p:grpSp>
              <p:nvGrpSpPr>
                <p:cNvPr id="105" name="Group 250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36" name="Rectangle 2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7" name="Rectangle 2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8" name="Rectangle 2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9" name="Rectangle 2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0" name="Rectangle 2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1" name="Rectangle 2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2" name="Rectangle 2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3" name="Rectangle 2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4" name="Rectangle 2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6" name="Group 260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27" name="Rectangle 2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8" name="Rectangle 2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9" name="Rectangle 2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0" name="Rectangle 2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1" name="Rectangle 2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2" name="Rectangle 2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3" name="Rectangle 2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" name="Rectangle 2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5" name="Rectangle 2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7" name="Group 270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18" name="Rectangle 2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9" name="Rectangle 2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0" name="Rectangle 2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1" name="Rectangle 2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2" name="Rectangle 2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3" name="Rectangle 2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4" name="Rectangle 2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5" name="Rectangle 2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6" name="Rectangle 2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8" name="Group 280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09" name="Rectangle 2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0" name="Rectangle 2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1" name="Rectangle 2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2" name="Rectangle 2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3" name="Rectangle 2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" name="Rectangle 2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5" name="Rectangle 2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6" name="Rectangle 2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7" name="Rectangle 2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4" name="Group 290"/>
              <p:cNvGrpSpPr>
                <a:grpSpLocks noChangeAspect="1"/>
              </p:cNvGrpSpPr>
              <p:nvPr/>
            </p:nvGrpSpPr>
            <p:grpSpPr bwMode="auto">
              <a:xfrm>
                <a:off x="3384" y="1392"/>
                <a:ext cx="216" cy="216"/>
                <a:chOff x="2928" y="2448"/>
                <a:chExt cx="144" cy="144"/>
              </a:xfrm>
            </p:grpSpPr>
            <p:sp>
              <p:nvSpPr>
                <p:cNvPr id="96" name="Rectangle 2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7" name="Rectangle 2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" name="Rectangle 2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" name="Rectangle 2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0" name="Rectangle 2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" name="Rectangle 2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" name="Rectangle 2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" name="Rectangle 2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" name="Rectangle 2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" name="Group 300"/>
              <p:cNvGrpSpPr>
                <a:grpSpLocks noChangeAspect="1"/>
              </p:cNvGrpSpPr>
              <p:nvPr/>
            </p:nvGrpSpPr>
            <p:grpSpPr bwMode="auto">
              <a:xfrm>
                <a:off x="3600" y="1392"/>
                <a:ext cx="216" cy="216"/>
                <a:chOff x="2928" y="2448"/>
                <a:chExt cx="144" cy="144"/>
              </a:xfrm>
            </p:grpSpPr>
            <p:sp>
              <p:nvSpPr>
                <p:cNvPr id="87" name="Rectangle 3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" name="Rectangle 3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" name="Rectangle 3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0" name="Rectangle 3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1" name="Rectangle 3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" name="Rectangle 3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" name="Rectangle 3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4" name="Rectangle 3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5" name="Rectangle 3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" name="Group 310"/>
              <p:cNvGrpSpPr>
                <a:grpSpLocks noChangeAspect="1"/>
              </p:cNvGrpSpPr>
              <p:nvPr/>
            </p:nvGrpSpPr>
            <p:grpSpPr bwMode="auto">
              <a:xfrm>
                <a:off x="3816" y="1392"/>
                <a:ext cx="216" cy="216"/>
                <a:chOff x="2928" y="2448"/>
                <a:chExt cx="144" cy="144"/>
              </a:xfrm>
            </p:grpSpPr>
            <p:sp>
              <p:nvSpPr>
                <p:cNvPr id="78" name="Rectangle 3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" name="Rectangle 3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" name="Rectangle 3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" name="Rectangle 3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" name="Rectangle 3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3" name="Rectangle 3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4" name="Rectangle 3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" name="Rectangle 3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" name="Rectangle 3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7" name="Group 320"/>
              <p:cNvGrpSpPr>
                <a:grpSpLocks noChangeAspect="1"/>
              </p:cNvGrpSpPr>
              <p:nvPr/>
            </p:nvGrpSpPr>
            <p:grpSpPr bwMode="auto">
              <a:xfrm>
                <a:off x="4032" y="1392"/>
                <a:ext cx="216" cy="216"/>
                <a:chOff x="2928" y="2448"/>
                <a:chExt cx="144" cy="144"/>
              </a:xfrm>
            </p:grpSpPr>
            <p:sp>
              <p:nvSpPr>
                <p:cNvPr id="69" name="Rectangle 3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" name="Rectangle 3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" name="Rectangle 3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" name="Rectangle 3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" name="Rectangle 3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" name="Rectangle 3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" name="Rectangle 3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" name="Rectangle 3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" name="Rectangle 3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330"/>
              <p:cNvGrpSpPr>
                <a:grpSpLocks noChangeAspect="1"/>
              </p:cNvGrpSpPr>
              <p:nvPr/>
            </p:nvGrpSpPr>
            <p:grpSpPr bwMode="auto">
              <a:xfrm>
                <a:off x="4248" y="1392"/>
                <a:ext cx="216" cy="216"/>
                <a:chOff x="2928" y="2448"/>
                <a:chExt cx="144" cy="144"/>
              </a:xfrm>
            </p:grpSpPr>
            <p:sp>
              <p:nvSpPr>
                <p:cNvPr id="60" name="Rectangle 3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" name="Rectangle 3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" name="Rectangle 3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" name="Rectangle 3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" name="Rectangle 3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" name="Rectangle 3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" name="Rectangle 3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" name="Rectangle 3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8" name="Rectangle 3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" name="Group 340"/>
              <p:cNvGrpSpPr>
                <a:grpSpLocks noChangeAspect="1"/>
              </p:cNvGrpSpPr>
              <p:nvPr/>
            </p:nvGrpSpPr>
            <p:grpSpPr bwMode="auto">
              <a:xfrm>
                <a:off x="4248" y="1608"/>
                <a:ext cx="216" cy="216"/>
                <a:chOff x="2928" y="2448"/>
                <a:chExt cx="144" cy="144"/>
              </a:xfrm>
            </p:grpSpPr>
            <p:sp>
              <p:nvSpPr>
                <p:cNvPr id="51" name="Rectangle 3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" name="Rectangle 3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" name="Rectangle 3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" name="Rectangle 3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" name="Rectangle 3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" name="Rectangle 3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" name="Rectangle 3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" name="Rectangle 3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9" name="Rectangle 3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" name="Group 350"/>
              <p:cNvGrpSpPr>
                <a:grpSpLocks noChangeAspect="1"/>
              </p:cNvGrpSpPr>
              <p:nvPr/>
            </p:nvGrpSpPr>
            <p:grpSpPr bwMode="auto">
              <a:xfrm>
                <a:off x="4248" y="1824"/>
                <a:ext cx="216" cy="216"/>
                <a:chOff x="2928" y="2448"/>
                <a:chExt cx="144" cy="144"/>
              </a:xfrm>
            </p:grpSpPr>
            <p:sp>
              <p:nvSpPr>
                <p:cNvPr id="42" name="Rectangle 3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" name="Rectangle 3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" name="Rectangle 3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" name="Rectangle 3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" name="Rectangle 3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" name="Rectangle 3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" name="Rectangle 3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" name="Rectangle 3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" name="Rectangle 3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" name="Group 360"/>
              <p:cNvGrpSpPr>
                <a:grpSpLocks noChangeAspect="1"/>
              </p:cNvGrpSpPr>
              <p:nvPr/>
            </p:nvGrpSpPr>
            <p:grpSpPr bwMode="auto">
              <a:xfrm>
                <a:off x="4248" y="2040"/>
                <a:ext cx="216" cy="216"/>
                <a:chOff x="2928" y="2448"/>
                <a:chExt cx="144" cy="144"/>
              </a:xfrm>
            </p:grpSpPr>
            <p:sp>
              <p:nvSpPr>
                <p:cNvPr id="33" name="Rectangle 3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" name="Rectangle 3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" name="Rectangle 3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" name="Rectangle 3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" name="Rectangle 3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" name="Rectangle 3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" name="Rectangle 3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" name="Rectangle 3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" name="Rectangle 3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" name="Group 370"/>
              <p:cNvGrpSpPr>
                <a:grpSpLocks noChangeAspect="1"/>
              </p:cNvGrpSpPr>
              <p:nvPr/>
            </p:nvGrpSpPr>
            <p:grpSpPr bwMode="auto">
              <a:xfrm>
                <a:off x="4248" y="2256"/>
                <a:ext cx="216" cy="216"/>
                <a:chOff x="2928" y="2448"/>
                <a:chExt cx="144" cy="144"/>
              </a:xfrm>
            </p:grpSpPr>
            <p:sp>
              <p:nvSpPr>
                <p:cNvPr id="24" name="Rectangle 3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" name="Rectangle 3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" name="Rectangle 3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" name="Rectangle 3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" name="Rectangle 3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" name="Rectangle 3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" name="Rectangle 3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" name="Rectangle 3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" name="Rectangle 3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" name="Rectangle 380"/>
              <p:cNvSpPr>
                <a:spLocks noChangeAspect="1" noChangeArrowheads="1"/>
              </p:cNvSpPr>
              <p:nvPr/>
            </p:nvSpPr>
            <p:spPr bwMode="auto">
              <a:xfrm flipV="1">
                <a:off x="3888" y="1896"/>
                <a:ext cx="72" cy="72"/>
              </a:xfrm>
              <a:prstGeom prst="rect">
                <a:avLst/>
              </a:prstGeom>
              <a:noFill/>
              <a:ln w="9525" cap="rnd">
                <a:solidFill>
                  <a:srgbClr val="11B119"/>
                </a:solidFill>
                <a:prstDash val="sysDot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" name="Rectangle 381"/>
            <p:cNvSpPr>
              <a:spLocks noChangeArrowheads="1"/>
            </p:cNvSpPr>
            <p:nvPr/>
          </p:nvSpPr>
          <p:spPr bwMode="auto">
            <a:xfrm>
              <a:off x="3598" y="1728"/>
              <a:ext cx="24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28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p</a:t>
              </a:r>
              <a:endParaRPr lang="en-US" sz="2800" b="1">
                <a:effectLst>
                  <a:outerShdw blurRad="38100" dist="38100" dir="2700000" algn="tl">
                    <a:srgbClr val="4D4D4D"/>
                  </a:outerShdw>
                </a:effectLst>
                <a:latin typeface="Trebuchet MS" pitchFamily="34" charset="0"/>
              </a:endParaRPr>
            </a:p>
          </p:txBody>
        </p:sp>
      </p:grpSp>
      <p:sp>
        <p:nvSpPr>
          <p:cNvPr id="383" name="Text Box 382"/>
          <p:cNvSpPr txBox="1">
            <a:spLocks noChangeArrowheads="1"/>
          </p:cNvSpPr>
          <p:nvPr/>
        </p:nvSpPr>
        <p:spPr bwMode="auto">
          <a:xfrm>
            <a:off x="857601" y="3405188"/>
            <a:ext cx="23278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rebuchet MS" pitchFamily="34" charset="0"/>
              </a:rPr>
              <a:t>Synthesizing a pixel</a:t>
            </a:r>
            <a:endParaRPr lang="en-US" sz="1600">
              <a:latin typeface="Trebuchet MS" pitchFamily="34" charset="0"/>
            </a:endParaRPr>
          </a:p>
        </p:txBody>
      </p:sp>
      <p:grpSp>
        <p:nvGrpSpPr>
          <p:cNvPr id="384" name="Group 383"/>
          <p:cNvGrpSpPr>
            <a:grpSpLocks/>
          </p:cNvGrpSpPr>
          <p:nvPr/>
        </p:nvGrpSpPr>
        <p:grpSpPr bwMode="auto">
          <a:xfrm>
            <a:off x="4002437" y="1292225"/>
            <a:ext cx="4438650" cy="2216150"/>
            <a:chOff x="2544" y="910"/>
            <a:chExt cx="2796" cy="1396"/>
          </a:xfrm>
        </p:grpSpPr>
        <p:grpSp>
          <p:nvGrpSpPr>
            <p:cNvPr id="385" name="Group 384"/>
            <p:cNvGrpSpPr>
              <a:grpSpLocks/>
            </p:cNvGrpSpPr>
            <p:nvPr/>
          </p:nvGrpSpPr>
          <p:grpSpPr bwMode="auto">
            <a:xfrm>
              <a:off x="3733" y="910"/>
              <a:ext cx="1607" cy="1164"/>
              <a:chOff x="421" y="1065"/>
              <a:chExt cx="1607" cy="1164"/>
            </a:xfrm>
          </p:grpSpPr>
          <p:pic>
            <p:nvPicPr>
              <p:cNvPr id="390" name="Picture 385" descr="ex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32" y="1125"/>
                <a:ext cx="1536" cy="1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91" name="Group 386"/>
              <p:cNvGrpSpPr>
                <a:grpSpLocks noChangeAspect="1"/>
              </p:cNvGrpSpPr>
              <p:nvPr/>
            </p:nvGrpSpPr>
            <p:grpSpPr bwMode="auto">
              <a:xfrm>
                <a:off x="711" y="1678"/>
                <a:ext cx="435" cy="261"/>
                <a:chOff x="3288" y="1296"/>
                <a:chExt cx="1080" cy="648"/>
              </a:xfrm>
            </p:grpSpPr>
            <p:sp>
              <p:nvSpPr>
                <p:cNvPr id="749" name="Rectangle 3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0" name="Rectangle 3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1" name="Rectangle 3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2" name="Rectangle 3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3" name="Rectangle 3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4" name="Rectangle 3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" name="Rectangle 3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" name="Rectangle 3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" name="Rectangle 3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8" name="Rectangle 3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9" name="Rectangle 3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0" name="Rectangle 3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1" name="Rectangle 3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2" name="Rectangle 4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763" name="Group 401"/>
                <p:cNvGrpSpPr>
                  <a:grpSpLocks noChangeAspect="1"/>
                </p:cNvGrpSpPr>
                <p:nvPr/>
              </p:nvGrpSpPr>
              <p:grpSpPr bwMode="auto">
                <a:xfrm>
                  <a:off x="3720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858" name="Rectangle 4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9" name="Rectangle 4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0" name="Rectangle 4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1" name="Rectangle 4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2" name="Rectangle 4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3" name="Rectangle 4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4" name="Rectangle 4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5" name="Rectangle 4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6" name="Rectangle 4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64" name="Group 411"/>
                <p:cNvGrpSpPr>
                  <a:grpSpLocks noChangeAspect="1"/>
                </p:cNvGrpSpPr>
                <p:nvPr/>
              </p:nvGrpSpPr>
              <p:grpSpPr bwMode="auto">
                <a:xfrm>
                  <a:off x="3936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849" name="Rectangle 4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0" name="Rectangle 4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1" name="Rectangle 4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2" name="Rectangle 4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3" name="Rectangle 4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4" name="Rectangle 4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5" name="Rectangle 4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6" name="Rectangle 4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7" name="Rectangle 4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65" name="Rectangle 4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6" name="Rectangle 4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7" name="Rectangle 4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8" name="Rectangle 4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9" name="Rectangle 4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0" name="Rectangle 4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1" name="Rectangle 4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2" name="Rectangle 4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3" name="Rectangle 4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4" name="Rectangle 4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5" name="Rectangle 4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6" name="Rectangle 4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2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7" name="Rectangle 4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778" name="Group 434"/>
                <p:cNvGrpSpPr>
                  <a:grpSpLocks noChangeAspect="1"/>
                </p:cNvGrpSpPr>
                <p:nvPr/>
              </p:nvGrpSpPr>
              <p:grpSpPr bwMode="auto">
                <a:xfrm>
                  <a:off x="3288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840" name="Rectangle 4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1" name="Rectangle 4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2" name="Rectangle 4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3" name="Rectangle 4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4" name="Rectangle 4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5" name="Rectangle 4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6" name="Rectangle 4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7" name="Rectangle 4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8" name="Rectangle 4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9" name="Group 444"/>
                <p:cNvGrpSpPr>
                  <a:grpSpLocks noChangeAspect="1"/>
                </p:cNvGrpSpPr>
                <p:nvPr/>
              </p:nvGrpSpPr>
              <p:grpSpPr bwMode="auto">
                <a:xfrm>
                  <a:off x="3504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831" name="Rectangle 4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2" name="Rectangle 4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3" name="Rectangle 4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4" name="Rectangle 4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5" name="Rectangle 4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6" name="Rectangle 4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7" name="Rectangle 4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8" name="Rectangle 4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9" name="Rectangle 4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0" name="Group 454"/>
                <p:cNvGrpSpPr>
                  <a:grpSpLocks noChangeAspect="1"/>
                </p:cNvGrpSpPr>
                <p:nvPr/>
              </p:nvGrpSpPr>
              <p:grpSpPr bwMode="auto">
                <a:xfrm>
                  <a:off x="3720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822" name="Rectangle 4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3" name="Rectangle 4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4" name="Rectangle 4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5" name="Rectangle 4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6" name="Rectangle 4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7" name="Rectangle 4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8" name="Rectangle 4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9" name="Rectangle 4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0" name="Rectangle 4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1" name="Group 464"/>
                <p:cNvGrpSpPr>
                  <a:grpSpLocks noChangeAspect="1"/>
                </p:cNvGrpSpPr>
                <p:nvPr/>
              </p:nvGrpSpPr>
              <p:grpSpPr bwMode="auto">
                <a:xfrm>
                  <a:off x="3936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813" name="Rectangle 4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4" name="Rectangle 4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5" name="Rectangle 4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6" name="Rectangle 4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7" name="Rectangle 4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8" name="Rectangle 4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9" name="Rectangle 4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0" name="Rectangle 4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1" name="Rectangle 4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2" name="Group 474"/>
                <p:cNvGrpSpPr>
                  <a:grpSpLocks noChangeAspect="1"/>
                </p:cNvGrpSpPr>
                <p:nvPr/>
              </p:nvGrpSpPr>
              <p:grpSpPr bwMode="auto">
                <a:xfrm>
                  <a:off x="4152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804" name="Rectangle 4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5" name="Rectangle 4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6" name="Rectangle 4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7" name="Rectangle 4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8" name="Rectangle 4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9" name="Rectangle 4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0" name="Rectangle 4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1" name="Rectangle 4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2" name="Rectangle 4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3" name="Group 484"/>
                <p:cNvGrpSpPr>
                  <a:grpSpLocks noChangeAspect="1"/>
                </p:cNvGrpSpPr>
                <p:nvPr/>
              </p:nvGrpSpPr>
              <p:grpSpPr bwMode="auto">
                <a:xfrm>
                  <a:off x="4152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795" name="Rectangle 4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6" name="Rectangle 4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7" name="Rectangle 4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8" name="Rectangle 4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9" name="Rectangle 4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0" name="Rectangle 4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1" name="Rectangle 4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2" name="Rectangle 4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3" name="Rectangle 4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4" name="Group 494"/>
                <p:cNvGrpSpPr>
                  <a:grpSpLocks noChangeAspect="1"/>
                </p:cNvGrpSpPr>
                <p:nvPr/>
              </p:nvGrpSpPr>
              <p:grpSpPr bwMode="auto">
                <a:xfrm>
                  <a:off x="4152" y="1728"/>
                  <a:ext cx="216" cy="216"/>
                  <a:chOff x="2928" y="2448"/>
                  <a:chExt cx="144" cy="144"/>
                </a:xfrm>
              </p:grpSpPr>
              <p:sp>
                <p:nvSpPr>
                  <p:cNvPr id="786" name="Rectangle 4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87" name="Rectangle 4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88" name="Rectangle 4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89" name="Rectangle 4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0" name="Rectangle 4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1" name="Rectangle 5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2" name="Rectangle 5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3" name="Rectangle 5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4" name="Rectangle 5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85" name="Rectangle 5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solidFill>
                  <a:srgbClr val="11B119"/>
                </a:solidFill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92" name="Group 505"/>
              <p:cNvGrpSpPr>
                <a:grpSpLocks noChangeAspect="1"/>
              </p:cNvGrpSpPr>
              <p:nvPr/>
            </p:nvGrpSpPr>
            <p:grpSpPr bwMode="auto">
              <a:xfrm>
                <a:off x="1593" y="1880"/>
                <a:ext cx="435" cy="261"/>
                <a:chOff x="3288" y="1296"/>
                <a:chExt cx="1080" cy="648"/>
              </a:xfrm>
            </p:grpSpPr>
            <p:sp>
              <p:nvSpPr>
                <p:cNvPr id="631" name="Rectangle 5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2" name="Rectangle 5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3" name="Rectangle 5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4" name="Rectangle 5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5" name="Rectangle 5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" name="Rectangle 5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7" name="Rectangle 5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8" name="Rectangle 5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9" name="Rectangle 5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0" name="Rectangle 5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1" name="Rectangle 5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2" name="Rectangle 5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3" name="Rectangle 5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4" name="Rectangle 5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645" name="Group 520"/>
                <p:cNvGrpSpPr>
                  <a:grpSpLocks noChangeAspect="1"/>
                </p:cNvGrpSpPr>
                <p:nvPr/>
              </p:nvGrpSpPr>
              <p:grpSpPr bwMode="auto">
                <a:xfrm>
                  <a:off x="3720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740" name="Rectangle 5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1" name="Rectangle 5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2" name="Rectangle 5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3" name="Rectangle 5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4" name="Rectangle 5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5" name="Rectangle 5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6" name="Rectangle 5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7" name="Rectangle 5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8" name="Rectangle 5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46" name="Group 530"/>
                <p:cNvGrpSpPr>
                  <a:grpSpLocks noChangeAspect="1"/>
                </p:cNvGrpSpPr>
                <p:nvPr/>
              </p:nvGrpSpPr>
              <p:grpSpPr bwMode="auto">
                <a:xfrm>
                  <a:off x="3936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731" name="Rectangle 5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2" name="Rectangle 5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3" name="Rectangle 5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4" name="Rectangle 5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5" name="Rectangle 5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6" name="Rectangle 5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7" name="Rectangle 5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" name="Rectangle 5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" name="Rectangle 5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47" name="Rectangle 5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8" name="Rectangle 5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9" name="Rectangle 5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0" name="Rectangle 5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1" name="Rectangle 5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2" name="Rectangle 5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3" name="Rectangle 5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4" name="Rectangle 5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5" name="Rectangle 5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6" name="Rectangle 5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7" name="Rectangle 5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8" name="Rectangle 5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2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9" name="Rectangle 5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660" name="Group 553"/>
                <p:cNvGrpSpPr>
                  <a:grpSpLocks noChangeAspect="1"/>
                </p:cNvGrpSpPr>
                <p:nvPr/>
              </p:nvGrpSpPr>
              <p:grpSpPr bwMode="auto">
                <a:xfrm>
                  <a:off x="3288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722" name="Rectangle 5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3" name="Rectangle 5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4" name="Rectangle 5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5" name="Rectangle 5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6" name="Rectangle 5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7" name="Rectangle 5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8" name="Rectangle 5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9" name="Rectangle 5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0" name="Rectangle 5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61" name="Group 563"/>
                <p:cNvGrpSpPr>
                  <a:grpSpLocks noChangeAspect="1"/>
                </p:cNvGrpSpPr>
                <p:nvPr/>
              </p:nvGrpSpPr>
              <p:grpSpPr bwMode="auto">
                <a:xfrm>
                  <a:off x="3504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713" name="Rectangle 5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4" name="Rectangle 5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5" name="Rectangle 5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6" name="Rectangle 5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7" name="Rectangle 5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8" name="Rectangle 5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9" name="Rectangle 5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0" name="Rectangle 5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1" name="Rectangle 5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62" name="Group 573"/>
                <p:cNvGrpSpPr>
                  <a:grpSpLocks noChangeAspect="1"/>
                </p:cNvGrpSpPr>
                <p:nvPr/>
              </p:nvGrpSpPr>
              <p:grpSpPr bwMode="auto">
                <a:xfrm>
                  <a:off x="3720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704" name="Rectangle 5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5" name="Rectangle 5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6" name="Rectangle 5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7" name="Rectangle 5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8" name="Rectangle 5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9" name="Rectangle 5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0" name="Rectangle 5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1" name="Rectangle 5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2" name="Rectangle 5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63" name="Group 583"/>
                <p:cNvGrpSpPr>
                  <a:grpSpLocks noChangeAspect="1"/>
                </p:cNvGrpSpPr>
                <p:nvPr/>
              </p:nvGrpSpPr>
              <p:grpSpPr bwMode="auto">
                <a:xfrm>
                  <a:off x="3936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695" name="Rectangle 5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6" name="Rectangle 5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7" name="Rectangle 5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8" name="Rectangle 5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9" name="Rectangle 5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0" name="Rectangle 5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1" name="Rectangle 5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2" name="Rectangle 5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3" name="Rectangle 5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64" name="Group 593"/>
                <p:cNvGrpSpPr>
                  <a:grpSpLocks noChangeAspect="1"/>
                </p:cNvGrpSpPr>
                <p:nvPr/>
              </p:nvGrpSpPr>
              <p:grpSpPr bwMode="auto">
                <a:xfrm>
                  <a:off x="4152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686" name="Rectangle 5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7" name="Rectangle 5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8" name="Rectangle 5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9" name="Rectangle 5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0" name="Rectangle 5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1" name="Rectangle 5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2" name="Rectangle 6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3" name="Rectangle 6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4" name="Rectangle 6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65" name="Group 603"/>
                <p:cNvGrpSpPr>
                  <a:grpSpLocks noChangeAspect="1"/>
                </p:cNvGrpSpPr>
                <p:nvPr/>
              </p:nvGrpSpPr>
              <p:grpSpPr bwMode="auto">
                <a:xfrm>
                  <a:off x="4152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677" name="Rectangle 6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8" name="Rectangle 6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9" name="Rectangle 6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0" name="Rectangle 6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1" name="Rectangle 6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2" name="Rectangle 6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3" name="Rectangle 6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4" name="Rectangle 6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5" name="Rectangle 6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66" name="Group 613"/>
                <p:cNvGrpSpPr>
                  <a:grpSpLocks noChangeAspect="1"/>
                </p:cNvGrpSpPr>
                <p:nvPr/>
              </p:nvGrpSpPr>
              <p:grpSpPr bwMode="auto">
                <a:xfrm>
                  <a:off x="4152" y="1728"/>
                  <a:ext cx="216" cy="216"/>
                  <a:chOff x="2928" y="2448"/>
                  <a:chExt cx="144" cy="144"/>
                </a:xfrm>
              </p:grpSpPr>
              <p:sp>
                <p:nvSpPr>
                  <p:cNvPr id="668" name="Rectangle 6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69" name="Rectangle 6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0" name="Rectangle 6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1" name="Rectangle 6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2" name="Rectangle 6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3" name="Rectangle 6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4" name="Rectangle 6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5" name="Rectangle 6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6" name="Rectangle 6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67" name="Rectangle 6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solidFill>
                  <a:srgbClr val="11B119"/>
                </a:solidFill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93" name="Group 624"/>
              <p:cNvGrpSpPr>
                <a:grpSpLocks noChangeAspect="1"/>
              </p:cNvGrpSpPr>
              <p:nvPr/>
            </p:nvGrpSpPr>
            <p:grpSpPr bwMode="auto">
              <a:xfrm>
                <a:off x="1329" y="1275"/>
                <a:ext cx="435" cy="261"/>
                <a:chOff x="3288" y="1296"/>
                <a:chExt cx="1080" cy="648"/>
              </a:xfrm>
            </p:grpSpPr>
            <p:sp>
              <p:nvSpPr>
                <p:cNvPr id="513" name="Rectangle 6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4" name="Rectangle 6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5" name="Rectangle 6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6" name="Rectangle 6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7" name="Rectangle 6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8" name="Rectangle 6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9" name="Rectangle 6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0" name="Rectangle 6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1" name="Rectangle 6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" name="Rectangle 6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3" name="Rectangle 6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4" name="Rectangle 6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5" name="Rectangle 6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6" name="Rectangle 6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527" name="Group 639"/>
                <p:cNvGrpSpPr>
                  <a:grpSpLocks noChangeAspect="1"/>
                </p:cNvGrpSpPr>
                <p:nvPr/>
              </p:nvGrpSpPr>
              <p:grpSpPr bwMode="auto">
                <a:xfrm>
                  <a:off x="3720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622" name="Rectangle 6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3" name="Rectangle 6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4" name="Rectangle 6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5" name="Rectangle 6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6" name="Rectangle 6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7" name="Rectangle 6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8" name="Rectangle 6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9" name="Rectangle 6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30" name="Rectangle 6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28" name="Group 649"/>
                <p:cNvGrpSpPr>
                  <a:grpSpLocks noChangeAspect="1"/>
                </p:cNvGrpSpPr>
                <p:nvPr/>
              </p:nvGrpSpPr>
              <p:grpSpPr bwMode="auto">
                <a:xfrm>
                  <a:off x="3936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613" name="Rectangle 6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4" name="Rectangle 6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5" name="Rectangle 6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6" name="Rectangle 6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7" name="Rectangle 6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8" name="Rectangle 6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9" name="Rectangle 6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0" name="Rectangle 6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1" name="Rectangle 6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29" name="Rectangle 6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0" name="Rectangle 6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1" name="Rectangle 6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2" name="Rectangle 6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3" name="Rectangle 6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4" name="Rectangle 6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5" name="Rectangle 6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6" name="Rectangle 6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7" name="Rectangle 6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8" name="Rectangle 6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9" name="Rectangle 6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0" name="Rectangle 6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2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1" name="Rectangle 6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542" name="Group 672"/>
                <p:cNvGrpSpPr>
                  <a:grpSpLocks noChangeAspect="1"/>
                </p:cNvGrpSpPr>
                <p:nvPr/>
              </p:nvGrpSpPr>
              <p:grpSpPr bwMode="auto">
                <a:xfrm>
                  <a:off x="3288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604" name="Rectangle 6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5" name="Rectangle 6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6" name="Rectangle 6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7" name="Rectangle 6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8" name="Rectangle 6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9" name="Rectangle 6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0" name="Rectangle 6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1" name="Rectangle 6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2" name="Rectangle 6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43" name="Group 682"/>
                <p:cNvGrpSpPr>
                  <a:grpSpLocks noChangeAspect="1"/>
                </p:cNvGrpSpPr>
                <p:nvPr/>
              </p:nvGrpSpPr>
              <p:grpSpPr bwMode="auto">
                <a:xfrm>
                  <a:off x="3504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595" name="Rectangle 6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6" name="Rectangle 6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7" name="Rectangle 6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8" name="Rectangle 6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9" name="Rectangle 6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0" name="Rectangle 6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1" name="Rectangle 6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2" name="Rectangle 6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3" name="Rectangle 6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44" name="Group 692"/>
                <p:cNvGrpSpPr>
                  <a:grpSpLocks noChangeAspect="1"/>
                </p:cNvGrpSpPr>
                <p:nvPr/>
              </p:nvGrpSpPr>
              <p:grpSpPr bwMode="auto">
                <a:xfrm>
                  <a:off x="3720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586" name="Rectangle 6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7" name="Rectangle 6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8" name="Rectangle 6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9" name="Rectangle 6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0" name="Rectangle 6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1" name="Rectangle 6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2" name="Rectangle 6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3" name="Rectangle 7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4" name="Rectangle 7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45" name="Group 702"/>
                <p:cNvGrpSpPr>
                  <a:grpSpLocks noChangeAspect="1"/>
                </p:cNvGrpSpPr>
                <p:nvPr/>
              </p:nvGrpSpPr>
              <p:grpSpPr bwMode="auto">
                <a:xfrm>
                  <a:off x="3936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577" name="Rectangle 7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8" name="Rectangle 7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9" name="Rectangle 7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0" name="Rectangle 7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1" name="Rectangle 7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2" name="Rectangle 7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3" name="Rectangle 7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4" name="Rectangle 7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5" name="Rectangle 7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46" name="Group 712"/>
                <p:cNvGrpSpPr>
                  <a:grpSpLocks noChangeAspect="1"/>
                </p:cNvGrpSpPr>
                <p:nvPr/>
              </p:nvGrpSpPr>
              <p:grpSpPr bwMode="auto">
                <a:xfrm>
                  <a:off x="4152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568" name="Rectangle 7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" name="Rectangle 7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" name="Rectangle 7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1" name="Rectangle 7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2" name="Rectangle 7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3" name="Rectangle 7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4" name="Rectangle 7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5" name="Rectangle 7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6" name="Rectangle 7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47" name="Group 722"/>
                <p:cNvGrpSpPr>
                  <a:grpSpLocks noChangeAspect="1"/>
                </p:cNvGrpSpPr>
                <p:nvPr/>
              </p:nvGrpSpPr>
              <p:grpSpPr bwMode="auto">
                <a:xfrm>
                  <a:off x="4152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559" name="Rectangle 7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0" name="Rectangle 7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1" name="Rectangle 7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2" name="Rectangle 7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3" name="Rectangle 7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" name="Rectangle 7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5" name="Rectangle 7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6" name="Rectangle 7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7" name="Rectangle 7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48" name="Group 732"/>
                <p:cNvGrpSpPr>
                  <a:grpSpLocks noChangeAspect="1"/>
                </p:cNvGrpSpPr>
                <p:nvPr/>
              </p:nvGrpSpPr>
              <p:grpSpPr bwMode="auto">
                <a:xfrm>
                  <a:off x="4152" y="1728"/>
                  <a:ext cx="216" cy="216"/>
                  <a:chOff x="2928" y="2448"/>
                  <a:chExt cx="144" cy="144"/>
                </a:xfrm>
              </p:grpSpPr>
              <p:sp>
                <p:nvSpPr>
                  <p:cNvPr id="550" name="Rectangle 7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1" name="Rectangle 7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2" name="Rectangle 7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3" name="Rectangle 7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4" name="Rectangle 7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5" name="Rectangle 7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6" name="Rectangle 7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7" name="Rectangle 7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8" name="Rectangle 7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49" name="Rectangle 7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solidFill>
                  <a:srgbClr val="11B119"/>
                </a:solidFill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94" name="Group 743"/>
              <p:cNvGrpSpPr>
                <a:grpSpLocks noChangeAspect="1"/>
              </p:cNvGrpSpPr>
              <p:nvPr/>
            </p:nvGrpSpPr>
            <p:grpSpPr bwMode="auto">
              <a:xfrm>
                <a:off x="421" y="1065"/>
                <a:ext cx="435" cy="261"/>
                <a:chOff x="3288" y="1296"/>
                <a:chExt cx="1080" cy="648"/>
              </a:xfrm>
            </p:grpSpPr>
            <p:sp>
              <p:nvSpPr>
                <p:cNvPr id="395" name="Rectangle 7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6" name="Rectangle 7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7" name="Rectangle 7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8" name="Rectangle 7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9" name="Rectangle 7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0" name="Rectangle 7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1" name="Rectangle 7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2" name="Rectangle 7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3" name="Rectangle 7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4" name="Rectangle 7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5" name="Rectangle 7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6" name="Rectangle 7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7" name="Rectangle 7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8" name="Rectangle 7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409" name="Group 758"/>
                <p:cNvGrpSpPr>
                  <a:grpSpLocks noChangeAspect="1"/>
                </p:cNvGrpSpPr>
                <p:nvPr/>
              </p:nvGrpSpPr>
              <p:grpSpPr bwMode="auto">
                <a:xfrm>
                  <a:off x="3720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504" name="Rectangle 7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5" name="Rectangle 7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6" name="Rectangle 7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7" name="Rectangle 7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8" name="Rectangle 7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9" name="Rectangle 7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0" name="Rectangle 7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1" name="Rectangle 7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" name="Rectangle 7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0" name="Group 768"/>
                <p:cNvGrpSpPr>
                  <a:grpSpLocks noChangeAspect="1"/>
                </p:cNvGrpSpPr>
                <p:nvPr/>
              </p:nvGrpSpPr>
              <p:grpSpPr bwMode="auto">
                <a:xfrm>
                  <a:off x="3936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495" name="Rectangle 7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6" name="Rectangle 7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7" name="Rectangle 7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8" name="Rectangle 7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9" name="Rectangle 7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0" name="Rectangle 7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1" name="Rectangle 7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2" name="Rectangle 7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3" name="Rectangle 7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11" name="Rectangle 7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2" name="Rectangle 7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3" name="Rectangle 7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4" name="Rectangle 7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5" name="Rectangle 7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6" name="Rectangle 7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7" name="Rectangle 7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8" name="Rectangle 7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9" name="Rectangle 7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0" name="Rectangle 7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1" name="Rectangle 7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2" name="Rectangle 7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2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3" name="Rectangle 7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424" name="Group 791"/>
                <p:cNvGrpSpPr>
                  <a:grpSpLocks noChangeAspect="1"/>
                </p:cNvGrpSpPr>
                <p:nvPr/>
              </p:nvGrpSpPr>
              <p:grpSpPr bwMode="auto">
                <a:xfrm>
                  <a:off x="3288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486" name="Rectangle 7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7" name="Rectangle 7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8" name="Rectangle 7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9" name="Rectangle 7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0" name="Rectangle 7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" name="Rectangle 7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2" name="Rectangle 7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3" name="Rectangle 7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4" name="Rectangle 8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5" name="Group 801"/>
                <p:cNvGrpSpPr>
                  <a:grpSpLocks noChangeAspect="1"/>
                </p:cNvGrpSpPr>
                <p:nvPr/>
              </p:nvGrpSpPr>
              <p:grpSpPr bwMode="auto">
                <a:xfrm>
                  <a:off x="3504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477" name="Rectangle 8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8" name="Rectangle 8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9" name="Rectangle 8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0" name="Rectangle 8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1" name="Rectangle 8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2" name="Rectangle 8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3" name="Rectangle 8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4" name="Rectangle 8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5" name="Rectangle 8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6" name="Group 811"/>
                <p:cNvGrpSpPr>
                  <a:grpSpLocks noChangeAspect="1"/>
                </p:cNvGrpSpPr>
                <p:nvPr/>
              </p:nvGrpSpPr>
              <p:grpSpPr bwMode="auto">
                <a:xfrm>
                  <a:off x="3720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468" name="Rectangle 8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9" name="Rectangle 8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0" name="Rectangle 8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" name="Rectangle 8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2" name="Rectangle 8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3" name="Rectangle 8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4" name="Rectangle 8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5" name="Rectangle 8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6" name="Rectangle 8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7" name="Group 821"/>
                <p:cNvGrpSpPr>
                  <a:grpSpLocks noChangeAspect="1"/>
                </p:cNvGrpSpPr>
                <p:nvPr/>
              </p:nvGrpSpPr>
              <p:grpSpPr bwMode="auto">
                <a:xfrm>
                  <a:off x="3936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459" name="Rectangle 8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0" name="Rectangle 8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1" name="Rectangle 8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2" name="Rectangle 8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3" name="Rectangle 8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4" name="Rectangle 8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5" name="Rectangle 8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6" name="Rectangle 8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7" name="Rectangle 8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8" name="Group 831"/>
                <p:cNvGrpSpPr>
                  <a:grpSpLocks noChangeAspect="1"/>
                </p:cNvGrpSpPr>
                <p:nvPr/>
              </p:nvGrpSpPr>
              <p:grpSpPr bwMode="auto">
                <a:xfrm>
                  <a:off x="4152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450" name="Rectangle 8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1" name="Rectangle 8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2" name="Rectangle 8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3" name="Rectangle 8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4" name="Rectangle 8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5" name="Rectangle 8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6" name="Rectangle 8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7" name="Rectangle 8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8" name="Rectangle 8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9" name="Group 841"/>
                <p:cNvGrpSpPr>
                  <a:grpSpLocks noChangeAspect="1"/>
                </p:cNvGrpSpPr>
                <p:nvPr/>
              </p:nvGrpSpPr>
              <p:grpSpPr bwMode="auto">
                <a:xfrm>
                  <a:off x="4152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441" name="Rectangle 8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2" name="Rectangle 8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3" name="Rectangle 8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4" name="Rectangle 8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5" name="Rectangle 8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6" name="Rectangle 8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7" name="Rectangle 8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8" name="Rectangle 8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9" name="Rectangle 8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30" name="Group 851"/>
                <p:cNvGrpSpPr>
                  <a:grpSpLocks noChangeAspect="1"/>
                </p:cNvGrpSpPr>
                <p:nvPr/>
              </p:nvGrpSpPr>
              <p:grpSpPr bwMode="auto">
                <a:xfrm>
                  <a:off x="4152" y="1728"/>
                  <a:ext cx="216" cy="216"/>
                  <a:chOff x="2928" y="2448"/>
                  <a:chExt cx="144" cy="144"/>
                </a:xfrm>
              </p:grpSpPr>
              <p:sp>
                <p:nvSpPr>
                  <p:cNvPr id="432" name="Rectangle 8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3" name="Rectangle 8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4" name="Rectangle 8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5" name="Rectangle 8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6" name="Rectangle 8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7" name="Rectangle 8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8" name="Rectangle 8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9" name="Rectangle 8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0" name="Rectangle 8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31" name="Rectangle 8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solidFill>
                  <a:srgbClr val="11B119"/>
                </a:solidFill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386" name="AutoShape 862"/>
            <p:cNvSpPr>
              <a:spLocks noChangeArrowheads="1"/>
            </p:cNvSpPr>
            <p:nvPr/>
          </p:nvSpPr>
          <p:spPr bwMode="auto">
            <a:xfrm flipH="1">
              <a:off x="2544" y="1392"/>
              <a:ext cx="990" cy="2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82 w 21600"/>
                <a:gd name="T13" fmla="*/ 5400 h 21600"/>
                <a:gd name="T14" fmla="*/ 18895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11B119"/>
            </a:solidFill>
            <a:ln w="9525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7" name="Text Box 863"/>
            <p:cNvSpPr txBox="1">
              <a:spLocks noChangeArrowheads="1"/>
            </p:cNvSpPr>
            <p:nvPr/>
          </p:nvSpPr>
          <p:spPr bwMode="auto">
            <a:xfrm>
              <a:off x="2598" y="1074"/>
              <a:ext cx="1052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>
                  <a:latin typeface="Trebuchet MS" pitchFamily="34" charset="0"/>
                </a:rPr>
                <a:t>non-parametric</a:t>
              </a:r>
            </a:p>
            <a:p>
              <a:pPr algn="ctr"/>
              <a:r>
                <a:rPr lang="en-US" sz="1600" b="1" dirty="0">
                  <a:latin typeface="Trebuchet MS" pitchFamily="34" charset="0"/>
                </a:rPr>
                <a:t>sampling</a:t>
              </a:r>
            </a:p>
          </p:txBody>
        </p:sp>
        <p:sp>
          <p:nvSpPr>
            <p:cNvPr id="388" name="Text Box 864"/>
            <p:cNvSpPr txBox="1">
              <a:spLocks noChangeArrowheads="1"/>
            </p:cNvSpPr>
            <p:nvPr/>
          </p:nvSpPr>
          <p:spPr bwMode="auto">
            <a:xfrm>
              <a:off x="4080" y="2073"/>
              <a:ext cx="95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Input image</a:t>
              </a:r>
              <a:r>
                <a:rPr lang="en-US" sz="1600">
                  <a:latin typeface="Trebuchet MS" pitchFamily="34" charset="0"/>
                </a:rPr>
                <a:t> </a:t>
              </a:r>
            </a:p>
          </p:txBody>
        </p:sp>
      </p:grpSp>
      <p:sp>
        <p:nvSpPr>
          <p:cNvPr id="867" name="TextBox 866"/>
          <p:cNvSpPr txBox="1"/>
          <p:nvPr/>
        </p:nvSpPr>
        <p:spPr>
          <a:xfrm>
            <a:off x="5370917" y="6336268"/>
            <a:ext cx="373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Efros and Leung 1999 SIGGRAPH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ecture1 - Introduction - CP Fall 20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30203</TotalTime>
  <Words>2115</Words>
  <Application>Microsoft Office PowerPoint</Application>
  <PresentationFormat>Widescreen</PresentationFormat>
  <Paragraphs>477</Paragraphs>
  <Slides>70</Slides>
  <Notes>35</Notes>
  <HiddenSlides>7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7" baseType="lpstr">
      <vt:lpstr>Arial</vt:lpstr>
      <vt:lpstr>Calibri</vt:lpstr>
      <vt:lpstr>Cambria Math</vt:lpstr>
      <vt:lpstr>Trebuchet MS</vt:lpstr>
      <vt:lpstr>Lecture1 - Introduction - CP Fall 2010</vt:lpstr>
      <vt:lpstr>Custom Design</vt:lpstr>
      <vt:lpstr>PhotoSuite Image</vt:lpstr>
      <vt:lpstr>Texture Synthesis and Hole-Filling</vt:lpstr>
      <vt:lpstr>Next section: The digital canvas</vt:lpstr>
      <vt:lpstr>Today’s Class</vt:lpstr>
      <vt:lpstr>Texture</vt:lpstr>
      <vt:lpstr>Texture Synthesis</vt:lpstr>
      <vt:lpstr>The Challenge</vt:lpstr>
      <vt:lpstr>One idea: Build Probability Distributions</vt:lpstr>
      <vt:lpstr>One idea: Build Probability Distributions</vt:lpstr>
      <vt:lpstr>Another idea: Sample from the image </vt:lpstr>
      <vt:lpstr>Idea from Shannon (Information Theory)</vt:lpstr>
      <vt:lpstr>Details</vt:lpstr>
      <vt:lpstr>Size of Neighborhood Window</vt:lpstr>
      <vt:lpstr>Varying Window Size</vt:lpstr>
      <vt:lpstr>Texture synthesis algorithm</vt:lpstr>
      <vt:lpstr>Synthesis Results</vt:lpstr>
      <vt:lpstr>More Results</vt:lpstr>
      <vt:lpstr>Homage to Shannon</vt:lpstr>
      <vt:lpstr>Hole Filling</vt:lpstr>
      <vt:lpstr>Extrapolation</vt:lpstr>
      <vt:lpstr>In-painting natural scenes</vt:lpstr>
      <vt:lpstr>Key idea: Filling order matters</vt:lpstr>
      <vt:lpstr>Filling order</vt:lpstr>
      <vt:lpstr>Comparison</vt:lpstr>
      <vt:lpstr>Comparison</vt:lpstr>
      <vt:lpstr>Summary (so far)</vt:lpstr>
      <vt:lpstr>Image Quilting [Efros &amp; Freeman 2001]</vt:lpstr>
      <vt:lpstr>PowerPoint Presentation</vt:lpstr>
      <vt:lpstr>Minimal error boundary</vt:lpstr>
      <vt:lpstr>Solving for Minimum Cut Path</vt:lpstr>
      <vt:lpstr>Solving for Minimum Cut Path</vt:lpstr>
      <vt:lpstr>Solving for Minimum Cut Path</vt:lpstr>
      <vt:lpstr>Solving for Minimum Cut Path</vt:lpstr>
      <vt:lpstr>Solving for Minimum Cut Path</vt:lpstr>
      <vt:lpstr>Solving for Minimum Cut Path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Political Texture Synthesis</vt:lpstr>
      <vt:lpstr>Texture Transfer</vt:lpstr>
      <vt:lpstr>Texture Transfer </vt:lpstr>
      <vt:lpstr>Texture Transfer</vt:lpstr>
      <vt:lpstr>Correspondence maps</vt:lpstr>
      <vt:lpstr>PowerPoint Presentation</vt:lpstr>
      <vt:lpstr>PowerPoint Presentation</vt:lpstr>
      <vt:lpstr>Making sacred toast</vt:lpstr>
      <vt:lpstr>Project 2: texture synthesis and transfer </vt:lpstr>
      <vt:lpstr>Texture Synthesis and Transfer Recap</vt:lpstr>
      <vt:lpstr>PatchMatch</vt:lpstr>
      <vt:lpstr>PatchMatch</vt:lpstr>
      <vt:lpstr>PatchMatch</vt:lpstr>
      <vt:lpstr>PatchMatch</vt:lpstr>
      <vt:lpstr>PatchMatch: Optimization</vt:lpstr>
      <vt:lpstr>PatchMatch: Convergence</vt:lpstr>
      <vt:lpstr>PatchMatch: Image Completion</vt:lpstr>
      <vt:lpstr>PatchMatch: retargeting</vt:lpstr>
      <vt:lpstr>PatchMatch: other applications and extensions</vt:lpstr>
      <vt:lpstr>Things to remember</vt:lpstr>
      <vt:lpstr>Next class</vt:lpstr>
      <vt:lpstr>Related idea: Image Analogies</vt:lpstr>
      <vt:lpstr>PowerPoint Presentation</vt:lpstr>
      <vt:lpstr>Image analogies</vt:lpstr>
      <vt:lpstr>PowerPoint Presentation</vt:lpstr>
      <vt:lpstr>Learning to synthesize</vt:lpstr>
      <vt:lpstr>Demos</vt:lpstr>
      <vt:lpstr>Cycle GAN (ICCV 2017)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Hoiem, Derek W</cp:lastModifiedBy>
  <cp:revision>75</cp:revision>
  <cp:lastPrinted>2015-09-15T14:09:02Z</cp:lastPrinted>
  <dcterms:created xsi:type="dcterms:W3CDTF">2010-08-30T03:58:01Z</dcterms:created>
  <dcterms:modified xsi:type="dcterms:W3CDTF">2022-09-13T15:23:07Z</dcterms:modified>
</cp:coreProperties>
</file>