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63" r:id="rId2"/>
    <p:sldId id="461" r:id="rId3"/>
    <p:sldId id="462" r:id="rId4"/>
    <p:sldId id="456" r:id="rId5"/>
    <p:sldId id="458" r:id="rId6"/>
    <p:sldId id="429" r:id="rId7"/>
    <p:sldId id="399" r:id="rId8"/>
    <p:sldId id="400" r:id="rId9"/>
    <p:sldId id="401" r:id="rId10"/>
    <p:sldId id="402" r:id="rId11"/>
    <p:sldId id="403" r:id="rId12"/>
    <p:sldId id="424" r:id="rId13"/>
    <p:sldId id="404" r:id="rId14"/>
    <p:sldId id="405" r:id="rId15"/>
    <p:sldId id="406" r:id="rId16"/>
    <p:sldId id="407" r:id="rId17"/>
    <p:sldId id="452" r:id="rId18"/>
    <p:sldId id="425" r:id="rId19"/>
    <p:sldId id="426" r:id="rId20"/>
    <p:sldId id="408" r:id="rId21"/>
    <p:sldId id="409" r:id="rId22"/>
    <p:sldId id="410" r:id="rId23"/>
    <p:sldId id="411" r:id="rId24"/>
    <p:sldId id="464" r:id="rId25"/>
    <p:sldId id="465" r:id="rId26"/>
    <p:sldId id="427" r:id="rId27"/>
    <p:sldId id="415" r:id="rId28"/>
    <p:sldId id="467" r:id="rId29"/>
    <p:sldId id="466" r:id="rId30"/>
    <p:sldId id="469" r:id="rId31"/>
    <p:sldId id="428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54" r:id="rId45"/>
    <p:sldId id="442" r:id="rId46"/>
    <p:sldId id="443" r:id="rId47"/>
    <p:sldId id="444" r:id="rId48"/>
    <p:sldId id="445" r:id="rId49"/>
    <p:sldId id="447" r:id="rId50"/>
    <p:sldId id="446" r:id="rId51"/>
    <p:sldId id="449" r:id="rId52"/>
    <p:sldId id="448" r:id="rId53"/>
    <p:sldId id="453" r:id="rId5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1" autoAdjust="0"/>
    <p:restoredTop sz="84247" autoAdjust="0"/>
  </p:normalViewPr>
  <p:slideViewPr>
    <p:cSldViewPr>
      <p:cViewPr varScale="1">
        <p:scale>
          <a:sx n="109" d="100"/>
          <a:sy n="109" d="100"/>
        </p:scale>
        <p:origin x="402" y="96"/>
      </p:cViewPr>
      <p:guideLst>
        <p:guide orient="horz" pos="2160"/>
        <p:guide pos="576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8E676C-C727-45C5-84A2-B2910E110B11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E751EC-7257-4FED-BBD1-E196F567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751EC-7257-4FED-BBD1-E196F567CC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5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AEFA-2467-49B4-9D61-72AE60A5C55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88975"/>
            <a:ext cx="6130925" cy="3449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379" y="4367894"/>
            <a:ext cx="5160433" cy="4212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6188D-F5A5-4DCF-9795-C9CF9DE942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7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751EC-7257-4FED-BBD1-E196F567CC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6188D-F5A5-4DCF-9795-C9CF9DE942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2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7F7D-5225-4184-8BFF-DBE9743DF99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7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C8B2F-8D75-4EFA-AD58-DEEEE7557EA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What’s wrong with these results?</a:t>
            </a:r>
          </a:p>
        </p:txBody>
      </p:sp>
    </p:spTree>
    <p:extLst>
      <p:ext uri="{BB962C8B-B14F-4D97-AF65-F5344CB8AC3E}">
        <p14:creationId xmlns:p14="http://schemas.microsoft.com/office/powerpoint/2010/main" val="2783699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55BC0-C3D0-473F-96FC-9FD2C0CDD0D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4650" y="679450"/>
            <a:ext cx="62023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395154"/>
            <a:ext cx="5196134" cy="41722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7" tIns="45624" rIns="91247" bIns="456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Better at salt’n’pepper noise</a:t>
            </a:r>
          </a:p>
          <a:p>
            <a:pPr eaLnBrk="1" hangingPunct="1"/>
            <a:r>
              <a:rPr lang="en-US"/>
              <a:t>Not convolution: try a region with 1’s and a 2, and then 1’s and a 3</a:t>
            </a:r>
          </a:p>
        </p:txBody>
      </p:sp>
    </p:spTree>
    <p:extLst>
      <p:ext uri="{BB962C8B-B14F-4D97-AF65-F5344CB8AC3E}">
        <p14:creationId xmlns:p14="http://schemas.microsoft.com/office/powerpoint/2010/main" val="48387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A4697-605B-4EEC-A5CA-8D37053973A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4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B9015-5A5D-486A-8E98-1C1AA245E90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8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5A855-BDD3-4A17-A52F-C56FC7B615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4300" y="385763"/>
            <a:ext cx="9785350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0" y="6123711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EE70F-14C0-411A-95E7-68D2BDBA1A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7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Problem: response is stronger for higher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261F-0363-4C17-B808-8EA999CB59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4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Likes bright pixels where filters are above average, dark pixels where filters are below average. Problems: response is sensitive to gain/contrast, pixels in filter that are near the mean have little effect, does not require pixel values in image to be near or proportional to values in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FCA3B-979F-4D04-98F1-EACD60D2C1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7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7C08F-0EBE-443E-814B-94DCEAF1DD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21EF3-D6BC-4131-83EE-6AF97013A1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8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Invariant to mean and scale of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23E2D-845A-4777-B783-CD52FEECE8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D09A9-8923-4BA1-8AA1-86323780B5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37C9D-5A72-4E57-9E72-24F6D6AE75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DD00-5531-42B8-8BCD-FAA7139BE1EA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86C0-3ACF-4E5C-BFC7-BF89F01C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689E-29E8-40C2-8AE4-D9B46646AC84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06E0-90C9-4C12-A753-2396B3C2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9A6D-F523-4A68-A4E7-F155B8738BD8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B546-2D56-4235-84B9-DCD333E1F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78C0-ABED-4D52-A38D-DA0E7E80FA8C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62F7-5661-43A9-BB0F-0CCDE454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D5D1-CD67-47A9-B000-6D144BC5110D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F566-D598-40AB-9F4D-880C3CBB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B94C-E3FD-4359-821E-995982D9B9E8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441A-8A0C-407D-A680-66BA13B06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3287-2C54-403E-ADF3-F6760FF1C2ED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6340-8CE9-48B0-9BDE-6231871C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200A-6993-4ACF-9388-7E7CF0C26777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3C2C-501D-40C8-A0F2-0637CFB7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414A-6B7B-4CCE-90F5-F51632F40E91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2AC7-71B4-443C-AB0E-23E69B1F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5EBC-3204-4817-BBA9-4D8EEAA1BEAB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08B3-689A-4986-93EE-934D8318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E46C-6994-4B9E-B6DB-83BFFEFF3DC0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C3E1-3A43-419E-821C-6D925703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F6DC6-3F8E-4C47-97EB-006D01668BA5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921E95-4F61-4833-8BC9-22366B9D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lickr.com/photos/igorms/1369167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lickr.com/photos/igorms/1369167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PEG" TargetMode="External"/><Relationship Id="rId2" Type="http://schemas.openxmlformats.org/officeDocument/2006/relationships/hyperlink" Target="http://en.wikipedia.org/wiki/YCbCr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ai.uiuc.edu/?p=1455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359227" y="11111"/>
            <a:ext cx="61722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Templates and Image Pyramids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892627" y="5345111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7" name="Picture 2" descr="http://www.mcs.csueastbay.edu/~malek/Surrealism/magrit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7" y="1001712"/>
            <a:ext cx="6096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2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29784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838200" y="1024784"/>
            <a:ext cx="8610600" cy="1600200"/>
          </a:xfrm>
        </p:spPr>
        <p:txBody>
          <a:bodyPr/>
          <a:lstStyle/>
          <a:p>
            <a:pPr eaLnBrk="1" hangingPunct="1"/>
            <a:r>
              <a:rPr lang="en-US" dirty="0"/>
              <a:t>Goal: find       in image</a:t>
            </a:r>
          </a:p>
          <a:p>
            <a:pPr eaLnBrk="1" hangingPunct="1"/>
            <a:r>
              <a:rPr lang="en-US" dirty="0"/>
              <a:t>Method 1: filter the image with zero-mean eye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2054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7718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598613" y="6434984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733801" y="6403234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 (scaled)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705600" y="6390534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0" name="Object 381"/>
              <p:cNvSpPr txBox="1"/>
              <p:nvPr/>
            </p:nvSpPr>
            <p:spPr bwMode="auto">
              <a:xfrm>
                <a:off x="1946275" y="2042372"/>
                <a:ext cx="6119813" cy="874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]−</m:t>
                          </m:r>
                        </m:e>
                      </m:nary>
                      <m:acc>
                        <m:accPr>
                          <m:chr m:val="̅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) 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50" name="Object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275" y="2042372"/>
                <a:ext cx="6119813" cy="874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1" descr="C:\Users\Hoiem\Documents\Classes\Computational Photography - Fall 2010\lectures\figs\filters\einstein_eye_filtered_thre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18684"/>
            <a:ext cx="2667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7200900" y="3882284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620000" y="4072784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96200" y="5063384"/>
            <a:ext cx="6096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15200" y="5520584"/>
            <a:ext cx="7620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2" descr="C:\Users\Hoiem\Documents\Classes\Computational Photography - Fall 2010\lectures\figs\filters\einstein_eye_filte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29784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7315201" y="3234584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6629400" y="4834785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False detections</a:t>
            </a:r>
          </a:p>
        </p:txBody>
      </p:sp>
      <p:sp>
        <p:nvSpPr>
          <p:cNvPr id="2066" name="TextBox 27"/>
          <p:cNvSpPr txBox="1">
            <a:spLocks noChangeArrowheads="1"/>
          </p:cNvSpPr>
          <p:nvPr/>
        </p:nvSpPr>
        <p:spPr bwMode="auto">
          <a:xfrm>
            <a:off x="6014817" y="2541918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mean of filter f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rot="10800000">
            <a:off x="4795617" y="2609825"/>
            <a:ext cx="1219200" cy="1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1636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838200" y="1026636"/>
            <a:ext cx="4648200" cy="14478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3078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7903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Documents and Settings\Derek Hoiem\My Documents\Classes\Spring10 - Computer Vision\figs\eyedet_ss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31636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598613" y="6436836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4267200" y="6405086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6743700" y="6390800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4" name="Object 381"/>
              <p:cNvSpPr txBox="1"/>
              <p:nvPr/>
            </p:nvSpPr>
            <p:spPr bwMode="auto">
              <a:xfrm>
                <a:off x="1981200" y="2056913"/>
                <a:ext cx="5746750" cy="874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− 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74" name="Object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056913"/>
                <a:ext cx="5746750" cy="8747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3" name="Picture 12" descr="C:\Users\Hoiem\Documents\Classes\Computational Photography - Fall 2010\lectures\figs\filters\eyedet_ssd_thres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31636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7200900" y="3884136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613650" y="4036536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7315201" y="3236436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dirty="0"/>
              <a:t>Can SSD be implemented with linear filters?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8" name="Object 381"/>
              <p:cNvSpPr txBox="1"/>
              <p:nvPr/>
            </p:nvSpPr>
            <p:spPr bwMode="auto">
              <a:xfrm>
                <a:off x="2209800" y="2362200"/>
                <a:ext cx="5746750" cy="874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− 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98" name="Object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2362200"/>
                <a:ext cx="5746750" cy="874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381"/>
              <p:cNvSpPr txBox="1"/>
              <p:nvPr/>
            </p:nvSpPr>
            <p:spPr bwMode="auto">
              <a:xfrm>
                <a:off x="2201008" y="3129399"/>
                <a:ext cx="7500937" cy="765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]⋅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bject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008" y="3129399"/>
                <a:ext cx="7500937" cy="7651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381"/>
              <p:cNvSpPr txBox="1"/>
              <p:nvPr/>
            </p:nvSpPr>
            <p:spPr bwMode="auto">
              <a:xfrm>
                <a:off x="2209800" y="3911590"/>
                <a:ext cx="7816850" cy="747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− 2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]⋅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bject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3911590"/>
                <a:ext cx="7816850" cy="747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381"/>
              <p:cNvSpPr txBox="1"/>
              <p:nvPr/>
            </p:nvSpPr>
            <p:spPr bwMode="auto">
              <a:xfrm>
                <a:off x="1658938" y="5011738"/>
                <a:ext cx="6665912" cy="747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− 2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filter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filter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.^2,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ones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shape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bject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8938" y="5011738"/>
                <a:ext cx="6665912" cy="747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74475" y="623173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2402825" y="5742399"/>
            <a:ext cx="81250" cy="489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604706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filter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33550" y="5546430"/>
            <a:ext cx="81250" cy="489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319550" y="5514783"/>
            <a:ext cx="81250" cy="489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79111" y="6076077"/>
            <a:ext cx="333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Element-wise square f, then sum with ones kernel of size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1106680" y="997720"/>
            <a:ext cx="4648200" cy="14478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5125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80" y="115012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867093" y="640792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4535680" y="637617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831080" y="921521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What’s the potential downside of SSD?</a:t>
            </a:r>
          </a:p>
        </p:txBody>
      </p:sp>
      <p:pic>
        <p:nvPicPr>
          <p:cNvPr id="5129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0" y="288684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C:\Users\Hoiem\Documents\Classes\Computational Photography - Fall 2010\lectures\figs\filters\einstein_shades_ss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80" y="290272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381">
                <a:extLst>
                  <a:ext uri="{FF2B5EF4-FFF2-40B4-BE49-F238E27FC236}">
                    <a16:creationId xmlns:a16="http://schemas.microsoft.com/office/drawing/2014/main" id="{1BE16F02-6543-825C-854D-1884016CC705}"/>
                  </a:ext>
                </a:extLst>
              </p:cNvPr>
              <p:cNvSpPr txBox="1"/>
              <p:nvPr/>
            </p:nvSpPr>
            <p:spPr bwMode="auto">
              <a:xfrm>
                <a:off x="1981200" y="2056913"/>
                <a:ext cx="5746750" cy="874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− 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Object 381">
                <a:extLst>
                  <a:ext uri="{FF2B5EF4-FFF2-40B4-BE49-F238E27FC236}">
                    <a16:creationId xmlns:a16="http://schemas.microsoft.com/office/drawing/2014/main" id="{1BE16F02-6543-825C-854D-1884016C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056913"/>
                <a:ext cx="5746750" cy="8747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901195" y="931492"/>
            <a:ext cx="8153400" cy="17526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6149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95" y="108389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46" name="Object 381"/>
              <p:cNvSpPr txBox="1"/>
              <p:nvPr/>
            </p:nvSpPr>
            <p:spPr bwMode="auto">
              <a:xfrm>
                <a:off x="832462" y="3258162"/>
                <a:ext cx="10113962" cy="2125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]−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]−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</m:e>
                                      </m:nary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𝑖𝑚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]−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146" name="Object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462" y="3258162"/>
                <a:ext cx="10113962" cy="2125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938366" y="6172200"/>
            <a:ext cx="8199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Python: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cv2.matchTemplate(im,template,cv2.TM_CCOEFF_NORMED) </a:t>
            </a: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7213600" y="2455492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image patch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899401" y="2987305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4287334" y="2390406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mean template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634996" y="2988893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8">
            <a:extLst>
              <a:ext uri="{FF2B5EF4-FFF2-40B4-BE49-F238E27FC236}">
                <a16:creationId xmlns:a16="http://schemas.microsoft.com/office/drawing/2014/main" id="{29674377-35F9-7FDF-498F-471BEA38A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457" y="4658522"/>
            <a:ext cx="7378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(divide by product of standard deviations of template and image patch)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2830286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727074" y="925286"/>
            <a:ext cx="8153400" cy="17526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18437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4" y="107768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487487" y="6335486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470274" y="6346600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708774" y="6289450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8441" name="Picture 2" descr="C:\Documents and Settings\Derek Hoiem\My Documents\Classes\Spring10 - Computer Vision\figs\eyedet_normxcor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4" y="2844574"/>
            <a:ext cx="277653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830287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7089774" y="3782786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477124" y="3897086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7204075" y="3135086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27074" y="914400"/>
            <a:ext cx="8153400" cy="17526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1946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4" y="10668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487487" y="63246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3470274" y="6335714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708774" y="6278564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9464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819401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7089774" y="37719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477124" y="38862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7204075" y="31242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pic>
        <p:nvPicPr>
          <p:cNvPr id="19468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28035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" descr="C:\Users\Hoiem\Documents\Classes\Computational Photography - Fall 2010\lectures\figs\filters\einstein_shades_nx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790825"/>
            <a:ext cx="2819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Q: What is the best method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610600" cy="51355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>A: Depends</a:t>
            </a:r>
          </a:p>
          <a:p>
            <a:r>
              <a:rPr lang="en-US" dirty="0"/>
              <a:t>Zero-mean filter: fastest but not a great matcher</a:t>
            </a:r>
          </a:p>
          <a:p>
            <a:r>
              <a:rPr lang="en-US" dirty="0"/>
              <a:t>SSD: next fastest, sensitive to overall intensity</a:t>
            </a:r>
          </a:p>
          <a:p>
            <a:r>
              <a:rPr lang="en-US" dirty="0"/>
              <a:t>Normalized cross-correlation: slowest, invariant to local average intensity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Q: What if we want to find larger or smaller eyes?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>
              <a:buFont typeface="Arial" charset="0"/>
              <a:buNone/>
            </a:pPr>
            <a:r>
              <a:rPr lang="en-US"/>
              <a:t>	A: Image Pyramid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 of Sampling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57600" y="29718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Low-Pass Filtered Image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9718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146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514601" y="2590801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  <a:p>
            <a:pPr algn="ctr" eaLnBrk="1" hangingPunct="1"/>
            <a:r>
              <a:rPr lang="en-US"/>
              <a:t>Filter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6096000" y="2906714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Sample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0960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162800" y="2971800"/>
            <a:ext cx="1828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Low-Res Image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5638800" y="3954463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6" name="TextBox 18"/>
          <p:cNvSpPr txBox="1">
            <a:spLocks noChangeArrowheads="1"/>
          </p:cNvSpPr>
          <p:nvPr/>
        </p:nvSpPr>
        <p:spPr bwMode="auto">
          <a:xfrm>
            <a:off x="4575176" y="6313489"/>
            <a:ext cx="472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2"/>
              </a:rPr>
              <a:t>http://www.flickr.com/photos/igorms/136916757/ </a:t>
            </a:r>
            <a:endParaRPr lang="en-US" sz="1400"/>
          </a:p>
        </p:txBody>
      </p:sp>
      <p:pic>
        <p:nvPicPr>
          <p:cNvPr id="54277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0463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1063"/>
            <a:ext cx="2008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2536" y="685800"/>
            <a:ext cx="8229600" cy="4906963"/>
          </a:xfrm>
        </p:spPr>
        <p:txBody>
          <a:bodyPr/>
          <a:lstStyle/>
          <a:p>
            <a:pPr marL="0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 does a lower resolution image still make sense to us?  What do we lose?</a:t>
            </a:r>
          </a:p>
        </p:txBody>
      </p:sp>
    </p:spTree>
    <p:extLst>
      <p:ext uri="{BB962C8B-B14F-4D97-AF65-F5344CB8AC3E}">
        <p14:creationId xmlns:p14="http://schemas.microsoft.com/office/powerpoint/2010/main" val="240622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Gaussian pyramid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599"/>
            <a:ext cx="6119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973888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Laplacian filter</a:t>
            </a:r>
          </a:p>
        </p:txBody>
      </p:sp>
      <p:grpSp>
        <p:nvGrpSpPr>
          <p:cNvPr id="7172" name="Group 30"/>
          <p:cNvGrpSpPr>
            <a:grpSpLocks/>
          </p:cNvGrpSpPr>
          <p:nvPr/>
        </p:nvGrpSpPr>
        <p:grpSpPr bwMode="auto">
          <a:xfrm>
            <a:off x="185057" y="1371600"/>
            <a:ext cx="8839200" cy="4481513"/>
            <a:chOff x="144" y="1161"/>
            <a:chExt cx="5568" cy="2823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133333" imgH="2905531" progId="MSPhotoEd.3">
                    <p:embed/>
                  </p:oleObj>
                </mc:Choice>
                <mc:Fallback>
                  <p:oleObj name="Photo Editor Photo" r:id="rId5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7175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7180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7176" name="Picture 15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0" descr="log"/>
            <p:cNvPicPr>
              <a:picLocks noChangeAspect="1" noChangeArrowheads="1"/>
            </p:cNvPicPr>
            <p:nvPr/>
          </p:nvPicPr>
          <p:blipFill>
            <a:blip r:embed="rId8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6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7209745" y="6411913"/>
            <a:ext cx="196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Lazebnik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Laplacian pyramid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5914"/>
            <a:ext cx="586898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026276" y="6477227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Computing Gaussian/Laplacian Pyramid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7556" r="44444" b="21555"/>
          <a:stretch>
            <a:fillRect/>
          </a:stretch>
        </p:blipFill>
        <p:spPr bwMode="auto">
          <a:xfrm>
            <a:off x="762000" y="1219200"/>
            <a:ext cx="7826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799" y="4953001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Can we reconstruct the original from the laplacian pyramid?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914400"/>
          </a:xfrm>
        </p:spPr>
        <p:txBody>
          <a:bodyPr/>
          <a:lstStyle/>
          <a:p>
            <a:r>
              <a:rPr lang="en-US" dirty="0"/>
              <a:t>Creating a 2-level Laplacian pyramid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728" y="18288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 a.k.a.</a:t>
            </a:r>
          </a:p>
          <a:p>
            <a:pPr algn="ctr"/>
            <a:r>
              <a:rPr lang="en-US" dirty="0"/>
              <a:t>Gaussian_0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0500" y="2247900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 1  </a:t>
            </a:r>
          </a:p>
          <a:p>
            <a:pPr algn="ctr"/>
            <a:r>
              <a:rPr lang="en-US" dirty="0"/>
              <a:t>Gauss 1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24200" y="2590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0708" y="1802798"/>
            <a:ext cx="150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0318" y="18288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Smoothed_0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770568" y="2590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185025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Smooth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4495800"/>
            <a:ext cx="266852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Laplacian_0 = </a:t>
            </a:r>
          </a:p>
          <a:p>
            <a:pPr algn="ctr"/>
            <a:r>
              <a:rPr lang="en-US" dirty="0"/>
              <a:t>Guassian_0 – Smoothed_0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4216" y="3352800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4928" y="3429000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645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914400"/>
          </a:xfrm>
        </p:spPr>
        <p:txBody>
          <a:bodyPr/>
          <a:lstStyle/>
          <a:p>
            <a:r>
              <a:rPr lang="en-US" dirty="0"/>
              <a:t>Reconstructing the image from Laplacian pyramid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4928" y="4377558"/>
            <a:ext cx="2656119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 = </a:t>
            </a:r>
          </a:p>
          <a:p>
            <a:pPr algn="ctr"/>
            <a:r>
              <a:rPr lang="en-US" dirty="0"/>
              <a:t>Smoothed_0 + Laplacian_0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0500" y="2247900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 1  </a:t>
            </a:r>
          </a:p>
          <a:p>
            <a:pPr algn="ctr"/>
            <a:r>
              <a:rPr lang="en-US" dirty="0"/>
              <a:t>Gauss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1766" y="1527093"/>
            <a:ext cx="150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Upsample</a:t>
            </a:r>
            <a:r>
              <a:rPr lang="en-US" dirty="0"/>
              <a:t> and smooth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0318" y="18288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Smoothed_0</a:t>
            </a:r>
          </a:p>
        </p:txBody>
      </p:sp>
      <p:sp>
        <p:nvSpPr>
          <p:cNvPr id="10" name="Right Arrow 9"/>
          <p:cNvSpPr/>
          <p:nvPr/>
        </p:nvSpPr>
        <p:spPr>
          <a:xfrm flipH="1">
            <a:off x="6770568" y="2590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0095" y="1862958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Laplacian_0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4216" y="348013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4928" y="3479800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093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Hybrid Image in Laplacian Pyramid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3086" r="32829" b="31296"/>
          <a:stretch>
            <a:fillRect/>
          </a:stretch>
        </p:blipFill>
        <p:spPr bwMode="auto">
          <a:xfrm>
            <a:off x="549275" y="1817913"/>
            <a:ext cx="8594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854075" y="1284513"/>
            <a:ext cx="359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 frequency </a:t>
            </a:r>
            <a:r>
              <a:rPr lang="en-US">
                <a:sym typeface="Wingdings" pitchFamily="2" charset="2"/>
              </a:rPr>
              <a:t> Low frequency</a:t>
            </a:r>
            <a:endParaRPr lang="en-US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892675" y="903514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Extra points for project 1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990600"/>
            <a:ext cx="3989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85" y="1219200"/>
            <a:ext cx="4697413" cy="5105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Align at coarse level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Find minimum SSD position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Successively align at finer levels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Search small range (e.g., 5x5) centered around position determined at coarser scale</a:t>
            </a:r>
          </a:p>
          <a:p>
            <a:pPr marL="914400" lvl="1" indent="-514350" eaLnBrk="1" hangingPunct="1"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Coarse-to-fine Image Registration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4689" y="188663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Level 0</a:t>
            </a:r>
          </a:p>
          <a:p>
            <a:pPr algn="r"/>
            <a:r>
              <a:rPr lang="en-US" dirty="0" err="1"/>
              <a:t>HxW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5384" y="3985706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Level 1</a:t>
            </a:r>
          </a:p>
          <a:p>
            <a:pPr algn="r"/>
            <a:r>
              <a:rPr lang="en-US" dirty="0"/>
              <a:t>H/2 x W/2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384" y="529034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Level 2</a:t>
            </a:r>
          </a:p>
          <a:p>
            <a:pPr algn="r"/>
            <a:r>
              <a:rPr lang="en-US" dirty="0"/>
              <a:t>H/4 x W/4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2030" y="914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1306" y="94920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3000" y="1295400"/>
            <a:ext cx="2441448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5597888" y="3782341"/>
            <a:ext cx="1216152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5797296" y="5536224"/>
            <a:ext cx="603504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2286000" y="12954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2930888" y="3782341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3130296" y="5536224"/>
            <a:ext cx="603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5" name="Oval 24"/>
          <p:cNvSpPr/>
          <p:nvPr/>
        </p:nvSpPr>
        <p:spPr>
          <a:xfrm>
            <a:off x="3279648" y="56271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04971" y="3947716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98647" y="1617677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96000" y="56455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97463" y="3927119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8063" y="1647890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953000" y="1295400"/>
            <a:ext cx="2441448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597888" y="3782341"/>
            <a:ext cx="1216152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797296" y="5536224"/>
            <a:ext cx="603504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Coarse-to-fine Image Registration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295400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930888" y="3782341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130296" y="5536224"/>
            <a:ext cx="603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22030" y="914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1306" y="94920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800" y="6121132"/>
                <a:ext cx="7450886" cy="736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∈{−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121132"/>
                <a:ext cx="7450886" cy="736868"/>
              </a:xfrm>
              <a:prstGeom prst="rect">
                <a:avLst/>
              </a:prstGeom>
              <a:blipFill>
                <a:blip r:embed="rId3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600" y="4819076"/>
                <a:ext cx="8339847" cy="59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+{−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19076"/>
                <a:ext cx="8339847" cy="591124"/>
              </a:xfrm>
              <a:prstGeom prst="rect">
                <a:avLst/>
              </a:prstGeom>
              <a:blipFill>
                <a:blip r:embed="rId4"/>
                <a:stretch>
                  <a:fillRect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09600" y="3134341"/>
                <a:ext cx="8210261" cy="599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+{−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34341"/>
                <a:ext cx="8210261" cy="599459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279648" y="56271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04971" y="3947716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98647" y="1617677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0" y="564553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97463" y="3927119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8063" y="1647890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90974" y="5569332"/>
            <a:ext cx="603504" cy="457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676861" y="3792268"/>
            <a:ext cx="1143000" cy="90078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7497354" y="1363926"/>
            <a:ext cx="2027646" cy="176027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8204953" y="562713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8368218" y="378656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95368" y="178184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18481" y="4132464"/>
            <a:ext cx="222924" cy="235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740359" y="2139508"/>
            <a:ext cx="222924" cy="235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662335" y="20113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22078" y="5594626"/>
            <a:ext cx="542218" cy="3987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58809" y="415003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87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2" grpId="0" animBg="1"/>
      <p:bldP spid="33" grpId="0" animBg="1"/>
      <p:bldP spid="34" grpId="0" animBg="1"/>
      <p:bldP spid="35" grpId="0"/>
      <p:bldP spid="38" grpId="0"/>
      <p:bldP spid="39" grpId="0"/>
      <p:bldP spid="40" grpId="0" animBg="1"/>
      <p:bldP spid="41" grpId="0" animBg="1"/>
      <p:bldP spid="42" grpId="0"/>
      <p:bldP spid="44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36" y="685800"/>
            <a:ext cx="8229600" cy="4906963"/>
          </a:xfrm>
        </p:spPr>
        <p:txBody>
          <a:bodyPr/>
          <a:lstStyle/>
          <a:p>
            <a:pPr marL="0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 does a lower resolution image still make sense to us?  What do we lose?</a:t>
            </a:r>
          </a:p>
        </p:txBody>
      </p:sp>
      <p:sp>
        <p:nvSpPr>
          <p:cNvPr id="54276" name="TextBox 18"/>
          <p:cNvSpPr txBox="1">
            <a:spLocks noChangeArrowheads="1"/>
          </p:cNvSpPr>
          <p:nvPr/>
        </p:nvSpPr>
        <p:spPr bwMode="auto">
          <a:xfrm>
            <a:off x="4567729" y="6562725"/>
            <a:ext cx="472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2"/>
              </a:rPr>
              <a:t>http://www.flickr.com/photos/igorms/136916757/ </a:t>
            </a:r>
            <a:endParaRPr lang="en-US" sz="1400"/>
          </a:p>
        </p:txBody>
      </p:sp>
      <p:pic>
        <p:nvPicPr>
          <p:cNvPr id="54277" name="Picture 4" descr="http://farm1.static.flickr.com/47/136916757_8237b4a9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0" y="2729139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2453" r="13825"/>
          <a:stretch/>
        </p:blipFill>
        <p:spPr>
          <a:xfrm>
            <a:off x="5371911" y="2729140"/>
            <a:ext cx="3772089" cy="334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0555" y="2544473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 linear scale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42136" y="276079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87360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990600"/>
            <a:ext cx="3989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85" y="1219200"/>
            <a:ext cx="4697413" cy="5105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Align at coarse level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Find minimum SSD position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Successively align at finer levels</a:t>
            </a:r>
          </a:p>
          <a:p>
            <a:pPr marL="914400" lvl="1" indent="-514350" eaLnBrk="1" hangingPunct="1">
              <a:defRPr/>
            </a:pPr>
            <a:r>
              <a:rPr lang="en-US" sz="2000" dirty="0"/>
              <a:t>Search small range (e.g., 5x5) centered around position determined at coarser scale</a:t>
            </a:r>
          </a:p>
          <a:p>
            <a:pPr marL="914400" lvl="1" indent="-514350" eaLnBrk="1" hangingPunct="1">
              <a:defRPr/>
            </a:pPr>
            <a:endParaRPr lang="en-US" sz="2000" dirty="0"/>
          </a:p>
          <a:p>
            <a:pPr marL="914400" lvl="1" indent="-514350" eaLnBrk="1" hangingPunct="1">
              <a:defRPr/>
            </a:pPr>
            <a:endParaRPr lang="en-US" sz="2000" dirty="0"/>
          </a:p>
          <a:p>
            <a:pPr marL="514350" indent="-514350" eaLnBrk="1" hangingPunct="1">
              <a:buNone/>
              <a:defRPr/>
            </a:pPr>
            <a:r>
              <a:rPr lang="en-US" sz="2000" dirty="0"/>
              <a:t>Why is this faster?</a:t>
            </a:r>
          </a:p>
          <a:p>
            <a:pPr marL="514350" indent="-514350" eaLnBrk="1" hangingPunct="1">
              <a:buNone/>
              <a:defRPr/>
            </a:pPr>
            <a:endParaRPr lang="en-US" sz="2000" dirty="0"/>
          </a:p>
          <a:p>
            <a:pPr marL="0" indent="-514350" eaLnBrk="1" hangingPunct="1">
              <a:buNone/>
              <a:defRPr/>
            </a:pPr>
            <a:r>
              <a:rPr lang="en-US" sz="2000" dirty="0"/>
              <a:t>Are we guaranteed to get the same result?</a:t>
            </a:r>
          </a:p>
          <a:p>
            <a:pPr marL="400050" lvl="1" indent="0" eaLnBrk="1" hangingPunct="1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09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Question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Can you align the images using the FFT?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524000"/>
            <a:ext cx="8229600" cy="4373563"/>
          </a:xfrm>
        </p:spPr>
        <p:txBody>
          <a:bodyPr/>
          <a:lstStyle/>
          <a:p>
            <a:pPr marL="0" eaLnBrk="1" hangingPunct="1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How is it that a 4 megapixel image (12MB) can be compressed to a few hundred KB without a noticeable change?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642257" y="152400"/>
            <a:ext cx="259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Compression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30388"/>
            <a:ext cx="8229600" cy="838200"/>
          </a:xfrm>
        </p:spPr>
        <p:txBody>
          <a:bodyPr/>
          <a:lstStyle/>
          <a:p>
            <a:pPr eaLnBrk="1" hangingPunct="1"/>
            <a:r>
              <a:rPr lang="en-US"/>
              <a:t>Lossy Image Compression (JPEG)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74211"/>
              </p:ext>
            </p:extLst>
          </p:nvPr>
        </p:nvGraphicFramePr>
        <p:xfrm>
          <a:off x="3595914" y="1500413"/>
          <a:ext cx="45720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990476" imgH="4944165" progId="Paint.Picture">
                  <p:embed/>
                </p:oleObj>
              </mc:Choice>
              <mc:Fallback>
                <p:oleObj name="Bitmap Image" r:id="rId2" imgW="4990476" imgH="494416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914" y="1500413"/>
                        <a:ext cx="457200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5" descr="d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9" y="2386238"/>
            <a:ext cx="2533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055914" y="6085113"/>
            <a:ext cx="494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Block-based Discrete Cosine Transform (DCT)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3564" y="6477227"/>
            <a:ext cx="1479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Slides: Efros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Using DCT in JPEG 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pPr eaLnBrk="1" hangingPunct="1"/>
            <a:r>
              <a:rPr lang="en-US" dirty="0"/>
              <a:t>The first coefficient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B(0,0)</a:t>
            </a:r>
            <a:r>
              <a:rPr lang="en-US" dirty="0"/>
              <a:t> is the DC component, the average intensity</a:t>
            </a:r>
          </a:p>
          <a:p>
            <a:pPr eaLnBrk="1" hangingPunct="1"/>
            <a:r>
              <a:rPr lang="en-US" dirty="0"/>
              <a:t>The top-left </a:t>
            </a:r>
            <a:r>
              <a:rPr lang="en-US" dirty="0" err="1"/>
              <a:t>coeffs</a:t>
            </a:r>
            <a:r>
              <a:rPr lang="en-US" dirty="0"/>
              <a:t> represent low frequencies, the bottom right – high frequencies</a:t>
            </a:r>
          </a:p>
          <a:p>
            <a:pPr eaLnBrk="1" hangingPunct="1"/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26971"/>
            <a:ext cx="26670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50771"/>
            <a:ext cx="2819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Image compression using DCT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sym typeface="Wingdings" pitchFamily="2" charset="2"/>
              </a:rPr>
              <a:t>Quantize </a:t>
            </a:r>
          </a:p>
          <a:p>
            <a:pPr lvl="1" eaLnBrk="1" hangingPunct="1"/>
            <a:r>
              <a:rPr lang="en-US" sz="2000">
                <a:sym typeface="Wingdings" pitchFamily="2" charset="2"/>
              </a:rPr>
              <a:t>More coarsely for high frequencies (which also tend to have smaller values)</a:t>
            </a:r>
          </a:p>
          <a:p>
            <a:pPr lvl="1" eaLnBrk="1" hangingPunct="1"/>
            <a:r>
              <a:rPr lang="en-US" sz="2000">
                <a:sym typeface="Wingdings" pitchFamily="2" charset="2"/>
              </a:rPr>
              <a:t>Many quantized high frequency values will be zero</a:t>
            </a:r>
          </a:p>
          <a:p>
            <a:pPr eaLnBrk="1" hangingPunct="1"/>
            <a:r>
              <a:rPr lang="en-US" sz="2400">
                <a:sym typeface="Wingdings" pitchFamily="2" charset="2"/>
              </a:rPr>
              <a:t>Encode</a:t>
            </a:r>
          </a:p>
          <a:p>
            <a:pPr lvl="1" eaLnBrk="1" hangingPunct="1"/>
            <a:r>
              <a:rPr lang="en-US" sz="2000">
                <a:sym typeface="Wingdings" pitchFamily="2" charset="2"/>
              </a:rPr>
              <a:t>Can decode with inverse dct</a:t>
            </a:r>
          </a:p>
        </p:txBody>
      </p:sp>
      <p:pic>
        <p:nvPicPr>
          <p:cNvPr id="32772" name="Picture 8" descr="G=&#10;\begin{array}{c}&#10;u \\&#10;\longrightarrow \\&#10;\left[&#10;\begin{array}{rrrrrrrr}&#10; -415.38 &amp; -30.19 &amp; -61.20 &amp;  27.24 &amp;  56.13 &amp; -20.10 &amp; -2.39 &amp;  0.46 \\&#10;    4.47 &amp; -21.86 &amp; -60.76 &amp;  10.25 &amp;  13.15 &amp;  -7.09 &amp; -8.54 &amp;  4.88 \\&#10;  -46.83 &amp;   7.37 &amp;  77.13 &amp; -24.56 &amp; -28.91 &amp;   9.93 &amp;  5.42 &amp; -5.65 \\&#10;  -48.53 &amp;  12.07 &amp;  34.10 &amp; -14.76 &amp; -10.24 &amp;   6.30 &amp;  1.83 &amp;  1.95 \\&#10;   12.12 &amp;  -6.55 &amp; -13.20 &amp;  -3.95 &amp;  -1.88 &amp;   1.75 &amp; -2.79 &amp;  3.14 \\&#10;   -7.73 &amp;   2.91 &amp;   2.38 &amp;  -5.94 &amp;  -2.38 &amp;   0.94 &amp;  4.30 &amp;  1.85 \\&#10;   -1.03 &amp;   0.18 &amp;   0.42 &amp;  -2.42 &amp;  -0.88 &amp;  -3.02 &amp;  4.12 &amp; -0.66 \\&#10;   -0.17 &amp;   0.14 &amp;  -1.07 &amp;  -4.19 &amp;  -1.17 &amp;  -0.10 &amp;  0.50 &amp;  1.68&#10;\end{array}&#10;\right]&#10;\end{array}&#10;\Bigg\downarrow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7" y="3200400"/>
            <a:ext cx="4899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Q=&#10;\begin{bmatrix}&#10; 16 &amp; 11 &amp; 10 &amp; 16 &amp; 24 &amp; 40 &amp; 51 &amp; 61 \\&#10; 12 &amp; 12 &amp; 14 &amp; 19 &amp; 26 &amp; 58 &amp; 60 &amp; 55 \\&#10; 14 &amp; 13 &amp; 16 &amp; 24 &amp; 40 &amp; 57 &amp; 69 &amp; 56 \\&#10; 14 &amp; 17 &amp; 22 &amp; 29 &amp; 51 &amp; 87 &amp; 80 &amp; 62 \\&#10; 18 &amp; 22 &amp; 37 &amp; 56 &amp; 68 &amp; 109 &amp; 103 &amp; 77 \\&#10; 24 &amp; 35 &amp; 55 &amp; 64 &amp; 81 &amp; 104 &amp; 113 &amp; 92 \\&#10; 49 &amp; 64 &amp; 78 &amp; 87 &amp; 103 &amp; 121 &amp; 120 &amp; 101 \\&#10; 72 &amp; 92 &amp; 95 &amp; 98 &amp; 112 &amp; 100 &amp; 103 &amp; 99&#10;\end{b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86" y="4200525"/>
            <a:ext cx="3200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B=&#10;\left[&#10;\begin{array}{rrrrrrrr}&#10; -26 &amp; -3 &amp; -6 &amp; 2 &amp; 2 &amp; -1 &amp; 0 &amp; 0 \\&#10; 0 &amp; -2 &amp; -4 &amp; 1 &amp; 1 &amp; 0 &amp; 0 &amp; 0 \\&#10; -3 &amp; 1 &amp; 5 &amp; -1 &amp; -1 &amp; 0 &amp; 0 &amp; 0 \\&#10; -3 &amp; 1 &amp; 2 &amp; -1 &amp; 0 &amp; 0 &amp; 0 &amp; 0 \\&#10; 1 &amp; 0 &amp; 0 &amp; 0 &amp; 0 &amp; 0 &amp; 0 &amp; 0 \\&#10; 0 &amp; 0 &amp; 0 &amp; 0 &amp; 0 &amp; 0 &amp; 0 &amp; 0 \\&#10; 0 &amp; 0 &amp; 0 &amp; 0 &amp; 0 &amp; 0 &amp; 0 &amp; 0 \\&#10; 0 &amp; 0 &amp; 0 &amp; 0 &amp; 0 &amp; 0 &amp; 0 &amp; 0&#10;\end{array}&#10;\right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5392738"/>
            <a:ext cx="259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2906486" y="4810124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6" name="TextBox 15"/>
          <p:cNvSpPr txBox="1">
            <a:spLocks noChangeArrowheads="1"/>
          </p:cNvSpPr>
          <p:nvPr/>
        </p:nvSpPr>
        <p:spPr bwMode="auto">
          <a:xfrm>
            <a:off x="6716486" y="3743324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Quantization table</a:t>
            </a:r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544287" y="3068638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 responses</a:t>
            </a:r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544287" y="5038724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Quantized values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JPEG Compression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/>
              <a:t>Convert image to </a:t>
            </a:r>
            <a:r>
              <a:rPr lang="en-US" dirty="0" err="1"/>
              <a:t>YCrCb</a:t>
            </a:r>
            <a:endParaRPr lang="en-US" dirty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/>
              <a:t>Subsample color by factor of 2</a:t>
            </a:r>
          </a:p>
          <a:p>
            <a:pPr marL="914400" lvl="1" indent="-514350" eaLnBrk="1" hangingPunct="1"/>
            <a:r>
              <a:rPr lang="en-US" dirty="0"/>
              <a:t>People have bad resolution for color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/>
              <a:t>Split into blocks (8x8, typically), subtract 128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/>
              <a:t>For each block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/>
              <a:t>Compute DCT coefficients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/>
              <a:t>Coarsely quantize</a:t>
            </a:r>
          </a:p>
          <a:p>
            <a:pPr marL="1314450" lvl="2" indent="-514350" eaLnBrk="1" hangingPunct="1"/>
            <a:r>
              <a:rPr lang="en-US" dirty="0"/>
              <a:t>Many high frequency components will become zero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/>
              <a:t>Encode (e.g., with Huffman coding)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dirty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638800" y="6202363"/>
            <a:ext cx="363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http://en.wikipedia.org/wiki/YCbCr</a:t>
            </a:r>
            <a:endParaRPr lang="en-US"/>
          </a:p>
          <a:p>
            <a:pPr eaLnBrk="1" hangingPunct="1"/>
            <a:r>
              <a:rPr lang="en-US">
                <a:hlinkClick r:id="rId3"/>
              </a:rPr>
              <a:t>http://en.wikipedia.org/wiki/JPEG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Lossless compression (PNG)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6705600" cy="5135563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Predict that a pixel’s value based on its upper-left neighborhood</a:t>
            </a:r>
          </a:p>
          <a:p>
            <a:pPr marL="914400" lvl="1" indent="-514350" eaLnBrk="1" hangingPunct="1">
              <a:defRPr/>
            </a:pPr>
            <a:r>
              <a:rPr lang="en-US" dirty="0"/>
              <a:t>Choose one rule per row, e.g. x~=A or x~=floor((A+B)/2)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Store difference of predicted and actual value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/>
              <a:t>Pkzip</a:t>
            </a:r>
            <a:r>
              <a:rPr lang="en-US" dirty="0"/>
              <a:t> it (DEFLATE algorithm)</a:t>
            </a:r>
          </a:p>
          <a:p>
            <a:pPr eaLnBrk="1" hangingPunct="1">
              <a:defRPr/>
            </a:pPr>
            <a:endParaRPr lang="en-US" dirty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34820" name="Picture 4" descr="http://upload.wikimedia.org/wikipedia/commons/thumb/3/39/Pixel-prediction.svg/161px-Pixel-predi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447800"/>
            <a:ext cx="1533525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Denoising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35844" name="Picture 2" descr="C:\Documents and Settings\Derek Hoiem\My Documents\Classes\Spring10 - Computer Vision\figs\einstein_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2954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1034142" y="594360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Additive Gaussian Noise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463142" y="3392488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42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34542" y="40020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 Filter</a:t>
            </a:r>
          </a:p>
        </p:txBody>
      </p:sp>
      <p:pic>
        <p:nvPicPr>
          <p:cNvPr id="196611" name="Picture 3" descr="C:\Documents and Settings\Derek Hoiem\My Documents\Classes\Spring10 - Computer Vision\figs\einstein_noise_smoo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18" y="1325563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881743"/>
            <a:ext cx="54991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0999" y="5834743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Smoothing with larger standard deviations suppresses noise, but also blurs the image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Reducing Gaussian noise</a:t>
            </a:r>
          </a:p>
        </p:txBody>
      </p:sp>
      <p:pic>
        <p:nvPicPr>
          <p:cNvPr id="3686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210" r="28915"/>
          <a:stretch>
            <a:fillRect/>
          </a:stretch>
        </p:blipFill>
        <p:spPr bwMode="auto">
          <a:xfrm>
            <a:off x="6476999" y="957942"/>
            <a:ext cx="152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7123113" y="6487206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Source: S. Lazebnik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304800"/>
            <a:ext cx="8229600" cy="4983163"/>
          </a:xfrm>
        </p:spPr>
        <p:txBody>
          <a:bodyPr/>
          <a:lstStyle/>
          <a:p>
            <a:pPr marL="0"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 do we get different, distance-dependent interpretations of hybrid images?</a:t>
            </a:r>
          </a:p>
        </p:txBody>
      </p:sp>
      <p:pic>
        <p:nvPicPr>
          <p:cNvPr id="55299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635000" y="1905000"/>
            <a:ext cx="41084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r="74422" b="49260"/>
          <a:stretch>
            <a:fillRect/>
          </a:stretch>
        </p:blipFill>
        <p:spPr bwMode="auto">
          <a:xfrm>
            <a:off x="6807200" y="1752599"/>
            <a:ext cx="1690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3" r="74422" b="3593"/>
          <a:stretch>
            <a:fillRect/>
          </a:stretch>
        </p:blipFill>
        <p:spPr bwMode="auto">
          <a:xfrm>
            <a:off x="6883400" y="4572000"/>
            <a:ext cx="152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12"/>
          <p:cNvSpPr txBox="1">
            <a:spLocks noChangeArrowheads="1"/>
          </p:cNvSpPr>
          <p:nvPr/>
        </p:nvSpPr>
        <p:spPr bwMode="auto">
          <a:xfrm>
            <a:off x="5435601" y="3733799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902200" y="3047999"/>
            <a:ext cx="1752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78400" y="4114799"/>
            <a:ext cx="1828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526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Reducing salt-and-pepper noise by Gaussian smoothing</a:t>
            </a:r>
          </a:p>
        </p:txBody>
      </p:sp>
      <p:pic>
        <p:nvPicPr>
          <p:cNvPr id="37891" name="Picture 4" descr="salt_and_pe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92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990726" y="212725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581526" y="212725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7172326" y="212725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Alternative idea: Median filtering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524000" y="1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044121"/>
            <a:ext cx="7772400" cy="545465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/>
              <a:t>A </a:t>
            </a:r>
            <a:r>
              <a:rPr lang="en-US" sz="2800" b="1"/>
              <a:t>median filter</a:t>
            </a:r>
            <a:r>
              <a:rPr lang="en-US" sz="2800"/>
              <a:t> operates over a window by selecting the median intensity in the window</a:t>
            </a: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endParaRPr lang="en-US" sz="2800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219200" y="2079171"/>
            <a:ext cx="6019800" cy="3657600"/>
            <a:chOff x="1344" y="1344"/>
            <a:chExt cx="2784" cy="1680"/>
          </a:xfrm>
        </p:grpSpPr>
        <p:pic>
          <p:nvPicPr>
            <p:cNvPr id="922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1349"/>
              <a:ext cx="2666" cy="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1344" y="1344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746126" y="6041572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  Is median filtering linear?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239001" y="6574971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6" y="903514"/>
            <a:ext cx="7772400" cy="1447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/>
              <a:t>What advantage does median filtering have over Gaussian filtering?</a:t>
            </a:r>
          </a:p>
          <a:p>
            <a:pPr lvl="1" eaLnBrk="1" hangingPunct="1">
              <a:defRPr/>
            </a:pPr>
            <a:r>
              <a:rPr lang="en-US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6" y="2568802"/>
            <a:ext cx="46482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249887" y="6542314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Median filter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3833"/>
            <a:ext cx="67056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949451" y="947283"/>
            <a:ext cx="2790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Salt-and-pepper noise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495801" y="932996"/>
            <a:ext cx="279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Median filtered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7391401" y="6571796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Source: M. Hebert</a:t>
            </a:r>
          </a:p>
        </p:txBody>
      </p:sp>
      <p:sp>
        <p:nvSpPr>
          <p:cNvPr id="399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0" y="6038395"/>
            <a:ext cx="7772400" cy="6858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Python: </a:t>
            </a:r>
            <a:r>
              <a:rPr lang="en-US" dirty="0" err="1"/>
              <a:t>scipy.ndimage.median_filter</a:t>
            </a:r>
            <a:r>
              <a:rPr lang="en-US" dirty="0"/>
              <a:t> (image, size)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Filtered Examples</a:t>
            </a:r>
          </a:p>
        </p:txBody>
      </p:sp>
      <p:pic>
        <p:nvPicPr>
          <p:cNvPr id="12290" name="Picture 2" descr="File:Medianfilter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915793" cy="25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6315" y="6031376"/>
            <a:ext cx="473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http://en.wikipedia.org/wiki/File:Medianfilterp.png</a:t>
            </a:r>
          </a:p>
          <a:p>
            <a:r>
              <a:rPr lang="en-US" sz="1400" dirty="0"/>
              <a:t>http://en.wikipedia.org/wiki/File:Median_filter_example.jpg</a:t>
            </a:r>
          </a:p>
        </p:txBody>
      </p:sp>
      <p:pic>
        <p:nvPicPr>
          <p:cNvPr id="12292" name="Picture 4" descr="File:Median filter 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4" y="1664966"/>
            <a:ext cx="3733800" cy="41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16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49226"/>
            <a:ext cx="84582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Median vs. Gaussian filtering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524000" y="1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4"/>
          <p:cNvSpPr>
            <a:spLocks noChangeAspect="1" noChangeArrowheads="1" noTextEdit="1"/>
          </p:cNvSpPr>
          <p:nvPr/>
        </p:nvSpPr>
        <p:spPr bwMode="auto">
          <a:xfrm>
            <a:off x="1143000" y="865868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143000" y="865868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9" descr="salt_and_pepp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5268"/>
            <a:ext cx="64008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686051" y="732517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4886326" y="732517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7019926" y="732517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533400" y="2067605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Gaussian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795338" y="4999717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Median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filter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1" cy="5135563"/>
          </a:xfrm>
        </p:spPr>
        <p:txBody>
          <a:bodyPr/>
          <a:lstStyle/>
          <a:p>
            <a:pPr eaLnBrk="1" hangingPunct="1"/>
            <a:r>
              <a:rPr lang="en-US" sz="2400" dirty="0"/>
              <a:t>Weighted median (pixels further from center count less)</a:t>
            </a:r>
          </a:p>
          <a:p>
            <a:pPr eaLnBrk="1" hangingPunct="1"/>
            <a:r>
              <a:rPr lang="en-US" sz="2400" dirty="0"/>
              <a:t>Clipped mean (average, ignoring few brightest and darkest pixels)</a:t>
            </a:r>
          </a:p>
          <a:p>
            <a:pPr eaLnBrk="1" hangingPunct="1"/>
            <a:r>
              <a:rPr lang="en-US" sz="2400" dirty="0"/>
              <a:t>Bilateral filtering (weight by spatial distance </a:t>
            </a:r>
            <a:r>
              <a:rPr lang="en-US" sz="2400" i="1" dirty="0"/>
              <a:t>and</a:t>
            </a:r>
            <a:r>
              <a:rPr lang="en-US" sz="2400" dirty="0"/>
              <a:t> intensity difference)</a:t>
            </a:r>
          </a:p>
        </p:txBody>
      </p:sp>
      <p:pic>
        <p:nvPicPr>
          <p:cNvPr id="61442" name="Picture 2" descr="http://vision.ai.uiuc.edu/~qyang6/publications/images/cvpr-09-qingxiong-y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3219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859964" y="6587598"/>
            <a:ext cx="212429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http://vision.ai.uiuc.edu/?p=1455</a:t>
            </a:r>
            <a:endParaRPr lang="en-US" sz="105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0" y="6587598"/>
            <a:ext cx="6142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Image: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1" y="58674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Bilateral filtering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0824" y="3324603"/>
            <a:ext cx="762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cv2.bilateralFilter(size,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sigma_color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signal_spatial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135563"/>
          </a:xfrm>
        </p:spPr>
        <p:txBody>
          <a:bodyPr/>
          <a:lstStyle/>
          <a:p>
            <a:r>
              <a:rPr lang="en-US" dirty="0"/>
              <a:t>Filtering in spatial domain</a:t>
            </a:r>
          </a:p>
          <a:p>
            <a:pPr lvl="1"/>
            <a:r>
              <a:rPr lang="en-US" dirty="0"/>
              <a:t>Slide filter over image and take dot product at each position</a:t>
            </a:r>
          </a:p>
          <a:p>
            <a:pPr lvl="1"/>
            <a:r>
              <a:rPr lang="en-US" dirty="0"/>
              <a:t>Remember properties of linear filters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Linear filters for basic processing</a:t>
            </a:r>
          </a:p>
          <a:p>
            <a:pPr lvl="1"/>
            <a:r>
              <a:rPr lang="en-US" sz="3200"/>
              <a:t>Edge filter (high-pass)</a:t>
            </a:r>
          </a:p>
          <a:p>
            <a:pPr lvl="1"/>
            <a:r>
              <a:rPr lang="en-US" sz="3200"/>
              <a:t>Gaussian filter (low-pass)</a:t>
            </a:r>
          </a:p>
          <a:p>
            <a:pPr lvl="1"/>
            <a:endParaRPr lang="en-US" sz="320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91774"/>
              </p:ext>
            </p:extLst>
          </p:nvPr>
        </p:nvGraphicFramePr>
        <p:xfrm>
          <a:off x="7391400" y="4449764"/>
          <a:ext cx="1314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133333" imgH="2905531" progId="MSPhotoEd.3">
                  <p:embed/>
                </p:oleObj>
              </mc:Choice>
              <mc:Fallback>
                <p:oleObj name="Photo Editor Photo" r:id="rId2" imgW="4133333" imgH="290553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49764"/>
                        <a:ext cx="13144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865688" y="6254752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FFT of Gaussian</a:t>
            </a:r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1676400" y="2706689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[-1 1]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3" t="14542" r="38863" b="47655"/>
          <a:stretch>
            <a:fillRect/>
          </a:stretch>
        </p:blipFill>
        <p:spPr bwMode="auto">
          <a:xfrm>
            <a:off x="762000" y="32305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21"/>
          <p:cNvSpPr txBox="1">
            <a:spLocks noChangeArrowheads="1"/>
          </p:cNvSpPr>
          <p:nvPr/>
        </p:nvSpPr>
        <p:spPr bwMode="auto">
          <a:xfrm>
            <a:off x="1066801" y="6213477"/>
            <a:ext cx="238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FFT of Gradient Filter</a:t>
            </a: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3" t="14822" r="38849" b="47720"/>
          <a:stretch>
            <a:fillRect/>
          </a:stretch>
        </p:blipFill>
        <p:spPr bwMode="auto">
          <a:xfrm>
            <a:off x="4191000" y="33067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7467601" y="5364163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Derivative of Gaussian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4907" r="32370" b="41333"/>
          <a:stretch>
            <a:fillRect/>
          </a:stretch>
        </p:blipFill>
        <p:spPr bwMode="auto">
          <a:xfrm>
            <a:off x="1905000" y="1826306"/>
            <a:ext cx="5064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Image in FFT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r="66875" b="10031"/>
          <a:stretch>
            <a:fillRect/>
          </a:stretch>
        </p:blipFill>
        <p:spPr bwMode="auto">
          <a:xfrm>
            <a:off x="304800" y="19812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13086" r="626" b="10031"/>
          <a:stretch>
            <a:fillRect/>
          </a:stretch>
        </p:blipFill>
        <p:spPr bwMode="auto">
          <a:xfrm>
            <a:off x="3581400" y="1981200"/>
            <a:ext cx="5410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qual 5"/>
          <p:cNvSpPr/>
          <p:nvPr/>
        </p:nvSpPr>
        <p:spPr>
          <a:xfrm>
            <a:off x="3200400" y="3657600"/>
            <a:ext cx="304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838200" y="16002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Hybrid Image</a:t>
            </a:r>
          </a:p>
        </p:txBody>
      </p:sp>
      <p:sp>
        <p:nvSpPr>
          <p:cNvPr id="57351" name="TextBox 7"/>
          <p:cNvSpPr txBox="1">
            <a:spLocks noChangeArrowheads="1"/>
          </p:cNvSpPr>
          <p:nvPr/>
        </p:nvSpPr>
        <p:spPr bwMode="auto">
          <a:xfrm>
            <a:off x="3581400" y="1600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Low-passed Image</a:t>
            </a:r>
          </a:p>
        </p:txBody>
      </p:sp>
      <p:sp>
        <p:nvSpPr>
          <p:cNvPr id="57352" name="TextBox 8"/>
          <p:cNvSpPr txBox="1">
            <a:spLocks noChangeArrowheads="1"/>
          </p:cNvSpPr>
          <p:nvPr/>
        </p:nvSpPr>
        <p:spPr bwMode="auto">
          <a:xfrm>
            <a:off x="6324600" y="1600200"/>
            <a:ext cx="218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High-passed Image</a:t>
            </a:r>
          </a:p>
        </p:txBody>
      </p:sp>
      <p:sp>
        <p:nvSpPr>
          <p:cNvPr id="11" name="Plus 10"/>
          <p:cNvSpPr/>
          <p:nvPr/>
        </p:nvSpPr>
        <p:spPr>
          <a:xfrm>
            <a:off x="5791200" y="1600200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54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848600" cy="5135563"/>
          </a:xfrm>
        </p:spPr>
        <p:txBody>
          <a:bodyPr/>
          <a:lstStyle/>
          <a:p>
            <a:r>
              <a:rPr lang="en-US" dirty="0"/>
              <a:t>Filtering in frequency domain</a:t>
            </a:r>
          </a:p>
          <a:p>
            <a:pPr lvl="1"/>
            <a:r>
              <a:rPr lang="en-US" dirty="0"/>
              <a:t>Can be faster than filtering in spatial domain (for large filters)</a:t>
            </a:r>
          </a:p>
          <a:p>
            <a:pPr lvl="1"/>
            <a:r>
              <a:rPr lang="en-US" dirty="0"/>
              <a:t>Can help understand effect of filter</a:t>
            </a:r>
          </a:p>
          <a:p>
            <a:pPr lvl="1"/>
            <a:r>
              <a:rPr lang="en-US" dirty="0"/>
              <a:t>Algorithm: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dirty="0"/>
              <a:t>Convert image and filter to FFT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dirty="0"/>
              <a:t>Pointwise-multiply FFTs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dirty="0"/>
              <a:t>Convert result to spatial domain with inverse FFT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5135563"/>
          </a:xfrm>
        </p:spPr>
        <p:txBody>
          <a:bodyPr/>
          <a:lstStyle/>
          <a:p>
            <a:r>
              <a:rPr lang="en-US" dirty="0"/>
              <a:t>Applications of filters</a:t>
            </a:r>
          </a:p>
          <a:p>
            <a:pPr lvl="1"/>
            <a:r>
              <a:rPr lang="en-US" dirty="0"/>
              <a:t>Template matching (SSD or normalized x-</a:t>
            </a:r>
            <a:r>
              <a:rPr lang="en-US" dirty="0" err="1"/>
              <a:t>corr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SSD can be done with linear filters, is sensitive to overall intensity</a:t>
            </a:r>
          </a:p>
          <a:p>
            <a:pPr lvl="1"/>
            <a:r>
              <a:rPr lang="en-US" dirty="0"/>
              <a:t>Gaussian pyramid</a:t>
            </a:r>
          </a:p>
          <a:p>
            <a:pPr lvl="2"/>
            <a:r>
              <a:rPr lang="en-US" dirty="0"/>
              <a:t>Coarse-to-fine search, multi-scale detection</a:t>
            </a:r>
          </a:p>
          <a:p>
            <a:pPr lvl="1"/>
            <a:r>
              <a:rPr lang="en-US" dirty="0"/>
              <a:t>Laplacian pyramid</a:t>
            </a:r>
          </a:p>
          <a:p>
            <a:pPr lvl="2"/>
            <a:r>
              <a:rPr lang="en-US" dirty="0"/>
              <a:t>Can be used for blending (later)</a:t>
            </a:r>
          </a:p>
          <a:p>
            <a:pPr lvl="2"/>
            <a:r>
              <a:rPr lang="en-US" dirty="0"/>
              <a:t>More compact image representation</a:t>
            </a:r>
          </a:p>
          <a:p>
            <a:pPr lvl="2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3 Days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135563"/>
          </a:xfrm>
        </p:spPr>
        <p:txBody>
          <a:bodyPr/>
          <a:lstStyle/>
          <a:p>
            <a:r>
              <a:rPr lang="en-US" dirty="0"/>
              <a:t>Applications of filters</a:t>
            </a:r>
          </a:p>
          <a:p>
            <a:pPr lvl="1"/>
            <a:r>
              <a:rPr lang="en-US" dirty="0" err="1"/>
              <a:t>Downsampling</a:t>
            </a:r>
            <a:endParaRPr lang="en-US" dirty="0"/>
          </a:p>
          <a:p>
            <a:pPr lvl="2"/>
            <a:r>
              <a:rPr lang="en-US" dirty="0"/>
              <a:t>Need to sufficiently low-pass before </a:t>
            </a:r>
            <a:r>
              <a:rPr lang="en-US" dirty="0" err="1"/>
              <a:t>downsampling</a:t>
            </a:r>
            <a:endParaRPr lang="en-US" dirty="0"/>
          </a:p>
          <a:p>
            <a:pPr lvl="1"/>
            <a:r>
              <a:rPr lang="en-US" dirty="0"/>
              <a:t>Compression</a:t>
            </a:r>
          </a:p>
          <a:p>
            <a:pPr lvl="2"/>
            <a:r>
              <a:rPr lang="en-US" dirty="0"/>
              <a:t>In JPEG, coarsely quantize high frequencies</a:t>
            </a:r>
          </a:p>
          <a:p>
            <a:pPr lvl="1"/>
            <a:r>
              <a:rPr lang="en-US" dirty="0"/>
              <a:t>Reducing noise (important for aesthetics and for later processing such as edge detection)</a:t>
            </a:r>
          </a:p>
          <a:p>
            <a:pPr lvl="2"/>
            <a:r>
              <a:rPr lang="en-US" dirty="0"/>
              <a:t>Gaussian filter, median filter, bilateral filter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and color</a:t>
            </a:r>
          </a:p>
        </p:txBody>
      </p:sp>
      <p:pic>
        <p:nvPicPr>
          <p:cNvPr id="76804" name="Picture 4" descr="http://2.bp.blogspot.com/_adUBe9bO8nQ/SApzeYskD-I/AAAAAAAAAeo/Bvhx5JzpoEs/s400/magritte_empire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733800" cy="48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0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/>
              <a:t>Match the spatial domain image to the Fourier magnitude image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5232" r="61539" b="12923"/>
          <a:stretch>
            <a:fillRect/>
          </a:stretch>
        </p:blipFill>
        <p:spPr bwMode="auto">
          <a:xfrm>
            <a:off x="901700" y="5257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2437" r="24097" b="18646"/>
          <a:stretch>
            <a:fillRect/>
          </a:stretch>
        </p:blipFill>
        <p:spPr bwMode="auto">
          <a:xfrm>
            <a:off x="3797300" y="2590800"/>
            <a:ext cx="1447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7175" r="61354" b="6760"/>
          <a:stretch>
            <a:fillRect/>
          </a:stretch>
        </p:blipFill>
        <p:spPr bwMode="auto">
          <a:xfrm>
            <a:off x="1816100" y="42672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C:\Users\Hoiem\Documents\Classes\Computational Photography - Fall 2010\lectures\demos\fftims\flowers_fft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333" r="26042" b="12500"/>
          <a:stretch>
            <a:fillRect/>
          </a:stretch>
        </p:blipFill>
        <p:spPr bwMode="auto">
          <a:xfrm>
            <a:off x="2044700" y="2514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3" t="65628" r="43102" b="6952"/>
          <a:stretch>
            <a:fillRect/>
          </a:stretch>
        </p:blipFill>
        <p:spPr bwMode="auto">
          <a:xfrm>
            <a:off x="520700" y="2514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6" t="14526" r="37196" b="49263"/>
          <a:stretch>
            <a:fillRect/>
          </a:stretch>
        </p:blipFill>
        <p:spPr bwMode="auto">
          <a:xfrm>
            <a:off x="6159501" y="5257800"/>
            <a:ext cx="87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 descr="C:\Users\Hoiem\Documents\Classes\Computational Photography - Fall 2010\lectures\demos\fftims\s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953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" descr="C:\Users\Hoiem\Documents\Classes\Computational Photography - Fall 2010\lectures\demos\fftims\sea_fft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721" r="10417" b="13889"/>
          <a:stretch>
            <a:fillRect/>
          </a:stretch>
        </p:blipFill>
        <p:spPr bwMode="auto">
          <a:xfrm>
            <a:off x="5626100" y="2667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 descr="C:\Users\Hoiem\Documents\Classes\Computational Photography - Fall 2010\lectures\demos\fftims\beij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800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6" descr="C:\Users\Hoiem\Documents\Classes\Computational Photography - Fall 2010\lectures\demos\fftims\beijing_fft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1111" r="10417" b="13889"/>
          <a:stretch>
            <a:fillRect/>
          </a:stretch>
        </p:blipFill>
        <p:spPr bwMode="auto">
          <a:xfrm>
            <a:off x="7302500" y="2667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977900" y="2220914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77597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5376" name="TextBox 17"/>
          <p:cNvSpPr txBox="1">
            <a:spLocks noChangeArrowheads="1"/>
          </p:cNvSpPr>
          <p:nvPr/>
        </p:nvSpPr>
        <p:spPr bwMode="auto">
          <a:xfrm>
            <a:off x="61595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5377" name="TextBox 18"/>
          <p:cNvSpPr txBox="1">
            <a:spLocks noChangeArrowheads="1"/>
          </p:cNvSpPr>
          <p:nvPr/>
        </p:nvSpPr>
        <p:spPr bwMode="auto">
          <a:xfrm>
            <a:off x="1054100" y="4572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5378" name="TextBox 19"/>
          <p:cNvSpPr txBox="1">
            <a:spLocks noChangeArrowheads="1"/>
          </p:cNvSpPr>
          <p:nvPr/>
        </p:nvSpPr>
        <p:spPr bwMode="auto">
          <a:xfrm>
            <a:off x="4406900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5379" name="TextBox 20"/>
          <p:cNvSpPr txBox="1">
            <a:spLocks noChangeArrowheads="1"/>
          </p:cNvSpPr>
          <p:nvPr/>
        </p:nvSpPr>
        <p:spPr bwMode="auto">
          <a:xfrm>
            <a:off x="2578100" y="2133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4787900" y="4495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15382" name="TextBox 23"/>
          <p:cNvSpPr txBox="1">
            <a:spLocks noChangeArrowheads="1"/>
          </p:cNvSpPr>
          <p:nvPr/>
        </p:nvSpPr>
        <p:spPr bwMode="auto">
          <a:xfrm>
            <a:off x="2578100" y="3886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5383" name="TextBox 24"/>
          <p:cNvSpPr txBox="1">
            <a:spLocks noChangeArrowheads="1"/>
          </p:cNvSpPr>
          <p:nvPr/>
        </p:nvSpPr>
        <p:spPr bwMode="auto">
          <a:xfrm>
            <a:off x="6464300" y="4800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5384" name="TextBox 26"/>
          <p:cNvSpPr txBox="1">
            <a:spLocks noChangeArrowheads="1"/>
          </p:cNvSpPr>
          <p:nvPr/>
        </p:nvSpPr>
        <p:spPr bwMode="auto">
          <a:xfrm>
            <a:off x="8064500" y="44958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Today’s class: applications of filtering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/>
              <a:t>Template matching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Coarse-to-fine alignment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Denoising</a:t>
            </a:r>
            <a:r>
              <a:rPr lang="en-US" dirty="0"/>
              <a:t>, Compression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1752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Template matching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71500" y="1295401"/>
            <a:ext cx="4648200" cy="5135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Goal: find       in image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Main challenge: What is a good similarity or distance measure between two patches?</a:t>
            </a:r>
          </a:p>
          <a:p>
            <a:pPr lvl="1" eaLnBrk="1" hangingPunct="1">
              <a:defRPr/>
            </a:pPr>
            <a:r>
              <a:rPr lang="en-US" dirty="0"/>
              <a:t>Correlation</a:t>
            </a:r>
          </a:p>
          <a:p>
            <a:pPr lvl="1" eaLnBrk="1" hangingPunct="1">
              <a:defRPr/>
            </a:pPr>
            <a:r>
              <a:rPr lang="en-US" dirty="0"/>
              <a:t>Zero-mean correlation</a:t>
            </a:r>
          </a:p>
          <a:p>
            <a:pPr lvl="1" eaLnBrk="1" hangingPunct="1">
              <a:defRPr/>
            </a:pPr>
            <a:r>
              <a:rPr lang="en-US" dirty="0"/>
              <a:t>Sum Square Difference</a:t>
            </a:r>
          </a:p>
          <a:p>
            <a:pPr lvl="1" eaLnBrk="1" hangingPunct="1">
              <a:defRPr/>
            </a:pPr>
            <a:r>
              <a:rPr lang="en-US" dirty="0"/>
              <a:t>Normalized Cross Correlation</a:t>
            </a:r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17413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4128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4812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Matching with filters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838200" y="1039812"/>
            <a:ext cx="8229600" cy="1600200"/>
          </a:xfrm>
        </p:spPr>
        <p:txBody>
          <a:bodyPr/>
          <a:lstStyle/>
          <a:p>
            <a:pPr eaLnBrk="1" hangingPunct="1"/>
            <a:r>
              <a:rPr lang="en-US"/>
              <a:t>Goal: find       in image</a:t>
            </a:r>
          </a:p>
          <a:p>
            <a:pPr eaLnBrk="1" hangingPunct="1"/>
            <a:r>
              <a:rPr lang="en-US"/>
              <a:t>Method 0: filter the image with eye patch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103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9221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1598613" y="6450012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056064" y="6418262"/>
            <a:ext cx="165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6" name="Object 381"/>
              <p:cNvSpPr txBox="1"/>
              <p:nvPr/>
            </p:nvSpPr>
            <p:spPr bwMode="auto">
              <a:xfrm>
                <a:off x="2071687" y="2079992"/>
                <a:ext cx="5091113" cy="874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26" name="Object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1687" y="2079992"/>
                <a:ext cx="5091113" cy="8747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739" name="Picture 3" descr="C:\Users\Hoiem\Documents\Classes\Computational Photography - Fall 2010\lectures\figs\filters\einstein_eye_raw_filter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944812"/>
            <a:ext cx="27273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77001" y="4392613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went wrong?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7239001" y="2792413"/>
            <a:ext cx="13195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im</a:t>
            </a:r>
            <a:r>
              <a:rPr lang="en-US" dirty="0"/>
              <a:t> = image</a:t>
            </a:r>
          </a:p>
          <a:p>
            <a:pPr eaLnBrk="1" hangingPunct="1"/>
            <a:r>
              <a:rPr lang="en-US" dirty="0"/>
              <a:t>f = filter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477000" y="2640012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10847</TotalTime>
  <Words>1699</Words>
  <Application>Microsoft Office PowerPoint</Application>
  <PresentationFormat>Widescreen</PresentationFormat>
  <Paragraphs>351</Paragraphs>
  <Slides>53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 Math</vt:lpstr>
      <vt:lpstr>Comic Sans MS</vt:lpstr>
      <vt:lpstr>Courier New</vt:lpstr>
      <vt:lpstr>Times New Roman</vt:lpstr>
      <vt:lpstr>Lecture1 - Introduction - CP Fall 2010</vt:lpstr>
      <vt:lpstr>Photo Editor Photo</vt:lpstr>
      <vt:lpstr>Bitmap Image</vt:lpstr>
      <vt:lpstr>Equation</vt:lpstr>
      <vt:lpstr>Templates and Image Pyramids</vt:lpstr>
      <vt:lpstr>PowerPoint Presentation</vt:lpstr>
      <vt:lpstr>PowerPoint Presentation</vt:lpstr>
      <vt:lpstr>PowerPoint Presentation</vt:lpstr>
      <vt:lpstr>Hybrid Image in FFT</vt:lpstr>
      <vt:lpstr>Review</vt:lpstr>
      <vt:lpstr>Today’s class: applications of filtering</vt:lpstr>
      <vt:lpstr>Template matching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Q: What is the best method to use?</vt:lpstr>
      <vt:lpstr>Q: What if we want to find larger or smaller eyes?</vt:lpstr>
      <vt:lpstr>Review of Sampling</vt:lpstr>
      <vt:lpstr>Gaussian pyramid</vt:lpstr>
      <vt:lpstr>Laplacian filter</vt:lpstr>
      <vt:lpstr>Laplacian pyramid</vt:lpstr>
      <vt:lpstr>Computing Gaussian/Laplacian Pyramid</vt:lpstr>
      <vt:lpstr>Creating a 2-level Laplacian pyramid</vt:lpstr>
      <vt:lpstr>Reconstructing the image from Laplacian pyramid</vt:lpstr>
      <vt:lpstr>Hybrid Image in Laplacian Pyramid</vt:lpstr>
      <vt:lpstr>Coarse-to-fine Image Registration</vt:lpstr>
      <vt:lpstr>Coarse-to-fine Image Registration</vt:lpstr>
      <vt:lpstr>Coarse-to-fine Image Registration</vt:lpstr>
      <vt:lpstr>Coarse-to-fine Image Registration</vt:lpstr>
      <vt:lpstr>Question</vt:lpstr>
      <vt:lpstr>PowerPoint Presentation</vt:lpstr>
      <vt:lpstr>Lossy Image Compression (JPEG)</vt:lpstr>
      <vt:lpstr>Using DCT in JPEG   </vt:lpstr>
      <vt:lpstr>Image compression using DCT</vt:lpstr>
      <vt:lpstr>JPEG Compression Summary</vt:lpstr>
      <vt:lpstr>Lossless compression (PNG)</vt:lpstr>
      <vt:lpstr>Denoising</vt:lpstr>
      <vt:lpstr>Reducing Gaussian noise</vt:lpstr>
      <vt:lpstr>Reducing salt-and-pepper noise by Gaussian smoothing</vt:lpstr>
      <vt:lpstr>Alternative idea: Median filtering</vt:lpstr>
      <vt:lpstr>Median filter</vt:lpstr>
      <vt:lpstr>Median filter</vt:lpstr>
      <vt:lpstr>Median Filtered Examples</vt:lpstr>
      <vt:lpstr>Median vs. Gaussian filtering</vt:lpstr>
      <vt:lpstr>Other filter choices</vt:lpstr>
      <vt:lpstr>Review of Last 3 Days</vt:lpstr>
      <vt:lpstr>Review of Last 3 Days</vt:lpstr>
      <vt:lpstr>Review of Last 3 Days</vt:lpstr>
      <vt:lpstr>Review of Last 3 Days</vt:lpstr>
      <vt:lpstr>Review of Last 3 Days</vt:lpstr>
      <vt:lpstr>Review of Last 3 Days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48</cp:revision>
  <cp:lastPrinted>2015-09-03T13:53:39Z</cp:lastPrinted>
  <dcterms:created xsi:type="dcterms:W3CDTF">2010-08-30T03:58:01Z</dcterms:created>
  <dcterms:modified xsi:type="dcterms:W3CDTF">2022-09-01T14:45:39Z</dcterms:modified>
</cp:coreProperties>
</file>