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0.xml" ContentType="application/vnd.openxmlformats-officedocument.presentationml.notesSlide+xml"/>
  <Override PartName="/ppt/tags/tag17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440" r:id="rId2"/>
    <p:sldId id="365" r:id="rId3"/>
    <p:sldId id="409" r:id="rId4"/>
    <p:sldId id="367" r:id="rId5"/>
    <p:sldId id="368" r:id="rId6"/>
    <p:sldId id="369" r:id="rId7"/>
    <p:sldId id="370" r:id="rId8"/>
    <p:sldId id="371" r:id="rId9"/>
    <p:sldId id="404" r:id="rId10"/>
    <p:sldId id="405" r:id="rId11"/>
    <p:sldId id="366" r:id="rId12"/>
    <p:sldId id="372" r:id="rId13"/>
    <p:sldId id="373" r:id="rId14"/>
    <p:sldId id="270" r:id="rId15"/>
    <p:sldId id="275" r:id="rId16"/>
    <p:sldId id="276" r:id="rId17"/>
    <p:sldId id="277" r:id="rId18"/>
    <p:sldId id="278" r:id="rId19"/>
    <p:sldId id="279" r:id="rId20"/>
    <p:sldId id="280" r:id="rId21"/>
    <p:sldId id="407" r:id="rId22"/>
    <p:sldId id="408" r:id="rId23"/>
    <p:sldId id="438" r:id="rId24"/>
    <p:sldId id="281" r:id="rId25"/>
    <p:sldId id="282" r:id="rId26"/>
    <p:sldId id="283" r:id="rId27"/>
    <p:sldId id="376" r:id="rId28"/>
    <p:sldId id="320" r:id="rId29"/>
    <p:sldId id="321" r:id="rId30"/>
    <p:sldId id="297" r:id="rId31"/>
    <p:sldId id="298" r:id="rId32"/>
    <p:sldId id="301" r:id="rId33"/>
    <p:sldId id="302" r:id="rId34"/>
    <p:sldId id="303" r:id="rId35"/>
    <p:sldId id="306" r:id="rId36"/>
    <p:sldId id="322" r:id="rId37"/>
    <p:sldId id="435" r:id="rId38"/>
    <p:sldId id="313" r:id="rId39"/>
    <p:sldId id="314" r:id="rId40"/>
    <p:sldId id="315" r:id="rId41"/>
    <p:sldId id="286" r:id="rId42"/>
    <p:sldId id="433" r:id="rId43"/>
    <p:sldId id="434" r:id="rId44"/>
    <p:sldId id="352" r:id="rId45"/>
    <p:sldId id="353" r:id="rId46"/>
    <p:sldId id="354" r:id="rId47"/>
    <p:sldId id="355" r:id="rId48"/>
    <p:sldId id="377" r:id="rId49"/>
    <p:sldId id="378" r:id="rId50"/>
    <p:sldId id="380" r:id="rId51"/>
    <p:sldId id="381" r:id="rId52"/>
    <p:sldId id="379" r:id="rId53"/>
    <p:sldId id="410" r:id="rId54"/>
    <p:sldId id="411" r:id="rId55"/>
    <p:sldId id="412" r:id="rId56"/>
    <p:sldId id="413" r:id="rId57"/>
    <p:sldId id="414" r:id="rId58"/>
    <p:sldId id="415" r:id="rId59"/>
    <p:sldId id="416" r:id="rId60"/>
    <p:sldId id="417" r:id="rId61"/>
    <p:sldId id="421" r:id="rId62"/>
    <p:sldId id="419" r:id="rId63"/>
    <p:sldId id="420" r:id="rId64"/>
    <p:sldId id="395" r:id="rId65"/>
    <p:sldId id="439" r:id="rId66"/>
    <p:sldId id="401" r:id="rId67"/>
    <p:sldId id="399" r:id="rId68"/>
    <p:sldId id="400" r:id="rId69"/>
    <p:sldId id="436" r:id="rId70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00C"/>
    <a:srgbClr val="FF4A7E"/>
    <a:srgbClr val="CB6B3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4" autoAdjust="0"/>
    <p:restoredTop sz="92697" autoAdjust="0"/>
  </p:normalViewPr>
  <p:slideViewPr>
    <p:cSldViewPr>
      <p:cViewPr varScale="1">
        <p:scale>
          <a:sx n="49" d="100"/>
          <a:sy n="49" d="100"/>
        </p:scale>
        <p:origin x="42" y="504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A45A2E-61A8-43B3-A108-E41DF82E58A8}" type="datetimeFigureOut">
              <a:rPr lang="en-US"/>
              <a:pPr>
                <a:defRPr/>
              </a:pPr>
              <a:t>8/23/2022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E883E7-2586-40B5-A9BD-7DF6694F8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F13F0C-7D8B-49D5-BD3E-D89F5702BAF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85888" y="385763"/>
            <a:ext cx="9788526" cy="5505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7092" y="6123712"/>
            <a:ext cx="5386000" cy="24405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338046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B0CF82-B2CB-4BB4-936A-DAFA9D7E32E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5450" y="692150"/>
            <a:ext cx="615950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7136"/>
            <a:ext cx="5140960" cy="41562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0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CA3E06-C2E2-4F97-9C28-F154A584EC7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5450" y="692150"/>
            <a:ext cx="615950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7136"/>
            <a:ext cx="5140960" cy="41562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06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3E639E-0952-4AA7-9181-4F0E1BF81BA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5450" y="692150"/>
            <a:ext cx="615950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7136"/>
            <a:ext cx="5140960" cy="41562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24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59606-F9C4-43C9-A329-06E2E7CBE0E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5450" y="692150"/>
            <a:ext cx="615950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7136"/>
            <a:ext cx="5140960" cy="41562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42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0D901-E6AD-4988-B817-28379097690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5450" y="692150"/>
            <a:ext cx="615950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7136"/>
            <a:ext cx="5140960" cy="41562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94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FF86F-CA62-48AE-BC8D-DE84F3EF2EC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5450" y="692150"/>
            <a:ext cx="615950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7136"/>
            <a:ext cx="5140960" cy="41562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79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D3DBBF-ED6A-4F08-88AD-44AB8112F9E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5450" y="692150"/>
            <a:ext cx="615950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7136"/>
            <a:ext cx="5140960" cy="41562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5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2150"/>
            <a:ext cx="615950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Questions at this point?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1A22E-84E9-4A8B-9237-B26B5ED03E7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05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2F7911-2450-49A1-B95C-294ACA33982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5450" y="692150"/>
            <a:ext cx="615950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7136"/>
            <a:ext cx="5140960" cy="41562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85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AB3969-2C31-4DC6-A614-D8FBE225B31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5450" y="692150"/>
            <a:ext cx="615950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7136"/>
            <a:ext cx="5140960" cy="41562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0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5B674A-0FD7-4D74-8651-DAF8181A84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85888" y="385763"/>
            <a:ext cx="9788526" cy="5505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7092" y="6123712"/>
            <a:ext cx="5386000" cy="24405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120972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1DF882-9798-4F04-B8FA-54440DAA91E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5450" y="692150"/>
            <a:ext cx="615950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7136"/>
            <a:ext cx="5140960" cy="41562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758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2150"/>
            <a:ext cx="615950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2D3CD-F11B-4DB8-85A9-54A3852DDD0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83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27291-08BD-4E0E-9708-B31758CAC23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5450" y="692150"/>
            <a:ext cx="615950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Linear vs. quadratic in mask size</a:t>
            </a:r>
          </a:p>
        </p:txBody>
      </p:sp>
    </p:spTree>
    <p:extLst>
      <p:ext uri="{BB962C8B-B14F-4D97-AF65-F5344CB8AC3E}">
        <p14:creationId xmlns:p14="http://schemas.microsoft.com/office/powerpoint/2010/main" val="15353784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5BCFB7-FFA6-4836-9385-64573495F7F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5450" y="692150"/>
            <a:ext cx="615950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7136"/>
            <a:ext cx="5140960" cy="41562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97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16B911-6196-4910-897F-C1B06C78DB7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5450" y="692150"/>
            <a:ext cx="615950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43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C3945-5CEC-4252-B0BA-BFBA15FD4BF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5450" y="692150"/>
            <a:ext cx="615950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74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A4B67C-FE13-4848-AC8D-6ECA9F2C4E2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7912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61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5F9DE8-C56F-4C0C-BB45-91C2D55B907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5450" y="692150"/>
            <a:ext cx="615950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7136"/>
            <a:ext cx="5140960" cy="41562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959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EAB677-4DE7-4791-8634-04DCBBC1B67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5450" y="692150"/>
            <a:ext cx="615950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7136"/>
            <a:ext cx="5140960" cy="41562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397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0EA30-C3BD-48A6-99A4-373ADD3BBF1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5450" y="692150"/>
            <a:ext cx="615950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2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807909-8A3A-46DA-B63D-FB13C637CA9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85888" y="385763"/>
            <a:ext cx="9788526" cy="5505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7092" y="6123712"/>
            <a:ext cx="5386000" cy="24405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0185617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2150"/>
            <a:ext cx="615950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C516F2-F842-40F4-9AA9-7769306AF513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526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2150"/>
            <a:ext cx="615950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D304DF-DBFA-42AB-A004-7F911834192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2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FCB3F7-E8B9-4350-B21B-F8B84D9B0D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85888" y="385763"/>
            <a:ext cx="9788526" cy="5505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7092" y="6123712"/>
            <a:ext cx="5386000" cy="24405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2090803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04E47-6704-4FD8-A8AC-4C8538B656C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85888" y="385763"/>
            <a:ext cx="9788526" cy="5505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7092" y="6123712"/>
            <a:ext cx="5386000" cy="24405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2041206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C7501E-CEBC-48E8-8218-8DF33A7FD53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85888" y="385763"/>
            <a:ext cx="9788526" cy="5505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7092" y="6123712"/>
            <a:ext cx="5386000" cy="24405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755894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BAB09-EB09-4069-AACB-ACFBF75D3BD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85888" y="385763"/>
            <a:ext cx="9788526" cy="5505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7092" y="6123712"/>
            <a:ext cx="5386000" cy="24405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2663718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12BDDD-E507-414C-9546-6C780BBC0A4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85888" y="385763"/>
            <a:ext cx="9788526" cy="5505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7092" y="6123712"/>
            <a:ext cx="5386000" cy="24405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86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12BDDD-E507-414C-9546-6C780BBC0A4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385888" y="385763"/>
            <a:ext cx="9788526" cy="5505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7092" y="6123712"/>
            <a:ext cx="5386000" cy="24405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7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F130-42E5-4BB6-B088-5F3311524472}" type="datetimeFigureOut">
              <a:rPr lang="en-US"/>
              <a:pPr>
                <a:defRPr/>
              </a:pPr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D78B1-CE48-4A92-A37C-1100042DE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F8BD6-2E6A-4DD3-ADCC-D05468D65CFB}" type="datetimeFigureOut">
              <a:rPr lang="en-US"/>
              <a:pPr>
                <a:defRPr/>
              </a:pPr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713E7-3C21-4D6B-87E4-2C064276E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2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8CED-9A71-400B-815B-925EED5C7B38}" type="datetimeFigureOut">
              <a:rPr lang="en-US"/>
              <a:pPr>
                <a:defRPr/>
              </a:pPr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E39A-B732-4C56-8F4C-32EAD153C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0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DC8F-EB96-490E-B9A0-F478FCFC4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3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7C716-2132-4C3F-866A-DC91DBCFAA50}" type="datetimeFigureOut">
              <a:rPr lang="en-US"/>
              <a:pPr>
                <a:defRPr/>
              </a:pPr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5DD7-97B8-486B-B068-EF34F550C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1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E4BF4-1091-475C-BC61-FACB92FA506F}" type="datetimeFigureOut">
              <a:rPr lang="en-US"/>
              <a:pPr>
                <a:defRPr/>
              </a:pPr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F25D2-E2E6-4C07-AAAC-5DDD5D9F1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5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D968C-FD68-42A5-9849-1618E563777B}" type="datetimeFigureOut">
              <a:rPr lang="en-US"/>
              <a:pPr>
                <a:defRPr/>
              </a:pPr>
              <a:t>8/23/2022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4537-D6CF-4677-8844-D5751C83F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5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4F71-9AC2-42BC-A567-CD4B66AE8E44}" type="datetimeFigureOut">
              <a:rPr lang="en-US"/>
              <a:pPr>
                <a:defRPr/>
              </a:pPr>
              <a:t>8/23/2022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5C51E-F473-48A4-8357-818E324D7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7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E9120-856B-46E0-818D-BDCC4E30D671}" type="datetimeFigureOut">
              <a:rPr lang="en-US"/>
              <a:pPr>
                <a:defRPr/>
              </a:pPr>
              <a:t>8/23/2022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7163F-00A6-47EF-9CB5-F060311D0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3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1A55-D02D-4971-94B1-AD8F0D44F8B0}" type="datetimeFigureOut">
              <a:rPr lang="en-US"/>
              <a:pPr>
                <a:defRPr/>
              </a:pPr>
              <a:t>8/23/2022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0F41-1896-45D6-BA22-D8DCFAF76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9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1FED-7700-4150-B56E-6A30613AB746}" type="datetimeFigureOut">
              <a:rPr lang="en-US"/>
              <a:pPr>
                <a:defRPr/>
              </a:pPr>
              <a:t>8/23/2022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5DE8-0F1D-4096-B32A-8F5E6150D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2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FA70-A492-4612-8DF4-7790F804376F}" type="datetimeFigureOut">
              <a:rPr lang="en-US"/>
              <a:pPr>
                <a:defRPr/>
              </a:pPr>
              <a:t>8/23/2022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AA35D-7567-4B43-BA1B-4BAA76573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2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C94C58-ED1D-479F-9F50-77993545292A}" type="datetimeFigureOut">
              <a:rPr lang="en-US"/>
              <a:pPr>
                <a:defRPr/>
              </a:pPr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B453FA-662E-4EF8-9296-5DAF4D7FB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notcot.org/post/4068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wmf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6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wmf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wmf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17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wmf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17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wmf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17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wmf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17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wmf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17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wmf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17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30.bin"/><Relationship Id="rId9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wmf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17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29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lectronics.howstuffworks.com/digital-camera.htm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3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cvcl.mit.edu/hybridimage.htm" TargetMode="External"/><Relationship Id="rId12" Type="http://schemas.openxmlformats.org/officeDocument/2006/relationships/image" Target="../media/image79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hyperlink" Target="https://courses.engr.illinois.edu/cs445/fa2022/projects/hybrid/ComputationalPhotography_ProjectHybrid.html" TargetMode="External"/><Relationship Id="rId11" Type="http://schemas.openxmlformats.org/officeDocument/2006/relationships/image" Target="../media/image78.jpeg"/><Relationship Id="rId5" Type="http://schemas.openxmlformats.org/officeDocument/2006/relationships/image" Target="../media/image75.png"/><Relationship Id="rId10" Type="http://schemas.openxmlformats.org/officeDocument/2006/relationships/image" Target="../media/image77.png"/><Relationship Id="rId4" Type="http://schemas.openxmlformats.org/officeDocument/2006/relationships/notesSlide" Target="../notesSlides/notesSlide30.xml"/><Relationship Id="rId9" Type="http://schemas.openxmlformats.org/officeDocument/2006/relationships/image" Target="../media/image7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83.jpeg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48586" y="28575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/>
              <a:t>Pixels and Image Filtering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447800" y="5465254"/>
            <a:ext cx="6400800" cy="1066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40725" y="8759285"/>
            <a:ext cx="20802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Graphic: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  <a:hlinkClick r:id="rId2"/>
              </a:rPr>
              <a:t>http://www.notcot.org/post/4068/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3" name="Picture 2" descr="Eye, Pixelated,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386" y="1222914"/>
            <a:ext cx="41148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544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75" y="837001"/>
            <a:ext cx="7353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Perception of Intensity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187351" y="6493429"/>
            <a:ext cx="1963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from Ted Adelson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2" t="50751" r="45078" b="41235"/>
          <a:stretch>
            <a:fillRect/>
          </a:stretch>
        </p:blipFill>
        <p:spPr bwMode="auto">
          <a:xfrm>
            <a:off x="1447800" y="1524001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8" t="29382" r="44041" b="62605"/>
          <a:stretch>
            <a:fillRect/>
          </a:stretch>
        </p:blipFill>
        <p:spPr bwMode="auto">
          <a:xfrm>
            <a:off x="1029208" y="1180124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Color Images</a:t>
            </a:r>
          </a:p>
        </p:txBody>
      </p:sp>
      <p:pic>
        <p:nvPicPr>
          <p:cNvPr id="17410" name="Picture 2" descr="File:BayerPatternFilt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5029200" cy="501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7800" y="662595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https://commons.wikimedia.org/wiki/File:BayerPatternFiltration.png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Image</a:t>
            </a:r>
          </a:p>
        </p:txBody>
      </p:sp>
      <p:pic>
        <p:nvPicPr>
          <p:cNvPr id="27651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1" y="2362200"/>
            <a:ext cx="3790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C:\Users\Hoiem\Documents\Classes\Computational Photography - Fall 2010\lectures\figs\filters\im_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75" y="11430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C:\Users\Hoiem\Documents\Classes\Computational Photography - Fall 2010\lectures\figs\filters\im_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75" y="28194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C:\Users\Hoiem\Documents\Classes\Computational Photography - Fall 2010\lectures\figs\filters\im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050" y="44196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7350975" y="7620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R</a:t>
            </a: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8112975" y="2438400"/>
            <a:ext cx="36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G</a:t>
            </a:r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8798775" y="396240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107711" y="3352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80730"/>
            <a:ext cx="9067800" cy="2395870"/>
          </a:xfrm>
        </p:spPr>
        <p:txBody>
          <a:bodyPr>
            <a:normAutofit/>
          </a:bodyPr>
          <a:lstStyle/>
          <a:p>
            <a:pPr marL="0" indent="0" defTabSz="719138">
              <a:buNone/>
              <a:defRPr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cv2.imread(filename)   			# read image</a:t>
            </a:r>
          </a:p>
          <a:p>
            <a:pPr marL="0" indent="0" defTabSz="527050">
              <a:buNone/>
              <a:defRPr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cv2.cvtColor(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cv2.COLOR_BGR2RGB) # order channels as RGB</a:t>
            </a:r>
          </a:p>
          <a:p>
            <a:pPr marL="0" indent="0" defTabSz="838200">
              <a:buNone/>
              <a:defRPr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 255					# values range from 0 to 1</a:t>
            </a:r>
            <a:endParaRPr lang="en-US" sz="1600" dirty="0"/>
          </a:p>
          <a:p>
            <a:pPr>
              <a:defRPr/>
            </a:pPr>
            <a:r>
              <a:rPr lang="en-US" sz="1800" dirty="0"/>
              <a:t>RGB image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/>
              <a:t>is a H x W x 3 matrix (</a:t>
            </a:r>
            <a:r>
              <a:rPr lang="en-US" sz="1800" dirty="0" err="1"/>
              <a:t>numpy.ndarray</a:t>
            </a:r>
            <a:r>
              <a:rPr lang="en-US" sz="1800" dirty="0"/>
              <a:t>)</a:t>
            </a:r>
          </a:p>
          <a:p>
            <a:pPr>
              <a:defRPr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[0,0,0]</a:t>
            </a:r>
            <a:r>
              <a:rPr lang="en-US" sz="1600" dirty="0"/>
              <a:t> </a:t>
            </a:r>
            <a:r>
              <a:rPr lang="en-US" sz="1800" dirty="0"/>
              <a:t>= top-left pixel value in R-channel</a:t>
            </a:r>
          </a:p>
          <a:p>
            <a:pPr>
              <a:defRPr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[y, x, c]</a:t>
            </a:r>
            <a:r>
              <a:rPr lang="en-US" sz="1800" dirty="0"/>
              <a:t> = y+1 pixels down, x+1 pixels to right in the </a:t>
            </a:r>
            <a:r>
              <a:rPr lang="en-US" sz="1800" dirty="0" err="1"/>
              <a:t>c</a:t>
            </a:r>
            <a:r>
              <a:rPr lang="en-US" sz="1800" baseline="30000" dirty="0" err="1"/>
              <a:t>th</a:t>
            </a:r>
            <a:r>
              <a:rPr lang="en-US" sz="1800" dirty="0"/>
              <a:t> channel</a:t>
            </a:r>
          </a:p>
          <a:p>
            <a:pPr>
              <a:defRPr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[H-1, W-1, 2]</a:t>
            </a:r>
            <a:r>
              <a:rPr lang="en-US" sz="1800" dirty="0"/>
              <a:t> = bottom-right pixel in B-channel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645498"/>
              </p:ext>
            </p:extLst>
          </p:nvPr>
        </p:nvGraphicFramePr>
        <p:xfrm>
          <a:off x="3810000" y="450023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438472"/>
              </p:ext>
            </p:extLst>
          </p:nvPr>
        </p:nvGraphicFramePr>
        <p:xfrm>
          <a:off x="2971800" y="404303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764394"/>
              </p:ext>
            </p:extLst>
          </p:nvPr>
        </p:nvGraphicFramePr>
        <p:xfrm>
          <a:off x="2057400" y="358583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9114" name="TextBox 6"/>
          <p:cNvSpPr txBox="1">
            <a:spLocks noChangeArrowheads="1"/>
          </p:cNvSpPr>
          <p:nvPr/>
        </p:nvSpPr>
        <p:spPr bwMode="auto">
          <a:xfrm>
            <a:off x="7010400" y="335723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R</a:t>
            </a:r>
          </a:p>
        </p:txBody>
      </p:sp>
      <p:sp>
        <p:nvSpPr>
          <p:cNvPr id="29115" name="TextBox 7"/>
          <p:cNvSpPr txBox="1">
            <a:spLocks noChangeArrowheads="1"/>
          </p:cNvSpPr>
          <p:nvPr/>
        </p:nvSpPr>
        <p:spPr bwMode="auto">
          <a:xfrm>
            <a:off x="7924800" y="381443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G</a:t>
            </a:r>
          </a:p>
        </p:txBody>
      </p:sp>
      <p:sp>
        <p:nvSpPr>
          <p:cNvPr id="29116" name="TextBox 8"/>
          <p:cNvSpPr txBox="1">
            <a:spLocks noChangeArrowheads="1"/>
          </p:cNvSpPr>
          <p:nvPr/>
        </p:nvSpPr>
        <p:spPr bwMode="auto">
          <a:xfrm>
            <a:off x="8686800" y="419543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B</a:t>
            </a:r>
          </a:p>
        </p:txBody>
      </p:sp>
      <p:sp>
        <p:nvSpPr>
          <p:cNvPr id="29117" name="TextBox 9"/>
          <p:cNvSpPr txBox="1">
            <a:spLocks noChangeArrowheads="1"/>
          </p:cNvSpPr>
          <p:nvPr/>
        </p:nvSpPr>
        <p:spPr bwMode="auto">
          <a:xfrm>
            <a:off x="1447801" y="3357230"/>
            <a:ext cx="59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row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762001" y="4728831"/>
            <a:ext cx="1828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19" name="TextBox 12"/>
          <p:cNvSpPr txBox="1">
            <a:spLocks noChangeArrowheads="1"/>
          </p:cNvSpPr>
          <p:nvPr/>
        </p:nvSpPr>
        <p:spPr bwMode="auto">
          <a:xfrm>
            <a:off x="1981200" y="3204830"/>
            <a:ext cx="100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column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71800" y="3433430"/>
            <a:ext cx="403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543800" cy="5135563"/>
          </a:xfrm>
        </p:spPr>
        <p:txBody>
          <a:bodyPr/>
          <a:lstStyle/>
          <a:p>
            <a:endParaRPr lang="en-US" sz="2800"/>
          </a:p>
          <a:p>
            <a:r>
              <a:rPr lang="en-US" sz="2800" dirty="0"/>
              <a:t>Image filtering: compute function of local neighborhood at each position</a:t>
            </a:r>
          </a:p>
          <a:p>
            <a:endParaRPr lang="en-US" sz="2800" dirty="0"/>
          </a:p>
          <a:p>
            <a:r>
              <a:rPr lang="en-US" sz="2800" dirty="0"/>
              <a:t>Really important!</a:t>
            </a:r>
          </a:p>
          <a:p>
            <a:pPr lvl="1"/>
            <a:r>
              <a:rPr lang="en-US" sz="2400" dirty="0"/>
              <a:t>Enhance images</a:t>
            </a:r>
          </a:p>
          <a:p>
            <a:pPr lvl="2"/>
            <a:r>
              <a:rPr lang="en-US" sz="2000" dirty="0" err="1"/>
              <a:t>Denoise</a:t>
            </a:r>
            <a:r>
              <a:rPr lang="en-US" sz="2000" dirty="0"/>
              <a:t>, resize, increase contrast, etc.</a:t>
            </a:r>
            <a:endParaRPr lang="en-US" sz="2800" dirty="0"/>
          </a:p>
          <a:p>
            <a:pPr lvl="1"/>
            <a:r>
              <a:rPr lang="en-US" sz="2400" dirty="0"/>
              <a:t>Extract information from images</a:t>
            </a:r>
          </a:p>
          <a:p>
            <a:pPr lvl="2"/>
            <a:r>
              <a:rPr lang="en-US" sz="2000" dirty="0"/>
              <a:t>Texture, edges, distinctive points, etc.</a:t>
            </a:r>
          </a:p>
          <a:p>
            <a:pPr lvl="1"/>
            <a:r>
              <a:rPr lang="en-US" sz="2400" dirty="0"/>
              <a:t>Detect patterns</a:t>
            </a:r>
          </a:p>
          <a:p>
            <a:pPr lvl="2"/>
            <a:r>
              <a:rPr lang="en-US" sz="2000" dirty="0"/>
              <a:t>Template matching</a:t>
            </a:r>
          </a:p>
          <a:p>
            <a:pPr>
              <a:buFont typeface="Arial" pitchFamily="34" charset="0"/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3276600" y="2667000"/>
            <a:ext cx="2274888" cy="1803400"/>
            <a:chOff x="3799" y="2064"/>
            <a:chExt cx="1433" cy="1136"/>
          </a:xfrm>
        </p:grpSpPr>
        <p:grpSp>
          <p:nvGrpSpPr>
            <p:cNvPr id="103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3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4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4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31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" name="Text Box 24"/>
          <p:cNvSpPr txBox="1">
            <a:spLocks noChangeArrowheads="1"/>
          </p:cNvSpPr>
          <p:nvPr/>
        </p:nvSpPr>
        <p:spPr bwMode="auto">
          <a:xfrm>
            <a:off x="5943601" y="6324600"/>
            <a:ext cx="301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Slide credit: David Lowe (UBC)</a:t>
            </a:r>
          </a:p>
        </p:txBody>
      </p:sp>
      <p:graphicFrame>
        <p:nvGraphicFramePr>
          <p:cNvPr id="102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379597"/>
              </p:ext>
            </p:extLst>
          </p:nvPr>
        </p:nvGraphicFramePr>
        <p:xfrm>
          <a:off x="4179888" y="1905001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280" imgH="203040" progId="Equation.3">
                  <p:embed/>
                </p:oleObj>
              </mc:Choice>
              <mc:Fallback>
                <p:oleObj name="Equation" r:id="rId4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1905001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1981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Example: box f</a:t>
            </a:r>
            <a:r>
              <a:rPr lang="en-US" sz="3600" dirty="0" err="1">
                <a:latin typeface="+mj-lt"/>
                <a:ea typeface="+mj-ea"/>
                <a:cs typeface="+mj-cs"/>
              </a:rPr>
              <a:t>ilter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212523"/>
              </p:ext>
            </p:extLst>
          </p:nvPr>
        </p:nvGraphicFramePr>
        <p:xfrm>
          <a:off x="863600" y="2327274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512080"/>
              </p:ext>
            </p:extLst>
          </p:nvPr>
        </p:nvGraphicFramePr>
        <p:xfrm>
          <a:off x="4876800" y="2325686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257801" y="2630486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023357"/>
              </p:ext>
            </p:extLst>
          </p:nvPr>
        </p:nvGraphicFramePr>
        <p:xfrm>
          <a:off x="863600" y="2327275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838200" y="2325686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Text Box 376"/>
          <p:cNvSpPr txBox="1">
            <a:spLocks noChangeArrowheads="1"/>
          </p:cNvSpPr>
          <p:nvPr/>
        </p:nvSpPr>
        <p:spPr bwMode="auto">
          <a:xfrm>
            <a:off x="7752242" y="6585468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334000" y="2706686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436309"/>
              </p:ext>
            </p:extLst>
          </p:nvPr>
        </p:nvGraphicFramePr>
        <p:xfrm>
          <a:off x="1987551" y="5983287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70000" imgH="355320" progId="Equation.3">
                  <p:embed/>
                </p:oleObj>
              </mc:Choice>
              <mc:Fallback>
                <p:oleObj name="Equation" r:id="rId4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83287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364296"/>
              </p:ext>
            </p:extLst>
          </p:nvPr>
        </p:nvGraphicFramePr>
        <p:xfrm>
          <a:off x="5861051" y="1277936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0120" imgH="203040" progId="Equation.3">
                  <p:embed/>
                </p:oleObj>
              </mc:Choice>
              <mc:Fallback>
                <p:oleObj name="Equation" r:id="rId6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77936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200517"/>
              </p:ext>
            </p:extLst>
          </p:nvPr>
        </p:nvGraphicFramePr>
        <p:xfrm>
          <a:off x="1746250" y="1335087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320" imgH="203040" progId="Equation.3">
                  <p:embed/>
                </p:oleObj>
              </mc:Choice>
              <mc:Fallback>
                <p:oleObj name="Equation" r:id="rId8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335087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609600" y="39686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Image filtering</a:t>
            </a:r>
          </a:p>
        </p:txBody>
      </p:sp>
      <p:grpSp>
        <p:nvGrpSpPr>
          <p:cNvPr id="2428" name="Group 4"/>
          <p:cNvGrpSpPr>
            <a:grpSpLocks noChangeAspect="1"/>
          </p:cNvGrpSpPr>
          <p:nvPr/>
        </p:nvGrpSpPr>
        <p:grpSpPr bwMode="auto">
          <a:xfrm>
            <a:off x="7696200" y="344486"/>
            <a:ext cx="1143000" cy="973138"/>
            <a:chOff x="3799" y="2064"/>
            <a:chExt cx="1433" cy="1136"/>
          </a:xfrm>
        </p:grpSpPr>
        <p:grpSp>
          <p:nvGrpSpPr>
            <p:cNvPr id="242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43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4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430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05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945363"/>
              </p:ext>
            </p:extLst>
          </p:nvPr>
        </p:nvGraphicFramePr>
        <p:xfrm>
          <a:off x="6629401" y="573087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280" imgH="203040" progId="Equation.3">
                  <p:embed/>
                </p:oleObj>
              </mc:Choice>
              <mc:Fallback>
                <p:oleObj name="Equation" r:id="rId11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73087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42030"/>
              </p:ext>
            </p:extLst>
          </p:nvPr>
        </p:nvGraphicFramePr>
        <p:xfrm>
          <a:off x="870690" y="231239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07044"/>
              </p:ext>
            </p:extLst>
          </p:nvPr>
        </p:nvGraphicFramePr>
        <p:xfrm>
          <a:off x="4883890" y="231081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24" name="Rectangle 251"/>
          <p:cNvSpPr>
            <a:spLocks noChangeArrowheads="1"/>
          </p:cNvSpPr>
          <p:nvPr/>
        </p:nvSpPr>
        <p:spPr bwMode="auto">
          <a:xfrm>
            <a:off x="5569690" y="261561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006917"/>
              </p:ext>
            </p:extLst>
          </p:nvPr>
        </p:nvGraphicFramePr>
        <p:xfrm>
          <a:off x="870690" y="231239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48" name="Rectangle 375"/>
          <p:cNvSpPr>
            <a:spLocks noChangeArrowheads="1"/>
          </p:cNvSpPr>
          <p:nvPr/>
        </p:nvSpPr>
        <p:spPr bwMode="auto">
          <a:xfrm>
            <a:off x="1226290" y="231081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768229"/>
              </p:ext>
            </p:extLst>
          </p:nvPr>
        </p:nvGraphicFramePr>
        <p:xfrm>
          <a:off x="5868141" y="126306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203040" progId="Equation.3">
                  <p:embed/>
                </p:oleObj>
              </mc:Choice>
              <mc:Fallback>
                <p:oleObj name="Equation" r:id="rId4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1" y="126306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639870"/>
              </p:ext>
            </p:extLst>
          </p:nvPr>
        </p:nvGraphicFramePr>
        <p:xfrm>
          <a:off x="1753340" y="132021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320" imgH="203040" progId="Equation.3">
                  <p:embed/>
                </p:oleObj>
              </mc:Choice>
              <mc:Fallback>
                <p:oleObj name="Equation" r:id="rId6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340" y="132021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9" name="Rectangle 16"/>
          <p:cNvSpPr txBox="1">
            <a:spLocks noChangeArrowheads="1"/>
          </p:cNvSpPr>
          <p:nvPr/>
        </p:nvSpPr>
        <p:spPr bwMode="auto">
          <a:xfrm>
            <a:off x="616690" y="2481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3450" name="Group 4"/>
          <p:cNvGrpSpPr>
            <a:grpSpLocks noChangeAspect="1"/>
          </p:cNvGrpSpPr>
          <p:nvPr/>
        </p:nvGrpSpPr>
        <p:grpSpPr bwMode="auto">
          <a:xfrm>
            <a:off x="7703290" y="329610"/>
            <a:ext cx="1143000" cy="973138"/>
            <a:chOff x="3799" y="2064"/>
            <a:chExt cx="1433" cy="1136"/>
          </a:xfrm>
        </p:grpSpPr>
        <p:grpSp>
          <p:nvGrpSpPr>
            <p:cNvPr id="345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45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7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453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07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471597"/>
              </p:ext>
            </p:extLst>
          </p:nvPr>
        </p:nvGraphicFramePr>
        <p:xfrm>
          <a:off x="6636491" y="55821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280" imgH="203040" progId="Equation.3">
                  <p:embed/>
                </p:oleObj>
              </mc:Choice>
              <mc:Fallback>
                <p:oleObj name="Equation" r:id="rId9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6491" y="55821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" name="Text Box 376"/>
          <p:cNvSpPr txBox="1">
            <a:spLocks noChangeArrowheads="1"/>
          </p:cNvSpPr>
          <p:nvPr/>
        </p:nvSpPr>
        <p:spPr bwMode="auto">
          <a:xfrm>
            <a:off x="7922366" y="657483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3077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127766"/>
              </p:ext>
            </p:extLst>
          </p:nvPr>
        </p:nvGraphicFramePr>
        <p:xfrm>
          <a:off x="1994641" y="596841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70000" imgH="355320" progId="Equation.3">
                  <p:embed/>
                </p:oleObj>
              </mc:Choice>
              <mc:Fallback>
                <p:oleObj name="Equation" r:id="rId11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4641" y="596841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982517"/>
              </p:ext>
            </p:extLst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969453"/>
              </p:ext>
            </p:extLst>
          </p:nvPr>
        </p:nvGraphicFramePr>
        <p:xfrm>
          <a:off x="48768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348" name="Rectangle 251"/>
          <p:cNvSpPr>
            <a:spLocks noChangeArrowheads="1"/>
          </p:cNvSpPr>
          <p:nvPr/>
        </p:nvSpPr>
        <p:spPr bwMode="auto">
          <a:xfrm>
            <a:off x="59436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888341"/>
              </p:ext>
            </p:extLst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472" name="Rectangle 375"/>
          <p:cNvSpPr>
            <a:spLocks noChangeArrowheads="1"/>
          </p:cNvSpPr>
          <p:nvPr/>
        </p:nvSpPr>
        <p:spPr bwMode="auto">
          <a:xfrm>
            <a:off x="16002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990012"/>
              </p:ext>
            </p:extLst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203040" progId="Equation.3">
                  <p:embed/>
                </p:oleObj>
              </mc:Choice>
              <mc:Fallback>
                <p:oleObj name="Equation" r:id="rId4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140994"/>
              </p:ext>
            </p:extLst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320" imgH="203040" progId="Equation.3">
                  <p:embed/>
                </p:oleObj>
              </mc:Choice>
              <mc:Fallback>
                <p:oleObj name="Equation" r:id="rId6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3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4474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447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47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7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4477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10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736645"/>
              </p:ext>
            </p:extLst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280" imgH="203040" progId="Equation.3">
                  <p:embed/>
                </p:oleObj>
              </mc:Choice>
              <mc:Fallback>
                <p:oleObj name="Equation" r:id="rId9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" name="Text Box 376"/>
          <p:cNvSpPr txBox="1">
            <a:spLocks noChangeArrowheads="1"/>
          </p:cNvSpPr>
          <p:nvPr/>
        </p:nvSpPr>
        <p:spPr bwMode="auto">
          <a:xfrm>
            <a:off x="7915276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4101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412832"/>
              </p:ext>
            </p:extLst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70000" imgH="355320" progId="Equation.3">
                  <p:embed/>
                </p:oleObj>
              </mc:Choice>
              <mc:Fallback>
                <p:oleObj name="Equation" r:id="rId11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501488"/>
              </p:ext>
            </p:extLst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703248"/>
              </p:ext>
            </p:extLst>
          </p:nvPr>
        </p:nvGraphicFramePr>
        <p:xfrm>
          <a:off x="48768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372" name="Rectangle 251"/>
          <p:cNvSpPr>
            <a:spLocks noChangeArrowheads="1"/>
          </p:cNvSpPr>
          <p:nvPr/>
        </p:nvSpPr>
        <p:spPr bwMode="auto">
          <a:xfrm>
            <a:off x="6298474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764233"/>
              </p:ext>
            </p:extLst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496" name="Rectangle 375"/>
          <p:cNvSpPr>
            <a:spLocks noChangeArrowheads="1"/>
          </p:cNvSpPr>
          <p:nvPr/>
        </p:nvSpPr>
        <p:spPr bwMode="auto">
          <a:xfrm>
            <a:off x="1905000" y="2312127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093147"/>
              </p:ext>
            </p:extLst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203040" progId="Equation.3">
                  <p:embed/>
                </p:oleObj>
              </mc:Choice>
              <mc:Fallback>
                <p:oleObj name="Equation" r:id="rId4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910803"/>
              </p:ext>
            </p:extLst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320" imgH="203040" progId="Equation.3">
                  <p:embed/>
                </p:oleObj>
              </mc:Choice>
              <mc:Fallback>
                <p:oleObj name="Equation" r:id="rId6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7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5498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550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50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5501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468051"/>
              </p:ext>
            </p:extLst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280" imgH="203040" progId="Equation.3">
                  <p:embed/>
                </p:oleObj>
              </mc:Choice>
              <mc:Fallback>
                <p:oleObj name="Equation" r:id="rId9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" name="Text Box 376"/>
          <p:cNvSpPr txBox="1">
            <a:spLocks noChangeArrowheads="1"/>
          </p:cNvSpPr>
          <p:nvPr/>
        </p:nvSpPr>
        <p:spPr bwMode="auto">
          <a:xfrm>
            <a:off x="7915276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5125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229504"/>
              </p:ext>
            </p:extLst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70000" imgH="355320" progId="Equation.3">
                  <p:embed/>
                </p:oleObj>
              </mc:Choice>
              <mc:Fallback>
                <p:oleObj name="Equation" r:id="rId11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Class: Pixels and Linear Filters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What is a pixel?  How is an image represented?</a:t>
            </a:r>
          </a:p>
          <a:p>
            <a:pPr>
              <a:buFont typeface="Arial" pitchFamily="34" charset="0"/>
              <a:buNone/>
            </a:pPr>
            <a:endParaRPr lang="en-US"/>
          </a:p>
          <a:p>
            <a:r>
              <a:rPr lang="en-US"/>
              <a:t>What is image filtering and how do we do it?</a:t>
            </a:r>
          </a:p>
          <a:p>
            <a:endParaRPr lang="en-US"/>
          </a:p>
          <a:p>
            <a:r>
              <a:rPr lang="en-US"/>
              <a:t>Introduce Project 1: Hybrid Images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449963"/>
              </p:ext>
            </p:extLst>
          </p:nvPr>
        </p:nvGraphicFramePr>
        <p:xfrm>
          <a:off x="48768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273" name="Rectangle 127"/>
          <p:cNvSpPr>
            <a:spLocks noChangeArrowheads="1"/>
          </p:cNvSpPr>
          <p:nvPr/>
        </p:nvSpPr>
        <p:spPr bwMode="auto">
          <a:xfrm>
            <a:off x="6655527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107687"/>
              </p:ext>
            </p:extLst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397" name="Rectangle 252"/>
          <p:cNvSpPr>
            <a:spLocks noChangeArrowheads="1"/>
          </p:cNvSpPr>
          <p:nvPr/>
        </p:nvSpPr>
        <p:spPr bwMode="auto">
          <a:xfrm>
            <a:off x="2286000" y="2312127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695568"/>
              </p:ext>
            </p:extLst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203040" progId="Equation.3">
                  <p:embed/>
                </p:oleObj>
              </mc:Choice>
              <mc:Fallback>
                <p:oleObj name="Equation" r:id="rId4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663206"/>
              </p:ext>
            </p:extLst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320" imgH="203040" progId="Equation.3">
                  <p:embed/>
                </p:oleObj>
              </mc:Choice>
              <mc:Fallback>
                <p:oleObj name="Equation" r:id="rId6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98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6399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640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40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402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14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72887"/>
              </p:ext>
            </p:extLst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280" imgH="203040" progId="Equation.3">
                  <p:embed/>
                </p:oleObj>
              </mc:Choice>
              <mc:Fallback>
                <p:oleObj name="Equation" r:id="rId9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" name="Text Box 376"/>
          <p:cNvSpPr txBox="1">
            <a:spLocks noChangeArrowheads="1"/>
          </p:cNvSpPr>
          <p:nvPr/>
        </p:nvSpPr>
        <p:spPr bwMode="auto">
          <a:xfrm>
            <a:off x="7915276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6149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027228"/>
              </p:ext>
            </p:extLst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70000" imgH="355320" progId="Equation.3">
                  <p:embed/>
                </p:oleObj>
              </mc:Choice>
              <mc:Fallback>
                <p:oleObj name="Equation" r:id="rId11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718363"/>
              </p:ext>
            </p:extLst>
          </p:nvPr>
        </p:nvGraphicFramePr>
        <p:xfrm>
          <a:off x="48768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297" name="Rectangle 127"/>
          <p:cNvSpPr>
            <a:spLocks noChangeArrowheads="1"/>
          </p:cNvSpPr>
          <p:nvPr/>
        </p:nvSpPr>
        <p:spPr bwMode="auto">
          <a:xfrm>
            <a:off x="6300654" y="4325982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733729"/>
              </p:ext>
            </p:extLst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421" name="Rectangle 252"/>
          <p:cNvSpPr>
            <a:spLocks noChangeArrowheads="1"/>
          </p:cNvSpPr>
          <p:nvPr/>
        </p:nvSpPr>
        <p:spPr bwMode="auto">
          <a:xfrm>
            <a:off x="1955073" y="4017191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92042"/>
              </p:ext>
            </p:extLst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203040" progId="Equation.3">
                  <p:embed/>
                </p:oleObj>
              </mc:Choice>
              <mc:Fallback>
                <p:oleObj name="Equation" r:id="rId4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521502"/>
              </p:ext>
            </p:extLst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320" imgH="203040" progId="Equation.3">
                  <p:embed/>
                </p:oleObj>
              </mc:Choice>
              <mc:Fallback>
                <p:oleObj name="Equation" r:id="rId6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2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7423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742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742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2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7427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17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211833"/>
              </p:ext>
            </p:extLst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280" imgH="203040" progId="Equation.3">
                  <p:embed/>
                </p:oleObj>
              </mc:Choice>
              <mc:Fallback>
                <p:oleObj name="Equation" r:id="rId9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4" name="Text Box 376"/>
          <p:cNvSpPr txBox="1">
            <a:spLocks noChangeArrowheads="1"/>
          </p:cNvSpPr>
          <p:nvPr/>
        </p:nvSpPr>
        <p:spPr bwMode="auto">
          <a:xfrm>
            <a:off x="7848600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sp>
        <p:nvSpPr>
          <p:cNvPr id="7425" name="TextBox 31"/>
          <p:cNvSpPr txBox="1">
            <a:spLocks noChangeArrowheads="1"/>
          </p:cNvSpPr>
          <p:nvPr/>
        </p:nvSpPr>
        <p:spPr bwMode="auto">
          <a:xfrm>
            <a:off x="6327686" y="4316503"/>
            <a:ext cx="32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?</a:t>
            </a:r>
          </a:p>
        </p:txBody>
      </p:sp>
      <p:graphicFrame>
        <p:nvGraphicFramePr>
          <p:cNvPr id="717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744203"/>
              </p:ext>
            </p:extLst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70000" imgH="355320" progId="Equation.3">
                  <p:embed/>
                </p:oleObj>
              </mc:Choice>
              <mc:Fallback>
                <p:oleObj name="Equation" r:id="rId11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774567"/>
              </p:ext>
            </p:extLst>
          </p:nvPr>
        </p:nvGraphicFramePr>
        <p:xfrm>
          <a:off x="48768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321" name="Rectangle 127"/>
          <p:cNvSpPr>
            <a:spLocks noChangeArrowheads="1"/>
          </p:cNvSpPr>
          <p:nvPr/>
        </p:nvSpPr>
        <p:spPr bwMode="auto">
          <a:xfrm>
            <a:off x="70104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997958"/>
              </p:ext>
            </p:extLst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45" name="Rectangle 252"/>
          <p:cNvSpPr>
            <a:spLocks noChangeArrowheads="1"/>
          </p:cNvSpPr>
          <p:nvPr/>
        </p:nvSpPr>
        <p:spPr bwMode="auto">
          <a:xfrm>
            <a:off x="2658291" y="3335382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216759"/>
              </p:ext>
            </p:extLst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203040" progId="Equation.3">
                  <p:embed/>
                </p:oleObj>
              </mc:Choice>
              <mc:Fallback>
                <p:oleObj name="Equation" r:id="rId4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647946"/>
              </p:ext>
            </p:extLst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320" imgH="203040" progId="Equation.3">
                  <p:embed/>
                </p:oleObj>
              </mc:Choice>
              <mc:Fallback>
                <p:oleObj name="Equation" r:id="rId6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6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8447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845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845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8451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819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617547"/>
              </p:ext>
            </p:extLst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280" imgH="203040" progId="Equation.3">
                  <p:embed/>
                </p:oleObj>
              </mc:Choice>
              <mc:Fallback>
                <p:oleObj name="Equation" r:id="rId9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" name="Text Box 376"/>
          <p:cNvSpPr txBox="1">
            <a:spLocks noChangeArrowheads="1"/>
          </p:cNvSpPr>
          <p:nvPr/>
        </p:nvSpPr>
        <p:spPr bwMode="auto">
          <a:xfrm>
            <a:off x="7915276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sp>
        <p:nvSpPr>
          <p:cNvPr id="8449" name="TextBox 31"/>
          <p:cNvSpPr txBox="1">
            <a:spLocks noChangeArrowheads="1"/>
          </p:cNvSpPr>
          <p:nvPr/>
        </p:nvSpPr>
        <p:spPr bwMode="auto">
          <a:xfrm>
            <a:off x="7010400" y="36576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?</a:t>
            </a:r>
          </a:p>
        </p:txBody>
      </p:sp>
      <p:graphicFrame>
        <p:nvGraphicFramePr>
          <p:cNvPr id="8197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25401"/>
              </p:ext>
            </p:extLst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70000" imgH="355320" progId="Equation.3">
                  <p:embed/>
                </p:oleObj>
              </mc:Choice>
              <mc:Fallback>
                <p:oleObj name="Equation" r:id="rId11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249155"/>
              </p:ext>
            </p:extLst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979028"/>
              </p:ext>
            </p:extLst>
          </p:nvPr>
        </p:nvGraphicFramePr>
        <p:xfrm>
          <a:off x="48768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204073"/>
              </p:ext>
            </p:extLst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203040" progId="Equation.3">
                  <p:embed/>
                </p:oleObj>
              </mc:Choice>
              <mc:Fallback>
                <p:oleObj name="Equation" r:id="rId4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973995"/>
              </p:ext>
            </p:extLst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320" imgH="203040" progId="Equation.3">
                  <p:embed/>
                </p:oleObj>
              </mc:Choice>
              <mc:Fallback>
                <p:oleObj name="Equation" r:id="rId6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915276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876400"/>
              </p:ext>
            </p:extLst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70000" imgH="355320" progId="Equation.3">
                  <p:embed/>
                </p:oleObj>
              </mc:Choice>
              <mc:Fallback>
                <p:oleObj name="Equation" r:id="rId8" imgW="20700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3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2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68625"/>
              </p:ext>
            </p:extLst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280" imgH="203040" progId="Equation.3">
                  <p:embed/>
                </p:oleObj>
              </mc:Choice>
              <mc:Fallback>
                <p:oleObj name="Equation" r:id="rId11" imgW="368280" imgH="203040" progId="Equation.3">
                  <p:embed/>
                  <p:pic>
                    <p:nvPicPr>
                      <p:cNvPr id="819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714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1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695056"/>
              </p:ext>
            </p:extLst>
          </p:nvPr>
        </p:nvGraphicFramePr>
        <p:xfrm>
          <a:off x="48768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713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037636"/>
              </p:ext>
            </p:extLst>
          </p:nvPr>
        </p:nvGraphicFramePr>
        <p:xfrm>
          <a:off x="8636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594413"/>
              </p:ext>
            </p:extLst>
          </p:nvPr>
        </p:nvGraphicFramePr>
        <p:xfrm>
          <a:off x="5861051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203040" progId="Equation.3">
                  <p:embed/>
                </p:oleObj>
              </mc:Choice>
              <mc:Fallback>
                <p:oleObj name="Equation" r:id="rId4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347033"/>
              </p:ext>
            </p:extLst>
          </p:nvPr>
        </p:nvGraphicFramePr>
        <p:xfrm>
          <a:off x="1746250" y="1295401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320" imgH="203040" progId="Equation.3">
                  <p:embed/>
                </p:oleObj>
              </mc:Choice>
              <mc:Fallback>
                <p:oleObj name="Equation" r:id="rId6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295401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915276" y="6550026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095287"/>
              </p:ext>
            </p:extLst>
          </p:nvPr>
        </p:nvGraphicFramePr>
        <p:xfrm>
          <a:off x="1987551" y="5943601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70000" imgH="355320" progId="Equation.3">
                  <p:embed/>
                </p:oleObj>
              </mc:Choice>
              <mc:Fallback>
                <p:oleObj name="Equation" r:id="rId8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5943601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6"/>
          <p:cNvSpPr txBox="1">
            <a:spLocks noChangeArrowheads="1"/>
          </p:cNvSpPr>
          <p:nvPr/>
        </p:nvSpPr>
        <p:spPr bwMode="auto">
          <a:xfrm>
            <a:off x="1066800" y="3276600"/>
            <a:ext cx="7010400" cy="739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Calibri" pitchFamily="34" charset="0"/>
              </a:rPr>
              <a:t>Informally, what does the filter do?</a:t>
            </a:r>
          </a:p>
        </p:txBody>
      </p:sp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7696200" y="304800"/>
            <a:ext cx="1143000" cy="973138"/>
            <a:chOff x="3799" y="2064"/>
            <a:chExt cx="1433" cy="1136"/>
          </a:xfrm>
        </p:grpSpPr>
        <p:grpSp>
          <p:nvGrpSpPr>
            <p:cNvPr id="34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7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8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9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0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1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2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3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5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6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7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8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9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0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1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2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5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68625"/>
              </p:ext>
            </p:extLst>
          </p:nvPr>
        </p:nvGraphicFramePr>
        <p:xfrm>
          <a:off x="6629401" y="533401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280" imgH="203040" progId="Equation.3">
                  <p:embed/>
                </p:oleObj>
              </mc:Choice>
              <mc:Fallback>
                <p:oleObj name="Equation" r:id="rId11" imgW="368280" imgH="203040" progId="Equation.3">
                  <p:embed/>
                  <p:pic>
                    <p:nvPicPr>
                      <p:cNvPr id="819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33401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85800" y="1981200"/>
            <a:ext cx="419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What does it do?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Replaces each pixel with an average of its neighborhood</a:t>
            </a: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Achieve smoothing effect (remove sharp features)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638800" y="2514600"/>
            <a:ext cx="2274888" cy="1803400"/>
            <a:chOff x="3799" y="2064"/>
            <a:chExt cx="1433" cy="1136"/>
          </a:xfrm>
        </p:grpSpPr>
        <p:grpSp>
          <p:nvGrpSpPr>
            <p:cNvPr id="1024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24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5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248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6172201" y="6400800"/>
            <a:ext cx="301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Slide credit: David Lowe (UBC)</a:t>
            </a: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372317"/>
              </p:ext>
            </p:extLst>
          </p:nvPr>
        </p:nvGraphicFramePr>
        <p:xfrm>
          <a:off x="6542088" y="1752601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280" imgH="203040" progId="Equation.3">
                  <p:embed/>
                </p:oleObj>
              </mc:Choice>
              <mc:Fallback>
                <p:oleObj name="Equation" r:id="rId4" imgW="368280" imgH="2030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88" y="1752601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620233" y="58999"/>
            <a:ext cx="8229600" cy="114300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Box Filter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5874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55874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74874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16"/>
          <p:cNvSpPr txBox="1">
            <a:spLocks noChangeArrowheads="1"/>
          </p:cNvSpPr>
          <p:nvPr/>
        </p:nvSpPr>
        <p:spPr bwMode="auto">
          <a:xfrm>
            <a:off x="685800" y="12862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39726" y="0"/>
            <a:ext cx="10972800" cy="914400"/>
          </a:xfrm>
        </p:spPr>
        <p:txBody>
          <a:bodyPr/>
          <a:lstStyle/>
          <a:p>
            <a:r>
              <a:rPr lang="en-US" dirty="0"/>
              <a:t>One more by hand…</a:t>
            </a:r>
          </a:p>
        </p:txBody>
      </p:sp>
      <p:graphicFrame>
        <p:nvGraphicFramePr>
          <p:cNvPr id="3" name="Group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88053753"/>
              </p:ext>
            </p:extLst>
          </p:nvPr>
        </p:nvGraphicFramePr>
        <p:xfrm>
          <a:off x="304800" y="2059577"/>
          <a:ext cx="2743203" cy="2743200"/>
        </p:xfrm>
        <a:graphic>
          <a:graphicData uri="http://schemas.openxmlformats.org/drawingml/2006/table">
            <a:tbl>
              <a:tblPr/>
              <a:tblGrid>
                <a:gridCol w="68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2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2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Group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17968784"/>
              </p:ext>
            </p:extLst>
          </p:nvPr>
        </p:nvGraphicFramePr>
        <p:xfrm>
          <a:off x="6126126" y="2059577"/>
          <a:ext cx="2743203" cy="2743200"/>
        </p:xfrm>
        <a:graphic>
          <a:graphicData uri="http://schemas.openxmlformats.org/drawingml/2006/table">
            <a:tbl>
              <a:tblPr/>
              <a:tblGrid>
                <a:gridCol w="68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  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Group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22722481"/>
              </p:ext>
            </p:extLst>
          </p:nvPr>
        </p:nvGraphicFramePr>
        <p:xfrm>
          <a:off x="3559124" y="2286000"/>
          <a:ext cx="2055881" cy="2037805"/>
        </p:xfrm>
        <a:graphic>
          <a:graphicData uri="http://schemas.openxmlformats.org/drawingml/2006/table">
            <a:tbl>
              <a:tblPr/>
              <a:tblGrid>
                <a:gridCol w="68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51117" y="320034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0161" y="307406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4038599" y="2971800"/>
            <a:ext cx="1225550" cy="1295400"/>
            <a:chOff x="144" y="144"/>
            <a:chExt cx="1152" cy="1136"/>
          </a:xfrm>
        </p:grpSpPr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1279525" y="4689475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7010399" y="2971801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3277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76200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Source: D. Lowe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4038599" y="2971799"/>
            <a:ext cx="1225550" cy="1295400"/>
            <a:chOff x="144" y="144"/>
            <a:chExt cx="1152" cy="1136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1279525" y="4689474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6476999" y="4724400"/>
            <a:ext cx="213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Filtered </a:t>
            </a:r>
          </a:p>
          <a:p>
            <a:pPr eaLnBrk="1" hangingPunct="1"/>
            <a:r>
              <a:rPr lang="en-US">
                <a:latin typeface="Times" pitchFamily="18" charset="0"/>
              </a:rPr>
              <a:t>(no change)</a:t>
            </a:r>
          </a:p>
        </p:txBody>
      </p:sp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7620000" y="6553199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Source: D. Lowe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three classes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Image filters in spatial domain</a:t>
            </a:r>
          </a:p>
          <a:p>
            <a:pPr lvl="1"/>
            <a:r>
              <a:rPr lang="en-US"/>
              <a:t>Smoothing, sharpening, measuring texture</a:t>
            </a:r>
          </a:p>
          <a:p>
            <a:endParaRPr lang="en-US"/>
          </a:p>
          <a:p>
            <a:r>
              <a:rPr lang="en-US"/>
              <a:t>Image filters in the frequency domain</a:t>
            </a:r>
          </a:p>
          <a:p>
            <a:pPr lvl="1"/>
            <a:r>
              <a:rPr lang="en-US"/>
              <a:t>Denoising, sampling, image compression</a:t>
            </a:r>
          </a:p>
          <a:p>
            <a:pPr lvl="1"/>
            <a:endParaRPr lang="en-US"/>
          </a:p>
          <a:p>
            <a:r>
              <a:rPr lang="en-US"/>
              <a:t>Templates and Image Pyramids</a:t>
            </a:r>
          </a:p>
          <a:p>
            <a:pPr lvl="1"/>
            <a:r>
              <a:rPr lang="en-US"/>
              <a:t>Detection, coarse-to-fine registration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4038599" y="2971800"/>
            <a:ext cx="1225550" cy="1295400"/>
            <a:chOff x="144" y="144"/>
            <a:chExt cx="1152" cy="1136"/>
          </a:xfrm>
        </p:grpSpPr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482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22"/>
          <p:cNvSpPr txBox="1">
            <a:spLocks noChangeArrowheads="1"/>
          </p:cNvSpPr>
          <p:nvPr/>
        </p:nvSpPr>
        <p:spPr bwMode="auto">
          <a:xfrm>
            <a:off x="1279525" y="4689475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7010399" y="2971801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76200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4038600" y="2971800"/>
            <a:ext cx="1225550" cy="1295400"/>
            <a:chOff x="144" y="144"/>
            <a:chExt cx="1152" cy="1136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1279526" y="4689475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/>
          <a:stretch>
            <a:fillRect/>
          </a:stretch>
        </p:blipFill>
        <p:spPr bwMode="auto">
          <a:xfrm>
            <a:off x="6629400" y="2667001"/>
            <a:ext cx="1828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66294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6705600" y="4724401"/>
            <a:ext cx="121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Shifted left</a:t>
            </a:r>
          </a:p>
          <a:p>
            <a:pPr eaLnBrk="1" hangingPunct="1"/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35849" name="Text Box 26"/>
          <p:cNvSpPr txBox="1">
            <a:spLocks noChangeArrowheads="1"/>
          </p:cNvSpPr>
          <p:nvPr/>
        </p:nvSpPr>
        <p:spPr bwMode="auto">
          <a:xfrm>
            <a:off x="7620001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22325" y="4613274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5105399" y="2895599"/>
            <a:ext cx="1371600" cy="1066800"/>
            <a:chOff x="3799" y="2064"/>
            <a:chExt cx="1433" cy="1136"/>
          </a:xfrm>
        </p:grpSpPr>
        <p:grpSp>
          <p:nvGrpSpPr>
            <p:cNvPr id="3689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89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1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689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70" name="Group 25"/>
          <p:cNvGrpSpPr>
            <a:grpSpLocks/>
          </p:cNvGrpSpPr>
          <p:nvPr/>
        </p:nvGrpSpPr>
        <p:grpSpPr bwMode="auto">
          <a:xfrm>
            <a:off x="3124199" y="2895599"/>
            <a:ext cx="1149350" cy="1066800"/>
            <a:chOff x="144" y="144"/>
            <a:chExt cx="1152" cy="1136"/>
          </a:xfrm>
        </p:grpSpPr>
        <p:sp>
          <p:nvSpPr>
            <p:cNvPr id="3687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688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6871" name="Text Box 43"/>
          <p:cNvSpPr txBox="1">
            <a:spLocks noChangeArrowheads="1"/>
          </p:cNvSpPr>
          <p:nvPr/>
        </p:nvSpPr>
        <p:spPr bwMode="auto">
          <a:xfrm>
            <a:off x="4495799" y="2819400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6872" name="Text Box 44"/>
          <p:cNvSpPr txBox="1">
            <a:spLocks noChangeArrowheads="1"/>
          </p:cNvSpPr>
          <p:nvPr/>
        </p:nvSpPr>
        <p:spPr bwMode="auto">
          <a:xfrm>
            <a:off x="7619999" y="28956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6873" name="Text Box 45"/>
          <p:cNvSpPr txBox="1">
            <a:spLocks noChangeArrowheads="1"/>
          </p:cNvSpPr>
          <p:nvPr/>
        </p:nvSpPr>
        <p:spPr bwMode="auto">
          <a:xfrm>
            <a:off x="3047999" y="4343399"/>
            <a:ext cx="365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(Note that filter sums to 1)</a:t>
            </a:r>
          </a:p>
        </p:txBody>
      </p:sp>
      <p:sp>
        <p:nvSpPr>
          <p:cNvPr id="36874" name="Text Box 46"/>
          <p:cNvSpPr txBox="1">
            <a:spLocks noChangeArrowheads="1"/>
          </p:cNvSpPr>
          <p:nvPr/>
        </p:nvSpPr>
        <p:spPr bwMode="auto">
          <a:xfrm>
            <a:off x="7620000" y="6553199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with linear filters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22325" y="4613274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5105399" y="2895599"/>
            <a:ext cx="1371600" cy="1066800"/>
            <a:chOff x="3799" y="2064"/>
            <a:chExt cx="1433" cy="1136"/>
          </a:xfrm>
        </p:grpSpPr>
        <p:grpSp>
          <p:nvGrpSpPr>
            <p:cNvPr id="3791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791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1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791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894" name="Group 25"/>
          <p:cNvGrpSpPr>
            <a:grpSpLocks/>
          </p:cNvGrpSpPr>
          <p:nvPr/>
        </p:nvGrpSpPr>
        <p:grpSpPr bwMode="auto">
          <a:xfrm>
            <a:off x="3124199" y="2895599"/>
            <a:ext cx="1149350" cy="1066800"/>
            <a:chOff x="144" y="144"/>
            <a:chExt cx="1152" cy="1136"/>
          </a:xfrm>
        </p:grpSpPr>
        <p:sp>
          <p:nvSpPr>
            <p:cNvPr id="3789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790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7895" name="Text Box 43"/>
          <p:cNvSpPr txBox="1">
            <a:spLocks noChangeArrowheads="1"/>
          </p:cNvSpPr>
          <p:nvPr/>
        </p:nvSpPr>
        <p:spPr bwMode="auto">
          <a:xfrm>
            <a:off x="4495799" y="2819400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7896" name="Text Box 44"/>
          <p:cNvSpPr txBox="1">
            <a:spLocks noChangeArrowheads="1"/>
          </p:cNvSpPr>
          <p:nvPr/>
        </p:nvSpPr>
        <p:spPr bwMode="auto">
          <a:xfrm>
            <a:off x="4571999" y="4724399"/>
            <a:ext cx="441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Sharpening filter</a:t>
            </a:r>
          </a:p>
          <a:p>
            <a:pPr lvl="1" eaLnBrk="1" hangingPunct="1">
              <a:buFontTx/>
              <a:buChar char="-"/>
            </a:pPr>
            <a:r>
              <a:rPr lang="en-US"/>
              <a:t> Accentuates differences with local average</a:t>
            </a:r>
          </a:p>
        </p:txBody>
      </p:sp>
      <p:pic>
        <p:nvPicPr>
          <p:cNvPr id="37897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14600"/>
            <a:ext cx="1876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 Box 46"/>
          <p:cNvSpPr txBox="1">
            <a:spLocks noChangeArrowheads="1"/>
          </p:cNvSpPr>
          <p:nvPr/>
        </p:nvSpPr>
        <p:spPr bwMode="auto">
          <a:xfrm>
            <a:off x="7620000" y="6553199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3"/>
          <a:stretch>
            <a:fillRect/>
          </a:stretch>
        </p:blipFill>
        <p:spPr bwMode="auto">
          <a:xfrm>
            <a:off x="914400" y="1676400"/>
            <a:ext cx="758666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Sharpening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76200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filters</a:t>
            </a:r>
          </a:p>
        </p:txBody>
      </p:sp>
      <p:grpSp>
        <p:nvGrpSpPr>
          <p:cNvPr id="39939" name="Group 5"/>
          <p:cNvGrpSpPr>
            <a:grpSpLocks noChangeAspect="1"/>
          </p:cNvGrpSpPr>
          <p:nvPr/>
        </p:nvGrpSpPr>
        <p:grpSpPr bwMode="auto">
          <a:xfrm>
            <a:off x="3886199" y="3200400"/>
            <a:ext cx="1390650" cy="1371600"/>
            <a:chOff x="144" y="144"/>
            <a:chExt cx="1152" cy="1136"/>
          </a:xfrm>
        </p:grpSpPr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5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6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9940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1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/>
              <a:t>Vertical Edge</a:t>
            </a:r>
          </a:p>
          <a:p>
            <a:pPr algn="ctr" eaLnBrk="1" hangingPunct="1"/>
            <a:r>
              <a:rPr lang="en-US" sz="2000"/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299" y="46482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Sobel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filters</a:t>
            </a:r>
          </a:p>
        </p:txBody>
      </p:sp>
      <p:grpSp>
        <p:nvGrpSpPr>
          <p:cNvPr id="40963" name="Group 5"/>
          <p:cNvGrpSpPr>
            <a:grpSpLocks noChangeAspect="1"/>
          </p:cNvGrpSpPr>
          <p:nvPr/>
        </p:nvGrpSpPr>
        <p:grpSpPr bwMode="auto">
          <a:xfrm>
            <a:off x="3886199" y="3189287"/>
            <a:ext cx="1390650" cy="1371600"/>
            <a:chOff x="144" y="144"/>
            <a:chExt cx="1152" cy="1136"/>
          </a:xfrm>
        </p:grpSpPr>
        <p:sp>
          <p:nvSpPr>
            <p:cNvPr id="40969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2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4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5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6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40977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8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79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0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1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2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3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4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5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5997575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/>
              <a:t>Horizontal Edge</a:t>
            </a:r>
          </a:p>
          <a:p>
            <a:pPr algn="ctr" eaLnBrk="1" hangingPunct="1"/>
            <a:r>
              <a:rPr lang="en-US" sz="2000"/>
              <a:t>(absolute value)</a:t>
            </a:r>
          </a:p>
        </p:txBody>
      </p:sp>
      <p:pic>
        <p:nvPicPr>
          <p:cNvPr id="40965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374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49374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299" y="4637088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Sobel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651875" y="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Q?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  <p:bldP spid="5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could we synthesize motion blur?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8229600" cy="2773363"/>
          </a:xfrm>
        </p:spPr>
        <p:txBody>
          <a:bodyPr/>
          <a:lstStyle/>
          <a:p>
            <a:pPr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theta = 30</a:t>
            </a:r>
          </a:p>
          <a:p>
            <a:pPr>
              <a:buNone/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21</a:t>
            </a:r>
          </a:p>
          <a:p>
            <a:pPr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mid = (len-1)/2</a:t>
            </a:r>
          </a:p>
          <a:p>
            <a:pPr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fil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np.zeros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len,len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fil[:,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(mid)] = 1/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len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R = cv2.getRotationMatrix2D((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mid,mid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),theta,1)</a:t>
            </a:r>
          </a:p>
          <a:p>
            <a:pPr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fil = cv2.warpAffine(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fil,R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len,len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im_fil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cv2.filter2D(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-1, fil)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vs. Convolution</a:t>
            </a:r>
          </a:p>
        </p:txBody>
      </p:sp>
      <p:sp>
        <p:nvSpPr>
          <p:cNvPr id="11269" name="Content Placeholder 2"/>
          <p:cNvSpPr>
            <a:spLocks noGrp="1"/>
          </p:cNvSpPr>
          <p:nvPr>
            <p:ph idx="1"/>
          </p:nvPr>
        </p:nvSpPr>
        <p:spPr>
          <a:xfrm>
            <a:off x="228600" y="953589"/>
            <a:ext cx="10972800" cy="55234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2d correlation</a:t>
            </a:r>
          </a:p>
          <a:p>
            <a:pPr marL="0" indent="0">
              <a:buNone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im_fil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cv2.filter2d(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-1, fil)</a:t>
            </a:r>
            <a:endParaRPr lang="en-US" sz="2400" dirty="0"/>
          </a:p>
          <a:p>
            <a:pPr lvl="1"/>
            <a:endParaRPr lang="en-US" dirty="0"/>
          </a:p>
          <a:p>
            <a:pPr>
              <a:buFont typeface="Arial" pitchFamily="34" charset="0"/>
              <a:buNone/>
            </a:pPr>
            <a:endParaRPr lang="en-US" dirty="0"/>
          </a:p>
          <a:p>
            <a:r>
              <a:rPr lang="en-US" dirty="0"/>
              <a:t>2d convolution</a:t>
            </a:r>
          </a:p>
          <a:p>
            <a:pPr marL="0" indent="0">
              <a:buNone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im_fil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scipy.signal.convolve2d(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fil, [opts])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“convolve” mirrors the kernel, while “filter” doesn’t</a:t>
            </a:r>
          </a:p>
          <a:p>
            <a:pPr marL="0" lvl="1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cv2.filter2D(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-1, cv2.flip(fil,-1)) </a:t>
            </a:r>
            <a:r>
              <a:rPr lang="en-US" sz="2000" dirty="0">
                <a:latin typeface="+mj-lt"/>
                <a:cs typeface="Courier New" pitchFamily="49" charset="0"/>
              </a:rPr>
              <a:t>same as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signal.convolve2d(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im,fil,mode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='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same‘,boundary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=‘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symm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’)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1266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260860"/>
              </p:ext>
            </p:extLst>
          </p:nvPr>
        </p:nvGraphicFramePr>
        <p:xfrm>
          <a:off x="1600200" y="3962400"/>
          <a:ext cx="624681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39800" imgH="355320" progId="Equation.3">
                  <p:embed/>
                </p:oleObj>
              </mc:Choice>
              <mc:Fallback>
                <p:oleObj name="Equation" r:id="rId3" imgW="25398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962400"/>
                        <a:ext cx="6246813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031338"/>
              </p:ext>
            </p:extLst>
          </p:nvPr>
        </p:nvGraphicFramePr>
        <p:xfrm>
          <a:off x="1378131" y="1905000"/>
          <a:ext cx="627856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52400" imgH="355320" progId="Equation.3">
                  <p:embed/>
                </p:oleObj>
              </mc:Choice>
              <mc:Fallback>
                <p:oleObj name="Equation" r:id="rId5" imgW="25524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131" y="1905000"/>
                        <a:ext cx="6278562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properties of linear filters</a:t>
            </a: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2813"/>
            <a:ext cx="8153400" cy="5791200"/>
          </a:xfrm>
        </p:spPr>
        <p:txBody>
          <a:bodyPr/>
          <a:lstStyle/>
          <a:p>
            <a:pPr marL="0">
              <a:buNone/>
              <a:defRPr/>
            </a:pPr>
            <a:endParaRPr lang="en-US" b="1" dirty="0"/>
          </a:p>
          <a:p>
            <a:pPr marL="0">
              <a:buNone/>
              <a:defRPr/>
            </a:pPr>
            <a:r>
              <a:rPr lang="en-US" b="1" dirty="0"/>
              <a:t>Linearity:</a:t>
            </a:r>
            <a:r>
              <a:rPr lang="en-US" dirty="0"/>
              <a:t> </a:t>
            </a:r>
          </a:p>
          <a:p>
            <a:pPr marL="0"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filter(f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+ f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 = filter(f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 + filter(f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  <a:p>
            <a:pPr marL="0">
              <a:buNone/>
              <a:defRPr/>
            </a:pPr>
            <a:endParaRPr lang="en-US" b="1" dirty="0"/>
          </a:p>
          <a:p>
            <a:pPr marL="0">
              <a:buNone/>
              <a:defRPr/>
            </a:pPr>
            <a:r>
              <a:rPr lang="en-US" b="1" dirty="0"/>
              <a:t>Shift invariance:</a:t>
            </a:r>
            <a:r>
              <a:rPr lang="en-US" dirty="0"/>
              <a:t> same behavior regardless of pixel location</a:t>
            </a:r>
          </a:p>
          <a:p>
            <a:pPr marL="0"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filter(shift(f)) = shift(filter(f))</a:t>
            </a:r>
          </a:p>
          <a:p>
            <a:pPr marL="0">
              <a:buNone/>
              <a:defRPr/>
            </a:pPr>
            <a:endParaRPr lang="en-US" dirty="0"/>
          </a:p>
          <a:p>
            <a:pPr marL="0">
              <a:buNone/>
              <a:defRPr/>
            </a:pPr>
            <a:r>
              <a:rPr lang="en-US" dirty="0"/>
              <a:t>Any linear, shift-invariant operator can be represented as a convolution</a:t>
            </a:r>
          </a:p>
          <a:p>
            <a:pPr>
              <a:buFontTx/>
              <a:buChar char="•"/>
              <a:defRPr/>
            </a:pPr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397244" y="6538377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Source: S. </a:t>
            </a:r>
            <a:r>
              <a:rPr lang="en-US" sz="1400" dirty="0" err="1"/>
              <a:t>Lazebnik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3" b="17790"/>
          <a:stretch>
            <a:fillRect/>
          </a:stretch>
        </p:blipFill>
        <p:spPr bwMode="auto">
          <a:xfrm>
            <a:off x="1752600" y="1066800"/>
            <a:ext cx="62484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Formation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properties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02752"/>
            <a:ext cx="8915400" cy="5943600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  <a:defRPr/>
            </a:pPr>
            <a:r>
              <a:rPr lang="en-US" sz="2800" dirty="0"/>
              <a:t>Commutative: </a:t>
            </a:r>
            <a:r>
              <a:rPr lang="en-US" sz="2800" i="1" dirty="0"/>
              <a:t>a</a:t>
            </a:r>
            <a:r>
              <a:rPr lang="en-US" sz="2800" dirty="0"/>
              <a:t> * </a:t>
            </a:r>
            <a:r>
              <a:rPr lang="en-US" sz="2800" i="1" dirty="0"/>
              <a:t>b</a:t>
            </a:r>
            <a:r>
              <a:rPr lang="en-US" sz="2800" dirty="0"/>
              <a:t> = </a:t>
            </a:r>
            <a:r>
              <a:rPr lang="en-US" sz="2800" i="1" dirty="0"/>
              <a:t>b</a:t>
            </a:r>
            <a:r>
              <a:rPr lang="en-US" sz="2800" dirty="0"/>
              <a:t> * </a:t>
            </a:r>
            <a:r>
              <a:rPr lang="en-US" sz="2800" i="1" dirty="0"/>
              <a:t>a</a:t>
            </a:r>
          </a:p>
          <a:p>
            <a:pPr lvl="1">
              <a:defRPr/>
            </a:pPr>
            <a:r>
              <a:rPr lang="en-US" sz="2400" dirty="0"/>
              <a:t>Conceptually no difference between filter and signal (image)</a:t>
            </a:r>
          </a:p>
          <a:p>
            <a:pPr>
              <a:buFontTx/>
              <a:buChar char="•"/>
              <a:defRPr/>
            </a:pPr>
            <a:endParaRPr lang="en-US" sz="2800" dirty="0"/>
          </a:p>
          <a:p>
            <a:pPr>
              <a:buFontTx/>
              <a:buChar char="•"/>
              <a:defRPr/>
            </a:pPr>
            <a:r>
              <a:rPr lang="en-US" sz="2800" dirty="0"/>
              <a:t>Associative: </a:t>
            </a:r>
            <a:r>
              <a:rPr lang="en-US" sz="2800" i="1" dirty="0"/>
              <a:t>a</a:t>
            </a:r>
            <a:r>
              <a:rPr lang="en-US" sz="2800" dirty="0"/>
              <a:t> * (</a:t>
            </a:r>
            <a:r>
              <a:rPr lang="en-US" sz="2800" i="1" dirty="0"/>
              <a:t>b</a:t>
            </a:r>
            <a:r>
              <a:rPr lang="en-US" sz="2800" dirty="0"/>
              <a:t> * </a:t>
            </a:r>
            <a:r>
              <a:rPr lang="en-US" sz="2800" i="1" dirty="0"/>
              <a:t>c</a:t>
            </a:r>
            <a:r>
              <a:rPr lang="en-US" sz="2800" dirty="0"/>
              <a:t>) = (</a:t>
            </a:r>
            <a:r>
              <a:rPr lang="en-US" sz="2800" i="1" dirty="0"/>
              <a:t>a</a:t>
            </a:r>
            <a:r>
              <a:rPr lang="en-US" sz="2800" dirty="0"/>
              <a:t> * </a:t>
            </a:r>
            <a:r>
              <a:rPr lang="en-US" sz="2800" i="1" dirty="0"/>
              <a:t>b</a:t>
            </a:r>
            <a:r>
              <a:rPr lang="en-US" sz="2800" dirty="0"/>
              <a:t>) * </a:t>
            </a:r>
            <a:r>
              <a:rPr lang="en-US" sz="2800" i="1" dirty="0"/>
              <a:t>c</a:t>
            </a:r>
          </a:p>
          <a:p>
            <a:pPr lvl="1">
              <a:defRPr/>
            </a:pPr>
            <a:r>
              <a:rPr lang="en-US" sz="2400" dirty="0"/>
              <a:t>Often apply several filters one after another: (((</a:t>
            </a:r>
            <a:r>
              <a:rPr lang="en-US" sz="2400" i="1" dirty="0"/>
              <a:t>a</a:t>
            </a:r>
            <a:r>
              <a:rPr lang="en-US" sz="2400" dirty="0"/>
              <a:t> *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dirty="0"/>
              <a:t>) *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) * </a:t>
            </a:r>
            <a:r>
              <a:rPr lang="en-US" sz="2400" i="1" dirty="0"/>
              <a:t>b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</a:p>
          <a:p>
            <a:pPr lvl="1">
              <a:defRPr/>
            </a:pPr>
            <a:r>
              <a:rPr lang="en-US" sz="2400" dirty="0"/>
              <a:t>This is equivalent to applying one filter: a * (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dirty="0"/>
              <a:t> *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 * </a:t>
            </a:r>
            <a:r>
              <a:rPr lang="en-US" sz="2400" i="1" dirty="0"/>
              <a:t>b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</a:p>
          <a:p>
            <a:pPr>
              <a:buFontTx/>
              <a:buChar char="•"/>
              <a:defRPr/>
            </a:pPr>
            <a:endParaRPr lang="en-US" sz="2800" dirty="0"/>
          </a:p>
          <a:p>
            <a:pPr>
              <a:buFontTx/>
              <a:buChar char="•"/>
              <a:defRPr/>
            </a:pPr>
            <a:r>
              <a:rPr lang="en-US" sz="2800" dirty="0"/>
              <a:t>Distributes over addition: </a:t>
            </a:r>
            <a:r>
              <a:rPr lang="en-US" sz="2800" i="1" dirty="0"/>
              <a:t>a</a:t>
            </a:r>
            <a:r>
              <a:rPr lang="en-US" sz="2800" dirty="0"/>
              <a:t> * (</a:t>
            </a:r>
            <a:r>
              <a:rPr lang="en-US" sz="2800" i="1" dirty="0"/>
              <a:t>b</a:t>
            </a:r>
            <a:r>
              <a:rPr lang="en-US" sz="2800" dirty="0"/>
              <a:t> + </a:t>
            </a:r>
            <a:r>
              <a:rPr lang="en-US" sz="2800" i="1" dirty="0"/>
              <a:t>c</a:t>
            </a:r>
            <a:r>
              <a:rPr lang="en-US" sz="2800" dirty="0"/>
              <a:t>) = (</a:t>
            </a:r>
            <a:r>
              <a:rPr lang="en-US" sz="2800" i="1" dirty="0"/>
              <a:t>a</a:t>
            </a:r>
            <a:r>
              <a:rPr lang="en-US" sz="2800" dirty="0"/>
              <a:t> * </a:t>
            </a:r>
            <a:r>
              <a:rPr lang="en-US" sz="2800" i="1" dirty="0"/>
              <a:t>b</a:t>
            </a:r>
            <a:r>
              <a:rPr lang="en-US" sz="2800" dirty="0"/>
              <a:t>) + (</a:t>
            </a:r>
            <a:r>
              <a:rPr lang="en-US" sz="2800" i="1" dirty="0"/>
              <a:t>a</a:t>
            </a:r>
            <a:r>
              <a:rPr lang="en-US" sz="2800" dirty="0"/>
              <a:t> * </a:t>
            </a:r>
            <a:r>
              <a:rPr lang="en-US" sz="2800" i="1" dirty="0"/>
              <a:t>c</a:t>
            </a:r>
            <a:r>
              <a:rPr lang="en-US" sz="2800" dirty="0"/>
              <a:t>)</a:t>
            </a:r>
          </a:p>
          <a:p>
            <a:pPr>
              <a:buFontTx/>
              <a:buChar char="•"/>
              <a:defRPr/>
            </a:pPr>
            <a:endParaRPr lang="en-US" sz="2800" dirty="0"/>
          </a:p>
          <a:p>
            <a:pPr>
              <a:buFontTx/>
              <a:buChar char="•"/>
              <a:defRPr/>
            </a:pPr>
            <a:r>
              <a:rPr lang="en-US" sz="2800" dirty="0"/>
              <a:t>Scalars factor out: </a:t>
            </a:r>
            <a:r>
              <a:rPr lang="en-US" sz="2800" i="1" dirty="0"/>
              <a:t>ka * b = a * kb = k 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 * </a:t>
            </a:r>
            <a:r>
              <a:rPr lang="en-US" sz="2800" i="1" dirty="0"/>
              <a:t>b</a:t>
            </a:r>
            <a:r>
              <a:rPr lang="en-US" sz="2800" dirty="0"/>
              <a:t>)</a:t>
            </a:r>
          </a:p>
          <a:p>
            <a:pPr>
              <a:buFontTx/>
              <a:buChar char="•"/>
              <a:defRPr/>
            </a:pPr>
            <a:endParaRPr lang="en-US" sz="2800" dirty="0"/>
          </a:p>
          <a:p>
            <a:pPr>
              <a:buFontTx/>
              <a:buChar char="•"/>
              <a:defRPr/>
            </a:pPr>
            <a:r>
              <a:rPr lang="en-US" sz="2800" dirty="0"/>
              <a:t>Identity: unit impulse </a:t>
            </a:r>
            <a:r>
              <a:rPr lang="en-US" sz="2800" i="1" dirty="0"/>
              <a:t>e</a:t>
            </a:r>
            <a:r>
              <a:rPr lang="en-US" sz="2800" dirty="0"/>
              <a:t> = [0, 0, 1, 0, 0],</a:t>
            </a:r>
            <a:br>
              <a:rPr lang="en-US" sz="2800" dirty="0"/>
            </a:br>
            <a:r>
              <a:rPr lang="en-US" sz="2800" i="1" dirty="0"/>
              <a:t>a</a:t>
            </a:r>
            <a:r>
              <a:rPr lang="en-US" sz="2800" dirty="0"/>
              <a:t> * </a:t>
            </a:r>
            <a:r>
              <a:rPr lang="en-US" sz="2800" i="1" dirty="0"/>
              <a:t>e</a:t>
            </a:r>
            <a:r>
              <a:rPr lang="en-US" sz="2800" dirty="0"/>
              <a:t> = </a:t>
            </a:r>
            <a:r>
              <a:rPr lang="en-US" sz="2800" i="1" dirty="0"/>
              <a:t>a</a:t>
            </a:r>
          </a:p>
          <a:p>
            <a:pPr lvl="1">
              <a:buFontTx/>
              <a:buNone/>
              <a:defRPr/>
            </a:pPr>
            <a:endParaRPr lang="en-US" sz="2400" dirty="0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7397244" y="6538377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Source: S. </a:t>
            </a:r>
            <a:r>
              <a:rPr lang="en-US" sz="1400" dirty="0" err="1"/>
              <a:t>Lazebnik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3101"/>
            <a:ext cx="8839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/>
              <a:t>Weight contributions of neighboring pixels by nearness</a:t>
            </a:r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1600"/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>
              <a:latin typeface="Courier New" pitchFamily="49" charset="0"/>
            </a:endParaRPr>
          </a:p>
        </p:txBody>
      </p:sp>
      <p:pic>
        <p:nvPicPr>
          <p:cNvPr id="45059" name="Picture 4" descr="realgauss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15573" b="4480"/>
          <a:stretch>
            <a:fillRect/>
          </a:stretch>
        </p:blipFill>
        <p:spPr bwMode="auto">
          <a:xfrm>
            <a:off x="381001" y="1732702"/>
            <a:ext cx="294322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32701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94902"/>
            <a:ext cx="2514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589588" y="2018451"/>
            <a:ext cx="34782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dirty="0">
                <a:latin typeface="Tahoma" pitchFamily="34" charset="0"/>
              </a:rPr>
              <a:t>0.003   0.013   0.022   0.013   0.003</a:t>
            </a:r>
          </a:p>
          <a:p>
            <a:pPr eaLnBrk="1" hangingPunct="1"/>
            <a:r>
              <a:rPr lang="en-US" sz="1600" dirty="0">
                <a:latin typeface="Tahoma" pitchFamily="34" charset="0"/>
              </a:rPr>
              <a:t>0.013   0.059   0.097   0.059   0.013</a:t>
            </a:r>
          </a:p>
          <a:p>
            <a:pPr eaLnBrk="1" hangingPunct="1"/>
            <a:r>
              <a:rPr lang="en-US" sz="1600" dirty="0">
                <a:latin typeface="Tahoma" pitchFamily="34" charset="0"/>
              </a:rPr>
              <a:t>0.022   0.097   0.159   0.097   0.022</a:t>
            </a:r>
          </a:p>
          <a:p>
            <a:pPr eaLnBrk="1" hangingPunct="1"/>
            <a:r>
              <a:rPr lang="en-US" sz="1600" dirty="0">
                <a:latin typeface="Tahoma" pitchFamily="34" charset="0"/>
              </a:rPr>
              <a:t>0.013   0.059   0.097   0.059   0.013</a:t>
            </a:r>
          </a:p>
          <a:p>
            <a:pPr eaLnBrk="1" hangingPunct="1"/>
            <a:r>
              <a:rPr lang="en-US" sz="1600" dirty="0">
                <a:latin typeface="Tahoma" pitchFamily="34" charset="0"/>
              </a:rPr>
              <a:t>0.003   0.013   0.022   0.013   0.003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743700" y="3575789"/>
            <a:ext cx="1404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ahoma" pitchFamily="34" charset="0"/>
                <a:sym typeface="Symbol" pitchFamily="18" charset="2"/>
              </a:rPr>
              <a:t>5 x 5,  = 1</a:t>
            </a:r>
            <a:endParaRPr lang="en-US">
              <a:latin typeface="Tahoma" pitchFamily="34" charset="0"/>
            </a:endParaRP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5562600" y="1732701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7025097" y="6488668"/>
            <a:ext cx="21804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Slide credit: C. Rasmussen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609600" y="7243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Important filter: Gaussian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30977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4377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4377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16"/>
          <p:cNvSpPr txBox="1">
            <a:spLocks noChangeArrowheads="1"/>
          </p:cNvSpPr>
          <p:nvPr/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Gaussian filter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16"/>
          <p:cNvSpPr txBox="1">
            <a:spLocks noChangeArrowheads="1"/>
          </p:cNvSpPr>
          <p:nvPr/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Gaussian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5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990600"/>
                <a:ext cx="8534400" cy="5135563"/>
              </a:xfrm>
            </p:spPr>
            <p:txBody>
              <a:bodyPr>
                <a:normAutofit lnSpcReduction="10000"/>
              </a:bodyPr>
              <a:lstStyle/>
              <a:p>
                <a:pPr>
                  <a:buFontTx/>
                  <a:buChar char="•"/>
                  <a:defRPr/>
                </a:pPr>
                <a:r>
                  <a:rPr lang="en-US" dirty="0"/>
                  <a:t>Remove “high-frequency” components from the image (low-pass filter)</a:t>
                </a:r>
              </a:p>
              <a:p>
                <a:pPr lvl="1">
                  <a:defRPr/>
                </a:pPr>
                <a:r>
                  <a:rPr lang="en-US" dirty="0"/>
                  <a:t>Images become more smooth</a:t>
                </a:r>
              </a:p>
              <a:p>
                <a:pPr>
                  <a:buFontTx/>
                  <a:buChar char="•"/>
                  <a:defRPr/>
                </a:pPr>
                <a:r>
                  <a:rPr lang="en-US" dirty="0"/>
                  <a:t>Convolution with self is another Gaussian</a:t>
                </a:r>
              </a:p>
              <a:p>
                <a:pPr lvl="1">
                  <a:buFont typeface="Arial" charset="0"/>
                  <a:buChar char="–"/>
                  <a:defRPr/>
                </a:pPr>
                <a:r>
                  <a:rPr lang="en-US" dirty="0"/>
                  <a:t>So can smooth with small-width kernel, repeat, and get same result as larger-width kernel would have</a:t>
                </a:r>
              </a:p>
              <a:p>
                <a:pPr lvl="1">
                  <a:buFont typeface="Arial" charset="0"/>
                  <a:buChar char="–"/>
                  <a:defRPr/>
                </a:pPr>
                <a:r>
                  <a:rPr lang="en-US" dirty="0"/>
                  <a:t>Convolving two times with Gaussian kernel of width </a:t>
                </a:r>
                <a:r>
                  <a:rPr lang="en-US" i="1" dirty="0"/>
                  <a:t>σ</a:t>
                </a:r>
                <a:r>
                  <a:rPr lang="en-US" dirty="0"/>
                  <a:t> is same as convolving once with kernel of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endParaRPr lang="en-US" i="1" dirty="0"/>
              </a:p>
              <a:p>
                <a:pPr>
                  <a:buFontTx/>
                  <a:buChar char="•"/>
                  <a:defRPr/>
                </a:pPr>
                <a:r>
                  <a:rPr lang="en-US" i="1" dirty="0"/>
                  <a:t>Separable </a:t>
                </a:r>
                <a:r>
                  <a:rPr lang="en-US" dirty="0"/>
                  <a:t>kernel</a:t>
                </a:r>
              </a:p>
              <a:p>
                <a:pPr lvl="1">
                  <a:buFont typeface="Arial" charset="0"/>
                  <a:buChar char="–"/>
                  <a:defRPr/>
                </a:pPr>
                <a:r>
                  <a:rPr lang="en-US" dirty="0"/>
                  <a:t>Factors into product of two 1D Gaussians</a:t>
                </a:r>
              </a:p>
            </p:txBody>
          </p:sp>
        </mc:Choice>
        <mc:Fallback xmlns="">
          <p:sp>
            <p:nvSpPr>
              <p:cNvPr id="1035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990600"/>
                <a:ext cx="8534400" cy="5135563"/>
              </a:xfrm>
              <a:blipFill>
                <a:blip r:embed="rId3"/>
                <a:stretch>
                  <a:fillRect l="-1857" t="-2850" r="-2357" b="-2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7343775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dirty="0" err="1"/>
              <a:t>Separability</a:t>
            </a:r>
            <a:r>
              <a:rPr lang="en-US" dirty="0"/>
              <a:t> of the Gaussian filter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"/>
          <a:stretch>
            <a:fillRect/>
          </a:stretch>
        </p:blipFill>
        <p:spPr bwMode="auto">
          <a:xfrm>
            <a:off x="1066800" y="1371600"/>
            <a:ext cx="7542213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343775" y="6553200"/>
            <a:ext cx="1508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Source: D. Lowe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Separability example</a:t>
            </a:r>
          </a:p>
        </p:txBody>
      </p:sp>
      <p:pic>
        <p:nvPicPr>
          <p:cNvPr id="50179" name="Picture 6" descr="se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931864"/>
            <a:ext cx="482441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054600" y="3876675"/>
            <a:ext cx="4241800" cy="2590800"/>
            <a:chOff x="1216" y="2442"/>
            <a:chExt cx="2672" cy="1632"/>
          </a:xfrm>
        </p:grpSpPr>
        <p:pic>
          <p:nvPicPr>
            <p:cNvPr id="50189" name="Picture 8" descr="sep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" y="2442"/>
              <a:ext cx="2672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0" name="Text Box 5"/>
            <p:cNvSpPr txBox="1">
              <a:spLocks noChangeArrowheads="1"/>
            </p:cNvSpPr>
            <p:nvPr/>
          </p:nvSpPr>
          <p:spPr bwMode="auto">
            <a:xfrm>
              <a:off x="2016" y="2688"/>
              <a:ext cx="2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800" b="1"/>
                <a:t>*</a:t>
              </a:r>
            </a:p>
          </p:txBody>
        </p:sp>
        <p:sp>
          <p:nvSpPr>
            <p:cNvPr id="50191" name="Text Box 9"/>
            <p:cNvSpPr txBox="1">
              <a:spLocks noChangeArrowheads="1"/>
            </p:cNvSpPr>
            <p:nvPr/>
          </p:nvSpPr>
          <p:spPr bwMode="auto">
            <a:xfrm>
              <a:off x="2016" y="3504"/>
              <a:ext cx="2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800" b="1"/>
                <a:t>*</a:t>
              </a:r>
            </a:p>
          </p:txBody>
        </p:sp>
        <p:sp>
          <p:nvSpPr>
            <p:cNvPr id="50192" name="Text Box 10"/>
            <p:cNvSpPr txBox="1">
              <a:spLocks noChangeArrowheads="1"/>
            </p:cNvSpPr>
            <p:nvPr/>
          </p:nvSpPr>
          <p:spPr bwMode="auto">
            <a:xfrm>
              <a:off x="2892" y="2688"/>
              <a:ext cx="20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=</a:t>
              </a:r>
            </a:p>
          </p:txBody>
        </p:sp>
        <p:sp>
          <p:nvSpPr>
            <p:cNvPr id="50193" name="Text Box 11"/>
            <p:cNvSpPr txBox="1">
              <a:spLocks noChangeArrowheads="1"/>
            </p:cNvSpPr>
            <p:nvPr/>
          </p:nvSpPr>
          <p:spPr bwMode="auto">
            <a:xfrm>
              <a:off x="2892" y="3456"/>
              <a:ext cx="20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=</a:t>
              </a:r>
            </a:p>
          </p:txBody>
        </p:sp>
      </p:grpSp>
      <p:sp>
        <p:nvSpPr>
          <p:cNvPr id="1037325" name="Rectangle 13"/>
          <p:cNvSpPr>
            <a:spLocks noChangeArrowheads="1"/>
          </p:cNvSpPr>
          <p:nvPr/>
        </p:nvSpPr>
        <p:spPr bwMode="auto">
          <a:xfrm>
            <a:off x="7848600" y="990600"/>
            <a:ext cx="20574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7319" name="Picture 7" descr="se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2438400"/>
            <a:ext cx="37052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14"/>
          <p:cNvSpPr txBox="1">
            <a:spLocks noChangeArrowheads="1"/>
          </p:cNvSpPr>
          <p:nvPr/>
        </p:nvSpPr>
        <p:spPr bwMode="auto">
          <a:xfrm>
            <a:off x="2647950" y="1408113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2D filtering</a:t>
            </a:r>
            <a:br>
              <a:rPr lang="en-US" dirty="0"/>
            </a:br>
            <a:r>
              <a:rPr lang="en-US" dirty="0"/>
              <a:t>(center location only)</a:t>
            </a:r>
          </a:p>
        </p:txBody>
      </p:sp>
      <p:sp>
        <p:nvSpPr>
          <p:cNvPr id="1037329" name="Text Box 17"/>
          <p:cNvSpPr txBox="1">
            <a:spLocks noChangeArrowheads="1"/>
          </p:cNvSpPr>
          <p:nvPr/>
        </p:nvSpPr>
        <p:spPr bwMode="auto">
          <a:xfrm>
            <a:off x="2711450" y="2667000"/>
            <a:ext cx="2178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The filter factors</a:t>
            </a:r>
            <a:br>
              <a:rPr lang="en-US"/>
            </a:br>
            <a:r>
              <a:rPr lang="en-US"/>
              <a:t>into a product of 1D</a:t>
            </a:r>
            <a:br>
              <a:rPr lang="en-US"/>
            </a:br>
            <a:r>
              <a:rPr lang="en-US"/>
              <a:t>filters:</a:t>
            </a:r>
          </a:p>
        </p:txBody>
      </p:sp>
      <p:sp>
        <p:nvSpPr>
          <p:cNvPr id="1037330" name="Text Box 18"/>
          <p:cNvSpPr txBox="1">
            <a:spLocks noChangeArrowheads="1"/>
          </p:cNvSpPr>
          <p:nvPr/>
        </p:nvSpPr>
        <p:spPr bwMode="auto">
          <a:xfrm>
            <a:off x="2881117" y="4159251"/>
            <a:ext cx="1813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Perform filtering</a:t>
            </a:r>
            <a:br>
              <a:rPr lang="en-US" dirty="0"/>
            </a:br>
            <a:r>
              <a:rPr lang="en-US" dirty="0"/>
              <a:t>along rows:</a:t>
            </a:r>
          </a:p>
        </p:txBody>
      </p:sp>
      <p:sp>
        <p:nvSpPr>
          <p:cNvPr id="1037331" name="Text Box 19"/>
          <p:cNvSpPr txBox="1">
            <a:spLocks noChangeArrowheads="1"/>
          </p:cNvSpPr>
          <p:nvPr/>
        </p:nvSpPr>
        <p:spPr bwMode="auto">
          <a:xfrm>
            <a:off x="2279650" y="5454650"/>
            <a:ext cx="305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Followed by filtering</a:t>
            </a:r>
            <a:br>
              <a:rPr lang="en-US" dirty="0"/>
            </a:br>
            <a:r>
              <a:rPr lang="en-US" dirty="0"/>
              <a:t>along the remaining column:</a:t>
            </a:r>
          </a:p>
        </p:txBody>
      </p:sp>
      <p:sp>
        <p:nvSpPr>
          <p:cNvPr id="1037332" name="Rectangle 20"/>
          <p:cNvSpPr>
            <a:spLocks noChangeArrowheads="1"/>
          </p:cNvSpPr>
          <p:nvPr/>
        </p:nvSpPr>
        <p:spPr bwMode="auto">
          <a:xfrm>
            <a:off x="5562600" y="5181600"/>
            <a:ext cx="3657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343775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25" grpId="0" animBg="1"/>
      <p:bldP spid="1037329" grpId="0"/>
      <p:bldP spid="1037330" grpId="0"/>
      <p:bldP spid="1037331" grpId="0"/>
      <p:bldP spid="10373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Separability</a:t>
            </a:r>
          </a:p>
        </p:txBody>
      </p:sp>
      <p:sp>
        <p:nvSpPr>
          <p:cNvPr id="51203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Why is separability useful in practice?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practical matters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05691"/>
            <a:ext cx="8229600" cy="47244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3600" dirty="0"/>
              <a:t>How big should the filter be?</a:t>
            </a:r>
          </a:p>
          <a:p>
            <a:pPr eaLnBrk="1" hangingPunct="1"/>
            <a:r>
              <a:rPr lang="en-US" sz="2800" dirty="0"/>
              <a:t>Values at edges should be near zero</a:t>
            </a:r>
          </a:p>
          <a:p>
            <a:pPr eaLnBrk="1" hangingPunct="1"/>
            <a:r>
              <a:rPr lang="en-US" sz="2800" dirty="0"/>
              <a:t>Rule of thumb for Gaussian: set kernel half-width to &gt;= 3 </a:t>
            </a:r>
            <a:r>
              <a:rPr lang="en-US" sz="2800" i="1" dirty="0"/>
              <a:t>σ</a:t>
            </a:r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99038"/>
            <a:ext cx="3886200" cy="335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matters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camera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495800"/>
            <a:ext cx="8001000" cy="1981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dirty="0"/>
              <a:t>Digital camera replaces film with a sensor array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Each cell in the array is light-sensitive diode that converts photons to electrons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hlinkClick r:id="rId2"/>
              </a:rPr>
              <a:t>http://electronics.howstuffworks.com/digital-camera.htm</a:t>
            </a:r>
            <a:r>
              <a:rPr lang="en-US" sz="2000" dirty="0"/>
              <a:t> </a:t>
            </a:r>
          </a:p>
          <a:p>
            <a:pPr lvl="2">
              <a:lnSpc>
                <a:spcPct val="90000"/>
              </a:lnSpc>
              <a:defRPr/>
            </a:pPr>
            <a:endParaRPr lang="en-US" sz="1600" dirty="0"/>
          </a:p>
        </p:txBody>
      </p:sp>
      <p:pic>
        <p:nvPicPr>
          <p:cNvPr id="16386" name="Picture 2" descr="Ccd, Digital, Camera, Sensor, Photo, Pixel, Techn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03" y="923260"/>
            <a:ext cx="4202194" cy="31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matters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about near the edge?</a:t>
            </a:r>
          </a:p>
          <a:p>
            <a:pPr lvl="1"/>
            <a:r>
              <a:rPr lang="en-US"/>
              <a:t>the filter window falls off the edge of the image</a:t>
            </a:r>
          </a:p>
          <a:p>
            <a:pPr lvl="1"/>
            <a:r>
              <a:rPr lang="en-US"/>
              <a:t>need to extrapolate</a:t>
            </a:r>
          </a:p>
          <a:p>
            <a:pPr lvl="1"/>
            <a:r>
              <a:rPr lang="en-US"/>
              <a:t>methods:</a:t>
            </a:r>
          </a:p>
          <a:p>
            <a:pPr lvl="2"/>
            <a:r>
              <a:rPr lang="en-US"/>
              <a:t>clip filter (black)</a:t>
            </a:r>
          </a:p>
          <a:p>
            <a:pPr lvl="2"/>
            <a:r>
              <a:rPr lang="en-US"/>
              <a:t>wrap around</a:t>
            </a:r>
          </a:p>
          <a:p>
            <a:pPr lvl="2"/>
            <a:r>
              <a:rPr lang="en-US"/>
              <a:t>copy edge</a:t>
            </a:r>
          </a:p>
          <a:p>
            <a:pPr lvl="2"/>
            <a:r>
              <a:rPr lang="en-US"/>
              <a:t>reflect across edge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1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2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0" y="2168525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7214870" y="6359525"/>
            <a:ext cx="189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S. Marschner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matters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methods (Python):</a:t>
            </a:r>
          </a:p>
          <a:p>
            <a:pPr lvl="2"/>
            <a:r>
              <a:rPr lang="en-US" dirty="0"/>
              <a:t>clip filter (black): 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convolve2d(f, g, boundary=‘fill’,0)</a:t>
            </a:r>
          </a:p>
          <a:p>
            <a:pPr lvl="2"/>
            <a:r>
              <a:rPr lang="en-US" dirty="0"/>
              <a:t>wrap around: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convolve2d(f, g, boundary=‘wrap’)</a:t>
            </a:r>
          </a:p>
          <a:p>
            <a:pPr lvl="2"/>
            <a:r>
              <a:rPr lang="en-US" dirty="0"/>
              <a:t>reflect across edge: 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convolve2d(f, g, boundary=‘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ChangeArrowheads="1"/>
          </p:cNvSpPr>
          <p:nvPr/>
        </p:nvSpPr>
        <p:spPr bwMode="auto">
          <a:xfrm>
            <a:off x="457200" y="3916363"/>
            <a:ext cx="25146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matters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What is the size of the output?</a:t>
            </a:r>
          </a:p>
          <a:p>
            <a:pPr>
              <a:buFontTx/>
              <a:buChar char="•"/>
            </a:pPr>
            <a:r>
              <a:rPr lang="en-US" sz="2800" dirty="0"/>
              <a:t>Python: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convolve2d(g, f, 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mode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sz="2400" i="1" dirty="0"/>
              <a:t>mode</a:t>
            </a:r>
            <a:r>
              <a:rPr lang="en-US" sz="2400" dirty="0"/>
              <a:t> = ‘full’: output size is sum of sizes of f and g</a:t>
            </a:r>
          </a:p>
          <a:p>
            <a:pPr lvl="1"/>
            <a:r>
              <a:rPr lang="en-US" sz="2400" i="1" dirty="0"/>
              <a:t>mode</a:t>
            </a:r>
            <a:r>
              <a:rPr lang="en-US" sz="2400" dirty="0"/>
              <a:t> = ‘same’: output size is same as f</a:t>
            </a:r>
          </a:p>
          <a:p>
            <a:pPr lvl="1"/>
            <a:r>
              <a:rPr lang="en-US" sz="2400" i="1" dirty="0"/>
              <a:t>mode</a:t>
            </a:r>
            <a:r>
              <a:rPr lang="en-US" sz="2400" dirty="0"/>
              <a:t> = ‘valid’: output size is difference of sizes of f and g </a:t>
            </a: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685800" y="4144963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2667000" y="3763963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304800" y="3763963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2667000" y="6049963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1" name="Rectangle 10"/>
          <p:cNvSpPr>
            <a:spLocks noChangeArrowheads="1"/>
          </p:cNvSpPr>
          <p:nvPr/>
        </p:nvSpPr>
        <p:spPr bwMode="auto">
          <a:xfrm>
            <a:off x="304800" y="6049963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3962400" y="4144963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5791200" y="3916363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4" name="Rectangle 15"/>
          <p:cNvSpPr>
            <a:spLocks noChangeArrowheads="1"/>
          </p:cNvSpPr>
          <p:nvPr/>
        </p:nvSpPr>
        <p:spPr bwMode="auto">
          <a:xfrm>
            <a:off x="3733800" y="3916363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5" name="Rectangle 16"/>
          <p:cNvSpPr>
            <a:spLocks noChangeArrowheads="1"/>
          </p:cNvSpPr>
          <p:nvPr/>
        </p:nvSpPr>
        <p:spPr bwMode="auto">
          <a:xfrm>
            <a:off x="5791200" y="5897563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6" name="Rectangle 17"/>
          <p:cNvSpPr>
            <a:spLocks noChangeArrowheads="1"/>
          </p:cNvSpPr>
          <p:nvPr/>
        </p:nvSpPr>
        <p:spPr bwMode="auto">
          <a:xfrm>
            <a:off x="3733800" y="5821363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6934200" y="4144963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88" name="Rectangle 18"/>
          <p:cNvSpPr>
            <a:spLocks noChangeArrowheads="1"/>
          </p:cNvSpPr>
          <p:nvPr/>
        </p:nvSpPr>
        <p:spPr bwMode="auto">
          <a:xfrm>
            <a:off x="7162800" y="4297363"/>
            <a:ext cx="16002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Rectangle 20"/>
          <p:cNvSpPr>
            <a:spLocks noChangeArrowheads="1"/>
          </p:cNvSpPr>
          <p:nvPr/>
        </p:nvSpPr>
        <p:spPr bwMode="auto">
          <a:xfrm>
            <a:off x="8534400" y="4144963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0" name="Rectangle 21"/>
          <p:cNvSpPr>
            <a:spLocks noChangeArrowheads="1"/>
          </p:cNvSpPr>
          <p:nvPr/>
        </p:nvSpPr>
        <p:spPr bwMode="auto">
          <a:xfrm>
            <a:off x="6934200" y="4144963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1" name="Rectangle 22"/>
          <p:cNvSpPr>
            <a:spLocks noChangeArrowheads="1"/>
          </p:cNvSpPr>
          <p:nvPr/>
        </p:nvSpPr>
        <p:spPr bwMode="auto">
          <a:xfrm>
            <a:off x="8534400" y="5668963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2" name="Rectangle 23"/>
          <p:cNvSpPr>
            <a:spLocks noChangeArrowheads="1"/>
          </p:cNvSpPr>
          <p:nvPr/>
        </p:nvSpPr>
        <p:spPr bwMode="auto">
          <a:xfrm>
            <a:off x="6934200" y="5668963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3" name="Text Box 24"/>
          <p:cNvSpPr txBox="1">
            <a:spLocks noChangeArrowheads="1"/>
          </p:cNvSpPr>
          <p:nvPr/>
        </p:nvSpPr>
        <p:spPr bwMode="auto">
          <a:xfrm>
            <a:off x="1406526" y="3611563"/>
            <a:ext cx="479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full</a:t>
            </a:r>
          </a:p>
        </p:txBody>
      </p:sp>
      <p:sp>
        <p:nvSpPr>
          <p:cNvPr id="54294" name="Text Box 25"/>
          <p:cNvSpPr txBox="1">
            <a:spLocks noChangeArrowheads="1"/>
          </p:cNvSpPr>
          <p:nvPr/>
        </p:nvSpPr>
        <p:spPr bwMode="auto">
          <a:xfrm>
            <a:off x="4572001" y="3648076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same</a:t>
            </a:r>
          </a:p>
        </p:txBody>
      </p:sp>
      <p:sp>
        <p:nvSpPr>
          <p:cNvPr id="54295" name="Text Box 26"/>
          <p:cNvSpPr txBox="1">
            <a:spLocks noChangeArrowheads="1"/>
          </p:cNvSpPr>
          <p:nvPr/>
        </p:nvSpPr>
        <p:spPr bwMode="auto">
          <a:xfrm>
            <a:off x="7467600" y="3648076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valid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Application: Representing Texture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82188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7434264" y="6482852"/>
            <a:ext cx="16335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Source: Forsyth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and Material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Box 7"/>
          <p:cNvSpPr txBox="1">
            <a:spLocks noChangeArrowheads="1"/>
          </p:cNvSpPr>
          <p:nvPr/>
        </p:nvSpPr>
        <p:spPr bwMode="auto">
          <a:xfrm>
            <a:off x="3429000" y="6397626"/>
            <a:ext cx="571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http://www-cvr.ai.uiuc.edu/ponce_grp/data/texture_database/samples/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and Orientation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862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Box 8"/>
          <p:cNvSpPr txBox="1">
            <a:spLocks noChangeArrowheads="1"/>
          </p:cNvSpPr>
          <p:nvPr/>
        </p:nvSpPr>
        <p:spPr bwMode="auto">
          <a:xfrm>
            <a:off x="2971800" y="6473826"/>
            <a:ext cx="571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http://www-cvr.ai.uiuc.edu/ponce_grp/data/texture_database/samples/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and Scale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3124200" y="6092826"/>
            <a:ext cx="571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http://www-cvr.ai.uiuc.edu/ponce_grp/data/texture_database/samples/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texture?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696200" cy="5135563"/>
          </a:xfrm>
        </p:spPr>
        <p:txBody>
          <a:bodyPr/>
          <a:lstStyle/>
          <a:p>
            <a:endParaRPr lang="en-US" dirty="0"/>
          </a:p>
          <a:p>
            <a:pPr>
              <a:buFont typeface="Arial" pitchFamily="34" charset="0"/>
              <a:buNone/>
            </a:pPr>
            <a:r>
              <a:rPr lang="en-US" dirty="0"/>
              <a:t>	Regular or stochastic patterns caused by bumps, grooves, and/or markings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represent texture?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924800" cy="51355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Compute responses of blobs and edges at various orientations and scales</a:t>
            </a:r>
          </a:p>
          <a:p>
            <a:endParaRPr lang="en-US" dirty="0"/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err="1"/>
              <a:t>Overcomplete</a:t>
            </a:r>
            <a:r>
              <a:rPr lang="en-US" sz="3600" dirty="0"/>
              <a:t> representation: filter banks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72072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12"/>
          <p:cNvSpPr txBox="1">
            <a:spLocks noChangeArrowheads="1"/>
          </p:cNvSpPr>
          <p:nvPr/>
        </p:nvSpPr>
        <p:spPr bwMode="auto">
          <a:xfrm>
            <a:off x="3810001" y="1905000"/>
            <a:ext cx="1528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LM Filter Bank</a:t>
            </a:r>
          </a:p>
        </p:txBody>
      </p:sp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990600" y="5943600"/>
            <a:ext cx="810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Code for filter banks: </a:t>
            </a:r>
            <a:r>
              <a:rPr lang="en-US" i="1"/>
              <a:t>www.robots.ox.ac.uk/~vgg/research/texclass/filters.html</a:t>
            </a:r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8 at 9.38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43860"/>
            <a:ext cx="2794000" cy="2324100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7"/>
          <a:stretch/>
        </p:blipFill>
        <p:spPr bwMode="auto">
          <a:xfrm>
            <a:off x="457200" y="1743860"/>
            <a:ext cx="571722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 Array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153133" y="4236657"/>
            <a:ext cx="1441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CCD sensor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Filter banks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5135563"/>
          </a:xfrm>
        </p:spPr>
        <p:txBody>
          <a:bodyPr/>
          <a:lstStyle/>
          <a:p>
            <a:r>
              <a:rPr lang="en-US" dirty="0"/>
              <a:t>Process image with each filter and keep responses (or squared/abs responses)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3505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2190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571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represent texture?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51355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Measure responses of blobs and edges at various orientations and scales</a:t>
            </a:r>
          </a:p>
          <a:p>
            <a:endParaRPr lang="en-US" dirty="0"/>
          </a:p>
          <a:p>
            <a:r>
              <a:rPr lang="en-US" dirty="0"/>
              <a:t>Record simple statistics (e.g., mean, std.) of absolute filter responses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/>
              <a:t>Can you match the texture to the response?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56296" r="29630" b="25926"/>
          <a:stretch>
            <a:fillRect/>
          </a:stretch>
        </p:blipFill>
        <p:spPr bwMode="auto">
          <a:xfrm>
            <a:off x="990600" y="2895600"/>
            <a:ext cx="4724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14815" r="27779" b="58517"/>
          <a:stretch>
            <a:fillRect/>
          </a:stretch>
        </p:blipFill>
        <p:spPr bwMode="auto">
          <a:xfrm>
            <a:off x="990601" y="1371600"/>
            <a:ext cx="47418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95600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Box 6"/>
          <p:cNvSpPr txBox="1">
            <a:spLocks noChangeArrowheads="1"/>
          </p:cNvSpPr>
          <p:nvPr/>
        </p:nvSpPr>
        <p:spPr bwMode="auto">
          <a:xfrm>
            <a:off x="2057400" y="6183314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Mean abs responses</a:t>
            </a:r>
          </a:p>
        </p:txBody>
      </p:sp>
      <p:pic>
        <p:nvPicPr>
          <p:cNvPr id="665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56296" r="29630" b="25926"/>
          <a:stretch>
            <a:fillRect/>
          </a:stretch>
        </p:blipFill>
        <p:spPr bwMode="auto">
          <a:xfrm>
            <a:off x="990600" y="4114800"/>
            <a:ext cx="474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4" descr="C:\Documents and Settings\Derek Hoiem\My Documents\Classes\Spring10 - Computer Vision\figs6\T01_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59259" r="29630" b="20000"/>
          <a:stretch>
            <a:fillRect/>
          </a:stretch>
        </p:blipFill>
        <p:spPr bwMode="auto">
          <a:xfrm>
            <a:off x="944563" y="5257800"/>
            <a:ext cx="48117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6" descr="C:\Documents and Settings\Derek Hoiem\My Documents\Classes\Spring10 - Computer Vision\figs6\T09_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19200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1" name="TextBox 10"/>
          <p:cNvSpPr txBox="1">
            <a:spLocks noChangeArrowheads="1"/>
          </p:cNvSpPr>
          <p:nvPr/>
        </p:nvSpPr>
        <p:spPr bwMode="auto">
          <a:xfrm>
            <a:off x="1828800" y="10668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Filters</a:t>
            </a:r>
          </a:p>
        </p:txBody>
      </p:sp>
      <p:sp>
        <p:nvSpPr>
          <p:cNvPr id="66572" name="TextBox 11"/>
          <p:cNvSpPr txBox="1">
            <a:spLocks noChangeArrowheads="1"/>
          </p:cNvSpPr>
          <p:nvPr/>
        </p:nvSpPr>
        <p:spPr bwMode="auto">
          <a:xfrm>
            <a:off x="6858000" y="12192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66573" name="TextBox 12"/>
          <p:cNvSpPr txBox="1">
            <a:spLocks noChangeArrowheads="1"/>
          </p:cNvSpPr>
          <p:nvPr/>
        </p:nvSpPr>
        <p:spPr bwMode="auto">
          <a:xfrm>
            <a:off x="6858000" y="28194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66574" name="TextBox 13"/>
          <p:cNvSpPr txBox="1">
            <a:spLocks noChangeArrowheads="1"/>
          </p:cNvSpPr>
          <p:nvPr/>
        </p:nvSpPr>
        <p:spPr bwMode="auto">
          <a:xfrm>
            <a:off x="6858000" y="45720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66575" name="TextBox 14"/>
          <p:cNvSpPr txBox="1">
            <a:spLocks noChangeArrowheads="1"/>
          </p:cNvSpPr>
          <p:nvPr/>
        </p:nvSpPr>
        <p:spPr bwMode="auto">
          <a:xfrm>
            <a:off x="685800" y="3048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66576" name="TextBox 15"/>
          <p:cNvSpPr txBox="1">
            <a:spLocks noChangeArrowheads="1"/>
          </p:cNvSpPr>
          <p:nvPr/>
        </p:nvSpPr>
        <p:spPr bwMode="auto">
          <a:xfrm>
            <a:off x="685800" y="4267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66577" name="TextBox 16"/>
          <p:cNvSpPr txBox="1">
            <a:spLocks noChangeArrowheads="1"/>
          </p:cNvSpPr>
          <p:nvPr/>
        </p:nvSpPr>
        <p:spPr bwMode="auto">
          <a:xfrm>
            <a:off x="609600" y="56388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/>
              <a:t>Representing texture by mean abs response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56296" r="29630" b="25926"/>
          <a:stretch>
            <a:fillRect/>
          </a:stretch>
        </p:blipFill>
        <p:spPr bwMode="auto">
          <a:xfrm>
            <a:off x="3017837" y="2971800"/>
            <a:ext cx="4724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14815" r="27779" b="58517"/>
          <a:stretch>
            <a:fillRect/>
          </a:stretch>
        </p:blipFill>
        <p:spPr bwMode="auto">
          <a:xfrm>
            <a:off x="3017838" y="1447800"/>
            <a:ext cx="47418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7" y="2667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56296" r="29630" b="25926"/>
          <a:stretch>
            <a:fillRect/>
          </a:stretch>
        </p:blipFill>
        <p:spPr bwMode="auto">
          <a:xfrm>
            <a:off x="3017837" y="4191000"/>
            <a:ext cx="474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4" descr="C:\Documents and Settings\Derek Hoiem\My Documents\Classes\Spring10 - Computer Vision\figs6\T01_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7" y="4038601"/>
            <a:ext cx="1358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59259" r="29630" b="20000"/>
          <a:stretch>
            <a:fillRect/>
          </a:stretch>
        </p:blipFill>
        <p:spPr bwMode="auto">
          <a:xfrm>
            <a:off x="2971800" y="5334000"/>
            <a:ext cx="48117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6" descr="C:\Documents and Settings\Derek Hoiem\My Documents\Classes\Spring10 - Computer Vision\figs6\T09_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7" y="5334000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TextBox 12"/>
          <p:cNvSpPr txBox="1">
            <a:spLocks noChangeArrowheads="1"/>
          </p:cNvSpPr>
          <p:nvPr/>
        </p:nvSpPr>
        <p:spPr bwMode="auto">
          <a:xfrm>
            <a:off x="4237037" y="6259514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Mean abs responses</a:t>
            </a:r>
          </a:p>
        </p:txBody>
      </p:sp>
      <p:sp>
        <p:nvSpPr>
          <p:cNvPr id="67595" name="TextBox 13"/>
          <p:cNvSpPr txBox="1">
            <a:spLocks noChangeArrowheads="1"/>
          </p:cNvSpPr>
          <p:nvPr/>
        </p:nvSpPr>
        <p:spPr bwMode="auto">
          <a:xfrm>
            <a:off x="4008437" y="11430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Filters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1: Hybrid Images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5889"/>
            <a:ext cx="89916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76200" y="6578526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hlinkClick r:id="rId6"/>
              </a:rPr>
              <a:t>https://courses.engr.illinois.edu/cs445/fa2022/projects/hybrid/ComputationalPhotography_ProjectHybrid.html</a:t>
            </a:r>
            <a:r>
              <a:rPr lang="en-US" sz="1400" dirty="0"/>
              <a:t> </a:t>
            </a:r>
          </a:p>
        </p:txBody>
      </p:sp>
      <p:sp>
        <p:nvSpPr>
          <p:cNvPr id="70661" name="TextBox 6"/>
          <p:cNvSpPr txBox="1">
            <a:spLocks noChangeArrowheads="1"/>
          </p:cNvSpPr>
          <p:nvPr/>
        </p:nvSpPr>
        <p:spPr bwMode="auto">
          <a:xfrm>
            <a:off x="1371601" y="1019100"/>
            <a:ext cx="1979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/>
              <a:t>Gaussian Filter!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981201" y="1781101"/>
            <a:ext cx="7620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020094" y="5095006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4" name="TextBox 11"/>
          <p:cNvSpPr txBox="1">
            <a:spLocks noChangeArrowheads="1"/>
          </p:cNvSpPr>
          <p:nvPr/>
        </p:nvSpPr>
        <p:spPr bwMode="auto">
          <a:xfrm>
            <a:off x="1371600" y="5438700"/>
            <a:ext cx="199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/>
              <a:t>Laplacian Filter!</a:t>
            </a:r>
          </a:p>
        </p:txBody>
      </p:sp>
      <p:sp>
        <p:nvSpPr>
          <p:cNvPr id="12298" name="TextBox 12"/>
          <p:cNvSpPr txBox="1">
            <a:spLocks noChangeArrowheads="1"/>
          </p:cNvSpPr>
          <p:nvPr/>
        </p:nvSpPr>
        <p:spPr bwMode="auto">
          <a:xfrm>
            <a:off x="76200" y="6288014"/>
            <a:ext cx="2274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Project Instructions: </a:t>
            </a:r>
          </a:p>
        </p:txBody>
      </p:sp>
      <p:sp>
        <p:nvSpPr>
          <p:cNvPr id="12299" name="Content Placeholder 2"/>
          <p:cNvSpPr>
            <a:spLocks noGrp="1"/>
          </p:cNvSpPr>
          <p:nvPr>
            <p:ph idx="1"/>
          </p:nvPr>
        </p:nvSpPr>
        <p:spPr>
          <a:xfrm>
            <a:off x="3429000" y="866700"/>
            <a:ext cx="5791200" cy="91440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sz="2400"/>
              <a:t>	A. Oliva, A. Torralba, P.G. Schyns, </a:t>
            </a:r>
            <a:br>
              <a:rPr lang="en-US" sz="2400"/>
            </a:br>
            <a:r>
              <a:rPr lang="en-US" sz="2400">
                <a:hlinkClick r:id="rId7"/>
              </a:rPr>
              <a:t>“Hybrid Images,”</a:t>
            </a:r>
            <a:r>
              <a:rPr lang="en-US" sz="2400"/>
              <a:t> SIGGRAPH 2006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199038" y="4905301"/>
            <a:ext cx="5134794" cy="1597033"/>
            <a:chOff x="35" y="1161"/>
            <a:chExt cx="7216" cy="3321"/>
          </a:xfrm>
        </p:grpSpPr>
        <p:graphicFrame>
          <p:nvGraphicFramePr>
            <p:cNvPr id="12290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8" imgW="4133333" imgH="2905531" progId="MSPhotoEd.3">
                    <p:embed/>
                  </p:oleObj>
                </mc:Choice>
                <mc:Fallback>
                  <p:oleObj name="Photo Editor Photo" r:id="rId8" imgW="4133333" imgH="2905531" progId="MSPhotoEd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1" name="Text Box 6"/>
            <p:cNvSpPr txBox="1">
              <a:spLocks noChangeArrowheads="1"/>
            </p:cNvSpPr>
            <p:nvPr/>
          </p:nvSpPr>
          <p:spPr bwMode="auto">
            <a:xfrm>
              <a:off x="2193" y="3714"/>
              <a:ext cx="1629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/>
                <a:t>Gaussian</a:t>
              </a:r>
            </a:p>
          </p:txBody>
        </p:sp>
        <p:grpSp>
          <p:nvGrpSpPr>
            <p:cNvPr id="12302" name="Group 17"/>
            <p:cNvGrpSpPr>
              <a:grpSpLocks/>
            </p:cNvGrpSpPr>
            <p:nvPr/>
          </p:nvGrpSpPr>
          <p:grpSpPr bwMode="auto">
            <a:xfrm>
              <a:off x="35" y="1161"/>
              <a:ext cx="1990" cy="3216"/>
              <a:chOff x="1955" y="576"/>
              <a:chExt cx="1990" cy="3216"/>
            </a:xfrm>
          </p:grpSpPr>
          <p:sp>
            <p:nvSpPr>
              <p:cNvPr id="12307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Text Box 14"/>
              <p:cNvSpPr txBox="1">
                <a:spLocks noChangeArrowheads="1"/>
              </p:cNvSpPr>
              <p:nvPr/>
            </p:nvSpPr>
            <p:spPr bwMode="auto">
              <a:xfrm>
                <a:off x="1955" y="3024"/>
                <a:ext cx="1990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/>
                  <a:t>unit impulse</a:t>
                </a:r>
              </a:p>
            </p:txBody>
          </p:sp>
        </p:grpSp>
        <p:pic>
          <p:nvPicPr>
            <p:cNvPr id="12303" name="Picture 15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20" descr="log"/>
            <p:cNvPicPr>
              <a:picLocks noChangeAspect="1" noChangeArrowheads="1"/>
            </p:cNvPicPr>
            <p:nvPr/>
          </p:nvPicPr>
          <p:blipFill>
            <a:blip r:embed="rId11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16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Text Box 5"/>
            <p:cNvSpPr txBox="1">
              <a:spLocks noChangeArrowheads="1"/>
            </p:cNvSpPr>
            <p:nvPr/>
          </p:nvSpPr>
          <p:spPr bwMode="auto">
            <a:xfrm>
              <a:off x="3784" y="3697"/>
              <a:ext cx="3467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/>
                <a:t>Laplacian of Gaussian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/>
          <a:stretch>
            <a:fillRect/>
          </a:stretch>
        </p:blipFill>
        <p:spPr bwMode="auto">
          <a:xfrm>
            <a:off x="1524000" y="32084"/>
            <a:ext cx="6224619" cy="682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/>
          <a:stretch>
            <a:fillRect/>
          </a:stretch>
        </p:blipFill>
        <p:spPr bwMode="auto">
          <a:xfrm>
            <a:off x="8505687" y="1600200"/>
            <a:ext cx="152872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/>
          <a:stretch>
            <a:fillRect/>
          </a:stretch>
        </p:blipFill>
        <p:spPr bwMode="auto">
          <a:xfrm>
            <a:off x="8939144" y="4800601"/>
            <a:ext cx="661813" cy="72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7970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Take-home messages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953589"/>
            <a:ext cx="5715000" cy="563880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/>
              <a:t>Image is a matrix of numbers</a:t>
            </a:r>
          </a:p>
          <a:p>
            <a:pPr>
              <a:buFont typeface="Arial" charset="0"/>
              <a:buChar char="•"/>
              <a:defRPr/>
            </a:pPr>
            <a:endParaRPr lang="en-US" sz="2800" dirty="0"/>
          </a:p>
          <a:p>
            <a:pPr>
              <a:buFont typeface="Arial" charset="0"/>
              <a:buChar char="•"/>
              <a:defRPr/>
            </a:pPr>
            <a:endParaRPr lang="en-US" sz="2800" dirty="0"/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Linear filtering is a dot product at each position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/>
              <a:t>Can smooth, sharpen, translate (among many other uses)</a:t>
            </a:r>
          </a:p>
          <a:p>
            <a:pPr>
              <a:buFont typeface="Arial" charset="0"/>
              <a:buChar char="•"/>
              <a:defRPr/>
            </a:pPr>
            <a:endParaRPr lang="en-US" sz="2800" dirty="0"/>
          </a:p>
          <a:p>
            <a:pPr>
              <a:buFont typeface="Arial" charset="0"/>
              <a:buNone/>
              <a:defRPr/>
            </a:pPr>
            <a:endParaRPr lang="en-US" sz="1200" dirty="0"/>
          </a:p>
          <a:p>
            <a:pPr>
              <a:buFont typeface="Arial" charset="0"/>
              <a:buNone/>
              <a:defRPr/>
            </a:pPr>
            <a:endParaRPr lang="en-US" sz="1200" dirty="0"/>
          </a:p>
          <a:p>
            <a:pPr>
              <a:defRPr/>
            </a:pPr>
            <a:r>
              <a:rPr lang="en-US" sz="2800" dirty="0"/>
              <a:t>Be aware of details for filter size, extrapolation, cropping</a:t>
            </a:r>
          </a:p>
          <a:p>
            <a:pPr>
              <a:buFont typeface="Arial" charset="0"/>
              <a:buNone/>
              <a:defRPr/>
            </a:pPr>
            <a:endParaRPr lang="en-US" sz="2800" dirty="0"/>
          </a:p>
          <a:p>
            <a:pPr>
              <a:buFont typeface="Arial" charset="0"/>
              <a:buNone/>
              <a:defRPr/>
            </a:pPr>
            <a:endParaRPr lang="en-US" sz="2800" dirty="0"/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Start thinking about project (read the paper, set up notebook)</a:t>
            </a:r>
          </a:p>
        </p:txBody>
      </p:sp>
      <p:pic>
        <p:nvPicPr>
          <p:cNvPr id="68612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96589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3" name="Group 4"/>
          <p:cNvGrpSpPr>
            <a:grpSpLocks noChangeAspect="1"/>
          </p:cNvGrpSpPr>
          <p:nvPr/>
        </p:nvGrpSpPr>
        <p:grpSpPr bwMode="auto">
          <a:xfrm>
            <a:off x="7696200" y="2234703"/>
            <a:ext cx="1143000" cy="973137"/>
            <a:chOff x="3799" y="2064"/>
            <a:chExt cx="1433" cy="1136"/>
          </a:xfrm>
        </p:grpSpPr>
        <p:grpSp>
          <p:nvGrpSpPr>
            <p:cNvPr id="68764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8766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7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8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9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0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1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2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3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4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5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6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7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8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9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0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1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2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8765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1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696789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1"/>
          <a:stretch>
            <a:fillRect/>
          </a:stretch>
        </p:blipFill>
        <p:spPr bwMode="auto">
          <a:xfrm>
            <a:off x="6629400" y="5223965"/>
            <a:ext cx="2057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16000" r="37778" b="47556"/>
          <a:stretch>
            <a:fillRect/>
          </a:stretch>
        </p:blipFill>
        <p:spPr bwMode="auto">
          <a:xfrm>
            <a:off x="6096000" y="877389"/>
            <a:ext cx="914400" cy="914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825697"/>
              </p:ext>
            </p:extLst>
          </p:nvPr>
        </p:nvGraphicFramePr>
        <p:xfrm>
          <a:off x="7620001" y="1105990"/>
          <a:ext cx="1371601" cy="495297"/>
        </p:xfrm>
        <a:graphic>
          <a:graphicData uri="http://schemas.openxmlformats.org/drawingml/2006/table">
            <a:tbl>
              <a:tblPr/>
              <a:tblGrid>
                <a:gridCol w="124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6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6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6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46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46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8763" name="TextBox 38"/>
          <p:cNvSpPr txBox="1">
            <a:spLocks noChangeArrowheads="1"/>
          </p:cNvSpPr>
          <p:nvPr/>
        </p:nvSpPr>
        <p:spPr bwMode="auto">
          <a:xfrm>
            <a:off x="7148514" y="1193303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=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Take-home questions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51355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Write down a 3x3 filter that returns a positive value if the average value of the 4-adjacent neighbors is less than the center and a negative value otherwise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Write down a filter that will compute the gradient in the x-direction: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gradx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y,x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(y,x+1)-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y,x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 for each x, y</a:t>
            </a:r>
          </a:p>
          <a:p>
            <a:pPr marL="514350" indent="-51435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Take-home questions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609599" y="914400"/>
            <a:ext cx="8229600" cy="609600"/>
          </a:xfrm>
        </p:spPr>
        <p:txBody>
          <a:bodyPr/>
          <a:lstStyle/>
          <a:p>
            <a:pPr marL="514350" indent="-514350">
              <a:buNone/>
            </a:pPr>
            <a:r>
              <a:rPr lang="en-US"/>
              <a:t>3.  Fill in the blanks:</a:t>
            </a:r>
          </a:p>
        </p:txBody>
      </p:sp>
      <p:pic>
        <p:nvPicPr>
          <p:cNvPr id="70660" name="Picture 3" descr="C:\Users\Hoiem\Documents\Classes\Computational Photography - Fall 2010\lectures\figs\filters\fil_pairs\sobel_ga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3510" r="14474" b="3510"/>
          <a:stretch>
            <a:fillRect/>
          </a:stretch>
        </p:blipFill>
        <p:spPr bwMode="auto">
          <a:xfrm>
            <a:off x="7238999" y="990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4" descr="C:\Users\Hoiem\Documents\Classes\Computational Photography - Fall 2010\lectures\figs\filters\fil_pairs\fil_sob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4167" r="13542" b="4167"/>
          <a:stretch>
            <a:fillRect/>
          </a:stretch>
        </p:blipFill>
        <p:spPr bwMode="auto">
          <a:xfrm>
            <a:off x="7543799" y="2590801"/>
            <a:ext cx="5905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5" descr="C:\Users\Hoiem\Documents\Classes\Computational Photography - Fall 2010\lectures\figs\filters\fil_pairs\fil_ga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t="5556" r="16667" b="6944"/>
          <a:stretch>
            <a:fillRect/>
          </a:stretch>
        </p:blipFill>
        <p:spPr bwMode="auto">
          <a:xfrm>
            <a:off x="7238999" y="3657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6" descr="C:\Users\Hoiem\Documents\Classes\Computational Photography - Fall 2010\lectures\figs\filters\fil_pairs\im_shif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581400"/>
            <a:ext cx="2389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7" descr="C:\Users\Hoiem\Documents\Classes\Computational Photography - Fall 2010\lectures\figs\filters\fil_pairs\im_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5181600"/>
            <a:ext cx="21336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TextBox 11"/>
          <p:cNvSpPr txBox="1">
            <a:spLocks noChangeArrowheads="1"/>
          </p:cNvSpPr>
          <p:nvPr/>
        </p:nvSpPr>
        <p:spPr bwMode="auto">
          <a:xfrm>
            <a:off x="4191000" y="762000"/>
            <a:ext cx="25812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a) _ = D * B </a:t>
            </a:r>
          </a:p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b) A = _ * _</a:t>
            </a:r>
          </a:p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c) F = D * _</a:t>
            </a:r>
          </a:p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d) _ = D * D</a:t>
            </a:r>
          </a:p>
          <a:p>
            <a:pPr eaLnBrk="1" hangingPunct="1"/>
            <a:endParaRPr lang="en-US" sz="2800"/>
          </a:p>
        </p:txBody>
      </p:sp>
      <p:sp>
        <p:nvSpPr>
          <p:cNvPr id="70666" name="TextBox 12"/>
          <p:cNvSpPr txBox="1">
            <a:spLocks noChangeArrowheads="1"/>
          </p:cNvSpPr>
          <p:nvPr/>
        </p:nvSpPr>
        <p:spPr bwMode="auto">
          <a:xfrm>
            <a:off x="7010399" y="9144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70667" name="TextBox 13"/>
          <p:cNvSpPr txBox="1">
            <a:spLocks noChangeArrowheads="1"/>
          </p:cNvSpPr>
          <p:nvPr/>
        </p:nvSpPr>
        <p:spPr bwMode="auto">
          <a:xfrm>
            <a:off x="7315199" y="25908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70668" name="TextBox 14"/>
          <p:cNvSpPr txBox="1">
            <a:spLocks noChangeArrowheads="1"/>
          </p:cNvSpPr>
          <p:nvPr/>
        </p:nvSpPr>
        <p:spPr bwMode="auto">
          <a:xfrm>
            <a:off x="6934199" y="36576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70669" name="TextBox 15"/>
          <p:cNvSpPr txBox="1">
            <a:spLocks noChangeArrowheads="1"/>
          </p:cNvSpPr>
          <p:nvPr/>
        </p:nvSpPr>
        <p:spPr bwMode="auto">
          <a:xfrm>
            <a:off x="6476999" y="51054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pic>
        <p:nvPicPr>
          <p:cNvPr id="70670" name="Picture 8" descr="C:\Users\Hoiem\Documents\Classes\Computational Photography - Fall 2010\lectures\figs\filters\fil_pairs\fil_shif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41667" r="7292" b="41666"/>
          <a:stretch>
            <a:fillRect/>
          </a:stretch>
        </p:blipFill>
        <p:spPr bwMode="auto">
          <a:xfrm>
            <a:off x="685799" y="2895601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1" name="TextBox 17"/>
          <p:cNvSpPr txBox="1">
            <a:spLocks noChangeArrowheads="1"/>
          </p:cNvSpPr>
          <p:nvPr/>
        </p:nvSpPr>
        <p:spPr bwMode="auto">
          <a:xfrm>
            <a:off x="380999" y="285115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pic>
        <p:nvPicPr>
          <p:cNvPr id="70672" name="Picture 9" descr="C:\Users\Hoiem\Documents\Classes\Computational Photography - Fall 2010\lectures\figs\filters\fil_pairs\im_gau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5181600"/>
            <a:ext cx="1911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3" name="TextBox 19"/>
          <p:cNvSpPr txBox="1">
            <a:spLocks noChangeArrowheads="1"/>
          </p:cNvSpPr>
          <p:nvPr/>
        </p:nvSpPr>
        <p:spPr bwMode="auto">
          <a:xfrm>
            <a:off x="304799" y="37338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</a:t>
            </a:r>
          </a:p>
        </p:txBody>
      </p:sp>
      <p:pic>
        <p:nvPicPr>
          <p:cNvPr id="70674" name="Picture 10" descr="C:\Users\Hoiem\Documents\Classes\Computational Photography - Fall 2010\lectures\figs\filters\fil_pairs\im_sobe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3889" r="8333" b="13889"/>
          <a:stretch>
            <a:fillRect/>
          </a:stretch>
        </p:blipFill>
        <p:spPr bwMode="auto">
          <a:xfrm>
            <a:off x="3581399" y="3276601"/>
            <a:ext cx="2667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5" name="TextBox 21"/>
          <p:cNvSpPr txBox="1">
            <a:spLocks noChangeArrowheads="1"/>
          </p:cNvSpPr>
          <p:nvPr/>
        </p:nvSpPr>
        <p:spPr bwMode="auto">
          <a:xfrm>
            <a:off x="3352799" y="32766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G</a:t>
            </a:r>
          </a:p>
        </p:txBody>
      </p:sp>
      <p:sp>
        <p:nvSpPr>
          <p:cNvPr id="70676" name="TextBox 22"/>
          <p:cNvSpPr txBox="1">
            <a:spLocks noChangeArrowheads="1"/>
          </p:cNvSpPr>
          <p:nvPr/>
        </p:nvSpPr>
        <p:spPr bwMode="auto">
          <a:xfrm>
            <a:off x="228599" y="51816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H</a:t>
            </a:r>
          </a:p>
        </p:txBody>
      </p:sp>
      <p:pic>
        <p:nvPicPr>
          <p:cNvPr id="70677" name="Picture 11" descr="C:\Users\Hoiem\Documents\Classes\Computational Photography - Fall 2010\lectures\figs\filters\fil_pairs\im_i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12500" r="7292" b="12500"/>
          <a:stretch>
            <a:fillRect/>
          </a:stretch>
        </p:blipFill>
        <p:spPr bwMode="auto">
          <a:xfrm>
            <a:off x="3657599" y="5105400"/>
            <a:ext cx="25463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8" name="TextBox 24"/>
          <p:cNvSpPr txBox="1">
            <a:spLocks noChangeArrowheads="1"/>
          </p:cNvSpPr>
          <p:nvPr/>
        </p:nvSpPr>
        <p:spPr bwMode="auto">
          <a:xfrm>
            <a:off x="3352799" y="51816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I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6019799" y="533400"/>
            <a:ext cx="304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81" name="TextBox 27"/>
          <p:cNvSpPr txBox="1">
            <a:spLocks noChangeArrowheads="1"/>
          </p:cNvSpPr>
          <p:nvPr/>
        </p:nvSpPr>
        <p:spPr bwMode="auto">
          <a:xfrm>
            <a:off x="6172200" y="228600"/>
            <a:ext cx="1979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Filtering Operator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class: Thinking in Frequency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4" name="Picture 6" descr="http://www.cs.brown.edu/courses/csci1950-g/results/final/spotaszn/images/d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13843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64658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16000" r="37778" b="47556"/>
          <a:stretch>
            <a:fillRect/>
          </a:stretch>
        </p:blipFill>
        <p:spPr bwMode="auto">
          <a:xfrm>
            <a:off x="3048000" y="3581400"/>
            <a:ext cx="31242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raster image (pixel matrix)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57021" y="6653749"/>
            <a:ext cx="25763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Photo by Phil </a:t>
            </a:r>
            <a:r>
              <a:rPr lang="en-US" sz="900" dirty="0" err="1"/>
              <a:t>Greenspun</a:t>
            </a:r>
            <a:r>
              <a:rPr lang="en-US" sz="900" dirty="0"/>
              <a:t> used with permission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952500" y="4610100"/>
            <a:ext cx="36576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84438" y="2833688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743200" y="2819400"/>
            <a:ext cx="34290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raster image (pixel matrix)</a:t>
            </a:r>
          </a:p>
        </p:txBody>
      </p:sp>
      <p:pic>
        <p:nvPicPr>
          <p:cNvPr id="23555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64658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16000" r="37778" b="47556"/>
          <a:stretch>
            <a:fillRect/>
          </a:stretch>
        </p:blipFill>
        <p:spPr bwMode="auto">
          <a:xfrm>
            <a:off x="3048000" y="3581400"/>
            <a:ext cx="31242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952500" y="4610100"/>
            <a:ext cx="36576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484438" y="2833688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2819400"/>
            <a:ext cx="34290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10000" y="4343400"/>
            <a:ext cx="1524000" cy="1600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371569"/>
              </p:ext>
            </p:extLst>
          </p:nvPr>
        </p:nvGraphicFramePr>
        <p:xfrm>
          <a:off x="4267200" y="12954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 flipH="1" flipV="1">
            <a:off x="2514600" y="2590800"/>
            <a:ext cx="3048000" cy="457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334000" y="3429000"/>
            <a:ext cx="3810000" cy="2514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Perception of Intensity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75" y="837001"/>
            <a:ext cx="7353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180263" y="6511150"/>
            <a:ext cx="1963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from Ted Adelson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43689</TotalTime>
  <Words>4227</Words>
  <Application>Microsoft Office PowerPoint</Application>
  <PresentationFormat>Widescreen</PresentationFormat>
  <Paragraphs>2706</Paragraphs>
  <Slides>69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9" baseType="lpstr">
      <vt:lpstr>Arial</vt:lpstr>
      <vt:lpstr>Calibri</vt:lpstr>
      <vt:lpstr>Cambria Math</vt:lpstr>
      <vt:lpstr>Courier New</vt:lpstr>
      <vt:lpstr>Futura Bk BT</vt:lpstr>
      <vt:lpstr>Tahoma</vt:lpstr>
      <vt:lpstr>Times</vt:lpstr>
      <vt:lpstr>Office Theme</vt:lpstr>
      <vt:lpstr>Equation</vt:lpstr>
      <vt:lpstr>Photo Editor Photo</vt:lpstr>
      <vt:lpstr>Pixels and Image Filtering</vt:lpstr>
      <vt:lpstr>Today’s Class: Pixels and Linear Filters</vt:lpstr>
      <vt:lpstr>Next three classes</vt:lpstr>
      <vt:lpstr>Image Formation</vt:lpstr>
      <vt:lpstr>Digital camera</vt:lpstr>
      <vt:lpstr>Sensor Array</vt:lpstr>
      <vt:lpstr>The raster image (pixel matrix)</vt:lpstr>
      <vt:lpstr>The raster image (pixel matrix)</vt:lpstr>
      <vt:lpstr>Perception of Intensity</vt:lpstr>
      <vt:lpstr>Perception of Intensity</vt:lpstr>
      <vt:lpstr>Digital Color Images</vt:lpstr>
      <vt:lpstr>Color Image</vt:lpstr>
      <vt:lpstr>Images in Python</vt:lpstr>
      <vt:lpstr>Image filtering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more by hand…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Other filters</vt:lpstr>
      <vt:lpstr>Other filters</vt:lpstr>
      <vt:lpstr>How could we synthesize motion blur?</vt:lpstr>
      <vt:lpstr>Correlation vs. Convolution</vt:lpstr>
      <vt:lpstr>Key properties of linear filters</vt:lpstr>
      <vt:lpstr>More properties</vt:lpstr>
      <vt:lpstr>PowerPoint Presentation</vt:lpstr>
      <vt:lpstr>PowerPoint Presentation</vt:lpstr>
      <vt:lpstr>PowerPoint Presentation</vt:lpstr>
      <vt:lpstr>Gaussian filters</vt:lpstr>
      <vt:lpstr>Separability of the Gaussian filter</vt:lpstr>
      <vt:lpstr>Separability example</vt:lpstr>
      <vt:lpstr>Separability</vt:lpstr>
      <vt:lpstr>Some practical matters</vt:lpstr>
      <vt:lpstr>Practical matters</vt:lpstr>
      <vt:lpstr>Practical matters</vt:lpstr>
      <vt:lpstr>Practical matters</vt:lpstr>
      <vt:lpstr>Practical matters</vt:lpstr>
      <vt:lpstr>Application: Representing Texture</vt:lpstr>
      <vt:lpstr>Texture and Material</vt:lpstr>
      <vt:lpstr>Texture and Orientation</vt:lpstr>
      <vt:lpstr>Texture and Scale</vt:lpstr>
      <vt:lpstr>What is texture?</vt:lpstr>
      <vt:lpstr>How can we represent texture?</vt:lpstr>
      <vt:lpstr>Overcomplete representation: filter banks</vt:lpstr>
      <vt:lpstr>Filter banks</vt:lpstr>
      <vt:lpstr>How can we represent texture?</vt:lpstr>
      <vt:lpstr>Can you match the texture to the response?</vt:lpstr>
      <vt:lpstr>Representing texture by mean abs response</vt:lpstr>
      <vt:lpstr>Project 1: Hybrid Images</vt:lpstr>
      <vt:lpstr>PowerPoint Presentation</vt:lpstr>
      <vt:lpstr>Take-home messages</vt:lpstr>
      <vt:lpstr>Take-home questions</vt:lpstr>
      <vt:lpstr>Take-home questions</vt:lpstr>
      <vt:lpstr>Next class: Thinking in Frequency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168</cp:revision>
  <cp:lastPrinted>2022-08-25T03:37:48Z</cp:lastPrinted>
  <dcterms:created xsi:type="dcterms:W3CDTF">2009-12-16T02:55:56Z</dcterms:created>
  <dcterms:modified xsi:type="dcterms:W3CDTF">2022-08-25T03:39:25Z</dcterms:modified>
</cp:coreProperties>
</file>