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7" r:id="rId2"/>
    <p:sldId id="1013" r:id="rId3"/>
    <p:sldId id="1018" r:id="rId4"/>
    <p:sldId id="997" r:id="rId5"/>
    <p:sldId id="1036" r:id="rId6"/>
    <p:sldId id="1037" r:id="rId7"/>
    <p:sldId id="1038" r:id="rId8"/>
    <p:sldId id="1039" r:id="rId9"/>
    <p:sldId id="1040" r:id="rId10"/>
    <p:sldId id="1041" r:id="rId11"/>
    <p:sldId id="593" r:id="rId12"/>
    <p:sldId id="594" r:id="rId13"/>
    <p:sldId id="595" r:id="rId14"/>
    <p:sldId id="596" r:id="rId15"/>
    <p:sldId id="597" r:id="rId16"/>
    <p:sldId id="598" r:id="rId17"/>
    <p:sldId id="279" r:id="rId18"/>
    <p:sldId id="599" r:id="rId19"/>
    <p:sldId id="600" r:id="rId20"/>
    <p:sldId id="282" r:id="rId21"/>
    <p:sldId id="283" r:id="rId22"/>
    <p:sldId id="292" r:id="rId23"/>
    <p:sldId id="323" r:id="rId24"/>
    <p:sldId id="1047" r:id="rId25"/>
    <p:sldId id="1042" r:id="rId26"/>
    <p:sldId id="1027" r:id="rId27"/>
    <p:sldId id="1028" r:id="rId28"/>
    <p:sldId id="1026" r:id="rId29"/>
    <p:sldId id="1020" r:id="rId30"/>
    <p:sldId id="1021" r:id="rId31"/>
    <p:sldId id="1029" r:id="rId32"/>
    <p:sldId id="1030" r:id="rId33"/>
    <p:sldId id="1022" r:id="rId34"/>
    <p:sldId id="1025" r:id="rId35"/>
    <p:sldId id="1023" r:id="rId36"/>
    <p:sldId id="1024" r:id="rId37"/>
    <p:sldId id="1032" r:id="rId38"/>
    <p:sldId id="1033" r:id="rId39"/>
    <p:sldId id="1034" r:id="rId40"/>
    <p:sldId id="1043" r:id="rId41"/>
    <p:sldId id="1044" r:id="rId42"/>
    <p:sldId id="1046" r:id="rId43"/>
    <p:sldId id="1045" r:id="rId44"/>
    <p:sldId id="1048" r:id="rId45"/>
    <p:sldId id="1035" r:id="rId46"/>
  </p:sldIdLst>
  <p:sldSz cx="12192000" cy="6858000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760" userDrawn="1">
          <p15:clr>
            <a:srgbClr val="A4A3A4"/>
          </p15:clr>
        </p15:guide>
        <p15:guide id="3" pos="384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4FFDA"/>
    <a:srgbClr val="57B8A1"/>
    <a:srgbClr val="B9E7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8" autoAdjust="0"/>
    <p:restoredTop sz="88601" autoAdjust="0"/>
  </p:normalViewPr>
  <p:slideViewPr>
    <p:cSldViewPr>
      <p:cViewPr varScale="1">
        <p:scale>
          <a:sx n="71" d="100"/>
          <a:sy n="71" d="100"/>
        </p:scale>
        <p:origin x="90" y="552"/>
      </p:cViewPr>
      <p:guideLst>
        <p:guide pos="5760"/>
        <p:guide pos="384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6379A4-E3D8-4BFF-B335-84A42BDB90BB}" type="datetimeFigureOut">
              <a:rPr lang="en-US"/>
              <a:pPr>
                <a:defRPr/>
              </a:pPr>
              <a:t>4/10/2023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B94B3A-2FE2-4C1A-8A43-CDED18E15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38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7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goal of PCA is</a:t>
            </a:r>
            <a:r>
              <a:rPr lang="en-US" baseline="0" dirty="0"/>
              <a:t> to find orthogonal vectors that the first r vectors have the highest variance of all.</a:t>
            </a:r>
            <a:endParaRPr lang="en-US" dirty="0"/>
          </a:p>
          <a:p>
            <a:r>
              <a:rPr lang="en-US" dirty="0"/>
              <a:t>----- Meeting Notes (10/4/11 17:12) -----</a:t>
            </a:r>
          </a:p>
          <a:p>
            <a:r>
              <a:rPr lang="en-US" dirty="0"/>
              <a:t>Write it more mathematically</a:t>
            </a:r>
          </a:p>
          <a:p>
            <a:r>
              <a:rPr lang="en-US" dirty="0"/>
              <a:t>say what PCA is solving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187EA6-7FE6-488D-8E72-8BE218CCD97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01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548A728-2574-492A-8DE1-51250F9E80EC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cs typeface="Arial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962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42A466E-3114-4074-A3AF-DB020E5214C2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cs typeface="Arial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45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03ED36C-4C88-4028-9E4D-60BF1958DF54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>
              <a:cs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398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8AECF4-8FEC-461F-ACD0-6FC72227DD20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835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C2181CC-B0D4-4654-A5C4-EA94F5FDA601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617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498DAA1-2A0C-4DE0-B1B3-B147AE55A58B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>
              <a:cs typeface="Arial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901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603FA2B-FECF-4D72-98BB-1C7236678402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>
              <a:cs typeface="Arial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203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CDB59-9847-4CB0-83F0-A7D794EE9A4F}" type="datetimeFigureOut">
              <a:rPr lang="en-US"/>
              <a:pPr>
                <a:defRPr/>
              </a:pPr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F8B48-BF4E-49AE-9E1F-7170C40F4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62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3B33F-6BFD-4001-B747-0DC3428FE28C}" type="datetimeFigureOut">
              <a:rPr lang="en-US"/>
              <a:pPr>
                <a:defRPr/>
              </a:pPr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B2E6C-4FFF-4E1B-AD2B-11442CEE8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2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6FFEC-4831-46C6-A327-7BAF7D94ADE6}" type="datetimeFigureOut">
              <a:rPr lang="en-US"/>
              <a:pPr>
                <a:defRPr/>
              </a:pPr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9E7E0-0D14-44D8-9313-41CECFC16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59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516E0-6A50-4836-B4F5-3524719C157E}" type="datetimeFigureOut">
              <a:rPr lang="en-US"/>
              <a:pPr>
                <a:defRPr/>
              </a:pPr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6343F-BABC-41F6-9B0C-D812C1D8C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1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29210-9692-4612-B68C-365DB2DCEB60}" type="datetimeFigureOut">
              <a:rPr lang="en-US"/>
              <a:pPr>
                <a:defRPr/>
              </a:pPr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94632-D59F-418A-A674-10C96B10F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4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28997-0822-40EB-BD32-4D63A7ECDE75}" type="datetimeFigureOut">
              <a:rPr lang="en-US"/>
              <a:pPr>
                <a:defRPr/>
              </a:pPr>
              <a:t>4/10/2023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66A0E-5411-46C2-B90D-692530250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2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55DC6-C35C-4D7B-945F-1FFE93FDF03C}" type="datetimeFigureOut">
              <a:rPr lang="en-US"/>
              <a:pPr>
                <a:defRPr/>
              </a:pPr>
              <a:t>4/10/2023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92B30-C64E-44CD-9B62-28AA39DB0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05BE7-A753-49C8-8F67-2864F2426999}" type="datetimeFigureOut">
              <a:rPr lang="en-US"/>
              <a:pPr>
                <a:defRPr/>
              </a:pPr>
              <a:t>4/10/2023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BE5C1-B568-4119-8891-941DF9CD8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5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B695D-2A2C-4639-A181-438653FF3B45}" type="datetimeFigureOut">
              <a:rPr lang="en-US"/>
              <a:pPr>
                <a:defRPr/>
              </a:pPr>
              <a:t>4/10/2023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2D524-F789-4380-A657-4CB0BC42E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9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A1EB5-3BBD-4BFE-B3FA-132A5A21529B}" type="datetimeFigureOut">
              <a:rPr lang="en-US"/>
              <a:pPr>
                <a:defRPr/>
              </a:pPr>
              <a:t>4/10/2023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F5C7D-ADCC-4C79-98CF-A8133849A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13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B394C-40CA-49C5-92BA-47991F4D25CF}" type="datetimeFigureOut">
              <a:rPr lang="en-US"/>
              <a:pPr>
                <a:defRPr/>
              </a:pPr>
              <a:t>4/10/2023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1A59F-F3EF-4649-A68C-8619606AB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97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C265AF-F096-4C65-BDFD-F4EDA2A4BE8F}" type="datetimeFigureOut">
              <a:rPr lang="en-US"/>
              <a:pPr>
                <a:defRPr/>
              </a:pPr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120C53-826E-4EE9-BE67-E92EA16E1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3.png"/><Relationship Id="rId4" Type="http://schemas.openxmlformats.org/officeDocument/2006/relationships/image" Target="../media/image2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s://scikit-learn.org/stable/auto_examples/manifold/plot_compare_method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1802.03426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emf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econe.io/learn/bertopic/" TargetMode="External"/><Relationship Id="rId2" Type="http://schemas.openxmlformats.org/officeDocument/2006/relationships/hyperlink" Target="https://blog.deepgram.com/python-topic-modeling-with-a-bert-model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D81B2A3-E511-A8B1-66A8-1710BF6BC2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526"/>
          <a:stretch/>
        </p:blipFill>
        <p:spPr>
          <a:xfrm>
            <a:off x="0" y="-1"/>
            <a:ext cx="5803871" cy="6902711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968EB073-27D4-42DD-B533-EFFE0B20B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5803871" y="0"/>
            <a:ext cx="6388129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2345DDD-8324-900B-8799-D5C4C5621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10400" y="533400"/>
            <a:ext cx="4806184" cy="3637373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6000" dirty="0">
                <a:solidFill>
                  <a:schemeClr val="bg1"/>
                </a:solidFill>
              </a:rPr>
              <a:t>Dimensionality Reduction: PCA and low-D embeddings</a:t>
            </a:r>
            <a:br>
              <a:rPr lang="en-US" sz="6000" dirty="0">
                <a:solidFill>
                  <a:schemeClr val="bg1"/>
                </a:solidFill>
              </a:rPr>
            </a:b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A543550-73A7-C84B-01CD-F58047D204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0400" y="4309202"/>
            <a:ext cx="4806184" cy="1802038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l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sz="2400">
                <a:solidFill>
                  <a:schemeClr val="bg1"/>
                </a:solidFill>
              </a:rPr>
              <a:t>Applied Machine Learning</a:t>
            </a:r>
            <a:br>
              <a:rPr lang="en-US" sz="2400">
                <a:solidFill>
                  <a:schemeClr val="bg1"/>
                </a:solidFill>
              </a:rPr>
            </a:br>
            <a:r>
              <a:rPr lang="en-US" sz="2400">
                <a:solidFill>
                  <a:schemeClr val="bg1"/>
                </a:solidFill>
              </a:rPr>
              <a:t>Derek Hoiem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60FEDD-EF3B-4EC7-14E4-40AD71E0423C}"/>
              </a:ext>
            </a:extLst>
          </p:cNvPr>
          <p:cNvSpPr txBox="1"/>
          <p:nvPr/>
        </p:nvSpPr>
        <p:spPr>
          <a:xfrm>
            <a:off x="-41031" y="6211669"/>
            <a:ext cx="8804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McInnes et al. (UMAP, 2000): </a:t>
            </a:r>
            <a:r>
              <a:rPr lang="en-US" sz="1800" b="0" i="0" u="none" strike="noStrike" baseline="0" dirty="0">
                <a:solidFill>
                  <a:schemeClr val="bg1">
                    <a:lumMod val="85000"/>
                  </a:schemeClr>
                </a:solidFill>
                <a:latin typeface="LinLibertineT"/>
              </a:rPr>
              <a:t>Visualization of 30,000,000 integers as represented by binary vectors of prime divisibility, colored by integer value of the point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29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4D21D-1CE4-1ED5-9661-2DF369A1B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53F624-1FC4-8D88-8AFE-F71B298DD3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Eigenvector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dirty="0"/>
                  <a:t> and corresponding </a:t>
                </a:r>
                <a:r>
                  <a:rPr lang="en-US" b="1" dirty="0"/>
                  <a:t>eigenvalue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of matrix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dirty="0"/>
                  <a:t> are defined by having the special property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𝑴𝒗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b="1" dirty="0"/>
                  <a:t> </a:t>
                </a:r>
              </a:p>
              <a:p>
                <a:r>
                  <a:rPr lang="en-US" dirty="0"/>
                  <a:t>Eigenvectors characterize matrices, and appear as part of a solution to many linear algebra problems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SVD</a:t>
                </a:r>
                <a:r>
                  <a:rPr lang="en-US" dirty="0"/>
                  <a:t> (singular value decomposition) is a factorization of a matrix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 into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𝚺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, where: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Columns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r>
                  <a:rPr lang="en-US" dirty="0"/>
                  <a:t> are eigenvectors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b="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Columns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dirty="0"/>
                  <a:t> are eigenvectors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US" b="1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𝚺</m:t>
                    </m:r>
                  </m:oMath>
                </a14:m>
                <a:r>
                  <a:rPr lang="en-US" dirty="0"/>
                  <a:t> is a diagonal (scaling) matrix of singular values, which are square roots of the eigenvalues of both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53F624-1FC4-8D88-8AFE-F71B298DD3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3088" r="-1778" b="-3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9974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382000" cy="5135563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  <a:defRPr/>
            </a:pPr>
            <a:endParaRPr lang="en-US" dirty="0"/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General dimensionality reduction technique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/>
              <a:t>Finds </a:t>
            </a:r>
            <a:r>
              <a:rPr lang="en-US"/>
              <a:t>major orthogonal directions </a:t>
            </a:r>
            <a:r>
              <a:rPr lang="en-US" dirty="0"/>
              <a:t>of variation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/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Preserves most of variance with a much more compact representation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/>
              <a:t>Lower storage requirements 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/>
              <a:t>Faster matching/retrieval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/>
              <a:t>Easier to work in low dimensions, e.g. for probability estimation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/>
          </a:p>
          <a:p>
            <a:pPr lvl="1">
              <a:buFont typeface="Arial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11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Component Analysis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2714" y="914400"/>
            <a:ext cx="7766050" cy="288131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5000"/>
              </a:lnSpc>
              <a:spcBef>
                <a:spcPct val="15000"/>
              </a:spcBef>
            </a:pPr>
            <a:r>
              <a:rPr lang="en-US" dirty="0"/>
              <a:t>Given a point set                     , in an </a:t>
            </a:r>
            <a:r>
              <a:rPr lang="en-US" sz="2500" i="1" dirty="0">
                <a:latin typeface="Times New Roman" pitchFamily="18" charset="0"/>
              </a:rPr>
              <a:t>M</a:t>
            </a:r>
            <a:r>
              <a:rPr lang="en-US" dirty="0"/>
              <a:t>-dim space, PCA finds a basis such that</a:t>
            </a:r>
          </a:p>
          <a:p>
            <a:pPr marL="457200" lvl="1" indent="-279400">
              <a:lnSpc>
                <a:spcPct val="110000"/>
              </a:lnSpc>
              <a:spcBef>
                <a:spcPct val="25000"/>
              </a:spcBef>
            </a:pPr>
            <a:r>
              <a:rPr lang="en-US" dirty="0"/>
              <a:t>The most variation is in the first basis vector</a:t>
            </a:r>
          </a:p>
          <a:p>
            <a:pPr marL="457200" lvl="1" indent="-279400">
              <a:lnSpc>
                <a:spcPct val="110000"/>
              </a:lnSpc>
              <a:spcBef>
                <a:spcPct val="25000"/>
              </a:spcBef>
            </a:pPr>
            <a:r>
              <a:rPr lang="en-US" dirty="0"/>
              <a:t>The second most, in the second vector that is orthogonal to the first vector</a:t>
            </a:r>
          </a:p>
          <a:p>
            <a:pPr marL="457200" lvl="1" indent="-279400">
              <a:lnSpc>
                <a:spcPct val="110000"/>
              </a:lnSpc>
              <a:spcBef>
                <a:spcPct val="25000"/>
              </a:spcBef>
            </a:pPr>
            <a:r>
              <a:rPr lang="en-US" dirty="0"/>
              <a:t>The third…</a:t>
            </a:r>
          </a:p>
        </p:txBody>
      </p:sp>
      <p:grpSp>
        <p:nvGrpSpPr>
          <p:cNvPr id="29700" name="Group 4"/>
          <p:cNvGrpSpPr>
            <a:grpSpLocks/>
          </p:cNvGrpSpPr>
          <p:nvPr/>
        </p:nvGrpSpPr>
        <p:grpSpPr bwMode="auto">
          <a:xfrm>
            <a:off x="1575028" y="4041774"/>
            <a:ext cx="6719887" cy="2116139"/>
            <a:chOff x="903" y="2408"/>
            <a:chExt cx="4233" cy="1333"/>
          </a:xfrm>
        </p:grpSpPr>
        <p:grpSp>
          <p:nvGrpSpPr>
            <p:cNvPr id="29702" name="Group 5"/>
            <p:cNvGrpSpPr>
              <a:grpSpLocks/>
            </p:cNvGrpSpPr>
            <p:nvPr/>
          </p:nvGrpSpPr>
          <p:grpSpPr bwMode="auto">
            <a:xfrm>
              <a:off x="903" y="2408"/>
              <a:ext cx="3463" cy="1333"/>
              <a:chOff x="903" y="2408"/>
              <a:chExt cx="3463" cy="1333"/>
            </a:xfrm>
          </p:grpSpPr>
          <p:pic>
            <p:nvPicPr>
              <p:cNvPr id="29705" name="Picture 6" descr="scatter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903" y="2509"/>
                <a:ext cx="3387" cy="1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706" name="Text Box 7"/>
              <p:cNvSpPr txBox="1">
                <a:spLocks noChangeArrowheads="1"/>
              </p:cNvSpPr>
              <p:nvPr/>
            </p:nvSpPr>
            <p:spPr bwMode="auto">
              <a:xfrm>
                <a:off x="1286" y="2408"/>
                <a:ext cx="254" cy="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5000"/>
                  </a:lnSpc>
                  <a:spcBef>
                    <a:spcPct val="20000"/>
                  </a:spcBef>
                  <a:spcAft>
                    <a:spcPct val="10000"/>
                  </a:spcAft>
                  <a:buSzPct val="120000"/>
                </a:pPr>
                <a:r>
                  <a:rPr lang="en-US" sz="2200" i="1">
                    <a:solidFill>
                      <a:srgbClr val="000000"/>
                    </a:solidFill>
                    <a:latin typeface="Times New Roman" pitchFamily="18" charset="0"/>
                  </a:rPr>
                  <a:t>x</a:t>
                </a:r>
                <a:r>
                  <a:rPr lang="en-US" sz="2200" baseline="-2500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</a:p>
            </p:txBody>
          </p:sp>
          <p:sp>
            <p:nvSpPr>
              <p:cNvPr id="29707" name="Text Box 8"/>
              <p:cNvSpPr txBox="1">
                <a:spLocks noChangeArrowheads="1"/>
              </p:cNvSpPr>
              <p:nvPr/>
            </p:nvSpPr>
            <p:spPr bwMode="auto">
              <a:xfrm>
                <a:off x="1951" y="3041"/>
                <a:ext cx="254" cy="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5000"/>
                  </a:lnSpc>
                  <a:spcBef>
                    <a:spcPct val="20000"/>
                  </a:spcBef>
                  <a:spcAft>
                    <a:spcPct val="10000"/>
                  </a:spcAft>
                  <a:buSzPct val="120000"/>
                </a:pPr>
                <a:r>
                  <a:rPr lang="en-US" sz="2200" i="1">
                    <a:solidFill>
                      <a:srgbClr val="000000"/>
                    </a:solidFill>
                    <a:latin typeface="Times New Roman" pitchFamily="18" charset="0"/>
                  </a:rPr>
                  <a:t>x</a:t>
                </a:r>
                <a:r>
                  <a:rPr lang="en-US" sz="2200" baseline="-25000">
                    <a:solidFill>
                      <a:srgbClr val="000000"/>
                    </a:solidFill>
                    <a:latin typeface="Times New Roman" pitchFamily="18" charset="0"/>
                  </a:rPr>
                  <a:t>0</a:t>
                </a:r>
              </a:p>
            </p:txBody>
          </p:sp>
          <p:sp>
            <p:nvSpPr>
              <p:cNvPr id="29708" name="Text Box 9"/>
              <p:cNvSpPr txBox="1">
                <a:spLocks noChangeArrowheads="1"/>
              </p:cNvSpPr>
              <p:nvPr/>
            </p:nvSpPr>
            <p:spPr bwMode="auto">
              <a:xfrm>
                <a:off x="3439" y="2409"/>
                <a:ext cx="254" cy="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5000"/>
                  </a:lnSpc>
                  <a:spcBef>
                    <a:spcPct val="20000"/>
                  </a:spcBef>
                  <a:spcAft>
                    <a:spcPct val="10000"/>
                  </a:spcAft>
                  <a:buSzPct val="120000"/>
                </a:pPr>
                <a:r>
                  <a:rPr lang="en-US" sz="2200" i="1">
                    <a:solidFill>
                      <a:srgbClr val="000000"/>
                    </a:solidFill>
                    <a:latin typeface="Times New Roman" pitchFamily="18" charset="0"/>
                  </a:rPr>
                  <a:t>x</a:t>
                </a:r>
                <a:r>
                  <a:rPr lang="en-US" sz="2200" baseline="-2500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</a:p>
            </p:txBody>
          </p:sp>
          <p:sp>
            <p:nvSpPr>
              <p:cNvPr id="29709" name="Text Box 10"/>
              <p:cNvSpPr txBox="1">
                <a:spLocks noChangeArrowheads="1"/>
              </p:cNvSpPr>
              <p:nvPr/>
            </p:nvSpPr>
            <p:spPr bwMode="auto">
              <a:xfrm>
                <a:off x="4112" y="3042"/>
                <a:ext cx="254" cy="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5000"/>
                  </a:lnSpc>
                  <a:spcBef>
                    <a:spcPct val="20000"/>
                  </a:spcBef>
                  <a:spcAft>
                    <a:spcPct val="10000"/>
                  </a:spcAft>
                  <a:buSzPct val="120000"/>
                </a:pPr>
                <a:r>
                  <a:rPr lang="en-US" sz="2200" i="1">
                    <a:solidFill>
                      <a:srgbClr val="000000"/>
                    </a:solidFill>
                    <a:latin typeface="Times New Roman" pitchFamily="18" charset="0"/>
                  </a:rPr>
                  <a:t>x</a:t>
                </a:r>
                <a:r>
                  <a:rPr lang="en-US" sz="2200" baseline="-25000">
                    <a:solidFill>
                      <a:srgbClr val="000000"/>
                    </a:solidFill>
                    <a:latin typeface="Times New Roman" pitchFamily="18" charset="0"/>
                  </a:rPr>
                  <a:t>0</a:t>
                </a:r>
              </a:p>
            </p:txBody>
          </p:sp>
        </p:grpSp>
        <p:sp>
          <p:nvSpPr>
            <p:cNvPr id="29703" name="Text Box 11"/>
            <p:cNvSpPr txBox="1">
              <a:spLocks noChangeArrowheads="1"/>
            </p:cNvSpPr>
            <p:nvPr/>
          </p:nvSpPr>
          <p:spPr bwMode="auto">
            <a:xfrm>
              <a:off x="4134" y="2423"/>
              <a:ext cx="1002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5000"/>
                </a:lnSpc>
                <a:spcBef>
                  <a:spcPct val="20000"/>
                </a:spcBef>
                <a:spcAft>
                  <a:spcPct val="10000"/>
                </a:spcAft>
                <a:buSzPct val="120000"/>
              </a:pPr>
              <a:r>
                <a:rPr lang="en-US" sz="1600">
                  <a:solidFill>
                    <a:srgbClr val="990000"/>
                  </a:solidFill>
                </a:rPr>
                <a:t>1</a:t>
              </a:r>
              <a:r>
                <a:rPr lang="en-US" sz="1600" baseline="30000">
                  <a:solidFill>
                    <a:srgbClr val="990000"/>
                  </a:solidFill>
                </a:rPr>
                <a:t>st</a:t>
              </a:r>
              <a:r>
                <a:rPr lang="en-US" sz="1600">
                  <a:solidFill>
                    <a:srgbClr val="990000"/>
                  </a:solidFill>
                </a:rPr>
                <a:t> principal component</a:t>
              </a:r>
            </a:p>
          </p:txBody>
        </p:sp>
        <p:sp>
          <p:nvSpPr>
            <p:cNvPr id="29704" name="Text Box 12"/>
            <p:cNvSpPr txBox="1">
              <a:spLocks noChangeArrowheads="1"/>
            </p:cNvSpPr>
            <p:nvPr/>
          </p:nvSpPr>
          <p:spPr bwMode="auto">
            <a:xfrm>
              <a:off x="2751" y="2696"/>
              <a:ext cx="1002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5000"/>
                </a:lnSpc>
                <a:spcBef>
                  <a:spcPct val="20000"/>
                </a:spcBef>
                <a:spcAft>
                  <a:spcPct val="10000"/>
                </a:spcAft>
                <a:buSzPct val="120000"/>
              </a:pPr>
              <a:r>
                <a:rPr lang="en-US" sz="1600">
                  <a:solidFill>
                    <a:srgbClr val="990000"/>
                  </a:solidFill>
                </a:rPr>
                <a:t>2</a:t>
              </a:r>
              <a:r>
                <a:rPr lang="en-US" sz="1600" baseline="30000">
                  <a:solidFill>
                    <a:srgbClr val="990000"/>
                  </a:solidFill>
                </a:rPr>
                <a:t>nd</a:t>
              </a:r>
              <a:r>
                <a:rPr lang="en-US" sz="1600">
                  <a:solidFill>
                    <a:srgbClr val="990000"/>
                  </a:solidFill>
                </a:rPr>
                <a:t> principal component</a:t>
              </a:r>
            </a:p>
          </p:txBody>
        </p:sp>
      </p:grpSp>
      <p:pic>
        <p:nvPicPr>
          <p:cNvPr id="29701" name="Picture 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83277" y="1052513"/>
            <a:ext cx="13049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4" name="Picture 13" descr="Screen Shot 2013-12-02 at 10.00.27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14" y="3645318"/>
            <a:ext cx="8361680" cy="28814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86351" y="4041773"/>
            <a:ext cx="2561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principal component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58799" y="3858577"/>
            <a:ext cx="1577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principal component</a:t>
            </a:r>
          </a:p>
        </p:txBody>
      </p:sp>
    </p:spTree>
    <p:extLst>
      <p:ext uri="{BB962C8B-B14F-4D97-AF65-F5344CB8AC3E}">
        <p14:creationId xmlns:p14="http://schemas.microsoft.com/office/powerpoint/2010/main" val="426638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Principal Component Analysis (PCA)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8534400" cy="5135563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Given: N data points </a:t>
            </a:r>
            <a:r>
              <a:rPr lang="en-US" b="1" dirty="0"/>
              <a:t>x</a:t>
            </a:r>
            <a:r>
              <a:rPr lang="en-US" b="1" baseline="-25000" dirty="0"/>
              <a:t>1</a:t>
            </a:r>
            <a:r>
              <a:rPr lang="en-US" b="1" dirty="0"/>
              <a:t>, … ,</a:t>
            </a:r>
            <a:r>
              <a:rPr lang="en-US" b="1" dirty="0" err="1"/>
              <a:t>x</a:t>
            </a:r>
            <a:r>
              <a:rPr lang="en-US" b="1" baseline="-25000" dirty="0" err="1"/>
              <a:t>N</a:t>
            </a:r>
            <a:r>
              <a:rPr lang="en-US" b="1" dirty="0"/>
              <a:t> </a:t>
            </a:r>
            <a:r>
              <a:rPr lang="en-US" dirty="0"/>
              <a:t>in R</a:t>
            </a:r>
            <a:r>
              <a:rPr lang="en-US" baseline="30000" dirty="0"/>
              <a:t>d</a:t>
            </a:r>
            <a:br>
              <a:rPr lang="en-US" baseline="30000" dirty="0"/>
            </a:br>
            <a:endParaRPr lang="en-US" baseline="30000" dirty="0"/>
          </a:p>
          <a:p>
            <a:pPr>
              <a:buFontTx/>
              <a:buChar char="•"/>
            </a:pPr>
            <a:r>
              <a:rPr lang="en-US" dirty="0"/>
              <a:t>We want to find a new set of features that are linear combinations of original ones:</a:t>
            </a:r>
            <a:br>
              <a:rPr lang="en-US" dirty="0"/>
            </a:br>
            <a:br>
              <a:rPr lang="en-US" sz="900" dirty="0"/>
            </a:br>
            <a:r>
              <a:rPr lang="en-US" dirty="0"/>
              <a:t>                      </a:t>
            </a:r>
            <a:r>
              <a:rPr lang="en-US" i="1" dirty="0">
                <a:latin typeface="Times New Roman" pitchFamily="18" charset="0"/>
              </a:rPr>
              <a:t>u</a:t>
            </a:r>
            <a:r>
              <a:rPr lang="en-US" dirty="0">
                <a:latin typeface="Times New Roman" pitchFamily="18" charset="0"/>
              </a:rPr>
              <a:t>(</a:t>
            </a:r>
            <a:r>
              <a:rPr lang="en-US" b="1" dirty="0">
                <a:latin typeface="Times New Roman" pitchFamily="18" charset="0"/>
              </a:rPr>
              <a:t>x</a:t>
            </a:r>
            <a:r>
              <a:rPr lang="en-US" i="1" baseline="-25000" dirty="0">
                <a:latin typeface="Times New Roman" pitchFamily="18" charset="0"/>
              </a:rPr>
              <a:t>i</a:t>
            </a:r>
            <a:r>
              <a:rPr lang="en-US" dirty="0">
                <a:latin typeface="Times New Roman" pitchFamily="18" charset="0"/>
              </a:rPr>
              <a:t>) = </a:t>
            </a:r>
            <a:r>
              <a:rPr lang="en-US" b="1" dirty="0" err="1">
                <a:latin typeface="Times New Roman" pitchFamily="18" charset="0"/>
              </a:rPr>
              <a:t>u</a:t>
            </a:r>
            <a:r>
              <a:rPr lang="en-US" i="1" baseline="30000" dirty="0" err="1">
                <a:latin typeface="Times New Roman" pitchFamily="18" charset="0"/>
              </a:rPr>
              <a:t>T</a:t>
            </a:r>
            <a:r>
              <a:rPr lang="en-US" dirty="0">
                <a:latin typeface="Times New Roman" pitchFamily="18" charset="0"/>
              </a:rPr>
              <a:t>(</a:t>
            </a:r>
            <a:r>
              <a:rPr lang="en-US" b="1" dirty="0">
                <a:latin typeface="Times New Roman" pitchFamily="18" charset="0"/>
              </a:rPr>
              <a:t>x</a:t>
            </a:r>
            <a:r>
              <a:rPr lang="en-US" i="1" baseline="-25000" dirty="0">
                <a:latin typeface="Times New Roman" pitchFamily="18" charset="0"/>
              </a:rPr>
              <a:t>i </a:t>
            </a:r>
            <a:r>
              <a:rPr lang="en-US" dirty="0">
                <a:latin typeface="Times New Roman" pitchFamily="18" charset="0"/>
              </a:rPr>
              <a:t>– </a:t>
            </a:r>
            <a:r>
              <a:rPr lang="en-US" b="1" dirty="0">
                <a:latin typeface="Times New Roman" pitchFamily="18" charset="0"/>
                <a:cs typeface="Arial" charset="0"/>
              </a:rPr>
              <a:t>µ</a:t>
            </a:r>
            <a:r>
              <a:rPr lang="en-US" dirty="0">
                <a:latin typeface="Times New Roman" pitchFamily="18" charset="0"/>
                <a:cs typeface="Arial" charset="0"/>
              </a:rPr>
              <a:t>)</a:t>
            </a:r>
            <a:br>
              <a:rPr lang="en-US" dirty="0">
                <a:latin typeface="Times New Roman" pitchFamily="18" charset="0"/>
                <a:cs typeface="Arial" charset="0"/>
              </a:rPr>
            </a:br>
            <a:br>
              <a:rPr lang="en-US" sz="900" dirty="0">
                <a:latin typeface="Times New Roman" pitchFamily="18" charset="0"/>
                <a:cs typeface="Arial" charset="0"/>
              </a:rPr>
            </a:br>
            <a:r>
              <a:rPr lang="en-US" dirty="0">
                <a:cs typeface="Arial" charset="0"/>
              </a:rPr>
              <a:t>(</a:t>
            </a:r>
            <a:r>
              <a:rPr lang="en-US" b="1" dirty="0">
                <a:cs typeface="Times New Roman" pitchFamily="18" charset="0"/>
              </a:rPr>
              <a:t>µ</a:t>
            </a:r>
            <a:r>
              <a:rPr lang="en-US" dirty="0">
                <a:cs typeface="Times New Roman" pitchFamily="18" charset="0"/>
              </a:rPr>
              <a:t>: mean of data points)</a:t>
            </a:r>
            <a:br>
              <a:rPr lang="en-US" dirty="0">
                <a:cs typeface="Times New Roman" pitchFamily="18" charset="0"/>
              </a:rPr>
            </a:br>
            <a:endParaRPr lang="en-US" dirty="0"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dirty="0"/>
              <a:t>Choose unit vector </a:t>
            </a:r>
            <a:r>
              <a:rPr lang="en-US" b="1" dirty="0"/>
              <a:t>u </a:t>
            </a:r>
            <a:r>
              <a:rPr lang="en-US" dirty="0"/>
              <a:t>in R</a:t>
            </a:r>
            <a:r>
              <a:rPr lang="en-US" baseline="30000" dirty="0"/>
              <a:t>d</a:t>
            </a:r>
            <a:r>
              <a:rPr lang="en-US" dirty="0"/>
              <a:t> that captures the most data variance</a:t>
            </a:r>
          </a:p>
        </p:txBody>
      </p:sp>
    </p:spTree>
    <p:extLst>
      <p:ext uri="{BB962C8B-B14F-4D97-AF65-F5344CB8AC3E}">
        <p14:creationId xmlns:p14="http://schemas.microsoft.com/office/powerpoint/2010/main" val="3199966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0" b="5579"/>
          <a:stretch/>
        </p:blipFill>
        <p:spPr bwMode="auto">
          <a:xfrm>
            <a:off x="533400" y="1284515"/>
            <a:ext cx="7772400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Principal Component Analysis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00100" y="928408"/>
            <a:ext cx="8686800" cy="533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Direction that maximizes the variance of the projected data:</a:t>
            </a:r>
          </a:p>
        </p:txBody>
      </p:sp>
      <p:pic>
        <p:nvPicPr>
          <p:cNvPr id="1371141" name="Picture 5"/>
          <p:cNvPicPr>
            <a:picLocks noChangeAspect="1" noChangeArrowheads="1"/>
          </p:cNvPicPr>
          <p:nvPr/>
        </p:nvPicPr>
        <p:blipFill rotWithShape="1"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2" b="7217"/>
          <a:stretch/>
        </p:blipFill>
        <p:spPr bwMode="auto">
          <a:xfrm>
            <a:off x="534988" y="3332390"/>
            <a:ext cx="7508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1142" name="Picture 6"/>
          <p:cNvPicPr>
            <a:picLocks noChangeAspect="1" noChangeArrowheads="1"/>
          </p:cNvPicPr>
          <p:nvPr/>
        </p:nvPicPr>
        <p:blipFill rotWithShape="1">
          <a:blip r:embed="rId5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939" b="5574"/>
          <a:stretch/>
        </p:blipFill>
        <p:spPr bwMode="auto">
          <a:xfrm>
            <a:off x="539751" y="5296127"/>
            <a:ext cx="735568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1143" name="AutoShape 7"/>
          <p:cNvSpPr>
            <a:spLocks/>
          </p:cNvSpPr>
          <p:nvPr/>
        </p:nvSpPr>
        <p:spPr bwMode="auto">
          <a:xfrm rot="5400000">
            <a:off x="5071269" y="1699646"/>
            <a:ext cx="296863" cy="1752600"/>
          </a:xfrm>
          <a:prstGeom prst="rightBrace">
            <a:avLst>
              <a:gd name="adj1" fmla="val 4919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1144" name="AutoShape 8"/>
          <p:cNvSpPr>
            <a:spLocks/>
          </p:cNvSpPr>
          <p:nvPr/>
        </p:nvSpPr>
        <p:spPr bwMode="auto">
          <a:xfrm rot="5400000">
            <a:off x="5257800" y="2865664"/>
            <a:ext cx="381000" cy="3886200"/>
          </a:xfrm>
          <a:prstGeom prst="rightBrace">
            <a:avLst>
              <a:gd name="adj1" fmla="val 8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1145" name="Text Box 9"/>
          <p:cNvSpPr txBox="1">
            <a:spLocks noChangeArrowheads="1"/>
          </p:cNvSpPr>
          <p:nvPr/>
        </p:nvSpPr>
        <p:spPr bwMode="auto">
          <a:xfrm>
            <a:off x="3505201" y="2708503"/>
            <a:ext cx="2779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/>
              <a:t>Projection of data point</a:t>
            </a:r>
          </a:p>
        </p:txBody>
      </p:sp>
      <p:sp>
        <p:nvSpPr>
          <p:cNvPr id="1371146" name="Text Box 10"/>
          <p:cNvSpPr txBox="1">
            <a:spLocks noChangeArrowheads="1"/>
          </p:cNvSpPr>
          <p:nvPr/>
        </p:nvSpPr>
        <p:spPr bwMode="auto">
          <a:xfrm>
            <a:off x="3859214" y="4899253"/>
            <a:ext cx="30749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/>
              <a:t>Covariance matrix of data</a:t>
            </a:r>
          </a:p>
        </p:txBody>
      </p:sp>
      <p:sp>
        <p:nvSpPr>
          <p:cNvPr id="1371147" name="Rectangle 11"/>
          <p:cNvSpPr>
            <a:spLocks noChangeArrowheads="1"/>
          </p:cNvSpPr>
          <p:nvPr/>
        </p:nvSpPr>
        <p:spPr bwMode="auto">
          <a:xfrm>
            <a:off x="609600" y="6108023"/>
            <a:ext cx="9067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/>
              <a:t>The direction that maximizes the variance is the eigenvector associated with the largest eigenvalue of </a:t>
            </a:r>
            <a:r>
              <a:rPr lang="el-GR" dirty="0"/>
              <a:t>Σ</a:t>
            </a:r>
            <a:r>
              <a:rPr lang="en-US" dirty="0"/>
              <a:t> (can be derived using Raleigh’s quotient or Lagrange multiplier)</a:t>
            </a:r>
            <a:endParaRPr lang="el-GR" dirty="0"/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3505200" y="1436914"/>
            <a:ext cx="685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i="1">
                <a:latin typeface="Times New Roman" pitchFamily="18" charset="0"/>
              </a:rPr>
              <a:t>N</a:t>
            </a:r>
          </a:p>
        </p:txBody>
      </p:sp>
      <p:sp>
        <p:nvSpPr>
          <p:cNvPr id="1371149" name="Rectangle 13"/>
          <p:cNvSpPr>
            <a:spLocks noChangeArrowheads="1"/>
          </p:cNvSpPr>
          <p:nvPr/>
        </p:nvSpPr>
        <p:spPr bwMode="auto">
          <a:xfrm>
            <a:off x="3581400" y="3341914"/>
            <a:ext cx="762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i="1">
                <a:latin typeface="Times New Roman" pitchFamily="18" charset="0"/>
              </a:rPr>
              <a:t>N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429000" y="3918178"/>
            <a:ext cx="463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/>
              <a:t>1/N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81000" y="1665514"/>
            <a:ext cx="24384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</a:rPr>
              <a:t>Maximize</a:t>
            </a:r>
          </a:p>
        </p:txBody>
      </p:sp>
      <p:sp>
        <p:nvSpPr>
          <p:cNvPr id="21521" name="TextBox 18"/>
          <p:cNvSpPr txBox="1">
            <a:spLocks noChangeArrowheads="1"/>
          </p:cNvSpPr>
          <p:nvPr/>
        </p:nvSpPr>
        <p:spPr bwMode="auto">
          <a:xfrm>
            <a:off x="6646864" y="2351315"/>
            <a:ext cx="2497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subject to ||</a:t>
            </a:r>
            <a:r>
              <a:rPr lang="en-US" sz="2400" b="1"/>
              <a:t>u</a:t>
            </a:r>
            <a:r>
              <a:rPr lang="en-US" sz="2400"/>
              <a:t>||=1</a:t>
            </a:r>
          </a:p>
        </p:txBody>
      </p:sp>
    </p:spTree>
    <p:extLst>
      <p:ext uri="{BB962C8B-B14F-4D97-AF65-F5344CB8AC3E}">
        <p14:creationId xmlns:p14="http://schemas.microsoft.com/office/powerpoint/2010/main" val="91856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1143" grpId="0" animBg="1"/>
      <p:bldP spid="1371144" grpId="0" animBg="1"/>
      <p:bldP spid="1371145" grpId="0"/>
      <p:bldP spid="1371146" grpId="0"/>
      <p:bldP spid="1371149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PCA in Python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EF462F01-AB0E-AC27-72AD-EB7C45F68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95400"/>
            <a:ext cx="7562905" cy="499113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A6D2C55C-B728-C4C3-ED41-A2F731A35EE2}"/>
              </a:ext>
            </a:extLst>
          </p:cNvPr>
          <p:cNvSpPr txBox="1"/>
          <p:nvPr/>
        </p:nvSpPr>
        <p:spPr>
          <a:xfrm>
            <a:off x="8077200" y="15240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Compute PCA components as eigenvectors of covariance matrix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FD07AE7-FDFE-5F65-613A-DE41273C2C3F}"/>
              </a:ext>
            </a:extLst>
          </p:cNvPr>
          <p:cNvSpPr txBox="1"/>
          <p:nvPr/>
        </p:nvSpPr>
        <p:spPr>
          <a:xfrm>
            <a:off x="8077200" y="37338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Compute PCA using the PCA function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1788BF1-702D-5282-0ADE-D7E4AF8E560A}"/>
              </a:ext>
            </a:extLst>
          </p:cNvPr>
          <p:cNvSpPr txBox="1"/>
          <p:nvPr/>
        </p:nvSpPr>
        <p:spPr>
          <a:xfrm>
            <a:off x="8001000" y="5181600"/>
            <a:ext cx="373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Printout shows that eigenvalues are the same as the explained variance, and the first component is identical (up to numerical precision)</a:t>
            </a:r>
          </a:p>
        </p:txBody>
      </p:sp>
    </p:spTree>
    <p:extLst>
      <p:ext uri="{BB962C8B-B14F-4D97-AF65-F5344CB8AC3E}">
        <p14:creationId xmlns:p14="http://schemas.microsoft.com/office/powerpoint/2010/main" val="3769240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Component Analysis</a:t>
            </a:r>
          </a:p>
        </p:txBody>
      </p:sp>
      <p:grpSp>
        <p:nvGrpSpPr>
          <p:cNvPr id="31747" name="Group 4"/>
          <p:cNvGrpSpPr>
            <a:grpSpLocks/>
          </p:cNvGrpSpPr>
          <p:nvPr/>
        </p:nvGrpSpPr>
        <p:grpSpPr bwMode="auto">
          <a:xfrm>
            <a:off x="914401" y="3403599"/>
            <a:ext cx="7604125" cy="2628899"/>
            <a:chOff x="376" y="897"/>
            <a:chExt cx="4790" cy="1656"/>
          </a:xfrm>
        </p:grpSpPr>
        <p:sp>
          <p:nvSpPr>
            <p:cNvPr id="31749" name="Rectangle 5"/>
            <p:cNvSpPr>
              <a:spLocks noChangeArrowheads="1"/>
            </p:cNvSpPr>
            <p:nvPr/>
          </p:nvSpPr>
          <p:spPr bwMode="auto">
            <a:xfrm>
              <a:off x="376" y="897"/>
              <a:ext cx="2784" cy="15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 marL="342900" indent="-342900">
                <a:spcBef>
                  <a:spcPct val="50000"/>
                </a:spcBef>
              </a:pPr>
              <a:r>
                <a:rPr lang="en-US" sz="2000" dirty="0"/>
                <a:t>Choosing subspace dimension</a:t>
              </a:r>
              <a:r>
                <a:rPr lang="en-US" sz="2800" i="1" dirty="0">
                  <a:latin typeface="Times New Roman" pitchFamily="18" charset="0"/>
                </a:rPr>
                <a:t> r</a:t>
              </a:r>
              <a:r>
                <a:rPr lang="en-US" sz="2000" dirty="0"/>
                <a:t>:</a:t>
              </a:r>
            </a:p>
            <a:p>
              <a:pPr marL="742950" lvl="1" indent="-285750">
                <a:spcBef>
                  <a:spcPct val="10000"/>
                </a:spcBef>
                <a:buFontTx/>
                <a:buChar char="•"/>
              </a:pPr>
              <a:r>
                <a:rPr lang="en-US" sz="2000" dirty="0"/>
                <a:t>look at decay of the eigenvalues as a function of  </a:t>
              </a:r>
              <a:r>
                <a:rPr lang="en-US" sz="2100" i="1" dirty="0">
                  <a:latin typeface="Times New Roman" pitchFamily="18" charset="0"/>
                </a:rPr>
                <a:t>r</a:t>
              </a:r>
            </a:p>
            <a:p>
              <a:pPr marL="742950" lvl="1" indent="-285750">
                <a:spcBef>
                  <a:spcPct val="10000"/>
                </a:spcBef>
                <a:buFontTx/>
                <a:buChar char="•"/>
              </a:pPr>
              <a:r>
                <a:rPr lang="en-US" sz="2000" dirty="0"/>
                <a:t>Larger </a:t>
              </a:r>
              <a:r>
                <a:rPr lang="en-US" sz="2200" i="1" dirty="0">
                  <a:latin typeface="Times New Roman" pitchFamily="18" charset="0"/>
                </a:rPr>
                <a:t>r</a:t>
              </a:r>
              <a:r>
                <a:rPr lang="en-US" sz="2000" dirty="0"/>
                <a:t> means lower expected error in the subspace data approximation</a:t>
              </a:r>
              <a:endParaRPr lang="en-US" sz="2100" i="1" dirty="0">
                <a:latin typeface="Times New Roman" pitchFamily="18" charset="0"/>
              </a:endParaRPr>
            </a:p>
          </p:txBody>
        </p:sp>
        <p:grpSp>
          <p:nvGrpSpPr>
            <p:cNvPr id="31750" name="Group 6"/>
            <p:cNvGrpSpPr>
              <a:grpSpLocks/>
            </p:cNvGrpSpPr>
            <p:nvPr/>
          </p:nvGrpSpPr>
          <p:grpSpPr bwMode="auto">
            <a:xfrm>
              <a:off x="3194" y="946"/>
              <a:ext cx="1972" cy="1607"/>
              <a:chOff x="3194" y="922"/>
              <a:chExt cx="1972" cy="1607"/>
            </a:xfrm>
          </p:grpSpPr>
          <p:grpSp>
            <p:nvGrpSpPr>
              <p:cNvPr id="31754" name="Group 7"/>
              <p:cNvGrpSpPr>
                <a:grpSpLocks/>
              </p:cNvGrpSpPr>
              <p:nvPr/>
            </p:nvGrpSpPr>
            <p:grpSpPr bwMode="auto">
              <a:xfrm>
                <a:off x="3194" y="922"/>
                <a:ext cx="1932" cy="1429"/>
                <a:chOff x="3194" y="922"/>
                <a:chExt cx="1932" cy="1429"/>
              </a:xfrm>
            </p:grpSpPr>
            <p:pic>
              <p:nvPicPr>
                <p:cNvPr id="31758" name="Picture 8" descr="baback1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194" y="922"/>
                  <a:ext cx="1932" cy="142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1759" name="Rectangle 9"/>
                <p:cNvSpPr>
                  <a:spLocks noChangeArrowheads="1"/>
                </p:cNvSpPr>
                <p:nvPr/>
              </p:nvSpPr>
              <p:spPr bwMode="auto">
                <a:xfrm>
                  <a:off x="3824" y="1136"/>
                  <a:ext cx="144" cy="15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31760" name="Rectangle 10"/>
                <p:cNvSpPr>
                  <a:spLocks noChangeArrowheads="1"/>
                </p:cNvSpPr>
                <p:nvPr/>
              </p:nvSpPr>
              <p:spPr bwMode="auto">
                <a:xfrm>
                  <a:off x="3440" y="1136"/>
                  <a:ext cx="144" cy="15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lIns="90488" tIns="44450" rIns="90488" bIns="44450" anchor="ctr"/>
                <a:lstStyle/>
                <a:p>
                  <a:endParaRPr lang="en-US"/>
                </a:p>
              </p:txBody>
            </p:sp>
          </p:grpSp>
          <p:sp>
            <p:nvSpPr>
              <p:cNvPr id="31755" name="Text Box 11"/>
              <p:cNvSpPr txBox="1">
                <a:spLocks noChangeArrowheads="1"/>
              </p:cNvSpPr>
              <p:nvPr/>
            </p:nvSpPr>
            <p:spPr bwMode="auto">
              <a:xfrm>
                <a:off x="3583" y="2310"/>
                <a:ext cx="166" cy="21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5000"/>
                  </a:lnSpc>
                  <a:spcBef>
                    <a:spcPct val="20000"/>
                  </a:spcBef>
                  <a:spcAft>
                    <a:spcPct val="10000"/>
                  </a:spcAft>
                  <a:buSzPct val="120000"/>
                </a:pPr>
                <a:r>
                  <a:rPr lang="en-US" sz="1600" i="1">
                    <a:solidFill>
                      <a:srgbClr val="000000"/>
                    </a:solidFill>
                    <a:latin typeface="Times New Roman" pitchFamily="18" charset="0"/>
                  </a:rPr>
                  <a:t>r</a:t>
                </a:r>
              </a:p>
            </p:txBody>
          </p:sp>
          <p:sp>
            <p:nvSpPr>
              <p:cNvPr id="31756" name="Text Box 12"/>
              <p:cNvSpPr txBox="1">
                <a:spLocks noChangeArrowheads="1"/>
              </p:cNvSpPr>
              <p:nvPr/>
            </p:nvSpPr>
            <p:spPr bwMode="auto">
              <a:xfrm>
                <a:off x="4943" y="2310"/>
                <a:ext cx="223" cy="21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5000"/>
                  </a:lnSpc>
                  <a:spcBef>
                    <a:spcPct val="20000"/>
                  </a:spcBef>
                  <a:spcAft>
                    <a:spcPct val="10000"/>
                  </a:spcAft>
                  <a:buSzPct val="120000"/>
                </a:pPr>
                <a:r>
                  <a:rPr lang="en-US" sz="1600" i="1">
                    <a:solidFill>
                      <a:srgbClr val="000000"/>
                    </a:solidFill>
                    <a:latin typeface="Times New Roman" pitchFamily="18" charset="0"/>
                  </a:rPr>
                  <a:t>M</a:t>
                </a:r>
              </a:p>
            </p:txBody>
          </p:sp>
          <p:sp>
            <p:nvSpPr>
              <p:cNvPr id="31757" name="Text Box 13"/>
              <p:cNvSpPr txBox="1">
                <a:spLocks noChangeArrowheads="1"/>
              </p:cNvSpPr>
              <p:nvPr/>
            </p:nvSpPr>
            <p:spPr bwMode="auto">
              <a:xfrm>
                <a:off x="3255" y="2310"/>
                <a:ext cx="180" cy="21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5000"/>
                  </a:lnSpc>
                  <a:spcBef>
                    <a:spcPct val="20000"/>
                  </a:spcBef>
                  <a:spcAft>
                    <a:spcPct val="10000"/>
                  </a:spcAft>
                  <a:buSzPct val="120000"/>
                </a:pPr>
                <a:r>
                  <a:rPr lang="en-US" sz="160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</a:p>
            </p:txBody>
          </p:sp>
        </p:grpSp>
        <p:grpSp>
          <p:nvGrpSpPr>
            <p:cNvPr id="31751" name="Group 14"/>
            <p:cNvGrpSpPr>
              <a:grpSpLocks/>
            </p:cNvGrpSpPr>
            <p:nvPr/>
          </p:nvGrpSpPr>
          <p:grpSpPr bwMode="auto">
            <a:xfrm>
              <a:off x="4071" y="977"/>
              <a:ext cx="913" cy="219"/>
              <a:chOff x="4071" y="865"/>
              <a:chExt cx="913" cy="219"/>
            </a:xfrm>
          </p:grpSpPr>
          <p:sp>
            <p:nvSpPr>
              <p:cNvPr id="31752" name="Text Box 15"/>
              <p:cNvSpPr txBox="1">
                <a:spLocks noChangeArrowheads="1"/>
              </p:cNvSpPr>
              <p:nvPr/>
            </p:nvSpPr>
            <p:spPr bwMode="auto">
              <a:xfrm>
                <a:off x="4071" y="865"/>
                <a:ext cx="803" cy="21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5000"/>
                  </a:lnSpc>
                  <a:spcBef>
                    <a:spcPct val="20000"/>
                  </a:spcBef>
                  <a:spcAft>
                    <a:spcPct val="10000"/>
                  </a:spcAft>
                  <a:buSzPct val="120000"/>
                </a:pPr>
                <a:r>
                  <a:rPr lang="en-US" sz="1600">
                    <a:solidFill>
                      <a:srgbClr val="000000"/>
                    </a:solidFill>
                  </a:rPr>
                  <a:t>eigenvalues</a:t>
                </a:r>
              </a:p>
            </p:txBody>
          </p:sp>
          <p:pic>
            <p:nvPicPr>
              <p:cNvPr id="31753" name="Picture 16" descr="txp_fig"/>
              <p:cNvPicPr>
                <a:picLocks noChangeAspect="1" noChangeArrowheads="1"/>
              </p:cNvPicPr>
              <p:nvPr>
                <p:custDataLst>
                  <p:tags r:id="rId1"/>
                </p:custDataLst>
              </p:nvPr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852" y="922"/>
                <a:ext cx="132" cy="15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1748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8229600" cy="1738311"/>
          </a:xfrm>
        </p:spPr>
        <p:txBody>
          <a:bodyPr/>
          <a:lstStyle/>
          <a:p>
            <a:pPr marL="0" lvl="1" indent="0">
              <a:buNone/>
            </a:pPr>
            <a:r>
              <a:rPr lang="en-US" sz="2400" dirty="0"/>
              <a:t>First </a:t>
            </a:r>
            <a:r>
              <a:rPr lang="en-US" sz="2400" i="1" dirty="0">
                <a:latin typeface="Times New Roman" pitchFamily="18" charset="0"/>
              </a:rPr>
              <a:t>r </a:t>
            </a:r>
            <a:r>
              <a:rPr lang="en-US" sz="2400" dirty="0">
                <a:latin typeface="Times New Roman" pitchFamily="18" charset="0"/>
              </a:rPr>
              <a:t>&lt; </a:t>
            </a:r>
            <a:r>
              <a:rPr lang="en-US" sz="2400" i="1" dirty="0">
                <a:latin typeface="Times New Roman" pitchFamily="18" charset="0"/>
              </a:rPr>
              <a:t>M</a:t>
            </a:r>
            <a:r>
              <a:rPr lang="en-US" sz="2400" dirty="0"/>
              <a:t>  principal component vectors provide an approximate basis that minimizes the mean-squared-error (MSE) of reconstructing the original points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411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on aligned faces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990600"/>
            <a:ext cx="3048000" cy="52578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x</a:t>
            </a:r>
            <a:r>
              <a:rPr lang="en-US" sz="2800" baseline="-25000" dirty="0"/>
              <a:t>1</a:t>
            </a:r>
            <a:r>
              <a:rPr lang="en-US" sz="2800" dirty="0"/>
              <a:t>,…,</a:t>
            </a:r>
            <a:r>
              <a:rPr lang="en-US" sz="2800" b="1" dirty="0" err="1"/>
              <a:t>x</a:t>
            </a:r>
            <a:r>
              <a:rPr lang="en-US" sz="2800" baseline="-25000" dirty="0" err="1"/>
              <a:t>N</a:t>
            </a:r>
            <a:r>
              <a:rPr lang="en-US" sz="2800" baseline="-25000" dirty="0"/>
              <a:t> </a:t>
            </a:r>
            <a:r>
              <a:rPr lang="en-US" sz="2800" dirty="0"/>
              <a:t>are pixel values of each face</a:t>
            </a:r>
          </a:p>
        </p:txBody>
      </p:sp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990600"/>
            <a:ext cx="5638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PCA of aligned face images (called “eigenfaces”)</a:t>
            </a:r>
          </a:p>
        </p:txBody>
      </p:sp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3494314" y="1421368"/>
            <a:ext cx="4953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Top eigenvectors: u</a:t>
            </a:r>
            <a:r>
              <a:rPr lang="en-US" baseline="-25000" dirty="0"/>
              <a:t>1</a:t>
            </a:r>
            <a:r>
              <a:rPr lang="en-US" dirty="0"/>
              <a:t>,…</a:t>
            </a:r>
            <a:r>
              <a:rPr lang="en-US" dirty="0" err="1"/>
              <a:t>u</a:t>
            </a:r>
            <a:r>
              <a:rPr lang="en-US" baseline="-25000" dirty="0" err="1"/>
              <a:t>k</a:t>
            </a:r>
            <a:endParaRPr lang="en-US" baseline="-25000" dirty="0"/>
          </a:p>
        </p:txBody>
      </p:sp>
      <p:sp>
        <p:nvSpPr>
          <p:cNvPr id="25605" name="Rectangle 7"/>
          <p:cNvSpPr>
            <a:spLocks noChangeArrowheads="1"/>
          </p:cNvSpPr>
          <p:nvPr/>
        </p:nvSpPr>
        <p:spPr bwMode="auto">
          <a:xfrm>
            <a:off x="1374775" y="2514600"/>
            <a:ext cx="10230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Mean: μ</a:t>
            </a:r>
          </a:p>
        </p:txBody>
      </p:sp>
      <p:pic>
        <p:nvPicPr>
          <p:cNvPr id="2560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048000"/>
            <a:ext cx="2120900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1828800"/>
            <a:ext cx="4800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0194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838200" y="118959"/>
            <a:ext cx="8229600" cy="914400"/>
          </a:xfrm>
        </p:spPr>
        <p:txBody>
          <a:bodyPr>
            <a:noAutofit/>
          </a:bodyPr>
          <a:lstStyle/>
          <a:p>
            <a:r>
              <a:rPr lang="en-US" sz="2800" dirty="0"/>
              <a:t>Visualization of </a:t>
            </a:r>
            <a:r>
              <a:rPr lang="en-US" sz="2800" dirty="0" err="1"/>
              <a:t>eigenfaces</a:t>
            </a:r>
            <a:r>
              <a:rPr lang="en-US" sz="2800" dirty="0"/>
              <a:t> (appearance variation)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088571"/>
            <a:ext cx="7820025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2224087" y="1088571"/>
            <a:ext cx="39549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Principal component (eigenvector) u</a:t>
            </a:r>
            <a:r>
              <a:rPr lang="en-US" baseline="-14000"/>
              <a:t>k</a:t>
            </a:r>
            <a:endParaRPr lang="en-US"/>
          </a:p>
        </p:txBody>
      </p:sp>
      <p:sp>
        <p:nvSpPr>
          <p:cNvPr id="26629" name="TextBox 6"/>
          <p:cNvSpPr txBox="1">
            <a:spLocks noChangeArrowheads="1"/>
          </p:cNvSpPr>
          <p:nvPr/>
        </p:nvSpPr>
        <p:spPr bwMode="auto">
          <a:xfrm>
            <a:off x="4038600" y="3065008"/>
            <a:ext cx="11336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μ + 3</a:t>
            </a:r>
            <a:r>
              <a:rPr lang="el-GR"/>
              <a:t>σ</a:t>
            </a:r>
            <a:r>
              <a:rPr lang="en-US" baseline="-14000"/>
              <a:t>k</a:t>
            </a:r>
            <a:r>
              <a:rPr lang="en-US"/>
              <a:t>u</a:t>
            </a:r>
            <a:r>
              <a:rPr lang="en-US" baseline="-14000"/>
              <a:t>k</a:t>
            </a:r>
          </a:p>
        </p:txBody>
      </p:sp>
      <p:sp>
        <p:nvSpPr>
          <p:cNvPr id="26630" name="TextBox 7"/>
          <p:cNvSpPr txBox="1">
            <a:spLocks noChangeArrowheads="1"/>
          </p:cNvSpPr>
          <p:nvPr/>
        </p:nvSpPr>
        <p:spPr bwMode="auto">
          <a:xfrm>
            <a:off x="4038599" y="5046208"/>
            <a:ext cx="11272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μ – 3</a:t>
            </a:r>
            <a:r>
              <a:rPr lang="el-GR"/>
              <a:t>σ</a:t>
            </a:r>
            <a:r>
              <a:rPr lang="en-US" baseline="-14000"/>
              <a:t>k</a:t>
            </a:r>
            <a:r>
              <a:rPr lang="en-US"/>
              <a:t>u</a:t>
            </a:r>
            <a:r>
              <a:rPr lang="en-US" baseline="-14000"/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800363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1D2A7-EA15-8543-B086-25FC8197A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class: PDF Estimation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7DF1D-AAAF-B66A-4D7B-8B720A3BE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dirty="0"/>
              <a:t>Several methods to estimate 1D densities</a:t>
            </a:r>
          </a:p>
          <a:p>
            <a:pPr lvl="1"/>
            <a:r>
              <a:rPr lang="en-US" dirty="0"/>
              <a:t>Parametric models (least flexible)</a:t>
            </a:r>
          </a:p>
          <a:p>
            <a:pPr lvl="1"/>
            <a:r>
              <a:rPr lang="en-US" dirty="0"/>
              <a:t>Mixture of Gaussian</a:t>
            </a:r>
          </a:p>
          <a:p>
            <a:pPr lvl="1"/>
            <a:r>
              <a:rPr lang="en-US" dirty="0"/>
              <a:t>Histograms and kernel density estimation (most flexible)</a:t>
            </a:r>
          </a:p>
          <a:p>
            <a:endParaRPr lang="en-US" dirty="0"/>
          </a:p>
          <a:p>
            <a:r>
              <a:rPr lang="en-US" dirty="0"/>
              <a:t>Kernel density estimation won the decathlon of 1-D data fits, even performing similarly to Gaussian when the data was Gaussian</a:t>
            </a:r>
          </a:p>
          <a:p>
            <a:endParaRPr lang="en-US" dirty="0"/>
          </a:p>
          <a:p>
            <a:r>
              <a:rPr lang="en-US" dirty="0"/>
              <a:t>N-D probability estimation can be achieved by</a:t>
            </a:r>
          </a:p>
          <a:p>
            <a:pPr lvl="1"/>
            <a:r>
              <a:rPr lang="en-US" dirty="0"/>
              <a:t>Assuming independence or modeling small groups of dependent variables</a:t>
            </a:r>
          </a:p>
          <a:p>
            <a:pPr lvl="1"/>
            <a:r>
              <a:rPr lang="en-US" dirty="0"/>
              <a:t>Discretizing using K-means or multi-dimensional binning (for low-D)</a:t>
            </a:r>
          </a:p>
          <a:p>
            <a:pPr lvl="1"/>
            <a:r>
              <a:rPr lang="en-US" dirty="0"/>
              <a:t>Projecting into a lower dimension and then estimating, e.g. with PCA, manifold fitting, or autoencoding</a:t>
            </a:r>
          </a:p>
        </p:txBody>
      </p:sp>
    </p:spTree>
    <p:extLst>
      <p:ext uri="{BB962C8B-B14F-4D97-AF65-F5344CB8AC3E}">
        <p14:creationId xmlns:p14="http://schemas.microsoft.com/office/powerpoint/2010/main" val="31599077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Representation and reconstruction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Face </a:t>
            </a:r>
            <a:r>
              <a:rPr lang="en-US" b="1"/>
              <a:t>x</a:t>
            </a:r>
            <a:r>
              <a:rPr lang="en-US"/>
              <a:t> in “face space” coordinates:</a:t>
            </a: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endParaRPr lang="en-US"/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564" y="2209800"/>
            <a:ext cx="687863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3048000"/>
            <a:ext cx="22336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 Box 15"/>
          <p:cNvSpPr txBox="1">
            <a:spLocks noChangeArrowheads="1"/>
          </p:cNvSpPr>
          <p:nvPr/>
        </p:nvSpPr>
        <p:spPr bwMode="auto">
          <a:xfrm>
            <a:off x="4057650" y="2863850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latin typeface="Times New Roman" pitchFamily="18" charset="0"/>
              </a:rPr>
              <a:t>=</a:t>
            </a:r>
          </a:p>
        </p:txBody>
      </p:sp>
      <p:pic>
        <p:nvPicPr>
          <p:cNvPr id="27655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050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Representation and reconstruction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Face </a:t>
            </a:r>
            <a:r>
              <a:rPr lang="en-US" b="1"/>
              <a:t>x</a:t>
            </a:r>
            <a:r>
              <a:rPr lang="en-US"/>
              <a:t> in “face space” coordinates:</a:t>
            </a: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endParaRPr lang="en-US"/>
          </a:p>
          <a:p>
            <a:pPr>
              <a:buFontTx/>
              <a:buChar char="•"/>
            </a:pPr>
            <a:r>
              <a:rPr lang="en-US"/>
              <a:t>Reconstruction:</a:t>
            </a:r>
          </a:p>
        </p:txBody>
      </p:sp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564" y="2209800"/>
            <a:ext cx="687863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3048000"/>
            <a:ext cx="22336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 Box 11"/>
          <p:cNvSpPr txBox="1">
            <a:spLocks noChangeArrowheads="1"/>
          </p:cNvSpPr>
          <p:nvPr/>
        </p:nvSpPr>
        <p:spPr bwMode="auto">
          <a:xfrm>
            <a:off x="2686050" y="5029200"/>
            <a:ext cx="3193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=</a:t>
            </a:r>
          </a:p>
        </p:txBody>
      </p:sp>
      <p:sp>
        <p:nvSpPr>
          <p:cNvPr id="28679" name="Text Box 12"/>
          <p:cNvSpPr txBox="1">
            <a:spLocks noChangeArrowheads="1"/>
          </p:cNvSpPr>
          <p:nvPr/>
        </p:nvSpPr>
        <p:spPr bwMode="auto">
          <a:xfrm>
            <a:off x="4137025" y="5029200"/>
            <a:ext cx="3193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+</a:t>
            </a:r>
          </a:p>
        </p:txBody>
      </p:sp>
      <p:sp>
        <p:nvSpPr>
          <p:cNvPr id="28680" name="Text Box 13"/>
          <p:cNvSpPr txBox="1">
            <a:spLocks noChangeArrowheads="1"/>
          </p:cNvSpPr>
          <p:nvPr/>
        </p:nvSpPr>
        <p:spPr bwMode="auto">
          <a:xfrm>
            <a:off x="3355975" y="5867400"/>
            <a:ext cx="6019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µ       +    w</a:t>
            </a:r>
            <a:r>
              <a:rPr lang="en-US" baseline="-25000"/>
              <a:t>1</a:t>
            </a:r>
            <a:r>
              <a:rPr lang="en-US"/>
              <a:t>u</a:t>
            </a:r>
            <a:r>
              <a:rPr lang="en-US" baseline="-25000"/>
              <a:t>1</a:t>
            </a:r>
            <a:r>
              <a:rPr lang="en-US"/>
              <a:t>+w</a:t>
            </a:r>
            <a:r>
              <a:rPr lang="en-US" baseline="-25000"/>
              <a:t>2</a:t>
            </a:r>
            <a:r>
              <a:rPr lang="en-US"/>
              <a:t>u</a:t>
            </a:r>
            <a:r>
              <a:rPr lang="en-US" baseline="-25000"/>
              <a:t>2</a:t>
            </a:r>
            <a:r>
              <a:rPr lang="en-US"/>
              <a:t>+w</a:t>
            </a:r>
            <a:r>
              <a:rPr lang="en-US" baseline="-25000"/>
              <a:t>3</a:t>
            </a:r>
            <a:r>
              <a:rPr lang="en-US"/>
              <a:t>u</a:t>
            </a:r>
            <a:r>
              <a:rPr lang="en-US" baseline="-25000"/>
              <a:t>3</a:t>
            </a:r>
            <a:r>
              <a:rPr lang="en-US"/>
              <a:t>+w</a:t>
            </a:r>
            <a:r>
              <a:rPr lang="en-US" baseline="-25000"/>
              <a:t>4</a:t>
            </a:r>
            <a:r>
              <a:rPr lang="en-US"/>
              <a:t>u</a:t>
            </a:r>
            <a:r>
              <a:rPr lang="en-US" baseline="-25000"/>
              <a:t>4</a:t>
            </a:r>
            <a:r>
              <a:rPr lang="en-US"/>
              <a:t>+ …</a:t>
            </a:r>
          </a:p>
        </p:txBody>
      </p:sp>
      <p:sp>
        <p:nvSpPr>
          <p:cNvPr id="28681" name="Text Box 14"/>
          <p:cNvSpPr txBox="1">
            <a:spLocks noChangeArrowheads="1"/>
          </p:cNvSpPr>
          <p:nvPr/>
        </p:nvSpPr>
        <p:spPr bwMode="auto">
          <a:xfrm>
            <a:off x="4057650" y="2863850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latin typeface="Times New Roman" pitchFamily="18" charset="0"/>
              </a:rPr>
              <a:t>=</a:t>
            </a:r>
          </a:p>
        </p:txBody>
      </p:sp>
      <p:sp>
        <p:nvSpPr>
          <p:cNvPr id="28682" name="Text Box 15"/>
          <p:cNvSpPr txBox="1">
            <a:spLocks noChangeArrowheads="1"/>
          </p:cNvSpPr>
          <p:nvPr/>
        </p:nvSpPr>
        <p:spPr bwMode="auto">
          <a:xfrm>
            <a:off x="1924050" y="5715000"/>
            <a:ext cx="2936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^</a:t>
            </a:r>
          </a:p>
        </p:txBody>
      </p:sp>
      <p:sp>
        <p:nvSpPr>
          <p:cNvPr id="28683" name="Text Box 16"/>
          <p:cNvSpPr txBox="1">
            <a:spLocks noChangeArrowheads="1"/>
          </p:cNvSpPr>
          <p:nvPr/>
        </p:nvSpPr>
        <p:spPr bwMode="auto">
          <a:xfrm>
            <a:off x="1931988" y="58674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x</a:t>
            </a:r>
          </a:p>
        </p:txBody>
      </p:sp>
      <p:sp>
        <p:nvSpPr>
          <p:cNvPr id="28684" name="Text Box 17"/>
          <p:cNvSpPr txBox="1">
            <a:spLocks noChangeArrowheads="1"/>
          </p:cNvSpPr>
          <p:nvPr/>
        </p:nvSpPr>
        <p:spPr bwMode="auto">
          <a:xfrm>
            <a:off x="2686050" y="5867400"/>
            <a:ext cx="3193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=</a:t>
            </a:r>
          </a:p>
        </p:txBody>
      </p:sp>
      <p:pic>
        <p:nvPicPr>
          <p:cNvPr id="28685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050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876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876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30"/>
          <a:stretch>
            <a:fillRect/>
          </a:stretch>
        </p:blipFill>
        <p:spPr bwMode="auto">
          <a:xfrm>
            <a:off x="4572001" y="4876800"/>
            <a:ext cx="56038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recon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752600"/>
            <a:ext cx="7010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2133600" y="19812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2000">
                <a:solidFill>
                  <a:srgbClr val="40458C"/>
                </a:solidFill>
              </a:rPr>
              <a:t>P = 4</a:t>
            </a:r>
          </a:p>
        </p:txBody>
      </p:sp>
      <p:pic>
        <p:nvPicPr>
          <p:cNvPr id="31748" name="Picture 6" descr="reon_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971800"/>
            <a:ext cx="70104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7" descr="recon_4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114800"/>
            <a:ext cx="70231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8"/>
          <p:cNvSpPr>
            <a:spLocks noChangeArrowheads="1"/>
          </p:cNvSpPr>
          <p:nvPr/>
        </p:nvSpPr>
        <p:spPr bwMode="auto">
          <a:xfrm>
            <a:off x="2209800" y="31242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2000">
                <a:solidFill>
                  <a:srgbClr val="40458C"/>
                </a:solidFill>
              </a:rPr>
              <a:t>P = 200</a:t>
            </a:r>
          </a:p>
        </p:txBody>
      </p:sp>
      <p:sp>
        <p:nvSpPr>
          <p:cNvPr id="31751" name="Rectangle 9"/>
          <p:cNvSpPr>
            <a:spLocks noChangeArrowheads="1"/>
          </p:cNvSpPr>
          <p:nvPr/>
        </p:nvSpPr>
        <p:spPr bwMode="auto">
          <a:xfrm>
            <a:off x="2209800" y="43434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2000">
                <a:solidFill>
                  <a:srgbClr val="40458C"/>
                </a:solidFill>
              </a:rPr>
              <a:t>P = 400</a:t>
            </a:r>
          </a:p>
        </p:txBody>
      </p:sp>
      <p:sp>
        <p:nvSpPr>
          <p:cNvPr id="31752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Reconstruction</a:t>
            </a:r>
          </a:p>
        </p:txBody>
      </p:sp>
      <p:sp>
        <p:nvSpPr>
          <p:cNvPr id="31753" name="TextBox 11"/>
          <p:cNvSpPr txBox="1">
            <a:spLocks noChangeArrowheads="1"/>
          </p:cNvSpPr>
          <p:nvPr/>
        </p:nvSpPr>
        <p:spPr bwMode="auto">
          <a:xfrm>
            <a:off x="2362200" y="5638800"/>
            <a:ext cx="7543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/>
              <a:t>After computing </a:t>
            </a:r>
            <a:r>
              <a:rPr lang="en-US" sz="2800" dirty="0" err="1"/>
              <a:t>eigenfaces</a:t>
            </a:r>
            <a:r>
              <a:rPr lang="en-US" sz="2800" dirty="0"/>
              <a:t> using 400 face images from ORL face database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Note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800"/>
              <a:t>	Preserving variance (minimizing MSE) does not necessarily lead to qualitatively good reconstruction.</a:t>
            </a:r>
          </a:p>
        </p:txBody>
      </p:sp>
      <p:pic>
        <p:nvPicPr>
          <p:cNvPr id="33796" name="Picture 6" descr="reon_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76450"/>
            <a:ext cx="70104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8"/>
          <p:cNvSpPr>
            <a:spLocks noChangeArrowheads="1"/>
          </p:cNvSpPr>
          <p:nvPr/>
        </p:nvSpPr>
        <p:spPr bwMode="auto">
          <a:xfrm>
            <a:off x="2438400" y="22098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2000">
                <a:solidFill>
                  <a:srgbClr val="40458C"/>
                </a:solidFill>
              </a:rPr>
              <a:t>P = 200</a:t>
            </a:r>
          </a:p>
        </p:txBody>
      </p:sp>
      <p:grpSp>
        <p:nvGrpSpPr>
          <p:cNvPr id="33798" name="Group 6"/>
          <p:cNvGrpSpPr>
            <a:grpSpLocks noChangeAspect="1"/>
          </p:cNvGrpSpPr>
          <p:nvPr/>
        </p:nvGrpSpPr>
        <p:grpSpPr bwMode="auto">
          <a:xfrm>
            <a:off x="3036794" y="3336552"/>
            <a:ext cx="4332288" cy="3249612"/>
            <a:chOff x="990600" y="1458913"/>
            <a:chExt cx="6858000" cy="5143500"/>
          </a:xfrm>
        </p:grpSpPr>
        <p:pic>
          <p:nvPicPr>
            <p:cNvPr id="33799" name="Picture 3" descr="eigenvalue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1458913"/>
              <a:ext cx="6858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>
              <a:off x="1890257" y="5426469"/>
              <a:ext cx="5181823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47FD55B-76F2-0E5A-565A-86DA561BA968}"/>
              </a:ext>
            </a:extLst>
          </p:cNvPr>
          <p:cNvSpPr txBox="1"/>
          <p:nvPr/>
        </p:nvSpPr>
        <p:spPr>
          <a:xfrm>
            <a:off x="7232463" y="4005299"/>
            <a:ext cx="38454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Plot of eigenvalues for each eigenvector of the covariance matrix, equivalent to the variance contained along each principal component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80AFB-F6F7-BB4D-EBB7-82B7D22C7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example, representing MNIST 4’s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7B9571-259A-7C84-6436-A77F2C64F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4625842"/>
            <a:ext cx="4344655" cy="223215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53628A6-AF93-AD70-164B-0E5247661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37" y="1398344"/>
            <a:ext cx="3186791" cy="246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FDC6E8-33FC-15CE-8DF4-5D97279BAA40}"/>
              </a:ext>
            </a:extLst>
          </p:cNvPr>
          <p:cNvSpPr txBox="1"/>
          <p:nvPr/>
        </p:nvSpPr>
        <p:spPr>
          <a:xfrm>
            <a:off x="609600" y="1141517"/>
            <a:ext cx="2681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Variance per component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0BB69C0-66E8-06A8-B205-9072E3063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81" y="4276167"/>
            <a:ext cx="3425774" cy="258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68F7BB-BDBB-C684-F88E-F4C2F7823B5A}"/>
              </a:ext>
            </a:extLst>
          </p:cNvPr>
          <p:cNvSpPr txBox="1"/>
          <p:nvPr/>
        </p:nvSpPr>
        <p:spPr>
          <a:xfrm>
            <a:off x="391937" y="3936545"/>
            <a:ext cx="3595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Cumulative % variance explained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C9BD8332-BFBC-752C-DBA1-E0F0D901D7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84"/>
          <a:stretch/>
        </p:blipFill>
        <p:spPr bwMode="auto">
          <a:xfrm>
            <a:off x="4953000" y="1646171"/>
            <a:ext cx="561975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CEDF8046-CFD9-2791-2F6F-13D1B45D6C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84"/>
          <a:stretch/>
        </p:blipFill>
        <p:spPr bwMode="auto">
          <a:xfrm>
            <a:off x="4953000" y="2812595"/>
            <a:ext cx="561975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1B8743D-F568-00C0-D12E-9711E05C158C}"/>
              </a:ext>
            </a:extLst>
          </p:cNvPr>
          <p:cNvSpPr txBox="1"/>
          <p:nvPr/>
        </p:nvSpPr>
        <p:spPr>
          <a:xfrm>
            <a:off x="5410200" y="13189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FAEE20-CB64-C06E-B40E-2006EF5DEC23}"/>
              </a:ext>
            </a:extLst>
          </p:cNvPr>
          <p:cNvSpPr txBox="1"/>
          <p:nvPr/>
        </p:nvSpPr>
        <p:spPr>
          <a:xfrm>
            <a:off x="6449570" y="132618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CFC685-321E-EDC2-387A-D25E807307A1}"/>
              </a:ext>
            </a:extLst>
          </p:cNvPr>
          <p:cNvSpPr txBox="1"/>
          <p:nvPr/>
        </p:nvSpPr>
        <p:spPr>
          <a:xfrm>
            <a:off x="7580525" y="134846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63B3E2-BEF6-C2C7-BDFE-2F8C30C9DAC9}"/>
              </a:ext>
            </a:extLst>
          </p:cNvPr>
          <p:cNvSpPr txBox="1"/>
          <p:nvPr/>
        </p:nvSpPr>
        <p:spPr>
          <a:xfrm>
            <a:off x="8814661" y="131265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7532ED-729D-85BD-76B3-B66574A9D700}"/>
              </a:ext>
            </a:extLst>
          </p:cNvPr>
          <p:cNvSpPr txBox="1"/>
          <p:nvPr/>
        </p:nvSpPr>
        <p:spPr>
          <a:xfrm>
            <a:off x="9850830" y="130151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AB4525-BE8E-F72F-9DC1-584779A4F300}"/>
              </a:ext>
            </a:extLst>
          </p:cNvPr>
          <p:cNvSpPr txBox="1"/>
          <p:nvPr/>
        </p:nvSpPr>
        <p:spPr>
          <a:xfrm>
            <a:off x="5281960" y="3871019"/>
            <a:ext cx="44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2A4EE5-EE16-BDF8-9F6C-B4BB66FDC3C8}"/>
              </a:ext>
            </a:extLst>
          </p:cNvPr>
          <p:cNvSpPr txBox="1"/>
          <p:nvPr/>
        </p:nvSpPr>
        <p:spPr>
          <a:xfrm>
            <a:off x="6283959" y="3864384"/>
            <a:ext cx="644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238A63-2D4D-53B9-EC63-202103463311}"/>
              </a:ext>
            </a:extLst>
          </p:cNvPr>
          <p:cNvSpPr txBox="1"/>
          <p:nvPr/>
        </p:nvSpPr>
        <p:spPr>
          <a:xfrm>
            <a:off x="7414914" y="3853302"/>
            <a:ext cx="644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287564-44EB-2D79-09EB-136CE5D8EA5B}"/>
              </a:ext>
            </a:extLst>
          </p:cNvPr>
          <p:cNvSpPr txBox="1"/>
          <p:nvPr/>
        </p:nvSpPr>
        <p:spPr>
          <a:xfrm>
            <a:off x="8611680" y="3871019"/>
            <a:ext cx="644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DA2802-51A8-552C-094A-56DEFFADE9FC}"/>
              </a:ext>
            </a:extLst>
          </p:cNvPr>
          <p:cNvSpPr txBox="1"/>
          <p:nvPr/>
        </p:nvSpPr>
        <p:spPr>
          <a:xfrm>
            <a:off x="9661268" y="3864384"/>
            <a:ext cx="644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768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A96FC6-0E93-C236-6997-0D8DF7C4B3BC}"/>
              </a:ext>
            </a:extLst>
          </p:cNvPr>
          <p:cNvSpPr txBox="1"/>
          <p:nvPr/>
        </p:nvSpPr>
        <p:spPr>
          <a:xfrm>
            <a:off x="5847403" y="932191"/>
            <a:ext cx="381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Reconstructions with varying # PCs</a:t>
            </a:r>
          </a:p>
        </p:txBody>
      </p:sp>
    </p:spTree>
    <p:extLst>
      <p:ext uri="{BB962C8B-B14F-4D97-AF65-F5344CB8AC3E}">
        <p14:creationId xmlns:p14="http://schemas.microsoft.com/office/powerpoint/2010/main" val="14207887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F8A1A-8244-4D72-ADE2-85F65F498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Two minute break (3 questions)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7CB01-DBAF-5C36-59DD-CB19FA9B4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955810A-627D-A663-6BE7-31F44C6C5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914401"/>
            <a:ext cx="3816087" cy="281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18764F8B-B2A9-4B32-CD77-7B0057342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860073"/>
            <a:ext cx="3877527" cy="281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0BC6555F-5ADA-9269-728E-8D3FC0E63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033" y="891381"/>
            <a:ext cx="3877525" cy="281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79AC1347-EFA3-4CCB-5377-907FD09EF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127" y="3999706"/>
            <a:ext cx="3648561" cy="266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03B14A-5497-648D-2E88-C209EDA4536B}"/>
              </a:ext>
            </a:extLst>
          </p:cNvPr>
          <p:cNvSpPr txBox="1"/>
          <p:nvPr/>
        </p:nvSpPr>
        <p:spPr>
          <a:xfrm>
            <a:off x="8379238" y="1545218"/>
            <a:ext cx="381276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If X consists of N data points of d dimensions, what is the maximum number of PCA components that would be needed to perfectly reconstruct the data?</a:t>
            </a:r>
          </a:p>
          <a:p>
            <a:endParaRPr lang="en-US" sz="2800" dirty="0"/>
          </a:p>
          <a:p>
            <a:r>
              <a:rPr lang="en-US" sz="2800" dirty="0"/>
              <a:t>Rank(X) &lt;= min(N, d)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84920D-D34D-289F-4C83-E0F0973D1FB6}"/>
              </a:ext>
            </a:extLst>
          </p:cNvPr>
          <p:cNvSpPr txBox="1"/>
          <p:nvPr/>
        </p:nvSpPr>
        <p:spPr>
          <a:xfrm>
            <a:off x="581297" y="568466"/>
            <a:ext cx="85120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For each plot of data, what is the direction of the first principal component? </a:t>
            </a:r>
          </a:p>
        </p:txBody>
      </p:sp>
    </p:spTree>
    <p:extLst>
      <p:ext uri="{BB962C8B-B14F-4D97-AF65-F5344CB8AC3E}">
        <p14:creationId xmlns:p14="http://schemas.microsoft.com/office/powerpoint/2010/main" val="31051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9F716-8927-D1ED-EE08-3F9D04E81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will be the first principal component of this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4B298-DFFA-B7C1-D06D-3D7C3EE4D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C5CF0C6-2F19-3815-8DC1-C3258756E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33575"/>
            <a:ext cx="5324475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EEB80E27-E46E-4CED-D55C-FB4CAD733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1930706"/>
            <a:ext cx="5410200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41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9F716-8927-D1ED-EE08-3F9D04E81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will be the first principal component of this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4B298-DFFA-B7C1-D06D-3D7C3EE4D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1EA8D9B-E270-EF32-7668-F47E9F35E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1398"/>
            <a:ext cx="5410200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FB144C49-A33D-53E1-BA4A-26BDC8AB1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87" y="1933575"/>
            <a:ext cx="5381625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27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446AA-123A-0AC1-57E0-2EFDA7985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PCA: MNIST at 2 dimensions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9ACD1-1BB7-8344-8E5D-947BBF761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6888EE9-5BB8-59B3-8688-10737EE36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7699"/>
            <a:ext cx="785764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5C92C8-08E0-B119-D690-35E35358D53F}"/>
              </a:ext>
            </a:extLst>
          </p:cNvPr>
          <p:cNvSpPr txBox="1"/>
          <p:nvPr/>
        </p:nvSpPr>
        <p:spPr>
          <a:xfrm>
            <a:off x="8077200" y="6096855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I’m only plotting the ‘s’ data in this lecture (500 points)</a:t>
            </a:r>
          </a:p>
        </p:txBody>
      </p:sp>
    </p:spTree>
    <p:extLst>
      <p:ext uri="{BB962C8B-B14F-4D97-AF65-F5344CB8AC3E}">
        <p14:creationId xmlns:p14="http://schemas.microsoft.com/office/powerpoint/2010/main" val="34513283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D9A2D-BBDC-69F5-67DD-C891BF16F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 Scaling and Manifold Estimation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00FCE-8EAB-13FE-B0DB-77562A307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We may care less about being able to reconstruct each data point than representing the relationships between data points</a:t>
            </a:r>
          </a:p>
          <a:p>
            <a:endParaRPr lang="en-US" dirty="0"/>
          </a:p>
          <a:p>
            <a:r>
              <a:rPr lang="en-US" dirty="0"/>
              <a:t>MDS: Preserve Euclidean pairwise distances</a:t>
            </a:r>
          </a:p>
          <a:p>
            <a:endParaRPr lang="en-US" dirty="0"/>
          </a:p>
          <a:p>
            <a:r>
              <a:rPr lang="en-US" dirty="0"/>
              <a:t>Non-metric MDS: Preserve distance orderings</a:t>
            </a:r>
          </a:p>
          <a:p>
            <a:endParaRPr lang="en-US" dirty="0"/>
          </a:p>
          <a:p>
            <a:r>
              <a:rPr lang="en-US" dirty="0"/>
              <a:t>ISOMAP: Define distances in terms of “geodesic” (graph-based) similarity</a:t>
            </a:r>
          </a:p>
        </p:txBody>
      </p:sp>
    </p:spTree>
    <p:extLst>
      <p:ext uri="{BB962C8B-B14F-4D97-AF65-F5344CB8AC3E}">
        <p14:creationId xmlns:p14="http://schemas.microsoft.com/office/powerpoint/2010/main" val="4120447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AAADD-8BAC-80B0-8E23-7585ABD38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class – dimensionality reduction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3732F-4C29-220F-10EC-6FA460015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58109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Goal: We want to represent high dimensional data with fewer dimensions, e.g. for:</a:t>
            </a:r>
          </a:p>
          <a:p>
            <a:pPr lvl="1"/>
            <a:r>
              <a:rPr lang="en-US" dirty="0"/>
              <a:t>Compression: reduced storage, faster retrieval</a:t>
            </a:r>
          </a:p>
          <a:p>
            <a:pPr lvl="1"/>
            <a:r>
              <a:rPr lang="en-US" dirty="0"/>
              <a:t>Visualization: plot in two dimensions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 good dimensionality reduction can be defined in different ways</a:t>
            </a:r>
          </a:p>
          <a:p>
            <a:pPr lvl="1"/>
            <a:r>
              <a:rPr lang="en-US" dirty="0"/>
              <a:t>Be able to reproduce the original data</a:t>
            </a:r>
          </a:p>
          <a:p>
            <a:pPr lvl="1"/>
            <a:r>
              <a:rPr lang="en-US" dirty="0"/>
              <a:t>Preserve discriminative features</a:t>
            </a:r>
          </a:p>
          <a:p>
            <a:pPr lvl="1"/>
            <a:r>
              <a:rPr lang="en-US" dirty="0"/>
              <a:t>Preserve the neighborhood structure</a:t>
            </a:r>
          </a:p>
          <a:p>
            <a:endParaRPr lang="en-US" dirty="0"/>
          </a:p>
          <a:p>
            <a:r>
              <a:rPr lang="en-US" dirty="0"/>
              <a:t>One main strategy is linear projection, e.g. a street map projects everything onto the 2D ground dimensions and ignores height</a:t>
            </a:r>
          </a:p>
          <a:p>
            <a:endParaRPr lang="en-US" dirty="0"/>
          </a:p>
          <a:p>
            <a:r>
              <a:rPr lang="en-US" dirty="0"/>
              <a:t>Another strategy is embedding or manifold fitting, where we try to preserve relationships in the data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CE1966-772D-979D-E51D-1D4D427A6D4C}"/>
              </a:ext>
            </a:extLst>
          </p:cNvPr>
          <p:cNvSpPr txBox="1"/>
          <p:nvPr/>
        </p:nvSpPr>
        <p:spPr>
          <a:xfrm>
            <a:off x="7954484" y="6202363"/>
            <a:ext cx="3627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PDF = probability density function</a:t>
            </a:r>
          </a:p>
        </p:txBody>
      </p:sp>
    </p:spTree>
    <p:extLst>
      <p:ext uri="{BB962C8B-B14F-4D97-AF65-F5344CB8AC3E}">
        <p14:creationId xmlns:p14="http://schemas.microsoft.com/office/powerpoint/2010/main" val="23591329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CCE9E-C32A-099C-A604-5AA87BA8E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MultiDimensional</a:t>
            </a:r>
            <a:r>
              <a:rPr lang="en-US" dirty="0"/>
              <a:t> Scaling (MDS)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0172D-37A9-E9C2-2A2C-AA8B72A54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4438710" cy="54864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For all data points, solve for new coordinate positions that preserve some input set of pairwise distances</a:t>
            </a:r>
          </a:p>
          <a:p>
            <a:r>
              <a:rPr lang="en-US" dirty="0"/>
              <a:t>Classic case (equations on right) uses Euclidean distance and has closed form solution</a:t>
            </a:r>
          </a:p>
          <a:p>
            <a:r>
              <a:rPr lang="en-US" dirty="0"/>
              <a:t>More generally, distance can be defined arbitrarily (e.g. from user surveys)</a:t>
            </a:r>
          </a:p>
          <a:p>
            <a:r>
              <a:rPr lang="en-US" dirty="0"/>
              <a:t>Major drawback is that the solution is most influenced by points that are far from each other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3DF6B8-BE0F-3249-631F-A66C28A20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8543" y="3810000"/>
            <a:ext cx="3262045" cy="4165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96FD1E-1A67-3BA4-7A38-3507840C2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3801" y="2676519"/>
            <a:ext cx="3505200" cy="95033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4C8A54B-1522-6B86-6094-B3319FD90C44}"/>
              </a:ext>
            </a:extLst>
          </p:cNvPr>
          <p:cNvSpPr txBox="1"/>
          <p:nvPr/>
        </p:nvSpPr>
        <p:spPr>
          <a:xfrm flipH="1">
            <a:off x="8305800" y="64008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See Forsyth AML 6.2 for details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7509EE-9B8F-B1B8-266B-58B47BFD5685}"/>
              </a:ext>
            </a:extLst>
          </p:cNvPr>
          <p:cNvSpPr txBox="1"/>
          <p:nvPr/>
        </p:nvSpPr>
        <p:spPr>
          <a:xfrm>
            <a:off x="5294810" y="2988789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Solve for y that minimizes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974095-7E6D-2CA3-9BF2-58B31154FFB7}"/>
              </a:ext>
            </a:extLst>
          </p:cNvPr>
          <p:cNvSpPr txBox="1"/>
          <p:nvPr/>
        </p:nvSpPr>
        <p:spPr>
          <a:xfrm>
            <a:off x="7239000" y="373380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where</a:t>
            </a:r>
          </a:p>
        </p:txBody>
      </p:sp>
    </p:spTree>
    <p:extLst>
      <p:ext uri="{BB962C8B-B14F-4D97-AF65-F5344CB8AC3E}">
        <p14:creationId xmlns:p14="http://schemas.microsoft.com/office/powerpoint/2010/main" val="6821102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131A7-B43F-1D60-FB65-95552F817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MDS on MNIST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8B6EE-C172-41FB-DA0B-2E9A28AE8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2971800" cy="5135563"/>
          </a:xfrm>
        </p:spPr>
        <p:txBody>
          <a:bodyPr/>
          <a:lstStyle/>
          <a:p>
            <a:r>
              <a:rPr lang="en-US" dirty="0"/>
              <a:t>30 PCA components</a:t>
            </a:r>
          </a:p>
          <a:p>
            <a:r>
              <a:rPr lang="en-US" dirty="0"/>
              <a:t>MDS to 2 dimensions</a:t>
            </a:r>
          </a:p>
          <a:p>
            <a:endParaRPr lang="en-US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87C537B-4FB4-2826-FC23-4783D0A07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22031"/>
            <a:ext cx="6174854" cy="456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ECD016-D55C-915F-E757-CFFAF34A1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14" y="5177697"/>
            <a:ext cx="6174854" cy="16803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5D8CB3-94AF-E1EC-B0E5-1A3EF1DA199F}"/>
              </a:ext>
            </a:extLst>
          </p:cNvPr>
          <p:cNvSpPr txBox="1"/>
          <p:nvPr/>
        </p:nvSpPr>
        <p:spPr>
          <a:xfrm>
            <a:off x="8077200" y="593467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For MDS and others, manifolds are fit on only ‘x’ data for speed (500 pts)</a:t>
            </a:r>
          </a:p>
        </p:txBody>
      </p:sp>
    </p:spTree>
    <p:extLst>
      <p:ext uri="{BB962C8B-B14F-4D97-AF65-F5344CB8AC3E}">
        <p14:creationId xmlns:p14="http://schemas.microsoft.com/office/powerpoint/2010/main" val="28407277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131A7-B43F-1D60-FB65-95552F817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MDS on MNIST 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87C537B-4FB4-2826-FC23-4783D0A07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44159"/>
            <a:ext cx="5324476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AB952E-9CA7-C51D-9831-D2298C851562}"/>
              </a:ext>
            </a:extLst>
          </p:cNvPr>
          <p:cNvSpPr txBox="1"/>
          <p:nvPr/>
        </p:nvSpPr>
        <p:spPr>
          <a:xfrm>
            <a:off x="1143000" y="1312926"/>
            <a:ext cx="3442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Pre-process with PCA to 30 dim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A9F619-D44D-80C6-F06D-548749F32D70}"/>
              </a:ext>
            </a:extLst>
          </p:cNvPr>
          <p:cNvSpPr txBox="1"/>
          <p:nvPr/>
        </p:nvSpPr>
        <p:spPr>
          <a:xfrm>
            <a:off x="7162800" y="1292412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PCA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8B6F59ED-3706-0F44-0A82-C9AED65FF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82258"/>
            <a:ext cx="5276850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43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FE763-52B1-A88D-5D4B-167A2588E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Non-metric MDS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29123-EEEB-B1E2-FBB0-4670C9457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6858000" cy="5135563"/>
          </a:xfrm>
        </p:spPr>
        <p:txBody>
          <a:bodyPr/>
          <a:lstStyle/>
          <a:p>
            <a:r>
              <a:rPr lang="en-US" dirty="0"/>
              <a:t>Optimize position of data points so that Euclidean distance preserves the ordering of input pairwise distances</a:t>
            </a:r>
          </a:p>
          <a:p>
            <a:r>
              <a:rPr lang="en-US" dirty="0"/>
              <a:t>Requires only an order of dissimilarities</a:t>
            </a:r>
          </a:p>
          <a:p>
            <a:endParaRPr lang="en-US" dirty="0"/>
          </a:p>
          <a:p>
            <a:r>
              <a:rPr lang="en-US" dirty="0"/>
              <a:t>Slow because this is a complicated optimization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0861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272CD-DFA2-42B7-A776-03D555EA0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A8724-DC10-2F2F-EFC2-4ED159435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4800600" cy="5135563"/>
          </a:xfrm>
        </p:spPr>
        <p:txBody>
          <a:bodyPr/>
          <a:lstStyle/>
          <a:p>
            <a:r>
              <a:rPr lang="en-US" dirty="0"/>
              <a:t>Same as MDS but define distance in a graph</a:t>
            </a:r>
          </a:p>
          <a:p>
            <a:pPr lvl="1"/>
            <a:r>
              <a:rPr lang="en-US" dirty="0"/>
              <a:t>Compute adjacency graph (e.g. 5 nearest neighbors) </a:t>
            </a:r>
          </a:p>
          <a:p>
            <a:pPr lvl="1"/>
            <a:r>
              <a:rPr lang="en-US" dirty="0"/>
              <a:t>Distance is shortest path in graph between two points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9CBF22-1914-551F-2CF7-9BFDD35DDEB1}"/>
              </a:ext>
            </a:extLst>
          </p:cNvPr>
          <p:cNvSpPr txBox="1"/>
          <p:nvPr/>
        </p:nvSpPr>
        <p:spPr>
          <a:xfrm>
            <a:off x="6629400" y="272534"/>
            <a:ext cx="2347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MNIST Iso (PCA: 30)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E26914-E668-A858-CFF2-0B8DE48374A3}"/>
              </a:ext>
            </a:extLst>
          </p:cNvPr>
          <p:cNvSpPr txBox="1"/>
          <p:nvPr/>
        </p:nvSpPr>
        <p:spPr>
          <a:xfrm>
            <a:off x="10242446" y="5284909"/>
            <a:ext cx="1949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MNIST MDS (PCA: 30)</a:t>
            </a:r>
          </a:p>
        </p:txBody>
      </p:sp>
      <p:pic>
        <p:nvPicPr>
          <p:cNvPr id="9224" name="Picture 8">
            <a:extLst>
              <a:ext uri="{FF2B5EF4-FFF2-40B4-BE49-F238E27FC236}">
                <a16:creationId xmlns:a16="http://schemas.microsoft.com/office/drawing/2014/main" id="{386617D9-6A41-B6E2-6E60-AF8CCDEF8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718066"/>
            <a:ext cx="4253308" cy="317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B53BA83-3E19-254E-4FB7-0BECEE4EB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814" y="4126764"/>
            <a:ext cx="3696759" cy="273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7730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3C155-E79A-05CB-87B3-70151927C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t-SNE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96C22-EA55-0ED4-4E77-AA11587089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990600"/>
                <a:ext cx="5867400" cy="58674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Map to 2 or 3 dimensions while preserving similarities of nearby points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Assign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that pairs of points are similar, e.g. with Gaussian weighted distance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Define similarity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 new coordinates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Minimize KL divergence between p and q (i.e. they should have similar distributions) using gradient descent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96C22-EA55-0ED4-4E77-AA11587089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90600"/>
                <a:ext cx="5867400" cy="5867400"/>
              </a:xfrm>
              <a:blipFill>
                <a:blip r:embed="rId2"/>
                <a:stretch>
                  <a:fillRect l="-2492" t="-2079" r="-2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1B6C35BF-DAB8-8DF0-BF48-4F29D34A0E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3779"/>
          <a:stretch/>
        </p:blipFill>
        <p:spPr>
          <a:xfrm>
            <a:off x="6934200" y="1933125"/>
            <a:ext cx="4448208" cy="12678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62499C-BFFC-782E-66AF-0966B28828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10"/>
          <a:stretch/>
        </p:blipFill>
        <p:spPr>
          <a:xfrm>
            <a:off x="7115046" y="4067349"/>
            <a:ext cx="3991004" cy="9230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53F5651-62D4-9DD9-A391-1E6A0E3AA5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0" y="5410200"/>
            <a:ext cx="3162323" cy="7905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1E6BB2-784D-0D9C-E06B-A5179962604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565"/>
          <a:stretch/>
        </p:blipFill>
        <p:spPr>
          <a:xfrm>
            <a:off x="8077200" y="3124200"/>
            <a:ext cx="1914297" cy="75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3225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3C155-E79A-05CB-87B3-70151927C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t-SNE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96C22-EA55-0ED4-4E77-AA1158708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5867400" cy="5135563"/>
          </a:xfrm>
        </p:spPr>
        <p:txBody>
          <a:bodyPr/>
          <a:lstStyle/>
          <a:p>
            <a:r>
              <a:rPr lang="en-US" dirty="0"/>
              <a:t>In high dimensions, each point tends to be similarly distant to many points, so we often use PCA before applying t-SNE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9A347A-4F85-CEB5-038E-61947F58395C}"/>
              </a:ext>
            </a:extLst>
          </p:cNvPr>
          <p:cNvSpPr txBox="1"/>
          <p:nvPr/>
        </p:nvSpPr>
        <p:spPr>
          <a:xfrm>
            <a:off x="7321832" y="1590525"/>
            <a:ext cx="4237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t-SNE on 30 PCA dimensions of MNIST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F521CD4-D9D5-2980-21EC-1D1B4B268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842" y="1959857"/>
            <a:ext cx="5276850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0766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6FECF-2104-F252-2B14-20ABAA77B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BC1EF-8797-CD28-14F9-358624DEF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010388-A7D9-E8E1-5457-339FE1CCF465}"/>
              </a:ext>
            </a:extLst>
          </p:cNvPr>
          <p:cNvSpPr txBox="1"/>
          <p:nvPr/>
        </p:nvSpPr>
        <p:spPr>
          <a:xfrm>
            <a:off x="5181600" y="6477000"/>
            <a:ext cx="67585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https://scikit-learn.org/stable/auto_examples/manifold/plot_compare_methods.html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10242" name="Picture 2" descr="Original S-curve samples">
            <a:extLst>
              <a:ext uri="{FF2B5EF4-FFF2-40B4-BE49-F238E27FC236}">
                <a16:creationId xmlns:a16="http://schemas.microsoft.com/office/drawing/2014/main" id="{AAFAAAB6-A7A4-6863-23CA-A45F2D12F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25415"/>
            <a:ext cx="4607169" cy="460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somap Embedding">
            <a:extLst>
              <a:ext uri="{FF2B5EF4-FFF2-40B4-BE49-F238E27FC236}">
                <a16:creationId xmlns:a16="http://schemas.microsoft.com/office/drawing/2014/main" id="{8F6C3716-F008-E144-A39A-EE4047657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6" y="571499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Multidimensional scaling">
            <a:extLst>
              <a:ext uri="{FF2B5EF4-FFF2-40B4-BE49-F238E27FC236}">
                <a16:creationId xmlns:a16="http://schemas.microsoft.com/office/drawing/2014/main" id="{15672457-17AC-E441-B5D8-3E9E93180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592" y="6286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T-distributed Stochastic    Neighbor Embedding">
            <a:extLst>
              <a:ext uri="{FF2B5EF4-FFF2-40B4-BE49-F238E27FC236}">
                <a16:creationId xmlns:a16="http://schemas.microsoft.com/office/drawing/2014/main" id="{1DD4FC7C-D8BB-9C7C-C23F-65E80CB13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957" y="3779836"/>
            <a:ext cx="2531338" cy="253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2404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F5369-4E3D-70BF-E02E-BD1352ECD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on MNIST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5CD0B00-D901-E4A3-1CBC-E19CBA11D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225" y="3791627"/>
            <a:ext cx="4009974" cy="298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E81018-ADA2-6FE0-E16B-2D5681977FD3}"/>
              </a:ext>
            </a:extLst>
          </p:cNvPr>
          <p:cNvSpPr txBox="1"/>
          <p:nvPr/>
        </p:nvSpPr>
        <p:spPr>
          <a:xfrm>
            <a:off x="9818077" y="3369541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tSNE</a:t>
            </a:r>
            <a:endParaRPr lang="en-US" dirty="0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AF439EEB-5AC8-A2FD-2E4C-30BAB0F6A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923" y="3802923"/>
            <a:ext cx="4009975" cy="298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A9BD6A-D92C-B820-CFA1-06EC8161778B}"/>
              </a:ext>
            </a:extLst>
          </p:cNvPr>
          <p:cNvSpPr txBox="1"/>
          <p:nvPr/>
        </p:nvSpPr>
        <p:spPr>
          <a:xfrm>
            <a:off x="5393971" y="3351529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IsoMap</a:t>
            </a:r>
            <a:endParaRPr 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28B8133-0693-1E2E-A52C-D4C4E742E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791627"/>
            <a:ext cx="3836295" cy="283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A651EB-1309-B291-C529-C87E81F8CEEE}"/>
              </a:ext>
            </a:extLst>
          </p:cNvPr>
          <p:cNvSpPr txBox="1"/>
          <p:nvPr/>
        </p:nvSpPr>
        <p:spPr>
          <a:xfrm>
            <a:off x="1053064" y="336954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MDS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7D382C6F-DEFF-C4CE-5283-91A79D906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060" y="287466"/>
            <a:ext cx="3752558" cy="283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CA4D2A3-EC96-82AB-8049-D87F224270AD}"/>
              </a:ext>
            </a:extLst>
          </p:cNvPr>
          <p:cNvSpPr txBox="1"/>
          <p:nvPr/>
        </p:nvSpPr>
        <p:spPr>
          <a:xfrm>
            <a:off x="6705600" y="141632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PCA</a:t>
            </a:r>
          </a:p>
        </p:txBody>
      </p:sp>
    </p:spTree>
    <p:extLst>
      <p:ext uri="{BB962C8B-B14F-4D97-AF65-F5344CB8AC3E}">
        <p14:creationId xmlns:p14="http://schemas.microsoft.com/office/powerpoint/2010/main" val="22799836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47176-0B41-3FAB-B290-9687FE21B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UMAP (McInnes, 2020)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820AB-14AB-D31C-AB3A-D712D4651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Assumes data is uniformly distributed on an underlying manifold that is locally connected. Goal is to preserve that local structure.</a:t>
            </a:r>
          </a:p>
          <a:p>
            <a:r>
              <a:rPr lang="en-US" dirty="0"/>
              <a:t>Algorithm: relatively complicated, incorporates many ideas from other methods, has strong mathematical foundations</a:t>
            </a:r>
          </a:p>
          <a:p>
            <a:r>
              <a:rPr lang="en-US" dirty="0"/>
              <a:t>Hyperparameters:</a:t>
            </a:r>
          </a:p>
          <a:p>
            <a:pPr lvl="1"/>
            <a:r>
              <a:rPr lang="en-US" dirty="0"/>
              <a:t>number of neighbors to consider</a:t>
            </a:r>
          </a:p>
          <a:p>
            <a:pPr lvl="1"/>
            <a:r>
              <a:rPr lang="en-US" dirty="0"/>
              <a:t>dimension of target embedding</a:t>
            </a:r>
          </a:p>
          <a:p>
            <a:pPr lvl="1"/>
            <a:r>
              <a:rPr lang="en-US" dirty="0"/>
              <a:t>desired separation between close points</a:t>
            </a:r>
          </a:p>
          <a:p>
            <a:pPr lvl="1"/>
            <a:r>
              <a:rPr lang="en-US" dirty="0"/>
              <a:t>number of training epochs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F77057-FDA6-B1C5-B343-F08B0DEE6778}"/>
              </a:ext>
            </a:extLst>
          </p:cNvPr>
          <p:cNvSpPr txBox="1"/>
          <p:nvPr/>
        </p:nvSpPr>
        <p:spPr>
          <a:xfrm>
            <a:off x="76200" y="645601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https://arxiv.org/abs/1802.03426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2838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AAADD-8BAC-80B0-8E23-7585ABD38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class – PCA and manifolds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3732F-4C29-220F-10EC-6FA460015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Linear projection</a:t>
            </a:r>
          </a:p>
          <a:p>
            <a:pPr lvl="1"/>
            <a:r>
              <a:rPr lang="en-US" dirty="0"/>
              <a:t>PCA: Principal Components Analysis</a:t>
            </a:r>
          </a:p>
          <a:p>
            <a:pPr lvl="1"/>
            <a:r>
              <a:rPr lang="en-US" dirty="0"/>
              <a:t>Reduce dimension while preserving variance of data</a:t>
            </a:r>
          </a:p>
          <a:p>
            <a:endParaRPr lang="en-US" dirty="0"/>
          </a:p>
          <a:p>
            <a:r>
              <a:rPr lang="en-US" dirty="0"/>
              <a:t>Embedding/manifold learning</a:t>
            </a:r>
          </a:p>
          <a:p>
            <a:pPr lvl="1"/>
            <a:r>
              <a:rPr lang="en-US" dirty="0"/>
              <a:t>MDS (multidimensional scaling), </a:t>
            </a:r>
            <a:r>
              <a:rPr lang="en-US" dirty="0" err="1"/>
              <a:t>IsoMap</a:t>
            </a:r>
            <a:r>
              <a:rPr lang="en-US" dirty="0"/>
              <a:t> and t-SNE</a:t>
            </a:r>
          </a:p>
          <a:p>
            <a:pPr lvl="1"/>
            <a:r>
              <a:rPr lang="en-US" dirty="0"/>
              <a:t>Preserve point distances and/or local structure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3B38BBF-DC07-3EB3-1F60-02836E7BE7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5" t="12821" r="57692" b="55128"/>
          <a:stretch/>
        </p:blipFill>
        <p:spPr bwMode="auto">
          <a:xfrm>
            <a:off x="9601200" y="-18250"/>
            <a:ext cx="19812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F750F08-7AD9-2916-ACAA-FA05962EAC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18" t="4584" b="49487"/>
          <a:stretch/>
        </p:blipFill>
        <p:spPr bwMode="auto">
          <a:xfrm>
            <a:off x="9259265" y="1962950"/>
            <a:ext cx="2399335" cy="214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B3C88C8-4262-708A-9D59-F3F4180B5A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4" t="50812"/>
          <a:stretch/>
        </p:blipFill>
        <p:spPr bwMode="auto">
          <a:xfrm>
            <a:off x="9532013" y="4321629"/>
            <a:ext cx="1930038" cy="200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0B4592-5D55-130A-39DD-B425350ACEEA}"/>
              </a:ext>
            </a:extLst>
          </p:cNvPr>
          <p:cNvSpPr txBox="1"/>
          <p:nvPr/>
        </p:nvSpPr>
        <p:spPr>
          <a:xfrm>
            <a:off x="10662383" y="-18250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3D Data</a:t>
            </a:r>
          </a:p>
        </p:txBody>
      </p:sp>
    </p:spTree>
    <p:extLst>
      <p:ext uri="{BB962C8B-B14F-4D97-AF65-F5344CB8AC3E}">
        <p14:creationId xmlns:p14="http://schemas.microsoft.com/office/powerpoint/2010/main" val="5303675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86FEA-3486-9465-77F3-9933F03FC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4B447-7505-313E-DBB0-4246A5573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5F8F7A-3A8C-5915-C597-090147EE8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063" y="69973"/>
            <a:ext cx="8182063" cy="41712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5B1450-A4E3-5255-22D7-84B67BB98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5" y="4232511"/>
            <a:ext cx="8182063" cy="20522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2E40D6B-B5B1-9244-A6A4-FE005E608E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9000" y="0"/>
            <a:ext cx="2147582" cy="58051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69B3450-1649-B75E-AB0B-0CF04C227D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6582" y="0"/>
            <a:ext cx="738231" cy="56877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97366FA-E1AA-78CB-C343-07BCF36269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1097" y="0"/>
            <a:ext cx="1140903" cy="572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565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89112-DCA0-F03C-1968-838A262BD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UMAP on MNIST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B9CE9-6796-9518-312A-1997FB2B3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1BBA30-92BD-737E-D522-2C5A61D0201D}"/>
              </a:ext>
            </a:extLst>
          </p:cNvPr>
          <p:cNvSpPr txBox="1"/>
          <p:nvPr/>
        </p:nvSpPr>
        <p:spPr>
          <a:xfrm>
            <a:off x="975960" y="4827803"/>
            <a:ext cx="3971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‘m’ (5000 points), 100 neighbors, 34s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0901EC-7B30-0D0A-984D-B7CD847B786E}"/>
              </a:ext>
            </a:extLst>
          </p:cNvPr>
          <p:cNvSpPr txBox="1"/>
          <p:nvPr/>
        </p:nvSpPr>
        <p:spPr>
          <a:xfrm>
            <a:off x="7037892" y="4856525"/>
            <a:ext cx="2830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‘s’ (500 pts), 10 neighbors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45CB10-9F46-6181-A541-C5CBE30F9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71663"/>
            <a:ext cx="10287000" cy="1498434"/>
          </a:xfrm>
          <a:prstGeom prst="rect">
            <a:avLst/>
          </a:prstGeom>
        </p:spPr>
      </p:pic>
      <p:pic>
        <p:nvPicPr>
          <p:cNvPr id="13318" name="Picture 6">
            <a:extLst>
              <a:ext uri="{FF2B5EF4-FFF2-40B4-BE49-F238E27FC236}">
                <a16:creationId xmlns:a16="http://schemas.microsoft.com/office/drawing/2014/main" id="{AFDDF016-E5DA-B991-270A-62AB5D6F7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841" y="916106"/>
            <a:ext cx="5086350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>
            <a:extLst>
              <a:ext uri="{FF2B5EF4-FFF2-40B4-BE49-F238E27FC236}">
                <a16:creationId xmlns:a16="http://schemas.microsoft.com/office/drawing/2014/main" id="{5C7C4C69-26B9-FB29-F837-92817E442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91" y="932838"/>
            <a:ext cx="5086350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1584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5681B-6683-A63D-8FF8-59E983CF9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UMAP on MNIST 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3980D6FD-07A9-D2A3-9449-354C6360F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6724262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3F43FC-98EB-900B-86B3-9721925E35EF}"/>
              </a:ext>
            </a:extLst>
          </p:cNvPr>
          <p:cNvSpPr txBox="1"/>
          <p:nvPr/>
        </p:nvSpPr>
        <p:spPr>
          <a:xfrm>
            <a:off x="1757138" y="6398697"/>
            <a:ext cx="4331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‘all’ (50,000 points), 100 neighbors, 200s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746788F-F188-FBCE-0825-9E1CB0F505E3}"/>
              </a:ext>
            </a:extLst>
          </p:cNvPr>
          <p:cNvCxnSpPr/>
          <p:nvPr/>
        </p:nvCxnSpPr>
        <p:spPr>
          <a:xfrm flipV="1">
            <a:off x="6705600" y="2502694"/>
            <a:ext cx="1600200" cy="1360487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8" name="Picture 8">
            <a:extLst>
              <a:ext uri="{FF2B5EF4-FFF2-40B4-BE49-F238E27FC236}">
                <a16:creationId xmlns:a16="http://schemas.microsoft.com/office/drawing/2014/main" id="{5AE425D9-9562-4397-855B-E56E70A89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354" y="1828372"/>
            <a:ext cx="1243013" cy="124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>
            <a:extLst>
              <a:ext uri="{FF2B5EF4-FFF2-40B4-BE49-F238E27FC236}">
                <a16:creationId xmlns:a16="http://schemas.microsoft.com/office/drawing/2014/main" id="{83E36C1D-D295-DE32-7B2F-6E7FE9F57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9971"/>
            <a:ext cx="1116806" cy="111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2D42C67-ED13-D100-DE1B-CB9F01FED823}"/>
              </a:ext>
            </a:extLst>
          </p:cNvPr>
          <p:cNvCxnSpPr>
            <a:cxnSpLocks/>
          </p:cNvCxnSpPr>
          <p:nvPr/>
        </p:nvCxnSpPr>
        <p:spPr>
          <a:xfrm flipV="1">
            <a:off x="2322466" y="1295400"/>
            <a:ext cx="2401934" cy="213360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72" name="Picture 12">
            <a:extLst>
              <a:ext uri="{FF2B5EF4-FFF2-40B4-BE49-F238E27FC236}">
                <a16:creationId xmlns:a16="http://schemas.microsoft.com/office/drawing/2014/main" id="{EB28CABB-20CE-1C34-64B5-4565AFCAA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6" y="893402"/>
            <a:ext cx="1468798" cy="1468798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BE2D1C8-7249-BC9A-8442-5224D2C79C51}"/>
              </a:ext>
            </a:extLst>
          </p:cNvPr>
          <p:cNvCxnSpPr>
            <a:cxnSpLocks/>
          </p:cNvCxnSpPr>
          <p:nvPr/>
        </p:nvCxnSpPr>
        <p:spPr>
          <a:xfrm flipH="1" flipV="1">
            <a:off x="1447800" y="2362200"/>
            <a:ext cx="1057615" cy="38100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74" name="Picture 14">
            <a:extLst>
              <a:ext uri="{FF2B5EF4-FFF2-40B4-BE49-F238E27FC236}">
                <a16:creationId xmlns:a16="http://schemas.microsoft.com/office/drawing/2014/main" id="{6456DEC0-9BB3-FA05-49F6-33CD2CF99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309" y="5358178"/>
            <a:ext cx="1243013" cy="124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1E70963-0CC6-86A6-670B-CF775210C707}"/>
              </a:ext>
            </a:extLst>
          </p:cNvPr>
          <p:cNvCxnSpPr>
            <a:cxnSpLocks/>
          </p:cNvCxnSpPr>
          <p:nvPr/>
        </p:nvCxnSpPr>
        <p:spPr>
          <a:xfrm>
            <a:off x="4518515" y="4564340"/>
            <a:ext cx="2931281" cy="195524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76" name="Picture 16">
            <a:extLst>
              <a:ext uri="{FF2B5EF4-FFF2-40B4-BE49-F238E27FC236}">
                <a16:creationId xmlns:a16="http://schemas.microsoft.com/office/drawing/2014/main" id="{A26C9879-5DAC-F497-79B6-70B644045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493" y="1828372"/>
            <a:ext cx="1243013" cy="124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8" name="Picture 18">
            <a:extLst>
              <a:ext uri="{FF2B5EF4-FFF2-40B4-BE49-F238E27FC236}">
                <a16:creationId xmlns:a16="http://schemas.microsoft.com/office/drawing/2014/main" id="{EB3A352A-B8C0-5BB9-1373-12906A496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493" y="3109363"/>
            <a:ext cx="1243013" cy="124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1092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5411D-AFCF-2E2E-643A-D24C51F6B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944A3-B051-0791-BDD1-71586F016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6781800" cy="51355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PCA reduces dimensions by linear projection</a:t>
            </a:r>
          </a:p>
          <a:p>
            <a:pPr lvl="1"/>
            <a:r>
              <a:rPr lang="en-US" dirty="0"/>
              <a:t>Preserves variance to reproduce data as well as possible, according to mean squared error</a:t>
            </a:r>
          </a:p>
          <a:p>
            <a:pPr lvl="1"/>
            <a:r>
              <a:rPr lang="en-US" dirty="0"/>
              <a:t>May not preserve local structure or discriminative information</a:t>
            </a:r>
          </a:p>
          <a:p>
            <a:endParaRPr lang="en-US" dirty="0"/>
          </a:p>
          <a:p>
            <a:r>
              <a:rPr lang="en-US" dirty="0"/>
              <a:t>Other methods try to preserve relationships between points</a:t>
            </a:r>
          </a:p>
          <a:p>
            <a:pPr lvl="1"/>
            <a:r>
              <a:rPr lang="en-US" dirty="0"/>
              <a:t>MDS: preserve pairwise distances</a:t>
            </a:r>
          </a:p>
          <a:p>
            <a:pPr lvl="1"/>
            <a:r>
              <a:rPr lang="en-US" dirty="0" err="1"/>
              <a:t>IsoMap</a:t>
            </a:r>
            <a:r>
              <a:rPr lang="en-US" dirty="0"/>
              <a:t>: MDS but using a graph-based distance</a:t>
            </a:r>
          </a:p>
          <a:p>
            <a:pPr lvl="1"/>
            <a:r>
              <a:rPr lang="en-US" dirty="0"/>
              <a:t>t-SNE: preserve a probabilistic distribution of neighbors for each point (also focusing on closest points)</a:t>
            </a:r>
          </a:p>
          <a:p>
            <a:pPr lvl="1"/>
            <a:r>
              <a:rPr lang="en-US" dirty="0"/>
              <a:t>UMAP: incorporates k-</a:t>
            </a:r>
            <a:r>
              <a:rPr lang="en-US" dirty="0" err="1"/>
              <a:t>nn</a:t>
            </a:r>
            <a:r>
              <a:rPr lang="en-US" dirty="0"/>
              <a:t> structure, spectral embedding, and more to achieve good embeddings relatively quickly</a:t>
            </a:r>
          </a:p>
          <a:p>
            <a:pPr lvl="1"/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75C1B74-E9BE-2636-340B-6F29C9B13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124200"/>
            <a:ext cx="4285862" cy="327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creen Shot 2013-12-02 at 10.00.27 PM.png">
            <a:extLst>
              <a:ext uri="{FF2B5EF4-FFF2-40B4-BE49-F238E27FC236}">
                <a16:creationId xmlns:a16="http://schemas.microsoft.com/office/drawing/2014/main" id="{D896B5FD-DC6F-94DB-9F3A-F7E8ED0B76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44"/>
          <a:stretch/>
        </p:blipFill>
        <p:spPr>
          <a:xfrm>
            <a:off x="7696200" y="242737"/>
            <a:ext cx="4285862" cy="288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130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62561-A800-2CB8-1751-5845ABE3B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class: Topic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60C1A-18D8-1366-EA3E-97DCEA186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8184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1D5B3-F219-9CE4-A43F-0769A81AD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102CB-1CA6-FFB8-3557-5B9AA01B0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LDA</a:t>
            </a:r>
          </a:p>
          <a:p>
            <a:r>
              <a:rPr lang="en-US" dirty="0"/>
              <a:t>LSA</a:t>
            </a:r>
          </a:p>
          <a:p>
            <a:r>
              <a:rPr lang="en-US" dirty="0" err="1"/>
              <a:t>BertTopic</a:t>
            </a:r>
            <a:endParaRPr lang="en-US" dirty="0"/>
          </a:p>
          <a:p>
            <a:pPr lvl="1"/>
            <a:r>
              <a:rPr lang="en-US" dirty="0">
                <a:hlinkClick r:id="rId2"/>
              </a:rPr>
              <a:t>https://blog.deepgram.com/python-topic-modeling-with-a-bert-model/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https://www.pinecone.io/learn/bertopic/</a:t>
            </a:r>
            <a:r>
              <a:rPr lang="en-US" dirty="0"/>
              <a:t>  (also covers </a:t>
            </a:r>
            <a:r>
              <a:rPr lang="en-US" dirty="0" err="1"/>
              <a:t>umap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36677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BD4C6-4920-3199-6F09-4FB978445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53E28-EAD4-1E86-B91D-201481AC8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Vectors and matrices</a:t>
            </a:r>
          </a:p>
          <a:p>
            <a:r>
              <a:rPr lang="en-US" dirty="0"/>
              <a:t>Translation</a:t>
            </a:r>
          </a:p>
          <a:p>
            <a:r>
              <a:rPr lang="en-US" dirty="0"/>
              <a:t>Projection</a:t>
            </a:r>
          </a:p>
          <a:p>
            <a:r>
              <a:rPr lang="en-US" dirty="0"/>
              <a:t>Scaling</a:t>
            </a:r>
          </a:p>
          <a:p>
            <a:r>
              <a:rPr lang="en-US" dirty="0"/>
              <a:t>Rotation</a:t>
            </a:r>
          </a:p>
          <a:p>
            <a:r>
              <a:rPr lang="en-US" dirty="0"/>
              <a:t>Rank</a:t>
            </a:r>
          </a:p>
          <a:p>
            <a:r>
              <a:rPr lang="en-US" dirty="0"/>
              <a:t>Eigenvectors/eigenvalues</a:t>
            </a:r>
          </a:p>
          <a:p>
            <a:r>
              <a:rPr lang="en-US" dirty="0"/>
              <a:t>SVD</a:t>
            </a:r>
          </a:p>
        </p:txBody>
      </p:sp>
    </p:spTree>
    <p:extLst>
      <p:ext uri="{BB962C8B-B14F-4D97-AF65-F5344CB8AC3E}">
        <p14:creationId xmlns:p14="http://schemas.microsoft.com/office/powerpoint/2010/main" val="65183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7C69B-1BB1-1358-30CA-8E528E126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74EFC8-6807-8242-65FC-C25DCE2404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Vector</a:t>
                </a:r>
                <a:r>
                  <a:rPr lang="en-US" dirty="0"/>
                  <a:t> can represent a data point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or a </a:t>
                </a:r>
                <a:r>
                  <a:rPr lang="en-US" b="1" dirty="0"/>
                  <a:t>projection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onto a </a:t>
                </a:r>
                <a:r>
                  <a:rPr lang="en-US" b="1" dirty="0"/>
                  <a:t>coordinate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projects data point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onto the axis defined by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US" b="1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E.g. suppose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selects the first value of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dirty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adds the two values of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together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Matrix</a:t>
                </a:r>
                <a:r>
                  <a:rPr lang="en-US" dirty="0"/>
                  <a:t> can represent a set of data points or a set of projection vectors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74EFC8-6807-8242-65FC-C25DCE2404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2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5009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11961-9BC2-2477-4F50-0657C937A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1DB351-F04C-6380-D549-F7B3E852CA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Translation</a:t>
                </a:r>
                <a:r>
                  <a:rPr lang="en-US" dirty="0"/>
                  <a:t> is a transformation that adds a constant value to each vector</a:t>
                </a:r>
              </a:p>
              <a:p>
                <a:r>
                  <a:rPr lang="en-US" dirty="0"/>
                  <a:t>E.g. centering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–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the mean of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Scaling</a:t>
                </a:r>
                <a:r>
                  <a:rPr lang="en-US" dirty="0"/>
                  <a:t> is a transformation that multiplies each coordinate by a constant value</a:t>
                </a:r>
              </a:p>
              <a:p>
                <a:r>
                  <a:rPr lang="en-US" dirty="0"/>
                  <a:t>E.g.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/>
                            <m:e/>
                          </m:mr>
                          <m:mr>
                            <m:e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/>
                          </m:mr>
                          <m:mr>
                            <m:e/>
                            <m:e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will double the value of the first coordinate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when applied as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𝑾𝒙</m:t>
                    </m:r>
                  </m:oMath>
                </a14:m>
                <a:r>
                  <a:rPr lang="en-US" dirty="0"/>
                  <a:t>  (blanks are assumed to be zero)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1DB351-F04C-6380-D549-F7B3E852CA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1425" r="-1389" b="-2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4175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6793F-3EE6-E670-E950-F9E1E7062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6B4D73-9A12-8D6C-B943-1733B38D56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Rotation </a:t>
                </a:r>
                <a:r>
                  <a:rPr lang="en-US" dirty="0"/>
                  <a:t>is a set of projections that preserves the distances between points and distances to the origin</a:t>
                </a:r>
              </a:p>
              <a:p>
                <a:r>
                  <a:rPr lang="en-US" dirty="0"/>
                  <a:t>Each row and column represents a </a:t>
                </a:r>
                <a:r>
                  <a:rPr lang="en-US" b="1" dirty="0"/>
                  <a:t>basis vector</a:t>
                </a:r>
              </a:p>
              <a:p>
                <a:r>
                  <a:rPr lang="en-US" dirty="0"/>
                  <a:t>The basic vectors must have a unit norm and be orthogonal to each other: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=1,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=0,  ∀(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6B4D73-9A12-8D6C-B943-1733B38D56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544" r="-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9155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59D6E-AB28-DE50-01C6-661BFA78C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17625A-E441-1B02-B4BA-462CA98C8E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Rank </a:t>
                </a:r>
                <a:r>
                  <a:rPr lang="en-US" dirty="0"/>
                  <a:t>of </a:t>
                </a:r>
                <a:r>
                  <a:rPr lang="en-US" dirty="0" err="1"/>
                  <a:t>matrix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dirty="0"/>
                  <a:t> is the number of linearly independent vectors in the rows or columns of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endParaRPr lang="en-US" b="1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𝑅𝑎𝑛𝑘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at most the smaller of the number of rows and columns in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𝑅𝑎𝑛𝑘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1" i="1" dirty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e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e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𝑅𝑎𝑛𝑘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1" i="1" dirty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e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e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b="0" dirty="0"/>
                  <a:t> because one of the rows (or columns) can be composed of a weighted sum of the others</a:t>
                </a:r>
              </a:p>
              <a:p>
                <a:pPr marL="0" indent="0">
                  <a:buNone/>
                </a:pPr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17625A-E441-1B02-B4BA-462CA98C8E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425" r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82997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pagestyle{empty}&#10;\usepackage{color,amsmath}&#10;\begin{document}&#10;\begin{eqnarray}&#10;\{ \vec{\bf p}_j \}_{j=1...P}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557"/>
  <p:tag name="BOXFONT" val="10"/>
  <p:tag name="BOXWRAP" val="False"/>
  <p:tag name="WORKAROUNDTRANSPARENCYBUG" val="False"/>
  <p:tag name="BITMAPFORMAT" val="png256"/>
  <p:tag name="DEBUGINTERACTIVE" val="True"/>
  <p:tag name="ORIGWIDTH" val="104"/>
  <p:tag name="PICTUREFILESIZE" val="878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pagestyle{empty}&#10;\begin{document}&#10;\begin{eqnarray}&#10;\lambda_j&#10;\nonumber 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557"/>
  <p:tag name="BOXFONT" val="10"/>
  <p:tag name="BOXWRAP" val="False"/>
  <p:tag name="WORKAROUNDTRANSPARENCYBUG" val="False"/>
  <p:tag name="BITMAPFORMAT" val="pngmono"/>
  <p:tag name="DEBUGINTERACTIVE" val="True"/>
  <p:tag name="ORIGWIDTH" val="19"/>
  <p:tag name="PICTUREFILESIZE" val="147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135876</TotalTime>
  <Words>1964</Words>
  <Application>Microsoft Office PowerPoint</Application>
  <PresentationFormat>Widescreen</PresentationFormat>
  <Paragraphs>279</Paragraphs>
  <Slides>45</Slides>
  <Notes>9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Calibri</vt:lpstr>
      <vt:lpstr>Cambria Math</vt:lpstr>
      <vt:lpstr>LinLibertineT</vt:lpstr>
      <vt:lpstr>Times New Roman</vt:lpstr>
      <vt:lpstr>Office Theme</vt:lpstr>
      <vt:lpstr>Dimensionality Reduction: PCA and low-D embeddings </vt:lpstr>
      <vt:lpstr>Last class: PDF Estimation</vt:lpstr>
      <vt:lpstr>This class – dimensionality reduction</vt:lpstr>
      <vt:lpstr>This class – PCA and manifolds</vt:lpstr>
      <vt:lpstr>Key terms</vt:lpstr>
      <vt:lpstr>Key terms</vt:lpstr>
      <vt:lpstr>Key terms</vt:lpstr>
      <vt:lpstr>Key terms</vt:lpstr>
      <vt:lpstr>Key terms</vt:lpstr>
      <vt:lpstr>Key terms</vt:lpstr>
      <vt:lpstr>PCA</vt:lpstr>
      <vt:lpstr>Principal Component Analysis</vt:lpstr>
      <vt:lpstr>Principal Component Analysis (PCA)</vt:lpstr>
      <vt:lpstr>Principal Component Analysis</vt:lpstr>
      <vt:lpstr>PCA in Python</vt:lpstr>
      <vt:lpstr>Principal Component Analysis</vt:lpstr>
      <vt:lpstr>Example on aligned faces</vt:lpstr>
      <vt:lpstr>PCA of aligned face images (called “eigenfaces”)</vt:lpstr>
      <vt:lpstr>Visualization of eigenfaces (appearance variation)</vt:lpstr>
      <vt:lpstr>Representation and reconstruction</vt:lpstr>
      <vt:lpstr>Representation and reconstruction</vt:lpstr>
      <vt:lpstr>Reconstruction</vt:lpstr>
      <vt:lpstr>Note</vt:lpstr>
      <vt:lpstr>Another example, representing MNIST 4’s</vt:lpstr>
      <vt:lpstr>Two minute break (3 questions)</vt:lpstr>
      <vt:lpstr>What will be the first principal component of this data?</vt:lpstr>
      <vt:lpstr>What will be the first principal component of this data?</vt:lpstr>
      <vt:lpstr>PCA: MNIST at 2 dimensions</vt:lpstr>
      <vt:lpstr>Non-Linear Scaling and Manifold Estimation</vt:lpstr>
      <vt:lpstr>MultiDimensional Scaling (MDS)</vt:lpstr>
      <vt:lpstr>MDS on MNIST </vt:lpstr>
      <vt:lpstr>MDS on MNIST </vt:lpstr>
      <vt:lpstr>Non-metric MDS</vt:lpstr>
      <vt:lpstr>ISOMAP</vt:lpstr>
      <vt:lpstr>t-SNE</vt:lpstr>
      <vt:lpstr>t-SNE</vt:lpstr>
      <vt:lpstr>Comparison</vt:lpstr>
      <vt:lpstr>Comparison on MNIST</vt:lpstr>
      <vt:lpstr>UMAP (McInnes, 2020)</vt:lpstr>
      <vt:lpstr>PowerPoint Presentation</vt:lpstr>
      <vt:lpstr>UMAP on MNIST </vt:lpstr>
      <vt:lpstr>UMAP on MNIST </vt:lpstr>
      <vt:lpstr>Things to remember</vt:lpstr>
      <vt:lpstr>Next class: Topic Modeling</vt:lpstr>
      <vt:lpstr>Topic Modeling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Hoiem, Derek W</cp:lastModifiedBy>
  <cp:revision>343</cp:revision>
  <cp:lastPrinted>2023-04-06T14:09:52Z</cp:lastPrinted>
  <dcterms:created xsi:type="dcterms:W3CDTF">2009-12-16T02:55:56Z</dcterms:created>
  <dcterms:modified xsi:type="dcterms:W3CDTF">2023-04-11T02:15:34Z</dcterms:modified>
</cp:coreProperties>
</file>