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968" r:id="rId3"/>
    <p:sldId id="969" r:id="rId4"/>
    <p:sldId id="889" r:id="rId5"/>
    <p:sldId id="941" r:id="rId6"/>
    <p:sldId id="523" r:id="rId7"/>
    <p:sldId id="526" r:id="rId8"/>
    <p:sldId id="548" r:id="rId9"/>
    <p:sldId id="947" r:id="rId10"/>
    <p:sldId id="943" r:id="rId11"/>
    <p:sldId id="955" r:id="rId12"/>
    <p:sldId id="549" r:id="rId13"/>
    <p:sldId id="967" r:id="rId14"/>
    <p:sldId id="942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944" r:id="rId28"/>
    <p:sldId id="945" r:id="rId29"/>
    <p:sldId id="946" r:id="rId30"/>
    <p:sldId id="948" r:id="rId31"/>
    <p:sldId id="949" r:id="rId32"/>
    <p:sldId id="950" r:id="rId33"/>
    <p:sldId id="951" r:id="rId34"/>
    <p:sldId id="952" r:id="rId35"/>
    <p:sldId id="953" r:id="rId36"/>
    <p:sldId id="532" r:id="rId37"/>
    <p:sldId id="954" r:id="rId38"/>
    <p:sldId id="957" r:id="rId39"/>
    <p:sldId id="958" r:id="rId40"/>
    <p:sldId id="959" r:id="rId41"/>
    <p:sldId id="961" r:id="rId42"/>
    <p:sldId id="962" r:id="rId43"/>
    <p:sldId id="963" r:id="rId44"/>
    <p:sldId id="966" r:id="rId45"/>
    <p:sldId id="960" r:id="rId46"/>
    <p:sldId id="956" r:id="rId47"/>
    <p:sldId id="964" r:id="rId48"/>
    <p:sldId id="940" r:id="rId4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87" d="100"/>
          <a:sy n="87" d="100"/>
        </p:scale>
        <p:origin x="114" y="1092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A1538-6CD4-4E05-B0E4-85AD36D5C2A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57B92-80B6-4B45-A171-D50A89629DB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19589-D2D9-481A-96F6-2C870040A4C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FF305-B431-48EF-A3E8-0AD69319C6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now have the vocabulary tree, and the online phase can begin.</a:t>
            </a:r>
          </a:p>
          <a:p>
            <a:r>
              <a:rPr lang="en-US" dirty="0"/>
              <a:t>In order to add an image to the database, we perform feature extraction. Each descriptor vector is now dropped down from the root of the tree and quantized very efficiently into a path down the tree, encoded by a single integer.</a:t>
            </a:r>
          </a:p>
          <a:p>
            <a:r>
              <a:rPr lang="en-US" dirty="0"/>
              <a:t>Each node in the vocabulary tree has an associated inverted file index.</a:t>
            </a:r>
          </a:p>
          <a:p>
            <a:r>
              <a:rPr lang="en-US" dirty="0" err="1"/>
              <a:t>Indicies</a:t>
            </a:r>
            <a:r>
              <a:rPr lang="en-US" dirty="0"/>
              <a:t> back to the new image are then added to the relevant inverted files.  </a:t>
            </a:r>
          </a:p>
          <a:p>
            <a:r>
              <a:rPr lang="en-US" dirty="0"/>
              <a:t>This is a very efficient operation that is carried out whenever we want 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93879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assignment might not be quite as good, but this usually isn’t a huge deal since K means is used to approximate data points with centroid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3B93A-00E9-4A93-8E6B-02E527FE68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26FD3-C9D0-40D0-94DE-1FADD034D75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then run k-means on the descriptor space. In this setting, k defines what we call the branch-factor of the tree, which indicates how fast the tree branches.</a:t>
            </a:r>
          </a:p>
          <a:p>
            <a:r>
              <a:rPr lang="en-US" dirty="0"/>
              <a:t>In this illustration, k is three. We then run k-means again, recursively on each of the resulting quantization cells.</a:t>
            </a:r>
          </a:p>
          <a:p>
            <a:r>
              <a:rPr lang="en-US" dirty="0"/>
              <a:t>This defines the vocabulary tree, which is essentially a hierarchical set of cluster centers and their corresponding </a:t>
            </a:r>
            <a:r>
              <a:rPr lang="en-US" dirty="0" err="1"/>
              <a:t>Voronoi</a:t>
            </a:r>
            <a:r>
              <a:rPr lang="en-US" dirty="0"/>
              <a:t> regions.</a:t>
            </a:r>
          </a:p>
          <a:p>
            <a:r>
              <a:rPr lang="en-US" dirty="0"/>
              <a:t>We typically use a branch-factor of 10 and six levels, resulting in a million leaf nodes. We lovingly call this the Mega-Voc.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CC132-D803-4CAD-809B-AB4545B5376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89756-4C50-41BE-8605-B65863D9003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2C64A-814B-4BD9-B56A-3EB9EE27828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614BC-F764-4CAD-B213-2A5CEE6DDC9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5C0EF-B9C5-48E3-9812-87FC18A03BD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E645-46C0-4CD1-8538-83E26AB924E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lab.research.google.com/drive/1tDaNWN9z14oDS89L8s9OBoue-PizID_1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locality-sensitive-hashing-random-projection/" TargetMode="External"/><Relationship Id="rId2" Type="http://schemas.openxmlformats.org/officeDocument/2006/relationships/hyperlink" Target="https://youtu.be/ZLfdQq_u7Eo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-means_clusterin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K-means_cluste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Clustering and Retrieval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group of cats and dogs&#10;&#10;Description automatically generated with medium confidence">
            <a:extLst>
              <a:ext uri="{FF2B5EF4-FFF2-40B4-BE49-F238E27FC236}">
                <a16:creationId xmlns:a16="http://schemas.microsoft.com/office/drawing/2014/main" id="{53267850-5E91-B015-1541-22C0ED85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59D9-42E7-5884-D01A-98CB6712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911B-DA49-234A-0D19-FD84C534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r>
              <a:rPr lang="en-US" dirty="0"/>
              <a:t>How to choose K?</a:t>
            </a:r>
          </a:p>
          <a:p>
            <a:pPr lvl="1"/>
            <a:r>
              <a:rPr lang="en-US" dirty="0"/>
              <a:t>Can use MDL (minimum description length) principle that minimizes a cost of parameters plus cost of negative data log likelihood, but in practice K is almost always hand chosen</a:t>
            </a:r>
          </a:p>
          <a:p>
            <a:pPr lvl="1"/>
            <a:r>
              <a:rPr lang="en-US" dirty="0"/>
              <a:t>Often based on the number of clusters you want considering time/space requirements</a:t>
            </a:r>
          </a:p>
          <a:p>
            <a:r>
              <a:rPr lang="en-US" dirty="0"/>
              <a:t>How do you initialize</a:t>
            </a:r>
          </a:p>
          <a:p>
            <a:pPr lvl="1"/>
            <a:r>
              <a:rPr lang="en-US" dirty="0"/>
              <a:t>Randomly choose points</a:t>
            </a:r>
          </a:p>
          <a:p>
            <a:pPr lvl="1"/>
            <a:r>
              <a:rPr lang="en-US" dirty="0"/>
              <a:t>Iterative furthest point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5A5F-A813-8B5E-C65D-0F3EAC6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clusters with 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often cluster when there is no definitively correct answer, but a </a:t>
                </a:r>
                <a:r>
                  <a:rPr lang="en-US" i="1" dirty="0"/>
                  <a:t>purity</a:t>
                </a:r>
                <a:r>
                  <a:rPr lang="en-US" dirty="0"/>
                  <a:t> measure can be used to check the consistency with labels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𝑙𝑎𝑏𝑒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</m:nary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Purity is the count of data points with the most common label in each cluster, divided by the total number of data points (N)</a:t>
                </a:r>
              </a:p>
              <a:p>
                <a:endParaRPr lang="en-US" dirty="0"/>
              </a:p>
              <a:p>
                <a:r>
                  <a:rPr lang="en-US" sz="2800" dirty="0"/>
                  <a:t>E.g., labels = {0, 0, 0, 0, 1, 1, 1, 1}, cluster ids = {0, 0, 0, 0, 0, 1, 1, 1}, purity =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purity = 7/8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Purity can be used to select the number of clusters, or to compare approaches with a given number of clusters</a:t>
                </a:r>
              </a:p>
              <a:p>
                <a:pPr lvl="1"/>
                <a:r>
                  <a:rPr lang="en-US" dirty="0"/>
                  <a:t>A relatively small number of labels can be used to estimate purity, even if there are many data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  <a:blipFill>
                <a:blip r:embed="rId2"/>
                <a:stretch>
                  <a:fillRect l="-783" r="-261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42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Kmeans code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4E952-9C53-477D-0933-10F6E182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80" y="1066800"/>
            <a:ext cx="110252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8602-7351-4B6A-9CE5-FEBB1B2B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some disadvantages of K-means in terms of clustering 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BB8F-809F-9CE9-7BD2-631B9264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95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All feature dimensions equally important</a:t>
            </a:r>
          </a:p>
          <a:p>
            <a:endParaRPr lang="en-US" dirty="0"/>
          </a:p>
          <a:p>
            <a:r>
              <a:rPr lang="en-US" dirty="0"/>
              <a:t>Tends to break data into clusters of similar numbers of points (can be good or bad)</a:t>
            </a:r>
          </a:p>
          <a:p>
            <a:endParaRPr lang="en-US" dirty="0"/>
          </a:p>
          <a:p>
            <a:r>
              <a:rPr lang="en-US" dirty="0"/>
              <a:t>Does not take into account any local structure</a:t>
            </a:r>
          </a:p>
          <a:p>
            <a:endParaRPr lang="en-US" dirty="0"/>
          </a:p>
          <a:p>
            <a:r>
              <a:rPr lang="en-US" dirty="0"/>
              <a:t>Typically, not an easy way to choose K</a:t>
            </a:r>
          </a:p>
          <a:p>
            <a:endParaRPr lang="en-US" dirty="0"/>
          </a:p>
          <a:p>
            <a:r>
              <a:rPr lang="en-US" dirty="0"/>
              <a:t>Can be very slow if the number of data points and clusters is large</a:t>
            </a:r>
          </a:p>
        </p:txBody>
      </p:sp>
    </p:spTree>
    <p:extLst>
      <p:ext uri="{BB962C8B-B14F-4D97-AF65-F5344CB8AC3E}">
        <p14:creationId xmlns:p14="http://schemas.microsoft.com/office/powerpoint/2010/main" val="5999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3FC-0D77-D9DF-AC53-66BE78C9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8CEB-8ED1-2E92-EAED-7B30420A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Iteratively cluster points into K groups, then cluster each group into K groups</a:t>
            </a:r>
          </a:p>
        </p:txBody>
      </p:sp>
    </p:spTree>
    <p:extLst>
      <p:ext uri="{BB962C8B-B14F-4D97-AF65-F5344CB8AC3E}">
        <p14:creationId xmlns:p14="http://schemas.microsoft.com/office/powerpoint/2010/main" val="13275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166"/>
          <p:cNvGrpSpPr>
            <a:grpSpLocks/>
          </p:cNvGrpSpPr>
          <p:nvPr/>
        </p:nvGrpSpPr>
        <p:grpSpPr bwMode="auto">
          <a:xfrm>
            <a:off x="5029200" y="1562100"/>
            <a:ext cx="3733800" cy="3124200"/>
            <a:chOff x="3168" y="288"/>
            <a:chExt cx="2352" cy="1968"/>
          </a:xfrm>
        </p:grpSpPr>
        <p:sp>
          <p:nvSpPr>
            <p:cNvPr id="484" name="Rectangle 3"/>
            <p:cNvSpPr>
              <a:spLocks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5" name="Group 4"/>
            <p:cNvGrpSpPr>
              <a:grpSpLocks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589" name="Oval 5"/>
              <p:cNvSpPr>
                <a:spLocks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6"/>
              <p:cNvSpPr>
                <a:spLocks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Oval 7"/>
              <p:cNvSpPr>
                <a:spLocks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Oval 8"/>
              <p:cNvSpPr>
                <a:spLocks noChangeArrowheads="1"/>
              </p:cNvSpPr>
              <p:nvPr/>
            </p:nvSpPr>
            <p:spPr bwMode="auto">
              <a:xfrm>
                <a:off x="4121" y="120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Oval 9"/>
              <p:cNvSpPr>
                <a:spLocks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" name="Oval 10"/>
              <p:cNvSpPr>
                <a:spLocks noChangeArrowheads="1"/>
              </p:cNvSpPr>
              <p:nvPr/>
            </p:nvSpPr>
            <p:spPr bwMode="auto">
              <a:xfrm>
                <a:off x="480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" name="Oval 11"/>
              <p:cNvSpPr>
                <a:spLocks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6" name="Oval 12"/>
              <p:cNvSpPr>
                <a:spLocks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7" name="Oval 13"/>
              <p:cNvSpPr>
                <a:spLocks noChangeArrowheads="1"/>
              </p:cNvSpPr>
              <p:nvPr/>
            </p:nvSpPr>
            <p:spPr bwMode="auto">
              <a:xfrm>
                <a:off x="5218" y="946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Oval 14"/>
              <p:cNvSpPr>
                <a:spLocks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Oval 15"/>
              <p:cNvSpPr>
                <a:spLocks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Oval 16"/>
              <p:cNvSpPr>
                <a:spLocks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Oval 17"/>
              <p:cNvSpPr>
                <a:spLocks noChangeArrowheads="1"/>
              </p:cNvSpPr>
              <p:nvPr/>
            </p:nvSpPr>
            <p:spPr bwMode="auto">
              <a:xfrm>
                <a:off x="3755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Oval 18"/>
              <p:cNvSpPr>
                <a:spLocks noChangeArrowheads="1"/>
              </p:cNvSpPr>
              <p:nvPr/>
            </p:nvSpPr>
            <p:spPr bwMode="auto">
              <a:xfrm>
                <a:off x="3733" y="1133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3" name="Oval 19"/>
              <p:cNvSpPr>
                <a:spLocks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" name="Oval 20"/>
              <p:cNvSpPr>
                <a:spLocks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" name="Oval 21"/>
              <p:cNvSpPr>
                <a:spLocks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6" name="Group 63"/>
            <p:cNvGrpSpPr>
              <a:grpSpLocks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487" name="Rectangle 64"/>
              <p:cNvSpPr>
                <a:spLocks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8" name="Group 65"/>
              <p:cNvGrpSpPr>
                <a:grpSpLocks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568" name="Oval 66"/>
                <p:cNvSpPr>
                  <a:spLocks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Oval 67"/>
                <p:cNvSpPr>
                  <a:spLocks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Oval 68"/>
                <p:cNvSpPr>
                  <a:spLocks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Oval 69"/>
                <p:cNvSpPr>
                  <a:spLocks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Oval 70"/>
                <p:cNvSpPr>
                  <a:spLocks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Oval 71"/>
                <p:cNvSpPr>
                  <a:spLocks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" name="Oval 72"/>
                <p:cNvSpPr>
                  <a:spLocks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Oval 73"/>
                <p:cNvSpPr>
                  <a:spLocks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Oval 74"/>
                <p:cNvSpPr>
                  <a:spLocks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Oval 75"/>
                <p:cNvSpPr>
                  <a:spLocks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Oval 76"/>
                <p:cNvSpPr>
                  <a:spLocks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Oval 77"/>
                <p:cNvSpPr>
                  <a:spLocks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Oval 78"/>
                <p:cNvSpPr>
                  <a:spLocks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Oval 79"/>
                <p:cNvSpPr>
                  <a:spLocks noChangeArrowheads="1"/>
                </p:cNvSpPr>
                <p:nvPr/>
              </p:nvSpPr>
              <p:spPr bwMode="auto">
                <a:xfrm>
                  <a:off x="4464" y="1647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Oval 80"/>
                <p:cNvSpPr>
                  <a:spLocks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Oval 81"/>
                <p:cNvSpPr>
                  <a:spLocks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Oval 82"/>
                <p:cNvSpPr>
                  <a:spLocks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Oval 83"/>
                <p:cNvSpPr>
                  <a:spLocks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Oval 84"/>
                <p:cNvSpPr>
                  <a:spLocks noChangeArrowheads="1"/>
                </p:cNvSpPr>
                <p:nvPr/>
              </p:nvSpPr>
              <p:spPr bwMode="auto">
                <a:xfrm>
                  <a:off x="4464" y="132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Oval 85"/>
                <p:cNvSpPr>
                  <a:spLocks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Oval 86"/>
                <p:cNvSpPr>
                  <a:spLocks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9" name="Group 87"/>
              <p:cNvGrpSpPr>
                <a:grpSpLocks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490" name="Group 88"/>
                <p:cNvGrpSpPr>
                  <a:grpSpLocks/>
                </p:cNvGrpSpPr>
                <p:nvPr/>
              </p:nvGrpSpPr>
              <p:grpSpPr bwMode="auto">
                <a:xfrm>
                  <a:off x="3710" y="479"/>
                  <a:ext cx="1668" cy="1425"/>
                  <a:chOff x="3710" y="479"/>
                  <a:chExt cx="1668" cy="1425"/>
                </a:xfrm>
              </p:grpSpPr>
              <p:sp>
                <p:nvSpPr>
                  <p:cNvPr id="54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755" y="129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1694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712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92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85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923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715" y="502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479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6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7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1" name="Group 109"/>
                <p:cNvGrpSpPr>
                  <a:grpSpLocks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49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539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0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80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5" y="689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108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3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550" y="502"/>
                    <a:ext cx="1463" cy="1613"/>
                    <a:chOff x="3550" y="502"/>
                    <a:chExt cx="1463" cy="1613"/>
                  </a:xfrm>
                </p:grpSpPr>
                <p:sp>
                  <p:nvSpPr>
                    <p:cNvPr id="524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190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192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6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7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8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3" y="712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0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8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1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99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4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7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7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139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8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50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4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504" y="528"/>
                    <a:ext cx="1897" cy="1683"/>
                    <a:chOff x="3504" y="525"/>
                    <a:chExt cx="1897" cy="1683"/>
                  </a:xfrm>
                </p:grpSpPr>
                <p:sp>
                  <p:nvSpPr>
                    <p:cNvPr id="495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7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8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1" y="178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9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4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5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132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6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111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7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9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0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1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0" y="525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0" y="66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59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320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606" name="Group 167"/>
          <p:cNvGrpSpPr>
            <a:grpSpLocks noChangeAspect="1"/>
          </p:cNvGrpSpPr>
          <p:nvPr/>
        </p:nvGrpSpPr>
        <p:grpSpPr bwMode="auto">
          <a:xfrm>
            <a:off x="3517900" y="1549400"/>
            <a:ext cx="4889500" cy="4090988"/>
            <a:chOff x="3168" y="288"/>
            <a:chExt cx="2352" cy="1968"/>
          </a:xfrm>
        </p:grpSpPr>
        <p:sp>
          <p:nvSpPr>
            <p:cNvPr id="607" name="Rectangle 168"/>
            <p:cNvSpPr>
              <a:spLocks noChangeAspect="1"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8" name="Group 169"/>
            <p:cNvGrpSpPr>
              <a:grpSpLocks noChangeAspect="1"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712" name="Oval 170"/>
              <p:cNvSpPr>
                <a:spLocks noChangeAspect="1"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" name="Oval 171"/>
              <p:cNvSpPr>
                <a:spLocks noChangeAspect="1"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" name="Oval 172"/>
              <p:cNvSpPr>
                <a:spLocks noChangeAspect="1"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" name="Oval 173"/>
              <p:cNvSpPr>
                <a:spLocks noChangeAspect="1" noChangeArrowheads="1"/>
              </p:cNvSpPr>
              <p:nvPr/>
            </p:nvSpPr>
            <p:spPr bwMode="auto">
              <a:xfrm>
                <a:off x="4121" y="120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" name="Oval 174"/>
              <p:cNvSpPr>
                <a:spLocks noChangeAspect="1"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" name="Oval 175"/>
              <p:cNvSpPr>
                <a:spLocks noChangeAspect="1" noChangeArrowheads="1"/>
              </p:cNvSpPr>
              <p:nvPr/>
            </p:nvSpPr>
            <p:spPr bwMode="auto">
              <a:xfrm>
                <a:off x="480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" name="Oval 176"/>
              <p:cNvSpPr>
                <a:spLocks noChangeAspect="1"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" name="Oval 177"/>
              <p:cNvSpPr>
                <a:spLocks noChangeAspect="1"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" name="Oval 178"/>
              <p:cNvSpPr>
                <a:spLocks noChangeAspect="1" noChangeArrowheads="1"/>
              </p:cNvSpPr>
              <p:nvPr/>
            </p:nvSpPr>
            <p:spPr bwMode="auto">
              <a:xfrm>
                <a:off x="5218" y="946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" name="Oval 179"/>
              <p:cNvSpPr>
                <a:spLocks noChangeAspect="1"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Oval 180"/>
              <p:cNvSpPr>
                <a:spLocks noChangeAspect="1"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Oval 181"/>
              <p:cNvSpPr>
                <a:spLocks noChangeAspect="1"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Oval 182"/>
              <p:cNvSpPr>
                <a:spLocks noChangeAspect="1" noChangeArrowheads="1"/>
              </p:cNvSpPr>
              <p:nvPr/>
            </p:nvSpPr>
            <p:spPr bwMode="auto">
              <a:xfrm>
                <a:off x="3755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" name="Oval 183"/>
              <p:cNvSpPr>
                <a:spLocks noChangeAspect="1" noChangeArrowheads="1"/>
              </p:cNvSpPr>
              <p:nvPr/>
            </p:nvSpPr>
            <p:spPr bwMode="auto">
              <a:xfrm>
                <a:off x="3733" y="1133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" name="Oval 184"/>
              <p:cNvSpPr>
                <a:spLocks noChangeAspect="1"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" name="Oval 185"/>
              <p:cNvSpPr>
                <a:spLocks noChangeAspect="1"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" name="Oval 186"/>
              <p:cNvSpPr>
                <a:spLocks noChangeAspect="1"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9" name="Group 187"/>
            <p:cNvGrpSpPr>
              <a:grpSpLocks noChangeAspect="1"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610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1" name="Group 189"/>
              <p:cNvGrpSpPr>
                <a:grpSpLocks noChangeAspect="1"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691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2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3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4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5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0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2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647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32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1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2" name="Group 211"/>
              <p:cNvGrpSpPr>
                <a:grpSpLocks noChangeAspect="1"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613" name="Group 212"/>
                <p:cNvGrpSpPr>
                  <a:grpSpLocks noChangeAspect="1"/>
                </p:cNvGrpSpPr>
                <p:nvPr/>
              </p:nvGrpSpPr>
              <p:grpSpPr bwMode="auto">
                <a:xfrm>
                  <a:off x="3710" y="479"/>
                  <a:ext cx="1668" cy="1425"/>
                  <a:chOff x="3710" y="479"/>
                  <a:chExt cx="1668" cy="1425"/>
                </a:xfrm>
              </p:grpSpPr>
              <p:sp>
                <p:nvSpPr>
                  <p:cNvPr id="671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29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3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4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1694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5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6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7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0" y="712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8" name="Oval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9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0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1" name="Oval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2" name="Oval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5" y="92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3" name="Oval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85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4" name="Oval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923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5" name="Oval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7" name="Oval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5" y="502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8" name="Oval 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479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9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0" name="Oval 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" name="Group 233"/>
                <p:cNvGrpSpPr>
                  <a:grpSpLocks noChangeAspect="1"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615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662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3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3" y="80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689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7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08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8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9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0" name="Oval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6" name="Group 2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50" y="502"/>
                    <a:ext cx="1463" cy="1613"/>
                    <a:chOff x="3550" y="502"/>
                    <a:chExt cx="1463" cy="1613"/>
                  </a:xfrm>
                </p:grpSpPr>
                <p:sp>
                  <p:nvSpPr>
                    <p:cNvPr id="64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90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" name="Oval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92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" name="Oval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Oval 2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Oval 2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Oval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712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Oval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8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Oval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1" y="99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" name="Oval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Oval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7" name="Oval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Oval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9" name="Oval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27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0" name="Oval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39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1" name="Oval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0" y="50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7" name="Group 2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4" y="528"/>
                    <a:ext cx="1897" cy="1683"/>
                    <a:chOff x="3504" y="525"/>
                    <a:chExt cx="1897" cy="1683"/>
                  </a:xfrm>
                </p:grpSpPr>
                <p:sp>
                  <p:nvSpPr>
                    <p:cNvPr id="618" name="Oval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" name="Oval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" name="Oval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" name="Oval 2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1" y="178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Oval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" name="Oval 2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" name="Oval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" name="Oval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Oval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" name="Oval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Oval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4" y="132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" name="Oval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11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" name="Oval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" name="Oval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Oval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" name="Oval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Oval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0" y="525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" name="Oval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0" y="66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Oval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" name="Oval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Oval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" name="Oval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Oval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" name="Oval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" name="Oval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3" name="Oval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4" y="59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Oval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320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Oval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Oval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729" name="Group 290"/>
          <p:cNvGrpSpPr>
            <a:grpSpLocks noChangeAspect="1"/>
          </p:cNvGrpSpPr>
          <p:nvPr/>
        </p:nvGrpSpPr>
        <p:grpSpPr bwMode="auto">
          <a:xfrm>
            <a:off x="2005013" y="1411288"/>
            <a:ext cx="6362700" cy="5324475"/>
            <a:chOff x="3168" y="288"/>
            <a:chExt cx="2352" cy="1968"/>
          </a:xfrm>
        </p:grpSpPr>
        <p:sp>
          <p:nvSpPr>
            <p:cNvPr id="730" name="Rectangle 291"/>
            <p:cNvSpPr>
              <a:spLocks noChangeAspect="1"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1" name="Group 292"/>
            <p:cNvGrpSpPr>
              <a:grpSpLocks noChangeAspect="1"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835" name="Oval 293"/>
              <p:cNvSpPr>
                <a:spLocks noChangeAspect="1"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" name="Oval 294"/>
              <p:cNvSpPr>
                <a:spLocks noChangeAspect="1"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7" name="Oval 295"/>
              <p:cNvSpPr>
                <a:spLocks noChangeAspect="1"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8" name="Oval 296"/>
              <p:cNvSpPr>
                <a:spLocks noChangeAspect="1" noChangeArrowheads="1"/>
              </p:cNvSpPr>
              <p:nvPr/>
            </p:nvSpPr>
            <p:spPr bwMode="auto">
              <a:xfrm>
                <a:off x="4121" y="120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" name="Oval 297"/>
              <p:cNvSpPr>
                <a:spLocks noChangeAspect="1"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" name="Oval 298"/>
              <p:cNvSpPr>
                <a:spLocks noChangeAspect="1" noChangeArrowheads="1"/>
              </p:cNvSpPr>
              <p:nvPr/>
            </p:nvSpPr>
            <p:spPr bwMode="auto">
              <a:xfrm>
                <a:off x="480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" name="Oval 299"/>
              <p:cNvSpPr>
                <a:spLocks noChangeAspect="1"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" name="Oval 300"/>
              <p:cNvSpPr>
                <a:spLocks noChangeAspect="1"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Oval 301"/>
              <p:cNvSpPr>
                <a:spLocks noChangeAspect="1" noChangeArrowheads="1"/>
              </p:cNvSpPr>
              <p:nvPr/>
            </p:nvSpPr>
            <p:spPr bwMode="auto">
              <a:xfrm>
                <a:off x="5218" y="946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" name="Oval 302"/>
              <p:cNvSpPr>
                <a:spLocks noChangeAspect="1"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" name="Oval 303"/>
              <p:cNvSpPr>
                <a:spLocks noChangeAspect="1"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6" name="Oval 304"/>
              <p:cNvSpPr>
                <a:spLocks noChangeAspect="1"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7" name="Oval 305"/>
              <p:cNvSpPr>
                <a:spLocks noChangeAspect="1" noChangeArrowheads="1"/>
              </p:cNvSpPr>
              <p:nvPr/>
            </p:nvSpPr>
            <p:spPr bwMode="auto">
              <a:xfrm>
                <a:off x="3755" y="118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" name="Oval 306"/>
              <p:cNvSpPr>
                <a:spLocks noChangeAspect="1" noChangeArrowheads="1"/>
              </p:cNvSpPr>
              <p:nvPr/>
            </p:nvSpPr>
            <p:spPr bwMode="auto">
              <a:xfrm>
                <a:off x="3733" y="1133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" name="Oval 307"/>
              <p:cNvSpPr>
                <a:spLocks noChangeAspect="1"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" name="Oval 308"/>
              <p:cNvSpPr>
                <a:spLocks noChangeAspect="1"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" name="Oval 309"/>
              <p:cNvSpPr>
                <a:spLocks noChangeAspect="1"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2" name="Group 310"/>
            <p:cNvGrpSpPr>
              <a:grpSpLocks noChangeAspect="1"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733" name="Rectangle 311"/>
              <p:cNvSpPr>
                <a:spLocks noChangeAspect="1"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4" name="Group 312"/>
              <p:cNvGrpSpPr>
                <a:grpSpLocks noChangeAspect="1"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814" name="Oval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5" name="Oval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6" name="Oval 31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7" name="Oval 3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8" name="Oval 317"/>
                <p:cNvSpPr>
                  <a:spLocks noChangeAspect="1"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" name="Oval 318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" name="Oval 319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" name="Oval 320"/>
                <p:cNvSpPr>
                  <a:spLocks noChangeAspect="1"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" name="Oval 321"/>
                <p:cNvSpPr>
                  <a:spLocks noChangeAspect="1"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" name="Oval 322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" name="Oval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" name="Oval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" name="Oval 3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" name="Oval 3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647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" name="Oval 328"/>
                <p:cNvSpPr>
                  <a:spLocks noChangeAspect="1"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" name="Oval 3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" name="Oval 330"/>
                <p:cNvSpPr>
                  <a:spLocks noChangeAspect="1"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" name="Oval 331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32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" name="Oval 332"/>
                <p:cNvSpPr>
                  <a:spLocks noChangeAspect="1"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" name="Oval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5" name="Group 334"/>
              <p:cNvGrpSpPr>
                <a:grpSpLocks noChangeAspect="1"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736" name="Group 335"/>
                <p:cNvGrpSpPr>
                  <a:grpSpLocks noChangeAspect="1"/>
                </p:cNvGrpSpPr>
                <p:nvPr/>
              </p:nvGrpSpPr>
              <p:grpSpPr bwMode="auto">
                <a:xfrm>
                  <a:off x="3710" y="479"/>
                  <a:ext cx="1668" cy="1425"/>
                  <a:chOff x="3710" y="479"/>
                  <a:chExt cx="1668" cy="1425"/>
                </a:xfrm>
              </p:grpSpPr>
              <p:sp>
                <p:nvSpPr>
                  <p:cNvPr id="794" name="Oval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29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5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6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7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1694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8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0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0" y="712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1" name="Oval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2" name="Oval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3" name="Oval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4" name="Oval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5" name="Oval 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5" y="92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6" name="Oval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85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7" name="Oval 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923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8" name="Oval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" name="Oval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" name="Oval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5" y="502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" name="Oval 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479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" name="Oval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" name="Oval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7" name="Group 356"/>
                <p:cNvGrpSpPr>
                  <a:grpSpLocks noChangeAspect="1"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738" name="Group 3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785" name="Oval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6" name="Oval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7" name="Oval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3" y="80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8" name="Oval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689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9" name="Oval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" name="Oval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08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1" name="Oval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2" name="Oval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3" name="Oval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9" name="Group 3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50" y="502"/>
                    <a:ext cx="1463" cy="1613"/>
                    <a:chOff x="3550" y="502"/>
                    <a:chExt cx="1463" cy="1613"/>
                  </a:xfrm>
                </p:grpSpPr>
                <p:sp>
                  <p:nvSpPr>
                    <p:cNvPr id="770" name="Oval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90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" name="Oval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92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" name="Oval 3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" name="Oval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" name="Oval 3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" name="Oval 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712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" name="Oval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8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Oval 3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1" y="99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" name="Oval 3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Oval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" name="Oval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1" name="Oval 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2" name="Oval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27" y="136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3" name="Oval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39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4" name="Oval 3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0" y="502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0" name="Group 3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4" y="528"/>
                    <a:ext cx="1897" cy="1683"/>
                    <a:chOff x="3504" y="525"/>
                    <a:chExt cx="1897" cy="1683"/>
                  </a:xfrm>
                </p:grpSpPr>
                <p:sp>
                  <p:nvSpPr>
                    <p:cNvPr id="741" name="Oval 3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Oval 3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Oval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Oval 3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1" y="178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5" name="Oval 3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6" name="Oval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" name="Oval 3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" name="Oval 3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" name="Oval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0" name="Oval 3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1" name="Oval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4" y="132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2" name="Oval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110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3" name="Oval 3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89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Oval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5" name="Oval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6" name="Oval 3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7" name="Oval 4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0" y="525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Oval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0" y="66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" name="Oval 4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572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Oval 4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Oval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Oval 4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" name="Oval 4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Oval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Oval 4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" name="Oval 4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4" y="596"/>
                      <a:ext cx="23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Oval 4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320"/>
                      <a:ext cx="22" cy="2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Oval 4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" name="Oval 4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852" name="Group 659"/>
          <p:cNvGrpSpPr>
            <a:grpSpLocks noChangeAspect="1"/>
          </p:cNvGrpSpPr>
          <p:nvPr/>
        </p:nvGrpSpPr>
        <p:grpSpPr bwMode="auto">
          <a:xfrm>
            <a:off x="1244600" y="227013"/>
            <a:ext cx="6853238" cy="6200775"/>
            <a:chOff x="1056" y="288"/>
            <a:chExt cx="4032" cy="3648"/>
          </a:xfrm>
        </p:grpSpPr>
        <p:sp>
          <p:nvSpPr>
            <p:cNvPr id="853" name="Oval 660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Oval 661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Oval 662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Oval 663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Oval 664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Oval 665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Oval 666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Oval 667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Oval 668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Oval 669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Oval 670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Oval 671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Oval 672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Oval 673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Oval 674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Oval 675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Oval 676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Oval 677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Oval 678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Oval 679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Oval 680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Oval 681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Oval 682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Oval 683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Oval 684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Oval 685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Oval 686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Oval 687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Oval 688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Oval 689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Oval 690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Oval 691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Oval 692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Oval 693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Oval 694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Oval 695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Oval 696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Oval 697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Oval 698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Oval 699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Oval 700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Oval 701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Oval 702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Oval 703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Oval 704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Oval 705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Oval 706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Oval 707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Oval 708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Oval 709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Oval 710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Oval 711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Oval 712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Oval 713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Oval 714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Oval 715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Oval 716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" name="Oval 717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" name="Oval 718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" name="Oval 719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" name="Oval 720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4" name="Oval 721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" name="Oval 722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" name="Oval 723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" name="Oval 724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" name="Oval 725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" name="Oval 726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0" name="Oval 727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" name="Oval 728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" name="Oval 729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" name="Oval 730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" name="Oval 731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" name="Oval 732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" name="Oval 733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" name="Oval 734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" name="Oval 735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" name="Oval 736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" name="Oval 737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" name="Oval 738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" name="Oval 739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" name="Oval 740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" name="Oval 741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" name="Oval 742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" name="Oval 743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" name="Oval 744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" name="Oval 745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" name="Oval 746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" name="Oval 747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" name="Oval 748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" name="Oval 749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" name="Oval 750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" name="Oval 751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" name="Oval 752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" name="Oval 753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" name="Oval 754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" name="Oval 755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" name="Oval 756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" name="Oval 757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" name="Oval 758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" name="Oval 759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" name="Oval 760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" name="Oval 761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" name="Oval 762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" name="Oval 763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" name="Oval 764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" name="Oval 765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" name="Oval 766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" name="Oval 767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" name="Oval 768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" name="Oval 769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" name="Oval 770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0417 4.4444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6851 L -0.07708 -0.0685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3842 L -0.10886 -0.138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2941" name="Line 1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Line 176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7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2938" name="Line 178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Line 179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1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2935" name="Line 182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Line 183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2932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88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4319588" y="1939926"/>
            <a:ext cx="3262312" cy="2366963"/>
            <a:chOff x="1761" y="1222"/>
            <a:chExt cx="2055" cy="1491"/>
          </a:xfrm>
        </p:grpSpPr>
        <p:sp>
          <p:nvSpPr>
            <p:cNvPr id="32925" name="Line 154"/>
            <p:cNvSpPr>
              <a:spLocks noChangeAspect="1" noChangeShapeType="1"/>
            </p:cNvSpPr>
            <p:nvPr/>
          </p:nvSpPr>
          <p:spPr bwMode="auto">
            <a:xfrm flipH="1" flipV="1">
              <a:off x="1761" y="1222"/>
              <a:ext cx="9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5"/>
            <p:cNvSpPr>
              <a:spLocks noChangeAspect="1" noChangeShapeType="1"/>
            </p:cNvSpPr>
            <p:nvPr/>
          </p:nvSpPr>
          <p:spPr bwMode="auto">
            <a:xfrm flipV="1">
              <a:off x="2737" y="1274"/>
              <a:ext cx="1079" cy="6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6"/>
            <p:cNvSpPr>
              <a:spLocks noChangeAspect="1" noChangeShapeType="1"/>
            </p:cNvSpPr>
            <p:nvPr/>
          </p:nvSpPr>
          <p:spPr bwMode="auto">
            <a:xfrm>
              <a:off x="2737" y="1942"/>
              <a:ext cx="154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3422650" y="1042988"/>
            <a:ext cx="1874838" cy="2120900"/>
            <a:chOff x="1196" y="657"/>
            <a:chExt cx="1181" cy="1336"/>
          </a:xfrm>
        </p:grpSpPr>
        <p:sp>
          <p:nvSpPr>
            <p:cNvPr id="32922" name="Line 163"/>
            <p:cNvSpPr>
              <a:spLocks noChangeAspect="1" noChangeShapeType="1"/>
            </p:cNvSpPr>
            <p:nvPr/>
          </p:nvSpPr>
          <p:spPr bwMode="auto">
            <a:xfrm>
              <a:off x="1812" y="1274"/>
              <a:ext cx="565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64"/>
            <p:cNvSpPr>
              <a:spLocks noChangeAspect="1" noChangeShapeType="1"/>
            </p:cNvSpPr>
            <p:nvPr/>
          </p:nvSpPr>
          <p:spPr bwMode="auto">
            <a:xfrm>
              <a:off x="1196" y="657"/>
              <a:ext cx="616" cy="6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65"/>
            <p:cNvSpPr>
              <a:spLocks noChangeAspect="1" noChangeShapeType="1"/>
            </p:cNvSpPr>
            <p:nvPr/>
          </p:nvSpPr>
          <p:spPr bwMode="auto">
            <a:xfrm flipH="1">
              <a:off x="1555" y="1274"/>
              <a:ext cx="257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6929438" y="879476"/>
            <a:ext cx="2120900" cy="1876425"/>
            <a:chOff x="3405" y="554"/>
            <a:chExt cx="1336" cy="1182"/>
          </a:xfrm>
        </p:grpSpPr>
        <p:sp>
          <p:nvSpPr>
            <p:cNvPr id="32919" name="Line 160"/>
            <p:cNvSpPr>
              <a:spLocks noChangeAspect="1" noChangeShapeType="1"/>
            </p:cNvSpPr>
            <p:nvPr/>
          </p:nvSpPr>
          <p:spPr bwMode="auto">
            <a:xfrm>
              <a:off x="3405" y="554"/>
              <a:ext cx="41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61"/>
            <p:cNvSpPr>
              <a:spLocks noChangeAspect="1" noChangeShapeType="1"/>
            </p:cNvSpPr>
            <p:nvPr/>
          </p:nvSpPr>
          <p:spPr bwMode="auto">
            <a:xfrm>
              <a:off x="3816" y="1274"/>
              <a:ext cx="925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62"/>
            <p:cNvSpPr>
              <a:spLocks noChangeAspect="1" noChangeShapeType="1"/>
            </p:cNvSpPr>
            <p:nvPr/>
          </p:nvSpPr>
          <p:spPr bwMode="auto">
            <a:xfrm flipV="1">
              <a:off x="3508" y="1274"/>
              <a:ext cx="308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380038" y="3898901"/>
            <a:ext cx="2120900" cy="1793875"/>
            <a:chOff x="2429" y="2456"/>
            <a:chExt cx="1336" cy="1130"/>
          </a:xfrm>
        </p:grpSpPr>
        <p:sp>
          <p:nvSpPr>
            <p:cNvPr id="32916" name="Line 157"/>
            <p:cNvSpPr>
              <a:spLocks noChangeAspect="1" noChangeShapeType="1"/>
            </p:cNvSpPr>
            <p:nvPr/>
          </p:nvSpPr>
          <p:spPr bwMode="auto">
            <a:xfrm flipH="1" flipV="1">
              <a:off x="2891" y="2764"/>
              <a:ext cx="874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58"/>
            <p:cNvSpPr>
              <a:spLocks noChangeAspect="1" noChangeShapeType="1"/>
            </p:cNvSpPr>
            <p:nvPr/>
          </p:nvSpPr>
          <p:spPr bwMode="auto">
            <a:xfrm flipV="1">
              <a:off x="2429" y="2764"/>
              <a:ext cx="462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59"/>
            <p:cNvSpPr>
              <a:spLocks noChangeAspect="1" noChangeShapeType="1"/>
            </p:cNvSpPr>
            <p:nvPr/>
          </p:nvSpPr>
          <p:spPr bwMode="auto">
            <a:xfrm>
              <a:off x="2583" y="2456"/>
              <a:ext cx="308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2768600" y="227014"/>
            <a:ext cx="6853238" cy="6200775"/>
            <a:chOff x="1056" y="288"/>
            <a:chExt cx="4032" cy="3648"/>
          </a:xfrm>
        </p:grpSpPr>
        <p:sp>
          <p:nvSpPr>
            <p:cNvPr id="32805" name="Oval 3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4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5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6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7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8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0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1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2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3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4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5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6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7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8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9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20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21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22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23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24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25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26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27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28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29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30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31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32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34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35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36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37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38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39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40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1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2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3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Oval 44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7" name="Oval 45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46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Oval 47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Oval 48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Oval 49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50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Oval 51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52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Oval 53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54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55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Oval 56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Oval 57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Oval 58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Oval 59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Oval 60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Oval 61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Oval 62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Oval 63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Oval 64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Oval 65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Oval 66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Oval 67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Oval 68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Oval 69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" name="Oval 70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Oval 71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Oval 72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Oval 73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Oval 74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Oval 75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Oval 76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Oval 77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Oval 78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Oval 79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Oval 80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81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82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83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84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85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86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Oval 87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88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1" name="Oval 89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Oval 90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Oval 91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4" name="Oval 92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Oval 93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6" name="Oval 94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95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Oval 96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Oval 97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0" name="Oval 98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9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2" name="Oval 100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101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4" name="Oval 102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5" name="Oval 103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6" name="Oval 104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7" name="Oval 105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8" name="Oval 106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9" name="Oval 107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0" name="Oval 108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1" name="Oval 109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Oval 110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3" name="Oval 111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4" name="Oval 112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5" name="Oval 113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4"/>
          <p:cNvGrpSpPr>
            <a:grpSpLocks noChangeAspect="1"/>
          </p:cNvGrpSpPr>
          <p:nvPr/>
        </p:nvGrpSpPr>
        <p:grpSpPr bwMode="auto">
          <a:xfrm>
            <a:off x="3176588" y="390526"/>
            <a:ext cx="5384800" cy="4486275"/>
            <a:chOff x="864" y="192"/>
            <a:chExt cx="3168" cy="2640"/>
          </a:xfrm>
        </p:grpSpPr>
        <p:sp>
          <p:nvSpPr>
            <p:cNvPr id="32802" name="Line 115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16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17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19" name="AutoShape 127"/>
          <p:cNvSpPr>
            <a:spLocks noChangeAspect="1" noChangeArrowheads="1"/>
          </p:cNvSpPr>
          <p:nvPr/>
        </p:nvSpPr>
        <p:spPr bwMode="auto">
          <a:xfrm>
            <a:off x="6324601" y="3886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0" name="AutoShape 128"/>
          <p:cNvSpPr>
            <a:spLocks noChangeAspect="1" noChangeArrowheads="1"/>
          </p:cNvSpPr>
          <p:nvPr/>
        </p:nvSpPr>
        <p:spPr bwMode="auto">
          <a:xfrm>
            <a:off x="6400801" y="4572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1" name="AutoShape 129"/>
          <p:cNvSpPr>
            <a:spLocks noChangeAspect="1" noChangeArrowheads="1"/>
          </p:cNvSpPr>
          <p:nvPr/>
        </p:nvSpPr>
        <p:spPr bwMode="auto">
          <a:xfrm>
            <a:off x="5410201" y="62484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2" name="AutoShape 130"/>
          <p:cNvSpPr>
            <a:spLocks noChangeAspect="1" noChangeArrowheads="1"/>
          </p:cNvSpPr>
          <p:nvPr/>
        </p:nvSpPr>
        <p:spPr bwMode="auto">
          <a:xfrm>
            <a:off x="6553201" y="1828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3" name="AutoShape 131"/>
          <p:cNvSpPr>
            <a:spLocks noChangeAspect="1" noChangeArrowheads="1"/>
          </p:cNvSpPr>
          <p:nvPr/>
        </p:nvSpPr>
        <p:spPr bwMode="auto">
          <a:xfrm>
            <a:off x="7772401" y="2057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4" name="AutoShape 132"/>
          <p:cNvSpPr>
            <a:spLocks noChangeAspect="1" noChangeArrowheads="1"/>
          </p:cNvSpPr>
          <p:nvPr/>
        </p:nvSpPr>
        <p:spPr bwMode="auto">
          <a:xfrm>
            <a:off x="7239001" y="1371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5" name="AutoShape 133"/>
          <p:cNvSpPr>
            <a:spLocks noChangeAspect="1" noChangeArrowheads="1"/>
          </p:cNvSpPr>
          <p:nvPr/>
        </p:nvSpPr>
        <p:spPr bwMode="auto">
          <a:xfrm>
            <a:off x="4495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6" name="AutoShape 134"/>
          <p:cNvSpPr>
            <a:spLocks noChangeAspect="1" noChangeArrowheads="1"/>
          </p:cNvSpPr>
          <p:nvPr/>
        </p:nvSpPr>
        <p:spPr bwMode="auto">
          <a:xfrm>
            <a:off x="4572001" y="1295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7" name="AutoShape 135"/>
          <p:cNvSpPr>
            <a:spLocks noChangeAspect="1" noChangeArrowheads="1"/>
          </p:cNvSpPr>
          <p:nvPr/>
        </p:nvSpPr>
        <p:spPr bwMode="auto">
          <a:xfrm>
            <a:off x="3200401" y="137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1" name="AutoShape 139"/>
          <p:cNvSpPr>
            <a:spLocks noChangeAspect="1" noChangeArrowheads="1"/>
          </p:cNvSpPr>
          <p:nvPr/>
        </p:nvSpPr>
        <p:spPr bwMode="auto">
          <a:xfrm>
            <a:off x="5551488" y="33321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2" name="AutoShape 140"/>
          <p:cNvSpPr>
            <a:spLocks noChangeAspect="1" noChangeArrowheads="1"/>
          </p:cNvSpPr>
          <p:nvPr/>
        </p:nvSpPr>
        <p:spPr bwMode="auto">
          <a:xfrm>
            <a:off x="7123113" y="71437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3" name="AutoShape 141"/>
          <p:cNvSpPr>
            <a:spLocks noChangeAspect="1" noChangeArrowheads="1"/>
          </p:cNvSpPr>
          <p:nvPr/>
        </p:nvSpPr>
        <p:spPr bwMode="auto">
          <a:xfrm>
            <a:off x="5470525" y="233838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2035176" y="390526"/>
            <a:ext cx="3262313" cy="2855913"/>
            <a:chOff x="322" y="246"/>
            <a:chExt cx="2055" cy="1799"/>
          </a:xfrm>
        </p:grpSpPr>
        <p:sp>
          <p:nvSpPr>
            <p:cNvPr id="32799" name="Line 143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44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45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5868989" y="390525"/>
            <a:ext cx="2936875" cy="3752850"/>
            <a:chOff x="2737" y="246"/>
            <a:chExt cx="1850" cy="2364"/>
          </a:xfrm>
        </p:grpSpPr>
        <p:sp>
          <p:nvSpPr>
            <p:cNvPr id="32796" name="Line 147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48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49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340101" y="3327401"/>
            <a:ext cx="3833813" cy="2773363"/>
            <a:chOff x="1144" y="2096"/>
            <a:chExt cx="2415" cy="1747"/>
          </a:xfrm>
        </p:grpSpPr>
        <p:sp>
          <p:nvSpPr>
            <p:cNvPr id="32793" name="Line 151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152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153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59" name="AutoShape 167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625 -0.00278 -0.01007 -0.01019 -0.01615 -0.01343 C -0.01702 -0.01458 -0.01771 -0.01597 -0.01875 -0.01667 C -0.0198 -0.01759 -0.02153 -0.01713 -0.0224 -0.01829 C -0.02344 -0.01968 -0.02292 -0.02199 -0.02379 -0.02338 C -0.02657 -0.02778 -0.03351 -0.03333 -0.0375 -0.03495 C -0.03837 -0.03611 -0.03889 -0.0375 -0.03994 -0.03843 C -0.04115 -0.03935 -0.04271 -0.03889 -0.04375 -0.04005 C -0.04497 -0.0412 -0.04497 -0.04398 -0.04619 -0.04491 C -0.04844 -0.04676 -0.05365 -0.04838 -0.05365 -0.04838 C -0.05747 -0.05324 -0.0658 -0.05764 -0.07119 -0.05995 C -0.07448 -0.06435 -0.07934 -0.06806 -0.08369 -0.06991 C -0.09619 -0.08657 -0.13021 -0.08333 -0.14254 -0.08333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8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77778E-6 C 0.00139 0.01666 0.00191 0.05624 0.00625 0.06504 C 0.01042 0.08564 0.00885 0.09675 0.02014 0.1118 C 0.02326 0.12476 0.02083 0.1405 0.03125 0.14513 C 0.03281 0.15046 0.03264 0.14837 0.03264 0.15185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8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033 0.01342 0.0066 0.02685 0.01007 0.04004 C 0.01163 0.04606 0.01163 0.05185 0.01493 0.05671 C 0.01667 0.06273 0.02153 0.0662 0.02622 0.06828 C 0.02743 0.07708 0.02743 0.07893 0.03368 0.08171 C 0.03924 0.08865 0.04253 0.1081 0.04253 0.1182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8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95 0.00394 -0.00851 0.00811 -0.0125 0.01019 C -0.02135 0.00949 -0.03004 0.00926 -0.03889 0.00834 C -0.04601 0.00741 -0.04757 -0.00393 -0.05382 -0.00648 C -0.05417 -0.0081 -0.05399 -0.01064 -0.05504 -0.01157 C -0.05712 -0.01365 -0.0625 -0.01481 -0.0625 -0.01481 C -0.06997 -0.02476 -0.08281 -0.02314 -0.09254 -0.02314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8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48148E-6 C 0.02517 0.00533 0.01424 0.00301 0.03264 0.00648 C 0.03628 0.02685 0.05764 0.0169 0.0651 0.01759 C 0.07604 0.02384 0.07448 0.02384 0.09514 0.01759 C 0.0967 0.01713 0.09653 0.01273 0.09757 0.01065 C 0.09861 0.00926 0.10017 0.0081 0.10139 0.00648 C 0.10278 -0.00116 0.10451 -0.00555 0.10764 -0.01111 C 0.10799 -0.01319 0.10851 -0.01528 0.10885 -0.01759 C 0.10938 -0.02037 0.11007 -0.02592 0.11007 -0.02569 " pathEditMode="relative" rAng="0" ptsTypes="ffffffffA">
                                      <p:cBhvr>
                                        <p:cTn id="40" dur="2000" fill="hold"/>
                                        <p:tgtEl>
                                          <p:spTgt spid="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6 C 0.00156 -0.00232 0.00381 -0.00394 0.00503 -0.00672 C 0.00711 -0.01135 0.00746 -0.01829 0.00868 -0.02339 C 0.00833 -0.0345 0.00833 -0.04561 0.00746 -0.05672 C 0.00642 -0.06945 -6.66667E-6 -0.0801 -0.00504 -0.09005 C -0.0066 -0.0963 -0.00782 -0.10255 -0.01007 -0.10834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8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138 0.01274 0.00086 0.01088 0.00625 0.01852 C 0.00781 0.02454 0.00954 0.02963 0.01128 0.03519 C 0.01562 0.04862 0.01111 0.0419 0.01631 0.04838 C 0.01909 0.05996 0.01684 0.05579 0.02135 0.06181 C 0.02204 0.06806 0.02222 0.07871 0.02621 0.08334 C 0.02847 0.08588 0.03385 0.09005 0.03385 0.09005 C 0.03541 0.09885 0.03628 0.1088 0.04131 0.11505 C 0.04097 0.11783 0.0401 0.12338 0.0401 0.12338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8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481E-6 C 0.02049 0.00208 0.01129 0.00093 0.02379 0.00648 C 0.02622 0.00764 0.02882 0.0088 0.03126 0.00995 C 0.03247 0.01042 0.03386 0.01111 0.03507 0.01157 C 0.03629 0.01204 0.03872 0.01319 0.03872 0.01319 C 0.04341 0.01944 0.06042 0.02268 0.06754 0.02315 C 0.10539 0.025 0.11025 0.025 0.13247 0.025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8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C -0.00139 -0.01087 -0.00278 -0.02522 -0.00886 -0.03333 C -0.00921 -0.03495 -0.00938 -0.0368 -0.01007 -0.03819 C -0.0106 -0.03958 -0.01198 -0.04027 -0.01251 -0.04166 C -0.02101 -0.06411 -0.01077 -0.04282 -0.01754 -0.05647 C -0.01928 -0.06365 -0.02292 -0.06759 -0.02761 -0.07152 C -0.02796 -0.07314 -0.02796 -0.07522 -0.02882 -0.07661 C -0.02969 -0.07823 -0.03126 -0.0787 -0.03247 -0.07985 C -0.03733 -0.08495 -0.04167 -0.09235 -0.04757 -0.0949 C -0.04879 -0.09606 -0.05122 -0.09814 -0.05122 -0.09814 " pathEditMode="relative" ptsTypes="fffffffffA">
                                      <p:cBhvr>
                                        <p:cTn id="63" dur="2000" fill="hold"/>
                                        <p:tgtEl>
                                          <p:spTgt spid="8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869 0.0007 -0.01754 0.00024 -0.02622 0.00186 C -0.02744 0.00209 -0.02778 0.0044 -0.02882 0.0051 C -0.03126 0.00672 -0.03629 0.00834 -0.03629 0.00834 C -0.03941 0.01274 -0.04358 0.0169 -0.04636 0.02176 C -0.0507 0.0294 -0.05261 0.0382 -0.05747 0.04514 C -0.0599 0.05348 -0.06042 0.06227 -0.06511 0.06852 C -0.06632 0.07315 -0.06737 0.075 -0.06997 0.07848 " pathEditMode="relative" ptsTypes="fffffffA">
                                      <p:cBhvr>
                                        <p:cTn id="80" dur="2000" fill="hold"/>
                                        <p:tgtEl>
                                          <p:spTgt spid="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017 0.00116 0.00191 0.01273 0.0026 0.01343 C 0.00469 0.01551 0.00764 0.01551 0.01007 0.01667 C 0.01129 0.01713 0.01389 0.01829 0.01389 0.01829 C 0.01528 0.02593 0.0151 0.02894 0.02014 0.03334 C 0.02274 0.04398 0.0191 0.03357 0.02639 0.04005 C 0.0276 0.04121 0.0276 0.04375 0.02882 0.04491 C 0.02986 0.04607 0.03142 0.04607 0.03264 0.04676 C 0.03403 0.05232 0.03559 0.05602 0.03889 0.05996 C 0.03976 0.06389 0.03924 0.06875 0.04132 0.07176 C 0.04445 0.07662 0.04844 0.07801 0.0526 0.0801 C 0.05486 0.08912 0.05399 0.10139 0.06129 0.1051 C 0.06163 0.10672 0.06163 0.1088 0.0625 0.10996 C 0.06354 0.11111 0.06563 0.11019 0.06632 0.11158 C 0.06649 0.11204 0.07014 0.1257 0.07014 0.12824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66667E-6 C 0.004 -0.01573 -0.00138 0.00695 0.00261 -0.03333 C 0.00296 -0.0368 0.00417 -0.04004 0.00504 -0.04328 C 0.00539 -0.0449 0.00626 -0.04814 0.00626 -0.04814 C 0.00747 -0.07268 0.00747 -0.06365 0.00747 -0.07499 " pathEditMode="relative" ptsTypes="ffffA">
                                      <p:cBhvr>
                                        <p:cTn id="84" dur="20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9" grpId="0" animBg="1"/>
      <p:bldP spid="85119" grpId="1" animBg="1"/>
      <p:bldP spid="85120" grpId="0" animBg="1"/>
      <p:bldP spid="85120" grpId="1" animBg="1"/>
      <p:bldP spid="85121" grpId="0" animBg="1"/>
      <p:bldP spid="85121" grpId="1" animBg="1"/>
      <p:bldP spid="85122" grpId="0" animBg="1"/>
      <p:bldP spid="85122" grpId="1" animBg="1"/>
      <p:bldP spid="85123" grpId="0" animBg="1"/>
      <p:bldP spid="85123" grpId="1" animBg="1"/>
      <p:bldP spid="85124" grpId="0" animBg="1"/>
      <p:bldP spid="85124" grpId="1" animBg="1"/>
      <p:bldP spid="85125" grpId="0" animBg="1"/>
      <p:bldP spid="85125" grpId="1" animBg="1"/>
      <p:bldP spid="85126" grpId="0" animBg="1"/>
      <p:bldP spid="85126" grpId="1" animBg="1"/>
      <p:bldP spid="85127" grpId="0" animBg="1"/>
      <p:bldP spid="85127" grpId="1" animBg="1"/>
      <p:bldP spid="85131" grpId="0" animBg="1"/>
      <p:bldP spid="85131" grpId="1" animBg="1"/>
      <p:bldP spid="85132" grpId="0" animBg="1"/>
      <p:bldP spid="85132" grpId="1" animBg="1"/>
      <p:bldP spid="85133" grpId="0" animBg="1"/>
      <p:bldP spid="85133" grpId="1" animBg="1"/>
      <p:bldP spid="851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3821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Line 161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2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3818" name="Line 163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9" name="Line 164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3815" name="Line 167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168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3812" name="Line 1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173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5" name="AutoShape 141"/>
          <p:cNvSpPr>
            <a:spLocks noChangeAspect="1" noChangeArrowheads="1"/>
          </p:cNvSpPr>
          <p:nvPr/>
        </p:nvSpPr>
        <p:spPr bwMode="auto">
          <a:xfrm>
            <a:off x="5297488" y="5529264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142"/>
          <p:cNvSpPr>
            <a:spLocks noChangeAspect="1" noChangeArrowheads="1"/>
          </p:cNvSpPr>
          <p:nvPr/>
        </p:nvSpPr>
        <p:spPr bwMode="auto">
          <a:xfrm>
            <a:off x="7419976" y="44688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143"/>
          <p:cNvSpPr>
            <a:spLocks noChangeAspect="1" noChangeArrowheads="1"/>
          </p:cNvSpPr>
          <p:nvPr/>
        </p:nvSpPr>
        <p:spPr bwMode="auto">
          <a:xfrm>
            <a:off x="5461001" y="37353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47"/>
          <p:cNvSpPr>
            <a:spLocks noChangeAspect="1" noChangeArrowheads="1"/>
          </p:cNvSpPr>
          <p:nvPr/>
        </p:nvSpPr>
        <p:spPr bwMode="auto">
          <a:xfrm>
            <a:off x="3830639" y="30829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utoShape 148"/>
          <p:cNvSpPr>
            <a:spLocks noChangeAspect="1" noChangeArrowheads="1"/>
          </p:cNvSpPr>
          <p:nvPr/>
        </p:nvSpPr>
        <p:spPr bwMode="auto">
          <a:xfrm>
            <a:off x="5216526" y="2184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49"/>
          <p:cNvSpPr>
            <a:spLocks noChangeAspect="1" noChangeArrowheads="1"/>
          </p:cNvSpPr>
          <p:nvPr/>
        </p:nvSpPr>
        <p:spPr bwMode="auto">
          <a:xfrm>
            <a:off x="3259139" y="879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50"/>
          <p:cNvSpPr>
            <a:spLocks noChangeAspect="1" noChangeArrowheads="1"/>
          </p:cNvSpPr>
          <p:nvPr/>
        </p:nvSpPr>
        <p:spPr bwMode="auto">
          <a:xfrm>
            <a:off x="6765926" y="71755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51"/>
          <p:cNvSpPr>
            <a:spLocks noChangeAspect="1" noChangeArrowheads="1"/>
          </p:cNvSpPr>
          <p:nvPr/>
        </p:nvSpPr>
        <p:spPr bwMode="auto">
          <a:xfrm>
            <a:off x="6929439" y="26749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52"/>
          <p:cNvSpPr>
            <a:spLocks noChangeAspect="1" noChangeArrowheads="1"/>
          </p:cNvSpPr>
          <p:nvPr/>
        </p:nvSpPr>
        <p:spPr bwMode="auto">
          <a:xfrm>
            <a:off x="8969376" y="22669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54"/>
          <p:cNvSpPr>
            <a:spLocks noChangeAspect="1" noChangeArrowheads="1"/>
          </p:cNvSpPr>
          <p:nvPr/>
        </p:nvSpPr>
        <p:spPr bwMode="auto">
          <a:xfrm>
            <a:off x="5951538" y="41433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55"/>
          <p:cNvSpPr>
            <a:spLocks noChangeAspect="1" noChangeArrowheads="1"/>
          </p:cNvSpPr>
          <p:nvPr/>
        </p:nvSpPr>
        <p:spPr bwMode="auto">
          <a:xfrm>
            <a:off x="7419975" y="17780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56"/>
          <p:cNvSpPr>
            <a:spLocks noChangeAspect="1" noChangeArrowheads="1"/>
          </p:cNvSpPr>
          <p:nvPr/>
        </p:nvSpPr>
        <p:spPr bwMode="auto">
          <a:xfrm>
            <a:off x="4156075" y="177800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175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5"/>
          <p:cNvSpPr>
            <a:spLocks noChangeShapeType="1"/>
          </p:cNvSpPr>
          <p:nvPr/>
        </p:nvSpPr>
        <p:spPr bwMode="auto">
          <a:xfrm>
            <a:off x="6934200" y="9906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156"/>
          <p:cNvSpPr>
            <a:spLocks noChangeShapeType="1"/>
          </p:cNvSpPr>
          <p:nvPr/>
        </p:nvSpPr>
        <p:spPr bwMode="auto">
          <a:xfrm flipH="1">
            <a:off x="7239000" y="19812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57"/>
          <p:cNvSpPr>
            <a:spLocks noChangeShapeType="1"/>
          </p:cNvSpPr>
          <p:nvPr/>
        </p:nvSpPr>
        <p:spPr bwMode="auto">
          <a:xfrm>
            <a:off x="7620000" y="19812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5867400" y="38100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 flipH="1">
            <a:off x="5715000" y="4191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6400800" y="41910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3733800" y="1066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4724400" y="19050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 flipH="1">
            <a:off x="4267200" y="1905000"/>
            <a:ext cx="457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4724400" y="19050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096000" y="1981200"/>
            <a:ext cx="1600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019800" y="2743200"/>
            <a:ext cx="457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AutoShape 49"/>
          <p:cNvSpPr>
            <a:spLocks noChangeAspect="1" noChangeArrowheads="1"/>
          </p:cNvSpPr>
          <p:nvPr/>
        </p:nvSpPr>
        <p:spPr bwMode="auto">
          <a:xfrm>
            <a:off x="4191001" y="2971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65"/>
          <p:cNvSpPr>
            <a:spLocks noChangeAspect="1" noChangeArrowheads="1"/>
          </p:cNvSpPr>
          <p:nvPr/>
        </p:nvSpPr>
        <p:spPr bwMode="auto">
          <a:xfrm>
            <a:off x="5788026" y="24733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66"/>
          <p:cNvSpPr>
            <a:spLocks noChangeAspect="1" noChangeArrowheads="1"/>
          </p:cNvSpPr>
          <p:nvPr/>
        </p:nvSpPr>
        <p:spPr bwMode="auto">
          <a:xfrm>
            <a:off x="5772151" y="3708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74"/>
          <p:cNvSpPr>
            <a:spLocks noChangeAspect="1" noChangeArrowheads="1"/>
          </p:cNvSpPr>
          <p:nvPr/>
        </p:nvSpPr>
        <p:spPr bwMode="auto">
          <a:xfrm>
            <a:off x="5588001" y="536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AutoShape 82"/>
          <p:cNvSpPr>
            <a:spLocks noChangeAspect="1" noChangeArrowheads="1"/>
          </p:cNvSpPr>
          <p:nvPr/>
        </p:nvSpPr>
        <p:spPr bwMode="auto">
          <a:xfrm>
            <a:off x="7686676" y="44148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utoShape 90"/>
          <p:cNvSpPr>
            <a:spLocks noChangeAspect="1" noChangeArrowheads="1"/>
          </p:cNvSpPr>
          <p:nvPr/>
        </p:nvSpPr>
        <p:spPr bwMode="auto">
          <a:xfrm>
            <a:off x="8839201" y="2362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98"/>
          <p:cNvSpPr>
            <a:spLocks noChangeAspect="1" noChangeArrowheads="1"/>
          </p:cNvSpPr>
          <p:nvPr/>
        </p:nvSpPr>
        <p:spPr bwMode="auto">
          <a:xfrm>
            <a:off x="6264275" y="39989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106"/>
          <p:cNvSpPr>
            <a:spLocks noChangeAspect="1" noChangeArrowheads="1"/>
          </p:cNvSpPr>
          <p:nvPr/>
        </p:nvSpPr>
        <p:spPr bwMode="auto">
          <a:xfrm>
            <a:off x="7458075" y="18034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115"/>
          <p:cNvSpPr>
            <a:spLocks noChangeAspect="1" noChangeArrowheads="1"/>
          </p:cNvSpPr>
          <p:nvPr/>
        </p:nvSpPr>
        <p:spPr bwMode="auto">
          <a:xfrm>
            <a:off x="4468814" y="1703388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123"/>
          <p:cNvSpPr>
            <a:spLocks noChangeAspect="1" noChangeArrowheads="1"/>
          </p:cNvSpPr>
          <p:nvPr/>
        </p:nvSpPr>
        <p:spPr bwMode="auto">
          <a:xfrm>
            <a:off x="5391151" y="21653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AutoShape 138"/>
          <p:cNvSpPr>
            <a:spLocks noChangeAspect="1" noChangeArrowheads="1"/>
          </p:cNvSpPr>
          <p:nvPr/>
        </p:nvSpPr>
        <p:spPr bwMode="auto">
          <a:xfrm>
            <a:off x="3627439" y="965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139"/>
          <p:cNvSpPr>
            <a:spLocks noChangeAspect="1" noChangeArrowheads="1"/>
          </p:cNvSpPr>
          <p:nvPr/>
        </p:nvSpPr>
        <p:spPr bwMode="auto">
          <a:xfrm>
            <a:off x="6848476" y="9271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147"/>
          <p:cNvSpPr>
            <a:spLocks noChangeAspect="1" noChangeArrowheads="1"/>
          </p:cNvSpPr>
          <p:nvPr/>
        </p:nvSpPr>
        <p:spPr bwMode="auto">
          <a:xfrm>
            <a:off x="7081839" y="2713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42"/>
          <p:cNvSpPr>
            <a:spLocks noChangeShapeType="1"/>
          </p:cNvSpPr>
          <p:nvPr/>
        </p:nvSpPr>
        <p:spPr bwMode="auto">
          <a:xfrm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143"/>
          <p:cNvSpPr>
            <a:spLocks noChangeShapeType="1"/>
          </p:cNvSpPr>
          <p:nvPr/>
        </p:nvSpPr>
        <p:spPr bwMode="auto">
          <a:xfrm flipH="1">
            <a:off x="7315200" y="19812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144"/>
          <p:cNvSpPr>
            <a:spLocks noChangeShapeType="1"/>
          </p:cNvSpPr>
          <p:nvPr/>
        </p:nvSpPr>
        <p:spPr bwMode="auto">
          <a:xfrm>
            <a:off x="7772400" y="20574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6248400" y="3810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6019800" y="40386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4"/>
          <p:cNvSpPr>
            <a:spLocks noChangeShapeType="1"/>
          </p:cNvSpPr>
          <p:nvPr/>
        </p:nvSpPr>
        <p:spPr bwMode="auto">
          <a:xfrm>
            <a:off x="6858000" y="4038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4114800" y="1143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4876800" y="17526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3"/>
          <p:cNvSpPr>
            <a:spLocks noChangeShapeType="1"/>
          </p:cNvSpPr>
          <p:nvPr/>
        </p:nvSpPr>
        <p:spPr bwMode="auto">
          <a:xfrm flipH="1">
            <a:off x="4724400" y="18288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4953000" y="1828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 flipH="1">
            <a:off x="6248400" y="20574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 flipH="1" flipV="1">
            <a:off x="6248400" y="2514600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AutoShape 37"/>
          <p:cNvSpPr>
            <a:spLocks noChangeAspect="1" noChangeArrowheads="1"/>
          </p:cNvSpPr>
          <p:nvPr/>
        </p:nvSpPr>
        <p:spPr bwMode="auto">
          <a:xfrm>
            <a:off x="457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AutoShape 45"/>
          <p:cNvSpPr>
            <a:spLocks noChangeAspect="1" noChangeArrowheads="1"/>
          </p:cNvSpPr>
          <p:nvPr/>
        </p:nvSpPr>
        <p:spPr bwMode="auto">
          <a:xfrm>
            <a:off x="5983288" y="22447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54"/>
          <p:cNvSpPr>
            <a:spLocks noChangeAspect="1" noChangeArrowheads="1"/>
          </p:cNvSpPr>
          <p:nvPr/>
        </p:nvSpPr>
        <p:spPr bwMode="auto">
          <a:xfrm>
            <a:off x="6115051" y="3673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62"/>
          <p:cNvSpPr>
            <a:spLocks noChangeAspect="1" noChangeArrowheads="1"/>
          </p:cNvSpPr>
          <p:nvPr/>
        </p:nvSpPr>
        <p:spPr bwMode="auto">
          <a:xfrm>
            <a:off x="5943601" y="518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70"/>
          <p:cNvSpPr>
            <a:spLocks noChangeAspect="1" noChangeArrowheads="1"/>
          </p:cNvSpPr>
          <p:nvPr/>
        </p:nvSpPr>
        <p:spPr bwMode="auto">
          <a:xfrm>
            <a:off x="7880351" y="43465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78"/>
          <p:cNvSpPr>
            <a:spLocks noChangeAspect="1" noChangeArrowheads="1"/>
          </p:cNvSpPr>
          <p:nvPr/>
        </p:nvSpPr>
        <p:spPr bwMode="auto">
          <a:xfrm>
            <a:off x="8686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86"/>
          <p:cNvSpPr>
            <a:spLocks noChangeAspect="1" noChangeArrowheads="1"/>
          </p:cNvSpPr>
          <p:nvPr/>
        </p:nvSpPr>
        <p:spPr bwMode="auto">
          <a:xfrm>
            <a:off x="6630988" y="384968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94"/>
          <p:cNvSpPr>
            <a:spLocks noChangeAspect="1" noChangeArrowheads="1"/>
          </p:cNvSpPr>
          <p:nvPr/>
        </p:nvSpPr>
        <p:spPr bwMode="auto">
          <a:xfrm>
            <a:off x="7531100" y="1830388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103"/>
          <p:cNvSpPr>
            <a:spLocks noChangeAspect="1" noChangeArrowheads="1"/>
          </p:cNvSpPr>
          <p:nvPr/>
        </p:nvSpPr>
        <p:spPr bwMode="auto">
          <a:xfrm>
            <a:off x="4741864" y="1622425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AutoShape 111"/>
          <p:cNvSpPr>
            <a:spLocks noChangeAspect="1" noChangeArrowheads="1"/>
          </p:cNvSpPr>
          <p:nvPr/>
        </p:nvSpPr>
        <p:spPr bwMode="auto">
          <a:xfrm>
            <a:off x="5589589" y="217011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AutoShape 124"/>
          <p:cNvSpPr>
            <a:spLocks noChangeAspect="1" noChangeArrowheads="1"/>
          </p:cNvSpPr>
          <p:nvPr/>
        </p:nvSpPr>
        <p:spPr bwMode="auto">
          <a:xfrm>
            <a:off x="3967164" y="1041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AutoShape 127"/>
          <p:cNvSpPr>
            <a:spLocks noChangeAspect="1" noChangeArrowheads="1"/>
          </p:cNvSpPr>
          <p:nvPr/>
        </p:nvSpPr>
        <p:spPr bwMode="auto">
          <a:xfrm>
            <a:off x="6932613" y="112395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135"/>
          <p:cNvSpPr>
            <a:spLocks noChangeAspect="1" noChangeArrowheads="1"/>
          </p:cNvSpPr>
          <p:nvPr/>
        </p:nvSpPr>
        <p:spPr bwMode="auto">
          <a:xfrm>
            <a:off x="7173914" y="27241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362D-8046-E85A-33A6-E3B0FE8B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 from last lecture: What are three ways to mitigate problems in bias from AI algorithms?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4D0C-FC8D-B7B8-0AC7-3601310B2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010400" cy="51355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Model cards</a:t>
            </a:r>
          </a:p>
          <a:p>
            <a:endParaRPr lang="en-US" dirty="0"/>
          </a:p>
          <a:p>
            <a:r>
              <a:rPr lang="en-US" dirty="0"/>
              <a:t>Data sheets</a:t>
            </a:r>
          </a:p>
          <a:p>
            <a:endParaRPr lang="en-US" dirty="0"/>
          </a:p>
          <a:p>
            <a:r>
              <a:rPr lang="en-US" dirty="0"/>
              <a:t>Intersectional performance analysis</a:t>
            </a:r>
          </a:p>
          <a:p>
            <a:endParaRPr lang="en-US" dirty="0"/>
          </a:p>
          <a:p>
            <a:r>
              <a:rPr lang="en-US" dirty="0"/>
              <a:t>Adversarial algorithm to prevent using features that predict sensitive attributes such as race or gender</a:t>
            </a:r>
          </a:p>
          <a:p>
            <a:endParaRPr lang="en-US" dirty="0"/>
          </a:p>
          <a:p>
            <a:r>
              <a:rPr lang="en-US" dirty="0"/>
              <a:t>Multi-task learning to facilitate learning of less common classes</a:t>
            </a:r>
          </a:p>
        </p:txBody>
      </p:sp>
    </p:spTree>
    <p:extLst>
      <p:ext uri="{BB962C8B-B14F-4D97-AF65-F5344CB8AC3E}">
        <p14:creationId xmlns:p14="http://schemas.microsoft.com/office/powerpoint/2010/main" val="22464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32"/>
          <p:cNvSpPr>
            <a:spLocks noChangeShapeType="1"/>
          </p:cNvSpPr>
          <p:nvPr/>
        </p:nvSpPr>
        <p:spPr bwMode="auto">
          <a:xfrm>
            <a:off x="7086600" y="1447801"/>
            <a:ext cx="871538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Line 133"/>
          <p:cNvSpPr>
            <a:spLocks noChangeShapeType="1"/>
          </p:cNvSpPr>
          <p:nvPr/>
        </p:nvSpPr>
        <p:spPr bwMode="auto">
          <a:xfrm flipH="1">
            <a:off x="7391400" y="2057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134"/>
          <p:cNvSpPr>
            <a:spLocks noChangeShapeType="1"/>
          </p:cNvSpPr>
          <p:nvPr/>
        </p:nvSpPr>
        <p:spPr bwMode="auto">
          <a:xfrm>
            <a:off x="7848600" y="20574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2"/>
          <p:cNvSpPr>
            <a:spLocks noChangeShapeType="1"/>
          </p:cNvSpPr>
          <p:nvPr/>
        </p:nvSpPr>
        <p:spPr bwMode="auto">
          <a:xfrm>
            <a:off x="6553200" y="38100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 flipH="1">
            <a:off x="6477000" y="3810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4"/>
          <p:cNvSpPr>
            <a:spLocks noChangeShapeType="1"/>
          </p:cNvSpPr>
          <p:nvPr/>
        </p:nvSpPr>
        <p:spPr bwMode="auto">
          <a:xfrm>
            <a:off x="7162800" y="3886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5181600" y="1752600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5257800" y="1752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H="1">
            <a:off x="5029200" y="17526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 flipV="1">
            <a:off x="4419600" y="1219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 flipH="1">
            <a:off x="6477000" y="2057400"/>
            <a:ext cx="1371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H="1" flipV="1">
            <a:off x="6477000" y="22098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AutoShape 37"/>
          <p:cNvSpPr>
            <a:spLocks noChangeAspect="1" noChangeArrowheads="1"/>
          </p:cNvSpPr>
          <p:nvPr/>
        </p:nvSpPr>
        <p:spPr bwMode="auto">
          <a:xfrm>
            <a:off x="4953001" y="2819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utoShape 45"/>
          <p:cNvSpPr>
            <a:spLocks noChangeAspect="1" noChangeArrowheads="1"/>
          </p:cNvSpPr>
          <p:nvPr/>
        </p:nvSpPr>
        <p:spPr bwMode="auto">
          <a:xfrm>
            <a:off x="6210301" y="193675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utoShape 52"/>
          <p:cNvSpPr>
            <a:spLocks noChangeAspect="1" noChangeArrowheads="1"/>
          </p:cNvSpPr>
          <p:nvPr/>
        </p:nvSpPr>
        <p:spPr bwMode="auto">
          <a:xfrm>
            <a:off x="6445251" y="3638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59"/>
          <p:cNvSpPr>
            <a:spLocks noChangeAspect="1" noChangeArrowheads="1"/>
          </p:cNvSpPr>
          <p:nvPr/>
        </p:nvSpPr>
        <p:spPr bwMode="auto">
          <a:xfrm>
            <a:off x="6310314" y="4999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66"/>
          <p:cNvSpPr>
            <a:spLocks noChangeAspect="1" noChangeArrowheads="1"/>
          </p:cNvSpPr>
          <p:nvPr/>
        </p:nvSpPr>
        <p:spPr bwMode="auto">
          <a:xfrm>
            <a:off x="8121651" y="42783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AutoShape 73"/>
          <p:cNvSpPr>
            <a:spLocks noChangeAspect="1" noChangeArrowheads="1"/>
          </p:cNvSpPr>
          <p:nvPr/>
        </p:nvSpPr>
        <p:spPr bwMode="auto">
          <a:xfrm>
            <a:off x="8597901" y="2622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AutoShape 80"/>
          <p:cNvSpPr>
            <a:spLocks noChangeAspect="1" noChangeArrowheads="1"/>
          </p:cNvSpPr>
          <p:nvPr/>
        </p:nvSpPr>
        <p:spPr bwMode="auto">
          <a:xfrm>
            <a:off x="6973888" y="36877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87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95"/>
          <p:cNvSpPr>
            <a:spLocks noChangeAspect="1" noChangeArrowheads="1"/>
          </p:cNvSpPr>
          <p:nvPr/>
        </p:nvSpPr>
        <p:spPr bwMode="auto">
          <a:xfrm>
            <a:off x="5019675" y="155733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102"/>
          <p:cNvSpPr>
            <a:spLocks noChangeAspect="1" noChangeArrowheads="1"/>
          </p:cNvSpPr>
          <p:nvPr/>
        </p:nvSpPr>
        <p:spPr bwMode="auto">
          <a:xfrm>
            <a:off x="5754689" y="21050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108"/>
          <p:cNvSpPr>
            <a:spLocks noChangeAspect="1" noChangeArrowheads="1"/>
          </p:cNvSpPr>
          <p:nvPr/>
        </p:nvSpPr>
        <p:spPr bwMode="auto">
          <a:xfrm>
            <a:off x="4305301" y="10937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AutoShape 116"/>
          <p:cNvSpPr>
            <a:spLocks noChangeAspect="1" noChangeArrowheads="1"/>
          </p:cNvSpPr>
          <p:nvPr/>
        </p:nvSpPr>
        <p:spPr bwMode="auto">
          <a:xfrm>
            <a:off x="7000876" y="1296989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AutoShape 123"/>
          <p:cNvSpPr>
            <a:spLocks noChangeAspect="1" noChangeArrowheads="1"/>
          </p:cNvSpPr>
          <p:nvPr/>
        </p:nvSpPr>
        <p:spPr bwMode="auto">
          <a:xfrm>
            <a:off x="7264401" y="2735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16"/>
          <p:cNvSpPr>
            <a:spLocks noChangeShapeType="1"/>
          </p:cNvSpPr>
          <p:nvPr/>
        </p:nvSpPr>
        <p:spPr bwMode="auto">
          <a:xfrm>
            <a:off x="7239000" y="1600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Line 117"/>
          <p:cNvSpPr>
            <a:spLocks noChangeShapeType="1"/>
          </p:cNvSpPr>
          <p:nvPr/>
        </p:nvSpPr>
        <p:spPr bwMode="auto">
          <a:xfrm flipH="1">
            <a:off x="7543800" y="2057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118"/>
          <p:cNvSpPr>
            <a:spLocks noChangeShapeType="1"/>
          </p:cNvSpPr>
          <p:nvPr/>
        </p:nvSpPr>
        <p:spPr bwMode="auto">
          <a:xfrm>
            <a:off x="7848600" y="2133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 flipV="1">
            <a:off x="6858000" y="36576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 flipH="1">
            <a:off x="6781800" y="37338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7467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4800600" y="1295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5486400" y="167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H="1">
            <a:off x="5410200" y="17526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5486400" y="16764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 flipH="1" flipV="1">
            <a:off x="6705600" y="1905000"/>
            <a:ext cx="1143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 flipH="1" flipV="1">
            <a:off x="6705600" y="1905000"/>
            <a:ext cx="838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AutoShape 37"/>
          <p:cNvSpPr>
            <a:spLocks noChangeAspect="1" noChangeArrowheads="1"/>
          </p:cNvSpPr>
          <p:nvPr/>
        </p:nvSpPr>
        <p:spPr bwMode="auto">
          <a:xfrm>
            <a:off x="5332414" y="2709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44"/>
          <p:cNvSpPr>
            <a:spLocks noChangeAspect="1" noChangeArrowheads="1"/>
          </p:cNvSpPr>
          <p:nvPr/>
        </p:nvSpPr>
        <p:spPr bwMode="auto">
          <a:xfrm>
            <a:off x="6440488" y="16732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50"/>
          <p:cNvSpPr>
            <a:spLocks noChangeAspect="1" noChangeArrowheads="1"/>
          </p:cNvSpPr>
          <p:nvPr/>
        </p:nvSpPr>
        <p:spPr bwMode="auto">
          <a:xfrm>
            <a:off x="6778626" y="3605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56"/>
          <p:cNvSpPr>
            <a:spLocks noChangeAspect="1" noChangeArrowheads="1"/>
          </p:cNvSpPr>
          <p:nvPr/>
        </p:nvSpPr>
        <p:spPr bwMode="auto">
          <a:xfrm>
            <a:off x="6697664" y="48053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62"/>
          <p:cNvSpPr>
            <a:spLocks noChangeAspect="1" noChangeArrowheads="1"/>
          </p:cNvSpPr>
          <p:nvPr/>
        </p:nvSpPr>
        <p:spPr bwMode="auto">
          <a:xfrm>
            <a:off x="8350251" y="42100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68"/>
          <p:cNvSpPr>
            <a:spLocks noChangeAspect="1" noChangeArrowheads="1"/>
          </p:cNvSpPr>
          <p:nvPr/>
        </p:nvSpPr>
        <p:spPr bwMode="auto">
          <a:xfrm>
            <a:off x="8485189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74"/>
          <p:cNvSpPr>
            <a:spLocks noChangeAspect="1" noChangeArrowheads="1"/>
          </p:cNvSpPr>
          <p:nvPr/>
        </p:nvSpPr>
        <p:spPr bwMode="auto">
          <a:xfrm>
            <a:off x="7292975" y="35417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79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AutoShape 87"/>
          <p:cNvSpPr>
            <a:spLocks noChangeAspect="1" noChangeArrowheads="1"/>
          </p:cNvSpPr>
          <p:nvPr/>
        </p:nvSpPr>
        <p:spPr bwMode="auto">
          <a:xfrm>
            <a:off x="5273675" y="15033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93"/>
          <p:cNvSpPr>
            <a:spLocks noChangeAspect="1" noChangeArrowheads="1"/>
          </p:cNvSpPr>
          <p:nvPr/>
        </p:nvSpPr>
        <p:spPr bwMode="auto">
          <a:xfrm>
            <a:off x="5940426" y="207486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AutoShape 99"/>
          <p:cNvSpPr>
            <a:spLocks noChangeAspect="1" noChangeArrowheads="1"/>
          </p:cNvSpPr>
          <p:nvPr/>
        </p:nvSpPr>
        <p:spPr bwMode="auto">
          <a:xfrm>
            <a:off x="4732339" y="1211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105"/>
          <p:cNvSpPr>
            <a:spLocks noChangeAspect="1" noChangeArrowheads="1"/>
          </p:cNvSpPr>
          <p:nvPr/>
        </p:nvSpPr>
        <p:spPr bwMode="auto">
          <a:xfrm>
            <a:off x="7080251" y="1490664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AutoShape 111"/>
          <p:cNvSpPr>
            <a:spLocks noChangeAspect="1" noChangeArrowheads="1"/>
          </p:cNvSpPr>
          <p:nvPr/>
        </p:nvSpPr>
        <p:spPr bwMode="auto">
          <a:xfrm>
            <a:off x="7378701" y="27574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03"/>
          <p:cNvSpPr>
            <a:spLocks noChangeShapeType="1"/>
          </p:cNvSpPr>
          <p:nvPr/>
        </p:nvSpPr>
        <p:spPr bwMode="auto">
          <a:xfrm>
            <a:off x="7315200" y="18288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Line 104"/>
          <p:cNvSpPr>
            <a:spLocks noChangeShapeType="1"/>
          </p:cNvSpPr>
          <p:nvPr/>
        </p:nvSpPr>
        <p:spPr bwMode="auto">
          <a:xfrm flipH="1">
            <a:off x="7620001" y="2233614"/>
            <a:ext cx="339725" cy="66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105"/>
          <p:cNvSpPr>
            <a:spLocks noChangeShapeType="1"/>
          </p:cNvSpPr>
          <p:nvPr/>
        </p:nvSpPr>
        <p:spPr bwMode="auto">
          <a:xfrm>
            <a:off x="7848600" y="2057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2"/>
          <p:cNvSpPr>
            <a:spLocks noChangeShapeType="1"/>
          </p:cNvSpPr>
          <p:nvPr/>
        </p:nvSpPr>
        <p:spPr bwMode="auto">
          <a:xfrm flipV="1">
            <a:off x="7239000" y="3581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3"/>
          <p:cNvSpPr>
            <a:spLocks noChangeShapeType="1"/>
          </p:cNvSpPr>
          <p:nvPr/>
        </p:nvSpPr>
        <p:spPr bwMode="auto">
          <a:xfrm flipH="1">
            <a:off x="7239000" y="35814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7772400" y="35814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5257800" y="144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791200" y="1600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5715000" y="16002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>
            <a:off x="5715000" y="1600200"/>
            <a:ext cx="1295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 flipH="1" flipV="1">
            <a:off x="6934200" y="16764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H="1" flipV="1">
            <a:off x="6934200" y="1600200"/>
            <a:ext cx="8382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AutoShape 36"/>
          <p:cNvSpPr>
            <a:spLocks noChangeAspect="1" noChangeArrowheads="1"/>
          </p:cNvSpPr>
          <p:nvPr/>
        </p:nvSpPr>
        <p:spPr bwMode="auto">
          <a:xfrm>
            <a:off x="5732464" y="26066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45"/>
          <p:cNvSpPr>
            <a:spLocks noChangeAspect="1" noChangeArrowheads="1"/>
          </p:cNvSpPr>
          <p:nvPr/>
        </p:nvSpPr>
        <p:spPr bwMode="auto">
          <a:xfrm>
            <a:off x="6653213" y="1382713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AutoShape 47"/>
          <p:cNvSpPr>
            <a:spLocks noChangeAspect="1" noChangeArrowheads="1"/>
          </p:cNvSpPr>
          <p:nvPr/>
        </p:nvSpPr>
        <p:spPr bwMode="auto">
          <a:xfrm>
            <a:off x="7086601" y="3546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49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AutoShape 52"/>
          <p:cNvSpPr>
            <a:spLocks noChangeAspect="1" noChangeArrowheads="1"/>
          </p:cNvSpPr>
          <p:nvPr/>
        </p:nvSpPr>
        <p:spPr bwMode="auto">
          <a:xfrm>
            <a:off x="7097714" y="45767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AutoShape 57"/>
          <p:cNvSpPr>
            <a:spLocks noChangeAspect="1" noChangeArrowheads="1"/>
          </p:cNvSpPr>
          <p:nvPr/>
        </p:nvSpPr>
        <p:spPr bwMode="auto">
          <a:xfrm>
            <a:off x="8555039" y="4164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AutoShape 62"/>
          <p:cNvSpPr>
            <a:spLocks noChangeAspect="1" noChangeArrowheads="1"/>
          </p:cNvSpPr>
          <p:nvPr/>
        </p:nvSpPr>
        <p:spPr bwMode="auto">
          <a:xfrm>
            <a:off x="838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67"/>
          <p:cNvSpPr>
            <a:spLocks noChangeAspect="1" noChangeArrowheads="1"/>
          </p:cNvSpPr>
          <p:nvPr/>
        </p:nvSpPr>
        <p:spPr bwMode="auto">
          <a:xfrm>
            <a:off x="7581900" y="33861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72"/>
          <p:cNvSpPr>
            <a:spLocks noChangeAspect="1" noChangeArrowheads="1"/>
          </p:cNvSpPr>
          <p:nvPr/>
        </p:nvSpPr>
        <p:spPr bwMode="auto">
          <a:xfrm>
            <a:off x="7645400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79"/>
          <p:cNvSpPr>
            <a:spLocks noChangeAspect="1" noChangeArrowheads="1"/>
          </p:cNvSpPr>
          <p:nvPr/>
        </p:nvSpPr>
        <p:spPr bwMode="auto">
          <a:xfrm>
            <a:off x="5575300" y="14271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84"/>
          <p:cNvSpPr>
            <a:spLocks noChangeAspect="1" noChangeArrowheads="1"/>
          </p:cNvSpPr>
          <p:nvPr/>
        </p:nvSpPr>
        <p:spPr bwMode="auto">
          <a:xfrm>
            <a:off x="6116639" y="20447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89"/>
          <p:cNvSpPr>
            <a:spLocks noChangeAspect="1" noChangeArrowheads="1"/>
          </p:cNvSpPr>
          <p:nvPr/>
        </p:nvSpPr>
        <p:spPr bwMode="auto">
          <a:xfrm>
            <a:off x="5162551" y="1319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94"/>
          <p:cNvSpPr>
            <a:spLocks noChangeAspect="1" noChangeArrowheads="1"/>
          </p:cNvSpPr>
          <p:nvPr/>
        </p:nvSpPr>
        <p:spPr bwMode="auto">
          <a:xfrm>
            <a:off x="7161213" y="1685926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AutoShape 99"/>
          <p:cNvSpPr>
            <a:spLocks noChangeAspect="1" noChangeArrowheads="1"/>
          </p:cNvSpPr>
          <p:nvPr/>
        </p:nvSpPr>
        <p:spPr bwMode="auto">
          <a:xfrm>
            <a:off x="7459664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90"/>
          <p:cNvSpPr>
            <a:spLocks noChangeShapeType="1"/>
          </p:cNvSpPr>
          <p:nvPr/>
        </p:nvSpPr>
        <p:spPr bwMode="auto">
          <a:xfrm>
            <a:off x="7391400" y="1981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91"/>
          <p:cNvSpPr>
            <a:spLocks noChangeShapeType="1"/>
          </p:cNvSpPr>
          <p:nvPr/>
        </p:nvSpPr>
        <p:spPr bwMode="auto">
          <a:xfrm flipH="1">
            <a:off x="7696201" y="2233614"/>
            <a:ext cx="2635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92"/>
          <p:cNvSpPr>
            <a:spLocks noChangeShapeType="1"/>
          </p:cNvSpPr>
          <p:nvPr/>
        </p:nvSpPr>
        <p:spPr bwMode="auto">
          <a:xfrm>
            <a:off x="8001000" y="2247900"/>
            <a:ext cx="4572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2"/>
          <p:cNvSpPr>
            <a:spLocks noChangeShapeType="1"/>
          </p:cNvSpPr>
          <p:nvPr/>
        </p:nvSpPr>
        <p:spPr bwMode="auto">
          <a:xfrm flipV="1">
            <a:off x="7543800" y="3429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 flipH="1">
            <a:off x="7696200" y="3429000"/>
            <a:ext cx="381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8077200" y="3429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5638800" y="15240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6096000" y="14478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6172200" y="1600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6172200" y="1295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 flipH="1" flipV="1">
            <a:off x="7162800" y="1371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 flipH="1" flipV="1">
            <a:off x="7162800" y="1295400"/>
            <a:ext cx="914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AutoShape 36"/>
          <p:cNvSpPr>
            <a:spLocks noChangeAspect="1" noChangeArrowheads="1"/>
          </p:cNvSpPr>
          <p:nvPr/>
        </p:nvSpPr>
        <p:spPr bwMode="auto">
          <a:xfrm>
            <a:off x="6097589" y="2516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AutoShape 42"/>
          <p:cNvSpPr>
            <a:spLocks noChangeAspect="1" noChangeArrowheads="1"/>
          </p:cNvSpPr>
          <p:nvPr/>
        </p:nvSpPr>
        <p:spPr bwMode="auto">
          <a:xfrm>
            <a:off x="6851651" y="10683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45"/>
          <p:cNvSpPr>
            <a:spLocks noChangeAspect="1" noChangeArrowheads="1"/>
          </p:cNvSpPr>
          <p:nvPr/>
        </p:nvSpPr>
        <p:spPr bwMode="auto">
          <a:xfrm>
            <a:off x="7416801" y="35131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utoShape 49"/>
          <p:cNvSpPr>
            <a:spLocks noChangeAspect="1" noChangeArrowheads="1"/>
          </p:cNvSpPr>
          <p:nvPr/>
        </p:nvSpPr>
        <p:spPr bwMode="auto">
          <a:xfrm>
            <a:off x="7532689" y="43576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53"/>
          <p:cNvSpPr>
            <a:spLocks noChangeAspect="1" noChangeArrowheads="1"/>
          </p:cNvSpPr>
          <p:nvPr/>
        </p:nvSpPr>
        <p:spPr bwMode="auto">
          <a:xfrm>
            <a:off x="8680451" y="41290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AutoShape 57"/>
          <p:cNvSpPr>
            <a:spLocks noChangeAspect="1" noChangeArrowheads="1"/>
          </p:cNvSpPr>
          <p:nvPr/>
        </p:nvSpPr>
        <p:spPr bwMode="auto">
          <a:xfrm>
            <a:off x="8324851" y="2963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AutoShape 61"/>
          <p:cNvSpPr>
            <a:spLocks noChangeAspect="1" noChangeArrowheads="1"/>
          </p:cNvSpPr>
          <p:nvPr/>
        </p:nvSpPr>
        <p:spPr bwMode="auto">
          <a:xfrm>
            <a:off x="7893050" y="32289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65"/>
          <p:cNvSpPr>
            <a:spLocks noChangeAspect="1" noChangeArrowheads="1"/>
          </p:cNvSpPr>
          <p:nvPr/>
        </p:nvSpPr>
        <p:spPr bwMode="auto">
          <a:xfrm>
            <a:off x="7700963" y="186372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AutoShape 71"/>
          <p:cNvSpPr>
            <a:spLocks noChangeAspect="1" noChangeArrowheads="1"/>
          </p:cNvSpPr>
          <p:nvPr/>
        </p:nvSpPr>
        <p:spPr bwMode="auto">
          <a:xfrm>
            <a:off x="5911850" y="1362075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75"/>
          <p:cNvSpPr>
            <a:spLocks noChangeAspect="1" noChangeArrowheads="1"/>
          </p:cNvSpPr>
          <p:nvPr/>
        </p:nvSpPr>
        <p:spPr bwMode="auto">
          <a:xfrm>
            <a:off x="6303964" y="20256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AutoShape 79"/>
          <p:cNvSpPr>
            <a:spLocks noChangeAspect="1" noChangeArrowheads="1"/>
          </p:cNvSpPr>
          <p:nvPr/>
        </p:nvSpPr>
        <p:spPr bwMode="auto">
          <a:xfrm>
            <a:off x="5562601" y="1447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83"/>
          <p:cNvSpPr>
            <a:spLocks noChangeAspect="1" noChangeArrowheads="1"/>
          </p:cNvSpPr>
          <p:nvPr/>
        </p:nvSpPr>
        <p:spPr bwMode="auto">
          <a:xfrm>
            <a:off x="7264401" y="1879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87"/>
          <p:cNvSpPr>
            <a:spLocks noChangeAspect="1" noChangeArrowheads="1"/>
          </p:cNvSpPr>
          <p:nvPr/>
        </p:nvSpPr>
        <p:spPr bwMode="auto">
          <a:xfrm>
            <a:off x="7562851" y="28035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77"/>
          <p:cNvSpPr>
            <a:spLocks noChangeShapeType="1"/>
          </p:cNvSpPr>
          <p:nvPr/>
        </p:nvSpPr>
        <p:spPr bwMode="auto">
          <a:xfrm>
            <a:off x="7467600" y="2209801"/>
            <a:ext cx="4905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Line 78"/>
          <p:cNvSpPr>
            <a:spLocks noChangeShapeType="1"/>
          </p:cNvSpPr>
          <p:nvPr/>
        </p:nvSpPr>
        <p:spPr bwMode="auto">
          <a:xfrm flipH="1">
            <a:off x="7772401" y="2233614"/>
            <a:ext cx="1873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79"/>
          <p:cNvSpPr>
            <a:spLocks noChangeShapeType="1"/>
          </p:cNvSpPr>
          <p:nvPr/>
        </p:nvSpPr>
        <p:spPr bwMode="auto">
          <a:xfrm>
            <a:off x="8001000" y="2247900"/>
            <a:ext cx="3810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2"/>
          <p:cNvSpPr>
            <a:spLocks noChangeShapeType="1"/>
          </p:cNvSpPr>
          <p:nvPr/>
        </p:nvSpPr>
        <p:spPr bwMode="auto">
          <a:xfrm flipV="1">
            <a:off x="7848600" y="3276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 flipH="1">
            <a:off x="8077200" y="32766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8382000" y="32766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6172200" y="1447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6400800" y="1447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6477000" y="1447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 flipV="1">
            <a:off x="6400800" y="10668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 flipH="1" flipV="1">
            <a:off x="7391400" y="106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 flipH="1" flipV="1">
            <a:off x="7315200" y="990600"/>
            <a:ext cx="1066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36"/>
          <p:cNvSpPr>
            <a:spLocks noChangeAspect="1" noChangeArrowheads="1"/>
          </p:cNvSpPr>
          <p:nvPr/>
        </p:nvSpPr>
        <p:spPr bwMode="auto">
          <a:xfrm>
            <a:off x="6462714" y="24352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40"/>
          <p:cNvSpPr>
            <a:spLocks noChangeAspect="1" noChangeArrowheads="1"/>
          </p:cNvSpPr>
          <p:nvPr/>
        </p:nvSpPr>
        <p:spPr bwMode="auto">
          <a:xfrm>
            <a:off x="7121526" y="7842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AutoShape 43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utoShape 46"/>
          <p:cNvSpPr>
            <a:spLocks noChangeAspect="1" noChangeArrowheads="1"/>
          </p:cNvSpPr>
          <p:nvPr/>
        </p:nvSpPr>
        <p:spPr bwMode="auto">
          <a:xfrm>
            <a:off x="7943851" y="41275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49"/>
          <p:cNvSpPr>
            <a:spLocks noChangeAspect="1" noChangeArrowheads="1"/>
          </p:cNvSpPr>
          <p:nvPr/>
        </p:nvSpPr>
        <p:spPr bwMode="auto">
          <a:xfrm>
            <a:off x="8796339" y="409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52"/>
          <p:cNvSpPr>
            <a:spLocks noChangeAspect="1" noChangeArrowheads="1"/>
          </p:cNvSpPr>
          <p:nvPr/>
        </p:nvSpPr>
        <p:spPr bwMode="auto">
          <a:xfrm>
            <a:off x="8278814" y="3021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53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55"/>
          <p:cNvSpPr>
            <a:spLocks noChangeAspect="1" noChangeArrowheads="1"/>
          </p:cNvSpPr>
          <p:nvPr/>
        </p:nvSpPr>
        <p:spPr bwMode="auto">
          <a:xfrm>
            <a:off x="8170863" y="309562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58"/>
          <p:cNvSpPr>
            <a:spLocks noChangeAspect="1" noChangeArrowheads="1"/>
          </p:cNvSpPr>
          <p:nvPr/>
        </p:nvSpPr>
        <p:spPr bwMode="auto">
          <a:xfrm>
            <a:off x="7712075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63"/>
          <p:cNvSpPr>
            <a:spLocks noChangeAspect="1" noChangeArrowheads="1"/>
          </p:cNvSpPr>
          <p:nvPr/>
        </p:nvSpPr>
        <p:spPr bwMode="auto">
          <a:xfrm>
            <a:off x="6211889" y="1263650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66"/>
          <p:cNvSpPr>
            <a:spLocks noChangeAspect="1" noChangeArrowheads="1"/>
          </p:cNvSpPr>
          <p:nvPr/>
        </p:nvSpPr>
        <p:spPr bwMode="auto">
          <a:xfrm>
            <a:off x="6502401" y="198437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69"/>
          <p:cNvSpPr>
            <a:spLocks noChangeAspect="1" noChangeArrowheads="1"/>
          </p:cNvSpPr>
          <p:nvPr/>
        </p:nvSpPr>
        <p:spPr bwMode="auto">
          <a:xfrm>
            <a:off x="6019801" y="1524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72"/>
          <p:cNvSpPr>
            <a:spLocks noChangeAspect="1" noChangeArrowheads="1"/>
          </p:cNvSpPr>
          <p:nvPr/>
        </p:nvSpPr>
        <p:spPr bwMode="auto">
          <a:xfrm>
            <a:off x="7332663" y="2097089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75"/>
          <p:cNvSpPr>
            <a:spLocks noChangeAspect="1" noChangeArrowheads="1"/>
          </p:cNvSpPr>
          <p:nvPr/>
        </p:nvSpPr>
        <p:spPr bwMode="auto">
          <a:xfrm>
            <a:off x="76184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64"/>
          <p:cNvSpPr>
            <a:spLocks noChangeShapeType="1"/>
          </p:cNvSpPr>
          <p:nvPr/>
        </p:nvSpPr>
        <p:spPr bwMode="auto">
          <a:xfrm flipV="1">
            <a:off x="7543800" y="2212976"/>
            <a:ext cx="414338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Line 65"/>
          <p:cNvSpPr>
            <a:spLocks noChangeShapeType="1"/>
          </p:cNvSpPr>
          <p:nvPr/>
        </p:nvSpPr>
        <p:spPr bwMode="auto">
          <a:xfrm flipH="1">
            <a:off x="7848601" y="2233614"/>
            <a:ext cx="1111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66"/>
          <p:cNvSpPr>
            <a:spLocks noChangeShapeType="1"/>
          </p:cNvSpPr>
          <p:nvPr/>
        </p:nvSpPr>
        <p:spPr bwMode="auto">
          <a:xfrm>
            <a:off x="8001000" y="2247900"/>
            <a:ext cx="3048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2"/>
          <p:cNvSpPr>
            <a:spLocks noChangeShapeType="1"/>
          </p:cNvSpPr>
          <p:nvPr/>
        </p:nvSpPr>
        <p:spPr bwMode="auto">
          <a:xfrm flipV="1">
            <a:off x="8153400" y="32004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 flipH="1">
            <a:off x="8534400" y="31242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8610600" y="32004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6400800" y="1295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>
            <a:off x="6781800" y="1371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6705600" y="12954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 flipV="1">
            <a:off x="6781800" y="685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7696200" y="6858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 flipV="1">
            <a:off x="7696200" y="6858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AutoShape 36"/>
          <p:cNvSpPr>
            <a:spLocks noChangeAspect="1" noChangeArrowheads="1"/>
          </p:cNvSpPr>
          <p:nvPr/>
        </p:nvSpPr>
        <p:spPr bwMode="auto">
          <a:xfrm>
            <a:off x="6851651" y="2332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38"/>
          <p:cNvSpPr>
            <a:spLocks noChangeAspect="1" noChangeArrowheads="1"/>
          </p:cNvSpPr>
          <p:nvPr/>
        </p:nvSpPr>
        <p:spPr bwMode="auto">
          <a:xfrm>
            <a:off x="7391401" y="45720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41"/>
          <p:cNvSpPr>
            <a:spLocks noChangeAspect="1" noChangeArrowheads="1"/>
          </p:cNvSpPr>
          <p:nvPr/>
        </p:nvSpPr>
        <p:spPr bwMode="auto">
          <a:xfrm>
            <a:off x="8081964" y="34448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43"/>
          <p:cNvSpPr>
            <a:spLocks noChangeAspect="1" noChangeArrowheads="1"/>
          </p:cNvSpPr>
          <p:nvPr/>
        </p:nvSpPr>
        <p:spPr bwMode="auto">
          <a:xfrm>
            <a:off x="8356601" y="39243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45"/>
          <p:cNvSpPr>
            <a:spLocks noChangeAspect="1" noChangeArrowheads="1"/>
          </p:cNvSpPr>
          <p:nvPr/>
        </p:nvSpPr>
        <p:spPr bwMode="auto">
          <a:xfrm>
            <a:off x="8897939" y="40624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47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49"/>
          <p:cNvSpPr>
            <a:spLocks noChangeAspect="1" noChangeArrowheads="1"/>
          </p:cNvSpPr>
          <p:nvPr/>
        </p:nvSpPr>
        <p:spPr bwMode="auto">
          <a:xfrm>
            <a:off x="8401050" y="29797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AutoShape 51"/>
          <p:cNvSpPr>
            <a:spLocks noChangeAspect="1" noChangeArrowheads="1"/>
          </p:cNvSpPr>
          <p:nvPr/>
        </p:nvSpPr>
        <p:spPr bwMode="auto">
          <a:xfrm>
            <a:off x="7747000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52"/>
          <p:cNvSpPr>
            <a:spLocks noChangeAspect="1" noChangeArrowheads="1"/>
          </p:cNvSpPr>
          <p:nvPr/>
        </p:nvSpPr>
        <p:spPr bwMode="auto">
          <a:xfrm>
            <a:off x="7748588" y="18859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55"/>
          <p:cNvSpPr>
            <a:spLocks noChangeAspect="1" noChangeArrowheads="1"/>
          </p:cNvSpPr>
          <p:nvPr/>
        </p:nvSpPr>
        <p:spPr bwMode="auto">
          <a:xfrm>
            <a:off x="6537325" y="117475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57"/>
          <p:cNvSpPr>
            <a:spLocks noChangeAspect="1" noChangeArrowheads="1"/>
          </p:cNvSpPr>
          <p:nvPr/>
        </p:nvSpPr>
        <p:spPr bwMode="auto">
          <a:xfrm>
            <a:off x="6711951" y="19653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59"/>
          <p:cNvSpPr>
            <a:spLocks noChangeAspect="1" noChangeArrowheads="1"/>
          </p:cNvSpPr>
          <p:nvPr/>
        </p:nvSpPr>
        <p:spPr bwMode="auto">
          <a:xfrm>
            <a:off x="6327776" y="16192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61"/>
          <p:cNvSpPr>
            <a:spLocks noChangeAspect="1" noChangeArrowheads="1"/>
          </p:cNvSpPr>
          <p:nvPr/>
        </p:nvSpPr>
        <p:spPr bwMode="auto">
          <a:xfrm>
            <a:off x="7424738" y="232410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AutoShape 63"/>
          <p:cNvSpPr>
            <a:spLocks noChangeAspect="1" noChangeArrowheads="1"/>
          </p:cNvSpPr>
          <p:nvPr/>
        </p:nvSpPr>
        <p:spPr bwMode="auto">
          <a:xfrm>
            <a:off x="77327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7"/>
          <p:cNvSpPr>
            <a:spLocks noChangeShapeType="1"/>
          </p:cNvSpPr>
          <p:nvPr/>
        </p:nvSpPr>
        <p:spPr bwMode="auto">
          <a:xfrm flipV="1">
            <a:off x="8567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8874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8915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Oval 10"/>
          <p:cNvSpPr>
            <a:spLocks noChangeArrowheads="1"/>
          </p:cNvSpPr>
          <p:nvPr/>
        </p:nvSpPr>
        <p:spPr bwMode="auto">
          <a:xfrm>
            <a:off x="8763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9067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2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7653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7959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8001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7848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7"/>
          <p:cNvSpPr>
            <a:spLocks noChangeArrowheads="1"/>
          </p:cNvSpPr>
          <p:nvPr/>
        </p:nvSpPr>
        <p:spPr bwMode="auto">
          <a:xfrm>
            <a:off x="8153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7543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6738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7045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7086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Oval 22"/>
          <p:cNvSpPr>
            <a:spLocks noChangeArrowheads="1"/>
          </p:cNvSpPr>
          <p:nvPr/>
        </p:nvSpPr>
        <p:spPr bwMode="auto">
          <a:xfrm>
            <a:off x="6934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23"/>
          <p:cNvSpPr>
            <a:spLocks noChangeArrowheads="1"/>
          </p:cNvSpPr>
          <p:nvPr/>
        </p:nvSpPr>
        <p:spPr bwMode="auto">
          <a:xfrm>
            <a:off x="7239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 flipV="1">
            <a:off x="7086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 flipV="1">
            <a:off x="7924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H="1" flipV="1">
            <a:off x="8077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AutoShape 35"/>
          <p:cNvSpPr>
            <a:spLocks noChangeAspect="1" noChangeArrowheads="1"/>
          </p:cNvSpPr>
          <p:nvPr/>
        </p:nvSpPr>
        <p:spPr bwMode="auto">
          <a:xfrm>
            <a:off x="7658101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36"/>
          <p:cNvSpPr>
            <a:spLocks noChangeAspect="1" noChangeArrowheads="1"/>
          </p:cNvSpPr>
          <p:nvPr/>
        </p:nvSpPr>
        <p:spPr bwMode="auto">
          <a:xfrm>
            <a:off x="6629401" y="1676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AutoShape 37"/>
          <p:cNvSpPr>
            <a:spLocks noChangeAspect="1" noChangeArrowheads="1"/>
          </p:cNvSpPr>
          <p:nvPr/>
        </p:nvSpPr>
        <p:spPr bwMode="auto">
          <a:xfrm>
            <a:off x="6858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AutoShape 38"/>
          <p:cNvSpPr>
            <a:spLocks noChangeAspect="1" noChangeArrowheads="1"/>
          </p:cNvSpPr>
          <p:nvPr/>
        </p:nvSpPr>
        <p:spPr bwMode="auto">
          <a:xfrm>
            <a:off x="7772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AutoShape 39"/>
          <p:cNvSpPr>
            <a:spLocks noChangeAspect="1" noChangeArrowheads="1"/>
          </p:cNvSpPr>
          <p:nvPr/>
        </p:nvSpPr>
        <p:spPr bwMode="auto">
          <a:xfrm>
            <a:off x="8686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4F3A-E1A2-251D-E25C-49C3AEE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4D61-001C-0DA5-4B7B-88202112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cluster training</a:t>
            </a:r>
          </a:p>
          <a:p>
            <a:pPr lvl="1"/>
            <a:r>
              <a:rPr lang="en-US" dirty="0"/>
              <a:t>With a branching factor of 10, can cluster into 1M clusters by clustering into 10 clusters ~111,111 times, each time using e.g. 10K data points</a:t>
            </a:r>
          </a:p>
          <a:p>
            <a:pPr lvl="1"/>
            <a:r>
              <a:rPr lang="en-US" dirty="0"/>
              <a:t>Vs. e.g. clustering 1B data points into 1M clusters</a:t>
            </a:r>
          </a:p>
          <a:p>
            <a:pPr lvl="1"/>
            <a:r>
              <a:rPr lang="en-US" dirty="0"/>
              <a:t>Kmeans is O(K*N*D) per iteration so this is a 900,000x speedup!</a:t>
            </a:r>
          </a:p>
          <a:p>
            <a:r>
              <a:rPr lang="en-US" dirty="0"/>
              <a:t>Fast lookup</a:t>
            </a:r>
          </a:p>
          <a:p>
            <a:pPr lvl="1"/>
            <a:r>
              <a:rPr lang="en-US" dirty="0"/>
              <a:t>Find cluster number in O(log(K)*D) vs. O(K*D)</a:t>
            </a:r>
          </a:p>
          <a:p>
            <a:pPr lvl="1"/>
            <a:r>
              <a:rPr lang="en-US" dirty="0"/>
              <a:t>16,667x speedup in the example above</a:t>
            </a:r>
          </a:p>
        </p:txBody>
      </p:sp>
    </p:spTree>
    <p:extLst>
      <p:ext uri="{BB962C8B-B14F-4D97-AF65-F5344CB8AC3E}">
        <p14:creationId xmlns:p14="http://schemas.microsoft.com/office/powerpoint/2010/main" val="355747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25F-BB6C-E05C-36F6-1F66D540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any disadvantages of hierarchical Kmeans?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00C-B523-0AFD-1001-F73A6A098E0C}"/>
              </a:ext>
            </a:extLst>
          </p:cNvPr>
          <p:cNvSpPr txBox="1"/>
          <p:nvPr/>
        </p:nvSpPr>
        <p:spPr>
          <a:xfrm>
            <a:off x="2819400" y="502920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Yes, the assignment might not be quite as good, but often usually isn’t a huge deal since K means is used to approximate data points with centroid anyway</a:t>
            </a:r>
          </a:p>
        </p:txBody>
      </p:sp>
    </p:spTree>
    <p:extLst>
      <p:ext uri="{BB962C8B-B14F-4D97-AF65-F5344CB8AC3E}">
        <p14:creationId xmlns:p14="http://schemas.microsoft.com/office/powerpoint/2010/main" val="37654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CD20-799F-796E-FED2-6AEECA1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8B0-EC71-87D1-88B3-43489F1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Iteratively merge the two most similar points or clusters</a:t>
            </a:r>
          </a:p>
          <a:p>
            <a:pPr lvl="1"/>
            <a:r>
              <a:rPr lang="en-US" sz="2000" dirty="0"/>
              <a:t>Can use various distance measures</a:t>
            </a:r>
          </a:p>
          <a:p>
            <a:pPr lvl="1"/>
            <a:r>
              <a:rPr lang="en-US" sz="2000" dirty="0"/>
              <a:t>Can use different “linkages”, e.g. distance of nearest points in two clusters or the cluster averages</a:t>
            </a:r>
          </a:p>
          <a:p>
            <a:pPr lvl="1"/>
            <a:r>
              <a:rPr lang="en-US" sz="2000" dirty="0"/>
              <a:t>Ideally the minimum distance between clusters should increase after each merge (e.g. if using the distance between cluster centers)</a:t>
            </a:r>
          </a:p>
          <a:p>
            <a:pPr lvl="1"/>
            <a:r>
              <a:rPr lang="en-US" sz="2000" dirty="0"/>
              <a:t>Number of clusters can be set based on when the cost to merge increases suddenly</a:t>
            </a:r>
          </a:p>
        </p:txBody>
      </p:sp>
      <p:pic>
        <p:nvPicPr>
          <p:cNvPr id="1026" name="Picture 2" descr="Clustering with Scikit with GIFs - dashee87.github.io">
            <a:extLst>
              <a:ext uri="{FF2B5EF4-FFF2-40B4-BE49-F238E27FC236}">
                <a16:creationId xmlns:a16="http://schemas.microsoft.com/office/drawing/2014/main" id="{133D9E9A-CF05-ADA9-5FA2-CAAB3372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35805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BF6D-D346-8709-07CA-B0ABEFD396C4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</p:spTree>
    <p:extLst>
      <p:ext uri="{BB962C8B-B14F-4D97-AF65-F5344CB8AC3E}">
        <p14:creationId xmlns:p14="http://schemas.microsoft.com/office/powerpoint/2010/main" val="245809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284A-E76B-181D-4D4B-A4D0FBB4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37" y="304800"/>
            <a:ext cx="109728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We’ve learned a lot about supervised prediction algorithms – now we will learn about methods to organize and analyze data without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A2C0-83EE-DC8C-1674-C074A95F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4449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Clustering and retrieval</a:t>
            </a:r>
          </a:p>
          <a:p>
            <a:endParaRPr lang="en-US" dirty="0"/>
          </a:p>
          <a:p>
            <a:r>
              <a:rPr lang="en-US" dirty="0"/>
              <a:t>EM and missing data</a:t>
            </a:r>
          </a:p>
          <a:p>
            <a:endParaRPr lang="en-US" dirty="0"/>
          </a:p>
          <a:p>
            <a:r>
              <a:rPr lang="en-US" dirty="0"/>
              <a:t>Estimating probabilities for continuous variables</a:t>
            </a:r>
          </a:p>
          <a:p>
            <a:endParaRPr lang="en-US" dirty="0"/>
          </a:p>
          <a:p>
            <a:r>
              <a:rPr lang="en-US" dirty="0"/>
              <a:t>Projections for compression and visualization</a:t>
            </a:r>
          </a:p>
          <a:p>
            <a:endParaRPr lang="en-US" dirty="0"/>
          </a:p>
          <a:p>
            <a:r>
              <a:rPr lang="en-US" dirty="0"/>
              <a:t>Topic modeling</a:t>
            </a:r>
          </a:p>
          <a:p>
            <a:endParaRPr lang="en-US" dirty="0"/>
          </a:p>
          <a:p>
            <a:r>
              <a:rPr lang="en-US" dirty="0"/>
              <a:t>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12570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759F-D5D6-2D11-5EA8-1E53B4B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CC3E-D89D-F5E0-A8EB-0E3D18A5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good choices of linkage, agglomerative clustering can reflect the data connectivity structure (“manifold”)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D77E-EFCC-BC2A-8C86-01037D2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2971800"/>
            <a:ext cx="5610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4C263-7F75-2338-5886-F193599F8083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D9E9-5FB9-C9FD-F5F1-2C2FEEE597BC}"/>
              </a:ext>
            </a:extLst>
          </p:cNvPr>
          <p:cNvSpPr txBox="1"/>
          <p:nvPr/>
        </p:nvSpPr>
        <p:spPr>
          <a:xfrm>
            <a:off x="6400800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based on distance of 5 nearest neighbors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72448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2B1-63E0-DED5-A34F-E2CE0E3A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B81-E578-B1BD-C6E9-A31E644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K-means</a:t>
            </a:r>
          </a:p>
          <a:p>
            <a:pPr lvl="1"/>
            <a:r>
              <a:rPr lang="en-US" dirty="0"/>
              <a:t>Quantization (codebooks for image generation)</a:t>
            </a:r>
          </a:p>
          <a:p>
            <a:pPr lvl="1"/>
            <a:r>
              <a:rPr lang="en-US" dirty="0"/>
              <a:t>Search </a:t>
            </a:r>
          </a:p>
          <a:p>
            <a:pPr lvl="1"/>
            <a:r>
              <a:rPr lang="en-US" dirty="0"/>
              <a:t>Data visualization (show the average image of clusters of images)</a:t>
            </a:r>
          </a:p>
          <a:p>
            <a:endParaRPr lang="en-US" dirty="0"/>
          </a:p>
          <a:p>
            <a:r>
              <a:rPr lang="en-US" dirty="0"/>
              <a:t>Hierarchical K-means</a:t>
            </a:r>
          </a:p>
          <a:p>
            <a:pPr lvl="1"/>
            <a:r>
              <a:rPr lang="en-US" dirty="0"/>
              <a:t>Fast search (document / image search)</a:t>
            </a:r>
          </a:p>
          <a:p>
            <a:endParaRPr lang="en-US" dirty="0"/>
          </a:p>
          <a:p>
            <a:r>
              <a:rPr lang="en-US" dirty="0"/>
              <a:t>Agglomerative clustering</a:t>
            </a:r>
          </a:p>
          <a:p>
            <a:pPr lvl="1"/>
            <a:r>
              <a:rPr lang="en-US" dirty="0"/>
              <a:t>Finding structures in the data (image segmentation, grouping camera locations together)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96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AB54-FC03-2735-16C7-C93CF34E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7984-3ADB-AB77-B2E4-3E3FE346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Are there any times that you’ve used clustering, or that it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148368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27CE-520A-CC27-CEA5-D157424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242CE-543F-B34C-2735-292E2FBD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new sample, find the closest sample in a dataset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Finding information (web search)</a:t>
            </a:r>
          </a:p>
          <a:p>
            <a:pPr lvl="1"/>
            <a:r>
              <a:rPr lang="en-US" dirty="0"/>
              <a:t>Prediction (e.g. nearest neighbor algorithm)</a:t>
            </a:r>
          </a:p>
          <a:p>
            <a:pPr lvl="1"/>
            <a:r>
              <a:rPr lang="en-US" dirty="0"/>
              <a:t>Clustering (</a:t>
            </a:r>
            <a:r>
              <a:rPr lang="en-US" dirty="0" err="1"/>
              <a:t>kmeans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818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3341-CBF7-ADBE-5D7F-154A650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Vanilla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D08E-E349-0522-1E63-35F4C9D5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distance between query and each dataset point and return closest point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D6AB31-CAD9-273C-6C26-3823E819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7772400" cy="42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1A1AD-7216-3D6C-9DAF-1C25A2920323}"/>
              </a:ext>
            </a:extLst>
          </p:cNvPr>
          <p:cNvSpPr txBox="1"/>
          <p:nvPr/>
        </p:nvSpPr>
        <p:spPr>
          <a:xfrm>
            <a:off x="5784376" y="622834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https://engineering.fb.com/2017/03/29/data-infrastructure/faiss-a-library-for-efficient-similarity-search/</a:t>
            </a:r>
          </a:p>
        </p:txBody>
      </p:sp>
    </p:spTree>
    <p:extLst>
      <p:ext uri="{BB962C8B-B14F-4D97-AF65-F5344CB8AC3E}">
        <p14:creationId xmlns:p14="http://schemas.microsoft.com/office/powerpoint/2010/main" val="1647831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9077-795B-49FE-D32A-2717171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Faiss</a:t>
            </a:r>
            <a:r>
              <a:rPr lang="en-US" dirty="0"/>
              <a:t> library makes even brute force search very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5627-B3ED-D217-C4ED-2E0CC3D3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Multi-threading, BLAS libraries, SIMD vectorization, GPU implementations</a:t>
            </a:r>
          </a:p>
          <a:p>
            <a:r>
              <a:rPr lang="en-US" dirty="0"/>
              <a:t>KNN for MNIST takes seconds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F486D-0CDF-69A3-C04A-2CEC8B2B3532}"/>
              </a:ext>
            </a:extLst>
          </p:cNvPr>
          <p:cNvSpPr txBox="1"/>
          <p:nvPr/>
        </p:nvSpPr>
        <p:spPr>
          <a:xfrm>
            <a:off x="5516480" y="6126163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https://engineering.fb.com/2017/03/29/data-infrastructure/faiss-a-library-for-efficient-similarity-search/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73F67-BBE2-0549-0AB3-4364366C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8" y="3001528"/>
            <a:ext cx="607779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F4337-7221-0CFF-1898-82C89D49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8" y="4849635"/>
            <a:ext cx="634453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1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document file for retrieval of count-based docs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76286" y="1046162"/>
            <a:ext cx="10348913" cy="51355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2800" dirty="0"/>
              <a:t>Applies to text (word counts), images (clustered </a:t>
            </a:r>
            <a:r>
              <a:rPr lang="en-US" sz="2800" dirty="0" err="1"/>
              <a:t>keypoint</a:t>
            </a:r>
            <a:r>
              <a:rPr lang="en-US" sz="2800" dirty="0"/>
              <a:t> counts), and other tokenized representations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Like a book index: keep a list of all the words (tokens) and all the pages (documents) that contain them.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Rank database documents based on summed </a:t>
            </a:r>
            <a:r>
              <a:rPr lang="en-US" sz="2400" dirty="0" err="1"/>
              <a:t>tf-idf</a:t>
            </a:r>
            <a:r>
              <a:rPr lang="en-US" sz="2400" dirty="0"/>
              <a:t> measure for each word/token in the query document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83152"/>
            <a:ext cx="2333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33600" y="4648200"/>
            <a:ext cx="578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tf-idf</a:t>
            </a:r>
            <a:r>
              <a:rPr lang="en-US" dirty="0"/>
              <a:t>: Term Frequency – Inverse Document Frequency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6199" y="5961063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199" y="6276977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words in document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599" y="5122864"/>
            <a:ext cx="234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times word appears in document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09999" y="5199063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6999" y="4970463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 documents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399" y="5732464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 documents that contain the word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095999" y="527526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095999" y="5808663"/>
            <a:ext cx="91440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419-C5B5-2DF9-9243-23E0EA3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 (LSH)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485-1BF5-ACE7-2110-B92DBBE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fast approximate search method to return similar data points to query</a:t>
            </a:r>
          </a:p>
        </p:txBody>
      </p:sp>
    </p:spTree>
    <p:extLst>
      <p:ext uri="{BB962C8B-B14F-4D97-AF65-F5344CB8AC3E}">
        <p14:creationId xmlns:p14="http://schemas.microsoft.com/office/powerpoint/2010/main" val="394856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A294-286E-24CC-5B52-35A33988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hash function aims to place different values in separate buckets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EE5E-4F15-ED92-24D1-A4FA2C70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typical hash function aims to place different values (no matter how similar) into separate buckets.">
            <a:extLst>
              <a:ext uri="{FF2B5EF4-FFF2-40B4-BE49-F238E27FC236}">
                <a16:creationId xmlns:a16="http://schemas.microsoft.com/office/drawing/2014/main" id="{6C85F5DB-D65D-444D-C428-FC70AD5F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64"/>
            <a:ext cx="8458200" cy="47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14CFC-A57D-F52F-FC3A-CCE593BFF47B}"/>
              </a:ext>
            </a:extLst>
          </p:cNvPr>
          <p:cNvSpPr txBox="1"/>
          <p:nvPr/>
        </p:nvSpPr>
        <p:spPr>
          <a:xfrm>
            <a:off x="8991600" y="6334780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https://www.pinecone.io/learn/locality-sensitive-hashing-random-projection/</a:t>
            </a:r>
          </a:p>
        </p:txBody>
      </p:sp>
    </p:spTree>
    <p:extLst>
      <p:ext uri="{BB962C8B-B14F-4D97-AF65-F5344CB8AC3E}">
        <p14:creationId xmlns:p14="http://schemas.microsoft.com/office/powerpoint/2010/main" val="2464483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10B7-DB16-0937-C09E-D08B99E0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aims to put similar keys in the </a:t>
            </a:r>
            <a:r>
              <a:rPr lang="en-US" i="1" dirty="0"/>
              <a:t>same</a:t>
            </a:r>
            <a:r>
              <a:rPr lang="en-US" dirty="0"/>
              <a:t> bucket</a:t>
            </a:r>
          </a:p>
        </p:txBody>
      </p:sp>
      <p:pic>
        <p:nvPicPr>
          <p:cNvPr id="2050" name="Picture 2" descr="An LSH function aims to place similar values into the same buckets.">
            <a:extLst>
              <a:ext uri="{FF2B5EF4-FFF2-40B4-BE49-F238E27FC236}">
                <a16:creationId xmlns:a16="http://schemas.microsoft.com/office/drawing/2014/main" id="{62208EF8-6D6D-74D8-6795-3DF04D90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8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BC5DF-E282-C68B-0770-35FB2ACF66B4}"/>
              </a:ext>
            </a:extLst>
          </p:cNvPr>
          <p:cNvSpPr txBox="1"/>
          <p:nvPr/>
        </p:nvSpPr>
        <p:spPr>
          <a:xfrm>
            <a:off x="8991600" y="6334780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https://www.pinecone.io/learn/locality-sensitive-hashing-random-projection/</a:t>
            </a:r>
          </a:p>
        </p:txBody>
      </p:sp>
    </p:spTree>
    <p:extLst>
      <p:ext uri="{BB962C8B-B14F-4D97-AF65-F5344CB8AC3E}">
        <p14:creationId xmlns:p14="http://schemas.microsoft.com/office/powerpoint/2010/main" val="54807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5552-6C90-8D12-C4FD-7FFBA602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B92E-18AD-B258-9262-68DEC0DF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Kmeans</a:t>
            </a:r>
          </a:p>
          <a:p>
            <a:pPr lvl="1"/>
            <a:r>
              <a:rPr lang="en-US" dirty="0"/>
              <a:t>Hierarchical Kmeans</a:t>
            </a:r>
          </a:p>
          <a:p>
            <a:pPr lvl="1"/>
            <a:r>
              <a:rPr lang="en-US" dirty="0"/>
              <a:t>Agglomerative Clustering</a:t>
            </a:r>
          </a:p>
          <a:p>
            <a:endParaRPr lang="en-US" dirty="0"/>
          </a:p>
          <a:p>
            <a:r>
              <a:rPr lang="en-US" dirty="0"/>
              <a:t>Retrieval</a:t>
            </a:r>
          </a:p>
          <a:p>
            <a:pPr lvl="1"/>
            <a:r>
              <a:rPr lang="en-US" dirty="0"/>
              <a:t>Using Hierarchical Kmeans</a:t>
            </a:r>
          </a:p>
          <a:p>
            <a:pPr lvl="1"/>
            <a:r>
              <a:rPr lang="en-US" dirty="0"/>
              <a:t>LSH</a:t>
            </a:r>
          </a:p>
          <a:p>
            <a:pPr lvl="1"/>
            <a:r>
              <a:rPr lang="en-US" dirty="0" err="1"/>
              <a:t>Faiss</a:t>
            </a:r>
            <a:r>
              <a:rPr lang="en-US" dirty="0"/>
              <a:t> library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3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96D-365D-E85C-4DA9-8B91EEB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LSH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6A5-CA5E-1EA6-66FB-0CA9EA2C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data point into an array of bits or integers, using the same conversion process/parameters for each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 the arrays into buckets (e.g. with 10 bits, you have 2^10 buckets)</a:t>
            </a:r>
          </a:p>
          <a:p>
            <a:pPr marL="914400" lvl="1" indent="-514350"/>
            <a:r>
              <a:rPr lang="en-US" dirty="0"/>
              <a:t>Can use subsets of arrays to create multiple sets of buckets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query, return points in the same bucket(s)</a:t>
            </a:r>
          </a:p>
          <a:p>
            <a:pPr marL="914400" lvl="1" indent="-514350"/>
            <a:r>
              <a:rPr lang="en-US" dirty="0"/>
              <a:t>Can check additional buckets by flipping bits to find points within hash distances greater than 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27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4D0-611D-5958-5108-652DC3A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Projection LSH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5996-A5DB-F92C-28ED-BEBF1F35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Preparation</a:t>
            </a:r>
          </a:p>
          <a:p>
            <a:pPr marL="0" indent="0">
              <a:buNone/>
            </a:pPr>
            <a:r>
              <a:rPr lang="en-US" dirty="0"/>
              <a:t>Given data {</a:t>
            </a:r>
            <a:r>
              <a:rPr lang="en-US" i="1" dirty="0"/>
              <a:t>X}</a:t>
            </a:r>
            <a:r>
              <a:rPr lang="en-US" dirty="0"/>
              <a:t> with dimension </a:t>
            </a:r>
            <a:r>
              <a:rPr lang="en-US" i="1" dirty="0"/>
              <a:t>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Center data on origin (subtract mean)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/>
              <a:t>b</a:t>
            </a:r>
            <a:r>
              <a:rPr lang="en-US" dirty="0"/>
              <a:t> random vectors </a:t>
            </a:r>
            <a:r>
              <a:rPr lang="en-US" i="1" dirty="0" err="1"/>
              <a:t>h</a:t>
            </a:r>
            <a:r>
              <a:rPr lang="en-US" i="1" baseline="-25000" dirty="0" err="1"/>
              <a:t>b</a:t>
            </a:r>
            <a:r>
              <a:rPr lang="en-US" dirty="0"/>
              <a:t> of length </a:t>
            </a:r>
            <a:r>
              <a:rPr lang="en-US" i="1" dirty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bits: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i="1" dirty="0" err="1"/>
              <a:t>h</a:t>
            </a:r>
            <a:r>
              <a:rPr lang="en-US" baseline="30000" dirty="0" err="1"/>
              <a:t>T</a:t>
            </a:r>
            <a:r>
              <a:rPr lang="en-US" i="1" baseline="-25000" dirty="0"/>
              <a:t> </a:t>
            </a:r>
            <a:r>
              <a:rPr lang="en-US" dirty="0"/>
              <a:t>&gt; 0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</a:t>
            </a:r>
            <a:r>
              <a:rPr lang="en-US" i="1" dirty="0" err="1"/>
              <a:t>X</a:t>
            </a:r>
            <a:r>
              <a:rPr lang="en-US" i="1" baseline="-25000" dirty="0" err="1"/>
              <a:t>q</a:t>
            </a:r>
            <a:r>
              <a:rPr lang="en-US" dirty="0"/>
              <a:t> to bits using </a:t>
            </a:r>
            <a:r>
              <a:rPr lang="en-US" i="1" dirty="0"/>
              <a:t>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buckets based on bit vector and similar bit vectors to return most similar data points</a:t>
            </a:r>
            <a:endParaRPr lang="en-US" baseline="30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ACDAD0-A73F-4BCB-FE6A-A5CF88EB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14600"/>
            <a:ext cx="414997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decima mono"/>
              </a:rPr>
              <a:t>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random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nbits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decima mono"/>
              </a:rPr>
              <a:t>.5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45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1M 128-bit SIFT vectors</a:t>
            </a:r>
          </a:p>
        </p:txBody>
      </p:sp>
      <p:pic>
        <p:nvPicPr>
          <p:cNvPr id="4098" name="Picture 2" descr="As we increase vector resolution with &lt;strong&gt;nbits&lt;/strong&gt;, our results will become more precise — here, we can see that a larger &lt;strong&gt;nbits&lt;/strong&gt; value results in higher cosine similarity in our results.">
            <a:extLst>
              <a:ext uri="{FF2B5EF4-FFF2-40B4-BE49-F238E27FC236}">
                <a16:creationId xmlns:a16="http://schemas.microsoft.com/office/drawing/2014/main" id="{A850EDBE-8FCC-33EA-FC18-7F8457E6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" y="2620804"/>
            <a:ext cx="6204656" cy="34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F51D7-85E9-22F1-D85C-D26C2ACCBAF7}"/>
              </a:ext>
            </a:extLst>
          </p:cNvPr>
          <p:cNvSpPr txBox="1"/>
          <p:nvPr/>
        </p:nvSpPr>
        <p:spPr>
          <a:xfrm>
            <a:off x="2895600" y="1746479"/>
            <a:ext cx="747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More bits returns more similar vectors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59" y="2620804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7045667" y="612616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DB22A-21FA-F67B-8AF2-AFA4E27259CF}"/>
              </a:ext>
            </a:extLst>
          </p:cNvPr>
          <p:cNvSpPr txBox="1"/>
          <p:nvPr/>
        </p:nvSpPr>
        <p:spPr>
          <a:xfrm>
            <a:off x="1487371" y="615600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Similarity of LSH-returned vector</a:t>
            </a:r>
          </a:p>
        </p:txBody>
      </p:sp>
    </p:spTree>
    <p:extLst>
      <p:ext uri="{BB962C8B-B14F-4D97-AF65-F5344CB8AC3E}">
        <p14:creationId xmlns:p14="http://schemas.microsoft.com/office/powerpoint/2010/main" val="256611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1M 128-bit SIFT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F51D7-85E9-22F1-D85C-D26C2ACCBAF7}"/>
              </a:ext>
            </a:extLst>
          </p:cNvPr>
          <p:cNvSpPr txBox="1"/>
          <p:nvPr/>
        </p:nvSpPr>
        <p:spPr>
          <a:xfrm>
            <a:off x="837893" y="1699875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more bits takes more time to query because it needs to search more buckets to find a collision 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4689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45158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0063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6391821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</p:spTree>
    <p:extLst>
      <p:ext uri="{BB962C8B-B14F-4D97-AF65-F5344CB8AC3E}">
        <p14:creationId xmlns:p14="http://schemas.microsoft.com/office/powerpoint/2010/main" val="3259564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of thumb: </a:t>
            </a:r>
            <a:r>
              <a:rPr lang="en-US" sz="2400" dirty="0" err="1"/>
              <a:t>nbits</a:t>
            </a:r>
            <a:r>
              <a:rPr lang="en-US" sz="2400" dirty="0"/>
              <a:t> = dim is a decent choice (1 bit per feature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Optionally, can retrieve K closest data points and then use brute force search on those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5926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19282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813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6133058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</p:spTree>
    <p:extLst>
      <p:ext uri="{BB962C8B-B14F-4D97-AF65-F5344CB8AC3E}">
        <p14:creationId xmlns:p14="http://schemas.microsoft.com/office/powerpoint/2010/main" val="375948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183-7768-B7F5-0CEA-792077E6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Nice video about LSH in </a:t>
            </a:r>
            <a:r>
              <a:rPr lang="en-US" dirty="0" err="1"/>
              <a:t>faiss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https://youtu.be/ZLfdQq_u7Eo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part of this very detailed and helpful post:</a:t>
            </a:r>
            <a:br>
              <a:rPr lang="en-US" dirty="0"/>
            </a:br>
            <a:r>
              <a:rPr lang="en-US" dirty="0">
                <a:hlinkClick r:id="rId3"/>
              </a:rPr>
              <a:t>https://www.pinecone.io/learn/locality-sensitive-hashing-random-projection/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817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BF68-BD64-6131-99A4-A51C4D4E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09DAB-1B6C-C0D7-68C9-97032EE8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44"/>
          <a:stretch/>
        </p:blipFill>
        <p:spPr>
          <a:xfrm>
            <a:off x="457200" y="35168"/>
            <a:ext cx="8225446" cy="6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2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AD63-A651-347F-10E9-A3F55133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1BA9-4D55-BE1A-A88A-8F0B8FAB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B57A3-BAAE-5A4C-3095-937E17F2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44"/>
          <a:stretch/>
        </p:blipFill>
        <p:spPr>
          <a:xfrm>
            <a:off x="397722" y="914400"/>
            <a:ext cx="1117881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4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r>
              <a:rPr lang="en-US" dirty="0"/>
              <a:t>TF-IDF is used for similarity of tokenized documents and used with index for fast search</a:t>
            </a:r>
          </a:p>
          <a:p>
            <a:endParaRPr lang="en-US" dirty="0"/>
          </a:p>
          <a:p>
            <a:r>
              <a:rPr lang="en-US" dirty="0"/>
              <a:t>Approximate search methods like LSH can be used to find similar points quickly</a:t>
            </a:r>
          </a:p>
          <a:p>
            <a:endParaRPr lang="en-US" dirty="0"/>
          </a:p>
          <a:p>
            <a:r>
              <a:rPr lang="en-US" dirty="0"/>
              <a:t>Use highly optimized libraries like FAISS</a:t>
            </a:r>
          </a:p>
          <a:p>
            <a:endParaRPr lang="en-US" dirty="0"/>
          </a:p>
        </p:txBody>
      </p:sp>
      <p:pic>
        <p:nvPicPr>
          <p:cNvPr id="2" name="Picture 2" descr="An LSH function aims to place similar values into the same buckets.">
            <a:extLst>
              <a:ext uri="{FF2B5EF4-FFF2-40B4-BE49-F238E27FC236}">
                <a16:creationId xmlns:a16="http://schemas.microsoft.com/office/drawing/2014/main" id="{9F9EA5DE-A66B-6026-8781-5DC9C39B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69" y="4038600"/>
            <a:ext cx="2797153" cy="15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798" y="1022733"/>
            <a:ext cx="2162493" cy="1866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53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1F69-06C1-9903-B307-684FEA5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2767-221B-D582-5295-F0DBBEBC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8915400" cy="513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Assign a label to each data point based on the similarities between points</a:t>
            </a:r>
          </a:p>
          <a:p>
            <a:endParaRPr lang="en-US" dirty="0"/>
          </a:p>
          <a:p>
            <a:r>
              <a:rPr lang="en-US" dirty="0"/>
              <a:t>Why cluster</a:t>
            </a:r>
          </a:p>
          <a:p>
            <a:pPr lvl="1"/>
            <a:r>
              <a:rPr lang="en-US" dirty="0"/>
              <a:t>Represent data point with a single integer instead of a floating point vector</a:t>
            </a:r>
          </a:p>
          <a:p>
            <a:pPr lvl="2"/>
            <a:r>
              <a:rPr lang="en-US" dirty="0"/>
              <a:t>Saves space</a:t>
            </a:r>
          </a:p>
          <a:p>
            <a:pPr lvl="2"/>
            <a:r>
              <a:rPr lang="en-US" dirty="0"/>
              <a:t>Simple to count and estimate probability</a:t>
            </a:r>
          </a:p>
          <a:p>
            <a:pPr lvl="1"/>
            <a:r>
              <a:rPr lang="en-US" dirty="0"/>
              <a:t>Discover trends in the data</a:t>
            </a:r>
          </a:p>
          <a:p>
            <a:pPr lvl="1"/>
            <a:r>
              <a:rPr lang="en-US" dirty="0"/>
              <a:t>Make predictions based on groupings</a:t>
            </a:r>
          </a:p>
        </p:txBody>
      </p:sp>
    </p:spTree>
    <p:extLst>
      <p:ext uri="{BB962C8B-B14F-4D97-AF65-F5344CB8AC3E}">
        <p14:creationId xmlns:p14="http://schemas.microsoft.com/office/powerpoint/2010/main" val="1427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2" name="Picture 4" descr="http://upload.wikimedia.org/wikipedia/commons/thumb/a/a5/K_Means_Example_Step_2.svg/139px-K_Means_Example_Step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pic>
        <p:nvPicPr>
          <p:cNvPr id="570374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5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6" name="Picture 8" descr="http://upload.wikimedia.org/wikipedia/commons/thumb/d/d2/K_Means_Example_Step_4.svg/139px-K_Means_Example_Step_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4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Curved Right Arrow 12"/>
          <p:cNvSpPr/>
          <p:nvPr/>
        </p:nvSpPr>
        <p:spPr>
          <a:xfrm rot="11030177">
            <a:off x="7436601" y="4057457"/>
            <a:ext cx="609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153400" y="46482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2</a:t>
            </a:r>
          </a:p>
        </p:txBody>
      </p:sp>
      <p:pic>
        <p:nvPicPr>
          <p:cNvPr id="15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>
                <a:hlinkClick r:id="rId3"/>
              </a:rPr>
              <a:t>https://www.naftaliharris.com/blog/visualizing-k-means-clustering/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20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6A78-4E59-12AC-E1D1-626E3AD8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95400"/>
            <a:ext cx="10972800" cy="914400"/>
          </a:xfrm>
        </p:spPr>
        <p:txBody>
          <a:bodyPr/>
          <a:lstStyle/>
          <a:p>
            <a:r>
              <a:rPr lang="en-US" dirty="0"/>
              <a:t>What is the cost minimized by K means?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𝑐𝑒𝑛𝑡𝑒𝑟𝑠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𝑐𝑒𝑛𝑡𝑒𝑟𝑠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𝑐𝑒𝑛𝑡𝑒𝑟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A7FC4E-1471-8CF1-3ABE-65C3572323AA}"/>
              </a:ext>
            </a:extLst>
          </p:cNvPr>
          <p:cNvSpPr txBox="1"/>
          <p:nvPr/>
        </p:nvSpPr>
        <p:spPr>
          <a:xfrm>
            <a:off x="1143000" y="4916269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Choose ids that minimizes square cost given centers</a:t>
            </a:r>
          </a:p>
          <a:p>
            <a:pPr marL="342900" indent="-342900">
              <a:buAutoNum type="arabicPeriod"/>
            </a:pPr>
            <a:r>
              <a:rPr lang="en-US" dirty="0"/>
              <a:t>Choose centers that minimize square cost given ids</a:t>
            </a:r>
          </a:p>
        </p:txBody>
      </p:sp>
    </p:spTree>
    <p:extLst>
      <p:ext uri="{BB962C8B-B14F-4D97-AF65-F5344CB8AC3E}">
        <p14:creationId xmlns:p14="http://schemas.microsoft.com/office/powerpoint/2010/main" val="35861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122460</TotalTime>
  <Words>1820</Words>
  <Application>Microsoft Office PowerPoint</Application>
  <PresentationFormat>Widescreen</PresentationFormat>
  <Paragraphs>243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decima mono</vt:lpstr>
      <vt:lpstr>Office Theme</vt:lpstr>
      <vt:lpstr>Clustering and Retrieval </vt:lpstr>
      <vt:lpstr>Recall from last lecture: What are three ways to mitigate problems in bias from AI algorithms?</vt:lpstr>
      <vt:lpstr>We’ve learned a lot about supervised prediction algorithms – now we will learn about methods to organize and analyze data without labels</vt:lpstr>
      <vt:lpstr>Today’s lecture</vt:lpstr>
      <vt:lpstr>Clustering</vt:lpstr>
      <vt:lpstr>K-means algorithm</vt:lpstr>
      <vt:lpstr>K-means algorithm</vt:lpstr>
      <vt:lpstr>K-means Demo</vt:lpstr>
      <vt:lpstr>What is the cost minimized by K means?</vt:lpstr>
      <vt:lpstr>Implementation issues</vt:lpstr>
      <vt:lpstr>Evaluating clusters with purity</vt:lpstr>
      <vt:lpstr>Kmeans code</vt:lpstr>
      <vt:lpstr>What are some disadvantages of K-means in terms of clustering quality?</vt:lpstr>
      <vt:lpstr>Hierarchical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Hierarchical K-Means</vt:lpstr>
      <vt:lpstr>Are there any disadvantages of hierarchical Kmeans?</vt:lpstr>
      <vt:lpstr>Agglomerative clustering</vt:lpstr>
      <vt:lpstr>Agglomerative clustering</vt:lpstr>
      <vt:lpstr>Applications of clustering</vt:lpstr>
      <vt:lpstr>2 minute break</vt:lpstr>
      <vt:lpstr>Retrieval</vt:lpstr>
      <vt:lpstr>Vanilla Search</vt:lpstr>
      <vt:lpstr>Faiss library makes even brute force search very fast</vt:lpstr>
      <vt:lpstr>Inverse document file for retrieval of count-based docs</vt:lpstr>
      <vt:lpstr>Locality Sensitive Hashing (LSH)</vt:lpstr>
      <vt:lpstr>A typical hash function aims to place different values in separate buckets</vt:lpstr>
      <vt:lpstr>LSH aims to put similar keys in the same bucket</vt:lpstr>
      <vt:lpstr>Basic LSH process</vt:lpstr>
      <vt:lpstr>Random Projection LSH</vt:lpstr>
      <vt:lpstr>Key parameter: nbits</vt:lpstr>
      <vt:lpstr>Key parameter: nbits</vt:lpstr>
      <vt:lpstr>Key parameter: nbits</vt:lpstr>
      <vt:lpstr>Nice video about LSH in faiss: https://youtu.be/ZLfdQq_u7Eo  which is part of this very detailed and helpful post: https://www.pinecone.io/learn/locality-sensitive-hashing-random-projection/  </vt:lpstr>
      <vt:lpstr>PowerPoint Presentation</vt:lpstr>
      <vt:lpstr>PowerPoint Presentation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299</cp:revision>
  <cp:lastPrinted>2023-01-18T22:14:20Z</cp:lastPrinted>
  <dcterms:created xsi:type="dcterms:W3CDTF">2009-12-16T02:55:56Z</dcterms:created>
  <dcterms:modified xsi:type="dcterms:W3CDTF">2023-03-30T13:52:00Z</dcterms:modified>
</cp:coreProperties>
</file>