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451" r:id="rId3"/>
    <p:sldId id="459" r:id="rId4"/>
    <p:sldId id="460" r:id="rId5"/>
    <p:sldId id="461" r:id="rId6"/>
    <p:sldId id="462" r:id="rId7"/>
    <p:sldId id="463" r:id="rId8"/>
    <p:sldId id="465" r:id="rId9"/>
    <p:sldId id="466" r:id="rId10"/>
    <p:sldId id="467" r:id="rId11"/>
    <p:sldId id="464" r:id="rId12"/>
    <p:sldId id="468" r:id="rId13"/>
    <p:sldId id="469" r:id="rId14"/>
    <p:sldId id="470" r:id="rId15"/>
    <p:sldId id="472" r:id="rId16"/>
    <p:sldId id="471" r:id="rId17"/>
    <p:sldId id="474" r:id="rId18"/>
    <p:sldId id="475" r:id="rId19"/>
    <p:sldId id="473" r:id="rId20"/>
    <p:sldId id="477" r:id="rId21"/>
    <p:sldId id="476" r:id="rId22"/>
    <p:sldId id="478" r:id="rId23"/>
    <p:sldId id="480" r:id="rId24"/>
    <p:sldId id="479" r:id="rId25"/>
    <p:sldId id="481" r:id="rId26"/>
    <p:sldId id="483" r:id="rId27"/>
    <p:sldId id="484" r:id="rId28"/>
    <p:sldId id="492" r:id="rId29"/>
    <p:sldId id="482" r:id="rId30"/>
    <p:sldId id="485" r:id="rId31"/>
    <p:sldId id="493" r:id="rId32"/>
    <p:sldId id="494" r:id="rId33"/>
    <p:sldId id="486" r:id="rId34"/>
    <p:sldId id="487" r:id="rId35"/>
    <p:sldId id="445" r:id="rId36"/>
    <p:sldId id="489" r:id="rId37"/>
    <p:sldId id="488" r:id="rId38"/>
    <p:sldId id="490" r:id="rId39"/>
    <p:sldId id="386" r:id="rId40"/>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88601" autoAdjust="0"/>
  </p:normalViewPr>
  <p:slideViewPr>
    <p:cSldViewPr>
      <p:cViewPr varScale="1">
        <p:scale>
          <a:sx n="81" d="100"/>
          <a:sy n="81" d="100"/>
        </p:scale>
        <p:origin x="120" y="198"/>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2/17/2023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see, when two bits love each other very much…</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a:t>
            </a:fld>
            <a:endParaRPr lang="en-US"/>
          </a:p>
        </p:txBody>
      </p:sp>
    </p:spTree>
    <p:extLst>
      <p:ext uri="{BB962C8B-B14F-4D97-AF65-F5344CB8AC3E}">
        <p14:creationId xmlns:p14="http://schemas.microsoft.com/office/powerpoint/2010/main" val="196779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4</a:t>
            </a:fld>
            <a:endParaRPr lang="en-US"/>
          </a:p>
        </p:txBody>
      </p:sp>
    </p:spTree>
    <p:extLst>
      <p:ext uri="{BB962C8B-B14F-4D97-AF65-F5344CB8AC3E}">
        <p14:creationId xmlns:p14="http://schemas.microsoft.com/office/powerpoint/2010/main" val="398587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5</a:t>
            </a:fld>
            <a:endParaRPr lang="en-US"/>
          </a:p>
        </p:txBody>
      </p:sp>
    </p:spTree>
    <p:extLst>
      <p:ext uri="{BB962C8B-B14F-4D97-AF65-F5344CB8AC3E}">
        <p14:creationId xmlns:p14="http://schemas.microsoft.com/office/powerpoint/2010/main" val="3040276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6</a:t>
            </a:fld>
            <a:endParaRPr lang="en-US"/>
          </a:p>
        </p:txBody>
      </p:sp>
    </p:spTree>
    <p:extLst>
      <p:ext uri="{BB962C8B-B14F-4D97-AF65-F5344CB8AC3E}">
        <p14:creationId xmlns:p14="http://schemas.microsoft.com/office/powerpoint/2010/main" val="272402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8</a:t>
            </a:fld>
            <a:endParaRPr lang="en-US"/>
          </a:p>
        </p:txBody>
      </p:sp>
    </p:spTree>
    <p:extLst>
      <p:ext uri="{BB962C8B-B14F-4D97-AF65-F5344CB8AC3E}">
        <p14:creationId xmlns:p14="http://schemas.microsoft.com/office/powerpoint/2010/main" val="14274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9</a:t>
            </a:fld>
            <a:endParaRPr lang="en-US"/>
          </a:p>
        </p:txBody>
      </p:sp>
    </p:spTree>
    <p:extLst>
      <p:ext uri="{BB962C8B-B14F-4D97-AF65-F5344CB8AC3E}">
        <p14:creationId xmlns:p14="http://schemas.microsoft.com/office/powerpoint/2010/main" val="112025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32</a:t>
            </a:fld>
            <a:endParaRPr lang="en-US"/>
          </a:p>
        </p:txBody>
      </p:sp>
    </p:spTree>
    <p:extLst>
      <p:ext uri="{BB962C8B-B14F-4D97-AF65-F5344CB8AC3E}">
        <p14:creationId xmlns:p14="http://schemas.microsoft.com/office/powerpoint/2010/main" val="405175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2/17/2023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2/17/2023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2/17/2023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2/17/2023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2/17/2023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2/17/2023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2/17/2023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2/17/2023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2/17/2023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2/17/2023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2/17/2023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2/17/2023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musicandcomputersbook.com/chapter3/03_01.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lab.research.google.com/drive/1URvf7625flfDV5BlZYNbIL0C8Y8b1Zdz#scrollTo=LL39c5bR4Z0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andt.theiet.org/content/articles/2019/09/book-review-humanmachine-the-future-of-our-partnership-with-machines/" TargetMode="External"/><Relationship Id="rId5" Type="http://schemas.openxmlformats.org/officeDocument/2006/relationships/image" Target="../media/image39.jpe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cs.cornell.edu/courses/cs4780/2018fa/lectures/lecturenote12.html" TargetMode="External"/><Relationship Id="rId1" Type="http://schemas.openxmlformats.org/officeDocument/2006/relationships/slideLayout" Target="../slideLayouts/slideLayout2.xml"/><Relationship Id="rId4" Type="http://schemas.openxmlformats.org/officeDocument/2006/relationships/hyperlink" Target="http://scott.fortmann-roe.com/docs/BiasVariance.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8174735" y="640081"/>
            <a:ext cx="3377183" cy="3708895"/>
          </a:xfrm>
          <a:noFill/>
        </p:spPr>
        <p:txBody>
          <a:bodyPr>
            <a:normAutofit/>
          </a:bodyPr>
          <a:lstStyle/>
          <a:p>
            <a:pPr algn="l"/>
            <a:r>
              <a:rPr lang="en-US" sz="4400" dirty="0">
                <a:solidFill>
                  <a:schemeClr val="bg1"/>
                </a:solidFill>
              </a:rPr>
              <a:t>Consolidation and Review #2</a:t>
            </a: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8174735" y="4571999"/>
            <a:ext cx="3377184" cy="1645921"/>
          </a:xfrm>
          <a:noFill/>
        </p:spPr>
        <p:txBody>
          <a:bodyPr>
            <a:normAutofit/>
          </a:bodyPr>
          <a:lstStyle/>
          <a:p>
            <a:pPr algn="l"/>
            <a:r>
              <a:rPr lang="en-US" sz="2000">
                <a:solidFill>
                  <a:schemeClr val="bg1"/>
                </a:solidFill>
              </a:rPr>
              <a:t>Applied Machine Learning</a:t>
            </a:r>
            <a:br>
              <a:rPr lang="en-US" sz="2000">
                <a:solidFill>
                  <a:schemeClr val="bg1"/>
                </a:solidFill>
              </a:rPr>
            </a:br>
            <a:r>
              <a:rPr lang="en-US" sz="2000">
                <a:solidFill>
                  <a:schemeClr val="bg1"/>
                </a:solidFill>
              </a:rPr>
              <a:t>Derek Hoiem</a:t>
            </a:r>
          </a:p>
        </p:txBody>
      </p:sp>
      <p:pic>
        <p:nvPicPr>
          <p:cNvPr id="3" name="Picture 2" descr="Logo&#10;&#10;Description automatically generated">
            <a:extLst>
              <a:ext uri="{FF2B5EF4-FFF2-40B4-BE49-F238E27FC236}">
                <a16:creationId xmlns:a16="http://schemas.microsoft.com/office/drawing/2014/main" id="{38B3490B-B704-45A0-3D1F-F4AD33307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403088" cy="685800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E5FD-8AE6-10D3-B610-A328C58DBE84}"/>
              </a:ext>
            </a:extLst>
          </p:cNvPr>
          <p:cNvSpPr>
            <a:spLocks noGrp="1"/>
          </p:cNvSpPr>
          <p:nvPr>
            <p:ph type="title"/>
          </p:nvPr>
        </p:nvSpPr>
        <p:spPr>
          <a:xfrm>
            <a:off x="609600" y="133309"/>
            <a:ext cx="10972800" cy="914400"/>
          </a:xfrm>
        </p:spPr>
        <p:txBody>
          <a:bodyPr>
            <a:normAutofit fontScale="90000"/>
          </a:bodyPr>
          <a:lstStyle/>
          <a:p>
            <a:r>
              <a:rPr lang="en-US" dirty="0"/>
              <a:t>Sometimes, we change the structure of data to make it easier to process</a:t>
            </a:r>
          </a:p>
        </p:txBody>
      </p:sp>
      <p:sp>
        <p:nvSpPr>
          <p:cNvPr id="3" name="Content Placeholder 2">
            <a:extLst>
              <a:ext uri="{FF2B5EF4-FFF2-40B4-BE49-F238E27FC236}">
                <a16:creationId xmlns:a16="http://schemas.microsoft.com/office/drawing/2014/main" id="{27B1CE44-15F6-D566-EC92-13316799EEFE}"/>
              </a:ext>
            </a:extLst>
          </p:cNvPr>
          <p:cNvSpPr>
            <a:spLocks noGrp="1"/>
          </p:cNvSpPr>
          <p:nvPr>
            <p:ph idx="1"/>
          </p:nvPr>
        </p:nvSpPr>
        <p:spPr>
          <a:xfrm>
            <a:off x="609600" y="4724400"/>
            <a:ext cx="6447229" cy="1981200"/>
          </a:xfrm>
        </p:spPr>
        <p:txBody>
          <a:bodyPr>
            <a:normAutofit fontScale="92500" lnSpcReduction="20000"/>
          </a:bodyPr>
          <a:lstStyle/>
          <a:p>
            <a:pPr marL="0" indent="0">
              <a:buNone/>
            </a:pPr>
            <a:r>
              <a:rPr lang="en-US" dirty="0"/>
              <a:t>This does not change the information in the data, but it makes it harder to understand by people and more/less convenient for certain kinds of processing</a:t>
            </a:r>
          </a:p>
        </p:txBody>
      </p:sp>
      <p:graphicFrame>
        <p:nvGraphicFramePr>
          <p:cNvPr id="4" name="Table 3">
            <a:extLst>
              <a:ext uri="{FF2B5EF4-FFF2-40B4-BE49-F238E27FC236}">
                <a16:creationId xmlns:a16="http://schemas.microsoft.com/office/drawing/2014/main" id="{04A97C82-A831-3B9F-0432-C2F7DA8CD78C}"/>
              </a:ext>
            </a:extLst>
          </p:cNvPr>
          <p:cNvGraphicFramePr>
            <a:graphicFrameLocks noGrp="1"/>
          </p:cNvGraphicFramePr>
          <p:nvPr>
            <p:extLst>
              <p:ext uri="{D42A27DB-BD31-4B8C-83A1-F6EECF244321}">
                <p14:modId xmlns:p14="http://schemas.microsoft.com/office/powerpoint/2010/main" val="1820424726"/>
              </p:ext>
            </p:extLst>
          </p:nvPr>
        </p:nvGraphicFramePr>
        <p:xfrm>
          <a:off x="2196028" y="1553442"/>
          <a:ext cx="4889500" cy="2095500"/>
        </p:xfrm>
        <a:graphic>
          <a:graphicData uri="http://schemas.openxmlformats.org/drawingml/2006/table">
            <a:tbl>
              <a:tblPr/>
              <a:tblGrid>
                <a:gridCol w="444500">
                  <a:extLst>
                    <a:ext uri="{9D8B030D-6E8A-4147-A177-3AD203B41FA5}">
                      <a16:colId xmlns:a16="http://schemas.microsoft.com/office/drawing/2014/main" val="20000"/>
                    </a:ext>
                  </a:extLst>
                </a:gridCol>
                <a:gridCol w="444500">
                  <a:extLst>
                    <a:ext uri="{9D8B030D-6E8A-4147-A177-3AD203B41FA5}">
                      <a16:colId xmlns:a16="http://schemas.microsoft.com/office/drawing/2014/main" val="20001"/>
                    </a:ext>
                  </a:extLst>
                </a:gridCol>
                <a:gridCol w="444500">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44500">
                  <a:extLst>
                    <a:ext uri="{9D8B030D-6E8A-4147-A177-3AD203B41FA5}">
                      <a16:colId xmlns:a16="http://schemas.microsoft.com/office/drawing/2014/main" val="20004"/>
                    </a:ext>
                  </a:extLst>
                </a:gridCol>
                <a:gridCol w="444500">
                  <a:extLst>
                    <a:ext uri="{9D8B030D-6E8A-4147-A177-3AD203B41FA5}">
                      <a16:colId xmlns:a16="http://schemas.microsoft.com/office/drawing/2014/main" val="20005"/>
                    </a:ext>
                  </a:extLst>
                </a:gridCol>
                <a:gridCol w="444500">
                  <a:extLst>
                    <a:ext uri="{9D8B030D-6E8A-4147-A177-3AD203B41FA5}">
                      <a16:colId xmlns:a16="http://schemas.microsoft.com/office/drawing/2014/main" val="20006"/>
                    </a:ext>
                  </a:extLst>
                </a:gridCol>
                <a:gridCol w="444500">
                  <a:extLst>
                    <a:ext uri="{9D8B030D-6E8A-4147-A177-3AD203B41FA5}">
                      <a16:colId xmlns:a16="http://schemas.microsoft.com/office/drawing/2014/main" val="20007"/>
                    </a:ext>
                  </a:extLst>
                </a:gridCol>
                <a:gridCol w="444500">
                  <a:extLst>
                    <a:ext uri="{9D8B030D-6E8A-4147-A177-3AD203B41FA5}">
                      <a16:colId xmlns:a16="http://schemas.microsoft.com/office/drawing/2014/main" val="20008"/>
                    </a:ext>
                  </a:extLst>
                </a:gridCol>
                <a:gridCol w="444500">
                  <a:extLst>
                    <a:ext uri="{9D8B030D-6E8A-4147-A177-3AD203B41FA5}">
                      <a16:colId xmlns:a16="http://schemas.microsoft.com/office/drawing/2014/main" val="20009"/>
                    </a:ext>
                  </a:extLst>
                </a:gridCol>
                <a:gridCol w="444500">
                  <a:extLst>
                    <a:ext uri="{9D8B030D-6E8A-4147-A177-3AD203B41FA5}">
                      <a16:colId xmlns:a16="http://schemas.microsoft.com/office/drawing/2014/main" val="20010"/>
                    </a:ext>
                  </a:extLst>
                </a:gridCol>
              </a:tblGrid>
              <a:tr h="190500">
                <a:tc>
                  <a:txBody>
                    <a:bodyPr/>
                    <a:lstStyle/>
                    <a:p>
                      <a:pPr algn="ctr" fontAlgn="b"/>
                      <a:r>
                        <a:rPr lang="en-US" sz="1100" b="0" i="0" u="none" strike="noStrike" dirty="0">
                          <a:solidFill>
                            <a:srgbClr val="000000"/>
                          </a:solidFill>
                          <a:latin typeface="Calibri"/>
                        </a:rPr>
                        <a:t>0.92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0500">
                <a:tc>
                  <a:txBody>
                    <a:bodyPr/>
                    <a:lstStyle/>
                    <a:p>
                      <a:pPr algn="ctr" fontAlgn="b"/>
                      <a:r>
                        <a:rPr lang="en-US" sz="1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0500">
                <a:tc>
                  <a:txBody>
                    <a:bodyPr/>
                    <a:lstStyle/>
                    <a:p>
                      <a:pPr algn="ctr" fontAlgn="b"/>
                      <a:r>
                        <a:rPr lang="en-US" sz="1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500">
                <a:tc>
                  <a:txBody>
                    <a:bodyPr/>
                    <a:lstStyle/>
                    <a:p>
                      <a:pPr algn="ctr" fontAlgn="b"/>
                      <a:r>
                        <a:rPr lang="en-US" sz="1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500">
                <a:tc>
                  <a:txBody>
                    <a:bodyPr/>
                    <a:lstStyle/>
                    <a:p>
                      <a:pPr algn="ctr" fontAlgn="b"/>
                      <a:r>
                        <a:rPr lang="en-US" sz="1100" b="0" i="0" u="none" strike="noStrike">
                          <a:solidFill>
                            <a:srgbClr val="000000"/>
                          </a:solidFill>
                          <a:latin typeface="Calibri"/>
                        </a:rPr>
                        <a:t>0.71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0500">
                <a:tc>
                  <a:txBody>
                    <a:bodyPr/>
                    <a:lstStyle/>
                    <a:p>
                      <a:pPr algn="ctr" fontAlgn="b"/>
                      <a:r>
                        <a:rPr lang="en-US" sz="1100" b="0" i="0" u="none" strike="noStrike" dirty="0">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0500">
                <a:tc>
                  <a:txBody>
                    <a:bodyPr/>
                    <a:lstStyle/>
                    <a:p>
                      <a:pPr algn="ctr" fontAlgn="b"/>
                      <a:r>
                        <a:rPr lang="en-US" sz="1100" b="0" i="0" u="none" strike="noStrike" dirty="0">
                          <a:solidFill>
                            <a:srgbClr val="000000"/>
                          </a:solidFill>
                          <a:latin typeface="Calibri"/>
                        </a:rPr>
                        <a:t>0.86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0500">
                <a:tc>
                  <a:txBody>
                    <a:bodyPr/>
                    <a:lstStyle/>
                    <a:p>
                      <a:pPr algn="ctr" fontAlgn="b"/>
                      <a:r>
                        <a:rPr lang="en-US" sz="1100" b="0" i="0" u="none" strike="noStrike" dirty="0">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0500">
                <a:tc>
                  <a:txBody>
                    <a:bodyPr/>
                    <a:lstStyle/>
                    <a:p>
                      <a:pPr algn="ctr" fontAlgn="b"/>
                      <a:r>
                        <a:rPr lang="en-US" sz="1100" b="0" i="0" u="none" strike="noStrike" dirty="0">
                          <a:solidFill>
                            <a:srgbClr val="000000"/>
                          </a:solidFill>
                          <a:latin typeface="Calibri"/>
                        </a:rPr>
                        <a:t>0.69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0500">
                <a:tc>
                  <a:txBody>
                    <a:bodyPr/>
                    <a:lstStyle/>
                    <a:p>
                      <a:pPr algn="ctr" fontAlgn="b"/>
                      <a:r>
                        <a:rPr lang="en-US" sz="1100" b="0" i="0" u="none" strike="noStrike" dirty="0">
                          <a:solidFill>
                            <a:srgbClr val="000000"/>
                          </a:solidFill>
                          <a:latin typeface="Calibri"/>
                        </a:rPr>
                        <a:t>0.79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0.97</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0500">
                <a:tc>
                  <a:txBody>
                    <a:bodyPr/>
                    <a:lstStyle/>
                    <a:p>
                      <a:pPr algn="ctr" fontAlgn="b"/>
                      <a:r>
                        <a:rPr lang="en-US" sz="1100" b="0" i="0" u="none" strike="noStrike" dirty="0">
                          <a:solidFill>
                            <a:srgbClr val="000000"/>
                          </a:solidFill>
                          <a:latin typeface="Calibri"/>
                        </a:rPr>
                        <a:t>0.91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latin typeface="Calibri"/>
                        </a:rPr>
                        <a:t>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latin typeface="Calibri"/>
                        </a:rPr>
                        <a:t>0.93</a:t>
                      </a:r>
                    </a:p>
                  </a:txBody>
                  <a:tcPr marL="9525" marR="9525" marT="9525" marB="0" anchor="b">
                    <a:lnL w="12700" cap="flat" cmpd="sng" algn="ctr">
                      <a:solidFill>
                        <a:schemeClr val="tx1"/>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47FB43E4-9EEA-E4F0-920A-048E43D5717D}"/>
              </a:ext>
            </a:extLst>
          </p:cNvPr>
          <p:cNvGraphicFramePr>
            <a:graphicFrameLocks noGrp="1"/>
          </p:cNvGraphicFramePr>
          <p:nvPr>
            <p:extLst>
              <p:ext uri="{D42A27DB-BD31-4B8C-83A1-F6EECF244321}">
                <p14:modId xmlns:p14="http://schemas.microsoft.com/office/powerpoint/2010/main" val="4048402773"/>
              </p:ext>
            </p:extLst>
          </p:nvPr>
        </p:nvGraphicFramePr>
        <p:xfrm>
          <a:off x="7736527" y="1553442"/>
          <a:ext cx="444500" cy="4572000"/>
        </p:xfrm>
        <a:graphic>
          <a:graphicData uri="http://schemas.openxmlformats.org/drawingml/2006/table">
            <a:tbl>
              <a:tblPr/>
              <a:tblGrid>
                <a:gridCol w="444500">
                  <a:extLst>
                    <a:ext uri="{9D8B030D-6E8A-4147-A177-3AD203B41FA5}">
                      <a16:colId xmlns:a16="http://schemas.microsoft.com/office/drawing/2014/main" val="2538251818"/>
                    </a:ext>
                  </a:extLst>
                </a:gridCol>
              </a:tblGrid>
              <a:tr h="190500">
                <a:tc>
                  <a:txBody>
                    <a:bodyPr/>
                    <a:lstStyle/>
                    <a:p>
                      <a:pPr algn="ctr" fontAlgn="b"/>
                      <a:r>
                        <a:rPr lang="en-US" sz="1100" b="0" i="0" u="none" strike="noStrike" dirty="0">
                          <a:solidFill>
                            <a:srgbClr val="000000"/>
                          </a:solidFill>
                          <a:latin typeface="Calibri"/>
                        </a:rPr>
                        <a:t>0.92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7868655"/>
                  </a:ext>
                </a:extLst>
              </a:tr>
              <a:tr h="190500">
                <a:tc>
                  <a:txBody>
                    <a:bodyPr/>
                    <a:lstStyle/>
                    <a:p>
                      <a:pPr algn="ctr" fontAlgn="b"/>
                      <a:r>
                        <a:rPr lang="en-US" sz="1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5934541"/>
                  </a:ext>
                </a:extLst>
              </a:tr>
              <a:tr h="190500">
                <a:tc>
                  <a:txBody>
                    <a:bodyPr/>
                    <a:lstStyle/>
                    <a:p>
                      <a:pPr algn="ctr" fontAlgn="b"/>
                      <a:r>
                        <a:rPr lang="en-US" sz="1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5235557"/>
                  </a:ext>
                </a:extLst>
              </a:tr>
              <a:tr h="190500">
                <a:tc>
                  <a:txBody>
                    <a:bodyPr/>
                    <a:lstStyle/>
                    <a:p>
                      <a:pPr algn="ctr" fontAlgn="b"/>
                      <a:r>
                        <a:rPr lang="en-US" sz="1100" b="0" i="0" u="none" strike="noStrike">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63712"/>
                  </a:ext>
                </a:extLst>
              </a:tr>
              <a:tr h="190500">
                <a:tc>
                  <a:txBody>
                    <a:bodyPr/>
                    <a:lstStyle/>
                    <a:p>
                      <a:pPr algn="ctr" fontAlgn="b"/>
                      <a:r>
                        <a:rPr lang="en-US" sz="1100" b="0" i="0" u="none" strike="noStrike" dirty="0">
                          <a:solidFill>
                            <a:srgbClr val="000000"/>
                          </a:solidFill>
                          <a:latin typeface="Calibri"/>
                        </a:rPr>
                        <a:t>0.71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98491"/>
                  </a:ext>
                </a:extLst>
              </a:tr>
              <a:tr h="190500">
                <a:tc>
                  <a:txBody>
                    <a:bodyPr/>
                    <a:lstStyle/>
                    <a:p>
                      <a:pPr algn="ctr" fontAlgn="b"/>
                      <a:r>
                        <a:rPr lang="en-US" sz="1100" b="0" i="0" u="none" strike="noStrike" dirty="0">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8603315"/>
                  </a:ext>
                </a:extLst>
              </a:tr>
              <a:tr h="190500">
                <a:tc>
                  <a:txBody>
                    <a:bodyPr/>
                    <a:lstStyle/>
                    <a:p>
                      <a:pPr algn="ctr" fontAlgn="b"/>
                      <a:r>
                        <a:rPr lang="en-US" sz="1100" b="0" i="0" u="none" strike="noStrike" dirty="0">
                          <a:solidFill>
                            <a:srgbClr val="000000"/>
                          </a:solidFill>
                          <a:latin typeface="Calibri"/>
                        </a:rPr>
                        <a:t>0.86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6989100"/>
                  </a:ext>
                </a:extLst>
              </a:tr>
              <a:tr h="190500">
                <a:tc>
                  <a:txBody>
                    <a:bodyPr/>
                    <a:lstStyle/>
                    <a:p>
                      <a:pPr algn="ctr" fontAlgn="b"/>
                      <a:r>
                        <a:rPr lang="en-US" sz="1100" b="0" i="0" u="none" strike="noStrike" dirty="0">
                          <a:solidFill>
                            <a:srgbClr val="000000"/>
                          </a:solidFill>
                          <a:latin typeface="Calibri"/>
                        </a:rPr>
                        <a:t>0.96</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686932"/>
                  </a:ext>
                </a:extLst>
              </a:tr>
              <a:tr h="190500">
                <a:tc>
                  <a:txBody>
                    <a:bodyPr/>
                    <a:lstStyle/>
                    <a:p>
                      <a:pPr algn="ctr" fontAlgn="b"/>
                      <a:r>
                        <a:rPr lang="en-US" sz="1100" b="0" i="0" u="none" strike="noStrike" dirty="0">
                          <a:solidFill>
                            <a:srgbClr val="000000"/>
                          </a:solidFill>
                          <a:latin typeface="Calibri"/>
                        </a:rPr>
                        <a:t>0.69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626236"/>
                  </a:ext>
                </a:extLst>
              </a:tr>
              <a:tr h="190500">
                <a:tc>
                  <a:txBody>
                    <a:bodyPr/>
                    <a:lstStyle/>
                    <a:p>
                      <a:pPr algn="ctr" fontAlgn="b"/>
                      <a:r>
                        <a:rPr lang="en-US" sz="1100" b="0" i="0" u="none" strike="noStrike" dirty="0">
                          <a:solidFill>
                            <a:srgbClr val="000000"/>
                          </a:solidFill>
                          <a:latin typeface="Calibri"/>
                        </a:rPr>
                        <a:t>0.79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236981"/>
                  </a:ext>
                </a:extLst>
              </a:tr>
              <a:tr h="190500">
                <a:tc>
                  <a:txBody>
                    <a:bodyPr/>
                    <a:lstStyle/>
                    <a:p>
                      <a:pPr algn="ctr" fontAlgn="b"/>
                      <a:r>
                        <a:rPr lang="en-US" sz="1100" b="0" i="0" u="none" strike="noStrike" dirty="0">
                          <a:solidFill>
                            <a:srgbClr val="000000"/>
                          </a:solidFill>
                          <a:latin typeface="Calibri"/>
                        </a:rPr>
                        <a:t>0.91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3203981"/>
                  </a:ext>
                </a:extLst>
              </a:tr>
              <a:tr h="190500">
                <a:tc>
                  <a:txBody>
                    <a:bodyPr/>
                    <a:lstStyle/>
                    <a:p>
                      <a:pPr algn="ctr" fontAlgn="b"/>
                      <a:r>
                        <a:rPr lang="en-US" sz="1100" b="0" i="0" u="none" strike="noStrike" dirty="0">
                          <a:solidFill>
                            <a:srgbClr val="000000"/>
                          </a:solidFill>
                          <a:latin typeface="Calibri"/>
                        </a:rPr>
                        <a:t>0.93</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7260227"/>
                  </a:ext>
                </a:extLst>
              </a:tr>
              <a:tr h="190500">
                <a:tc>
                  <a:txBody>
                    <a:bodyPr/>
                    <a:lstStyle/>
                    <a:p>
                      <a:pPr algn="ctr" fontAlgn="b"/>
                      <a:r>
                        <a:rPr lang="en-US" sz="1100" b="0" i="0" u="none" strike="noStrike" dirty="0">
                          <a:solidFill>
                            <a:srgbClr val="000000"/>
                          </a:solidFill>
                          <a:latin typeface="Calibri"/>
                        </a:rPr>
                        <a:t>0.89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243773"/>
                  </a:ext>
                </a:extLst>
              </a:tr>
              <a:tr h="190500">
                <a:tc>
                  <a:txBody>
                    <a:bodyPr/>
                    <a:lstStyle/>
                    <a:p>
                      <a:pPr algn="ctr" fontAlgn="b"/>
                      <a:r>
                        <a:rPr lang="en-US" sz="1100" b="0" i="0" u="none" strike="noStrike" dirty="0">
                          <a:solidFill>
                            <a:srgbClr val="000000"/>
                          </a:solidFill>
                          <a:latin typeface="Calibri"/>
                        </a:rPr>
                        <a:t>0.72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6862857"/>
                  </a:ext>
                </a:extLst>
              </a:tr>
              <a:tr h="190500">
                <a:tc>
                  <a:txBody>
                    <a:bodyPr/>
                    <a:lstStyle/>
                    <a:p>
                      <a:pPr algn="ctr" fontAlgn="b"/>
                      <a:r>
                        <a:rPr lang="en-US" sz="1100" b="0" i="0" u="none" strike="noStrike" dirty="0">
                          <a:solidFill>
                            <a:srgbClr val="000000"/>
                          </a:solidFill>
                          <a:latin typeface="Calibri"/>
                        </a:rPr>
                        <a:t>0.95</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78341"/>
                  </a:ext>
                </a:extLst>
              </a:tr>
              <a:tr h="190500">
                <a:tc>
                  <a:txBody>
                    <a:bodyPr/>
                    <a:lstStyle/>
                    <a:p>
                      <a:pPr algn="ctr" fontAlgn="b"/>
                      <a:r>
                        <a:rPr lang="en-US" sz="1100" b="0" i="0" u="none" strike="noStrike">
                          <a:solidFill>
                            <a:srgbClr val="000000"/>
                          </a:solidFill>
                          <a:latin typeface="Calibri"/>
                        </a:rPr>
                        <a:t>0.81</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8508319"/>
                  </a:ext>
                </a:extLst>
              </a:tr>
              <a:tr h="190500">
                <a:tc>
                  <a:txBody>
                    <a:bodyPr/>
                    <a:lstStyle/>
                    <a:p>
                      <a:pPr algn="ctr" fontAlgn="b"/>
                      <a:r>
                        <a:rPr lang="en-US" sz="1100" b="0" i="0" u="none" strike="noStrike" dirty="0">
                          <a:solidFill>
                            <a:srgbClr val="000000"/>
                          </a:solidFill>
                          <a:latin typeface="Calibri"/>
                        </a:rPr>
                        <a:t>0.62</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53519"/>
                  </a:ext>
                </a:extLst>
              </a:tr>
              <a:tr h="190500">
                <a:tc>
                  <a:txBody>
                    <a:bodyPr/>
                    <a:lstStyle/>
                    <a:p>
                      <a:pPr algn="ctr" fontAlgn="b"/>
                      <a:r>
                        <a:rPr lang="en-US" sz="1100" b="0" i="0" u="none" strike="noStrike" dirty="0">
                          <a:solidFill>
                            <a:srgbClr val="000000"/>
                          </a:solidFill>
                          <a:latin typeface="Calibri"/>
                        </a:rPr>
                        <a:t>0.84</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916097"/>
                  </a:ext>
                </a:extLst>
              </a:tr>
              <a:tr h="190500">
                <a:tc>
                  <a:txBody>
                    <a:bodyPr/>
                    <a:lstStyle/>
                    <a:p>
                      <a:pPr algn="ctr" fontAlgn="b"/>
                      <a:r>
                        <a:rPr lang="en-US" sz="1100" b="0" i="0" u="none" strike="noStrike" dirty="0">
                          <a:solidFill>
                            <a:srgbClr val="000000"/>
                          </a:solidFill>
                          <a:latin typeface="Calibri"/>
                        </a:rPr>
                        <a:t>0.67</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177911"/>
                  </a:ext>
                </a:extLst>
              </a:tr>
              <a:tr h="190500">
                <a:tc>
                  <a:txBody>
                    <a:bodyPr/>
                    <a:lstStyle/>
                    <a:p>
                      <a:pPr algn="ctr" fontAlgn="b"/>
                      <a:r>
                        <a:rPr lang="en-US" sz="1100" b="0" i="0" u="none" strike="noStrike" dirty="0">
                          <a:solidFill>
                            <a:srgbClr val="000000"/>
                          </a:solidFill>
                          <a:latin typeface="Calibri"/>
                        </a:rPr>
                        <a:t>0.49</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2716"/>
                  </a:ext>
                </a:extLst>
              </a:tr>
              <a:tr h="190500">
                <a:tc>
                  <a:txBody>
                    <a:bodyPr/>
                    <a:lstStyle/>
                    <a:p>
                      <a:pPr algn="ctr" fontAlgn="b"/>
                      <a:r>
                        <a:rPr lang="en-US" sz="1100" b="0" i="0" u="none" strike="noStrike" dirty="0">
                          <a:solidFill>
                            <a:srgbClr val="000000"/>
                          </a:solidFill>
                          <a:latin typeface="Calibri"/>
                        </a:rPr>
                        <a:t>0.73</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9893065"/>
                  </a:ext>
                </a:extLst>
              </a:tr>
              <a:tr h="190500">
                <a:tc>
                  <a:txBody>
                    <a:bodyPr/>
                    <a:lstStyle/>
                    <a:p>
                      <a:pPr algn="ctr" fontAlgn="b"/>
                      <a:r>
                        <a:rPr lang="en-US" sz="1100" b="0" i="0" u="none" strike="noStrike" dirty="0">
                          <a:solidFill>
                            <a:srgbClr val="000000"/>
                          </a:solidFill>
                          <a:latin typeface="Calibri"/>
                        </a:rPr>
                        <a:t>0.94</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262584"/>
                  </a:ext>
                </a:extLst>
              </a:tr>
              <a:tr h="190500">
                <a:tc>
                  <a:txBody>
                    <a:bodyPr/>
                    <a:lstStyle/>
                    <a:p>
                      <a:pPr algn="ctr" fontAlgn="b"/>
                      <a:r>
                        <a:rPr lang="en-US" sz="1100" b="0" i="0" u="none" strike="noStrike" dirty="0">
                          <a:solidFill>
                            <a:srgbClr val="000000"/>
                          </a:solidFill>
                          <a:latin typeface="Calibri"/>
                        </a:rPr>
                        <a:t>…</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059048"/>
                  </a:ext>
                </a:extLst>
              </a:tr>
              <a:tr h="190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mn-lt"/>
                        </a:rPr>
                        <a:t>0.93</a:t>
                      </a:r>
                    </a:p>
                  </a:txBody>
                  <a:tcPr marL="9525" marR="9525" marT="9525" marB="0" anchor="b">
                    <a:lnL w="381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718938465"/>
                  </a:ext>
                </a:extLst>
              </a:tr>
            </a:tbl>
          </a:graphicData>
        </a:graphic>
      </p:graphicFrame>
      <p:sp>
        <p:nvSpPr>
          <p:cNvPr id="8" name="Arrow: Right 7">
            <a:extLst>
              <a:ext uri="{FF2B5EF4-FFF2-40B4-BE49-F238E27FC236}">
                <a16:creationId xmlns:a16="http://schemas.microsoft.com/office/drawing/2014/main" id="{72C04399-253F-8A31-250B-9CDDECF444F6}"/>
              </a:ext>
            </a:extLst>
          </p:cNvPr>
          <p:cNvSpPr/>
          <p:nvPr/>
        </p:nvSpPr>
        <p:spPr>
          <a:xfrm>
            <a:off x="7206178" y="2499633"/>
            <a:ext cx="381000" cy="203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FB7FC8-3715-A47C-8F51-36752ACFBC15}"/>
              </a:ext>
            </a:extLst>
          </p:cNvPr>
          <p:cNvSpPr txBox="1"/>
          <p:nvPr/>
        </p:nvSpPr>
        <p:spPr>
          <a:xfrm>
            <a:off x="2047669" y="1184110"/>
            <a:ext cx="1826141" cy="369332"/>
          </a:xfrm>
          <a:prstGeom prst="rect">
            <a:avLst/>
          </a:prstGeom>
          <a:noFill/>
        </p:spPr>
        <p:txBody>
          <a:bodyPr wrap="none" rtlCol="0">
            <a:spAutoFit/>
          </a:bodyPr>
          <a:lstStyle/>
          <a:p>
            <a:r>
              <a:rPr lang="en-US" dirty="0"/>
              <a:t>Image as matrix</a:t>
            </a:r>
          </a:p>
        </p:txBody>
      </p:sp>
      <p:sp>
        <p:nvSpPr>
          <p:cNvPr id="11" name="TextBox 10">
            <a:extLst>
              <a:ext uri="{FF2B5EF4-FFF2-40B4-BE49-F238E27FC236}">
                <a16:creationId xmlns:a16="http://schemas.microsoft.com/office/drawing/2014/main" id="{5A219EE1-EEB4-74AE-ACCF-EFAE10D7B390}"/>
              </a:ext>
            </a:extLst>
          </p:cNvPr>
          <p:cNvSpPr txBox="1"/>
          <p:nvPr/>
        </p:nvSpPr>
        <p:spPr>
          <a:xfrm>
            <a:off x="7599053" y="1146010"/>
            <a:ext cx="1826141" cy="369332"/>
          </a:xfrm>
          <a:prstGeom prst="rect">
            <a:avLst/>
          </a:prstGeom>
          <a:noFill/>
        </p:spPr>
        <p:txBody>
          <a:bodyPr wrap="none" rtlCol="0">
            <a:spAutoFit/>
          </a:bodyPr>
          <a:lstStyle/>
          <a:p>
            <a:r>
              <a:rPr lang="en-US" dirty="0"/>
              <a:t>Image as vector</a:t>
            </a:r>
          </a:p>
        </p:txBody>
      </p:sp>
      <p:sp>
        <p:nvSpPr>
          <p:cNvPr id="12" name="TextBox 11">
            <a:extLst>
              <a:ext uri="{FF2B5EF4-FFF2-40B4-BE49-F238E27FC236}">
                <a16:creationId xmlns:a16="http://schemas.microsoft.com/office/drawing/2014/main" id="{82AD692C-2788-79C5-A27D-1E2D99BAF874}"/>
              </a:ext>
            </a:extLst>
          </p:cNvPr>
          <p:cNvSpPr txBox="1"/>
          <p:nvPr/>
        </p:nvSpPr>
        <p:spPr>
          <a:xfrm>
            <a:off x="2821301" y="3725142"/>
            <a:ext cx="4288353" cy="369332"/>
          </a:xfrm>
          <a:prstGeom prst="rect">
            <a:avLst/>
          </a:prstGeom>
          <a:noFill/>
        </p:spPr>
        <p:txBody>
          <a:bodyPr wrap="none" rtlCol="0">
            <a:spAutoFit/>
          </a:bodyPr>
          <a:lstStyle/>
          <a:p>
            <a:r>
              <a:rPr lang="en-US" b="1" dirty="0"/>
              <a:t>Convenient for local pattern analysis</a:t>
            </a:r>
          </a:p>
        </p:txBody>
      </p:sp>
      <p:sp>
        <p:nvSpPr>
          <p:cNvPr id="14" name="TextBox 13">
            <a:extLst>
              <a:ext uri="{FF2B5EF4-FFF2-40B4-BE49-F238E27FC236}">
                <a16:creationId xmlns:a16="http://schemas.microsoft.com/office/drawing/2014/main" id="{43801078-6E1C-3AC5-D5EB-A6F00D6E5C29}"/>
              </a:ext>
            </a:extLst>
          </p:cNvPr>
          <p:cNvSpPr txBox="1"/>
          <p:nvPr/>
        </p:nvSpPr>
        <p:spPr>
          <a:xfrm>
            <a:off x="7723662" y="6163542"/>
            <a:ext cx="3672800" cy="369332"/>
          </a:xfrm>
          <a:prstGeom prst="rect">
            <a:avLst/>
          </a:prstGeom>
          <a:noFill/>
        </p:spPr>
        <p:txBody>
          <a:bodyPr wrap="none" rtlCol="0">
            <a:spAutoFit/>
          </a:bodyPr>
          <a:lstStyle/>
          <a:p>
            <a:r>
              <a:rPr lang="en-US" b="1" dirty="0"/>
              <a:t>Convenient for linear projection</a:t>
            </a:r>
          </a:p>
        </p:txBody>
      </p:sp>
    </p:spTree>
    <p:extLst>
      <p:ext uri="{BB962C8B-B14F-4D97-AF65-F5344CB8AC3E}">
        <p14:creationId xmlns:p14="http://schemas.microsoft.com/office/powerpoint/2010/main" val="193958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CF5D-A255-2E65-873C-35A2E84772F5}"/>
              </a:ext>
            </a:extLst>
          </p:cNvPr>
          <p:cNvSpPr>
            <a:spLocks noGrp="1"/>
          </p:cNvSpPr>
          <p:nvPr>
            <p:ph type="title"/>
          </p:nvPr>
        </p:nvSpPr>
        <p:spPr/>
        <p:txBody>
          <a:bodyPr>
            <a:normAutofit fontScale="90000"/>
          </a:bodyPr>
          <a:lstStyle/>
          <a:p>
            <a:r>
              <a:rPr lang="en-US" dirty="0"/>
              <a:t>Images are represented as 3D matrices (row, col, color)</a:t>
            </a:r>
          </a:p>
        </p:txBody>
      </p:sp>
      <p:pic>
        <p:nvPicPr>
          <p:cNvPr id="13" name="Picture 12">
            <a:extLst>
              <a:ext uri="{FF2B5EF4-FFF2-40B4-BE49-F238E27FC236}">
                <a16:creationId xmlns:a16="http://schemas.microsoft.com/office/drawing/2014/main" id="{A91A62AC-8966-A927-3228-0D6B382A46D2}"/>
              </a:ext>
            </a:extLst>
          </p:cNvPr>
          <p:cNvPicPr>
            <a:picLocks noChangeAspect="1"/>
          </p:cNvPicPr>
          <p:nvPr/>
        </p:nvPicPr>
        <p:blipFill>
          <a:blip r:embed="rId2"/>
          <a:stretch>
            <a:fillRect/>
          </a:stretch>
        </p:blipFill>
        <p:spPr>
          <a:xfrm>
            <a:off x="381000" y="2501381"/>
            <a:ext cx="4818555" cy="3074437"/>
          </a:xfrm>
          <a:prstGeom prst="rect">
            <a:avLst/>
          </a:prstGeom>
        </p:spPr>
      </p:pic>
      <p:pic>
        <p:nvPicPr>
          <p:cNvPr id="24" name="Picture 23">
            <a:extLst>
              <a:ext uri="{FF2B5EF4-FFF2-40B4-BE49-F238E27FC236}">
                <a16:creationId xmlns:a16="http://schemas.microsoft.com/office/drawing/2014/main" id="{EB263C39-F740-D337-11B9-4B00067E9E48}"/>
              </a:ext>
            </a:extLst>
          </p:cNvPr>
          <p:cNvPicPr>
            <a:picLocks noChangeAspect="1"/>
          </p:cNvPicPr>
          <p:nvPr/>
        </p:nvPicPr>
        <p:blipFill>
          <a:blip r:embed="rId3"/>
          <a:stretch>
            <a:fillRect/>
          </a:stretch>
        </p:blipFill>
        <p:spPr>
          <a:xfrm>
            <a:off x="5334000" y="2501381"/>
            <a:ext cx="6730668" cy="3074437"/>
          </a:xfrm>
          <a:prstGeom prst="rect">
            <a:avLst/>
          </a:prstGeom>
        </p:spPr>
      </p:pic>
    </p:spTree>
    <p:extLst>
      <p:ext uri="{BB962C8B-B14F-4D97-AF65-F5344CB8AC3E}">
        <p14:creationId xmlns:p14="http://schemas.microsoft.com/office/powerpoint/2010/main" val="386637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3169-8D05-BE08-303D-53721A1D83C8}"/>
              </a:ext>
            </a:extLst>
          </p:cNvPr>
          <p:cNvSpPr>
            <a:spLocks noGrp="1"/>
          </p:cNvSpPr>
          <p:nvPr>
            <p:ph type="title"/>
          </p:nvPr>
        </p:nvSpPr>
        <p:spPr/>
        <p:txBody>
          <a:bodyPr/>
          <a:lstStyle/>
          <a:p>
            <a:r>
              <a:rPr lang="en-US" dirty="0"/>
              <a:t>Text can be represented as a sequence of integers</a:t>
            </a:r>
          </a:p>
        </p:txBody>
      </p:sp>
      <p:sp>
        <p:nvSpPr>
          <p:cNvPr id="3" name="Content Placeholder 2">
            <a:extLst>
              <a:ext uri="{FF2B5EF4-FFF2-40B4-BE49-F238E27FC236}">
                <a16:creationId xmlns:a16="http://schemas.microsoft.com/office/drawing/2014/main" id="{B77A9F71-724E-7BBB-FAEC-B62BAE825E7B}"/>
              </a:ext>
            </a:extLst>
          </p:cNvPr>
          <p:cNvSpPr>
            <a:spLocks noGrp="1"/>
          </p:cNvSpPr>
          <p:nvPr>
            <p:ph idx="1"/>
          </p:nvPr>
        </p:nvSpPr>
        <p:spPr/>
        <p:txBody>
          <a:bodyPr/>
          <a:lstStyle/>
          <a:p>
            <a:r>
              <a:rPr lang="en-US" dirty="0"/>
              <a:t>Each character can map to a byte value, and then we have a sequence of bytes</a:t>
            </a:r>
          </a:p>
          <a:p>
            <a:pPr marL="457200" lvl="1" indent="0">
              <a:buNone/>
            </a:pPr>
            <a:r>
              <a:rPr lang="en-US" sz="2000" dirty="0">
                <a:latin typeface="Courier New" panose="02070309020205020404" pitchFamily="49" charset="0"/>
                <a:cs typeface="Courier New" panose="02070309020205020404" pitchFamily="49" charset="0"/>
              </a:rPr>
              <a:t>“Dog ate” </a:t>
            </a:r>
            <a:r>
              <a:rPr lang="en-US" sz="2000" dirty="0">
                <a:latin typeface="Courier New" panose="02070309020205020404" pitchFamily="49" charset="0"/>
                <a:cs typeface="Courier New" panose="02070309020205020404" pitchFamily="49" charset="0"/>
                <a:sym typeface="Wingdings" panose="05000000000000000000" pitchFamily="2" charset="2"/>
              </a:rPr>
              <a:t> [4 15 7 27 1 20 5]</a:t>
            </a:r>
            <a:endParaRPr lang="en-US" sz="2000" dirty="0">
              <a:latin typeface="Courier New" panose="02070309020205020404" pitchFamily="49" charset="0"/>
              <a:cs typeface="Courier New" panose="02070309020205020404" pitchFamily="49" charset="0"/>
            </a:endParaRPr>
          </a:p>
          <a:p>
            <a:r>
              <a:rPr lang="en-US" dirty="0"/>
              <a:t>Each complete word can map to an integer value, and we have a sequence of integers</a:t>
            </a:r>
          </a:p>
          <a:p>
            <a:pPr marL="457200" lvl="1" indent="0">
              <a:buNone/>
            </a:pPr>
            <a:r>
              <a:rPr lang="en-US" sz="2000" dirty="0">
                <a:latin typeface="Courier New" panose="02070309020205020404" pitchFamily="49" charset="0"/>
                <a:cs typeface="Courier New" panose="02070309020205020404" pitchFamily="49" charset="0"/>
              </a:rPr>
              <a:t>“Dog ate” </a:t>
            </a:r>
            <a:r>
              <a:rPr lang="en-US" sz="2000" dirty="0">
                <a:latin typeface="Courier New" panose="02070309020205020404" pitchFamily="49" charset="0"/>
                <a:cs typeface="Courier New" panose="02070309020205020404" pitchFamily="49" charset="0"/>
                <a:sym typeface="Wingdings" panose="05000000000000000000" pitchFamily="2" charset="2"/>
              </a:rPr>
              <a:t> [437 1256]</a:t>
            </a:r>
            <a:endParaRPr lang="en-US" sz="2000" dirty="0">
              <a:latin typeface="Courier New" panose="02070309020205020404" pitchFamily="49" charset="0"/>
              <a:cs typeface="Courier New" panose="02070309020205020404" pitchFamily="49" charset="0"/>
            </a:endParaRPr>
          </a:p>
          <a:p>
            <a:pPr>
              <a:buFont typeface="Arial" panose="020B0604020202020204" pitchFamily="34" charset="0"/>
              <a:buChar char="•"/>
            </a:pPr>
            <a:r>
              <a:rPr lang="en-US" dirty="0"/>
              <a:t>Common groups of letters can be mapped to </a:t>
            </a:r>
            <a:r>
              <a:rPr lang="en-US" dirty="0" err="1"/>
              <a:t>subwords</a:t>
            </a:r>
            <a:r>
              <a:rPr lang="en-US" dirty="0"/>
              <a:t> and then to integers</a:t>
            </a:r>
          </a:p>
          <a:p>
            <a:pPr marL="457200" lvl="1" indent="0">
              <a:buNone/>
            </a:pPr>
            <a:r>
              <a:rPr lang="en-US" sz="2000" dirty="0">
                <a:latin typeface="Courier New" panose="02070309020205020404" pitchFamily="49" charset="0"/>
                <a:cs typeface="Courier New" panose="02070309020205020404" pitchFamily="49" charset="0"/>
              </a:rPr>
              <a:t>“Bedroom 1521” </a:t>
            </a:r>
            <a:r>
              <a:rPr lang="en-US" sz="2000" dirty="0">
                <a:latin typeface="Courier New" panose="02070309020205020404" pitchFamily="49" charset="0"/>
                <a:cs typeface="Courier New" panose="02070309020205020404" pitchFamily="49" charset="0"/>
                <a:sym typeface="Wingdings" panose="05000000000000000000" pitchFamily="2" charset="2"/>
              </a:rPr>
              <a:t> [bed-room- -1-5-2-1][125 631 27 28 32 29 27]</a:t>
            </a:r>
            <a:endParaRPr lang="en-US" sz="2000" dirty="0">
              <a:latin typeface="Courier New" panose="02070309020205020404" pitchFamily="49" charset="0"/>
              <a:cs typeface="Courier New" panose="02070309020205020404" pitchFamily="49" charset="0"/>
            </a:endParaRPr>
          </a:p>
          <a:p>
            <a:pPr marL="0" indent="0">
              <a:buNone/>
            </a:pPr>
            <a:endParaRPr lang="en-US" dirty="0"/>
          </a:p>
        </p:txBody>
      </p:sp>
    </p:spTree>
    <p:extLst>
      <p:ext uri="{BB962C8B-B14F-4D97-AF65-F5344CB8AC3E}">
        <p14:creationId xmlns:p14="http://schemas.microsoft.com/office/powerpoint/2010/main" val="105980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4BA0-C31C-4C02-FCF0-F9601A081B22}"/>
              </a:ext>
            </a:extLst>
          </p:cNvPr>
          <p:cNvSpPr>
            <a:spLocks noGrp="1"/>
          </p:cNvSpPr>
          <p:nvPr>
            <p:ph type="title"/>
          </p:nvPr>
        </p:nvSpPr>
        <p:spPr/>
        <p:txBody>
          <a:bodyPr>
            <a:normAutofit fontScale="90000"/>
          </a:bodyPr>
          <a:lstStyle/>
          <a:p>
            <a:r>
              <a:rPr lang="en-US" dirty="0"/>
              <a:t>Audio can be represented as a waveform or spectrum</a:t>
            </a:r>
          </a:p>
        </p:txBody>
      </p:sp>
      <p:sp>
        <p:nvSpPr>
          <p:cNvPr id="3" name="Content Placeholder 2">
            <a:extLst>
              <a:ext uri="{FF2B5EF4-FFF2-40B4-BE49-F238E27FC236}">
                <a16:creationId xmlns:a16="http://schemas.microsoft.com/office/drawing/2014/main" id="{F0418D4D-2502-6647-9B46-7D849C2C0B59}"/>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32951C19-D67F-66A7-7549-5B296F252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78" y="2490787"/>
            <a:ext cx="55245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2039975-8653-ECD8-49E7-920A9FEE7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5524500" cy="3219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6BD694-8285-DAB1-E22D-6D7DD3938C6F}"/>
              </a:ext>
            </a:extLst>
          </p:cNvPr>
          <p:cNvSpPr txBox="1"/>
          <p:nvPr/>
        </p:nvSpPr>
        <p:spPr>
          <a:xfrm>
            <a:off x="0" y="6425270"/>
            <a:ext cx="6098582" cy="369332"/>
          </a:xfrm>
          <a:prstGeom prst="rect">
            <a:avLst/>
          </a:prstGeom>
          <a:noFill/>
        </p:spPr>
        <p:txBody>
          <a:bodyPr wrap="square">
            <a:spAutoFit/>
          </a:bodyPr>
          <a:lstStyle/>
          <a:p>
            <a:r>
              <a:rPr lang="en-US" dirty="0">
                <a:solidFill>
                  <a:schemeClr val="bg1">
                    <a:lumMod val="50000"/>
                  </a:schemeClr>
                </a:solidFill>
              </a:rPr>
              <a:t>Fig </a:t>
            </a:r>
            <a:r>
              <a:rPr lang="en-US" dirty="0">
                <a:solidFill>
                  <a:schemeClr val="bg1">
                    <a:lumMod val="50000"/>
                  </a:schemeClr>
                </a:solidFill>
                <a:hlinkClick r:id="rId4">
                  <a:extLst>
                    <a:ext uri="{A12FA001-AC4F-418D-AE19-62706E023703}">
                      <ahyp:hlinkClr xmlns:ahyp="http://schemas.microsoft.com/office/drawing/2018/hyperlinkcolor" val="tx"/>
                    </a:ext>
                  </a:extLst>
                </a:hlinkClick>
              </a:rPr>
              <a:t>source</a:t>
            </a:r>
            <a:endParaRPr lang="en-US" dirty="0">
              <a:solidFill>
                <a:schemeClr val="bg1">
                  <a:lumMod val="50000"/>
                </a:schemeClr>
              </a:solidFill>
            </a:endParaRPr>
          </a:p>
        </p:txBody>
      </p:sp>
      <p:sp>
        <p:nvSpPr>
          <p:cNvPr id="6" name="TextBox 5">
            <a:extLst>
              <a:ext uri="{FF2B5EF4-FFF2-40B4-BE49-F238E27FC236}">
                <a16:creationId xmlns:a16="http://schemas.microsoft.com/office/drawing/2014/main" id="{FD1001AC-154D-CE0A-90CA-2B6F4E85B79A}"/>
              </a:ext>
            </a:extLst>
          </p:cNvPr>
          <p:cNvSpPr txBox="1"/>
          <p:nvPr/>
        </p:nvSpPr>
        <p:spPr>
          <a:xfrm>
            <a:off x="643247" y="4367212"/>
            <a:ext cx="2069862" cy="369332"/>
          </a:xfrm>
          <a:prstGeom prst="rect">
            <a:avLst/>
          </a:prstGeom>
          <a:noFill/>
        </p:spPr>
        <p:txBody>
          <a:bodyPr wrap="none" rtlCol="0">
            <a:spAutoFit/>
          </a:bodyPr>
          <a:lstStyle/>
          <a:p>
            <a:r>
              <a:rPr lang="en-US" dirty="0"/>
              <a:t>Amplitude vs Time</a:t>
            </a:r>
          </a:p>
        </p:txBody>
      </p:sp>
      <p:sp>
        <p:nvSpPr>
          <p:cNvPr id="7" name="TextBox 6">
            <a:extLst>
              <a:ext uri="{FF2B5EF4-FFF2-40B4-BE49-F238E27FC236}">
                <a16:creationId xmlns:a16="http://schemas.microsoft.com/office/drawing/2014/main" id="{2647B469-F9CF-A55B-7C28-0662A49BEF01}"/>
              </a:ext>
            </a:extLst>
          </p:cNvPr>
          <p:cNvSpPr txBox="1"/>
          <p:nvPr/>
        </p:nvSpPr>
        <p:spPr>
          <a:xfrm>
            <a:off x="6629400" y="4902045"/>
            <a:ext cx="3236848" cy="369332"/>
          </a:xfrm>
          <a:prstGeom prst="rect">
            <a:avLst/>
          </a:prstGeom>
          <a:noFill/>
        </p:spPr>
        <p:txBody>
          <a:bodyPr wrap="none" rtlCol="0">
            <a:spAutoFit/>
          </a:bodyPr>
          <a:lstStyle/>
          <a:p>
            <a:r>
              <a:rPr lang="en-US" dirty="0"/>
              <a:t>Frequency-Amplitude vs Time</a:t>
            </a:r>
          </a:p>
        </p:txBody>
      </p:sp>
    </p:spTree>
    <p:extLst>
      <p:ext uri="{BB962C8B-B14F-4D97-AF65-F5344CB8AC3E}">
        <p14:creationId xmlns:p14="http://schemas.microsoft.com/office/powerpoint/2010/main" val="343343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714A-9B7E-B699-4EFE-15439BCC2A98}"/>
              </a:ext>
            </a:extLst>
          </p:cNvPr>
          <p:cNvSpPr>
            <a:spLocks noGrp="1"/>
          </p:cNvSpPr>
          <p:nvPr>
            <p:ph type="title"/>
          </p:nvPr>
        </p:nvSpPr>
        <p:spPr/>
        <p:txBody>
          <a:bodyPr/>
          <a:lstStyle/>
          <a:p>
            <a:r>
              <a:rPr lang="en-US" dirty="0"/>
              <a:t>Other kinds of data</a:t>
            </a:r>
          </a:p>
        </p:txBody>
      </p:sp>
      <p:sp>
        <p:nvSpPr>
          <p:cNvPr id="3" name="Content Placeholder 2">
            <a:extLst>
              <a:ext uri="{FF2B5EF4-FFF2-40B4-BE49-F238E27FC236}">
                <a16:creationId xmlns:a16="http://schemas.microsoft.com/office/drawing/2014/main" id="{DBB7B9B1-16CA-7B01-1EB2-EEE1E762D75A}"/>
              </a:ext>
            </a:extLst>
          </p:cNvPr>
          <p:cNvSpPr>
            <a:spLocks noGrp="1"/>
          </p:cNvSpPr>
          <p:nvPr>
            <p:ph idx="1"/>
          </p:nvPr>
        </p:nvSpPr>
        <p:spPr/>
        <p:txBody>
          <a:bodyPr>
            <a:normAutofit fontScale="92500" lnSpcReduction="20000"/>
          </a:bodyPr>
          <a:lstStyle/>
          <a:p>
            <a:endParaRPr lang="en-US" dirty="0"/>
          </a:p>
          <a:p>
            <a:r>
              <a:rPr lang="en-US" dirty="0"/>
              <a:t>Measurements and continuous values typically represented as floating point numbers </a:t>
            </a:r>
          </a:p>
          <a:p>
            <a:pPr lvl="1"/>
            <a:r>
              <a:rPr lang="en-US" dirty="0"/>
              <a:t>Temperature, length, area, dollars</a:t>
            </a:r>
          </a:p>
          <a:p>
            <a:endParaRPr lang="en-US" dirty="0"/>
          </a:p>
          <a:p>
            <a:pPr>
              <a:buFont typeface="Arial" panose="020B0604020202020204" pitchFamily="34" charset="0"/>
              <a:buChar char="•"/>
            </a:pPr>
            <a:r>
              <a:rPr lang="en-US" dirty="0"/>
              <a:t>Categorical values represented as integers</a:t>
            </a:r>
          </a:p>
          <a:p>
            <a:pPr lvl="1">
              <a:buFontTx/>
              <a:buChar char="-"/>
            </a:pPr>
            <a:r>
              <a:rPr lang="en-US" dirty="0"/>
              <a:t>Happy/Indifferent/Sad </a:t>
            </a:r>
            <a:r>
              <a:rPr lang="en-US" dirty="0">
                <a:sym typeface="Wingdings" panose="05000000000000000000" pitchFamily="2" charset="2"/>
              </a:rPr>
              <a:t> 0/1/2</a:t>
            </a:r>
          </a:p>
          <a:p>
            <a:pPr lvl="1">
              <a:buFontTx/>
              <a:buChar char="-"/>
            </a:pPr>
            <a:r>
              <a:rPr lang="en-US" dirty="0">
                <a:sym typeface="Wingdings" panose="05000000000000000000" pitchFamily="2" charset="2"/>
              </a:rPr>
              <a:t>Red/Green/Blue/Orange  0/1/2/3/4</a:t>
            </a:r>
          </a:p>
          <a:p>
            <a:pPr>
              <a:buFontTx/>
              <a:buChar char="-"/>
            </a:pPr>
            <a:endParaRPr lang="en-US" dirty="0">
              <a:sym typeface="Wingdings" panose="05000000000000000000" pitchFamily="2" charset="2"/>
            </a:endParaRPr>
          </a:p>
          <a:p>
            <a:pPr>
              <a:buFont typeface="Arial" panose="020B0604020202020204" pitchFamily="34" charset="0"/>
              <a:buChar char="•"/>
            </a:pPr>
            <a:r>
              <a:rPr lang="en-US" dirty="0">
                <a:sym typeface="Wingdings" panose="05000000000000000000" pitchFamily="2" charset="2"/>
              </a:rPr>
              <a:t>Different kinds of values (text, images, measurements) can be reshaped and concatenated into a long feature vector</a:t>
            </a:r>
          </a:p>
          <a:p>
            <a:pPr marL="0" indent="0">
              <a:buNone/>
            </a:pPr>
            <a:endParaRPr lang="en-US" dirty="0">
              <a:sym typeface="Wingdings" panose="05000000000000000000" pitchFamily="2" charset="2"/>
            </a:endParaRPr>
          </a:p>
          <a:p>
            <a:pPr>
              <a:buFontTx/>
              <a:buChar char="-"/>
            </a:pPr>
            <a:endParaRPr lang="en-US" dirty="0">
              <a:sym typeface="Wingdings" panose="05000000000000000000" pitchFamily="2" charset="2"/>
            </a:endParaRPr>
          </a:p>
          <a:p>
            <a:pPr>
              <a:buFontTx/>
              <a:buChar char="-"/>
            </a:pPr>
            <a:endParaRPr lang="en-US" dirty="0"/>
          </a:p>
        </p:txBody>
      </p:sp>
    </p:spTree>
    <p:extLst>
      <p:ext uri="{BB962C8B-B14F-4D97-AF65-F5344CB8AC3E}">
        <p14:creationId xmlns:p14="http://schemas.microsoft.com/office/powerpoint/2010/main" val="56982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7AF14-0885-6446-5111-4B6D00FF0824}"/>
              </a:ext>
            </a:extLst>
          </p:cNvPr>
          <p:cNvSpPr>
            <a:spLocks noGrp="1"/>
          </p:cNvSpPr>
          <p:nvPr>
            <p:ph idx="1"/>
          </p:nvPr>
        </p:nvSpPr>
        <p:spPr>
          <a:xfrm>
            <a:off x="609600" y="914400"/>
            <a:ext cx="10972800" cy="4724400"/>
          </a:xfrm>
        </p:spPr>
        <p:txBody>
          <a:bodyPr>
            <a:normAutofit lnSpcReduction="10000"/>
          </a:bodyPr>
          <a:lstStyle/>
          <a:p>
            <a:pPr marL="0" indent="0">
              <a:buNone/>
            </a:pPr>
            <a:endParaRPr lang="en-US" dirty="0"/>
          </a:p>
          <a:p>
            <a:pPr marL="0" indent="0">
              <a:buNone/>
            </a:pPr>
            <a:r>
              <a:rPr lang="en-US" dirty="0"/>
              <a:t>The same information content can be represented in many ways.  If the original numbers can be recovered, then a change in representation does not change the information content.</a:t>
            </a:r>
          </a:p>
          <a:p>
            <a:pPr marL="0" indent="0">
              <a:buNone/>
            </a:pPr>
            <a:endParaRPr lang="en-US" dirty="0"/>
          </a:p>
          <a:p>
            <a:pPr marL="0" indent="0">
              <a:buNone/>
            </a:pPr>
            <a:r>
              <a:rPr lang="en-US" dirty="0"/>
              <a:t>All types of data can be stored as 1D vectors/arrays. </a:t>
            </a:r>
          </a:p>
          <a:p>
            <a:pPr marL="0" indent="0">
              <a:buNone/>
            </a:pPr>
            <a:endParaRPr lang="en-US" dirty="0"/>
          </a:p>
          <a:p>
            <a:pPr marL="0" indent="0">
              <a:buNone/>
            </a:pPr>
            <a:r>
              <a:rPr lang="en-US" dirty="0"/>
              <a:t>Matrices and other data structures make code easier to program and read.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0333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630B-CB96-C432-6A40-1D365DDCF596}"/>
              </a:ext>
            </a:extLst>
          </p:cNvPr>
          <p:cNvSpPr>
            <a:spLocks noGrp="1"/>
          </p:cNvSpPr>
          <p:nvPr>
            <p:ph type="title"/>
          </p:nvPr>
        </p:nvSpPr>
        <p:spPr/>
        <p:txBody>
          <a:bodyPr/>
          <a:lstStyle/>
          <a:p>
            <a:r>
              <a:rPr lang="en-US" dirty="0"/>
              <a:t>From data point to data set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BD20583-35E8-311B-62A9-389A05C76B26}"/>
                  </a:ext>
                </a:extLst>
              </p:cNvPr>
              <p:cNvSpPr>
                <a:spLocks noGrp="1"/>
              </p:cNvSpPr>
              <p:nvPr>
                <p:ph idx="1"/>
              </p:nvPr>
            </p:nvSpPr>
            <p:spPr/>
            <p:txBody>
              <a:bodyPr>
                <a:normAutofit fontScale="70000" lnSpcReduction="20000"/>
              </a:bodyPr>
              <a:lstStyle/>
              <a:p>
                <a:pPr marL="0" indent="0">
                  <a:buNone/>
                </a:pPr>
                <a:endParaRPr lang="en-US" b="1" dirty="0"/>
              </a:p>
              <a:p>
                <a:pPr marL="0" indent="0">
                  <a:buNone/>
                </a:pPr>
                <a14:m>
                  <m:oMath xmlns:m="http://schemas.openxmlformats.org/officeDocument/2006/math">
                    <m:r>
                      <a:rPr lang="en-US" b="1" i="1" smtClean="0">
                        <a:latin typeface="Cambria Math" panose="02040503050406030204" pitchFamily="18" charset="0"/>
                      </a:rPr>
                      <m:t>𝒙</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𝑀</m:t>
                        </m:r>
                      </m:sub>
                    </m:sSub>
                    <m:r>
                      <a:rPr lang="en-US" b="0" i="1" smtClean="0">
                        <a:latin typeface="Cambria Math" panose="02040503050406030204" pitchFamily="18" charset="0"/>
                      </a:rPr>
                      <m:t>}~</m:t>
                    </m:r>
                    <m:r>
                      <a:rPr lang="en-US" b="0" i="1" smtClean="0">
                        <a:latin typeface="Cambria Math" panose="02040503050406030204" pitchFamily="18" charset="0"/>
                      </a:rPr>
                      <m:t>𝐷</m:t>
                    </m:r>
                  </m:oMath>
                </a14:m>
                <a:r>
                  <a:rPr lang="en-US" dirty="0"/>
                  <a:t>: x is an M-dimensional vector drawn from some distribution </a:t>
                </a:r>
                <a14:m>
                  <m:oMath xmlns:m="http://schemas.openxmlformats.org/officeDocument/2006/math">
                    <m:r>
                      <a:rPr lang="en-US" i="1">
                        <a:latin typeface="Cambria Math" panose="02040503050406030204" pitchFamily="18" charset="0"/>
                      </a:rPr>
                      <m:t>𝐷</m:t>
                    </m:r>
                  </m:oMath>
                </a14:m>
                <a:r>
                  <a:rPr lang="en-US" dirty="0"/>
                  <a:t> </a:t>
                </a:r>
              </a:p>
              <a:p>
                <a:pPr marL="0" indent="0">
                  <a:buNone/>
                </a:pPr>
                <a:endParaRPr lang="en-US" dirty="0"/>
              </a:p>
              <a:p>
                <a:pPr marL="0" indent="0">
                  <a:buNone/>
                </a:pPr>
                <a:r>
                  <a:rPr lang="en-US" dirty="0"/>
                  <a:t>We can sample many </a:t>
                </a:r>
                <a14:m>
                  <m:oMath xmlns:m="http://schemas.openxmlformats.org/officeDocument/2006/math">
                    <m:r>
                      <a:rPr lang="en-US" b="1" i="1" smtClean="0">
                        <a:latin typeface="Cambria Math" panose="02040503050406030204" pitchFamily="18" charset="0"/>
                      </a:rPr>
                      <m:t>𝒙</m:t>
                    </m:r>
                  </m:oMath>
                </a14:m>
                <a:r>
                  <a:rPr lang="en-US" dirty="0"/>
                  <a:t> (e.g. download documents from the Internet, take pictures, take measurements) to get </a:t>
                </a:r>
              </a:p>
              <a:p>
                <a:pPr marL="0" indent="0">
                  <a:buNone/>
                </a:pPr>
                <a14:m>
                  <m:oMath xmlns:m="http://schemas.openxmlformats.org/officeDocument/2006/math">
                    <m:r>
                      <a:rPr lang="en-US" b="1" i="1" smtClean="0">
                        <a:latin typeface="Cambria Math" panose="02040503050406030204" pitchFamily="18" charset="0"/>
                      </a:rPr>
                      <m:t>𝑿</m:t>
                    </m:r>
                    <m:r>
                      <a:rPr lang="en-US" b="1" i="1" smtClean="0">
                        <a:latin typeface="Cambria Math" panose="02040503050406030204" pitchFamily="18" charset="0"/>
                      </a:rPr>
                      <m:t>=</m:t>
                    </m:r>
                    <m:d>
                      <m:dPr>
                        <m:beg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𝟎</m:t>
                            </m:r>
                          </m:sub>
                        </m:sSub>
                        <m:r>
                          <a:rPr lang="en-US" b="1" i="1" smtClean="0">
                            <a:latin typeface="Cambria Math" panose="02040503050406030204" pitchFamily="18" charset="0"/>
                          </a:rPr>
                          <m:t>, …, </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𝑵</m:t>
                            </m:r>
                          </m:sub>
                        </m:sSub>
                      </m:e>
                    </m:d>
                  </m:oMath>
                </a14:m>
                <a:r>
                  <a:rPr lang="en-US" dirty="0"/>
                  <a:t> </a:t>
                </a:r>
              </a:p>
              <a:p>
                <a:pPr marL="0" indent="0">
                  <a:buNone/>
                </a:pPr>
                <a:endParaRPr lang="en-US" dirty="0"/>
              </a:p>
              <a:p>
                <a:pPr marL="0" indent="0">
                  <a:buNone/>
                </a:pPr>
                <a:r>
                  <a:rPr lang="en-US" dirty="0"/>
                  <a:t>We may repeat this collection multiple times, or collect one large dataset and randomly sample it to get</a:t>
                </a:r>
              </a:p>
              <a:p>
                <a:pPr marL="0" indent="0">
                  <a:buNone/>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𝒕𝒓𝒂𝒊𝒏</m:t>
                        </m:r>
                      </m:sub>
                    </m:sSub>
                    <m:r>
                      <a:rPr lang="en-US" b="1" i="1" smtClean="0">
                        <a:latin typeface="Cambria Math" panose="02040503050406030204" pitchFamily="18" charset="0"/>
                      </a:rPr>
                      <m:t>, </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𝒕𝒆𝒔𝒕</m:t>
                        </m:r>
                      </m:sub>
                    </m:sSub>
                  </m:oMath>
                </a14:m>
                <a:r>
                  <a:rPr lang="en-US" dirty="0"/>
                  <a:t> </a:t>
                </a:r>
              </a:p>
              <a:p>
                <a:pPr marL="0" indent="0">
                  <a:buNone/>
                </a:pPr>
                <a:endParaRPr lang="en-US" dirty="0"/>
              </a:p>
              <a:p>
                <a:pPr marL="0" indent="0">
                  <a:buNone/>
                </a:pPr>
                <a:r>
                  <a:rPr lang="en-US" dirty="0"/>
                  <a:t>Typically, we assume that all of the data samples within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𝑿</m:t>
                        </m:r>
                      </m:e>
                      <m:sub>
                        <m:r>
                          <a:rPr lang="en-US" b="1" i="1" smtClean="0">
                            <a:latin typeface="Cambria Math" panose="02040503050406030204" pitchFamily="18" charset="0"/>
                          </a:rPr>
                          <m:t>𝒕𝒓𝒂𝒊𝒏</m:t>
                        </m:r>
                      </m:sub>
                    </m:sSub>
                  </m:oMath>
                </a14:m>
                <a:r>
                  <a:rPr lang="en-US" dirty="0"/>
                  <a:t> and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𝑿</m:t>
                        </m:r>
                      </m:e>
                      <m:sub>
                        <m:r>
                          <a:rPr lang="en-US" b="1" i="1">
                            <a:latin typeface="Cambria Math" panose="02040503050406030204" pitchFamily="18" charset="0"/>
                          </a:rPr>
                          <m:t>𝒕𝒆𝒔𝒕</m:t>
                        </m:r>
                      </m:sub>
                    </m:sSub>
                  </m:oMath>
                </a14:m>
                <a:r>
                  <a:rPr lang="en-US" dirty="0"/>
                  <a:t> come from the same distribution and are independent of each other.  That means, e.g. that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oMath>
                </a14:m>
                <a:r>
                  <a:rPr lang="en-US" dirty="0"/>
                  <a:t> does not tell us anything about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𝟏</m:t>
                        </m:r>
                      </m:sub>
                    </m:sSub>
                  </m:oMath>
                </a14:m>
                <a:r>
                  <a:rPr lang="en-US" dirty="0"/>
                  <a:t> if we already know the sampling distribution </a:t>
                </a:r>
                <a14:m>
                  <m:oMath xmlns:m="http://schemas.openxmlformats.org/officeDocument/2006/math">
                    <m:r>
                      <a:rPr lang="en-US" i="1">
                        <a:latin typeface="Cambria Math" panose="02040503050406030204" pitchFamily="18" charset="0"/>
                      </a:rPr>
                      <m:t>𝐷</m:t>
                    </m:r>
                  </m:oMath>
                </a14:m>
                <a:endParaRPr lang="en-US" dirty="0"/>
              </a:p>
            </p:txBody>
          </p:sp>
        </mc:Choice>
        <mc:Fallback>
          <p:sp>
            <p:nvSpPr>
              <p:cNvPr id="3" name="Content Placeholder 2">
                <a:extLst>
                  <a:ext uri="{FF2B5EF4-FFF2-40B4-BE49-F238E27FC236}">
                    <a16:creationId xmlns:a16="http://schemas.microsoft.com/office/drawing/2014/main" id="{DBD20583-35E8-311B-62A9-389A05C76B26}"/>
                  </a:ext>
                </a:extLst>
              </p:cNvPr>
              <p:cNvSpPr>
                <a:spLocks noGrp="1" noRot="1" noChangeAspect="1" noMove="1" noResize="1" noEditPoints="1" noAdjustHandles="1" noChangeArrowheads="1" noChangeShapeType="1" noTextEdit="1"/>
              </p:cNvSpPr>
              <p:nvPr>
                <p:ph idx="1"/>
              </p:nvPr>
            </p:nvSpPr>
            <p:spPr>
              <a:blipFill>
                <a:blip r:embed="rId2"/>
                <a:stretch>
                  <a:fillRect l="-722" r="-1222"/>
                </a:stretch>
              </a:blipFill>
            </p:spPr>
            <p:txBody>
              <a:bodyPr/>
              <a:lstStyle/>
              <a:p>
                <a:r>
                  <a:rPr lang="en-US">
                    <a:noFill/>
                  </a:rPr>
                  <a:t> </a:t>
                </a:r>
              </a:p>
            </p:txBody>
          </p:sp>
        </mc:Fallback>
      </mc:AlternateContent>
    </p:spTree>
    <p:extLst>
      <p:ext uri="{BB962C8B-B14F-4D97-AF65-F5344CB8AC3E}">
        <p14:creationId xmlns:p14="http://schemas.microsoft.com/office/powerpoint/2010/main" val="401519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0F41-D7AA-45E6-F0AA-B905BF1581FF}"/>
              </a:ext>
            </a:extLst>
          </p:cNvPr>
          <p:cNvSpPr>
            <a:spLocks noGrp="1"/>
          </p:cNvSpPr>
          <p:nvPr>
            <p:ph type="title"/>
          </p:nvPr>
        </p:nvSpPr>
        <p:spPr/>
        <p:txBody>
          <a:bodyPr/>
          <a:lstStyle/>
          <a:p>
            <a:r>
              <a:rPr lang="en-US" dirty="0"/>
              <a:t>Consider an </a:t>
            </a:r>
            <a:r>
              <a:rPr lang="en-US" dirty="0">
                <a:hlinkClick r:id="rId2"/>
              </a:rPr>
              <a:t>example</a:t>
            </a:r>
            <a:r>
              <a:rPr lang="en-US" dirty="0"/>
              <a:t> from the penguins dataset</a:t>
            </a:r>
          </a:p>
        </p:txBody>
      </p:sp>
      <p:pic>
        <p:nvPicPr>
          <p:cNvPr id="8" name="Picture 7">
            <a:extLst>
              <a:ext uri="{FF2B5EF4-FFF2-40B4-BE49-F238E27FC236}">
                <a16:creationId xmlns:a16="http://schemas.microsoft.com/office/drawing/2014/main" id="{833DFB74-B37B-0137-2E76-631C8E0945BF}"/>
              </a:ext>
            </a:extLst>
          </p:cNvPr>
          <p:cNvPicPr>
            <a:picLocks noChangeAspect="1"/>
          </p:cNvPicPr>
          <p:nvPr/>
        </p:nvPicPr>
        <p:blipFill>
          <a:blip r:embed="rId3"/>
          <a:stretch>
            <a:fillRect/>
          </a:stretch>
        </p:blipFill>
        <p:spPr>
          <a:xfrm>
            <a:off x="838200" y="1447800"/>
            <a:ext cx="10209210" cy="4653251"/>
          </a:xfrm>
          <a:prstGeom prst="rect">
            <a:avLst/>
          </a:prstGeom>
        </p:spPr>
      </p:pic>
    </p:spTree>
    <p:extLst>
      <p:ext uri="{BB962C8B-B14F-4D97-AF65-F5344CB8AC3E}">
        <p14:creationId xmlns:p14="http://schemas.microsoft.com/office/powerpoint/2010/main" val="357205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0F41-D7AA-45E6-F0AA-B905BF1581FF}"/>
              </a:ext>
            </a:extLst>
          </p:cNvPr>
          <p:cNvSpPr>
            <a:spLocks noGrp="1"/>
          </p:cNvSpPr>
          <p:nvPr>
            <p:ph type="title"/>
          </p:nvPr>
        </p:nvSpPr>
        <p:spPr/>
        <p:txBody>
          <a:bodyPr/>
          <a:lstStyle/>
          <a:p>
            <a:r>
              <a:rPr lang="en-US" dirty="0"/>
              <a:t>Convert the data into numbers</a:t>
            </a:r>
          </a:p>
        </p:txBody>
      </p:sp>
      <p:sp>
        <p:nvSpPr>
          <p:cNvPr id="4" name="TextBox 3">
            <a:extLst>
              <a:ext uri="{FF2B5EF4-FFF2-40B4-BE49-F238E27FC236}">
                <a16:creationId xmlns:a16="http://schemas.microsoft.com/office/drawing/2014/main" id="{5BBB0025-7E2F-DCAE-A23B-BAA8CDDE4558}"/>
              </a:ext>
            </a:extLst>
          </p:cNvPr>
          <p:cNvSpPr txBox="1"/>
          <p:nvPr/>
        </p:nvSpPr>
        <p:spPr>
          <a:xfrm>
            <a:off x="304800" y="914400"/>
            <a:ext cx="12321002" cy="5693866"/>
          </a:xfrm>
          <a:prstGeom prst="rect">
            <a:avLst/>
          </a:prstGeom>
          <a:noFill/>
        </p:spPr>
        <p:txBody>
          <a:bodyPr wrap="none" rtlCol="0">
            <a:spAutoFit/>
          </a:bodyPr>
          <a:lstStyle/>
          <a:p>
            <a:r>
              <a:rPr lang="en-US" sz="1400" b="0" dirty="0" err="1">
                <a:solidFill>
                  <a:srgbClr val="000000"/>
                </a:solidFill>
                <a:effectLst/>
                <a:latin typeface="Courier New" panose="02070309020205020404" pitchFamily="49" charset="0"/>
              </a:rPr>
              <a:t>df_penguins</a:t>
            </a:r>
            <a:r>
              <a:rPr lang="en-US" sz="1400" b="0" dirty="0">
                <a:solidFill>
                  <a:srgbClr val="000000"/>
                </a:solidFill>
                <a:effectLst/>
                <a:latin typeface="Courier New" panose="02070309020205020404" pitchFamily="49" charset="0"/>
              </a:rPr>
              <a:t> = </a:t>
            </a:r>
            <a:r>
              <a:rPr lang="en-US" sz="1400" b="0" dirty="0" err="1">
                <a:solidFill>
                  <a:srgbClr val="000000"/>
                </a:solidFill>
                <a:effectLst/>
                <a:latin typeface="Courier New" panose="02070309020205020404" pitchFamily="49" charset="0"/>
              </a:rPr>
              <a:t>pd.read_csv</a:t>
            </a:r>
            <a:r>
              <a:rPr lang="en-US" sz="1400" b="0" dirty="0">
                <a:solidFill>
                  <a:srgbClr val="000000"/>
                </a:solidFill>
                <a:effectLst/>
                <a:latin typeface="Courier New" panose="02070309020205020404" pitchFamily="49" charset="0"/>
              </a:rPr>
              <a:t>(</a:t>
            </a:r>
            <a:r>
              <a:rPr lang="en-US" sz="1400" b="0" dirty="0" err="1">
                <a:solidFill>
                  <a:srgbClr val="000000"/>
                </a:solidFill>
                <a:effectLst/>
                <a:latin typeface="Courier New" panose="02070309020205020404" pitchFamily="49" charset="0"/>
              </a:rPr>
              <a:t>datadir</a:t>
            </a:r>
            <a:r>
              <a:rPr lang="en-US" sz="1400" b="0" dirty="0">
                <a:solidFill>
                  <a:srgbClr val="000000"/>
                </a:solidFill>
                <a:effectLst/>
                <a:latin typeface="Courier New" panose="02070309020205020404" pitchFamily="49" charset="0"/>
              </a:rPr>
              <a:t> + </a:t>
            </a:r>
            <a:r>
              <a:rPr lang="en-US" sz="1400" b="0" dirty="0">
                <a:solidFill>
                  <a:srgbClr val="A31515"/>
                </a:solidFill>
                <a:effectLst/>
                <a:latin typeface="Courier New" panose="02070309020205020404" pitchFamily="49" charset="0"/>
              </a:rPr>
              <a:t>'penguins_size.csv'</a:t>
            </a:r>
            <a:r>
              <a:rPr lang="en-US" sz="1400" b="0" dirty="0">
                <a:solidFill>
                  <a:srgbClr val="000000"/>
                </a:solidFill>
                <a:effectLst/>
                <a:latin typeface="Courier New" panose="02070309020205020404" pitchFamily="49" charset="0"/>
              </a:rPr>
              <a:t>)</a:t>
            </a:r>
          </a:p>
          <a:p>
            <a:r>
              <a:rPr lang="en-US" sz="1400" b="0" dirty="0" err="1">
                <a:solidFill>
                  <a:srgbClr val="000000"/>
                </a:solidFill>
                <a:effectLst/>
                <a:latin typeface="Courier New" panose="02070309020205020404" pitchFamily="49" charset="0"/>
              </a:rPr>
              <a:t>df_penguins.head</a:t>
            </a:r>
            <a:r>
              <a:rPr lang="en-US" sz="1400" b="0" dirty="0">
                <a:solidFill>
                  <a:srgbClr val="000000"/>
                </a:solidFill>
                <a:effectLst/>
                <a:latin typeface="Courier New" panose="02070309020205020404" pitchFamily="49" charset="0"/>
              </a:rPr>
              <a:t>(</a:t>
            </a:r>
            <a:r>
              <a:rPr lang="en-US" sz="1400" b="0" dirty="0">
                <a:solidFill>
                  <a:srgbClr val="098156"/>
                </a:solidFill>
                <a:effectLst/>
                <a:latin typeface="Courier New" panose="02070309020205020404" pitchFamily="49" charset="0"/>
              </a:rPr>
              <a:t>10</a:t>
            </a:r>
            <a:r>
              <a:rPr lang="en-US" sz="1400" b="0" dirty="0">
                <a:solidFill>
                  <a:srgbClr val="000000"/>
                </a:solidFill>
                <a:effectLst/>
                <a:latin typeface="Courier New" panose="02070309020205020404" pitchFamily="49" charset="0"/>
              </a:rPr>
              <a:t>)</a:t>
            </a:r>
          </a:p>
          <a:p>
            <a:br>
              <a:rPr lang="en-US" sz="1400" b="0" dirty="0">
                <a:solidFill>
                  <a:srgbClr val="000000"/>
                </a:solidFill>
                <a:effectLst/>
                <a:latin typeface="Courier New" panose="02070309020205020404" pitchFamily="49" charset="0"/>
              </a:rPr>
            </a:br>
            <a:r>
              <a:rPr lang="en-US" sz="1400" b="0" dirty="0">
                <a:solidFill>
                  <a:srgbClr val="008000"/>
                </a:solidFill>
                <a:effectLst/>
                <a:latin typeface="Courier New" panose="02070309020205020404" pitchFamily="49" charset="0"/>
              </a:rPr>
              <a:t># convert features with multiple string values to binary features so they can be used by </a:t>
            </a:r>
            <a:r>
              <a:rPr lang="en-US" sz="1400" b="0" dirty="0" err="1">
                <a:solidFill>
                  <a:srgbClr val="008000"/>
                </a:solidFill>
                <a:effectLst/>
                <a:latin typeface="Courier New" panose="02070309020205020404" pitchFamily="49" charset="0"/>
              </a:rPr>
              <a:t>sklearn</a:t>
            </a:r>
            <a:endParaRPr lang="en-US" sz="1400" b="0" dirty="0">
              <a:solidFill>
                <a:srgbClr val="000000"/>
              </a:solidFill>
              <a:effectLst/>
              <a:latin typeface="Courier New" panose="02070309020205020404" pitchFamily="49" charset="0"/>
            </a:endParaRPr>
          </a:p>
          <a:p>
            <a:r>
              <a:rPr lang="en-US" sz="1400" b="0" dirty="0">
                <a:solidFill>
                  <a:srgbClr val="0000FF"/>
                </a:solidFill>
                <a:effectLst/>
                <a:latin typeface="Courier New" panose="02070309020205020404" pitchFamily="49" charset="0"/>
              </a:rPr>
              <a:t>def</a:t>
            </a:r>
            <a:r>
              <a:rPr lang="en-US" sz="1400" b="0" dirty="0">
                <a:solidFill>
                  <a:srgbClr val="000000"/>
                </a:solidFill>
                <a:effectLst/>
                <a:latin typeface="Courier New" panose="02070309020205020404" pitchFamily="49" charset="0"/>
              </a:rPr>
              <a:t> </a:t>
            </a:r>
            <a:r>
              <a:rPr lang="en-US" sz="1400" b="0" dirty="0" err="1">
                <a:solidFill>
                  <a:srgbClr val="795E26"/>
                </a:solidFill>
                <a:effectLst/>
                <a:latin typeface="Courier New" panose="02070309020205020404" pitchFamily="49" charset="0"/>
              </a:rPr>
              <a:t>get_penguin_xy</a:t>
            </a:r>
            <a:r>
              <a:rPr lang="en-US" sz="1400" b="0" dirty="0">
                <a:solidFill>
                  <a:srgbClr val="000000"/>
                </a:solidFill>
                <a:effectLst/>
                <a:latin typeface="Courier New" panose="02070309020205020404" pitchFamily="49" charset="0"/>
              </a:rPr>
              <a:t>(</a:t>
            </a:r>
            <a:r>
              <a:rPr lang="en-US" sz="1400" b="0" dirty="0" err="1">
                <a:solidFill>
                  <a:srgbClr val="001080"/>
                </a:solidFill>
                <a:effectLst/>
                <a:latin typeface="Courier New" panose="02070309020205020404" pitchFamily="49" charset="0"/>
              </a:rPr>
              <a:t>df_penguins</a:t>
            </a:r>
            <a:r>
              <a:rPr lang="en-US" sz="1400" b="0" dirty="0">
                <a:solidFill>
                  <a:srgbClr val="000000"/>
                </a:solidFill>
                <a:effectLst/>
                <a:latin typeface="Courier New" panose="02070309020205020404" pitchFamily="49" charset="0"/>
              </a:rPr>
              <a:t>):</a:t>
            </a:r>
          </a:p>
          <a:p>
            <a:r>
              <a:rPr lang="en-US" sz="1400" b="0" dirty="0">
                <a:solidFill>
                  <a:srgbClr val="000000"/>
                </a:solidFill>
                <a:effectLst/>
                <a:latin typeface="Courier New" panose="02070309020205020404" pitchFamily="49" charset="0"/>
              </a:rPr>
              <a:t>  data = </a:t>
            </a:r>
            <a:r>
              <a:rPr lang="en-US" sz="1400" b="0" dirty="0" err="1">
                <a:solidFill>
                  <a:srgbClr val="000000"/>
                </a:solidFill>
                <a:effectLst/>
                <a:latin typeface="Courier New" panose="02070309020205020404" pitchFamily="49" charset="0"/>
              </a:rPr>
              <a:t>np.array</a:t>
            </a:r>
            <a:r>
              <a:rPr lang="en-US" sz="1400" b="0" dirty="0">
                <a:solidFill>
                  <a:srgbClr val="000000"/>
                </a:solidFill>
                <a:effectLst/>
                <a:latin typeface="Courier New" panose="02070309020205020404" pitchFamily="49" charset="0"/>
              </a:rPr>
              <a:t>(</a:t>
            </a:r>
            <a:r>
              <a:rPr lang="en-US" sz="1400" b="0" dirty="0" err="1">
                <a:solidFill>
                  <a:srgbClr val="000000"/>
                </a:solidFill>
                <a:effectLst/>
                <a:latin typeface="Courier New" panose="02070309020205020404" pitchFamily="49" charset="0"/>
              </a:rPr>
              <a:t>df_penguins</a:t>
            </a:r>
            <a:r>
              <a:rPr lang="en-US" sz="1400" b="0" dirty="0">
                <a:solidFill>
                  <a:srgbClr val="000000"/>
                </a:solidFill>
                <a:effectLst/>
                <a:latin typeface="Courier New" panose="02070309020205020404" pitchFamily="49" charset="0"/>
              </a:rPr>
              <a:t>[[</a:t>
            </a:r>
            <a:r>
              <a:rPr lang="en-US" sz="1400" b="0" dirty="0">
                <a:solidFill>
                  <a:srgbClr val="A31515"/>
                </a:solidFill>
                <a:effectLst/>
                <a:latin typeface="Courier New" panose="02070309020205020404" pitchFamily="49" charset="0"/>
              </a:rPr>
              <a:t>'island'</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culmen_length_mm</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culmen_depth_mm</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flipper_length_mm</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p>
          <a:p>
            <a:r>
              <a:rPr lang="en-US" sz="1400" dirty="0">
                <a:solidFill>
                  <a:srgbClr val="000000"/>
                </a:solidFill>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body_mass_g</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'sex'</a:t>
            </a:r>
            <a:r>
              <a:rPr lang="en-US" sz="1400" b="0" dirty="0">
                <a:solidFill>
                  <a:srgbClr val="000000"/>
                </a:solidFill>
                <a:effectLst/>
                <a:latin typeface="Courier New" panose="02070309020205020404" pitchFamily="49" charset="0"/>
              </a:rPr>
              <a:t>]])</a:t>
            </a:r>
          </a:p>
          <a:p>
            <a:r>
              <a:rPr lang="en-US" sz="1400" b="0" dirty="0">
                <a:solidFill>
                  <a:srgbClr val="000000"/>
                </a:solidFill>
                <a:effectLst/>
                <a:latin typeface="Courier New" panose="02070309020205020404" pitchFamily="49" charset="0"/>
              </a:rPr>
              <a:t>  y = </a:t>
            </a:r>
            <a:r>
              <a:rPr lang="en-US" sz="1400" b="0" dirty="0" err="1">
                <a:solidFill>
                  <a:srgbClr val="000000"/>
                </a:solidFill>
                <a:effectLst/>
                <a:latin typeface="Courier New" panose="02070309020205020404" pitchFamily="49" charset="0"/>
              </a:rPr>
              <a:t>df_penguins</a:t>
            </a:r>
            <a:r>
              <a:rPr lang="en-US" sz="1400" b="0" dirty="0">
                <a:solidFill>
                  <a:srgbClr val="000000"/>
                </a:solidFill>
                <a:effectLst/>
                <a:latin typeface="Courier New" panose="02070309020205020404" pitchFamily="49" charset="0"/>
              </a:rPr>
              <a:t>[</a:t>
            </a:r>
            <a:r>
              <a:rPr lang="en-US" sz="1400" b="0" dirty="0">
                <a:solidFill>
                  <a:srgbClr val="A31515"/>
                </a:solidFill>
                <a:effectLst/>
                <a:latin typeface="Courier New" panose="02070309020205020404" pitchFamily="49" charset="0"/>
              </a:rPr>
              <a:t>'species'</a:t>
            </a:r>
            <a:r>
              <a:rPr lang="en-US" sz="1400" b="0" dirty="0">
                <a:solidFill>
                  <a:srgbClr val="000000"/>
                </a:solidFill>
                <a:effectLst/>
                <a:latin typeface="Courier New" panose="02070309020205020404" pitchFamily="49" charset="0"/>
              </a:rPr>
              <a:t>]</a:t>
            </a:r>
          </a:p>
          <a:p>
            <a:r>
              <a:rPr lang="en-US" sz="1400" b="0" dirty="0">
                <a:solidFill>
                  <a:srgbClr val="000000"/>
                </a:solidFill>
                <a:effectLst/>
                <a:latin typeface="Courier New" panose="02070309020205020404" pitchFamily="49" charset="0"/>
              </a:rPr>
              <a:t>  </a:t>
            </a:r>
            <a:r>
              <a:rPr lang="en-US" sz="1400" b="0" dirty="0" err="1">
                <a:solidFill>
                  <a:srgbClr val="000000"/>
                </a:solidFill>
                <a:effectLst/>
                <a:latin typeface="Courier New" panose="02070309020205020404" pitchFamily="49" charset="0"/>
              </a:rPr>
              <a:t>ui</a:t>
            </a:r>
            <a:r>
              <a:rPr lang="en-US" sz="1400" b="0" dirty="0">
                <a:solidFill>
                  <a:srgbClr val="000000"/>
                </a:solidFill>
                <a:effectLst/>
                <a:latin typeface="Courier New" panose="02070309020205020404" pitchFamily="49" charset="0"/>
              </a:rPr>
              <a:t> = </a:t>
            </a:r>
            <a:r>
              <a:rPr lang="en-US" sz="1400" b="0" dirty="0" err="1">
                <a:solidFill>
                  <a:srgbClr val="000000"/>
                </a:solidFill>
                <a:effectLst/>
                <a:latin typeface="Courier New" panose="02070309020205020404" pitchFamily="49" charset="0"/>
              </a:rPr>
              <a:t>np.unique</a:t>
            </a:r>
            <a:r>
              <a:rPr lang="en-US" sz="1400" b="0" dirty="0">
                <a:solidFill>
                  <a:srgbClr val="000000"/>
                </a:solidFill>
                <a:effectLst/>
                <a:latin typeface="Courier New" panose="02070309020205020404" pitchFamily="49" charset="0"/>
              </a:rPr>
              <a:t>(data[:,</a:t>
            </a:r>
            <a:r>
              <a:rPr lang="en-US" sz="1400" b="0" dirty="0">
                <a:solidFill>
                  <a:srgbClr val="098156"/>
                </a:solidFill>
                <a:effectLst/>
                <a:latin typeface="Courier New" panose="02070309020205020404" pitchFamily="49" charset="0"/>
              </a:rPr>
              <a:t>0</a:t>
            </a:r>
            <a:r>
              <a:rPr lang="en-US" sz="1400" b="0" dirty="0">
                <a:solidFill>
                  <a:srgbClr val="000000"/>
                </a:solidFill>
                <a:effectLst/>
                <a:latin typeface="Courier New" panose="02070309020205020404" pitchFamily="49" charset="0"/>
              </a:rPr>
              <a:t>]) </a:t>
            </a:r>
            <a:r>
              <a:rPr lang="en-US" sz="1400" b="0" dirty="0">
                <a:solidFill>
                  <a:srgbClr val="008000"/>
                </a:solidFill>
                <a:effectLst/>
                <a:latin typeface="Courier New" panose="02070309020205020404" pitchFamily="49" charset="0"/>
              </a:rPr>
              <a:t># unique island</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us = </a:t>
            </a:r>
            <a:r>
              <a:rPr lang="en-US" sz="1400" b="0" dirty="0" err="1">
                <a:solidFill>
                  <a:srgbClr val="000000"/>
                </a:solidFill>
                <a:effectLst/>
                <a:latin typeface="Courier New" panose="02070309020205020404" pitchFamily="49" charset="0"/>
              </a:rPr>
              <a:t>np.unique</a:t>
            </a:r>
            <a:r>
              <a:rPr lang="en-US" sz="1400" b="0" dirty="0">
                <a:solidFill>
                  <a:srgbClr val="000000"/>
                </a:solidFill>
                <a:effectLst/>
                <a:latin typeface="Courier New" panose="02070309020205020404" pitchFamily="49" charset="0"/>
              </a:rPr>
              <a:t>(data[:,</a:t>
            </a:r>
            <a:r>
              <a:rPr lang="en-US" sz="1400" b="0" dirty="0">
                <a:solidFill>
                  <a:srgbClr val="098156"/>
                </a:solidFill>
                <a:effectLst/>
                <a:latin typeface="Courier New" panose="02070309020205020404" pitchFamily="49" charset="0"/>
              </a:rPr>
              <a:t>-1</a:t>
            </a:r>
            <a:r>
              <a:rPr lang="en-US" sz="1400" b="0" dirty="0">
                <a:solidFill>
                  <a:srgbClr val="000000"/>
                </a:solidFill>
                <a:effectLst/>
                <a:latin typeface="Courier New" panose="02070309020205020404" pitchFamily="49" charset="0"/>
              </a:rPr>
              <a:t>]) </a:t>
            </a:r>
            <a:r>
              <a:rPr lang="en-US" sz="1400" b="0" dirty="0">
                <a:solidFill>
                  <a:srgbClr val="008000"/>
                </a:solidFill>
                <a:effectLst/>
                <a:latin typeface="Courier New" panose="02070309020205020404" pitchFamily="49" charset="0"/>
              </a:rPr>
              <a:t># unique sex</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X = </a:t>
            </a:r>
            <a:r>
              <a:rPr lang="en-US" sz="1400" b="0" dirty="0" err="1">
                <a:solidFill>
                  <a:srgbClr val="000000"/>
                </a:solidFill>
                <a:effectLst/>
                <a:latin typeface="Courier New" panose="02070309020205020404" pitchFamily="49" charset="0"/>
              </a:rPr>
              <a:t>np.zeros</a:t>
            </a:r>
            <a:r>
              <a:rPr lang="en-US" sz="1400" b="0" dirty="0">
                <a:solidFill>
                  <a:srgbClr val="000000"/>
                </a:solidFill>
                <a:effectLst/>
                <a:latin typeface="Courier New" panose="02070309020205020404" pitchFamily="49" charset="0"/>
              </a:rPr>
              <a:t>((</a:t>
            </a:r>
            <a:r>
              <a:rPr lang="en-US" sz="1400" b="0" dirty="0" err="1">
                <a:solidFill>
                  <a:srgbClr val="795E26"/>
                </a:solidFill>
                <a:effectLst/>
                <a:latin typeface="Courier New" panose="02070309020205020404" pitchFamily="49" charset="0"/>
              </a:rPr>
              <a:t>len</a:t>
            </a:r>
            <a:r>
              <a:rPr lang="en-US" sz="1400" b="0" dirty="0">
                <a:solidFill>
                  <a:srgbClr val="000000"/>
                </a:solidFill>
                <a:effectLst/>
                <a:latin typeface="Courier New" panose="02070309020205020404" pitchFamily="49" charset="0"/>
              </a:rPr>
              <a:t>(y), </a:t>
            </a:r>
            <a:r>
              <a:rPr lang="en-US" sz="1400" b="0" dirty="0">
                <a:solidFill>
                  <a:srgbClr val="098156"/>
                </a:solidFill>
                <a:effectLst/>
                <a:latin typeface="Courier New" panose="02070309020205020404" pitchFamily="49" charset="0"/>
              </a:rPr>
              <a:t>10</a:t>
            </a:r>
            <a:r>
              <a:rPr lang="en-US" sz="1400" b="0" dirty="0">
                <a:solidFill>
                  <a:srgbClr val="000000"/>
                </a:solidFill>
                <a:effectLst/>
                <a:latin typeface="Courier New" panose="02070309020205020404" pitchFamily="49" charset="0"/>
              </a:rPr>
              <a:t>))</a:t>
            </a:r>
          </a:p>
          <a:p>
            <a:r>
              <a:rPr lang="en-US" sz="1400" b="0" dirty="0">
                <a:solidFill>
                  <a:srgbClr val="000000"/>
                </a:solidFill>
                <a:effectLst/>
                <a:latin typeface="Courier New" panose="02070309020205020404" pitchFamily="49" charset="0"/>
              </a:rPr>
              <a:t>  </a:t>
            </a:r>
            <a:r>
              <a:rPr lang="en-US" sz="1400" b="0" dirty="0">
                <a:solidFill>
                  <a:srgbClr val="AF00DB"/>
                </a:solidFill>
                <a:effectLst/>
                <a:latin typeface="Courier New" panose="02070309020205020404" pitchFamily="49" charset="0"/>
              </a:rPr>
              <a:t>for</a:t>
            </a:r>
            <a:r>
              <a:rPr lang="en-US" sz="1400" b="0" dirty="0">
                <a:solidFill>
                  <a:srgbClr val="000000"/>
                </a:solidFill>
                <a:effectLst/>
                <a:latin typeface="Courier New" panose="02070309020205020404" pitchFamily="49" charset="0"/>
              </a:rPr>
              <a:t> </a:t>
            </a:r>
            <a:r>
              <a:rPr lang="en-US" sz="1400" b="0" dirty="0" err="1">
                <a:solidFill>
                  <a:srgbClr val="000000"/>
                </a:solidFill>
                <a:effectLst/>
                <a:latin typeface="Courier New" panose="02070309020205020404" pitchFamily="49" charset="0"/>
              </a:rPr>
              <a:t>i</a:t>
            </a:r>
            <a:r>
              <a:rPr lang="en-US" sz="1400" b="0" dirty="0">
                <a:solidFill>
                  <a:srgbClr val="000000"/>
                </a:solidFill>
                <a:effectLst/>
                <a:latin typeface="Courier New" panose="02070309020205020404" pitchFamily="49" charset="0"/>
              </a:rPr>
              <a:t> </a:t>
            </a:r>
            <a:r>
              <a:rPr lang="en-US" sz="1400" b="0" dirty="0">
                <a:solidFill>
                  <a:srgbClr val="0000FF"/>
                </a:solidFill>
                <a:effectLst/>
                <a:latin typeface="Courier New" panose="02070309020205020404" pitchFamily="49" charset="0"/>
              </a:rPr>
              <a:t>in</a:t>
            </a:r>
            <a:r>
              <a:rPr lang="en-US" sz="1400" b="0" dirty="0">
                <a:solidFill>
                  <a:srgbClr val="000000"/>
                </a:solidFill>
                <a:effectLst/>
                <a:latin typeface="Courier New" panose="02070309020205020404" pitchFamily="49" charset="0"/>
              </a:rPr>
              <a:t> </a:t>
            </a:r>
            <a:r>
              <a:rPr lang="en-US" sz="1400" b="0" dirty="0">
                <a:solidFill>
                  <a:srgbClr val="795E26"/>
                </a:solidFill>
                <a:effectLst/>
                <a:latin typeface="Courier New" panose="02070309020205020404" pitchFamily="49" charset="0"/>
              </a:rPr>
              <a:t>range</a:t>
            </a:r>
            <a:r>
              <a:rPr lang="en-US" sz="1400" b="0" dirty="0">
                <a:solidFill>
                  <a:srgbClr val="000000"/>
                </a:solidFill>
                <a:effectLst/>
                <a:latin typeface="Courier New" panose="02070309020205020404" pitchFamily="49" charset="0"/>
              </a:rPr>
              <a:t>(</a:t>
            </a:r>
            <a:r>
              <a:rPr lang="en-US" sz="1400" b="0" dirty="0" err="1">
                <a:solidFill>
                  <a:srgbClr val="795E26"/>
                </a:solidFill>
                <a:effectLst/>
                <a:latin typeface="Courier New" panose="02070309020205020404" pitchFamily="49" charset="0"/>
              </a:rPr>
              <a:t>len</a:t>
            </a:r>
            <a:r>
              <a:rPr lang="en-US" sz="1400" b="0" dirty="0">
                <a:solidFill>
                  <a:srgbClr val="000000"/>
                </a:solidFill>
                <a:effectLst/>
                <a:latin typeface="Courier New" panose="02070309020205020404" pitchFamily="49" charset="0"/>
              </a:rPr>
              <a:t>(y)):</a:t>
            </a:r>
          </a:p>
          <a:p>
            <a:r>
              <a:rPr lang="en-US" sz="1400" b="0" dirty="0">
                <a:solidFill>
                  <a:srgbClr val="000000"/>
                </a:solidFill>
                <a:effectLst/>
                <a:latin typeface="Courier New" panose="02070309020205020404" pitchFamily="49" charset="0"/>
              </a:rPr>
              <a:t>    f = </a:t>
            </a:r>
            <a:r>
              <a:rPr lang="en-US" sz="1400" b="0" dirty="0">
                <a:solidFill>
                  <a:srgbClr val="098156"/>
                </a:solidFill>
                <a:effectLst/>
                <a:latin typeface="Courier New" panose="02070309020205020404" pitchFamily="49" charset="0"/>
              </a:rPr>
              <a:t>0</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a:t>
            </a:r>
            <a:r>
              <a:rPr lang="en-US" sz="1400" b="0" dirty="0">
                <a:solidFill>
                  <a:srgbClr val="AF00DB"/>
                </a:solidFill>
                <a:effectLst/>
                <a:latin typeface="Courier New" panose="02070309020205020404" pitchFamily="49" charset="0"/>
              </a:rPr>
              <a:t>for</a:t>
            </a:r>
            <a:r>
              <a:rPr lang="en-US" sz="1400" b="0" dirty="0">
                <a:solidFill>
                  <a:srgbClr val="000000"/>
                </a:solidFill>
                <a:effectLst/>
                <a:latin typeface="Courier New" panose="02070309020205020404" pitchFamily="49" charset="0"/>
              </a:rPr>
              <a:t> j </a:t>
            </a:r>
            <a:r>
              <a:rPr lang="en-US" sz="1400" b="0" dirty="0">
                <a:solidFill>
                  <a:srgbClr val="0000FF"/>
                </a:solidFill>
                <a:effectLst/>
                <a:latin typeface="Courier New" panose="02070309020205020404" pitchFamily="49" charset="0"/>
              </a:rPr>
              <a:t>in</a:t>
            </a:r>
            <a:r>
              <a:rPr lang="en-US" sz="1400" b="0" dirty="0">
                <a:solidFill>
                  <a:srgbClr val="000000"/>
                </a:solidFill>
                <a:effectLst/>
                <a:latin typeface="Courier New" panose="02070309020205020404" pitchFamily="49" charset="0"/>
              </a:rPr>
              <a:t> </a:t>
            </a:r>
            <a:r>
              <a:rPr lang="en-US" sz="1400" b="0" dirty="0">
                <a:solidFill>
                  <a:srgbClr val="795E26"/>
                </a:solidFill>
                <a:effectLst/>
                <a:latin typeface="Courier New" panose="02070309020205020404" pitchFamily="49" charset="0"/>
              </a:rPr>
              <a:t>range</a:t>
            </a:r>
            <a:r>
              <a:rPr lang="en-US" sz="1400" b="0" dirty="0">
                <a:solidFill>
                  <a:srgbClr val="000000"/>
                </a:solidFill>
                <a:effectLst/>
                <a:latin typeface="Courier New" panose="02070309020205020404" pitchFamily="49" charset="0"/>
              </a:rPr>
              <a:t>(</a:t>
            </a:r>
            <a:r>
              <a:rPr lang="en-US" sz="1400" b="0" dirty="0" err="1">
                <a:solidFill>
                  <a:srgbClr val="795E26"/>
                </a:solidFill>
                <a:effectLst/>
                <a:latin typeface="Courier New" panose="02070309020205020404" pitchFamily="49" charset="0"/>
              </a:rPr>
              <a:t>len</a:t>
            </a:r>
            <a:r>
              <a:rPr lang="en-US" sz="1400" b="0" dirty="0">
                <a:solidFill>
                  <a:srgbClr val="000000"/>
                </a:solidFill>
                <a:effectLst/>
                <a:latin typeface="Courier New" panose="02070309020205020404" pitchFamily="49" charset="0"/>
              </a:rPr>
              <a:t>(</a:t>
            </a:r>
            <a:r>
              <a:rPr lang="en-US" sz="1400" b="0" dirty="0" err="1">
                <a:solidFill>
                  <a:srgbClr val="000000"/>
                </a:solidFill>
                <a:effectLst/>
                <a:latin typeface="Courier New" panose="02070309020205020404" pitchFamily="49" charset="0"/>
              </a:rPr>
              <a:t>ui</a:t>
            </a:r>
            <a:r>
              <a:rPr lang="en-US" sz="1400" b="0" dirty="0">
                <a:solidFill>
                  <a:srgbClr val="000000"/>
                </a:solidFill>
                <a:effectLst/>
                <a:latin typeface="Courier New" panose="02070309020205020404" pitchFamily="49" charset="0"/>
              </a:rPr>
              <a:t>)): </a:t>
            </a:r>
            <a:r>
              <a:rPr lang="en-US" sz="1400" b="0" dirty="0">
                <a:solidFill>
                  <a:srgbClr val="008000"/>
                </a:solidFill>
                <a:effectLst/>
                <a:latin typeface="Courier New" panose="02070309020205020404" pitchFamily="49" charset="0"/>
              </a:rPr>
              <a:t># replace island name with three indicator variables</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a:t>
            </a:r>
            <a:r>
              <a:rPr lang="en-US" sz="1400" b="0" dirty="0">
                <a:solidFill>
                  <a:srgbClr val="AF00DB"/>
                </a:solidFill>
                <a:effectLst/>
                <a:latin typeface="Courier New" panose="02070309020205020404" pitchFamily="49" charset="0"/>
              </a:rPr>
              <a:t>if</a:t>
            </a:r>
            <a:r>
              <a:rPr lang="en-US" sz="1400" b="0" dirty="0">
                <a:solidFill>
                  <a:srgbClr val="000000"/>
                </a:solidFill>
                <a:effectLst/>
                <a:latin typeface="Courier New" panose="02070309020205020404" pitchFamily="49" charset="0"/>
              </a:rPr>
              <a:t> data[</a:t>
            </a:r>
            <a:r>
              <a:rPr lang="en-US" sz="1400" b="0" dirty="0" err="1">
                <a:solidFill>
                  <a:srgbClr val="000000"/>
                </a:solidFill>
                <a:effectLst/>
                <a:latin typeface="Courier New" panose="02070309020205020404" pitchFamily="49" charset="0"/>
              </a:rPr>
              <a:t>i</a:t>
            </a:r>
            <a:r>
              <a:rPr lang="en-US" sz="1400" b="0" dirty="0">
                <a:solidFill>
                  <a:srgbClr val="000000"/>
                </a:solidFill>
                <a:effectLst/>
                <a:latin typeface="Courier New" panose="02070309020205020404" pitchFamily="49" charset="0"/>
              </a:rPr>
              <a:t>, f]==</a:t>
            </a:r>
            <a:r>
              <a:rPr lang="en-US" sz="1400" b="0" dirty="0" err="1">
                <a:solidFill>
                  <a:srgbClr val="000000"/>
                </a:solidFill>
                <a:effectLst/>
                <a:latin typeface="Courier New" panose="02070309020205020404" pitchFamily="49" charset="0"/>
              </a:rPr>
              <a:t>ui</a:t>
            </a:r>
            <a:r>
              <a:rPr lang="en-US" sz="1400" b="0" dirty="0">
                <a:solidFill>
                  <a:srgbClr val="000000"/>
                </a:solidFill>
                <a:effectLst/>
                <a:latin typeface="Courier New" panose="02070309020205020404" pitchFamily="49" charset="0"/>
              </a:rPr>
              <a:t>[j]:</a:t>
            </a:r>
          </a:p>
          <a:p>
            <a:r>
              <a:rPr lang="en-US" sz="1400" b="0" dirty="0">
                <a:solidFill>
                  <a:srgbClr val="000000"/>
                </a:solidFill>
                <a:effectLst/>
                <a:latin typeface="Courier New" panose="02070309020205020404" pitchFamily="49" charset="0"/>
              </a:rPr>
              <a:t>        X[</a:t>
            </a:r>
            <a:r>
              <a:rPr lang="en-US" sz="1400" b="0" dirty="0" err="1">
                <a:solidFill>
                  <a:srgbClr val="000000"/>
                </a:solidFill>
                <a:effectLst/>
                <a:latin typeface="Courier New" panose="02070309020205020404" pitchFamily="49" charset="0"/>
              </a:rPr>
              <a:t>i</a:t>
            </a:r>
            <a:r>
              <a:rPr lang="en-US" sz="1400" b="0" dirty="0">
                <a:solidFill>
                  <a:srgbClr val="000000"/>
                </a:solidFill>
                <a:effectLst/>
                <a:latin typeface="Courier New" panose="02070309020205020404" pitchFamily="49" charset="0"/>
              </a:rPr>
              <a:t>, </a:t>
            </a:r>
            <a:r>
              <a:rPr lang="en-US" sz="1400" b="0" dirty="0" err="1">
                <a:solidFill>
                  <a:srgbClr val="000000"/>
                </a:solidFill>
                <a:effectLst/>
                <a:latin typeface="Courier New" panose="02070309020205020404" pitchFamily="49" charset="0"/>
              </a:rPr>
              <a:t>f+j</a:t>
            </a:r>
            <a:r>
              <a:rPr lang="en-US" sz="1400" b="0" dirty="0">
                <a:solidFill>
                  <a:srgbClr val="000000"/>
                </a:solidFill>
                <a:effectLst/>
                <a:latin typeface="Courier New" panose="02070309020205020404" pitchFamily="49" charset="0"/>
              </a:rPr>
              <a:t>] = </a:t>
            </a:r>
            <a:r>
              <a:rPr lang="en-US" sz="1400" b="0" dirty="0">
                <a:solidFill>
                  <a:srgbClr val="098156"/>
                </a:solidFill>
                <a:effectLst/>
                <a:latin typeface="Courier New" panose="02070309020205020404" pitchFamily="49" charset="0"/>
              </a:rPr>
              <a:t>1</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f = f + </a:t>
            </a:r>
            <a:r>
              <a:rPr lang="en-US" sz="1400" b="0" dirty="0" err="1">
                <a:solidFill>
                  <a:srgbClr val="795E26"/>
                </a:solidFill>
                <a:effectLst/>
                <a:latin typeface="Courier New" panose="02070309020205020404" pitchFamily="49" charset="0"/>
              </a:rPr>
              <a:t>len</a:t>
            </a:r>
            <a:r>
              <a:rPr lang="en-US" sz="1400" b="0" dirty="0">
                <a:solidFill>
                  <a:srgbClr val="000000"/>
                </a:solidFill>
                <a:effectLst/>
                <a:latin typeface="Courier New" panose="02070309020205020404" pitchFamily="49" charset="0"/>
              </a:rPr>
              <a:t>(</a:t>
            </a:r>
            <a:r>
              <a:rPr lang="en-US" sz="1400" b="0" dirty="0" err="1">
                <a:solidFill>
                  <a:srgbClr val="000000"/>
                </a:solidFill>
                <a:effectLst/>
                <a:latin typeface="Courier New" panose="02070309020205020404" pitchFamily="49" charset="0"/>
              </a:rPr>
              <a:t>ui</a:t>
            </a:r>
            <a:r>
              <a:rPr lang="en-US" sz="1400" b="0" dirty="0">
                <a:solidFill>
                  <a:srgbClr val="000000"/>
                </a:solidFill>
                <a:effectLst/>
                <a:latin typeface="Courier New" panose="02070309020205020404" pitchFamily="49" charset="0"/>
              </a:rPr>
              <a:t>)</a:t>
            </a:r>
          </a:p>
          <a:p>
            <a:r>
              <a:rPr lang="en-US" sz="1400" b="0" dirty="0">
                <a:solidFill>
                  <a:srgbClr val="000000"/>
                </a:solidFill>
                <a:effectLst/>
                <a:latin typeface="Courier New" panose="02070309020205020404" pitchFamily="49" charset="0"/>
              </a:rPr>
              <a:t>    X[</a:t>
            </a:r>
            <a:r>
              <a:rPr lang="en-US" sz="1400" b="0" dirty="0" err="1">
                <a:solidFill>
                  <a:srgbClr val="000000"/>
                </a:solidFill>
                <a:effectLst/>
                <a:latin typeface="Courier New" panose="02070309020205020404" pitchFamily="49" charset="0"/>
              </a:rPr>
              <a:t>i</a:t>
            </a:r>
            <a:r>
              <a:rPr lang="en-US" sz="1400" b="0" dirty="0">
                <a:solidFill>
                  <a:srgbClr val="000000"/>
                </a:solidFill>
                <a:effectLst/>
                <a:latin typeface="Courier New" panose="02070309020205020404" pitchFamily="49" charset="0"/>
              </a:rPr>
              <a:t>, f:(f+</a:t>
            </a:r>
            <a:r>
              <a:rPr lang="en-US" sz="1400" b="0" dirty="0">
                <a:solidFill>
                  <a:srgbClr val="098156"/>
                </a:solidFill>
                <a:effectLst/>
                <a:latin typeface="Courier New" panose="02070309020205020404" pitchFamily="49" charset="0"/>
              </a:rPr>
              <a:t>4</a:t>
            </a:r>
            <a:r>
              <a:rPr lang="en-US" sz="1400" b="0" dirty="0">
                <a:solidFill>
                  <a:srgbClr val="000000"/>
                </a:solidFill>
                <a:effectLst/>
                <a:latin typeface="Courier New" panose="02070309020205020404" pitchFamily="49" charset="0"/>
              </a:rPr>
              <a:t>)] = data[</a:t>
            </a:r>
            <a:r>
              <a:rPr lang="en-US" sz="1400" b="0" dirty="0" err="1">
                <a:solidFill>
                  <a:srgbClr val="000000"/>
                </a:solidFill>
                <a:effectLst/>
                <a:latin typeface="Courier New" panose="02070309020205020404" pitchFamily="49" charset="0"/>
              </a:rPr>
              <a:t>i</a:t>
            </a:r>
            <a:r>
              <a:rPr lang="en-US" sz="1400" b="0" dirty="0">
                <a:solidFill>
                  <a:srgbClr val="000000"/>
                </a:solidFill>
                <a:effectLst/>
                <a:latin typeface="Courier New" panose="02070309020205020404" pitchFamily="49" charset="0"/>
              </a:rPr>
              <a:t>, </a:t>
            </a:r>
            <a:r>
              <a:rPr lang="en-US" sz="1400" b="0" dirty="0">
                <a:solidFill>
                  <a:srgbClr val="098156"/>
                </a:solidFill>
                <a:effectLst/>
                <a:latin typeface="Courier New" panose="02070309020205020404" pitchFamily="49" charset="0"/>
              </a:rPr>
              <a:t>1</a:t>
            </a:r>
            <a:r>
              <a:rPr lang="en-US" sz="1400" b="0" dirty="0">
                <a:solidFill>
                  <a:srgbClr val="000000"/>
                </a:solidFill>
                <a:effectLst/>
                <a:latin typeface="Courier New" panose="02070309020205020404" pitchFamily="49" charset="0"/>
              </a:rPr>
              <a:t>:</a:t>
            </a:r>
            <a:r>
              <a:rPr lang="en-US" sz="1400" b="0" dirty="0">
                <a:solidFill>
                  <a:srgbClr val="098156"/>
                </a:solidFill>
                <a:effectLst/>
                <a:latin typeface="Courier New" panose="02070309020205020404" pitchFamily="49" charset="0"/>
              </a:rPr>
              <a:t>5</a:t>
            </a:r>
            <a:r>
              <a:rPr lang="en-US" sz="1400" b="0" dirty="0">
                <a:solidFill>
                  <a:srgbClr val="000000"/>
                </a:solidFill>
                <a:effectLst/>
                <a:latin typeface="Courier New" panose="02070309020205020404" pitchFamily="49" charset="0"/>
              </a:rPr>
              <a:t>] </a:t>
            </a:r>
            <a:r>
              <a:rPr lang="en-US" sz="1400" b="0" dirty="0">
                <a:solidFill>
                  <a:srgbClr val="008000"/>
                </a:solidFill>
                <a:effectLst/>
                <a:latin typeface="Courier New" panose="02070309020205020404" pitchFamily="49" charset="0"/>
              </a:rPr>
              <a:t># copy original measurement features</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f=f+</a:t>
            </a:r>
            <a:r>
              <a:rPr lang="en-US" sz="1400" b="0" dirty="0">
                <a:solidFill>
                  <a:srgbClr val="098156"/>
                </a:solidFill>
                <a:effectLst/>
                <a:latin typeface="Courier New" panose="02070309020205020404" pitchFamily="49" charset="0"/>
              </a:rPr>
              <a:t>4</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a:t>
            </a:r>
            <a:r>
              <a:rPr lang="en-US" sz="1400" b="0" dirty="0">
                <a:solidFill>
                  <a:srgbClr val="AF00DB"/>
                </a:solidFill>
                <a:effectLst/>
                <a:latin typeface="Courier New" panose="02070309020205020404" pitchFamily="49" charset="0"/>
              </a:rPr>
              <a:t>for</a:t>
            </a:r>
            <a:r>
              <a:rPr lang="en-US" sz="1400" b="0" dirty="0">
                <a:solidFill>
                  <a:srgbClr val="000000"/>
                </a:solidFill>
                <a:effectLst/>
                <a:latin typeface="Courier New" panose="02070309020205020404" pitchFamily="49" charset="0"/>
              </a:rPr>
              <a:t> j </a:t>
            </a:r>
            <a:r>
              <a:rPr lang="en-US" sz="1400" b="0" dirty="0">
                <a:solidFill>
                  <a:srgbClr val="0000FF"/>
                </a:solidFill>
                <a:effectLst/>
                <a:latin typeface="Courier New" panose="02070309020205020404" pitchFamily="49" charset="0"/>
              </a:rPr>
              <a:t>in</a:t>
            </a:r>
            <a:r>
              <a:rPr lang="en-US" sz="1400" b="0" dirty="0">
                <a:solidFill>
                  <a:srgbClr val="000000"/>
                </a:solidFill>
                <a:effectLst/>
                <a:latin typeface="Courier New" panose="02070309020205020404" pitchFamily="49" charset="0"/>
              </a:rPr>
              <a:t> </a:t>
            </a:r>
            <a:r>
              <a:rPr lang="en-US" sz="1400" b="0" dirty="0">
                <a:solidFill>
                  <a:srgbClr val="795E26"/>
                </a:solidFill>
                <a:effectLst/>
                <a:latin typeface="Courier New" panose="02070309020205020404" pitchFamily="49" charset="0"/>
              </a:rPr>
              <a:t>range</a:t>
            </a:r>
            <a:r>
              <a:rPr lang="en-US" sz="1400" b="0" dirty="0">
                <a:solidFill>
                  <a:srgbClr val="000000"/>
                </a:solidFill>
                <a:effectLst/>
                <a:latin typeface="Courier New" panose="02070309020205020404" pitchFamily="49" charset="0"/>
              </a:rPr>
              <a:t>(</a:t>
            </a:r>
            <a:r>
              <a:rPr lang="en-US" sz="1400" b="0" dirty="0" err="1">
                <a:solidFill>
                  <a:srgbClr val="795E26"/>
                </a:solidFill>
                <a:effectLst/>
                <a:latin typeface="Courier New" panose="02070309020205020404" pitchFamily="49" charset="0"/>
              </a:rPr>
              <a:t>len</a:t>
            </a:r>
            <a:r>
              <a:rPr lang="en-US" sz="1400" b="0" dirty="0">
                <a:solidFill>
                  <a:srgbClr val="000000"/>
                </a:solidFill>
                <a:effectLst/>
                <a:latin typeface="Courier New" panose="02070309020205020404" pitchFamily="49" charset="0"/>
              </a:rPr>
              <a:t>(us)): </a:t>
            </a:r>
            <a:r>
              <a:rPr lang="en-US" sz="1400" b="0" dirty="0">
                <a:solidFill>
                  <a:srgbClr val="008000"/>
                </a:solidFill>
                <a:effectLst/>
                <a:latin typeface="Courier New" panose="02070309020205020404" pitchFamily="49" charset="0"/>
              </a:rPr>
              <a:t># replace sex with three indicator variables (male/female/unknown)</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a:t>
            </a:r>
            <a:r>
              <a:rPr lang="en-US" sz="1400" b="0" dirty="0">
                <a:solidFill>
                  <a:srgbClr val="AF00DB"/>
                </a:solidFill>
                <a:effectLst/>
                <a:latin typeface="Courier New" panose="02070309020205020404" pitchFamily="49" charset="0"/>
              </a:rPr>
              <a:t>if</a:t>
            </a:r>
            <a:r>
              <a:rPr lang="en-US" sz="1400" b="0" dirty="0">
                <a:solidFill>
                  <a:srgbClr val="000000"/>
                </a:solidFill>
                <a:effectLst/>
                <a:latin typeface="Courier New" panose="02070309020205020404" pitchFamily="49" charset="0"/>
              </a:rPr>
              <a:t> data[</a:t>
            </a:r>
            <a:r>
              <a:rPr lang="en-US" sz="1400" b="0" dirty="0" err="1">
                <a:solidFill>
                  <a:srgbClr val="000000"/>
                </a:solidFill>
                <a:effectLst/>
                <a:latin typeface="Courier New" panose="02070309020205020404" pitchFamily="49" charset="0"/>
              </a:rPr>
              <a:t>i</a:t>
            </a:r>
            <a:r>
              <a:rPr lang="en-US" sz="1400" b="0" dirty="0">
                <a:solidFill>
                  <a:srgbClr val="000000"/>
                </a:solidFill>
                <a:effectLst/>
                <a:latin typeface="Courier New" panose="02070309020205020404" pitchFamily="49" charset="0"/>
              </a:rPr>
              <a:t>, </a:t>
            </a:r>
            <a:r>
              <a:rPr lang="en-US" sz="1400" b="0" dirty="0">
                <a:solidFill>
                  <a:srgbClr val="098156"/>
                </a:solidFill>
                <a:effectLst/>
                <a:latin typeface="Courier New" panose="02070309020205020404" pitchFamily="49" charset="0"/>
              </a:rPr>
              <a:t>5</a:t>
            </a:r>
            <a:r>
              <a:rPr lang="en-US" sz="1400" b="0" dirty="0">
                <a:solidFill>
                  <a:srgbClr val="000000"/>
                </a:solidFill>
                <a:effectLst/>
                <a:latin typeface="Courier New" panose="02070309020205020404" pitchFamily="49" charset="0"/>
              </a:rPr>
              <a:t>]==us[j]:</a:t>
            </a:r>
          </a:p>
          <a:p>
            <a:r>
              <a:rPr lang="en-US" sz="1400" b="0" dirty="0">
                <a:solidFill>
                  <a:srgbClr val="000000"/>
                </a:solidFill>
                <a:effectLst/>
                <a:latin typeface="Courier New" panose="02070309020205020404" pitchFamily="49" charset="0"/>
              </a:rPr>
              <a:t>        X[</a:t>
            </a:r>
            <a:r>
              <a:rPr lang="en-US" sz="1400" b="0" dirty="0" err="1">
                <a:solidFill>
                  <a:srgbClr val="000000"/>
                </a:solidFill>
                <a:effectLst/>
                <a:latin typeface="Courier New" panose="02070309020205020404" pitchFamily="49" charset="0"/>
              </a:rPr>
              <a:t>i</a:t>
            </a:r>
            <a:r>
              <a:rPr lang="en-US" sz="1400" b="0" dirty="0">
                <a:solidFill>
                  <a:srgbClr val="000000"/>
                </a:solidFill>
                <a:effectLst/>
                <a:latin typeface="Courier New" panose="02070309020205020404" pitchFamily="49" charset="0"/>
              </a:rPr>
              <a:t>, </a:t>
            </a:r>
            <a:r>
              <a:rPr lang="en-US" sz="1400" b="0" dirty="0" err="1">
                <a:solidFill>
                  <a:srgbClr val="000000"/>
                </a:solidFill>
                <a:effectLst/>
                <a:latin typeface="Courier New" panose="02070309020205020404" pitchFamily="49" charset="0"/>
              </a:rPr>
              <a:t>f+j</a:t>
            </a:r>
            <a:r>
              <a:rPr lang="en-US" sz="1400" b="0" dirty="0">
                <a:solidFill>
                  <a:srgbClr val="000000"/>
                </a:solidFill>
                <a:effectLst/>
                <a:latin typeface="Courier New" panose="02070309020205020404" pitchFamily="49" charset="0"/>
              </a:rPr>
              <a:t>] = </a:t>
            </a:r>
            <a:r>
              <a:rPr lang="en-US" sz="1400" b="0" dirty="0">
                <a:solidFill>
                  <a:srgbClr val="098156"/>
                </a:solidFill>
                <a:effectLst/>
                <a:latin typeface="Courier New" panose="02070309020205020404" pitchFamily="49" charset="0"/>
              </a:rPr>
              <a:t>1</a:t>
            </a:r>
            <a:endParaRPr lang="en-US" sz="1400" b="0" dirty="0">
              <a:solidFill>
                <a:srgbClr val="000000"/>
              </a:solidFill>
              <a:effectLst/>
              <a:latin typeface="Courier New" panose="02070309020205020404" pitchFamily="49" charset="0"/>
            </a:endParaRPr>
          </a:p>
          <a:p>
            <a:r>
              <a:rPr lang="en-US" sz="1400" b="0" dirty="0">
                <a:solidFill>
                  <a:srgbClr val="000000"/>
                </a:solidFill>
                <a:effectLst/>
                <a:latin typeface="Courier New" panose="02070309020205020404" pitchFamily="49" charset="0"/>
              </a:rPr>
              <a:t>  </a:t>
            </a:r>
            <a:r>
              <a:rPr lang="en-US" sz="1400" b="0" dirty="0" err="1">
                <a:solidFill>
                  <a:srgbClr val="000000"/>
                </a:solidFill>
                <a:effectLst/>
                <a:latin typeface="Courier New" panose="02070309020205020404" pitchFamily="49" charset="0"/>
              </a:rPr>
              <a:t>feature_names</a:t>
            </a:r>
            <a:r>
              <a:rPr lang="en-US" sz="1400" b="0" dirty="0">
                <a:solidFill>
                  <a:srgbClr val="000000"/>
                </a:solidFill>
                <a:effectLst/>
                <a:latin typeface="Courier New" panose="02070309020205020404" pitchFamily="49" charset="0"/>
              </a:rPr>
              <a:t> =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island_biscoe</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island_dream</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island_torgersen</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culmen_length_mm</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p>
          <a:p>
            <a:r>
              <a:rPr lang="en-US" sz="1400" dirty="0">
                <a:solidFill>
                  <a:srgbClr val="000000"/>
                </a:solidFill>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culmen_depth_mm</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flipper_length_mm</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body_mass_g</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sex_female</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sex_male</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 </a:t>
            </a:r>
            <a:r>
              <a:rPr lang="en-US" sz="1400" b="0" dirty="0">
                <a:solidFill>
                  <a:srgbClr val="A31515"/>
                </a:solidFill>
                <a:effectLst/>
                <a:latin typeface="Courier New" panose="02070309020205020404" pitchFamily="49" charset="0"/>
              </a:rPr>
              <a:t>'</a:t>
            </a:r>
            <a:r>
              <a:rPr lang="en-US" sz="1400" b="0" dirty="0" err="1">
                <a:solidFill>
                  <a:srgbClr val="A31515"/>
                </a:solidFill>
                <a:effectLst/>
                <a:latin typeface="Courier New" panose="02070309020205020404" pitchFamily="49" charset="0"/>
              </a:rPr>
              <a:t>sex_unknown</a:t>
            </a:r>
            <a:r>
              <a:rPr lang="en-US" sz="1400" b="0" dirty="0">
                <a:solidFill>
                  <a:srgbClr val="A31515"/>
                </a:solidFill>
                <a:effectLst/>
                <a:latin typeface="Courier New" panose="02070309020205020404" pitchFamily="49" charset="0"/>
              </a:rPr>
              <a:t>'</a:t>
            </a:r>
            <a:r>
              <a:rPr lang="en-US" sz="1400" b="0" dirty="0">
                <a:solidFill>
                  <a:srgbClr val="000000"/>
                </a:solidFill>
                <a:effectLst/>
                <a:latin typeface="Courier New" panose="02070309020205020404" pitchFamily="49" charset="0"/>
              </a:rPr>
              <a:t>]</a:t>
            </a:r>
          </a:p>
          <a:p>
            <a:r>
              <a:rPr lang="en-US" sz="1400" b="0" dirty="0">
                <a:solidFill>
                  <a:srgbClr val="000000"/>
                </a:solidFill>
                <a:effectLst/>
                <a:latin typeface="Courier New" panose="02070309020205020404" pitchFamily="49" charset="0"/>
              </a:rPr>
              <a:t>  X = </a:t>
            </a:r>
            <a:r>
              <a:rPr lang="en-US" sz="1400" b="0" dirty="0" err="1">
                <a:solidFill>
                  <a:srgbClr val="000000"/>
                </a:solidFill>
                <a:effectLst/>
                <a:latin typeface="Courier New" panose="02070309020205020404" pitchFamily="49" charset="0"/>
              </a:rPr>
              <a:t>pd.DataFrame</a:t>
            </a:r>
            <a:r>
              <a:rPr lang="en-US" sz="1400" b="0" dirty="0">
                <a:solidFill>
                  <a:srgbClr val="000000"/>
                </a:solidFill>
                <a:effectLst/>
                <a:latin typeface="Courier New" panose="02070309020205020404" pitchFamily="49" charset="0"/>
              </a:rPr>
              <a:t>(X, columns=</a:t>
            </a:r>
            <a:r>
              <a:rPr lang="en-US" sz="1400" b="0" dirty="0" err="1">
                <a:solidFill>
                  <a:srgbClr val="000000"/>
                </a:solidFill>
                <a:effectLst/>
                <a:latin typeface="Courier New" panose="02070309020205020404" pitchFamily="49" charset="0"/>
              </a:rPr>
              <a:t>feature_names</a:t>
            </a:r>
            <a:r>
              <a:rPr lang="en-US" sz="1400" b="0" dirty="0">
                <a:solidFill>
                  <a:srgbClr val="000000"/>
                </a:solidFill>
                <a:effectLst/>
                <a:latin typeface="Courier New" panose="02070309020205020404" pitchFamily="49" charset="0"/>
              </a:rPr>
              <a:t>)</a:t>
            </a:r>
          </a:p>
          <a:p>
            <a:r>
              <a:rPr lang="en-US" sz="1400" b="0" dirty="0">
                <a:solidFill>
                  <a:srgbClr val="000000"/>
                </a:solidFill>
                <a:effectLst/>
                <a:latin typeface="Courier New" panose="02070309020205020404" pitchFamily="49" charset="0"/>
              </a:rPr>
              <a:t>  </a:t>
            </a:r>
            <a:r>
              <a:rPr lang="en-US" sz="1400" b="0" dirty="0">
                <a:solidFill>
                  <a:srgbClr val="AF00DB"/>
                </a:solidFill>
                <a:effectLst/>
                <a:latin typeface="Courier New" panose="02070309020205020404" pitchFamily="49" charset="0"/>
              </a:rPr>
              <a:t>return</a:t>
            </a:r>
            <a:r>
              <a:rPr lang="en-US" sz="1400" b="0" dirty="0">
                <a:solidFill>
                  <a:srgbClr val="000000"/>
                </a:solidFill>
                <a:effectLst/>
                <a:latin typeface="Courier New" panose="02070309020205020404" pitchFamily="49" charset="0"/>
              </a:rPr>
              <a:t>(X, y, </a:t>
            </a:r>
            <a:r>
              <a:rPr lang="en-US" sz="1400" b="0" dirty="0" err="1">
                <a:solidFill>
                  <a:srgbClr val="000000"/>
                </a:solidFill>
                <a:effectLst/>
                <a:latin typeface="Courier New" panose="02070309020205020404" pitchFamily="49" charset="0"/>
              </a:rPr>
              <a:t>feature_names</a:t>
            </a:r>
            <a:r>
              <a:rPr lang="en-US" sz="1400" b="0" dirty="0">
                <a:solidFill>
                  <a:srgbClr val="000000"/>
                </a:solidFill>
                <a:effectLst/>
                <a:latin typeface="Courier New" panose="02070309020205020404" pitchFamily="49" charset="0"/>
              </a:rPr>
              <a:t>, </a:t>
            </a:r>
            <a:r>
              <a:rPr lang="en-US" sz="1400" b="0" dirty="0" err="1">
                <a:solidFill>
                  <a:srgbClr val="000000"/>
                </a:solidFill>
                <a:effectLst/>
                <a:latin typeface="Courier New" panose="02070309020205020404" pitchFamily="49" charset="0"/>
              </a:rPr>
              <a:t>np.unique</a:t>
            </a:r>
            <a:r>
              <a:rPr lang="en-US" sz="1400" b="0" dirty="0">
                <a:solidFill>
                  <a:srgbClr val="000000"/>
                </a:solidFill>
                <a:effectLst/>
                <a:latin typeface="Courier New" panose="02070309020205020404" pitchFamily="49" charset="0"/>
              </a:rPr>
              <a:t>(y))</a:t>
            </a:r>
            <a:endParaRPr lang="en-US" sz="1400" dirty="0"/>
          </a:p>
        </p:txBody>
      </p:sp>
    </p:spTree>
    <p:extLst>
      <p:ext uri="{BB962C8B-B14F-4D97-AF65-F5344CB8AC3E}">
        <p14:creationId xmlns:p14="http://schemas.microsoft.com/office/powerpoint/2010/main" val="130983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80300C48-97A8-FD39-E20B-F84E86D5E828}"/>
                  </a:ext>
                </a:extLst>
              </p:cNvPr>
              <p:cNvSpPr>
                <a:spLocks noGrp="1"/>
              </p:cNvSpPr>
              <p:nvPr>
                <p:ph type="title"/>
              </p:nvPr>
            </p:nvSpPr>
            <p:spPr/>
            <p:txBody>
              <a:bodyPr/>
              <a:lstStyle/>
              <a:p>
                <a:r>
                  <a:rPr lang="en-US" dirty="0"/>
                  <a:t>How do we measure </a:t>
                </a:r>
                <a14:m>
                  <m:oMath xmlns:m="http://schemas.openxmlformats.org/officeDocument/2006/math">
                    <m:r>
                      <a:rPr lang="en-US" b="1" i="1" smtClean="0">
                        <a:latin typeface="Cambria Math" panose="02040503050406030204" pitchFamily="18" charset="0"/>
                      </a:rPr>
                      <m:t>𝑿</m:t>
                    </m:r>
                  </m:oMath>
                </a14:m>
                <a:r>
                  <a:rPr lang="en-US" dirty="0"/>
                  <a:t>?</a:t>
                </a:r>
              </a:p>
            </p:txBody>
          </p:sp>
        </mc:Choice>
        <mc:Fallback>
          <p:sp>
            <p:nvSpPr>
              <p:cNvPr id="2" name="Title 1">
                <a:extLst>
                  <a:ext uri="{FF2B5EF4-FFF2-40B4-BE49-F238E27FC236}">
                    <a16:creationId xmlns:a16="http://schemas.microsoft.com/office/drawing/2014/main" id="{80300C48-97A8-FD39-E20B-F84E86D5E828}"/>
                  </a:ext>
                </a:extLst>
              </p:cNvPr>
              <p:cNvSpPr>
                <a:spLocks noGrp="1" noRot="1" noChangeAspect="1" noMove="1" noResize="1" noEditPoints="1" noAdjustHandles="1" noChangeArrowheads="1" noChangeShapeType="1" noTextEdit="1"/>
              </p:cNvSpPr>
              <p:nvPr>
                <p:ph type="title"/>
              </p:nvPr>
            </p:nvSpPr>
            <p:spPr>
              <a:blipFill>
                <a:blip r:embed="rId2"/>
                <a:stretch>
                  <a:fillRect l="-1944" b="-16667"/>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5BA6507F-DE35-20AE-0B52-57CC790FDC51}"/>
              </a:ext>
            </a:extLst>
          </p:cNvPr>
          <p:cNvSpPr>
            <a:spLocks noGrp="1"/>
          </p:cNvSpPr>
          <p:nvPr>
            <p:ph idx="1"/>
          </p:nvPr>
        </p:nvSpPr>
        <p:spPr/>
        <p:txBody>
          <a:bodyPr/>
          <a:lstStyle/>
          <a:p>
            <a:r>
              <a:rPr lang="en-US" dirty="0"/>
              <a:t>We can check the number of samples and dimensions</a:t>
            </a:r>
          </a:p>
          <a:p>
            <a:endParaRPr lang="en-US" dirty="0"/>
          </a:p>
          <a:p>
            <a:endParaRPr lang="en-US" dirty="0"/>
          </a:p>
          <a:p>
            <a:endParaRPr lang="en-US" dirty="0"/>
          </a:p>
          <a:p>
            <a:r>
              <a:rPr lang="en-US" dirty="0"/>
              <a:t>We can measure the distribution with statistics</a:t>
            </a:r>
          </a:p>
        </p:txBody>
      </p:sp>
      <p:pic>
        <p:nvPicPr>
          <p:cNvPr id="5" name="Picture 4">
            <a:extLst>
              <a:ext uri="{FF2B5EF4-FFF2-40B4-BE49-F238E27FC236}">
                <a16:creationId xmlns:a16="http://schemas.microsoft.com/office/drawing/2014/main" id="{6E6E2A09-039E-8D23-A399-0CCEE811F469}"/>
              </a:ext>
            </a:extLst>
          </p:cNvPr>
          <p:cNvPicPr>
            <a:picLocks noChangeAspect="1"/>
          </p:cNvPicPr>
          <p:nvPr/>
        </p:nvPicPr>
        <p:blipFill>
          <a:blip r:embed="rId3"/>
          <a:stretch>
            <a:fillRect/>
          </a:stretch>
        </p:blipFill>
        <p:spPr>
          <a:xfrm>
            <a:off x="1131277" y="1685799"/>
            <a:ext cx="2257740" cy="905001"/>
          </a:xfrm>
          <a:prstGeom prst="rect">
            <a:avLst/>
          </a:prstGeom>
        </p:spPr>
      </p:pic>
      <p:pic>
        <p:nvPicPr>
          <p:cNvPr id="7" name="Picture 6">
            <a:extLst>
              <a:ext uri="{FF2B5EF4-FFF2-40B4-BE49-F238E27FC236}">
                <a16:creationId xmlns:a16="http://schemas.microsoft.com/office/drawing/2014/main" id="{2155C4B6-AB45-B46F-FD4F-21CEB655A196}"/>
              </a:ext>
            </a:extLst>
          </p:cNvPr>
          <p:cNvPicPr>
            <a:picLocks noChangeAspect="1"/>
          </p:cNvPicPr>
          <p:nvPr/>
        </p:nvPicPr>
        <p:blipFill>
          <a:blip r:embed="rId4"/>
          <a:stretch>
            <a:fillRect/>
          </a:stretch>
        </p:blipFill>
        <p:spPr>
          <a:xfrm>
            <a:off x="1160585" y="3899705"/>
            <a:ext cx="3562847" cy="2981741"/>
          </a:xfrm>
          <a:prstGeom prst="rect">
            <a:avLst/>
          </a:prstGeom>
        </p:spPr>
      </p:pic>
      <p:pic>
        <p:nvPicPr>
          <p:cNvPr id="9" name="Picture 8">
            <a:extLst>
              <a:ext uri="{FF2B5EF4-FFF2-40B4-BE49-F238E27FC236}">
                <a16:creationId xmlns:a16="http://schemas.microsoft.com/office/drawing/2014/main" id="{4D466C48-A534-2EA4-39C0-BFAD92D5F49A}"/>
              </a:ext>
            </a:extLst>
          </p:cNvPr>
          <p:cNvPicPr>
            <a:picLocks noChangeAspect="1"/>
          </p:cNvPicPr>
          <p:nvPr/>
        </p:nvPicPr>
        <p:blipFill>
          <a:blip r:embed="rId5"/>
          <a:stretch>
            <a:fillRect/>
          </a:stretch>
        </p:blipFill>
        <p:spPr>
          <a:xfrm>
            <a:off x="5472804" y="3905994"/>
            <a:ext cx="3991532" cy="2991267"/>
          </a:xfrm>
          <a:prstGeom prst="rect">
            <a:avLst/>
          </a:prstGeom>
        </p:spPr>
      </p:pic>
    </p:spTree>
    <p:extLst>
      <p:ext uri="{BB962C8B-B14F-4D97-AF65-F5344CB8AC3E}">
        <p14:creationId xmlns:p14="http://schemas.microsoft.com/office/powerpoint/2010/main" val="233484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19B9CA3-CF50-C055-E597-72A4ED5569DB}"/>
                  </a:ext>
                </a:extLst>
              </p:cNvPr>
              <p:cNvSpPr>
                <a:spLocks noGrp="1"/>
              </p:cNvSpPr>
              <p:nvPr>
                <p:ph type="title"/>
              </p:nvPr>
            </p:nvSpPr>
            <p:spPr/>
            <p:txBody>
              <a:bodyPr/>
              <a:lstStyle/>
              <a:p>
                <a:r>
                  <a:rPr lang="en-US" dirty="0"/>
                  <a:t>Let’s talk about </a:t>
                </a:r>
                <a14:m>
                  <m:oMath xmlns:m="http://schemas.openxmlformats.org/officeDocument/2006/math">
                    <m:r>
                      <a:rPr lang="en-US" sz="4000" b="1" i="1" smtClean="0">
                        <a:solidFill>
                          <a:srgbClr val="FF0000"/>
                        </a:solidFill>
                        <a:latin typeface="Cambria Math" panose="02040503050406030204" pitchFamily="18" charset="0"/>
                      </a:rPr>
                      <m:t>𝑿</m:t>
                    </m:r>
                  </m:oMath>
                </a14:m>
                <a:endParaRPr lang="en-US" dirty="0"/>
              </a:p>
            </p:txBody>
          </p:sp>
        </mc:Choice>
        <mc:Fallback xmlns="">
          <p:sp>
            <p:nvSpPr>
              <p:cNvPr id="2" name="Title 1">
                <a:extLst>
                  <a:ext uri="{FF2B5EF4-FFF2-40B4-BE49-F238E27FC236}">
                    <a16:creationId xmlns:a16="http://schemas.microsoft.com/office/drawing/2014/main" id="{719B9CA3-CF50-C055-E597-72A4ED5569DB}"/>
                  </a:ext>
                </a:extLst>
              </p:cNvPr>
              <p:cNvSpPr>
                <a:spLocks noGrp="1" noRot="1" noChangeAspect="1" noMove="1" noResize="1" noEditPoints="1" noAdjustHandles="1" noChangeArrowheads="1" noChangeShapeType="1" noTextEdit="1"/>
              </p:cNvSpPr>
              <p:nvPr>
                <p:ph type="title"/>
              </p:nvPr>
            </p:nvSpPr>
            <p:spPr>
              <a:blipFill>
                <a:blip r:embed="rId3"/>
                <a:stretch>
                  <a:fillRect l="-1944" b="-16667"/>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82F02714-2A62-CA35-FC84-0B5ABCC5C367}"/>
              </a:ext>
            </a:extLst>
          </p:cNvPr>
          <p:cNvSpPr>
            <a:spLocks noGrp="1"/>
          </p:cNvSpPr>
          <p:nvPr>
            <p:ph idx="1"/>
          </p:nvPr>
        </p:nvSpPr>
        <p:spPr>
          <a:xfrm>
            <a:off x="609600" y="990600"/>
            <a:ext cx="10972800" cy="5638800"/>
          </a:xfrm>
        </p:spPr>
        <p:txBody>
          <a:bodyPr>
            <a:normAutofit/>
          </a:bodyPr>
          <a:lstStyle/>
          <a:p>
            <a:endParaRPr lang="en-US" dirty="0"/>
          </a:p>
          <a:p>
            <a:endParaRPr lang="en-US" dirty="0"/>
          </a:p>
          <a:p>
            <a:endParaRPr lang="en-US" dirty="0"/>
          </a:p>
          <a:p>
            <a:pPr lvl="1"/>
            <a:endParaRPr lang="en-US" b="1" dirty="0"/>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21B613-F11E-273E-C081-37F6CA5213F4}"/>
                  </a:ext>
                </a:extLst>
              </p:cNvPr>
              <p:cNvSpPr txBox="1"/>
              <p:nvPr/>
            </p:nvSpPr>
            <p:spPr>
              <a:xfrm>
                <a:off x="2209800" y="1371600"/>
                <a:ext cx="7239000" cy="1096903"/>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sz="4400" b="0" i="1" smtClean="0">
                              <a:latin typeface="Cambria Math" panose="02040503050406030204" pitchFamily="18" charset="0"/>
                            </a:rPr>
                          </m:ctrlPr>
                        </m:sSupPr>
                        <m:e>
                          <m:r>
                            <a:rPr lang="en-US" sz="4400" b="0" i="1" smtClean="0">
                              <a:latin typeface="Cambria Math" panose="02040503050406030204" pitchFamily="18" charset="0"/>
                            </a:rPr>
                            <m:t>𝜃</m:t>
                          </m:r>
                        </m:e>
                        <m:sup>
                          <m:r>
                            <a:rPr lang="en-US" sz="4400" b="0" i="1" smtClean="0">
                              <a:latin typeface="Cambria Math" panose="02040503050406030204" pitchFamily="18" charset="0"/>
                            </a:rPr>
                            <m:t>∗</m:t>
                          </m:r>
                        </m:sup>
                      </m:sSup>
                      <m:r>
                        <a:rPr lang="en-US" sz="4400" b="0" i="1" smtClean="0">
                          <a:latin typeface="Cambria Math" panose="02040503050406030204" pitchFamily="18" charset="0"/>
                        </a:rPr>
                        <m:t>=</m:t>
                      </m:r>
                      <m:func>
                        <m:funcPr>
                          <m:ctrlPr>
                            <a:rPr lang="en-US" sz="4400" b="0" i="1" smtClean="0">
                              <a:latin typeface="Cambria Math" panose="02040503050406030204" pitchFamily="18" charset="0"/>
                            </a:rPr>
                          </m:ctrlPr>
                        </m:funcPr>
                        <m:fName>
                          <m:limLow>
                            <m:limLowPr>
                              <m:ctrlPr>
                                <a:rPr lang="en-US" sz="4400" b="0" i="1" smtClean="0">
                                  <a:latin typeface="Cambria Math" panose="02040503050406030204" pitchFamily="18" charset="0"/>
                                </a:rPr>
                              </m:ctrlPr>
                            </m:limLowPr>
                            <m:e>
                              <m:r>
                                <m:rPr>
                                  <m:sty m:val="p"/>
                                </m:rPr>
                                <a:rPr lang="en-US" sz="4400" b="0" i="0" smtClean="0">
                                  <a:latin typeface="Cambria Math" panose="02040503050406030204" pitchFamily="18" charset="0"/>
                                </a:rPr>
                                <m:t>argmin</m:t>
                              </m:r>
                            </m:e>
                            <m:lim>
                              <m:r>
                                <a:rPr lang="en-US" sz="4400" b="0" i="1" smtClean="0">
                                  <a:latin typeface="Cambria Math" panose="02040503050406030204" pitchFamily="18" charset="0"/>
                                </a:rPr>
                                <m:t>𝜃</m:t>
                              </m:r>
                            </m:lim>
                          </m:limLow>
                        </m:fName>
                        <m:e>
                          <m:r>
                            <a:rPr lang="en-US" sz="4400" i="1">
                              <a:latin typeface="Cambria Math" panose="02040503050406030204" pitchFamily="18" charset="0"/>
                            </a:rPr>
                            <m:t>𝐿</m:t>
                          </m:r>
                          <m:r>
                            <a:rPr lang="en-US" sz="4400" b="0" i="1" smtClean="0">
                              <a:latin typeface="Cambria Math" panose="02040503050406030204" pitchFamily="18" charset="0"/>
                            </a:rPr>
                            <m:t>𝑜𝑠𝑠</m:t>
                          </m:r>
                          <m:r>
                            <a:rPr lang="en-US" sz="4400" i="1">
                              <a:latin typeface="Cambria Math" panose="02040503050406030204" pitchFamily="18" charset="0"/>
                            </a:rPr>
                            <m:t>(</m:t>
                          </m:r>
                          <m:r>
                            <a:rPr lang="en-US" sz="4400" i="1">
                              <a:latin typeface="Cambria Math" panose="02040503050406030204" pitchFamily="18" charset="0"/>
                            </a:rPr>
                            <m:t>𝑓</m:t>
                          </m:r>
                          <m:d>
                            <m:dPr>
                              <m:ctrlPr>
                                <a:rPr lang="en-US" sz="4400" i="1">
                                  <a:latin typeface="Cambria Math" panose="02040503050406030204" pitchFamily="18" charset="0"/>
                                </a:rPr>
                              </m:ctrlPr>
                            </m:dPr>
                            <m:e>
                              <m:r>
                                <a:rPr lang="en-US" sz="4400" b="1" i="1" smtClean="0">
                                  <a:solidFill>
                                    <a:srgbClr val="FF0000"/>
                                  </a:solidFill>
                                  <a:latin typeface="Cambria Math" panose="02040503050406030204" pitchFamily="18" charset="0"/>
                                </a:rPr>
                                <m:t>𝑿</m:t>
                              </m:r>
                              <m:r>
                                <a:rPr lang="en-US" sz="4400" i="1">
                                  <a:latin typeface="Cambria Math" panose="02040503050406030204" pitchFamily="18" charset="0"/>
                                </a:rPr>
                                <m:t>;</m:t>
                              </m:r>
                              <m:r>
                                <a:rPr lang="en-US" sz="4400" i="1">
                                  <a:latin typeface="Cambria Math" panose="02040503050406030204" pitchFamily="18" charset="0"/>
                                </a:rPr>
                                <m:t>𝜃</m:t>
                              </m:r>
                            </m:e>
                          </m:d>
                          <m:r>
                            <a:rPr lang="en-US" sz="4400" i="1">
                              <a:latin typeface="Cambria Math" panose="02040503050406030204" pitchFamily="18" charset="0"/>
                            </a:rPr>
                            <m:t>,</m:t>
                          </m:r>
                          <m:r>
                            <a:rPr lang="en-US" sz="4400" b="1" i="1" smtClean="0">
                              <a:latin typeface="Cambria Math" panose="02040503050406030204" pitchFamily="18" charset="0"/>
                            </a:rPr>
                            <m:t>𝒚</m:t>
                          </m:r>
                          <m:r>
                            <a:rPr lang="en-US" sz="4400" i="1">
                              <a:latin typeface="Cambria Math" panose="02040503050406030204" pitchFamily="18" charset="0"/>
                            </a:rPr>
                            <m:t>)</m:t>
                          </m:r>
                        </m:e>
                      </m:func>
                    </m:oMath>
                  </m:oMathPara>
                </a14:m>
                <a:endParaRPr lang="en-US" sz="4400" dirty="0"/>
              </a:p>
            </p:txBody>
          </p:sp>
        </mc:Choice>
        <mc:Fallback xmlns="">
          <p:sp>
            <p:nvSpPr>
              <p:cNvPr id="4" name="TextBox 3">
                <a:extLst>
                  <a:ext uri="{FF2B5EF4-FFF2-40B4-BE49-F238E27FC236}">
                    <a16:creationId xmlns:a16="http://schemas.microsoft.com/office/drawing/2014/main" id="{F321B613-F11E-273E-C081-37F6CA5213F4}"/>
                  </a:ext>
                </a:extLst>
              </p:cNvPr>
              <p:cNvSpPr txBox="1">
                <a:spLocks noRot="1" noChangeAspect="1" noMove="1" noResize="1" noEditPoints="1" noAdjustHandles="1" noChangeArrowheads="1" noChangeShapeType="1" noTextEdit="1"/>
              </p:cNvSpPr>
              <p:nvPr/>
            </p:nvSpPr>
            <p:spPr>
              <a:xfrm>
                <a:off x="2209800" y="1371600"/>
                <a:ext cx="7239000" cy="10969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384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0C48-97A8-FD39-E20B-F84E86D5E828}"/>
              </a:ext>
            </a:extLst>
          </p:cNvPr>
          <p:cNvSpPr>
            <a:spLocks noGrp="1"/>
          </p:cNvSpPr>
          <p:nvPr>
            <p:ph type="title"/>
          </p:nvPr>
        </p:nvSpPr>
        <p:spPr>
          <a:xfrm>
            <a:off x="609600" y="298638"/>
            <a:ext cx="10972800" cy="914400"/>
          </a:xfrm>
        </p:spPr>
        <p:txBody>
          <a:bodyPr>
            <a:noAutofit/>
          </a:bodyPr>
          <a:lstStyle/>
          <a:p>
            <a:r>
              <a:rPr lang="en-US" sz="2800" dirty="0"/>
              <a:t>Different samples will give us different measurements of the distribution</a:t>
            </a:r>
          </a:p>
        </p:txBody>
      </p:sp>
      <p:sp>
        <p:nvSpPr>
          <p:cNvPr id="16" name="TextBox 15">
            <a:extLst>
              <a:ext uri="{FF2B5EF4-FFF2-40B4-BE49-F238E27FC236}">
                <a16:creationId xmlns:a16="http://schemas.microsoft.com/office/drawing/2014/main" id="{45AD9979-2600-EE68-E0A3-AD07847266EA}"/>
              </a:ext>
            </a:extLst>
          </p:cNvPr>
          <p:cNvSpPr txBox="1"/>
          <p:nvPr/>
        </p:nvSpPr>
        <p:spPr>
          <a:xfrm>
            <a:off x="11724" y="3600170"/>
            <a:ext cx="8579593" cy="523220"/>
          </a:xfrm>
          <a:prstGeom prst="rect">
            <a:avLst/>
          </a:prstGeom>
          <a:noFill/>
        </p:spPr>
        <p:txBody>
          <a:bodyPr wrap="none" rtlCol="0">
            <a:spAutoFit/>
          </a:bodyPr>
          <a:lstStyle/>
          <a:p>
            <a:r>
              <a:rPr lang="en-US" sz="2800" dirty="0"/>
              <a:t>The estimates from larger sample sizes will vary less</a:t>
            </a:r>
          </a:p>
        </p:txBody>
      </p:sp>
      <p:pic>
        <p:nvPicPr>
          <p:cNvPr id="18" name="Picture 17">
            <a:extLst>
              <a:ext uri="{FF2B5EF4-FFF2-40B4-BE49-F238E27FC236}">
                <a16:creationId xmlns:a16="http://schemas.microsoft.com/office/drawing/2014/main" id="{9F5E8DF9-F149-81E8-8B3B-981537419297}"/>
              </a:ext>
            </a:extLst>
          </p:cNvPr>
          <p:cNvPicPr>
            <a:picLocks noChangeAspect="1"/>
          </p:cNvPicPr>
          <p:nvPr/>
        </p:nvPicPr>
        <p:blipFill>
          <a:blip r:embed="rId2"/>
          <a:stretch>
            <a:fillRect/>
          </a:stretch>
        </p:blipFill>
        <p:spPr>
          <a:xfrm>
            <a:off x="58209" y="1032579"/>
            <a:ext cx="3751792" cy="2482081"/>
          </a:xfrm>
          <a:prstGeom prst="rect">
            <a:avLst/>
          </a:prstGeom>
        </p:spPr>
      </p:pic>
      <p:pic>
        <p:nvPicPr>
          <p:cNvPr id="20" name="Picture 19">
            <a:extLst>
              <a:ext uri="{FF2B5EF4-FFF2-40B4-BE49-F238E27FC236}">
                <a16:creationId xmlns:a16="http://schemas.microsoft.com/office/drawing/2014/main" id="{80F552C1-5DD0-8A4D-6C57-14E8A93A355E}"/>
              </a:ext>
            </a:extLst>
          </p:cNvPr>
          <p:cNvPicPr>
            <a:picLocks noChangeAspect="1"/>
          </p:cNvPicPr>
          <p:nvPr/>
        </p:nvPicPr>
        <p:blipFill>
          <a:blip r:embed="rId3"/>
          <a:stretch>
            <a:fillRect/>
          </a:stretch>
        </p:blipFill>
        <p:spPr>
          <a:xfrm>
            <a:off x="3930312" y="1032579"/>
            <a:ext cx="3751792" cy="2613885"/>
          </a:xfrm>
          <a:prstGeom prst="rect">
            <a:avLst/>
          </a:prstGeom>
        </p:spPr>
      </p:pic>
      <p:pic>
        <p:nvPicPr>
          <p:cNvPr id="22" name="Picture 21">
            <a:extLst>
              <a:ext uri="{FF2B5EF4-FFF2-40B4-BE49-F238E27FC236}">
                <a16:creationId xmlns:a16="http://schemas.microsoft.com/office/drawing/2014/main" id="{75914473-FFDC-3453-827F-CDAE87DDFC7E}"/>
              </a:ext>
            </a:extLst>
          </p:cNvPr>
          <p:cNvPicPr>
            <a:picLocks noChangeAspect="1"/>
          </p:cNvPicPr>
          <p:nvPr/>
        </p:nvPicPr>
        <p:blipFill>
          <a:blip r:embed="rId4"/>
          <a:stretch>
            <a:fillRect/>
          </a:stretch>
        </p:blipFill>
        <p:spPr>
          <a:xfrm>
            <a:off x="8079412" y="1032579"/>
            <a:ext cx="3698653" cy="2567591"/>
          </a:xfrm>
          <a:prstGeom prst="rect">
            <a:avLst/>
          </a:prstGeom>
        </p:spPr>
      </p:pic>
      <p:pic>
        <p:nvPicPr>
          <p:cNvPr id="26" name="Picture 25">
            <a:extLst>
              <a:ext uri="{FF2B5EF4-FFF2-40B4-BE49-F238E27FC236}">
                <a16:creationId xmlns:a16="http://schemas.microsoft.com/office/drawing/2014/main" id="{605EBC69-2297-6185-007B-5AE17536DA4E}"/>
              </a:ext>
            </a:extLst>
          </p:cNvPr>
          <p:cNvPicPr>
            <a:picLocks noChangeAspect="1"/>
          </p:cNvPicPr>
          <p:nvPr/>
        </p:nvPicPr>
        <p:blipFill>
          <a:blip r:embed="rId5"/>
          <a:stretch>
            <a:fillRect/>
          </a:stretch>
        </p:blipFill>
        <p:spPr>
          <a:xfrm>
            <a:off x="143405" y="4248601"/>
            <a:ext cx="3581400" cy="2478829"/>
          </a:xfrm>
          <a:prstGeom prst="rect">
            <a:avLst/>
          </a:prstGeom>
        </p:spPr>
      </p:pic>
      <p:pic>
        <p:nvPicPr>
          <p:cNvPr id="28" name="Picture 27">
            <a:extLst>
              <a:ext uri="{FF2B5EF4-FFF2-40B4-BE49-F238E27FC236}">
                <a16:creationId xmlns:a16="http://schemas.microsoft.com/office/drawing/2014/main" id="{6178A909-5CF1-72A3-8CDA-281B71BE878D}"/>
              </a:ext>
            </a:extLst>
          </p:cNvPr>
          <p:cNvPicPr>
            <a:picLocks noChangeAspect="1"/>
          </p:cNvPicPr>
          <p:nvPr/>
        </p:nvPicPr>
        <p:blipFill>
          <a:blip r:embed="rId6"/>
          <a:stretch>
            <a:fillRect/>
          </a:stretch>
        </p:blipFill>
        <p:spPr>
          <a:xfrm>
            <a:off x="3947897" y="4208900"/>
            <a:ext cx="3823084" cy="2586441"/>
          </a:xfrm>
          <a:prstGeom prst="rect">
            <a:avLst/>
          </a:prstGeom>
        </p:spPr>
      </p:pic>
      <p:pic>
        <p:nvPicPr>
          <p:cNvPr id="30" name="Picture 29">
            <a:extLst>
              <a:ext uri="{FF2B5EF4-FFF2-40B4-BE49-F238E27FC236}">
                <a16:creationId xmlns:a16="http://schemas.microsoft.com/office/drawing/2014/main" id="{13387BD3-AD8F-F599-7863-1DE013326BE7}"/>
              </a:ext>
            </a:extLst>
          </p:cNvPr>
          <p:cNvPicPr>
            <a:picLocks noChangeAspect="1"/>
          </p:cNvPicPr>
          <p:nvPr/>
        </p:nvPicPr>
        <p:blipFill>
          <a:blip r:embed="rId7"/>
          <a:stretch>
            <a:fillRect/>
          </a:stretch>
        </p:blipFill>
        <p:spPr>
          <a:xfrm>
            <a:off x="7933515" y="4182534"/>
            <a:ext cx="3889335" cy="2675466"/>
          </a:xfrm>
          <a:prstGeom prst="rect">
            <a:avLst/>
          </a:prstGeom>
        </p:spPr>
      </p:pic>
    </p:spTree>
    <p:extLst>
      <p:ext uri="{BB962C8B-B14F-4D97-AF65-F5344CB8AC3E}">
        <p14:creationId xmlns:p14="http://schemas.microsoft.com/office/powerpoint/2010/main" val="2937031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F4C827C-83F3-C54B-3B60-37C1693C17E1}"/>
                  </a:ext>
                </a:extLst>
              </p:cNvPr>
              <p:cNvSpPr>
                <a:spLocks noGrp="1"/>
              </p:cNvSpPr>
              <p:nvPr>
                <p:ph type="title"/>
              </p:nvPr>
            </p:nvSpPr>
            <p:spPr/>
            <p:txBody>
              <a:bodyPr/>
              <a:lstStyle/>
              <a:p>
                <a:r>
                  <a:rPr lang="en-US" dirty="0"/>
                  <a:t>How do we measure </a:t>
                </a:r>
                <a14:m>
                  <m:oMath xmlns:m="http://schemas.openxmlformats.org/officeDocument/2006/math">
                    <m:r>
                      <a:rPr lang="en-US" b="1" i="1" smtClean="0">
                        <a:latin typeface="Cambria Math" panose="02040503050406030204" pitchFamily="18" charset="0"/>
                      </a:rPr>
                      <m:t>𝑿</m:t>
                    </m:r>
                  </m:oMath>
                </a14:m>
                <a:r>
                  <a:rPr lang="en-US" dirty="0"/>
                  <a:t>?</a:t>
                </a:r>
              </a:p>
            </p:txBody>
          </p:sp>
        </mc:Choice>
        <mc:Fallback>
          <p:sp>
            <p:nvSpPr>
              <p:cNvPr id="2" name="Title 1">
                <a:extLst>
                  <a:ext uri="{FF2B5EF4-FFF2-40B4-BE49-F238E27FC236}">
                    <a16:creationId xmlns:a16="http://schemas.microsoft.com/office/drawing/2014/main" id="{4F4C827C-83F3-C54B-3B60-37C1693C17E1}"/>
                  </a:ext>
                </a:extLst>
              </p:cNvPr>
              <p:cNvSpPr>
                <a:spLocks noGrp="1" noRot="1" noChangeAspect="1" noMove="1" noResize="1" noEditPoints="1" noAdjustHandles="1" noChangeArrowheads="1" noChangeShapeType="1" noTextEdit="1"/>
              </p:cNvSpPr>
              <p:nvPr>
                <p:ph type="title"/>
              </p:nvPr>
            </p:nvSpPr>
            <p:spPr>
              <a:blipFill>
                <a:blip r:embed="rId2"/>
                <a:stretch>
                  <a:fillRect l="-1944"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D1749B-3F39-0CC3-C25A-7842D7B64318}"/>
                  </a:ext>
                </a:extLst>
              </p:cNvPr>
              <p:cNvSpPr>
                <a:spLocks noGrp="1"/>
              </p:cNvSpPr>
              <p:nvPr>
                <p:ph idx="1"/>
              </p:nvPr>
            </p:nvSpPr>
            <p:spPr/>
            <p:txBody>
              <a:bodyPr>
                <a:normAutofit/>
              </a:bodyPr>
              <a:lstStyle/>
              <a:p>
                <a:r>
                  <a:rPr lang="en-US" sz="2000" dirty="0"/>
                  <a:t>We can measure the entropy of a particular variable: </a:t>
                </a:r>
                <a:endParaRPr lang="en-US" sz="2000" b="0" i="1" dirty="0">
                  <a:latin typeface="Cambria Math" panose="02040503050406030204" pitchFamily="18" charset="0"/>
                </a:endParaRPr>
              </a:p>
              <a:p>
                <a:pPr marL="0" indent="0">
                  <a:buNone/>
                </a:pPr>
                <a:endParaRPr lang="en-US" sz="2000" b="0" i="1" dirty="0">
                  <a:latin typeface="Cambria Math" panose="02040503050406030204" pitchFamily="18" charset="0"/>
                </a:endParaRPr>
              </a:p>
              <a:p>
                <a:pPr marL="0" indent="0">
                  <a:buNone/>
                </a:pPr>
                <a14:m>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𝑘</m:t>
                        </m:r>
                      </m:sub>
                      <m:sup/>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𝑘</m:t>
                                </m:r>
                              </m:e>
                            </m:d>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𝑘</m:t>
                                    </m:r>
                                  </m:e>
                                </m:d>
                              </m:e>
                            </m:func>
                          </m:e>
                        </m:d>
                      </m:e>
                    </m:nary>
                  </m:oMath>
                </a14:m>
                <a:r>
                  <a:rPr lang="en-US" sz="2000" dirty="0"/>
                  <a:t> (if x is discrete, i.e. finite number of possible values)</a:t>
                </a:r>
              </a:p>
              <a:p>
                <a:pPr marL="0" indent="0">
                  <a:buNone/>
                </a:pPr>
                <a:endParaRPr lang="en-US" sz="2000" b="0" i="1" dirty="0">
                  <a:latin typeface="Cambria Math" panose="02040503050406030204" pitchFamily="18" charset="0"/>
                </a:endParaRPr>
              </a:p>
              <a:p>
                <a:pPr marL="0" indent="0">
                  <a:buNone/>
                </a:pPr>
                <a:endParaRPr lang="en-US" sz="2000" dirty="0"/>
              </a:p>
            </p:txBody>
          </p:sp>
        </mc:Choice>
        <mc:Fallback>
          <p:sp>
            <p:nvSpPr>
              <p:cNvPr id="3" name="Content Placeholder 2">
                <a:extLst>
                  <a:ext uri="{FF2B5EF4-FFF2-40B4-BE49-F238E27FC236}">
                    <a16:creationId xmlns:a16="http://schemas.microsoft.com/office/drawing/2014/main" id="{18D1749B-3F39-0CC3-C25A-7842D7B64318}"/>
                  </a:ext>
                </a:extLst>
              </p:cNvPr>
              <p:cNvSpPr>
                <a:spLocks noGrp="1" noRot="1" noChangeAspect="1" noMove="1" noResize="1" noEditPoints="1" noAdjustHandles="1" noChangeArrowheads="1" noChangeShapeType="1" noTextEdit="1"/>
              </p:cNvSpPr>
              <p:nvPr>
                <p:ph idx="1"/>
              </p:nvPr>
            </p:nvSpPr>
            <p:spPr>
              <a:blipFill>
                <a:blip r:embed="rId3"/>
                <a:stretch>
                  <a:fillRect l="-500" t="-71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FBC6E79-E81B-9EEB-3960-E1DCCEC59B22}"/>
              </a:ext>
            </a:extLst>
          </p:cNvPr>
          <p:cNvPicPr>
            <a:picLocks noChangeAspect="1"/>
          </p:cNvPicPr>
          <p:nvPr/>
        </p:nvPicPr>
        <p:blipFill>
          <a:blip r:embed="rId4"/>
          <a:stretch>
            <a:fillRect/>
          </a:stretch>
        </p:blipFill>
        <p:spPr>
          <a:xfrm>
            <a:off x="609600" y="2438400"/>
            <a:ext cx="5916820" cy="2094270"/>
          </a:xfrm>
          <a:prstGeom prst="rect">
            <a:avLst/>
          </a:prstGeom>
        </p:spPr>
      </p:pic>
      <p:pic>
        <p:nvPicPr>
          <p:cNvPr id="7" name="Picture 6">
            <a:extLst>
              <a:ext uri="{FF2B5EF4-FFF2-40B4-BE49-F238E27FC236}">
                <a16:creationId xmlns:a16="http://schemas.microsoft.com/office/drawing/2014/main" id="{A04AC4AF-D29B-1E6C-3894-3291C85C9BBD}"/>
              </a:ext>
            </a:extLst>
          </p:cNvPr>
          <p:cNvPicPr>
            <a:picLocks noChangeAspect="1"/>
          </p:cNvPicPr>
          <p:nvPr/>
        </p:nvPicPr>
        <p:blipFill>
          <a:blip r:embed="rId5"/>
          <a:stretch>
            <a:fillRect/>
          </a:stretch>
        </p:blipFill>
        <p:spPr>
          <a:xfrm>
            <a:off x="609599" y="4724400"/>
            <a:ext cx="5916821" cy="2133600"/>
          </a:xfrm>
          <a:prstGeom prst="rect">
            <a:avLst/>
          </a:prstGeom>
        </p:spPr>
      </p:pic>
    </p:spTree>
    <p:extLst>
      <p:ext uri="{BB962C8B-B14F-4D97-AF65-F5344CB8AC3E}">
        <p14:creationId xmlns:p14="http://schemas.microsoft.com/office/powerpoint/2010/main" val="171604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F4C827C-83F3-C54B-3B60-37C1693C17E1}"/>
                  </a:ext>
                </a:extLst>
              </p:cNvPr>
              <p:cNvSpPr>
                <a:spLocks noGrp="1"/>
              </p:cNvSpPr>
              <p:nvPr>
                <p:ph type="title"/>
              </p:nvPr>
            </p:nvSpPr>
            <p:spPr/>
            <p:txBody>
              <a:bodyPr/>
              <a:lstStyle/>
              <a:p>
                <a:r>
                  <a:rPr lang="en-US" dirty="0"/>
                  <a:t>How do we measure </a:t>
                </a:r>
                <a14:m>
                  <m:oMath xmlns:m="http://schemas.openxmlformats.org/officeDocument/2006/math">
                    <m:r>
                      <a:rPr lang="en-US" b="1" i="1" smtClean="0">
                        <a:latin typeface="Cambria Math" panose="02040503050406030204" pitchFamily="18" charset="0"/>
                      </a:rPr>
                      <m:t>𝑿</m:t>
                    </m:r>
                  </m:oMath>
                </a14:m>
                <a:r>
                  <a:rPr lang="en-US" dirty="0"/>
                  <a:t>?</a:t>
                </a:r>
              </a:p>
            </p:txBody>
          </p:sp>
        </mc:Choice>
        <mc:Fallback>
          <p:sp>
            <p:nvSpPr>
              <p:cNvPr id="2" name="Title 1">
                <a:extLst>
                  <a:ext uri="{FF2B5EF4-FFF2-40B4-BE49-F238E27FC236}">
                    <a16:creationId xmlns:a16="http://schemas.microsoft.com/office/drawing/2014/main" id="{4F4C827C-83F3-C54B-3B60-37C1693C17E1}"/>
                  </a:ext>
                </a:extLst>
              </p:cNvPr>
              <p:cNvSpPr>
                <a:spLocks noGrp="1" noRot="1" noChangeAspect="1" noMove="1" noResize="1" noEditPoints="1" noAdjustHandles="1" noChangeArrowheads="1" noChangeShapeType="1" noTextEdit="1"/>
              </p:cNvSpPr>
              <p:nvPr>
                <p:ph type="title"/>
              </p:nvPr>
            </p:nvSpPr>
            <p:spPr>
              <a:blipFill>
                <a:blip r:embed="rId2"/>
                <a:stretch>
                  <a:fillRect l="-1944"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D1749B-3F39-0CC3-C25A-7842D7B64318}"/>
                  </a:ext>
                </a:extLst>
              </p:cNvPr>
              <p:cNvSpPr>
                <a:spLocks noGrp="1"/>
              </p:cNvSpPr>
              <p:nvPr>
                <p:ph idx="1"/>
              </p:nvPr>
            </p:nvSpPr>
            <p:spPr/>
            <p:txBody>
              <a:bodyPr/>
              <a:lstStyle/>
              <a:p>
                <a:r>
                  <a:rPr lang="en-US" dirty="0"/>
                  <a:t>We can measure the entropy of a particular variable: </a:t>
                </a:r>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nary>
                    <m:r>
                      <a:rPr lang="en-US" b="0" i="1" smtClean="0">
                        <a:latin typeface="Cambria Math" panose="02040503050406030204" pitchFamily="18" charset="0"/>
                      </a:rPr>
                      <m:t>𝑑𝑥</m:t>
                    </m:r>
                  </m:oMath>
                </a14:m>
                <a:r>
                  <a:rPr lang="en-US" dirty="0"/>
                  <a:t> (if x is continuous)</a:t>
                </a:r>
              </a:p>
              <a:p>
                <a:pPr marL="0" indent="0">
                  <a:buNone/>
                </a:pPr>
                <a:endParaRPr lang="en-US" dirty="0"/>
              </a:p>
            </p:txBody>
          </p:sp>
        </mc:Choice>
        <mc:Fallback>
          <p:sp>
            <p:nvSpPr>
              <p:cNvPr id="3" name="Content Placeholder 2">
                <a:extLst>
                  <a:ext uri="{FF2B5EF4-FFF2-40B4-BE49-F238E27FC236}">
                    <a16:creationId xmlns:a16="http://schemas.microsoft.com/office/drawing/2014/main" id="{18D1749B-3F39-0CC3-C25A-7842D7B64318}"/>
                  </a:ext>
                </a:extLst>
              </p:cNvPr>
              <p:cNvSpPr>
                <a:spLocks noGrp="1" noRot="1" noChangeAspect="1" noMove="1" noResize="1" noEditPoints="1" noAdjustHandles="1" noChangeArrowheads="1" noChangeShapeType="1" noTextEdit="1"/>
              </p:cNvSpPr>
              <p:nvPr>
                <p:ph idx="1"/>
              </p:nvPr>
            </p:nvSpPr>
            <p:spPr>
              <a:blipFill>
                <a:blip r:embed="rId3"/>
                <a:stretch>
                  <a:fillRect l="-1278" t="-142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07ADD844-13D3-35D3-6F75-90A0D38A043E}"/>
              </a:ext>
            </a:extLst>
          </p:cNvPr>
          <p:cNvPicPr>
            <a:picLocks noChangeAspect="1"/>
          </p:cNvPicPr>
          <p:nvPr/>
        </p:nvPicPr>
        <p:blipFill>
          <a:blip r:embed="rId4"/>
          <a:stretch>
            <a:fillRect/>
          </a:stretch>
        </p:blipFill>
        <p:spPr>
          <a:xfrm>
            <a:off x="57164" y="3195979"/>
            <a:ext cx="6487430" cy="3439005"/>
          </a:xfrm>
          <a:prstGeom prst="rect">
            <a:avLst/>
          </a:prstGeom>
        </p:spPr>
      </p:pic>
      <p:pic>
        <p:nvPicPr>
          <p:cNvPr id="12" name="Picture 11">
            <a:extLst>
              <a:ext uri="{FF2B5EF4-FFF2-40B4-BE49-F238E27FC236}">
                <a16:creationId xmlns:a16="http://schemas.microsoft.com/office/drawing/2014/main" id="{FC5E6DC3-D1BF-83D2-DE02-53BF1C7D27B8}"/>
              </a:ext>
            </a:extLst>
          </p:cNvPr>
          <p:cNvPicPr>
            <a:picLocks noChangeAspect="1"/>
          </p:cNvPicPr>
          <p:nvPr/>
        </p:nvPicPr>
        <p:blipFill rotWithShape="1">
          <a:blip r:embed="rId5"/>
          <a:srcRect t="1635"/>
          <a:stretch/>
        </p:blipFill>
        <p:spPr>
          <a:xfrm>
            <a:off x="6695308" y="3282445"/>
            <a:ext cx="5496692" cy="3439005"/>
          </a:xfrm>
          <a:prstGeom prst="rect">
            <a:avLst/>
          </a:prstGeom>
        </p:spPr>
      </p:pic>
    </p:spTree>
    <p:extLst>
      <p:ext uri="{BB962C8B-B14F-4D97-AF65-F5344CB8AC3E}">
        <p14:creationId xmlns:p14="http://schemas.microsoft.com/office/powerpoint/2010/main" val="1485936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F4C827C-83F3-C54B-3B60-37C1693C17E1}"/>
                  </a:ext>
                </a:extLst>
              </p:cNvPr>
              <p:cNvSpPr>
                <a:spLocks noGrp="1"/>
              </p:cNvSpPr>
              <p:nvPr>
                <p:ph type="title"/>
              </p:nvPr>
            </p:nvSpPr>
            <p:spPr/>
            <p:txBody>
              <a:bodyPr/>
              <a:lstStyle/>
              <a:p>
                <a:r>
                  <a:rPr lang="en-US" dirty="0"/>
                  <a:t>How do we measure </a:t>
                </a:r>
                <a14:m>
                  <m:oMath xmlns:m="http://schemas.openxmlformats.org/officeDocument/2006/math">
                    <m:r>
                      <a:rPr lang="en-US" b="1" i="1" smtClean="0">
                        <a:latin typeface="Cambria Math" panose="02040503050406030204" pitchFamily="18" charset="0"/>
                      </a:rPr>
                      <m:t>𝑿</m:t>
                    </m:r>
                  </m:oMath>
                </a14:m>
                <a:r>
                  <a:rPr lang="en-US" dirty="0"/>
                  <a:t>?</a:t>
                </a:r>
              </a:p>
            </p:txBody>
          </p:sp>
        </mc:Choice>
        <mc:Fallback>
          <p:sp>
            <p:nvSpPr>
              <p:cNvPr id="2" name="Title 1">
                <a:extLst>
                  <a:ext uri="{FF2B5EF4-FFF2-40B4-BE49-F238E27FC236}">
                    <a16:creationId xmlns:a16="http://schemas.microsoft.com/office/drawing/2014/main" id="{4F4C827C-83F3-C54B-3B60-37C1693C17E1}"/>
                  </a:ext>
                </a:extLst>
              </p:cNvPr>
              <p:cNvSpPr>
                <a:spLocks noGrp="1" noRot="1" noChangeAspect="1" noMove="1" noResize="1" noEditPoints="1" noAdjustHandles="1" noChangeArrowheads="1" noChangeShapeType="1" noTextEdit="1"/>
              </p:cNvSpPr>
              <p:nvPr>
                <p:ph type="title"/>
              </p:nvPr>
            </p:nvSpPr>
            <p:spPr>
              <a:blipFill>
                <a:blip r:embed="rId2"/>
                <a:stretch>
                  <a:fillRect l="-1944"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D1749B-3F39-0CC3-C25A-7842D7B64318}"/>
                  </a:ext>
                </a:extLst>
              </p:cNvPr>
              <p:cNvSpPr>
                <a:spLocks noGrp="1"/>
              </p:cNvSpPr>
              <p:nvPr>
                <p:ph idx="1"/>
              </p:nvPr>
            </p:nvSpPr>
            <p:spPr/>
            <p:txBody>
              <a:bodyPr/>
              <a:lstStyle/>
              <a:p>
                <a:r>
                  <a:rPr lang="en-US" dirty="0"/>
                  <a:t>We can measure the entropy of a particular variable: </a:t>
                </a:r>
                <a:endParaRPr lang="en-US" b="0" i="1" dirty="0">
                  <a:latin typeface="Cambria Math" panose="02040503050406030204" pitchFamily="18" charset="0"/>
                </a:endParaRPr>
              </a:p>
              <a:p>
                <a:pPr marL="0" indent="0">
                  <a:buNone/>
                </a:pP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nary>
                  </m:oMath>
                </a14:m>
                <a:r>
                  <a:rPr lang="en-US" dirty="0"/>
                  <a:t> (if x is continuous)</a:t>
                </a:r>
              </a:p>
              <a:p>
                <a:pPr marL="0" indent="0">
                  <a:buNone/>
                </a:pPr>
                <a:r>
                  <a:rPr lang="en-US" dirty="0"/>
                  <a:t>But probability densities and entropy of continuous variables are tricky to estimate</a:t>
                </a:r>
              </a:p>
            </p:txBody>
          </p:sp>
        </mc:Choice>
        <mc:Fallback>
          <p:sp>
            <p:nvSpPr>
              <p:cNvPr id="3" name="Content Placeholder 2">
                <a:extLst>
                  <a:ext uri="{FF2B5EF4-FFF2-40B4-BE49-F238E27FC236}">
                    <a16:creationId xmlns:a16="http://schemas.microsoft.com/office/drawing/2014/main" id="{18D1749B-3F39-0CC3-C25A-7842D7B64318}"/>
                  </a:ext>
                </a:extLst>
              </p:cNvPr>
              <p:cNvSpPr>
                <a:spLocks noGrp="1" noRot="1" noChangeAspect="1" noMove="1" noResize="1" noEditPoints="1" noAdjustHandles="1" noChangeArrowheads="1" noChangeShapeType="1" noTextEdit="1"/>
              </p:cNvSpPr>
              <p:nvPr>
                <p:ph idx="1"/>
              </p:nvPr>
            </p:nvSpPr>
            <p:spPr>
              <a:blipFill>
                <a:blip r:embed="rId3"/>
                <a:stretch>
                  <a:fillRect l="-1389" t="-1425" r="-116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74EF83C-F4C0-8419-987F-4F76CCC6C3AC}"/>
              </a:ext>
            </a:extLst>
          </p:cNvPr>
          <p:cNvPicPr>
            <a:picLocks noChangeAspect="1"/>
          </p:cNvPicPr>
          <p:nvPr/>
        </p:nvPicPr>
        <p:blipFill>
          <a:blip r:embed="rId4"/>
          <a:stretch>
            <a:fillRect/>
          </a:stretch>
        </p:blipFill>
        <p:spPr>
          <a:xfrm>
            <a:off x="108609" y="3466518"/>
            <a:ext cx="5671591" cy="3371548"/>
          </a:xfrm>
          <a:prstGeom prst="rect">
            <a:avLst/>
          </a:prstGeom>
        </p:spPr>
      </p:pic>
      <p:pic>
        <p:nvPicPr>
          <p:cNvPr id="9" name="Picture 8">
            <a:extLst>
              <a:ext uri="{FF2B5EF4-FFF2-40B4-BE49-F238E27FC236}">
                <a16:creationId xmlns:a16="http://schemas.microsoft.com/office/drawing/2014/main" id="{DC29A154-965B-DA44-C1FB-3E2A438CCE20}"/>
              </a:ext>
            </a:extLst>
          </p:cNvPr>
          <p:cNvPicPr>
            <a:picLocks noChangeAspect="1"/>
          </p:cNvPicPr>
          <p:nvPr/>
        </p:nvPicPr>
        <p:blipFill rotWithShape="1">
          <a:blip r:embed="rId5"/>
          <a:srcRect t="17398"/>
          <a:stretch/>
        </p:blipFill>
        <p:spPr>
          <a:xfrm>
            <a:off x="6096000" y="3429000"/>
            <a:ext cx="5182323" cy="3446585"/>
          </a:xfrm>
          <a:prstGeom prst="rect">
            <a:avLst/>
          </a:prstGeom>
        </p:spPr>
      </p:pic>
      <p:sp>
        <p:nvSpPr>
          <p:cNvPr id="10" name="TextBox 9">
            <a:extLst>
              <a:ext uri="{FF2B5EF4-FFF2-40B4-BE49-F238E27FC236}">
                <a16:creationId xmlns:a16="http://schemas.microsoft.com/office/drawing/2014/main" id="{9E9EA270-AD47-6CDB-FF76-CD2268058360}"/>
              </a:ext>
            </a:extLst>
          </p:cNvPr>
          <p:cNvSpPr txBox="1"/>
          <p:nvPr/>
        </p:nvSpPr>
        <p:spPr>
          <a:xfrm>
            <a:off x="609600" y="6468734"/>
            <a:ext cx="1050288" cy="369332"/>
          </a:xfrm>
          <a:prstGeom prst="rect">
            <a:avLst/>
          </a:prstGeom>
          <a:noFill/>
        </p:spPr>
        <p:txBody>
          <a:bodyPr wrap="none" rtlCol="0">
            <a:spAutoFit/>
          </a:bodyPr>
          <a:lstStyle/>
          <a:p>
            <a:r>
              <a:rPr lang="en-US" dirty="0"/>
              <a:t>Step = 1</a:t>
            </a:r>
          </a:p>
        </p:txBody>
      </p:sp>
      <p:sp>
        <p:nvSpPr>
          <p:cNvPr id="11" name="TextBox 10">
            <a:extLst>
              <a:ext uri="{FF2B5EF4-FFF2-40B4-BE49-F238E27FC236}">
                <a16:creationId xmlns:a16="http://schemas.microsoft.com/office/drawing/2014/main" id="{79000AB0-2DB4-9ECA-9094-3D28CD3F6C2E}"/>
              </a:ext>
            </a:extLst>
          </p:cNvPr>
          <p:cNvSpPr txBox="1"/>
          <p:nvPr/>
        </p:nvSpPr>
        <p:spPr>
          <a:xfrm>
            <a:off x="6477000" y="6462872"/>
            <a:ext cx="1242648" cy="369332"/>
          </a:xfrm>
          <a:prstGeom prst="rect">
            <a:avLst/>
          </a:prstGeom>
          <a:noFill/>
        </p:spPr>
        <p:txBody>
          <a:bodyPr wrap="none" rtlCol="0">
            <a:spAutoFit/>
          </a:bodyPr>
          <a:lstStyle/>
          <a:p>
            <a:r>
              <a:rPr lang="en-US" dirty="0"/>
              <a:t>Step = 0.1</a:t>
            </a:r>
          </a:p>
        </p:txBody>
      </p:sp>
    </p:spTree>
    <p:extLst>
      <p:ext uri="{BB962C8B-B14F-4D97-AF65-F5344CB8AC3E}">
        <p14:creationId xmlns:p14="http://schemas.microsoft.com/office/powerpoint/2010/main" val="320046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DCC-2CB6-CFD8-7114-344B7C1B0E78}"/>
              </a:ext>
            </a:extLst>
          </p:cNvPr>
          <p:cNvSpPr>
            <a:spLocks noGrp="1"/>
          </p:cNvSpPr>
          <p:nvPr>
            <p:ph type="title"/>
          </p:nvPr>
        </p:nvSpPr>
        <p:spPr>
          <a:xfrm>
            <a:off x="609600" y="1981200"/>
            <a:ext cx="10972800" cy="914400"/>
          </a:xfrm>
        </p:spPr>
        <p:txBody>
          <a:bodyPr>
            <a:noAutofit/>
          </a:bodyPr>
          <a:lstStyle/>
          <a:p>
            <a:r>
              <a:rPr lang="en-US" sz="2400" dirty="0"/>
              <a:t>Entropy measures how many bits are required to store an element of data</a:t>
            </a:r>
          </a:p>
        </p:txBody>
      </p:sp>
      <p:sp>
        <p:nvSpPr>
          <p:cNvPr id="4" name="Title 1">
            <a:extLst>
              <a:ext uri="{FF2B5EF4-FFF2-40B4-BE49-F238E27FC236}">
                <a16:creationId xmlns:a16="http://schemas.microsoft.com/office/drawing/2014/main" id="{BF51D682-8AB2-6561-16E8-734CC0D03E6F}"/>
              </a:ext>
            </a:extLst>
          </p:cNvPr>
          <p:cNvSpPr txBox="1">
            <a:spLocks/>
          </p:cNvSpPr>
          <p:nvPr/>
        </p:nvSpPr>
        <p:spPr bwMode="auto">
          <a:xfrm>
            <a:off x="533400" y="3983866"/>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a:lstStyle>
          <a:p>
            <a:r>
              <a:rPr lang="en-US" sz="2400" dirty="0"/>
              <a:t>Does this mean that entropy is a measure of information?</a:t>
            </a:r>
          </a:p>
          <a:p>
            <a:endParaRPr lang="en-US" sz="2400" dirty="0"/>
          </a:p>
          <a:p>
            <a:r>
              <a:rPr lang="en-US" sz="2400" dirty="0"/>
              <a:t>Does a random array contain information?</a:t>
            </a:r>
          </a:p>
        </p:txBody>
      </p:sp>
    </p:spTree>
    <p:extLst>
      <p:ext uri="{BB962C8B-B14F-4D97-AF65-F5344CB8AC3E}">
        <p14:creationId xmlns:p14="http://schemas.microsoft.com/office/powerpoint/2010/main" val="14430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5C1-0C4B-ECDD-BDE9-63ADF5224D48}"/>
              </a:ext>
            </a:extLst>
          </p:cNvPr>
          <p:cNvSpPr>
            <a:spLocks noGrp="1"/>
          </p:cNvSpPr>
          <p:nvPr>
            <p:ph type="title"/>
          </p:nvPr>
        </p:nvSpPr>
        <p:spPr/>
        <p:txBody>
          <a:bodyPr/>
          <a:lstStyle/>
          <a:p>
            <a:r>
              <a:rPr lang="en-US" dirty="0"/>
              <a:t>Information gain: IG(</a:t>
            </a:r>
            <a:r>
              <a:rPr lang="en-US" dirty="0" err="1"/>
              <a:t>y|x</a:t>
            </a:r>
            <a:r>
              <a:rPr lang="en-US" dirty="0"/>
              <a:t>) = H(y)-H(</a:t>
            </a:r>
            <a:r>
              <a:rPr lang="en-US" dirty="0" err="1"/>
              <a:t>y|x</a:t>
            </a:r>
            <a:r>
              <a:rPr lang="en-US" dirty="0"/>
              <a:t>)</a:t>
            </a:r>
          </a:p>
        </p:txBody>
      </p:sp>
      <p:sp>
        <p:nvSpPr>
          <p:cNvPr id="3" name="Content Placeholder 2">
            <a:extLst>
              <a:ext uri="{FF2B5EF4-FFF2-40B4-BE49-F238E27FC236}">
                <a16:creationId xmlns:a16="http://schemas.microsoft.com/office/drawing/2014/main" id="{1CA60F25-4112-1246-DC57-561FFC4EC7CC}"/>
              </a:ext>
            </a:extLst>
          </p:cNvPr>
          <p:cNvSpPr>
            <a:spLocks noGrp="1"/>
          </p:cNvSpPr>
          <p:nvPr>
            <p:ph idx="1"/>
          </p:nvPr>
        </p:nvSpPr>
        <p:spPr>
          <a:xfrm>
            <a:off x="609600" y="990600"/>
            <a:ext cx="3505200" cy="5135563"/>
          </a:xfrm>
        </p:spPr>
        <p:txBody>
          <a:bodyPr>
            <a:normAutofit/>
          </a:bodyPr>
          <a:lstStyle/>
          <a:p>
            <a:r>
              <a:rPr lang="en-US" sz="2400" dirty="0"/>
              <a:t>Information gain measures how much a variable x reduces the entropy of y when known, i.e. how many fewer bits are needed to encode y given the value of x</a:t>
            </a:r>
          </a:p>
          <a:p>
            <a:endParaRPr lang="en-US" sz="2400" dirty="0"/>
          </a:p>
        </p:txBody>
      </p:sp>
      <p:pic>
        <p:nvPicPr>
          <p:cNvPr id="4" name="Picture 3">
            <a:extLst>
              <a:ext uri="{FF2B5EF4-FFF2-40B4-BE49-F238E27FC236}">
                <a16:creationId xmlns:a16="http://schemas.microsoft.com/office/drawing/2014/main" id="{3D06D2E3-4D88-F50D-7773-132FB1D84851}"/>
              </a:ext>
            </a:extLst>
          </p:cNvPr>
          <p:cNvPicPr>
            <a:picLocks noChangeAspect="1"/>
          </p:cNvPicPr>
          <p:nvPr/>
        </p:nvPicPr>
        <p:blipFill rotWithShape="1">
          <a:blip r:embed="rId2"/>
          <a:srcRect l="23798" t="64774" r="13044"/>
          <a:stretch/>
        </p:blipFill>
        <p:spPr>
          <a:xfrm>
            <a:off x="76199" y="4572000"/>
            <a:ext cx="4572001" cy="1978223"/>
          </a:xfrm>
          <a:prstGeom prst="rect">
            <a:avLst/>
          </a:prstGeom>
        </p:spPr>
      </p:pic>
      <p:pic>
        <p:nvPicPr>
          <p:cNvPr id="6" name="Picture 5">
            <a:extLst>
              <a:ext uri="{FF2B5EF4-FFF2-40B4-BE49-F238E27FC236}">
                <a16:creationId xmlns:a16="http://schemas.microsoft.com/office/drawing/2014/main" id="{27DB0826-095E-7C00-3C68-B8A8EC7857B6}"/>
              </a:ext>
            </a:extLst>
          </p:cNvPr>
          <p:cNvPicPr>
            <a:picLocks noChangeAspect="1"/>
          </p:cNvPicPr>
          <p:nvPr/>
        </p:nvPicPr>
        <p:blipFill>
          <a:blip r:embed="rId3"/>
          <a:stretch>
            <a:fillRect/>
          </a:stretch>
        </p:blipFill>
        <p:spPr>
          <a:xfrm>
            <a:off x="4845934" y="1447800"/>
            <a:ext cx="7346066" cy="4876800"/>
          </a:xfrm>
          <a:prstGeom prst="rect">
            <a:avLst/>
          </a:prstGeom>
        </p:spPr>
      </p:pic>
      <p:sp>
        <p:nvSpPr>
          <p:cNvPr id="7" name="TextBox 6">
            <a:extLst>
              <a:ext uri="{FF2B5EF4-FFF2-40B4-BE49-F238E27FC236}">
                <a16:creationId xmlns:a16="http://schemas.microsoft.com/office/drawing/2014/main" id="{3C3EFB46-72D1-2314-C57D-6240CE170843}"/>
              </a:ext>
            </a:extLst>
          </p:cNvPr>
          <p:cNvSpPr txBox="1"/>
          <p:nvPr/>
        </p:nvSpPr>
        <p:spPr>
          <a:xfrm>
            <a:off x="1190720" y="6365557"/>
            <a:ext cx="10354117" cy="369332"/>
          </a:xfrm>
          <a:prstGeom prst="rect">
            <a:avLst/>
          </a:prstGeom>
          <a:noFill/>
        </p:spPr>
        <p:txBody>
          <a:bodyPr wrap="none" rtlCol="0">
            <a:spAutoFit/>
          </a:bodyPr>
          <a:lstStyle/>
          <a:p>
            <a:r>
              <a:rPr lang="en-US" dirty="0"/>
              <a:t>Knowing the island is Biscoe tells us very little about whether a penguin is likely to be male or female</a:t>
            </a:r>
          </a:p>
        </p:txBody>
      </p:sp>
    </p:spTree>
    <p:extLst>
      <p:ext uri="{BB962C8B-B14F-4D97-AF65-F5344CB8AC3E}">
        <p14:creationId xmlns:p14="http://schemas.microsoft.com/office/powerpoint/2010/main" val="2668601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5C1-0C4B-ECDD-BDE9-63ADF5224D48}"/>
              </a:ext>
            </a:extLst>
          </p:cNvPr>
          <p:cNvSpPr>
            <a:spLocks noGrp="1"/>
          </p:cNvSpPr>
          <p:nvPr>
            <p:ph type="title"/>
          </p:nvPr>
        </p:nvSpPr>
        <p:spPr/>
        <p:txBody>
          <a:bodyPr/>
          <a:lstStyle/>
          <a:p>
            <a:r>
              <a:rPr lang="en-US" dirty="0"/>
              <a:t>Information gain: IG(</a:t>
            </a:r>
            <a:r>
              <a:rPr lang="en-US" dirty="0" err="1"/>
              <a:t>y|x</a:t>
            </a:r>
            <a:r>
              <a:rPr lang="en-US" dirty="0"/>
              <a:t>) = H(y)-H(</a:t>
            </a:r>
            <a:r>
              <a:rPr lang="en-US" dirty="0" err="1"/>
              <a:t>y|x</a:t>
            </a:r>
            <a:r>
              <a:rPr lang="en-US" dirty="0"/>
              <a:t>)</a:t>
            </a:r>
          </a:p>
        </p:txBody>
      </p:sp>
      <p:sp>
        <p:nvSpPr>
          <p:cNvPr id="3" name="Content Placeholder 2">
            <a:extLst>
              <a:ext uri="{FF2B5EF4-FFF2-40B4-BE49-F238E27FC236}">
                <a16:creationId xmlns:a16="http://schemas.microsoft.com/office/drawing/2014/main" id="{1CA60F25-4112-1246-DC57-561FFC4EC7CC}"/>
              </a:ext>
            </a:extLst>
          </p:cNvPr>
          <p:cNvSpPr>
            <a:spLocks noGrp="1"/>
          </p:cNvSpPr>
          <p:nvPr>
            <p:ph idx="1"/>
          </p:nvPr>
        </p:nvSpPr>
        <p:spPr>
          <a:xfrm>
            <a:off x="609600" y="990600"/>
            <a:ext cx="4038600" cy="5135563"/>
          </a:xfrm>
        </p:spPr>
        <p:txBody>
          <a:bodyPr>
            <a:normAutofit/>
          </a:bodyPr>
          <a:lstStyle/>
          <a:p>
            <a:r>
              <a:rPr lang="en-US" sz="2400" dirty="0"/>
              <a:t>Also applies when x is continuous</a:t>
            </a:r>
          </a:p>
          <a:p>
            <a:endParaRPr lang="en-US" sz="2400" dirty="0"/>
          </a:p>
        </p:txBody>
      </p:sp>
      <p:sp>
        <p:nvSpPr>
          <p:cNvPr id="7" name="TextBox 6">
            <a:extLst>
              <a:ext uri="{FF2B5EF4-FFF2-40B4-BE49-F238E27FC236}">
                <a16:creationId xmlns:a16="http://schemas.microsoft.com/office/drawing/2014/main" id="{3C3EFB46-72D1-2314-C57D-6240CE170843}"/>
              </a:ext>
            </a:extLst>
          </p:cNvPr>
          <p:cNvSpPr txBox="1"/>
          <p:nvPr/>
        </p:nvSpPr>
        <p:spPr>
          <a:xfrm>
            <a:off x="609600" y="6126163"/>
            <a:ext cx="10664779" cy="646331"/>
          </a:xfrm>
          <a:prstGeom prst="rect">
            <a:avLst/>
          </a:prstGeom>
          <a:noFill/>
        </p:spPr>
        <p:txBody>
          <a:bodyPr wrap="square" rtlCol="0">
            <a:spAutoFit/>
          </a:bodyPr>
          <a:lstStyle/>
          <a:p>
            <a:r>
              <a:rPr lang="en-US" dirty="0"/>
              <a:t>Knowing the culmen length tells us a lot whether a penguin is likely to be male or female. Large culmens are always male, but smaller ones could be male (maybe young) or female.</a:t>
            </a:r>
          </a:p>
        </p:txBody>
      </p:sp>
      <p:pic>
        <p:nvPicPr>
          <p:cNvPr id="1026" name="Picture 2">
            <a:extLst>
              <a:ext uri="{FF2B5EF4-FFF2-40B4-BE49-F238E27FC236}">
                <a16:creationId xmlns:a16="http://schemas.microsoft.com/office/drawing/2014/main" id="{DF36AAC3-CAD2-2D74-3711-FF1DC987E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982" y="1855002"/>
            <a:ext cx="4405420" cy="2947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9F8D5F2-0B94-4036-0EC9-5542010F72D0}"/>
              </a:ext>
            </a:extLst>
          </p:cNvPr>
          <p:cNvPicPr>
            <a:picLocks noChangeAspect="1"/>
          </p:cNvPicPr>
          <p:nvPr/>
        </p:nvPicPr>
        <p:blipFill>
          <a:blip r:embed="rId3"/>
          <a:stretch>
            <a:fillRect/>
          </a:stretch>
        </p:blipFill>
        <p:spPr>
          <a:xfrm>
            <a:off x="463062" y="1935639"/>
            <a:ext cx="5029200" cy="4016533"/>
          </a:xfrm>
          <a:prstGeom prst="rect">
            <a:avLst/>
          </a:prstGeom>
        </p:spPr>
      </p:pic>
      <p:sp>
        <p:nvSpPr>
          <p:cNvPr id="4" name="TextBox 3">
            <a:extLst>
              <a:ext uri="{FF2B5EF4-FFF2-40B4-BE49-F238E27FC236}">
                <a16:creationId xmlns:a16="http://schemas.microsoft.com/office/drawing/2014/main" id="{CE2207C0-661C-63D2-858B-FA5CC802F8A7}"/>
              </a:ext>
            </a:extLst>
          </p:cNvPr>
          <p:cNvSpPr txBox="1"/>
          <p:nvPr/>
        </p:nvSpPr>
        <p:spPr>
          <a:xfrm>
            <a:off x="8229600" y="4857718"/>
            <a:ext cx="1712328" cy="369332"/>
          </a:xfrm>
          <a:prstGeom prst="rect">
            <a:avLst/>
          </a:prstGeom>
          <a:noFill/>
        </p:spPr>
        <p:txBody>
          <a:bodyPr wrap="none" rtlCol="0">
            <a:spAutoFit/>
          </a:bodyPr>
          <a:lstStyle/>
          <a:p>
            <a:r>
              <a:rPr lang="en-US" dirty="0"/>
              <a:t>IG(</a:t>
            </a:r>
            <a:r>
              <a:rPr lang="en-US" dirty="0" err="1"/>
              <a:t>y|x</a:t>
            </a:r>
            <a:r>
              <a:rPr lang="en-US" dirty="0"/>
              <a:t>) = 0.304</a:t>
            </a:r>
          </a:p>
        </p:txBody>
      </p:sp>
    </p:spTree>
    <p:extLst>
      <p:ext uri="{BB962C8B-B14F-4D97-AF65-F5344CB8AC3E}">
        <p14:creationId xmlns:p14="http://schemas.microsoft.com/office/powerpoint/2010/main" val="3854578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5C1-0C4B-ECDD-BDE9-63ADF5224D48}"/>
              </a:ext>
            </a:extLst>
          </p:cNvPr>
          <p:cNvSpPr>
            <a:spLocks noGrp="1"/>
          </p:cNvSpPr>
          <p:nvPr>
            <p:ph type="title"/>
          </p:nvPr>
        </p:nvSpPr>
        <p:spPr/>
        <p:txBody>
          <a:bodyPr/>
          <a:lstStyle/>
          <a:p>
            <a:r>
              <a:rPr lang="en-US" dirty="0"/>
              <a:t>Information gain: IG(</a:t>
            </a:r>
            <a:r>
              <a:rPr lang="en-US" dirty="0" err="1"/>
              <a:t>y|x</a:t>
            </a:r>
            <a:r>
              <a:rPr lang="en-US" dirty="0"/>
              <a:t>) = H(y)-H(</a:t>
            </a:r>
            <a:r>
              <a:rPr lang="en-US" dirty="0" err="1"/>
              <a:t>y|x</a:t>
            </a:r>
            <a:r>
              <a:rPr lang="en-US" dirty="0"/>
              <a:t>)</a:t>
            </a:r>
          </a:p>
        </p:txBody>
      </p:sp>
      <p:sp>
        <p:nvSpPr>
          <p:cNvPr id="3" name="Content Placeholder 2">
            <a:extLst>
              <a:ext uri="{FF2B5EF4-FFF2-40B4-BE49-F238E27FC236}">
                <a16:creationId xmlns:a16="http://schemas.microsoft.com/office/drawing/2014/main" id="{1CA60F25-4112-1246-DC57-561FFC4EC7CC}"/>
              </a:ext>
            </a:extLst>
          </p:cNvPr>
          <p:cNvSpPr>
            <a:spLocks noGrp="1"/>
          </p:cNvSpPr>
          <p:nvPr>
            <p:ph idx="1"/>
          </p:nvPr>
        </p:nvSpPr>
        <p:spPr>
          <a:xfrm>
            <a:off x="609600" y="990600"/>
            <a:ext cx="10134600" cy="5135563"/>
          </a:xfrm>
        </p:spPr>
        <p:txBody>
          <a:bodyPr>
            <a:normAutofit/>
          </a:bodyPr>
          <a:lstStyle/>
          <a:p>
            <a:r>
              <a:rPr lang="en-US" sz="2400" dirty="0"/>
              <a:t>Again, details on how continuous distribution is estimated can lead to different information gains</a:t>
            </a:r>
          </a:p>
          <a:p>
            <a:endParaRPr lang="en-US" sz="2400" dirty="0"/>
          </a:p>
        </p:txBody>
      </p:sp>
      <p:pic>
        <p:nvPicPr>
          <p:cNvPr id="1026" name="Picture 2">
            <a:extLst>
              <a:ext uri="{FF2B5EF4-FFF2-40B4-BE49-F238E27FC236}">
                <a16:creationId xmlns:a16="http://schemas.microsoft.com/office/drawing/2014/main" id="{DF36AAC3-CAD2-2D74-3711-FF1DC987E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70" y="2209800"/>
            <a:ext cx="4405420" cy="2947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2207C0-661C-63D2-858B-FA5CC802F8A7}"/>
              </a:ext>
            </a:extLst>
          </p:cNvPr>
          <p:cNvSpPr txBox="1"/>
          <p:nvPr/>
        </p:nvSpPr>
        <p:spPr>
          <a:xfrm>
            <a:off x="2198488" y="5212516"/>
            <a:ext cx="1712328" cy="369332"/>
          </a:xfrm>
          <a:prstGeom prst="rect">
            <a:avLst/>
          </a:prstGeom>
          <a:noFill/>
        </p:spPr>
        <p:txBody>
          <a:bodyPr wrap="none" rtlCol="0">
            <a:spAutoFit/>
          </a:bodyPr>
          <a:lstStyle/>
          <a:p>
            <a:r>
              <a:rPr lang="en-US" dirty="0"/>
              <a:t>IG(</a:t>
            </a:r>
            <a:r>
              <a:rPr lang="en-US" dirty="0" err="1"/>
              <a:t>y|x</a:t>
            </a:r>
            <a:r>
              <a:rPr lang="en-US" dirty="0"/>
              <a:t>) = 0.304</a:t>
            </a:r>
          </a:p>
        </p:txBody>
      </p:sp>
      <p:pic>
        <p:nvPicPr>
          <p:cNvPr id="6" name="Picture 5">
            <a:extLst>
              <a:ext uri="{FF2B5EF4-FFF2-40B4-BE49-F238E27FC236}">
                <a16:creationId xmlns:a16="http://schemas.microsoft.com/office/drawing/2014/main" id="{D7D18D63-0500-218D-F71F-F871D9DEECF6}"/>
              </a:ext>
            </a:extLst>
          </p:cNvPr>
          <p:cNvPicPr>
            <a:picLocks noChangeAspect="1"/>
          </p:cNvPicPr>
          <p:nvPr/>
        </p:nvPicPr>
        <p:blipFill>
          <a:blip r:embed="rId3"/>
          <a:stretch>
            <a:fillRect/>
          </a:stretch>
        </p:blipFill>
        <p:spPr>
          <a:xfrm>
            <a:off x="6096000" y="2209800"/>
            <a:ext cx="4075160" cy="2947988"/>
          </a:xfrm>
          <a:prstGeom prst="rect">
            <a:avLst/>
          </a:prstGeom>
        </p:spPr>
      </p:pic>
      <p:sp>
        <p:nvSpPr>
          <p:cNvPr id="8" name="TextBox 7">
            <a:extLst>
              <a:ext uri="{FF2B5EF4-FFF2-40B4-BE49-F238E27FC236}">
                <a16:creationId xmlns:a16="http://schemas.microsoft.com/office/drawing/2014/main" id="{C8482995-4D47-0001-F473-6A79CD917687}"/>
              </a:ext>
            </a:extLst>
          </p:cNvPr>
          <p:cNvSpPr txBox="1"/>
          <p:nvPr/>
        </p:nvSpPr>
        <p:spPr>
          <a:xfrm>
            <a:off x="7277416" y="5212516"/>
            <a:ext cx="1840568" cy="369332"/>
          </a:xfrm>
          <a:prstGeom prst="rect">
            <a:avLst/>
          </a:prstGeom>
          <a:noFill/>
        </p:spPr>
        <p:txBody>
          <a:bodyPr wrap="none" rtlCol="0">
            <a:spAutoFit/>
          </a:bodyPr>
          <a:lstStyle/>
          <a:p>
            <a:r>
              <a:rPr lang="en-US" dirty="0"/>
              <a:t>IG(</a:t>
            </a:r>
            <a:r>
              <a:rPr lang="en-US" dirty="0" err="1"/>
              <a:t>y|x</a:t>
            </a:r>
            <a:r>
              <a:rPr lang="en-US" dirty="0"/>
              <a:t>) = 0.1904</a:t>
            </a:r>
          </a:p>
        </p:txBody>
      </p:sp>
      <p:sp>
        <p:nvSpPr>
          <p:cNvPr id="9" name="TextBox 8">
            <a:extLst>
              <a:ext uri="{FF2B5EF4-FFF2-40B4-BE49-F238E27FC236}">
                <a16:creationId xmlns:a16="http://schemas.microsoft.com/office/drawing/2014/main" id="{B29488CC-6799-36FE-09BB-C18BF9F853EF}"/>
              </a:ext>
            </a:extLst>
          </p:cNvPr>
          <p:cNvSpPr txBox="1"/>
          <p:nvPr/>
        </p:nvSpPr>
        <p:spPr>
          <a:xfrm>
            <a:off x="676140" y="4815820"/>
            <a:ext cx="922047" cy="369332"/>
          </a:xfrm>
          <a:prstGeom prst="rect">
            <a:avLst/>
          </a:prstGeom>
          <a:noFill/>
        </p:spPr>
        <p:txBody>
          <a:bodyPr wrap="none" rtlCol="0">
            <a:spAutoFit/>
          </a:bodyPr>
          <a:lstStyle/>
          <a:p>
            <a:r>
              <a:rPr lang="en-US" dirty="0"/>
              <a:t>Step=1</a:t>
            </a:r>
          </a:p>
        </p:txBody>
      </p:sp>
      <p:sp>
        <p:nvSpPr>
          <p:cNvPr id="10" name="TextBox 9">
            <a:extLst>
              <a:ext uri="{FF2B5EF4-FFF2-40B4-BE49-F238E27FC236}">
                <a16:creationId xmlns:a16="http://schemas.microsoft.com/office/drawing/2014/main" id="{E486805F-3B66-8186-1C81-DC912EDA9F45}"/>
              </a:ext>
            </a:extLst>
          </p:cNvPr>
          <p:cNvSpPr txBox="1"/>
          <p:nvPr/>
        </p:nvSpPr>
        <p:spPr>
          <a:xfrm>
            <a:off x="6237088" y="4843184"/>
            <a:ext cx="922047" cy="369332"/>
          </a:xfrm>
          <a:prstGeom prst="rect">
            <a:avLst/>
          </a:prstGeom>
          <a:noFill/>
        </p:spPr>
        <p:txBody>
          <a:bodyPr wrap="none" rtlCol="0">
            <a:spAutoFit/>
          </a:bodyPr>
          <a:lstStyle/>
          <a:p>
            <a:r>
              <a:rPr lang="en-US" dirty="0"/>
              <a:t>Step=3</a:t>
            </a:r>
          </a:p>
        </p:txBody>
      </p:sp>
    </p:spTree>
    <p:extLst>
      <p:ext uri="{BB962C8B-B14F-4D97-AF65-F5344CB8AC3E}">
        <p14:creationId xmlns:p14="http://schemas.microsoft.com/office/powerpoint/2010/main" val="126596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B5C1-0C4B-ECDD-BDE9-63ADF5224D48}"/>
              </a:ext>
            </a:extLst>
          </p:cNvPr>
          <p:cNvSpPr>
            <a:spLocks noGrp="1"/>
          </p:cNvSpPr>
          <p:nvPr>
            <p:ph type="title"/>
          </p:nvPr>
        </p:nvSpPr>
        <p:spPr>
          <a:xfrm>
            <a:off x="588696" y="93837"/>
            <a:ext cx="10972800" cy="914400"/>
          </a:xfrm>
        </p:spPr>
        <p:txBody>
          <a:bodyPr>
            <a:normAutofit fontScale="90000"/>
          </a:bodyPr>
          <a:lstStyle/>
          <a:p>
            <a:r>
              <a:rPr lang="en-US" dirty="0"/>
              <a:t>How can the information gain be different depending our step size? </a:t>
            </a:r>
          </a:p>
        </p:txBody>
      </p:sp>
      <p:sp>
        <p:nvSpPr>
          <p:cNvPr id="3" name="Content Placeholder 2">
            <a:extLst>
              <a:ext uri="{FF2B5EF4-FFF2-40B4-BE49-F238E27FC236}">
                <a16:creationId xmlns:a16="http://schemas.microsoft.com/office/drawing/2014/main" id="{1CA60F25-4112-1246-DC57-561FFC4EC7CC}"/>
              </a:ext>
            </a:extLst>
          </p:cNvPr>
          <p:cNvSpPr>
            <a:spLocks noGrp="1"/>
          </p:cNvSpPr>
          <p:nvPr>
            <p:ph idx="1"/>
          </p:nvPr>
        </p:nvSpPr>
        <p:spPr>
          <a:xfrm>
            <a:off x="609600" y="1460818"/>
            <a:ext cx="10134600" cy="3246849"/>
          </a:xfrm>
        </p:spPr>
        <p:txBody>
          <a:bodyPr>
            <a:normAutofit fontScale="92500" lnSpcReduction="20000"/>
          </a:bodyPr>
          <a:lstStyle/>
          <a:p>
            <a:r>
              <a:rPr lang="en-US" sz="2400" dirty="0"/>
              <a:t>We have only an </a:t>
            </a:r>
            <a:r>
              <a:rPr lang="en-US" sz="2400" i="1" dirty="0"/>
              <a:t>empirical estimate</a:t>
            </a:r>
            <a:r>
              <a:rPr lang="en-US" sz="2400" dirty="0"/>
              <a:t> (based on observed samples) of probabilities used to compute information gain</a:t>
            </a:r>
          </a:p>
          <a:p>
            <a:r>
              <a:rPr lang="en-US" sz="2400" dirty="0"/>
              <a:t>With more data, we could obtain a better estimate</a:t>
            </a:r>
          </a:p>
          <a:p>
            <a:r>
              <a:rPr lang="en-US" sz="2400" dirty="0"/>
              <a:t>With continuous variables, there is a trade-off between over-smoothing or simplifying the distribution and making overly confident predictions based on small data samples </a:t>
            </a:r>
          </a:p>
          <a:p>
            <a:r>
              <a:rPr lang="en-US" sz="2400" dirty="0"/>
              <a:t>This is another example of the bias-variance trade-off</a:t>
            </a:r>
          </a:p>
          <a:p>
            <a:pPr lvl="1"/>
            <a:r>
              <a:rPr lang="en-US" sz="1600" dirty="0"/>
              <a:t>The step size we choose would likely depend on the amount of data available</a:t>
            </a:r>
          </a:p>
          <a:p>
            <a:r>
              <a:rPr lang="en-US" sz="2400" dirty="0"/>
              <a:t>The true probability distributions and information gain cannot be known. We can only try to make our best estimate</a:t>
            </a:r>
          </a:p>
        </p:txBody>
      </p:sp>
      <p:pic>
        <p:nvPicPr>
          <p:cNvPr id="1026" name="Picture 2">
            <a:extLst>
              <a:ext uri="{FF2B5EF4-FFF2-40B4-BE49-F238E27FC236}">
                <a16:creationId xmlns:a16="http://schemas.microsoft.com/office/drawing/2014/main" id="{DF36AAC3-CAD2-2D74-3711-FF1DC987E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632" y="5077415"/>
            <a:ext cx="2688748" cy="1799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2207C0-661C-63D2-858B-FA5CC802F8A7}"/>
              </a:ext>
            </a:extLst>
          </p:cNvPr>
          <p:cNvSpPr txBox="1"/>
          <p:nvPr/>
        </p:nvSpPr>
        <p:spPr>
          <a:xfrm>
            <a:off x="930392" y="5498068"/>
            <a:ext cx="1712328" cy="369332"/>
          </a:xfrm>
          <a:prstGeom prst="rect">
            <a:avLst/>
          </a:prstGeom>
          <a:noFill/>
        </p:spPr>
        <p:txBody>
          <a:bodyPr wrap="none" rtlCol="0">
            <a:spAutoFit/>
          </a:bodyPr>
          <a:lstStyle/>
          <a:p>
            <a:r>
              <a:rPr lang="en-US" dirty="0"/>
              <a:t>IG(</a:t>
            </a:r>
            <a:r>
              <a:rPr lang="en-US" dirty="0" err="1"/>
              <a:t>y|x</a:t>
            </a:r>
            <a:r>
              <a:rPr lang="en-US" dirty="0"/>
              <a:t>) = 0.304</a:t>
            </a:r>
          </a:p>
        </p:txBody>
      </p:sp>
      <p:pic>
        <p:nvPicPr>
          <p:cNvPr id="6" name="Picture 5">
            <a:extLst>
              <a:ext uri="{FF2B5EF4-FFF2-40B4-BE49-F238E27FC236}">
                <a16:creationId xmlns:a16="http://schemas.microsoft.com/office/drawing/2014/main" id="{D7D18D63-0500-218D-F71F-F871D9DEECF6}"/>
              </a:ext>
            </a:extLst>
          </p:cNvPr>
          <p:cNvPicPr>
            <a:picLocks noChangeAspect="1"/>
          </p:cNvPicPr>
          <p:nvPr/>
        </p:nvPicPr>
        <p:blipFill>
          <a:blip r:embed="rId3"/>
          <a:stretch>
            <a:fillRect/>
          </a:stretch>
        </p:blipFill>
        <p:spPr>
          <a:xfrm>
            <a:off x="7776449" y="4544837"/>
            <a:ext cx="3197608" cy="2313163"/>
          </a:xfrm>
          <a:prstGeom prst="rect">
            <a:avLst/>
          </a:prstGeom>
        </p:spPr>
      </p:pic>
      <p:sp>
        <p:nvSpPr>
          <p:cNvPr id="8" name="TextBox 7">
            <a:extLst>
              <a:ext uri="{FF2B5EF4-FFF2-40B4-BE49-F238E27FC236}">
                <a16:creationId xmlns:a16="http://schemas.microsoft.com/office/drawing/2014/main" id="{C8482995-4D47-0001-F473-6A79CD917687}"/>
              </a:ext>
            </a:extLst>
          </p:cNvPr>
          <p:cNvSpPr txBox="1"/>
          <p:nvPr/>
        </p:nvSpPr>
        <p:spPr>
          <a:xfrm>
            <a:off x="6075096" y="5698268"/>
            <a:ext cx="2028592" cy="369332"/>
          </a:xfrm>
          <a:prstGeom prst="rect">
            <a:avLst/>
          </a:prstGeom>
          <a:noFill/>
        </p:spPr>
        <p:txBody>
          <a:bodyPr wrap="square" rtlCol="0">
            <a:spAutoFit/>
          </a:bodyPr>
          <a:lstStyle/>
          <a:p>
            <a:r>
              <a:rPr lang="en-US" dirty="0"/>
              <a:t>IG(</a:t>
            </a:r>
            <a:r>
              <a:rPr lang="en-US" dirty="0" err="1"/>
              <a:t>y|x</a:t>
            </a:r>
            <a:r>
              <a:rPr lang="en-US" dirty="0"/>
              <a:t>) = 0.190</a:t>
            </a:r>
          </a:p>
        </p:txBody>
      </p:sp>
      <p:sp>
        <p:nvSpPr>
          <p:cNvPr id="9" name="TextBox 8">
            <a:extLst>
              <a:ext uri="{FF2B5EF4-FFF2-40B4-BE49-F238E27FC236}">
                <a16:creationId xmlns:a16="http://schemas.microsoft.com/office/drawing/2014/main" id="{B29488CC-6799-36FE-09BB-C18BF9F853EF}"/>
              </a:ext>
            </a:extLst>
          </p:cNvPr>
          <p:cNvSpPr txBox="1"/>
          <p:nvPr/>
        </p:nvSpPr>
        <p:spPr>
          <a:xfrm>
            <a:off x="1519768" y="5027850"/>
            <a:ext cx="922047" cy="369332"/>
          </a:xfrm>
          <a:prstGeom prst="rect">
            <a:avLst/>
          </a:prstGeom>
          <a:noFill/>
        </p:spPr>
        <p:txBody>
          <a:bodyPr wrap="none" rtlCol="0">
            <a:spAutoFit/>
          </a:bodyPr>
          <a:lstStyle/>
          <a:p>
            <a:r>
              <a:rPr lang="en-US" dirty="0"/>
              <a:t>Step=1</a:t>
            </a:r>
          </a:p>
        </p:txBody>
      </p:sp>
      <p:sp>
        <p:nvSpPr>
          <p:cNvPr id="10" name="TextBox 9">
            <a:extLst>
              <a:ext uri="{FF2B5EF4-FFF2-40B4-BE49-F238E27FC236}">
                <a16:creationId xmlns:a16="http://schemas.microsoft.com/office/drawing/2014/main" id="{E486805F-3B66-8186-1C81-DC912EDA9F45}"/>
              </a:ext>
            </a:extLst>
          </p:cNvPr>
          <p:cNvSpPr txBox="1"/>
          <p:nvPr/>
        </p:nvSpPr>
        <p:spPr>
          <a:xfrm>
            <a:off x="6829622" y="5158781"/>
            <a:ext cx="922047" cy="369332"/>
          </a:xfrm>
          <a:prstGeom prst="rect">
            <a:avLst/>
          </a:prstGeom>
          <a:noFill/>
        </p:spPr>
        <p:txBody>
          <a:bodyPr wrap="none" rtlCol="0">
            <a:spAutoFit/>
          </a:bodyPr>
          <a:lstStyle/>
          <a:p>
            <a:r>
              <a:rPr lang="en-US" dirty="0"/>
              <a:t>Step=3</a:t>
            </a:r>
          </a:p>
        </p:txBody>
      </p:sp>
    </p:spTree>
    <p:extLst>
      <p:ext uri="{BB962C8B-B14F-4D97-AF65-F5344CB8AC3E}">
        <p14:creationId xmlns:p14="http://schemas.microsoft.com/office/powerpoint/2010/main" val="6116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0E8-7997-539F-7951-3DB6044AB09B}"/>
              </a:ext>
            </a:extLst>
          </p:cNvPr>
          <p:cNvSpPr>
            <a:spLocks noGrp="1"/>
          </p:cNvSpPr>
          <p:nvPr>
            <p:ph type="title"/>
          </p:nvPr>
        </p:nvSpPr>
        <p:spPr/>
        <p:txBody>
          <a:bodyPr/>
          <a:lstStyle/>
          <a:p>
            <a:r>
              <a:rPr lang="en-US" dirty="0"/>
              <a:t>Coming back to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B839353-D842-D62B-1809-05B4E04CAF4F}"/>
                  </a:ext>
                </a:extLst>
              </p:cNvPr>
              <p:cNvSpPr>
                <a:spLocks noGrp="1"/>
              </p:cNvSpPr>
              <p:nvPr>
                <p:ph idx="1"/>
              </p:nvPr>
            </p:nvSpPr>
            <p:spPr>
              <a:xfrm>
                <a:off x="609600" y="2240597"/>
                <a:ext cx="10972800" cy="4617403"/>
              </a:xfrm>
            </p:spPr>
            <p:txBody>
              <a:bodyPr>
                <a:normAutofit fontScale="62500" lnSpcReduction="20000"/>
              </a:bodyPr>
              <a:lstStyle/>
              <a:p>
                <a:r>
                  <a:rPr lang="en-US" dirty="0"/>
                  <a:t>The aim is to automatically find a model that predicts y given X</a:t>
                </a:r>
              </a:p>
              <a:p>
                <a:r>
                  <a:rPr lang="en-US" dirty="0"/>
                  <a:t>Probabilistically, this can be viewed as maximizing the information gain of y given X, with constraints/priors to improve robustness to limited data</a:t>
                </a:r>
              </a:p>
              <a:p>
                <a:pPr marL="0" indent="0">
                  <a:buNone/>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𝜃</m:t>
                          </m:r>
                        </m:e>
                        <m:sup>
                          <m:r>
                            <a:rPr lang="en-US" sz="3200" b="0" i="1" smtClean="0">
                              <a:latin typeface="Cambria Math" panose="02040503050406030204" pitchFamily="18" charset="0"/>
                            </a:rPr>
                            <m:t>∗</m:t>
                          </m:r>
                        </m:sup>
                      </m:sSup>
                      <m:r>
                        <a:rPr lang="en-US" sz="3200" b="0" i="1" smtClean="0">
                          <a:latin typeface="Cambria Math" panose="02040503050406030204" pitchFamily="18" charset="0"/>
                        </a:rPr>
                        <m:t>=</m:t>
                      </m:r>
                      <m:func>
                        <m:funcPr>
                          <m:ctrlPr>
                            <a:rPr lang="en-US" sz="3200" b="0" i="1" smtClean="0">
                              <a:latin typeface="Cambria Math" panose="02040503050406030204" pitchFamily="18" charset="0"/>
                            </a:rPr>
                          </m:ctrlPr>
                        </m:funcPr>
                        <m:fName>
                          <m:limLow>
                            <m:limLowPr>
                              <m:ctrlPr>
                                <a:rPr lang="en-US" sz="3200" b="0" i="1" smtClean="0">
                                  <a:latin typeface="Cambria Math" panose="02040503050406030204" pitchFamily="18" charset="0"/>
                                </a:rPr>
                              </m:ctrlPr>
                            </m:limLowPr>
                            <m:e>
                              <m:r>
                                <m:rPr>
                                  <m:sty m:val="p"/>
                                </m:rPr>
                                <a:rPr lang="en-US" sz="3200" b="0" i="0" smtClean="0">
                                  <a:latin typeface="Cambria Math" panose="02040503050406030204" pitchFamily="18" charset="0"/>
                                </a:rPr>
                                <m:t>argmin</m:t>
                              </m:r>
                            </m:e>
                            <m:lim>
                              <m:r>
                                <a:rPr lang="en-US" sz="3200" b="0" i="1" smtClean="0">
                                  <a:latin typeface="Cambria Math" panose="02040503050406030204" pitchFamily="18" charset="0"/>
                                </a:rPr>
                                <m:t>𝜃</m:t>
                              </m:r>
                            </m:lim>
                          </m:limLow>
                        </m:fName>
                        <m:e>
                          <m:r>
                            <a:rPr lang="en-US" sz="3200" b="0" i="1" smtClean="0">
                              <a:latin typeface="Cambria Math" panose="02040503050406030204" pitchFamily="18" charset="0"/>
                            </a:rPr>
                            <m:t>[</m:t>
                          </m:r>
                          <m:r>
                            <a:rPr lang="en-US" sz="3200" b="0" i="1" smtClean="0">
                              <a:latin typeface="Cambria Math" panose="02040503050406030204" pitchFamily="18" charset="0"/>
                            </a:rPr>
                            <m:t>𝐻</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𝑦</m:t>
                              </m:r>
                            </m:e>
                            <m:e>
                              <m:r>
                                <a:rPr lang="en-US" sz="3200" b="0" i="1" smtClean="0">
                                  <a:latin typeface="Cambria Math" panose="02040503050406030204" pitchFamily="18" charset="0"/>
                                </a:rPr>
                                <m:t>𝑥</m:t>
                              </m:r>
                              <m:r>
                                <a:rPr lang="en-US" sz="3200" b="0" i="1" smtClean="0">
                                  <a:latin typeface="Cambria Math" panose="02040503050406030204" pitchFamily="18" charset="0"/>
                                </a:rPr>
                                <m:t>;</m:t>
                              </m:r>
                              <m:r>
                                <a:rPr lang="en-US" sz="3200" b="0" i="1" smtClean="0">
                                  <a:latin typeface="Cambria Math" panose="02040503050406030204" pitchFamily="18" charset="0"/>
                                </a:rPr>
                                <m:t>𝜃</m:t>
                              </m:r>
                            </m:e>
                          </m:d>
                          <m:r>
                            <a:rPr lang="en-US" sz="3200" b="0" i="1" smtClean="0">
                              <a:latin typeface="Cambria Math" panose="02040503050406030204" pitchFamily="18" charset="0"/>
                            </a:rPr>
                            <m:t>−</m:t>
                          </m:r>
                          <m:r>
                            <a:rPr lang="en-US" sz="3200" b="0" i="1" smtClean="0">
                              <a:latin typeface="Cambria Math" panose="02040503050406030204" pitchFamily="18" charset="0"/>
                            </a:rPr>
                            <m:t>𝐻</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𝑦</m:t>
                              </m:r>
                            </m:e>
                          </m:d>
                        </m:e>
                      </m:func>
                      <m:r>
                        <a:rPr lang="en-US" sz="3200" b="0" i="1" smtClean="0">
                          <a:latin typeface="Cambria Math" panose="02040503050406030204" pitchFamily="18" charset="0"/>
                        </a:rPr>
                        <m:t>+</m:t>
                      </m:r>
                      <m:r>
                        <a:rPr lang="en-US" sz="3200" b="0" i="1" smtClean="0">
                          <a:latin typeface="Cambria Math" panose="02040503050406030204" pitchFamily="18" charset="0"/>
                        </a:rPr>
                        <m:t>𝑅</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𝜃</m:t>
                          </m:r>
                        </m:e>
                      </m:d>
                      <m:r>
                        <a:rPr lang="en-US" sz="3200" b="0" i="1" smtClean="0">
                          <a:latin typeface="Cambria Math" panose="02040503050406030204" pitchFamily="18" charset="0"/>
                        </a:rPr>
                        <m:t>]</m:t>
                      </m:r>
                    </m:oMath>
                  </m:oMathPara>
                </a14:m>
                <a:endParaRPr lang="en-US" sz="3200"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𝑥</m:t>
                                  </m:r>
                                </m:e>
                              </m:d>
                              <m:r>
                                <a:rPr lang="en-US" b="0" i="1" smtClean="0">
                                  <a:latin typeface="Cambria Math" panose="02040503050406030204" pitchFamily="18" charset="0"/>
                                </a:rPr>
                                <m:t>𝑑𝑥</m:t>
                              </m:r>
                            </m:e>
                          </m:func>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m:rPr>
                              <m:sty m:val="p"/>
                            </m:rPr>
                            <a:rPr lang="en-US" b="0" i="1" smtClean="0">
                              <a:latin typeface="Cambria Math" panose="02040503050406030204" pitchFamily="18" charset="0"/>
                            </a:rPr>
                            <m:t>X</m:t>
                          </m:r>
                          <m:r>
                            <a:rPr lang="en-US" b="0" i="1" smtClean="0">
                              <a:latin typeface="Cambria Math" panose="02040503050406030204" pitchFamily="18" charset="0"/>
                            </a:rPr>
                            <m:t>,</m:t>
                          </m:r>
                          <m:r>
                            <a:rPr lang="en-US" b="1" i="1" smtClean="0">
                              <a:latin typeface="Cambria Math" panose="02040503050406030204" pitchFamily="18" charset="0"/>
                            </a:rPr>
                            <m:t>𝒚</m:t>
                          </m:r>
                        </m:sub>
                        <m:sup/>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func>
                        </m:e>
                      </m:nary>
                    </m:oMath>
                  </m:oMathPara>
                </a14:m>
                <a:endParaRPr lang="en-US" dirty="0"/>
              </a:p>
              <a:p>
                <a:pPr marL="0" indent="0">
                  <a:buNone/>
                </a:pPr>
                <a:endParaRPr lang="en-US" dirty="0"/>
              </a:p>
              <a:p>
                <a:r>
                  <a:rPr lang="en-US" dirty="0"/>
                  <a:t>Manually (computer-assisted), we can at most identify how to extract the information from one or two variables for y</a:t>
                </a:r>
              </a:p>
              <a:p>
                <a:r>
                  <a:rPr lang="en-US" dirty="0"/>
                  <a:t>This is why we have machine learning: </a:t>
                </a:r>
              </a:p>
              <a:p>
                <a:pPr lvl="1"/>
                <a:r>
                  <a:rPr lang="en-US" dirty="0"/>
                  <a:t>Encode: automatically transform X into a representation that makes it easier to extract information about y (Often, humans do this part, especially if there is limited data available for learning)</a:t>
                </a:r>
              </a:p>
              <a:p>
                <a:pPr lvl="1"/>
                <a:r>
                  <a:rPr lang="en-US" dirty="0"/>
                  <a:t>Decode: automatically extract information about y from X </a:t>
                </a:r>
              </a:p>
            </p:txBody>
          </p:sp>
        </mc:Choice>
        <mc:Fallback>
          <p:sp>
            <p:nvSpPr>
              <p:cNvPr id="3" name="Content Placeholder 2">
                <a:extLst>
                  <a:ext uri="{FF2B5EF4-FFF2-40B4-BE49-F238E27FC236}">
                    <a16:creationId xmlns:a16="http://schemas.microsoft.com/office/drawing/2014/main" id="{AB839353-D842-D62B-1809-05B4E04CAF4F}"/>
                  </a:ext>
                </a:extLst>
              </p:cNvPr>
              <p:cNvSpPr>
                <a:spLocks noGrp="1" noRot="1" noChangeAspect="1" noMove="1" noResize="1" noEditPoints="1" noAdjustHandles="1" noChangeArrowheads="1" noChangeShapeType="1" noTextEdit="1"/>
              </p:cNvSpPr>
              <p:nvPr>
                <p:ph idx="1"/>
              </p:nvPr>
            </p:nvSpPr>
            <p:spPr>
              <a:xfrm>
                <a:off x="609600" y="2240597"/>
                <a:ext cx="10972800" cy="4617403"/>
              </a:xfrm>
              <a:blipFill>
                <a:blip r:embed="rId2"/>
                <a:stretch>
                  <a:fillRect l="-500" t="-19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DCC8A50-BF36-7E5A-F610-2DBED39B651C}"/>
                  </a:ext>
                </a:extLst>
              </p:cNvPr>
              <p:cNvSpPr txBox="1"/>
              <p:nvPr/>
            </p:nvSpPr>
            <p:spPr>
              <a:xfrm>
                <a:off x="1905000" y="1005840"/>
                <a:ext cx="7239000" cy="1096903"/>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sz="4400" b="0" i="1" smtClean="0">
                              <a:latin typeface="Cambria Math" panose="02040503050406030204" pitchFamily="18" charset="0"/>
                            </a:rPr>
                          </m:ctrlPr>
                        </m:sSupPr>
                        <m:e>
                          <m:r>
                            <a:rPr lang="en-US" sz="4400" b="0" i="1" smtClean="0">
                              <a:latin typeface="Cambria Math" panose="02040503050406030204" pitchFamily="18" charset="0"/>
                            </a:rPr>
                            <m:t>𝜃</m:t>
                          </m:r>
                        </m:e>
                        <m:sup>
                          <m:r>
                            <a:rPr lang="en-US" sz="4400" b="0" i="1" smtClean="0">
                              <a:latin typeface="Cambria Math" panose="02040503050406030204" pitchFamily="18" charset="0"/>
                            </a:rPr>
                            <m:t>∗</m:t>
                          </m:r>
                        </m:sup>
                      </m:sSup>
                      <m:r>
                        <a:rPr lang="en-US" sz="4400" b="0" i="1" smtClean="0">
                          <a:latin typeface="Cambria Math" panose="02040503050406030204" pitchFamily="18" charset="0"/>
                        </a:rPr>
                        <m:t>=</m:t>
                      </m:r>
                      <m:func>
                        <m:funcPr>
                          <m:ctrlPr>
                            <a:rPr lang="en-US" sz="4400" b="0" i="1" smtClean="0">
                              <a:latin typeface="Cambria Math" panose="02040503050406030204" pitchFamily="18" charset="0"/>
                            </a:rPr>
                          </m:ctrlPr>
                        </m:funcPr>
                        <m:fName>
                          <m:limLow>
                            <m:limLowPr>
                              <m:ctrlPr>
                                <a:rPr lang="en-US" sz="4400" b="0" i="1" smtClean="0">
                                  <a:latin typeface="Cambria Math" panose="02040503050406030204" pitchFamily="18" charset="0"/>
                                </a:rPr>
                              </m:ctrlPr>
                            </m:limLowPr>
                            <m:e>
                              <m:r>
                                <m:rPr>
                                  <m:sty m:val="p"/>
                                </m:rPr>
                                <a:rPr lang="en-US" sz="4400" b="0" i="0" smtClean="0">
                                  <a:latin typeface="Cambria Math" panose="02040503050406030204" pitchFamily="18" charset="0"/>
                                </a:rPr>
                                <m:t>argmin</m:t>
                              </m:r>
                            </m:e>
                            <m:lim>
                              <m:r>
                                <a:rPr lang="en-US" sz="4400" b="0" i="1" smtClean="0">
                                  <a:latin typeface="Cambria Math" panose="02040503050406030204" pitchFamily="18" charset="0"/>
                                </a:rPr>
                                <m:t>𝜃</m:t>
                              </m:r>
                            </m:lim>
                          </m:limLow>
                        </m:fName>
                        <m:e>
                          <m:r>
                            <a:rPr lang="en-US" sz="4400" i="1">
                              <a:latin typeface="Cambria Math" panose="02040503050406030204" pitchFamily="18" charset="0"/>
                            </a:rPr>
                            <m:t>𝐿</m:t>
                          </m:r>
                          <m:r>
                            <a:rPr lang="en-US" sz="4400" b="0" i="1" smtClean="0">
                              <a:latin typeface="Cambria Math" panose="02040503050406030204" pitchFamily="18" charset="0"/>
                            </a:rPr>
                            <m:t>𝑜𝑠𝑠</m:t>
                          </m:r>
                          <m:r>
                            <a:rPr lang="en-US" sz="4400" i="1">
                              <a:latin typeface="Cambria Math" panose="02040503050406030204" pitchFamily="18" charset="0"/>
                            </a:rPr>
                            <m:t>(</m:t>
                          </m:r>
                          <m:r>
                            <a:rPr lang="en-US" sz="4400" i="1">
                              <a:latin typeface="Cambria Math" panose="02040503050406030204" pitchFamily="18" charset="0"/>
                            </a:rPr>
                            <m:t>𝑓</m:t>
                          </m:r>
                          <m:d>
                            <m:dPr>
                              <m:ctrlPr>
                                <a:rPr lang="en-US" sz="4400" i="1">
                                  <a:latin typeface="Cambria Math" panose="02040503050406030204" pitchFamily="18" charset="0"/>
                                </a:rPr>
                              </m:ctrlPr>
                            </m:dPr>
                            <m:e>
                              <m:r>
                                <a:rPr lang="en-US" sz="4400" b="1" i="1" smtClean="0">
                                  <a:solidFill>
                                    <a:srgbClr val="FF0000"/>
                                  </a:solidFill>
                                  <a:latin typeface="Cambria Math" panose="02040503050406030204" pitchFamily="18" charset="0"/>
                                </a:rPr>
                                <m:t>𝑿</m:t>
                              </m:r>
                              <m:r>
                                <a:rPr lang="en-US" sz="4400" i="1">
                                  <a:latin typeface="Cambria Math" panose="02040503050406030204" pitchFamily="18" charset="0"/>
                                </a:rPr>
                                <m:t>;</m:t>
                              </m:r>
                              <m:r>
                                <a:rPr lang="en-US" sz="4400" i="1">
                                  <a:latin typeface="Cambria Math" panose="02040503050406030204" pitchFamily="18" charset="0"/>
                                </a:rPr>
                                <m:t>𝜃</m:t>
                              </m:r>
                            </m:e>
                          </m:d>
                          <m:r>
                            <a:rPr lang="en-US" sz="4400" i="1">
                              <a:latin typeface="Cambria Math" panose="02040503050406030204" pitchFamily="18" charset="0"/>
                            </a:rPr>
                            <m:t>,</m:t>
                          </m:r>
                          <m:r>
                            <a:rPr lang="en-US" sz="4400" b="1" i="1" smtClean="0">
                              <a:latin typeface="Cambria Math" panose="02040503050406030204" pitchFamily="18" charset="0"/>
                            </a:rPr>
                            <m:t>𝒚</m:t>
                          </m:r>
                          <m:r>
                            <a:rPr lang="en-US" sz="4400" i="1">
                              <a:latin typeface="Cambria Math" panose="02040503050406030204" pitchFamily="18" charset="0"/>
                            </a:rPr>
                            <m:t>)</m:t>
                          </m:r>
                        </m:e>
                      </m:func>
                    </m:oMath>
                  </m:oMathPara>
                </a14:m>
                <a:endParaRPr lang="en-US" sz="4400" dirty="0"/>
              </a:p>
            </p:txBody>
          </p:sp>
        </mc:Choice>
        <mc:Fallback>
          <p:sp>
            <p:nvSpPr>
              <p:cNvPr id="4" name="TextBox 3">
                <a:extLst>
                  <a:ext uri="{FF2B5EF4-FFF2-40B4-BE49-F238E27FC236}">
                    <a16:creationId xmlns:a16="http://schemas.microsoft.com/office/drawing/2014/main" id="{FDCC8A50-BF36-7E5A-F610-2DBED39B651C}"/>
                  </a:ext>
                </a:extLst>
              </p:cNvPr>
              <p:cNvSpPr txBox="1">
                <a:spLocks noRot="1" noChangeAspect="1" noMove="1" noResize="1" noEditPoints="1" noAdjustHandles="1" noChangeArrowheads="1" noChangeShapeType="1" noTextEdit="1"/>
              </p:cNvSpPr>
              <p:nvPr/>
            </p:nvSpPr>
            <p:spPr>
              <a:xfrm>
                <a:off x="1905000" y="1005840"/>
                <a:ext cx="7239000" cy="109690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4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1FC0-2D2A-6798-1EE5-A1FC471A1EAA}"/>
              </a:ext>
            </a:extLst>
          </p:cNvPr>
          <p:cNvSpPr>
            <a:spLocks noGrp="1"/>
          </p:cNvSpPr>
          <p:nvPr>
            <p:ph type="title"/>
          </p:nvPr>
        </p:nvSpPr>
        <p:spPr/>
        <p:txBody>
          <a:bodyPr/>
          <a:lstStyle/>
          <a:p>
            <a:r>
              <a:rPr lang="en-US" dirty="0"/>
              <a:t>What is data?</a:t>
            </a:r>
          </a:p>
        </p:txBody>
      </p:sp>
      <p:sp>
        <p:nvSpPr>
          <p:cNvPr id="3" name="Content Placeholder 2">
            <a:extLst>
              <a:ext uri="{FF2B5EF4-FFF2-40B4-BE49-F238E27FC236}">
                <a16:creationId xmlns:a16="http://schemas.microsoft.com/office/drawing/2014/main" id="{1188AC17-65DE-336A-3167-9CC9FC0FBB58}"/>
              </a:ext>
            </a:extLst>
          </p:cNvPr>
          <p:cNvSpPr>
            <a:spLocks noGrp="1"/>
          </p:cNvSpPr>
          <p:nvPr>
            <p:ph idx="1"/>
          </p:nvPr>
        </p:nvSpPr>
        <p:spPr/>
        <p:txBody>
          <a:bodyPr/>
          <a:lstStyle/>
          <a:p>
            <a:endParaRPr lang="en-US" dirty="0"/>
          </a:p>
          <a:p>
            <a:r>
              <a:rPr lang="en-US" dirty="0"/>
              <a:t>Information that helps us make decisions</a:t>
            </a:r>
          </a:p>
          <a:p>
            <a:endParaRPr lang="en-US" dirty="0"/>
          </a:p>
          <a:p>
            <a:r>
              <a:rPr lang="en-US" dirty="0"/>
              <a:t>Numbers (bits)</a:t>
            </a:r>
          </a:p>
        </p:txBody>
      </p:sp>
    </p:spTree>
    <p:extLst>
      <p:ext uri="{BB962C8B-B14F-4D97-AF65-F5344CB8AC3E}">
        <p14:creationId xmlns:p14="http://schemas.microsoft.com/office/powerpoint/2010/main" val="40770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9243-F628-5BE8-73B1-EBF98E0188DB}"/>
              </a:ext>
            </a:extLst>
          </p:cNvPr>
          <p:cNvSpPr>
            <a:spLocks noGrp="1"/>
          </p:cNvSpPr>
          <p:nvPr>
            <p:ph type="title"/>
          </p:nvPr>
        </p:nvSpPr>
        <p:spPr>
          <a:xfrm>
            <a:off x="609600" y="533400"/>
            <a:ext cx="10972800" cy="914400"/>
          </a:xfrm>
        </p:spPr>
        <p:txBody>
          <a:bodyPr>
            <a:normAutofit fontScale="90000"/>
          </a:bodyPr>
          <a:lstStyle/>
          <a:p>
            <a:r>
              <a:rPr lang="en-US" dirty="0"/>
              <a:t>The most powerful ML algorithms smoothly combine encoding (feature extraction) with decoding (prediction) and offer controls or protections against overfitting</a:t>
            </a:r>
          </a:p>
        </p:txBody>
      </p:sp>
      <p:sp>
        <p:nvSpPr>
          <p:cNvPr id="3" name="Content Placeholder 2">
            <a:extLst>
              <a:ext uri="{FF2B5EF4-FFF2-40B4-BE49-F238E27FC236}">
                <a16:creationId xmlns:a16="http://schemas.microsoft.com/office/drawing/2014/main" id="{4EC8B3BC-8B26-7168-31A7-1726653731F7}"/>
              </a:ext>
            </a:extLst>
          </p:cNvPr>
          <p:cNvSpPr>
            <a:spLocks noGrp="1"/>
          </p:cNvSpPr>
          <p:nvPr>
            <p:ph idx="1"/>
          </p:nvPr>
        </p:nvSpPr>
        <p:spPr>
          <a:xfrm>
            <a:off x="609600" y="2209800"/>
            <a:ext cx="3200400" cy="4419600"/>
          </a:xfrm>
        </p:spPr>
        <p:txBody>
          <a:bodyPr>
            <a:normAutofit fontScale="77500" lnSpcReduction="20000"/>
          </a:bodyPr>
          <a:lstStyle/>
          <a:p>
            <a:pPr marL="0" indent="0">
              <a:buNone/>
            </a:pPr>
            <a:r>
              <a:rPr lang="en-US" b="1" dirty="0"/>
              <a:t>Random Forests</a:t>
            </a:r>
          </a:p>
          <a:p>
            <a:pPr>
              <a:buFont typeface="Arial" panose="020B0604020202020204" pitchFamily="34" charset="0"/>
              <a:buChar char="•"/>
            </a:pPr>
            <a:r>
              <a:rPr lang="en-US" dirty="0"/>
              <a:t>Deep trees partition the feature space by optimizing information gain for a subset of features (individually low bias, high variance)</a:t>
            </a:r>
          </a:p>
          <a:p>
            <a:pPr>
              <a:buFont typeface="Arial" panose="020B0604020202020204" pitchFamily="34" charset="0"/>
              <a:buChar char="•"/>
            </a:pPr>
            <a:r>
              <a:rPr lang="en-US" dirty="0"/>
              <a:t>Vote averaging reduces variance/overfitting</a:t>
            </a:r>
          </a:p>
        </p:txBody>
      </p:sp>
      <p:sp>
        <p:nvSpPr>
          <p:cNvPr id="4" name="Content Placeholder 2">
            <a:extLst>
              <a:ext uri="{FF2B5EF4-FFF2-40B4-BE49-F238E27FC236}">
                <a16:creationId xmlns:a16="http://schemas.microsoft.com/office/drawing/2014/main" id="{555F0CB5-DE08-FF22-EA2C-AA4E6B1FE839}"/>
              </a:ext>
            </a:extLst>
          </p:cNvPr>
          <p:cNvSpPr txBox="1">
            <a:spLocks/>
          </p:cNvSpPr>
          <p:nvPr/>
        </p:nvSpPr>
        <p:spPr bwMode="auto">
          <a:xfrm>
            <a:off x="4057650" y="2209800"/>
            <a:ext cx="320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dirty="0"/>
              <a:t>Boosted Trees</a:t>
            </a:r>
          </a:p>
          <a:p>
            <a:pPr>
              <a:buFont typeface="Arial" panose="020B0604020202020204" pitchFamily="34" charset="0"/>
              <a:buChar char="•"/>
            </a:pPr>
            <a:r>
              <a:rPr lang="en-US" sz="1800" dirty="0"/>
              <a:t>Shallow trees partition the feature space by optimizing information gain (high bias, low variance)</a:t>
            </a:r>
          </a:p>
          <a:p>
            <a:pPr>
              <a:buFont typeface="Arial" panose="020B0604020202020204" pitchFamily="34" charset="0"/>
              <a:buChar char="•"/>
            </a:pPr>
            <a:r>
              <a:rPr lang="en-US" sz="1800" dirty="0"/>
              <a:t>Each tree is trained on weighted sample to focus on previous mispredictions, so combination reduces bias (but may increase variance if there are many deeper trees, as eventually all the weight will be on the few hardest examples)</a:t>
            </a:r>
          </a:p>
          <a:p>
            <a:pPr marL="0" indent="0">
              <a:buFont typeface="Arial" charset="0"/>
              <a:buNone/>
            </a:pPr>
            <a:endParaRPr lang="en-US" sz="1800" dirty="0"/>
          </a:p>
        </p:txBody>
      </p:sp>
      <p:sp>
        <p:nvSpPr>
          <p:cNvPr id="5" name="Content Placeholder 2">
            <a:extLst>
              <a:ext uri="{FF2B5EF4-FFF2-40B4-BE49-F238E27FC236}">
                <a16:creationId xmlns:a16="http://schemas.microsoft.com/office/drawing/2014/main" id="{4D0CD2BF-BF3E-613B-A8FC-7A14951F13EF}"/>
              </a:ext>
            </a:extLst>
          </p:cNvPr>
          <p:cNvSpPr txBox="1">
            <a:spLocks/>
          </p:cNvSpPr>
          <p:nvPr/>
        </p:nvSpPr>
        <p:spPr bwMode="auto">
          <a:xfrm>
            <a:off x="7848600" y="2217420"/>
            <a:ext cx="3200400" cy="410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b="1" dirty="0"/>
              <a:t>Deep Networks</a:t>
            </a:r>
          </a:p>
          <a:p>
            <a:pPr>
              <a:buFont typeface="Arial" panose="020B0604020202020204" pitchFamily="34" charset="0"/>
              <a:buChar char="•"/>
            </a:pPr>
            <a:r>
              <a:rPr lang="en-US" i="1" dirty="0"/>
              <a:t>End-to-end learning </a:t>
            </a:r>
            <a:r>
              <a:rPr lang="en-US" dirty="0"/>
              <a:t>(gradient flow from prediction to input) enables joint optimization of features and prediction</a:t>
            </a:r>
          </a:p>
          <a:p>
            <a:pPr>
              <a:buFont typeface="Arial" panose="020B0604020202020204" pitchFamily="34" charset="0"/>
              <a:buChar char="•"/>
            </a:pPr>
            <a:r>
              <a:rPr lang="en-US" dirty="0"/>
              <a:t>Intermediate layers represent transformations of the data that are more easily re-usable than tree partitions</a:t>
            </a:r>
          </a:p>
          <a:p>
            <a:pPr>
              <a:buFont typeface="Arial" panose="020B0604020202020204" pitchFamily="34" charset="0"/>
              <a:buChar char="•"/>
            </a:pPr>
            <a:r>
              <a:rPr lang="en-US" dirty="0"/>
              <a:t>The structure of the network (max feature width) controls overfitting</a:t>
            </a:r>
          </a:p>
          <a:p>
            <a:pPr>
              <a:buFont typeface="Arial" panose="020B0604020202020204" pitchFamily="34" charset="0"/>
              <a:buChar char="•"/>
            </a:pPr>
            <a:r>
              <a:rPr lang="en-US" dirty="0"/>
              <a:t>Massive datasets further reduce variance when training “from scratch”</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852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8281-8620-C517-A757-A9DB3C36B7EE}"/>
              </a:ext>
            </a:extLst>
          </p:cNvPr>
          <p:cNvSpPr>
            <a:spLocks noGrp="1"/>
          </p:cNvSpPr>
          <p:nvPr>
            <p:ph type="title"/>
          </p:nvPr>
        </p:nvSpPr>
        <p:spPr/>
        <p:txBody>
          <a:bodyPr/>
          <a:lstStyle/>
          <a:p>
            <a:r>
              <a:rPr lang="en-US" dirty="0"/>
              <a:t>Deep network optimization</a:t>
            </a:r>
          </a:p>
        </p:txBody>
      </p:sp>
      <p:sp>
        <p:nvSpPr>
          <p:cNvPr id="3" name="Content Placeholder 2">
            <a:extLst>
              <a:ext uri="{FF2B5EF4-FFF2-40B4-BE49-F238E27FC236}">
                <a16:creationId xmlns:a16="http://schemas.microsoft.com/office/drawing/2014/main" id="{15899684-090F-3819-DA65-800E6741C654}"/>
              </a:ext>
            </a:extLst>
          </p:cNvPr>
          <p:cNvSpPr>
            <a:spLocks noGrp="1"/>
          </p:cNvSpPr>
          <p:nvPr>
            <p:ph idx="1"/>
          </p:nvPr>
        </p:nvSpPr>
        <p:spPr>
          <a:xfrm>
            <a:off x="609600" y="990600"/>
            <a:ext cx="10972800" cy="5715000"/>
          </a:xfrm>
        </p:spPr>
        <p:txBody>
          <a:bodyPr>
            <a:normAutofit fontScale="62500" lnSpcReduction="20000"/>
          </a:bodyPr>
          <a:lstStyle/>
          <a:p>
            <a:r>
              <a:rPr lang="en-US" dirty="0"/>
              <a:t>The long-standing challenge in deep (many-layer) neural networks is how to optimize them</a:t>
            </a:r>
          </a:p>
          <a:p>
            <a:r>
              <a:rPr lang="en-US" dirty="0"/>
              <a:t>Optimization is by stochastic gradient descent (SGD) and back-propagation</a:t>
            </a:r>
          </a:p>
          <a:p>
            <a:pPr lvl="1"/>
            <a:r>
              <a:rPr lang="en-US" dirty="0"/>
              <a:t>where weight updates are computed by summing products of error gradients from input of the weight to the network’s output</a:t>
            </a:r>
          </a:p>
          <a:p>
            <a:pPr lvl="1"/>
            <a:r>
              <a:rPr lang="en-US" dirty="0"/>
              <a:t>SGD is performed efficiently using back-propagation, a dynamic program that re-uses weight gradient computations at each layer to compute the gradients for the previous layer </a:t>
            </a:r>
          </a:p>
          <a:p>
            <a:r>
              <a:rPr lang="en-US" dirty="0"/>
              <a:t>Deep networks are composed of layers and activations</a:t>
            </a:r>
          </a:p>
          <a:p>
            <a:pPr lvl="1"/>
            <a:r>
              <a:rPr lang="en-US" dirty="0"/>
              <a:t>Sigmoid activations, traditionally used, have gradients less than 1 everywhere, and often much less than 1, so gradients “vanish” in earlier layers, due to a product of many values less than 1</a:t>
            </a:r>
          </a:p>
          <a:p>
            <a:pPr lvl="1"/>
            <a:r>
              <a:rPr lang="en-US" dirty="0" err="1"/>
              <a:t>ReLU</a:t>
            </a:r>
            <a:r>
              <a:rPr lang="en-US" dirty="0"/>
              <a:t> activations have gradients of 0 or 1 everywhere, so they do not have this problem as much, but you can have “dead” (gradient=0 for input of all/most samples) </a:t>
            </a:r>
            <a:r>
              <a:rPr lang="en-US" dirty="0" err="1"/>
              <a:t>ReLUs</a:t>
            </a:r>
            <a:r>
              <a:rPr lang="en-US" dirty="0"/>
              <a:t> that can hinder optimization </a:t>
            </a:r>
          </a:p>
          <a:p>
            <a:pPr lvl="1"/>
            <a:r>
              <a:rPr lang="en-US" dirty="0"/>
              <a:t>Skip connections add the output of one layer to the output of a later layer (gradient=1), enabling error gradients to flow through the entire network</a:t>
            </a:r>
          </a:p>
          <a:p>
            <a:r>
              <a:rPr lang="en-US" dirty="0"/>
              <a:t> SGD has many variants and tricks to improve speed and stability of optimization</a:t>
            </a:r>
          </a:p>
          <a:p>
            <a:pPr lvl="1"/>
            <a:r>
              <a:rPr lang="en-US" dirty="0"/>
              <a:t>Momentum accelerates the steps when sequential batches produce similar error gradients</a:t>
            </a:r>
          </a:p>
          <a:p>
            <a:pPr lvl="1"/>
            <a:r>
              <a:rPr lang="en-US" dirty="0"/>
              <a:t>Gradient path length normalizations prevent focusing too much on a small number of weights</a:t>
            </a:r>
          </a:p>
          <a:p>
            <a:pPr lvl="1"/>
            <a:r>
              <a:rPr lang="en-US" dirty="0"/>
              <a:t>Gradient clipping (for example, g = max(min(g, </a:t>
            </a:r>
            <a:r>
              <a:rPr lang="en-US" dirty="0" err="1"/>
              <a:t>g_max</a:t>
            </a:r>
            <a:r>
              <a:rPr lang="en-US" dirty="0"/>
              <a:t>), -</a:t>
            </a:r>
            <a:r>
              <a:rPr lang="en-US" dirty="0" err="1"/>
              <a:t>gmax</a:t>
            </a:r>
            <a:r>
              <a:rPr lang="en-US" dirty="0"/>
              <a:t>)) prevents gradients from “exploding” and improves stability of optimization</a:t>
            </a:r>
          </a:p>
          <a:p>
            <a:pPr lvl="1"/>
            <a:r>
              <a:rPr lang="en-US" dirty="0" err="1"/>
              <a:t>SGD+momentum</a:t>
            </a:r>
            <a:r>
              <a:rPr lang="en-US" dirty="0"/>
              <a:t> and Adam (</a:t>
            </a:r>
            <a:r>
              <a:rPr lang="en-US" dirty="0" err="1"/>
              <a:t>SGD+momentum+normalization</a:t>
            </a:r>
            <a:r>
              <a:rPr lang="en-US" dirty="0"/>
              <a:t>) are most widely used, but more advanced methods are available, such as RANGER (Rectified Adam with gradient centering and look-ahead)</a:t>
            </a:r>
          </a:p>
        </p:txBody>
      </p:sp>
    </p:spTree>
    <p:extLst>
      <p:ext uri="{BB962C8B-B14F-4D97-AF65-F5344CB8AC3E}">
        <p14:creationId xmlns:p14="http://schemas.microsoft.com/office/powerpoint/2010/main" val="219471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D6C0-A66E-DAA8-7691-8291C74676C3}"/>
              </a:ext>
            </a:extLst>
          </p:cNvPr>
          <p:cNvSpPr>
            <a:spLocks noGrp="1"/>
          </p:cNvSpPr>
          <p:nvPr>
            <p:ph type="title"/>
          </p:nvPr>
        </p:nvSpPr>
        <p:spPr/>
        <p:txBody>
          <a:bodyPr>
            <a:normAutofit/>
          </a:bodyPr>
          <a:lstStyle/>
          <a:p>
            <a:r>
              <a:rPr lang="en-US" dirty="0"/>
              <a:t>Whose job is ML – human or machine?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7ABD5D-3095-FE07-9070-50D658D7597D}"/>
                  </a:ext>
                </a:extLst>
              </p:cNvPr>
              <p:cNvSpPr>
                <a:spLocks noGrp="1"/>
              </p:cNvSpPr>
              <p:nvPr>
                <p:ph idx="1"/>
              </p:nvPr>
            </p:nvSpPr>
            <p:spPr>
              <a:xfrm>
                <a:off x="1447800" y="990600"/>
                <a:ext cx="9186334" cy="5748010"/>
              </a:xfrm>
            </p:spPr>
            <p:txBody>
              <a:bodyPr>
                <a:normAutofit fontScale="77500" lnSpcReduction="20000"/>
              </a:bodyPr>
              <a:lstStyle/>
              <a:p>
                <a:endParaRPr lang="en-US" dirty="0"/>
              </a:p>
              <a:p>
                <a:endParaRPr lang="en-US" dirty="0"/>
              </a:p>
              <a:p>
                <a:endParaRPr lang="en-US" dirty="0"/>
              </a:p>
              <a:p>
                <a:r>
                  <a:rPr lang="en-US" dirty="0"/>
                  <a:t>Problem definition: human</a:t>
                </a:r>
              </a:p>
              <a:p>
                <a:endParaRPr lang="en-US" dirty="0"/>
              </a:p>
              <a:p>
                <a:r>
                  <a:rPr lang="en-US" dirty="0"/>
                  <a:t>Objective (</a:t>
                </a:r>
                <a:r>
                  <a:rPr lang="en-US" i="1" dirty="0"/>
                  <a:t>Loss</a:t>
                </a:r>
                <a:r>
                  <a:rPr lang="en-US" dirty="0"/>
                  <a:t>): human (with automatic validation)</a:t>
                </a:r>
              </a:p>
              <a:p>
                <a:endParaRPr lang="en-US" dirty="0"/>
              </a:p>
              <a:p>
                <a:r>
                  <a:rPr lang="en-US" dirty="0"/>
                  <a:t>Data collection/curation (</a:t>
                </a:r>
                <a:r>
                  <a:rPr lang="en-US" i="1" dirty="0"/>
                  <a:t>X, y</a:t>
                </a:r>
                <a:r>
                  <a:rPr lang="en-US" dirty="0"/>
                  <a:t>): mainly human, but less supervised approaches becoming popular to reduce requirements</a:t>
                </a:r>
              </a:p>
              <a:p>
                <a:endParaRPr lang="en-US" dirty="0"/>
              </a:p>
              <a:p>
                <a:r>
                  <a:rPr lang="en-US" dirty="0"/>
                  <a:t>Feature encoding (</a:t>
                </a:r>
                <a:r>
                  <a:rPr lang="en-US" i="1" dirty="0"/>
                  <a:t>X</a:t>
                </a:r>
                <a:r>
                  <a:rPr lang="en-US" dirty="0"/>
                  <a:t>): human or machine, depending on </a:t>
                </a:r>
                <a:r>
                  <a:rPr lang="en-US" i="1" dirty="0"/>
                  <a:t>f</a:t>
                </a:r>
              </a:p>
              <a:p>
                <a:endParaRPr lang="en-US" dirty="0"/>
              </a:p>
              <a:p>
                <a:r>
                  <a:rPr lang="en-US" dirty="0"/>
                  <a:t>Model definition (</a:t>
                </a:r>
                <a:r>
                  <a:rPr lang="en-US" i="1" dirty="0"/>
                  <a:t>f</a:t>
                </a:r>
                <a:r>
                  <a:rPr lang="en-US" dirty="0"/>
                  <a:t>): human</a:t>
                </a:r>
              </a:p>
              <a:p>
                <a:endParaRPr lang="en-US" dirty="0"/>
              </a:p>
              <a:p>
                <a:r>
                  <a:rPr lang="en-US" dirty="0"/>
                  <a:t>Parameters (</a:t>
                </a:r>
                <a14:m>
                  <m:oMath xmlns:m="http://schemas.openxmlformats.org/officeDocument/2006/math">
                    <m:r>
                      <a:rPr lang="en-US" sz="3200" b="0" i="1" smtClean="0">
                        <a:latin typeface="Cambria Math" panose="02040503050406030204" pitchFamily="18" charset="0"/>
                      </a:rPr>
                      <m:t>𝜃</m:t>
                    </m:r>
                  </m:oMath>
                </a14:m>
                <a:r>
                  <a:rPr lang="en-US" dirty="0"/>
                  <a:t>): machine</a:t>
                </a:r>
              </a:p>
              <a:p>
                <a:pPr lvl="1"/>
                <a:endParaRPr lang="en-US" dirty="0"/>
              </a:p>
            </p:txBody>
          </p:sp>
        </mc:Choice>
        <mc:Fallback>
          <p:sp>
            <p:nvSpPr>
              <p:cNvPr id="3" name="Content Placeholder 2">
                <a:extLst>
                  <a:ext uri="{FF2B5EF4-FFF2-40B4-BE49-F238E27FC236}">
                    <a16:creationId xmlns:a16="http://schemas.microsoft.com/office/drawing/2014/main" id="{E37ABD5D-3095-FE07-9070-50D658D7597D}"/>
                  </a:ext>
                </a:extLst>
              </p:cNvPr>
              <p:cNvSpPr>
                <a:spLocks noGrp="1" noRot="1" noChangeAspect="1" noMove="1" noResize="1" noEditPoints="1" noAdjustHandles="1" noChangeArrowheads="1" noChangeShapeType="1" noTextEdit="1"/>
              </p:cNvSpPr>
              <p:nvPr>
                <p:ph idx="1"/>
              </p:nvPr>
            </p:nvSpPr>
            <p:spPr>
              <a:xfrm>
                <a:off x="1447800" y="990600"/>
                <a:ext cx="9186334" cy="5748010"/>
              </a:xfrm>
              <a:blipFill>
                <a:blip r:embed="rId3"/>
                <a:stretch>
                  <a:fillRect l="-996" b="-10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B91954B-0A68-353C-0483-0843B7972074}"/>
                  </a:ext>
                </a:extLst>
              </p:cNvPr>
              <p:cNvSpPr txBox="1"/>
              <p:nvPr/>
            </p:nvSpPr>
            <p:spPr>
              <a:xfrm>
                <a:off x="1905000" y="915390"/>
                <a:ext cx="7239000" cy="914161"/>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𝜃</m:t>
                          </m:r>
                        </m:e>
                        <m:sup>
                          <m:r>
                            <a:rPr lang="en-US" sz="3600" b="0" i="1" smtClean="0">
                              <a:latin typeface="Cambria Math" panose="02040503050406030204" pitchFamily="18" charset="0"/>
                            </a:rPr>
                            <m:t>∗</m:t>
                          </m:r>
                        </m:sup>
                      </m:sSup>
                      <m:r>
                        <a:rPr lang="en-US" sz="3600" b="0" i="1" smtClean="0">
                          <a:latin typeface="Cambria Math" panose="02040503050406030204" pitchFamily="18" charset="0"/>
                        </a:rPr>
                        <m:t>=</m:t>
                      </m:r>
                      <m:func>
                        <m:funcPr>
                          <m:ctrlPr>
                            <a:rPr lang="en-US" sz="3600" b="0" i="1" smtClean="0">
                              <a:latin typeface="Cambria Math" panose="02040503050406030204" pitchFamily="18" charset="0"/>
                            </a:rPr>
                          </m:ctrlPr>
                        </m:funcPr>
                        <m:fName>
                          <m:limLow>
                            <m:limLowPr>
                              <m:ctrlPr>
                                <a:rPr lang="en-US" sz="3600" b="0" i="1" smtClean="0">
                                  <a:latin typeface="Cambria Math" panose="02040503050406030204" pitchFamily="18" charset="0"/>
                                </a:rPr>
                              </m:ctrlPr>
                            </m:limLowPr>
                            <m:e>
                              <m:r>
                                <m:rPr>
                                  <m:sty m:val="p"/>
                                </m:rPr>
                                <a:rPr lang="en-US" sz="3600" b="0" i="0" smtClean="0">
                                  <a:latin typeface="Cambria Math" panose="02040503050406030204" pitchFamily="18" charset="0"/>
                                </a:rPr>
                                <m:t>argmin</m:t>
                              </m:r>
                            </m:e>
                            <m:lim>
                              <m:r>
                                <a:rPr lang="en-US" sz="3600" b="0" i="1" smtClean="0">
                                  <a:latin typeface="Cambria Math" panose="02040503050406030204" pitchFamily="18" charset="0"/>
                                </a:rPr>
                                <m:t>𝜃</m:t>
                              </m:r>
                            </m:lim>
                          </m:limLow>
                        </m:fName>
                        <m:e>
                          <m:r>
                            <a:rPr lang="en-US" sz="3600" i="1">
                              <a:latin typeface="Cambria Math" panose="02040503050406030204" pitchFamily="18" charset="0"/>
                            </a:rPr>
                            <m:t>𝐿</m:t>
                          </m:r>
                          <m:r>
                            <a:rPr lang="en-US" sz="3600" b="0" i="1" smtClean="0">
                              <a:latin typeface="Cambria Math" panose="02040503050406030204" pitchFamily="18" charset="0"/>
                            </a:rPr>
                            <m:t>𝑜𝑠𝑠</m:t>
                          </m:r>
                          <m:r>
                            <a:rPr lang="en-US" sz="3600" i="1">
                              <a:latin typeface="Cambria Math" panose="02040503050406030204" pitchFamily="18" charset="0"/>
                            </a:rPr>
                            <m:t>(</m:t>
                          </m:r>
                          <m:r>
                            <a:rPr lang="en-US" sz="3600" i="1">
                              <a:latin typeface="Cambria Math" panose="02040503050406030204" pitchFamily="18" charset="0"/>
                            </a:rPr>
                            <m:t>𝑓</m:t>
                          </m:r>
                          <m:d>
                            <m:dPr>
                              <m:ctrlPr>
                                <a:rPr lang="en-US" sz="3600" i="1">
                                  <a:latin typeface="Cambria Math" panose="02040503050406030204" pitchFamily="18" charset="0"/>
                                </a:rPr>
                              </m:ctrlPr>
                            </m:dPr>
                            <m:e>
                              <m:r>
                                <a:rPr lang="en-US" sz="3600" b="1" i="1" smtClean="0">
                                  <a:solidFill>
                                    <a:srgbClr val="FF0000"/>
                                  </a:solidFill>
                                  <a:latin typeface="Cambria Math" panose="02040503050406030204" pitchFamily="18" charset="0"/>
                                </a:rPr>
                                <m:t>𝑿</m:t>
                              </m:r>
                              <m:r>
                                <a:rPr lang="en-US" sz="3600" i="1">
                                  <a:latin typeface="Cambria Math" panose="02040503050406030204" pitchFamily="18" charset="0"/>
                                </a:rPr>
                                <m:t>;</m:t>
                              </m:r>
                              <m:r>
                                <a:rPr lang="en-US" sz="3600" i="1">
                                  <a:latin typeface="Cambria Math" panose="02040503050406030204" pitchFamily="18" charset="0"/>
                                </a:rPr>
                                <m:t>𝜃</m:t>
                              </m:r>
                            </m:e>
                          </m:d>
                          <m:r>
                            <a:rPr lang="en-US" sz="3600" i="1">
                              <a:latin typeface="Cambria Math" panose="02040503050406030204" pitchFamily="18" charset="0"/>
                            </a:rPr>
                            <m:t>,</m:t>
                          </m:r>
                          <m:r>
                            <a:rPr lang="en-US" sz="3600" b="1" i="1" smtClean="0">
                              <a:latin typeface="Cambria Math" panose="02040503050406030204" pitchFamily="18" charset="0"/>
                            </a:rPr>
                            <m:t>𝒚</m:t>
                          </m:r>
                          <m:r>
                            <a:rPr lang="en-US" sz="3600" i="1">
                              <a:latin typeface="Cambria Math" panose="02040503050406030204" pitchFamily="18" charset="0"/>
                            </a:rPr>
                            <m:t>)</m:t>
                          </m:r>
                        </m:e>
                      </m:func>
                    </m:oMath>
                  </m:oMathPara>
                </a14:m>
                <a:endParaRPr lang="en-US" sz="3600" dirty="0"/>
              </a:p>
            </p:txBody>
          </p:sp>
        </mc:Choice>
        <mc:Fallback>
          <p:sp>
            <p:nvSpPr>
              <p:cNvPr id="4" name="TextBox 3">
                <a:extLst>
                  <a:ext uri="{FF2B5EF4-FFF2-40B4-BE49-F238E27FC236}">
                    <a16:creationId xmlns:a16="http://schemas.microsoft.com/office/drawing/2014/main" id="{DB91954B-0A68-353C-0483-0843B7972074}"/>
                  </a:ext>
                </a:extLst>
              </p:cNvPr>
              <p:cNvSpPr txBox="1">
                <a:spLocks noRot="1" noChangeAspect="1" noMove="1" noResize="1" noEditPoints="1" noAdjustHandles="1" noChangeArrowheads="1" noChangeShapeType="1" noTextEdit="1"/>
              </p:cNvSpPr>
              <p:nvPr/>
            </p:nvSpPr>
            <p:spPr>
              <a:xfrm>
                <a:off x="1905000" y="915390"/>
                <a:ext cx="7239000" cy="914161"/>
              </a:xfrm>
              <a:prstGeom prst="rect">
                <a:avLst/>
              </a:prstGeom>
              <a:blipFill>
                <a:blip r:embed="rId4"/>
                <a:stretch>
                  <a:fillRect/>
                </a:stretch>
              </a:blipFill>
            </p:spPr>
            <p:txBody>
              <a:bodyPr/>
              <a:lstStyle/>
              <a:p>
                <a:r>
                  <a:rPr lang="en-US">
                    <a:noFill/>
                  </a:rPr>
                  <a:t> </a:t>
                </a:r>
              </a:p>
            </p:txBody>
          </p:sp>
        </mc:Fallback>
      </mc:AlternateContent>
      <p:pic>
        <p:nvPicPr>
          <p:cNvPr id="2050" name="Picture 2" descr="Book review: 'Human/Machine: The Future of Our Partnership ...">
            <a:extLst>
              <a:ext uri="{FF2B5EF4-FFF2-40B4-BE49-F238E27FC236}">
                <a16:creationId xmlns:a16="http://schemas.microsoft.com/office/drawing/2014/main" id="{BCC215EE-6476-923D-3DBE-0EEE83F33B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907" y="4426523"/>
            <a:ext cx="818092" cy="613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ok review: 'Human/Machine: The Future of Our Partnership ...">
            <a:extLst>
              <a:ext uri="{FF2B5EF4-FFF2-40B4-BE49-F238E27FC236}">
                <a16:creationId xmlns:a16="http://schemas.microsoft.com/office/drawing/2014/main" id="{7A59BF9F-8CF9-BBE0-B580-99230FA8DE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907" y="2690752"/>
            <a:ext cx="818092" cy="6135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ok review: 'Human/Machine: The Future of Our Partnership ...">
            <a:extLst>
              <a:ext uri="{FF2B5EF4-FFF2-40B4-BE49-F238E27FC236}">
                <a16:creationId xmlns:a16="http://schemas.microsoft.com/office/drawing/2014/main" id="{70787EC3-2653-7D64-C18F-4E361EB4DC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338" y="5332014"/>
            <a:ext cx="818092" cy="6135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42B503-38F7-8CC2-A2FB-83FC59967932}"/>
              </a:ext>
            </a:extLst>
          </p:cNvPr>
          <p:cNvSpPr txBox="1"/>
          <p:nvPr/>
        </p:nvSpPr>
        <p:spPr>
          <a:xfrm flipH="1">
            <a:off x="10747365" y="6477000"/>
            <a:ext cx="1478282" cy="261610"/>
          </a:xfrm>
          <a:prstGeom prst="rect">
            <a:avLst/>
          </a:prstGeom>
          <a:noFill/>
        </p:spPr>
        <p:txBody>
          <a:bodyPr wrap="square" rtlCol="0">
            <a:spAutoFit/>
          </a:bodyPr>
          <a:lstStyle/>
          <a:p>
            <a:r>
              <a:rPr lang="en-US" sz="1100" dirty="0">
                <a:solidFill>
                  <a:schemeClr val="bg1">
                    <a:lumMod val="65000"/>
                  </a:schemeClr>
                </a:solidFill>
                <a:hlinkClick r:id="rId6">
                  <a:extLst>
                    <a:ext uri="{A12FA001-AC4F-418D-AE19-62706E023703}">
                      <ahyp:hlinkClr xmlns:ahyp="http://schemas.microsoft.com/office/drawing/2018/hyperlinkcolor" val="tx"/>
                    </a:ext>
                  </a:extLst>
                </a:hlinkClick>
              </a:rPr>
              <a:t>Shake hands fig</a:t>
            </a:r>
            <a:endParaRPr lang="en-US" sz="1100" dirty="0">
              <a:solidFill>
                <a:schemeClr val="bg1">
                  <a:lumMod val="65000"/>
                </a:schemeClr>
              </a:solidFill>
            </a:endParaRPr>
          </a:p>
        </p:txBody>
      </p:sp>
      <p:pic>
        <p:nvPicPr>
          <p:cNvPr id="2054" name="Picture 6" descr="Fit Young Woman Free Stock Photo - Public Domain Pictures">
            <a:extLst>
              <a:ext uri="{FF2B5EF4-FFF2-40B4-BE49-F238E27FC236}">
                <a16:creationId xmlns:a16="http://schemas.microsoft.com/office/drawing/2014/main" id="{72C92EB5-C3A1-AE16-5B0A-800862C91A8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1355"/>
          <a:stretch/>
        </p:blipFill>
        <p:spPr bwMode="auto">
          <a:xfrm>
            <a:off x="334156" y="1911922"/>
            <a:ext cx="873274" cy="686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it Young Woman Free Stock Photo - Public Domain Pictures">
            <a:extLst>
              <a:ext uri="{FF2B5EF4-FFF2-40B4-BE49-F238E27FC236}">
                <a16:creationId xmlns:a16="http://schemas.microsoft.com/office/drawing/2014/main" id="{70564FB4-1BAE-510D-2C4F-68CF48F9228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1355"/>
          <a:stretch/>
        </p:blipFill>
        <p:spPr bwMode="auto">
          <a:xfrm>
            <a:off x="338233" y="3447812"/>
            <a:ext cx="873274" cy="6867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09E7E5E-3CFA-223F-879B-EF794FAA5E8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470" y="6000446"/>
            <a:ext cx="558800" cy="85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1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2D066-1A51-5FEF-BC34-715F510291FF}"/>
              </a:ext>
            </a:extLst>
          </p:cNvPr>
          <p:cNvSpPr>
            <a:spLocks noGrp="1"/>
          </p:cNvSpPr>
          <p:nvPr>
            <p:ph type="title"/>
          </p:nvPr>
        </p:nvSpPr>
        <p:spPr/>
        <p:txBody>
          <a:bodyPr/>
          <a:lstStyle/>
          <a:p>
            <a:r>
              <a:rPr lang="en-US" dirty="0"/>
              <a:t>Midterm Exam Logistics</a:t>
            </a:r>
          </a:p>
        </p:txBody>
      </p:sp>
      <p:sp>
        <p:nvSpPr>
          <p:cNvPr id="3" name="Content Placeholder 2">
            <a:extLst>
              <a:ext uri="{FF2B5EF4-FFF2-40B4-BE49-F238E27FC236}">
                <a16:creationId xmlns:a16="http://schemas.microsoft.com/office/drawing/2014/main" id="{20A94EE8-3EC9-4DFF-5D29-4A9B4219900E}"/>
              </a:ext>
            </a:extLst>
          </p:cNvPr>
          <p:cNvSpPr>
            <a:spLocks noGrp="1"/>
          </p:cNvSpPr>
          <p:nvPr>
            <p:ph idx="1"/>
          </p:nvPr>
        </p:nvSpPr>
        <p:spPr>
          <a:xfrm>
            <a:off x="609600" y="990600"/>
            <a:ext cx="11277600" cy="5486400"/>
          </a:xfrm>
        </p:spPr>
        <p:txBody>
          <a:bodyPr>
            <a:normAutofit fontScale="85000" lnSpcReduction="20000"/>
          </a:bodyPr>
          <a:lstStyle/>
          <a:p>
            <a:r>
              <a:rPr lang="en-US" dirty="0"/>
              <a:t>Mar 9 (exam will be open for most of the day)</a:t>
            </a:r>
          </a:p>
          <a:p>
            <a:r>
              <a:rPr lang="en-US" dirty="0"/>
              <a:t>Exam will be 75 minutes long (or longer for those with DRES accommodations)</a:t>
            </a:r>
          </a:p>
          <a:p>
            <a:r>
              <a:rPr lang="en-US" dirty="0"/>
              <a:t>Mainly multiple choice / multiple select</a:t>
            </a:r>
          </a:p>
          <a:p>
            <a:pPr lvl="1"/>
            <a:r>
              <a:rPr lang="en-US" dirty="0"/>
              <a:t>No coding or complex calculations; mainly tests conceptual understanding</a:t>
            </a:r>
          </a:p>
          <a:p>
            <a:r>
              <a:rPr lang="en-US" dirty="0"/>
              <a:t>You take it at home (open book) on </a:t>
            </a:r>
            <a:r>
              <a:rPr lang="en-US" dirty="0" err="1"/>
              <a:t>PrairieLearn</a:t>
            </a:r>
            <a:endParaRPr lang="en-US" dirty="0"/>
          </a:p>
          <a:p>
            <a:r>
              <a:rPr lang="en-US" b="1" dirty="0"/>
              <a:t>Not cheating</a:t>
            </a:r>
          </a:p>
          <a:p>
            <a:pPr lvl="1"/>
            <a:r>
              <a:rPr lang="en-US" dirty="0"/>
              <a:t>Consult notes, practice questions/answers, slides, internet, etc.</a:t>
            </a:r>
          </a:p>
          <a:p>
            <a:r>
              <a:rPr lang="en-US" b="1" dirty="0"/>
              <a:t>Cheating</a:t>
            </a:r>
          </a:p>
          <a:p>
            <a:pPr lvl="1"/>
            <a:r>
              <a:rPr lang="en-US" dirty="0"/>
              <a:t>Talking to a classmate  about the exam after one (but not both) of you has taken it</a:t>
            </a:r>
          </a:p>
          <a:p>
            <a:pPr lvl="1"/>
            <a:r>
              <a:rPr lang="en-US" dirty="0"/>
              <a:t>Getting help from another person during the exam </a:t>
            </a:r>
          </a:p>
          <a:p>
            <a:r>
              <a:rPr lang="en-US" dirty="0"/>
              <a:t>You will not have time to look up all the answers, so do prepare by reviewing slides, lectures, AML book, and practice questions</a:t>
            </a:r>
          </a:p>
        </p:txBody>
      </p:sp>
    </p:spTree>
    <p:extLst>
      <p:ext uri="{BB962C8B-B14F-4D97-AF65-F5344CB8AC3E}">
        <p14:creationId xmlns:p14="http://schemas.microsoft.com/office/powerpoint/2010/main" val="295856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2021-F4E1-10AD-88DE-2BB56C09997A}"/>
              </a:ext>
            </a:extLst>
          </p:cNvPr>
          <p:cNvSpPr>
            <a:spLocks noGrp="1"/>
          </p:cNvSpPr>
          <p:nvPr>
            <p:ph type="title"/>
          </p:nvPr>
        </p:nvSpPr>
        <p:spPr/>
        <p:txBody>
          <a:bodyPr/>
          <a:lstStyle/>
          <a:p>
            <a:r>
              <a:rPr lang="en-US" dirty="0"/>
              <a:t>Midterm Exam Central Topics</a:t>
            </a:r>
          </a:p>
        </p:txBody>
      </p:sp>
      <p:sp>
        <p:nvSpPr>
          <p:cNvPr id="3" name="Content Placeholder 2">
            <a:extLst>
              <a:ext uri="{FF2B5EF4-FFF2-40B4-BE49-F238E27FC236}">
                <a16:creationId xmlns:a16="http://schemas.microsoft.com/office/drawing/2014/main" id="{BD77B0FD-2296-E32C-CEF3-16A17F5D1023}"/>
              </a:ext>
            </a:extLst>
          </p:cNvPr>
          <p:cNvSpPr>
            <a:spLocks noGrp="1"/>
          </p:cNvSpPr>
          <p:nvPr>
            <p:ph idx="1"/>
          </p:nvPr>
        </p:nvSpPr>
        <p:spPr>
          <a:xfrm>
            <a:off x="609600" y="990600"/>
            <a:ext cx="10972800" cy="5562600"/>
          </a:xfrm>
        </p:spPr>
        <p:txBody>
          <a:bodyPr>
            <a:normAutofit/>
          </a:bodyPr>
          <a:lstStyle/>
          <a:p>
            <a:r>
              <a:rPr lang="en-US" dirty="0"/>
              <a:t>How does train/test error depend on </a:t>
            </a:r>
          </a:p>
          <a:p>
            <a:pPr lvl="1"/>
            <a:r>
              <a:rPr lang="en-US" dirty="0"/>
              <a:t>Number of training samples</a:t>
            </a:r>
          </a:p>
          <a:p>
            <a:pPr lvl="1"/>
            <a:r>
              <a:rPr lang="en-US" dirty="0"/>
              <a:t>Complexity of model</a:t>
            </a:r>
          </a:p>
          <a:p>
            <a:r>
              <a:rPr lang="en-US" dirty="0"/>
              <a:t>Bias-variance trade-off, including meaning of “bias” and “variance” for ML models and “overfitting”</a:t>
            </a:r>
          </a:p>
          <a:p>
            <a:r>
              <a:rPr lang="en-US" dirty="0"/>
              <a:t>Basic function/form/assumptions of classification/regression models (KNN, NB, linear/logistic regression, trees, SVMs, boosted trees, random forests, ensembles</a:t>
            </a:r>
          </a:p>
          <a:p>
            <a:r>
              <a:rPr lang="en-US" dirty="0"/>
              <a:t>Entropy/Information gain</a:t>
            </a:r>
          </a:p>
          <a:p>
            <a:r>
              <a:rPr lang="en-US" dirty="0"/>
              <a:t>SGD and activation layers</a:t>
            </a:r>
          </a:p>
          <a:p>
            <a:endParaRPr lang="en-US" dirty="0"/>
          </a:p>
          <a:p>
            <a:endParaRPr lang="en-US" dirty="0"/>
          </a:p>
        </p:txBody>
      </p:sp>
    </p:spTree>
    <p:extLst>
      <p:ext uri="{BB962C8B-B14F-4D97-AF65-F5344CB8AC3E}">
        <p14:creationId xmlns:p14="http://schemas.microsoft.com/office/powerpoint/2010/main" val="4200988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D4BC-A111-FFEB-EA38-01EE17599D4A}"/>
              </a:ext>
            </a:extLst>
          </p:cNvPr>
          <p:cNvSpPr>
            <a:spLocks noGrp="1"/>
          </p:cNvSpPr>
          <p:nvPr>
            <p:ph type="title"/>
          </p:nvPr>
        </p:nvSpPr>
        <p:spPr/>
        <p:txBody>
          <a:bodyPr/>
          <a:lstStyle/>
          <a:p>
            <a:r>
              <a:rPr lang="en-US" dirty="0"/>
              <a:t>Bias-Variance Trade-off</a:t>
            </a:r>
          </a:p>
        </p:txBody>
      </p:sp>
      <p:sp>
        <p:nvSpPr>
          <p:cNvPr id="4" name="TextBox 3">
            <a:extLst>
              <a:ext uri="{FF2B5EF4-FFF2-40B4-BE49-F238E27FC236}">
                <a16:creationId xmlns:a16="http://schemas.microsoft.com/office/drawing/2014/main" id="{A9132E92-53A3-5496-2CAD-0CCC15B371E2}"/>
              </a:ext>
            </a:extLst>
          </p:cNvPr>
          <p:cNvSpPr txBox="1"/>
          <p:nvPr/>
        </p:nvSpPr>
        <p:spPr>
          <a:xfrm>
            <a:off x="152400" y="6400800"/>
            <a:ext cx="2416046" cy="369332"/>
          </a:xfrm>
          <a:prstGeom prst="rect">
            <a:avLst/>
          </a:prstGeom>
          <a:noFill/>
        </p:spPr>
        <p:txBody>
          <a:bodyPr wrap="none" rtlCol="0">
            <a:spAutoFit/>
          </a:bodyPr>
          <a:lstStyle/>
          <a:p>
            <a:r>
              <a:rPr lang="en-US" dirty="0"/>
              <a:t>See </a:t>
            </a:r>
            <a:r>
              <a:rPr lang="en-US" dirty="0">
                <a:hlinkClick r:id="rId2"/>
              </a:rPr>
              <a:t>this</a:t>
            </a:r>
            <a:r>
              <a:rPr lang="en-US" dirty="0"/>
              <a:t> for derivation</a:t>
            </a:r>
          </a:p>
        </p:txBody>
      </p:sp>
      <p:pic>
        <p:nvPicPr>
          <p:cNvPr id="8" name="Picture 7">
            <a:extLst>
              <a:ext uri="{FF2B5EF4-FFF2-40B4-BE49-F238E27FC236}">
                <a16:creationId xmlns:a16="http://schemas.microsoft.com/office/drawing/2014/main" id="{FD21AC47-0A44-63CE-2884-EFCE6B53ADF8}"/>
              </a:ext>
            </a:extLst>
          </p:cNvPr>
          <p:cNvPicPr>
            <a:picLocks noChangeAspect="1"/>
          </p:cNvPicPr>
          <p:nvPr/>
        </p:nvPicPr>
        <p:blipFill>
          <a:blip r:embed="rId3"/>
          <a:stretch>
            <a:fillRect/>
          </a:stretch>
        </p:blipFill>
        <p:spPr>
          <a:xfrm>
            <a:off x="535521" y="956775"/>
            <a:ext cx="11253201" cy="1114948"/>
          </a:xfrm>
          <a:prstGeom prst="rect">
            <a:avLst/>
          </a:prstGeom>
        </p:spPr>
      </p:pic>
      <p:sp>
        <p:nvSpPr>
          <p:cNvPr id="11" name="TextBox 10">
            <a:extLst>
              <a:ext uri="{FF2B5EF4-FFF2-40B4-BE49-F238E27FC236}">
                <a16:creationId xmlns:a16="http://schemas.microsoft.com/office/drawing/2014/main" id="{8B080DC4-A88A-CD06-5979-C5C3AE28A3D5}"/>
              </a:ext>
            </a:extLst>
          </p:cNvPr>
          <p:cNvSpPr txBox="1"/>
          <p:nvPr/>
        </p:nvSpPr>
        <p:spPr>
          <a:xfrm>
            <a:off x="10668000" y="6350177"/>
            <a:ext cx="1140056" cy="307777"/>
          </a:xfrm>
          <a:prstGeom prst="rect">
            <a:avLst/>
          </a:prstGeom>
          <a:noFill/>
        </p:spPr>
        <p:txBody>
          <a:bodyPr wrap="none" rtlCol="0">
            <a:spAutoFit/>
          </a:bodyPr>
          <a:lstStyle/>
          <a:p>
            <a:r>
              <a:rPr lang="en-US" sz="1400" dirty="0">
                <a:solidFill>
                  <a:schemeClr val="bg1">
                    <a:lumMod val="50000"/>
                  </a:schemeClr>
                </a:solidFill>
                <a:hlinkClick r:id="rId4">
                  <a:extLst>
                    <a:ext uri="{A12FA001-AC4F-418D-AE19-62706E023703}">
                      <ahyp:hlinkClr xmlns:ahyp="http://schemas.microsoft.com/office/drawing/2018/hyperlinkcolor" val="tx"/>
                    </a:ext>
                  </a:extLst>
                </a:hlinkClick>
              </a:rPr>
              <a:t>Fig Sources</a:t>
            </a:r>
            <a:endParaRPr lang="en-US" sz="1400" dirty="0">
              <a:solidFill>
                <a:schemeClr val="bg1">
                  <a:lumMod val="50000"/>
                </a:schemeClr>
              </a:solidFill>
            </a:endParaRPr>
          </a:p>
        </p:txBody>
      </p:sp>
      <p:sp>
        <p:nvSpPr>
          <p:cNvPr id="5" name="TextBox 4">
            <a:extLst>
              <a:ext uri="{FF2B5EF4-FFF2-40B4-BE49-F238E27FC236}">
                <a16:creationId xmlns:a16="http://schemas.microsoft.com/office/drawing/2014/main" id="{F4A4A7AC-B338-7949-AA68-A5530A45038E}"/>
              </a:ext>
            </a:extLst>
          </p:cNvPr>
          <p:cNvSpPr txBox="1"/>
          <p:nvPr/>
        </p:nvSpPr>
        <p:spPr>
          <a:xfrm>
            <a:off x="762000" y="2609987"/>
            <a:ext cx="10332957" cy="646331"/>
          </a:xfrm>
          <a:prstGeom prst="rect">
            <a:avLst/>
          </a:prstGeom>
          <a:noFill/>
        </p:spPr>
        <p:txBody>
          <a:bodyPr wrap="none" rtlCol="0">
            <a:spAutoFit/>
          </a:bodyPr>
          <a:lstStyle/>
          <a:p>
            <a:r>
              <a:rPr lang="en-US" b="1" dirty="0"/>
              <a:t>Variance</a:t>
            </a:r>
            <a:r>
              <a:rPr lang="en-US" dirty="0"/>
              <a:t>: due to limited data</a:t>
            </a:r>
          </a:p>
          <a:p>
            <a:r>
              <a:rPr lang="en-US" dirty="0"/>
              <a:t>Different training samples will give different models that vary in predictions for the same test sample</a:t>
            </a:r>
          </a:p>
        </p:txBody>
      </p:sp>
      <p:sp>
        <p:nvSpPr>
          <p:cNvPr id="6" name="TextBox 5">
            <a:extLst>
              <a:ext uri="{FF2B5EF4-FFF2-40B4-BE49-F238E27FC236}">
                <a16:creationId xmlns:a16="http://schemas.microsoft.com/office/drawing/2014/main" id="{0B960FCE-ED53-F6F4-E1F8-F468CED60E66}"/>
              </a:ext>
            </a:extLst>
          </p:cNvPr>
          <p:cNvSpPr txBox="1"/>
          <p:nvPr/>
        </p:nvSpPr>
        <p:spPr>
          <a:xfrm>
            <a:off x="761999" y="3764077"/>
            <a:ext cx="4788490" cy="369332"/>
          </a:xfrm>
          <a:prstGeom prst="rect">
            <a:avLst/>
          </a:prstGeom>
          <a:noFill/>
        </p:spPr>
        <p:txBody>
          <a:bodyPr wrap="none" rtlCol="0">
            <a:spAutoFit/>
          </a:bodyPr>
          <a:lstStyle/>
          <a:p>
            <a:r>
              <a:rPr lang="en-US" dirty="0"/>
              <a:t>“</a:t>
            </a:r>
            <a:r>
              <a:rPr lang="en-US" b="1" dirty="0"/>
              <a:t>Noise</a:t>
            </a:r>
            <a:r>
              <a:rPr lang="en-US" dirty="0"/>
              <a:t>”: irreducible error due to data/problem</a:t>
            </a:r>
          </a:p>
        </p:txBody>
      </p:sp>
      <p:sp>
        <p:nvSpPr>
          <p:cNvPr id="7" name="TextBox 6">
            <a:extLst>
              <a:ext uri="{FF2B5EF4-FFF2-40B4-BE49-F238E27FC236}">
                <a16:creationId xmlns:a16="http://schemas.microsoft.com/office/drawing/2014/main" id="{B21F572A-0CF1-79BC-96DC-89711FFC0556}"/>
              </a:ext>
            </a:extLst>
          </p:cNvPr>
          <p:cNvSpPr txBox="1"/>
          <p:nvPr/>
        </p:nvSpPr>
        <p:spPr>
          <a:xfrm>
            <a:off x="773288" y="4760454"/>
            <a:ext cx="6237605" cy="369332"/>
          </a:xfrm>
          <a:prstGeom prst="rect">
            <a:avLst/>
          </a:prstGeom>
          <a:noFill/>
        </p:spPr>
        <p:txBody>
          <a:bodyPr wrap="none" rtlCol="0">
            <a:spAutoFit/>
          </a:bodyPr>
          <a:lstStyle/>
          <a:p>
            <a:r>
              <a:rPr lang="en-US" b="1" dirty="0"/>
              <a:t>Bias</a:t>
            </a:r>
            <a:r>
              <a:rPr lang="en-US" dirty="0"/>
              <a:t>: error when optimal model is learned from infinite data</a:t>
            </a:r>
          </a:p>
        </p:txBody>
      </p:sp>
      <p:sp>
        <p:nvSpPr>
          <p:cNvPr id="9" name="TextBox 8">
            <a:extLst>
              <a:ext uri="{FF2B5EF4-FFF2-40B4-BE49-F238E27FC236}">
                <a16:creationId xmlns:a16="http://schemas.microsoft.com/office/drawing/2014/main" id="{C0602C90-B7C4-91C3-FDD5-3088A405F4C0}"/>
              </a:ext>
            </a:extLst>
          </p:cNvPr>
          <p:cNvSpPr txBox="1"/>
          <p:nvPr/>
        </p:nvSpPr>
        <p:spPr>
          <a:xfrm>
            <a:off x="773288" y="5431390"/>
            <a:ext cx="9727343" cy="646331"/>
          </a:xfrm>
          <a:prstGeom prst="rect">
            <a:avLst/>
          </a:prstGeom>
          <a:noFill/>
        </p:spPr>
        <p:txBody>
          <a:bodyPr wrap="none" rtlCol="0">
            <a:spAutoFit/>
          </a:bodyPr>
          <a:lstStyle/>
          <a:p>
            <a:r>
              <a:rPr lang="en-US" dirty="0"/>
              <a:t>Above is for regression.  </a:t>
            </a:r>
          </a:p>
          <a:p>
            <a:r>
              <a:rPr lang="en-US" dirty="0"/>
              <a:t>But same error = variance + noise + bias</a:t>
            </a:r>
            <a:r>
              <a:rPr lang="en-US" baseline="30000" dirty="0"/>
              <a:t>2</a:t>
            </a:r>
            <a:r>
              <a:rPr lang="en-US" dirty="0"/>
              <a:t> holds for classification error and logistic regression.</a:t>
            </a:r>
            <a:endParaRPr lang="en-US" baseline="30000" dirty="0"/>
          </a:p>
        </p:txBody>
      </p:sp>
    </p:spTree>
    <p:extLst>
      <p:ext uri="{BB962C8B-B14F-4D97-AF65-F5344CB8AC3E}">
        <p14:creationId xmlns:p14="http://schemas.microsoft.com/office/powerpoint/2010/main" val="2659451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F901-AA33-BDA9-852A-7439FA92D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982141-60A0-3EEE-942A-E91B1B23DF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6196675-E248-AD41-297B-B222690366FC}"/>
              </a:ext>
            </a:extLst>
          </p:cNvPr>
          <p:cNvPicPr>
            <a:picLocks noChangeAspect="1"/>
          </p:cNvPicPr>
          <p:nvPr/>
        </p:nvPicPr>
        <p:blipFill>
          <a:blip r:embed="rId2"/>
          <a:stretch>
            <a:fillRect/>
          </a:stretch>
        </p:blipFill>
        <p:spPr>
          <a:xfrm>
            <a:off x="990600" y="489045"/>
            <a:ext cx="8863431" cy="5641667"/>
          </a:xfrm>
          <a:prstGeom prst="rect">
            <a:avLst/>
          </a:prstGeom>
        </p:spPr>
      </p:pic>
    </p:spTree>
    <p:extLst>
      <p:ext uri="{BB962C8B-B14F-4D97-AF65-F5344CB8AC3E}">
        <p14:creationId xmlns:p14="http://schemas.microsoft.com/office/powerpoint/2010/main" val="3695505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DF9A-04A9-B893-9785-9671C5E34BCF}"/>
              </a:ext>
            </a:extLst>
          </p:cNvPr>
          <p:cNvSpPr>
            <a:spLocks noGrp="1"/>
          </p:cNvSpPr>
          <p:nvPr>
            <p:ph type="title"/>
          </p:nvPr>
        </p:nvSpPr>
        <p:spPr/>
        <p:txBody>
          <a:bodyPr/>
          <a:lstStyle/>
          <a:p>
            <a:r>
              <a:rPr lang="en-US" dirty="0"/>
              <a:t>Performance vs training size</a:t>
            </a:r>
          </a:p>
        </p:txBody>
      </p:sp>
      <p:sp>
        <p:nvSpPr>
          <p:cNvPr id="3" name="Content Placeholder 2">
            <a:extLst>
              <a:ext uri="{FF2B5EF4-FFF2-40B4-BE49-F238E27FC236}">
                <a16:creationId xmlns:a16="http://schemas.microsoft.com/office/drawing/2014/main" id="{4405F3F3-E2DC-7CB2-897D-E8983984116F}"/>
              </a:ext>
            </a:extLst>
          </p:cNvPr>
          <p:cNvSpPr>
            <a:spLocks noGrp="1"/>
          </p:cNvSpPr>
          <p:nvPr>
            <p:ph idx="1"/>
          </p:nvPr>
        </p:nvSpPr>
        <p:spPr>
          <a:xfrm>
            <a:off x="6449202" y="1138237"/>
            <a:ext cx="5410592" cy="2228770"/>
          </a:xfrm>
          <a:ln>
            <a:solidFill>
              <a:schemeClr val="accent1"/>
            </a:solidFill>
          </a:ln>
        </p:spPr>
        <p:txBody>
          <a:bodyPr>
            <a:normAutofit fontScale="77500" lnSpcReduction="20000"/>
          </a:bodyPr>
          <a:lstStyle/>
          <a:p>
            <a:pPr marL="0" indent="0">
              <a:buNone/>
            </a:pPr>
            <a:r>
              <a:rPr lang="en-US" dirty="0"/>
              <a:t>As we get more training data:</a:t>
            </a:r>
          </a:p>
          <a:p>
            <a:pPr marL="971550" lvl="1" indent="-514350">
              <a:buAutoNum type="arabicPeriod"/>
            </a:pPr>
            <a:r>
              <a:rPr lang="en-US" dirty="0"/>
              <a:t>The same model has more difficulty fitting the data</a:t>
            </a:r>
          </a:p>
          <a:p>
            <a:pPr marL="971550" lvl="1" indent="-514350">
              <a:buAutoNum type="arabicPeriod"/>
            </a:pPr>
            <a:r>
              <a:rPr lang="en-US" dirty="0"/>
              <a:t>But the test error becomes closer to training error (reduced generalization error)</a:t>
            </a:r>
          </a:p>
          <a:p>
            <a:pPr marL="971550" lvl="1" indent="-514350">
              <a:buAutoNum type="arabicPeriod"/>
            </a:pPr>
            <a:r>
              <a:rPr lang="en-US" dirty="0"/>
              <a:t>Overall test performance improves</a:t>
            </a:r>
          </a:p>
        </p:txBody>
      </p:sp>
      <p:sp>
        <p:nvSpPr>
          <p:cNvPr id="4" name="Freeform 9">
            <a:extLst>
              <a:ext uri="{FF2B5EF4-FFF2-40B4-BE49-F238E27FC236}">
                <a16:creationId xmlns:a16="http://schemas.microsoft.com/office/drawing/2014/main" id="{CF340C16-455B-514F-D006-E8C4A828AB89}"/>
              </a:ext>
            </a:extLst>
          </p:cNvPr>
          <p:cNvSpPr/>
          <p:nvPr/>
        </p:nvSpPr>
        <p:spPr>
          <a:xfrm>
            <a:off x="1003300" y="3033713"/>
            <a:ext cx="4384675" cy="1349375"/>
          </a:xfrm>
          <a:custGeom>
            <a:avLst/>
            <a:gdLst>
              <a:gd name="connsiteX0" fmla="*/ 0 w 4384110"/>
              <a:gd name="connsiteY0" fmla="*/ 0 h 1349049"/>
              <a:gd name="connsiteX1" fmla="*/ 25052 w 4384110"/>
              <a:gd name="connsiteY1" fmla="*/ 112734 h 1349049"/>
              <a:gd name="connsiteX2" fmla="*/ 75156 w 4384110"/>
              <a:gd name="connsiteY2" fmla="*/ 187890 h 1349049"/>
              <a:gd name="connsiteX3" fmla="*/ 112734 w 4384110"/>
              <a:gd name="connsiteY3" fmla="*/ 212942 h 1349049"/>
              <a:gd name="connsiteX4" fmla="*/ 137787 w 4384110"/>
              <a:gd name="connsiteY4" fmla="*/ 237994 h 1349049"/>
              <a:gd name="connsiteX5" fmla="*/ 212943 w 4384110"/>
              <a:gd name="connsiteY5" fmla="*/ 263047 h 1349049"/>
              <a:gd name="connsiteX6" fmla="*/ 250521 w 4384110"/>
              <a:gd name="connsiteY6" fmla="*/ 275573 h 1349049"/>
              <a:gd name="connsiteX7" fmla="*/ 275573 w 4384110"/>
              <a:gd name="connsiteY7" fmla="*/ 313151 h 1349049"/>
              <a:gd name="connsiteX8" fmla="*/ 313151 w 4384110"/>
              <a:gd name="connsiteY8" fmla="*/ 325677 h 1349049"/>
              <a:gd name="connsiteX9" fmla="*/ 350729 w 4384110"/>
              <a:gd name="connsiteY9" fmla="*/ 350729 h 1349049"/>
              <a:gd name="connsiteX10" fmla="*/ 425885 w 4384110"/>
              <a:gd name="connsiteY10" fmla="*/ 375781 h 1349049"/>
              <a:gd name="connsiteX11" fmla="*/ 463463 w 4384110"/>
              <a:gd name="connsiteY11" fmla="*/ 388307 h 1349049"/>
              <a:gd name="connsiteX12" fmla="*/ 513567 w 4384110"/>
              <a:gd name="connsiteY12" fmla="*/ 400833 h 1349049"/>
              <a:gd name="connsiteX13" fmla="*/ 563671 w 4384110"/>
              <a:gd name="connsiteY13" fmla="*/ 425885 h 1349049"/>
              <a:gd name="connsiteX14" fmla="*/ 651354 w 4384110"/>
              <a:gd name="connsiteY14" fmla="*/ 450937 h 1349049"/>
              <a:gd name="connsiteX15" fmla="*/ 688932 w 4384110"/>
              <a:gd name="connsiteY15" fmla="*/ 475989 h 1349049"/>
              <a:gd name="connsiteX16" fmla="*/ 776614 w 4384110"/>
              <a:gd name="connsiteY16" fmla="*/ 501041 h 1349049"/>
              <a:gd name="connsiteX17" fmla="*/ 814192 w 4384110"/>
              <a:gd name="connsiteY17" fmla="*/ 526093 h 1349049"/>
              <a:gd name="connsiteX18" fmla="*/ 939452 w 4384110"/>
              <a:gd name="connsiteY18" fmla="*/ 563671 h 1349049"/>
              <a:gd name="connsiteX19" fmla="*/ 977030 w 4384110"/>
              <a:gd name="connsiteY19" fmla="*/ 588723 h 1349049"/>
              <a:gd name="connsiteX20" fmla="*/ 1064713 w 4384110"/>
              <a:gd name="connsiteY20" fmla="*/ 613775 h 1349049"/>
              <a:gd name="connsiteX21" fmla="*/ 1139869 w 4384110"/>
              <a:gd name="connsiteY21" fmla="*/ 638827 h 1349049"/>
              <a:gd name="connsiteX22" fmla="*/ 1177447 w 4384110"/>
              <a:gd name="connsiteY22" fmla="*/ 651353 h 1349049"/>
              <a:gd name="connsiteX23" fmla="*/ 1215025 w 4384110"/>
              <a:gd name="connsiteY23" fmla="*/ 676405 h 1349049"/>
              <a:gd name="connsiteX24" fmla="*/ 1277655 w 4384110"/>
              <a:gd name="connsiteY24" fmla="*/ 688931 h 1349049"/>
              <a:gd name="connsiteX25" fmla="*/ 1315233 w 4384110"/>
              <a:gd name="connsiteY25" fmla="*/ 713984 h 1349049"/>
              <a:gd name="connsiteX26" fmla="*/ 1402915 w 4384110"/>
              <a:gd name="connsiteY26" fmla="*/ 739036 h 1349049"/>
              <a:gd name="connsiteX27" fmla="*/ 1478071 w 4384110"/>
              <a:gd name="connsiteY27" fmla="*/ 789140 h 1349049"/>
              <a:gd name="connsiteX28" fmla="*/ 1515650 w 4384110"/>
              <a:gd name="connsiteY28" fmla="*/ 814192 h 1349049"/>
              <a:gd name="connsiteX29" fmla="*/ 1665962 w 4384110"/>
              <a:gd name="connsiteY29" fmla="*/ 864296 h 1349049"/>
              <a:gd name="connsiteX30" fmla="*/ 1703540 w 4384110"/>
              <a:gd name="connsiteY30" fmla="*/ 876822 h 1349049"/>
              <a:gd name="connsiteX31" fmla="*/ 1741118 w 4384110"/>
              <a:gd name="connsiteY31" fmla="*/ 889348 h 1349049"/>
              <a:gd name="connsiteX32" fmla="*/ 1853852 w 4384110"/>
              <a:gd name="connsiteY32" fmla="*/ 951978 h 1349049"/>
              <a:gd name="connsiteX33" fmla="*/ 1891430 w 4384110"/>
              <a:gd name="connsiteY33" fmla="*/ 977030 h 1349049"/>
              <a:gd name="connsiteX34" fmla="*/ 1929008 w 4384110"/>
              <a:gd name="connsiteY34" fmla="*/ 1014608 h 1349049"/>
              <a:gd name="connsiteX35" fmla="*/ 2004165 w 4384110"/>
              <a:gd name="connsiteY35" fmla="*/ 1039660 h 1349049"/>
              <a:gd name="connsiteX36" fmla="*/ 2041743 w 4384110"/>
              <a:gd name="connsiteY36" fmla="*/ 1052186 h 1349049"/>
              <a:gd name="connsiteX37" fmla="*/ 2718148 w 4384110"/>
              <a:gd name="connsiteY37" fmla="*/ 1077238 h 1349049"/>
              <a:gd name="connsiteX38" fmla="*/ 2956143 w 4384110"/>
              <a:gd name="connsiteY38" fmla="*/ 1102290 h 1349049"/>
              <a:gd name="connsiteX39" fmla="*/ 3018773 w 4384110"/>
              <a:gd name="connsiteY39" fmla="*/ 1114816 h 1349049"/>
              <a:gd name="connsiteX40" fmla="*/ 3081403 w 4384110"/>
              <a:gd name="connsiteY40" fmla="*/ 1152394 h 1349049"/>
              <a:gd name="connsiteX41" fmla="*/ 3331924 w 4384110"/>
              <a:gd name="connsiteY41" fmla="*/ 1189973 h 1349049"/>
              <a:gd name="connsiteX42" fmla="*/ 3457184 w 4384110"/>
              <a:gd name="connsiteY42" fmla="*/ 1215025 h 1349049"/>
              <a:gd name="connsiteX43" fmla="*/ 3507288 w 4384110"/>
              <a:gd name="connsiteY43" fmla="*/ 1227551 h 1349049"/>
              <a:gd name="connsiteX44" fmla="*/ 3620022 w 4384110"/>
              <a:gd name="connsiteY44" fmla="*/ 1240077 h 1349049"/>
              <a:gd name="connsiteX45" fmla="*/ 3657600 w 4384110"/>
              <a:gd name="connsiteY45" fmla="*/ 1252603 h 1349049"/>
              <a:gd name="connsiteX46" fmla="*/ 4296428 w 4384110"/>
              <a:gd name="connsiteY46" fmla="*/ 1277655 h 1349049"/>
              <a:gd name="connsiteX47" fmla="*/ 4384110 w 4384110"/>
              <a:gd name="connsiteY47" fmla="*/ 1315233 h 134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84110" h="1349049">
                <a:moveTo>
                  <a:pt x="0" y="0"/>
                </a:moveTo>
                <a:cubicBezTo>
                  <a:pt x="3399" y="20392"/>
                  <a:pt x="10368" y="86303"/>
                  <a:pt x="25052" y="112734"/>
                </a:cubicBezTo>
                <a:cubicBezTo>
                  <a:pt x="39674" y="139054"/>
                  <a:pt x="50104" y="171189"/>
                  <a:pt x="75156" y="187890"/>
                </a:cubicBezTo>
                <a:cubicBezTo>
                  <a:pt x="87682" y="196241"/>
                  <a:pt x="100978" y="203538"/>
                  <a:pt x="112734" y="212942"/>
                </a:cubicBezTo>
                <a:cubicBezTo>
                  <a:pt x="121956" y="220319"/>
                  <a:pt x="127224" y="232712"/>
                  <a:pt x="137787" y="237994"/>
                </a:cubicBezTo>
                <a:cubicBezTo>
                  <a:pt x="161406" y="249804"/>
                  <a:pt x="187891" y="254696"/>
                  <a:pt x="212943" y="263047"/>
                </a:cubicBezTo>
                <a:lnTo>
                  <a:pt x="250521" y="275573"/>
                </a:lnTo>
                <a:cubicBezTo>
                  <a:pt x="258872" y="288099"/>
                  <a:pt x="263818" y="303747"/>
                  <a:pt x="275573" y="313151"/>
                </a:cubicBezTo>
                <a:cubicBezTo>
                  <a:pt x="285883" y="321399"/>
                  <a:pt x="301341" y="319772"/>
                  <a:pt x="313151" y="325677"/>
                </a:cubicBezTo>
                <a:cubicBezTo>
                  <a:pt x="326616" y="332410"/>
                  <a:pt x="336972" y="344615"/>
                  <a:pt x="350729" y="350729"/>
                </a:cubicBezTo>
                <a:cubicBezTo>
                  <a:pt x="374860" y="361454"/>
                  <a:pt x="400833" y="367430"/>
                  <a:pt x="425885" y="375781"/>
                </a:cubicBezTo>
                <a:cubicBezTo>
                  <a:pt x="438411" y="379956"/>
                  <a:pt x="450654" y="385105"/>
                  <a:pt x="463463" y="388307"/>
                </a:cubicBezTo>
                <a:cubicBezTo>
                  <a:pt x="480164" y="392482"/>
                  <a:pt x="497448" y="394788"/>
                  <a:pt x="513567" y="400833"/>
                </a:cubicBezTo>
                <a:cubicBezTo>
                  <a:pt x="531051" y="407389"/>
                  <a:pt x="546508" y="418530"/>
                  <a:pt x="563671" y="425885"/>
                </a:cubicBezTo>
                <a:cubicBezTo>
                  <a:pt x="588827" y="436666"/>
                  <a:pt x="625931" y="444581"/>
                  <a:pt x="651354" y="450937"/>
                </a:cubicBezTo>
                <a:cubicBezTo>
                  <a:pt x="663880" y="459288"/>
                  <a:pt x="675467" y="469256"/>
                  <a:pt x="688932" y="475989"/>
                </a:cubicBezTo>
                <a:cubicBezTo>
                  <a:pt x="706902" y="484974"/>
                  <a:pt x="760561" y="497028"/>
                  <a:pt x="776614" y="501041"/>
                </a:cubicBezTo>
                <a:cubicBezTo>
                  <a:pt x="789140" y="509392"/>
                  <a:pt x="800355" y="520163"/>
                  <a:pt x="814192" y="526093"/>
                </a:cubicBezTo>
                <a:cubicBezTo>
                  <a:pt x="863207" y="547099"/>
                  <a:pt x="888932" y="529991"/>
                  <a:pt x="939452" y="563671"/>
                </a:cubicBezTo>
                <a:cubicBezTo>
                  <a:pt x="951978" y="572022"/>
                  <a:pt x="963565" y="581990"/>
                  <a:pt x="977030" y="588723"/>
                </a:cubicBezTo>
                <a:cubicBezTo>
                  <a:pt x="998079" y="599248"/>
                  <a:pt x="1044645" y="607755"/>
                  <a:pt x="1064713" y="613775"/>
                </a:cubicBezTo>
                <a:cubicBezTo>
                  <a:pt x="1090006" y="621363"/>
                  <a:pt x="1114817" y="630476"/>
                  <a:pt x="1139869" y="638827"/>
                </a:cubicBezTo>
                <a:cubicBezTo>
                  <a:pt x="1152395" y="643002"/>
                  <a:pt x="1166461" y="644029"/>
                  <a:pt x="1177447" y="651353"/>
                </a:cubicBezTo>
                <a:cubicBezTo>
                  <a:pt x="1189973" y="659704"/>
                  <a:pt x="1200929" y="671119"/>
                  <a:pt x="1215025" y="676405"/>
                </a:cubicBezTo>
                <a:cubicBezTo>
                  <a:pt x="1234960" y="683880"/>
                  <a:pt x="1256778" y="684756"/>
                  <a:pt x="1277655" y="688931"/>
                </a:cubicBezTo>
                <a:cubicBezTo>
                  <a:pt x="1290181" y="697282"/>
                  <a:pt x="1301396" y="708054"/>
                  <a:pt x="1315233" y="713984"/>
                </a:cubicBezTo>
                <a:cubicBezTo>
                  <a:pt x="1343613" y="726147"/>
                  <a:pt x="1375491" y="723800"/>
                  <a:pt x="1402915" y="739036"/>
                </a:cubicBezTo>
                <a:cubicBezTo>
                  <a:pt x="1429235" y="753658"/>
                  <a:pt x="1453019" y="772439"/>
                  <a:pt x="1478071" y="789140"/>
                </a:cubicBezTo>
                <a:cubicBezTo>
                  <a:pt x="1490597" y="797491"/>
                  <a:pt x="1501368" y="809431"/>
                  <a:pt x="1515650" y="814192"/>
                </a:cubicBezTo>
                <a:lnTo>
                  <a:pt x="1665962" y="864296"/>
                </a:lnTo>
                <a:lnTo>
                  <a:pt x="1703540" y="876822"/>
                </a:lnTo>
                <a:cubicBezTo>
                  <a:pt x="1716066" y="880997"/>
                  <a:pt x="1730132" y="882024"/>
                  <a:pt x="1741118" y="889348"/>
                </a:cubicBezTo>
                <a:cubicBezTo>
                  <a:pt x="1825817" y="945814"/>
                  <a:pt x="1720920" y="878127"/>
                  <a:pt x="1853852" y="951978"/>
                </a:cubicBezTo>
                <a:cubicBezTo>
                  <a:pt x="1867012" y="959289"/>
                  <a:pt x="1879865" y="967392"/>
                  <a:pt x="1891430" y="977030"/>
                </a:cubicBezTo>
                <a:cubicBezTo>
                  <a:pt x="1905039" y="988371"/>
                  <a:pt x="1913523" y="1006005"/>
                  <a:pt x="1929008" y="1014608"/>
                </a:cubicBezTo>
                <a:cubicBezTo>
                  <a:pt x="1952092" y="1027433"/>
                  <a:pt x="1979113" y="1031309"/>
                  <a:pt x="2004165" y="1039660"/>
                </a:cubicBezTo>
                <a:cubicBezTo>
                  <a:pt x="2016691" y="1043835"/>
                  <a:pt x="2028545" y="1051809"/>
                  <a:pt x="2041743" y="1052186"/>
                </a:cubicBezTo>
                <a:cubicBezTo>
                  <a:pt x="2559563" y="1066981"/>
                  <a:pt x="2334159" y="1057028"/>
                  <a:pt x="2718148" y="1077238"/>
                </a:cubicBezTo>
                <a:cubicBezTo>
                  <a:pt x="2825020" y="1112862"/>
                  <a:pt x="2713179" y="1079151"/>
                  <a:pt x="2956143" y="1102290"/>
                </a:cubicBezTo>
                <a:cubicBezTo>
                  <a:pt x="2977337" y="1104308"/>
                  <a:pt x="2997896" y="1110641"/>
                  <a:pt x="3018773" y="1114816"/>
                </a:cubicBezTo>
                <a:cubicBezTo>
                  <a:pt x="3039650" y="1127342"/>
                  <a:pt x="3059239" y="1142319"/>
                  <a:pt x="3081403" y="1152394"/>
                </a:cubicBezTo>
                <a:cubicBezTo>
                  <a:pt x="3170790" y="1193025"/>
                  <a:pt x="3222018" y="1182123"/>
                  <a:pt x="3331924" y="1189973"/>
                </a:cubicBezTo>
                <a:cubicBezTo>
                  <a:pt x="3373677" y="1198324"/>
                  <a:pt x="3415875" y="1204698"/>
                  <a:pt x="3457184" y="1215025"/>
                </a:cubicBezTo>
                <a:cubicBezTo>
                  <a:pt x="3473885" y="1219200"/>
                  <a:pt x="3490273" y="1224933"/>
                  <a:pt x="3507288" y="1227551"/>
                </a:cubicBezTo>
                <a:cubicBezTo>
                  <a:pt x="3544658" y="1233300"/>
                  <a:pt x="3582444" y="1235902"/>
                  <a:pt x="3620022" y="1240077"/>
                </a:cubicBezTo>
                <a:cubicBezTo>
                  <a:pt x="3632548" y="1244252"/>
                  <a:pt x="3644417" y="1251871"/>
                  <a:pt x="3657600" y="1252603"/>
                </a:cubicBezTo>
                <a:cubicBezTo>
                  <a:pt x="3870378" y="1264424"/>
                  <a:pt x="4296428" y="1277655"/>
                  <a:pt x="4296428" y="1277655"/>
                </a:cubicBezTo>
                <a:cubicBezTo>
                  <a:pt x="4376497" y="1331034"/>
                  <a:pt x="4350294" y="1349049"/>
                  <a:pt x="4384110" y="131523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Freeform 10">
            <a:extLst>
              <a:ext uri="{FF2B5EF4-FFF2-40B4-BE49-F238E27FC236}">
                <a16:creationId xmlns:a16="http://schemas.microsoft.com/office/drawing/2014/main" id="{CAC9B60F-4B70-4FEA-661F-49C23F29C69A}"/>
              </a:ext>
            </a:extLst>
          </p:cNvPr>
          <p:cNvSpPr/>
          <p:nvPr/>
        </p:nvSpPr>
        <p:spPr>
          <a:xfrm>
            <a:off x="990600" y="4697412"/>
            <a:ext cx="4371975" cy="541338"/>
          </a:xfrm>
          <a:custGeom>
            <a:avLst/>
            <a:gdLst>
              <a:gd name="connsiteX0" fmla="*/ 0 w 4371584"/>
              <a:gd name="connsiteY0" fmla="*/ 541208 h 541208"/>
              <a:gd name="connsiteX1" fmla="*/ 450937 w 4371584"/>
              <a:gd name="connsiteY1" fmla="*/ 528682 h 541208"/>
              <a:gd name="connsiteX2" fmla="*/ 563671 w 4371584"/>
              <a:gd name="connsiteY2" fmla="*/ 491104 h 541208"/>
              <a:gd name="connsiteX3" fmla="*/ 626302 w 4371584"/>
              <a:gd name="connsiteY3" fmla="*/ 478578 h 541208"/>
              <a:gd name="connsiteX4" fmla="*/ 776614 w 4371584"/>
              <a:gd name="connsiteY4" fmla="*/ 453526 h 541208"/>
              <a:gd name="connsiteX5" fmla="*/ 851770 w 4371584"/>
              <a:gd name="connsiteY5" fmla="*/ 415948 h 541208"/>
              <a:gd name="connsiteX6" fmla="*/ 889348 w 4371584"/>
              <a:gd name="connsiteY6" fmla="*/ 403421 h 541208"/>
              <a:gd name="connsiteX7" fmla="*/ 914400 w 4371584"/>
              <a:gd name="connsiteY7" fmla="*/ 365843 h 541208"/>
              <a:gd name="connsiteX8" fmla="*/ 951978 w 4371584"/>
              <a:gd name="connsiteY8" fmla="*/ 353317 h 541208"/>
              <a:gd name="connsiteX9" fmla="*/ 1052186 w 4371584"/>
              <a:gd name="connsiteY9" fmla="*/ 328265 h 541208"/>
              <a:gd name="connsiteX10" fmla="*/ 1177447 w 4371584"/>
              <a:gd name="connsiteY10" fmla="*/ 303213 h 541208"/>
              <a:gd name="connsiteX11" fmla="*/ 1778696 w 4371584"/>
              <a:gd name="connsiteY11" fmla="*/ 278161 h 541208"/>
              <a:gd name="connsiteX12" fmla="*/ 2167003 w 4371584"/>
              <a:gd name="connsiteY12" fmla="*/ 253109 h 541208"/>
              <a:gd name="connsiteX13" fmla="*/ 2217107 w 4371584"/>
              <a:gd name="connsiteY13" fmla="*/ 240583 h 541208"/>
              <a:gd name="connsiteX14" fmla="*/ 2342367 w 4371584"/>
              <a:gd name="connsiteY14" fmla="*/ 215531 h 541208"/>
              <a:gd name="connsiteX15" fmla="*/ 2392471 w 4371584"/>
              <a:gd name="connsiteY15" fmla="*/ 203005 h 541208"/>
              <a:gd name="connsiteX16" fmla="*/ 2592888 w 4371584"/>
              <a:gd name="connsiteY16" fmla="*/ 190479 h 541208"/>
              <a:gd name="connsiteX17" fmla="*/ 2680570 w 4371584"/>
              <a:gd name="connsiteY17" fmla="*/ 165427 h 541208"/>
              <a:gd name="connsiteX18" fmla="*/ 2743200 w 4371584"/>
              <a:gd name="connsiteY18" fmla="*/ 152901 h 541208"/>
              <a:gd name="connsiteX19" fmla="*/ 2793304 w 4371584"/>
              <a:gd name="connsiteY19" fmla="*/ 140375 h 541208"/>
              <a:gd name="connsiteX20" fmla="*/ 3068877 w 4371584"/>
              <a:gd name="connsiteY20" fmla="*/ 127849 h 541208"/>
              <a:gd name="connsiteX21" fmla="*/ 3519814 w 4371584"/>
              <a:gd name="connsiteY21" fmla="*/ 102797 h 541208"/>
              <a:gd name="connsiteX22" fmla="*/ 3807913 w 4371584"/>
              <a:gd name="connsiteY22" fmla="*/ 90271 h 541208"/>
              <a:gd name="connsiteX23" fmla="*/ 3945699 w 4371584"/>
              <a:gd name="connsiteY23" fmla="*/ 52693 h 541208"/>
              <a:gd name="connsiteX24" fmla="*/ 3983277 w 4371584"/>
              <a:gd name="connsiteY24" fmla="*/ 40167 h 541208"/>
              <a:gd name="connsiteX25" fmla="*/ 4221271 w 4371584"/>
              <a:gd name="connsiteY25" fmla="*/ 27641 h 541208"/>
              <a:gd name="connsiteX26" fmla="*/ 4271376 w 4371584"/>
              <a:gd name="connsiteY26" fmla="*/ 15115 h 541208"/>
              <a:gd name="connsiteX27" fmla="*/ 4308954 w 4371584"/>
              <a:gd name="connsiteY27" fmla="*/ 2589 h 541208"/>
              <a:gd name="connsiteX28" fmla="*/ 4371584 w 4371584"/>
              <a:gd name="connsiteY28" fmla="*/ 2589 h 54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71584" h="541208">
                <a:moveTo>
                  <a:pt x="0" y="541208"/>
                </a:moveTo>
                <a:cubicBezTo>
                  <a:pt x="150312" y="537033"/>
                  <a:pt x="300949" y="539395"/>
                  <a:pt x="450937" y="528682"/>
                </a:cubicBezTo>
                <a:cubicBezTo>
                  <a:pt x="489909" y="525898"/>
                  <a:pt x="525396" y="498759"/>
                  <a:pt x="563671" y="491104"/>
                </a:cubicBezTo>
                <a:cubicBezTo>
                  <a:pt x="584548" y="486929"/>
                  <a:pt x="605301" y="482078"/>
                  <a:pt x="626302" y="478578"/>
                </a:cubicBezTo>
                <a:cubicBezTo>
                  <a:pt x="689933" y="467973"/>
                  <a:pt x="717575" y="468286"/>
                  <a:pt x="776614" y="453526"/>
                </a:cubicBezTo>
                <a:cubicBezTo>
                  <a:pt x="839580" y="437784"/>
                  <a:pt x="790543" y="446562"/>
                  <a:pt x="851770" y="415948"/>
                </a:cubicBezTo>
                <a:cubicBezTo>
                  <a:pt x="863580" y="410043"/>
                  <a:pt x="876822" y="407597"/>
                  <a:pt x="889348" y="403421"/>
                </a:cubicBezTo>
                <a:cubicBezTo>
                  <a:pt x="897699" y="390895"/>
                  <a:pt x="902645" y="375247"/>
                  <a:pt x="914400" y="365843"/>
                </a:cubicBezTo>
                <a:cubicBezTo>
                  <a:pt x="924710" y="357595"/>
                  <a:pt x="939240" y="356791"/>
                  <a:pt x="951978" y="353317"/>
                </a:cubicBezTo>
                <a:cubicBezTo>
                  <a:pt x="985195" y="344258"/>
                  <a:pt x="1018424" y="335017"/>
                  <a:pt x="1052186" y="328265"/>
                </a:cubicBezTo>
                <a:lnTo>
                  <a:pt x="1177447" y="303213"/>
                </a:lnTo>
                <a:cubicBezTo>
                  <a:pt x="1416179" y="255467"/>
                  <a:pt x="1218781" y="291182"/>
                  <a:pt x="1778696" y="278161"/>
                </a:cubicBezTo>
                <a:cubicBezTo>
                  <a:pt x="1931317" y="227287"/>
                  <a:pt x="1767086" y="278104"/>
                  <a:pt x="2167003" y="253109"/>
                </a:cubicBezTo>
                <a:cubicBezTo>
                  <a:pt x="2184185" y="252035"/>
                  <a:pt x="2200274" y="244190"/>
                  <a:pt x="2217107" y="240583"/>
                </a:cubicBezTo>
                <a:cubicBezTo>
                  <a:pt x="2258742" y="231661"/>
                  <a:pt x="2301058" y="225858"/>
                  <a:pt x="2342367" y="215531"/>
                </a:cubicBezTo>
                <a:cubicBezTo>
                  <a:pt x="2359068" y="211356"/>
                  <a:pt x="2375341" y="204718"/>
                  <a:pt x="2392471" y="203005"/>
                </a:cubicBezTo>
                <a:cubicBezTo>
                  <a:pt x="2459075" y="196345"/>
                  <a:pt x="2526082" y="194654"/>
                  <a:pt x="2592888" y="190479"/>
                </a:cubicBezTo>
                <a:cubicBezTo>
                  <a:pt x="2634735" y="176530"/>
                  <a:pt x="2633385" y="175913"/>
                  <a:pt x="2680570" y="165427"/>
                </a:cubicBezTo>
                <a:cubicBezTo>
                  <a:pt x="2701353" y="160809"/>
                  <a:pt x="2722417" y="157519"/>
                  <a:pt x="2743200" y="152901"/>
                </a:cubicBezTo>
                <a:cubicBezTo>
                  <a:pt x="2760005" y="149166"/>
                  <a:pt x="2776139" y="141695"/>
                  <a:pt x="2793304" y="140375"/>
                </a:cubicBezTo>
                <a:cubicBezTo>
                  <a:pt x="2884986" y="133323"/>
                  <a:pt x="2977019" y="132024"/>
                  <a:pt x="3068877" y="127849"/>
                </a:cubicBezTo>
                <a:cubicBezTo>
                  <a:pt x="3237973" y="71484"/>
                  <a:pt x="3085502" y="118308"/>
                  <a:pt x="3519814" y="102797"/>
                </a:cubicBezTo>
                <a:lnTo>
                  <a:pt x="3807913" y="90271"/>
                </a:lnTo>
                <a:cubicBezTo>
                  <a:pt x="3896437" y="72566"/>
                  <a:pt x="3850345" y="84478"/>
                  <a:pt x="3945699" y="52693"/>
                </a:cubicBezTo>
                <a:cubicBezTo>
                  <a:pt x="3958225" y="48518"/>
                  <a:pt x="3970092" y="40861"/>
                  <a:pt x="3983277" y="40167"/>
                </a:cubicBezTo>
                <a:lnTo>
                  <a:pt x="4221271" y="27641"/>
                </a:lnTo>
                <a:cubicBezTo>
                  <a:pt x="4237973" y="23466"/>
                  <a:pt x="4254823" y="19844"/>
                  <a:pt x="4271376" y="15115"/>
                </a:cubicBezTo>
                <a:cubicBezTo>
                  <a:pt x="4284072" y="11488"/>
                  <a:pt x="4295852" y="4227"/>
                  <a:pt x="4308954" y="2589"/>
                </a:cubicBezTo>
                <a:cubicBezTo>
                  <a:pt x="4329669" y="0"/>
                  <a:pt x="4350707" y="2589"/>
                  <a:pt x="4371584" y="2589"/>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Box 5">
            <a:extLst>
              <a:ext uri="{FF2B5EF4-FFF2-40B4-BE49-F238E27FC236}">
                <a16:creationId xmlns:a16="http://schemas.microsoft.com/office/drawing/2014/main" id="{C2E1798B-92F4-384D-90C2-90E9861D0A90}"/>
              </a:ext>
            </a:extLst>
          </p:cNvPr>
          <p:cNvSpPr txBox="1">
            <a:spLocks noChangeArrowheads="1"/>
          </p:cNvSpPr>
          <p:nvPr/>
        </p:nvSpPr>
        <p:spPr bwMode="auto">
          <a:xfrm>
            <a:off x="1447800" y="3068852"/>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FF0000"/>
                </a:solidFill>
              </a:rPr>
              <a:t>Testing</a:t>
            </a:r>
          </a:p>
        </p:txBody>
      </p:sp>
      <p:sp>
        <p:nvSpPr>
          <p:cNvPr id="7" name="TextBox 6">
            <a:extLst>
              <a:ext uri="{FF2B5EF4-FFF2-40B4-BE49-F238E27FC236}">
                <a16:creationId xmlns:a16="http://schemas.microsoft.com/office/drawing/2014/main" id="{DA592D02-5F64-BBE8-1354-24617996A790}"/>
              </a:ext>
            </a:extLst>
          </p:cNvPr>
          <p:cNvSpPr txBox="1">
            <a:spLocks noChangeArrowheads="1"/>
          </p:cNvSpPr>
          <p:nvPr/>
        </p:nvSpPr>
        <p:spPr bwMode="auto">
          <a:xfrm>
            <a:off x="3184525" y="4886326"/>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dirty="0">
                <a:solidFill>
                  <a:schemeClr val="accent1"/>
                </a:solidFill>
              </a:rPr>
              <a:t>Training</a:t>
            </a:r>
          </a:p>
        </p:txBody>
      </p:sp>
      <p:grpSp>
        <p:nvGrpSpPr>
          <p:cNvPr id="8" name="Group 3">
            <a:extLst>
              <a:ext uri="{FF2B5EF4-FFF2-40B4-BE49-F238E27FC236}">
                <a16:creationId xmlns:a16="http://schemas.microsoft.com/office/drawing/2014/main" id="{D6F32954-1DF5-3167-F3E6-809D4FF22F3B}"/>
              </a:ext>
            </a:extLst>
          </p:cNvPr>
          <p:cNvGrpSpPr>
            <a:grpSpLocks/>
          </p:cNvGrpSpPr>
          <p:nvPr/>
        </p:nvGrpSpPr>
        <p:grpSpPr bwMode="auto">
          <a:xfrm>
            <a:off x="609600" y="2057400"/>
            <a:ext cx="4789487" cy="3568700"/>
            <a:chOff x="1535668" y="2667794"/>
            <a:chExt cx="4788932" cy="3568938"/>
          </a:xfrm>
        </p:grpSpPr>
        <p:cxnSp>
          <p:nvCxnSpPr>
            <p:cNvPr id="9" name="Straight Arrow Connector 8">
              <a:extLst>
                <a:ext uri="{FF2B5EF4-FFF2-40B4-BE49-F238E27FC236}">
                  <a16:creationId xmlns:a16="http://schemas.microsoft.com/office/drawing/2014/main" id="{676DD4AE-B732-9101-64D2-3E6AD6546773}"/>
                </a:ext>
              </a:extLst>
            </p:cNvPr>
            <p:cNvCxnSpPr/>
            <p:nvPr/>
          </p:nvCxnSpPr>
          <p:spPr>
            <a:xfrm flipV="1">
              <a:off x="1905512" y="5866819"/>
              <a:ext cx="44190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6">
              <a:extLst>
                <a:ext uri="{FF2B5EF4-FFF2-40B4-BE49-F238E27FC236}">
                  <a16:creationId xmlns:a16="http://schemas.microsoft.com/office/drawing/2014/main" id="{2C2ED2EB-3761-57E6-03B2-C3D42705FF70}"/>
                </a:ext>
              </a:extLst>
            </p:cNvPr>
            <p:cNvSpPr txBox="1">
              <a:spLocks noChangeArrowheads="1"/>
            </p:cNvSpPr>
            <p:nvPr/>
          </p:nvSpPr>
          <p:spPr bwMode="auto">
            <a:xfrm>
              <a:off x="2743200" y="5867400"/>
              <a:ext cx="32240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Number of Training Examples</a:t>
              </a:r>
            </a:p>
          </p:txBody>
        </p:sp>
        <p:sp>
          <p:nvSpPr>
            <p:cNvPr id="11" name="TextBox 9">
              <a:extLst>
                <a:ext uri="{FF2B5EF4-FFF2-40B4-BE49-F238E27FC236}">
                  <a16:creationId xmlns:a16="http://schemas.microsoft.com/office/drawing/2014/main" id="{99FA866A-30A9-E219-B068-D22CE35F598E}"/>
                </a:ext>
              </a:extLst>
            </p:cNvPr>
            <p:cNvSpPr txBox="1">
              <a:spLocks noChangeArrowheads="1"/>
            </p:cNvSpPr>
            <p:nvPr/>
          </p:nvSpPr>
          <p:spPr bwMode="auto">
            <a:xfrm rot="-5400000">
              <a:off x="1371520" y="4141636"/>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Error</a:t>
              </a:r>
            </a:p>
          </p:txBody>
        </p:sp>
        <p:cxnSp>
          <p:nvCxnSpPr>
            <p:cNvPr id="12" name="Straight Arrow Connector 11">
              <a:extLst>
                <a:ext uri="{FF2B5EF4-FFF2-40B4-BE49-F238E27FC236}">
                  <a16:creationId xmlns:a16="http://schemas.microsoft.com/office/drawing/2014/main" id="{8FF7BF31-E685-A68D-6467-000FCE569EB9}"/>
                </a:ext>
              </a:extLst>
            </p:cNvPr>
            <p:cNvCxnSpPr/>
            <p:nvPr/>
          </p:nvCxnSpPr>
          <p:spPr>
            <a:xfrm rot="5400000" flipH="1" flipV="1">
              <a:off x="304413" y="4267307"/>
              <a:ext cx="32006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5">
            <a:extLst>
              <a:ext uri="{FF2B5EF4-FFF2-40B4-BE49-F238E27FC236}">
                <a16:creationId xmlns:a16="http://schemas.microsoft.com/office/drawing/2014/main" id="{4090921A-4594-3881-B932-001ED76EFB46}"/>
              </a:ext>
            </a:extLst>
          </p:cNvPr>
          <p:cNvSpPr txBox="1">
            <a:spLocks noChangeArrowheads="1"/>
          </p:cNvSpPr>
          <p:nvPr/>
        </p:nvSpPr>
        <p:spPr bwMode="auto">
          <a:xfrm>
            <a:off x="2221720" y="1653479"/>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Fixed model</a:t>
            </a:r>
          </a:p>
        </p:txBody>
      </p:sp>
      <p:cxnSp>
        <p:nvCxnSpPr>
          <p:cNvPr id="14" name="Straight Connector 13">
            <a:extLst>
              <a:ext uri="{FF2B5EF4-FFF2-40B4-BE49-F238E27FC236}">
                <a16:creationId xmlns:a16="http://schemas.microsoft.com/office/drawing/2014/main" id="{E69B1AE2-4AE3-7FE7-AE5C-1313B90A8F20}"/>
              </a:ext>
            </a:extLst>
          </p:cNvPr>
          <p:cNvCxnSpPr/>
          <p:nvPr/>
        </p:nvCxnSpPr>
        <p:spPr>
          <a:xfrm>
            <a:off x="1003300" y="4389544"/>
            <a:ext cx="7545386" cy="1412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DFFD52-9740-E9A4-E2D6-9DB72A9897D9}"/>
              </a:ext>
            </a:extLst>
          </p:cNvPr>
          <p:cNvCxnSpPr/>
          <p:nvPr/>
        </p:nvCxnSpPr>
        <p:spPr>
          <a:xfrm>
            <a:off x="1055686" y="4548189"/>
            <a:ext cx="7545386" cy="1412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A1E7AE-EF5C-634F-68CB-9AED1A7EDC75}"/>
              </a:ext>
            </a:extLst>
          </p:cNvPr>
          <p:cNvSpPr txBox="1"/>
          <p:nvPr/>
        </p:nvSpPr>
        <p:spPr>
          <a:xfrm>
            <a:off x="5859043" y="4247538"/>
            <a:ext cx="2675732" cy="261610"/>
          </a:xfrm>
          <a:prstGeom prst="rect">
            <a:avLst/>
          </a:prstGeom>
          <a:noFill/>
        </p:spPr>
        <p:txBody>
          <a:bodyPr wrap="none" rtlCol="0">
            <a:spAutoFit/>
          </a:bodyPr>
          <a:lstStyle/>
          <a:p>
            <a:r>
              <a:rPr lang="en-US" sz="1100" dirty="0"/>
              <a:t>Test error with infinite training examples</a:t>
            </a:r>
          </a:p>
        </p:txBody>
      </p:sp>
      <p:sp>
        <p:nvSpPr>
          <p:cNvPr id="17" name="TextBox 16">
            <a:extLst>
              <a:ext uri="{FF2B5EF4-FFF2-40B4-BE49-F238E27FC236}">
                <a16:creationId xmlns:a16="http://schemas.microsoft.com/office/drawing/2014/main" id="{60818A51-62CB-6F73-92C1-C1F5DCDB346E}"/>
              </a:ext>
            </a:extLst>
          </p:cNvPr>
          <p:cNvSpPr txBox="1"/>
          <p:nvPr/>
        </p:nvSpPr>
        <p:spPr>
          <a:xfrm>
            <a:off x="5834459" y="4626218"/>
            <a:ext cx="2755883" cy="261610"/>
          </a:xfrm>
          <a:prstGeom prst="rect">
            <a:avLst/>
          </a:prstGeom>
          <a:noFill/>
        </p:spPr>
        <p:txBody>
          <a:bodyPr wrap="none" rtlCol="0">
            <a:spAutoFit/>
          </a:bodyPr>
          <a:lstStyle/>
          <a:p>
            <a:r>
              <a:rPr lang="en-US" sz="1100" dirty="0"/>
              <a:t>Train error with infinite training examples</a:t>
            </a:r>
          </a:p>
        </p:txBody>
      </p:sp>
      <p:sp>
        <p:nvSpPr>
          <p:cNvPr id="18" name="Right Brace 17">
            <a:extLst>
              <a:ext uri="{FF2B5EF4-FFF2-40B4-BE49-F238E27FC236}">
                <a16:creationId xmlns:a16="http://schemas.microsoft.com/office/drawing/2014/main" id="{E488A63B-2D1A-3B9F-C968-DC06ACBEF198}"/>
              </a:ext>
            </a:extLst>
          </p:cNvPr>
          <p:cNvSpPr/>
          <p:nvPr/>
        </p:nvSpPr>
        <p:spPr>
          <a:xfrm>
            <a:off x="8686800" y="4509148"/>
            <a:ext cx="76200" cy="18032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229DE222-2694-1F88-E943-F90D6B5BCD6D}"/>
              </a:ext>
            </a:extLst>
          </p:cNvPr>
          <p:cNvSpPr txBox="1"/>
          <p:nvPr/>
        </p:nvSpPr>
        <p:spPr>
          <a:xfrm>
            <a:off x="8747771" y="4343157"/>
            <a:ext cx="3119860" cy="584775"/>
          </a:xfrm>
          <a:prstGeom prst="rect">
            <a:avLst/>
          </a:prstGeom>
          <a:noFill/>
        </p:spPr>
        <p:txBody>
          <a:bodyPr wrap="square" rtlCol="0">
            <a:spAutoFit/>
          </a:bodyPr>
          <a:lstStyle/>
          <a:p>
            <a:r>
              <a:rPr lang="en-US" sz="1600" dirty="0"/>
              <a:t>Due to difference in P(</a:t>
            </a:r>
            <a:r>
              <a:rPr lang="en-US" sz="1600" dirty="0" err="1"/>
              <a:t>y|x</a:t>
            </a:r>
            <a:r>
              <a:rPr lang="en-US" sz="1600" dirty="0"/>
              <a:t>) in training and test (function shift)</a:t>
            </a:r>
          </a:p>
        </p:txBody>
      </p:sp>
      <p:sp>
        <p:nvSpPr>
          <p:cNvPr id="20" name="Right Brace 19">
            <a:extLst>
              <a:ext uri="{FF2B5EF4-FFF2-40B4-BE49-F238E27FC236}">
                <a16:creationId xmlns:a16="http://schemas.microsoft.com/office/drawing/2014/main" id="{15DF78DC-840A-9451-E975-A79C0443551C}"/>
              </a:ext>
            </a:extLst>
          </p:cNvPr>
          <p:cNvSpPr/>
          <p:nvPr/>
        </p:nvSpPr>
        <p:spPr>
          <a:xfrm>
            <a:off x="2709929" y="3933783"/>
            <a:ext cx="123805" cy="46666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86BFAD4D-54D0-8B6D-3AF1-F13E88403C64}"/>
              </a:ext>
            </a:extLst>
          </p:cNvPr>
          <p:cNvSpPr txBox="1"/>
          <p:nvPr/>
        </p:nvSpPr>
        <p:spPr>
          <a:xfrm>
            <a:off x="2846565" y="2868611"/>
            <a:ext cx="3119860" cy="830997"/>
          </a:xfrm>
          <a:prstGeom prst="rect">
            <a:avLst/>
          </a:prstGeom>
          <a:noFill/>
        </p:spPr>
        <p:txBody>
          <a:bodyPr wrap="square" rtlCol="0">
            <a:spAutoFit/>
          </a:bodyPr>
          <a:lstStyle/>
          <a:p>
            <a:r>
              <a:rPr lang="en-US" sz="1600" dirty="0"/>
              <a:t>Due to limited training data (model variance) and distribution shift</a:t>
            </a:r>
          </a:p>
        </p:txBody>
      </p:sp>
      <p:cxnSp>
        <p:nvCxnSpPr>
          <p:cNvPr id="22" name="Straight Connector 21">
            <a:extLst>
              <a:ext uri="{FF2B5EF4-FFF2-40B4-BE49-F238E27FC236}">
                <a16:creationId xmlns:a16="http://schemas.microsoft.com/office/drawing/2014/main" id="{EA21A108-BA42-22F2-4A1F-329367243B90}"/>
              </a:ext>
            </a:extLst>
          </p:cNvPr>
          <p:cNvCxnSpPr>
            <a:cxnSpLocks/>
          </p:cNvCxnSpPr>
          <p:nvPr/>
        </p:nvCxnSpPr>
        <p:spPr>
          <a:xfrm flipH="1" flipV="1">
            <a:off x="5744024" y="4968081"/>
            <a:ext cx="393876" cy="581819"/>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3" name="Right Brace 22">
            <a:extLst>
              <a:ext uri="{FF2B5EF4-FFF2-40B4-BE49-F238E27FC236}">
                <a16:creationId xmlns:a16="http://schemas.microsoft.com/office/drawing/2014/main" id="{B1F2F109-F6D8-BA72-17B7-AC2C1ED19242}"/>
              </a:ext>
            </a:extLst>
          </p:cNvPr>
          <p:cNvSpPr/>
          <p:nvPr/>
        </p:nvSpPr>
        <p:spPr>
          <a:xfrm>
            <a:off x="5513554" y="4639163"/>
            <a:ext cx="152462" cy="61387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B1CBEC9-AA91-A642-00FD-A12B763029F3}"/>
              </a:ext>
            </a:extLst>
          </p:cNvPr>
          <p:cNvCxnSpPr>
            <a:cxnSpLocks/>
          </p:cNvCxnSpPr>
          <p:nvPr/>
        </p:nvCxnSpPr>
        <p:spPr>
          <a:xfrm flipV="1">
            <a:off x="2873390" y="3691176"/>
            <a:ext cx="86306" cy="434032"/>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162E07C9-D145-6F44-EC0A-7A9857C7E74D}"/>
              </a:ext>
            </a:extLst>
          </p:cNvPr>
          <p:cNvSpPr txBox="1"/>
          <p:nvPr/>
        </p:nvSpPr>
        <p:spPr>
          <a:xfrm>
            <a:off x="6172200" y="5473512"/>
            <a:ext cx="3119860" cy="1077218"/>
          </a:xfrm>
          <a:prstGeom prst="rect">
            <a:avLst/>
          </a:prstGeom>
          <a:noFill/>
        </p:spPr>
        <p:txBody>
          <a:bodyPr wrap="square" rtlCol="0">
            <a:spAutoFit/>
          </a:bodyPr>
          <a:lstStyle/>
          <a:p>
            <a:r>
              <a:rPr lang="en-US" sz="1600" dirty="0"/>
              <a:t>Due to limited power of model (model bias) and unavoidable intrinsic error (Bayes optimal error)</a:t>
            </a:r>
          </a:p>
        </p:txBody>
      </p:sp>
    </p:spTree>
    <p:extLst>
      <p:ext uri="{BB962C8B-B14F-4D97-AF65-F5344CB8AC3E}">
        <p14:creationId xmlns:p14="http://schemas.microsoft.com/office/powerpoint/2010/main" val="738760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3CA4-6777-BF07-A428-96E296A7F73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5264B81-F832-5DD3-16A4-9CA5D1DE2E94}"/>
              </a:ext>
            </a:extLst>
          </p:cNvPr>
          <p:cNvSpPr>
            <a:spLocks noGrp="1"/>
          </p:cNvSpPr>
          <p:nvPr>
            <p:ph idx="1"/>
          </p:nvPr>
        </p:nvSpPr>
        <p:spPr/>
        <p:txBody>
          <a:bodyPr>
            <a:normAutofit fontScale="62500" lnSpcReduction="20000"/>
          </a:bodyPr>
          <a:lstStyle/>
          <a:p>
            <a:r>
              <a:rPr lang="en-US" dirty="0"/>
              <a:t>What are ways to reduce model bias?</a:t>
            </a:r>
          </a:p>
          <a:p>
            <a:pPr lvl="1"/>
            <a:r>
              <a:rPr lang="en-US" dirty="0"/>
              <a:t>More complex model</a:t>
            </a:r>
          </a:p>
          <a:p>
            <a:pPr lvl="1"/>
            <a:r>
              <a:rPr lang="en-US" dirty="0"/>
              <a:t>Boosting ensemble</a:t>
            </a:r>
          </a:p>
          <a:p>
            <a:r>
              <a:rPr lang="en-US" dirty="0"/>
              <a:t>What are ways to reduce model variance?</a:t>
            </a:r>
          </a:p>
          <a:p>
            <a:pPr lvl="1"/>
            <a:r>
              <a:rPr lang="en-US" dirty="0"/>
              <a:t>More training examples</a:t>
            </a:r>
          </a:p>
          <a:p>
            <a:pPr lvl="1"/>
            <a:r>
              <a:rPr lang="en-US" dirty="0"/>
              <a:t>Averaging ensemble</a:t>
            </a:r>
          </a:p>
          <a:p>
            <a:pPr lvl="1"/>
            <a:r>
              <a:rPr lang="en-US" dirty="0"/>
              <a:t>Simpler model</a:t>
            </a:r>
          </a:p>
          <a:p>
            <a:r>
              <a:rPr lang="en-US" dirty="0"/>
              <a:t>Which models are linear (in terms of input features)?</a:t>
            </a:r>
          </a:p>
          <a:p>
            <a:pPr marL="971550" lvl="1" indent="-514350">
              <a:buAutoNum type="arabicPeriod"/>
            </a:pPr>
            <a:r>
              <a:rPr lang="en-US" dirty="0"/>
              <a:t>KNN</a:t>
            </a:r>
          </a:p>
          <a:p>
            <a:pPr marL="971550" lvl="1" indent="-514350">
              <a:buAutoNum type="arabicPeriod"/>
            </a:pPr>
            <a:r>
              <a:rPr lang="en-US" dirty="0"/>
              <a:t>Linear regression</a:t>
            </a:r>
          </a:p>
          <a:p>
            <a:pPr marL="971550" lvl="1" indent="-514350">
              <a:buAutoNum type="arabicPeriod"/>
            </a:pPr>
            <a:r>
              <a:rPr lang="en-US" dirty="0"/>
              <a:t>Linear SVM</a:t>
            </a:r>
          </a:p>
          <a:p>
            <a:pPr marL="971550" lvl="1" indent="-514350">
              <a:buAutoNum type="arabicPeriod"/>
            </a:pPr>
            <a:r>
              <a:rPr lang="en-US" dirty="0"/>
              <a:t>SVM with RBF kernel</a:t>
            </a:r>
          </a:p>
          <a:p>
            <a:pPr marL="971550" lvl="1" indent="-514350">
              <a:buAutoNum type="arabicPeriod"/>
            </a:pPr>
            <a:r>
              <a:rPr lang="en-US" dirty="0"/>
              <a:t>Decision tree</a:t>
            </a:r>
          </a:p>
          <a:p>
            <a:pPr marL="971550" lvl="1" indent="-514350">
              <a:buAutoNum type="arabicPeriod"/>
            </a:pPr>
            <a:r>
              <a:rPr lang="en-US" dirty="0"/>
              <a:t>Random forest</a:t>
            </a:r>
          </a:p>
          <a:p>
            <a:pPr marL="971550" lvl="1" indent="-514350">
              <a:buAutoNum type="arabicPeriod"/>
            </a:pPr>
            <a:r>
              <a:rPr lang="en-US" dirty="0"/>
              <a:t>Naïve bayes with Gaussian/multinomial</a:t>
            </a:r>
          </a:p>
          <a:p>
            <a:pPr marL="971550" lvl="1" indent="-514350">
              <a:buAutoNum type="arabicPeriod"/>
            </a:pPr>
            <a:r>
              <a:rPr lang="en-US" dirty="0"/>
              <a:t>Perceptron</a:t>
            </a:r>
          </a:p>
          <a:p>
            <a:pPr marL="971550" lvl="1" indent="-514350">
              <a:buAutoNum type="arabicPeriod"/>
            </a:pPr>
            <a:r>
              <a:rPr lang="en-US" dirty="0"/>
              <a:t>MLP</a:t>
            </a:r>
          </a:p>
          <a:p>
            <a:pPr marL="457200" lvl="1" indent="0">
              <a:buNone/>
            </a:pPr>
            <a:r>
              <a:rPr lang="en-US" dirty="0"/>
              <a:t>2,3,7,8</a:t>
            </a:r>
          </a:p>
          <a:p>
            <a:endParaRPr lang="en-US" dirty="0"/>
          </a:p>
        </p:txBody>
      </p:sp>
    </p:spTree>
    <p:extLst>
      <p:ext uri="{BB962C8B-B14F-4D97-AF65-F5344CB8AC3E}">
        <p14:creationId xmlns:p14="http://schemas.microsoft.com/office/powerpoint/2010/main" val="16401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0CBF-F490-1F1F-C831-A2AFCA110D66}"/>
              </a:ext>
            </a:extLst>
          </p:cNvPr>
          <p:cNvSpPr>
            <a:spLocks noGrp="1"/>
          </p:cNvSpPr>
          <p:nvPr>
            <p:ph type="title"/>
          </p:nvPr>
        </p:nvSpPr>
        <p:spPr/>
        <p:txBody>
          <a:bodyPr/>
          <a:lstStyle/>
          <a:p>
            <a:r>
              <a:rPr lang="en-US" dirty="0"/>
              <a:t>Upcoming schedule</a:t>
            </a:r>
          </a:p>
        </p:txBody>
      </p:sp>
      <p:sp>
        <p:nvSpPr>
          <p:cNvPr id="3" name="Content Placeholder 2">
            <a:extLst>
              <a:ext uri="{FF2B5EF4-FFF2-40B4-BE49-F238E27FC236}">
                <a16:creationId xmlns:a16="http://schemas.microsoft.com/office/drawing/2014/main" id="{B2D91260-2043-00D3-4CE2-6E24405E4D61}"/>
              </a:ext>
            </a:extLst>
          </p:cNvPr>
          <p:cNvSpPr>
            <a:spLocks noGrp="1"/>
          </p:cNvSpPr>
          <p:nvPr>
            <p:ph idx="1"/>
          </p:nvPr>
        </p:nvSpPr>
        <p:spPr/>
        <p:txBody>
          <a:bodyPr/>
          <a:lstStyle/>
          <a:p>
            <a:r>
              <a:rPr lang="en-US" dirty="0"/>
              <a:t>Thursday: CNNs and Vision</a:t>
            </a:r>
          </a:p>
          <a:p>
            <a:r>
              <a:rPr lang="en-US" dirty="0"/>
              <a:t>Next week (Feb 27+)</a:t>
            </a:r>
          </a:p>
          <a:p>
            <a:pPr lvl="1"/>
            <a:r>
              <a:rPr lang="en-US" dirty="0"/>
              <a:t>HW 2 due, HW3 released</a:t>
            </a:r>
          </a:p>
          <a:p>
            <a:pPr lvl="1"/>
            <a:r>
              <a:rPr lang="en-US" dirty="0"/>
              <a:t>Word representations and language models</a:t>
            </a:r>
          </a:p>
          <a:p>
            <a:pPr lvl="1"/>
            <a:r>
              <a:rPr lang="en-US" dirty="0"/>
              <a:t>Transformers in vision and language</a:t>
            </a:r>
          </a:p>
          <a:p>
            <a:r>
              <a:rPr lang="en-US" dirty="0"/>
              <a:t>Following week (Mar 7+)</a:t>
            </a:r>
          </a:p>
          <a:p>
            <a:pPr lvl="1"/>
            <a:r>
              <a:rPr lang="en-US"/>
              <a:t>Foundation models</a:t>
            </a:r>
            <a:endParaRPr lang="en-US" dirty="0"/>
          </a:p>
          <a:p>
            <a:pPr lvl="1"/>
            <a:r>
              <a:rPr lang="en-US" dirty="0"/>
              <a:t>Exam</a:t>
            </a:r>
          </a:p>
          <a:p>
            <a:r>
              <a:rPr lang="en-US" dirty="0"/>
              <a:t>Spring break</a:t>
            </a:r>
          </a:p>
          <a:p>
            <a:pPr marL="457200" lvl="1" indent="0">
              <a:buNone/>
            </a:pPr>
            <a:endParaRPr lang="en-US" dirty="0"/>
          </a:p>
        </p:txBody>
      </p:sp>
    </p:spTree>
    <p:extLst>
      <p:ext uri="{BB962C8B-B14F-4D97-AF65-F5344CB8AC3E}">
        <p14:creationId xmlns:p14="http://schemas.microsoft.com/office/powerpoint/2010/main" val="109230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p:txBody>
          <a:bodyPr/>
          <a:lstStyle/>
          <a:p>
            <a:r>
              <a:rPr lang="en-US" dirty="0"/>
              <a:t>How do we represent data?</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lstStyle/>
          <a:p>
            <a:r>
              <a:rPr lang="en-US" dirty="0"/>
              <a:t>As humans: media we can see, read, and hear</a:t>
            </a:r>
          </a:p>
          <a:p>
            <a:pPr lvl="1"/>
            <a:r>
              <a:rPr lang="en-US" dirty="0"/>
              <a:t>Words, imagery, sounds, tables, plots</a:t>
            </a:r>
          </a:p>
        </p:txBody>
      </p:sp>
      <p:pic>
        <p:nvPicPr>
          <p:cNvPr id="1026" name="Picture 2" descr="Funny Photos You Won't Be Able to Stop Laughing at ...">
            <a:extLst>
              <a:ext uri="{FF2B5EF4-FFF2-40B4-BE49-F238E27FC236}">
                <a16:creationId xmlns:a16="http://schemas.microsoft.com/office/drawing/2014/main" id="{AB78321F-D00E-BD52-545F-F061F93A31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173027"/>
            <a:ext cx="2209800" cy="2762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E51529-9213-4B60-244D-5ED1846F6066}"/>
              </a:ext>
            </a:extLst>
          </p:cNvPr>
          <p:cNvSpPr txBox="1"/>
          <p:nvPr/>
        </p:nvSpPr>
        <p:spPr>
          <a:xfrm>
            <a:off x="685800" y="5935277"/>
            <a:ext cx="1225015" cy="169277"/>
          </a:xfrm>
          <a:prstGeom prst="rect">
            <a:avLst/>
          </a:prstGeom>
          <a:noFill/>
        </p:spPr>
        <p:txBody>
          <a:bodyPr wrap="none" rtlCol="0">
            <a:spAutoFit/>
          </a:bodyPr>
          <a:lstStyle/>
          <a:p>
            <a:r>
              <a:rPr lang="en-US" sz="500" dirty="0">
                <a:solidFill>
                  <a:schemeClr val="bg1">
                    <a:lumMod val="50000"/>
                  </a:schemeClr>
                </a:solidFill>
              </a:rPr>
              <a:t>https://www.rd.com/list/funny-photos/</a:t>
            </a:r>
          </a:p>
        </p:txBody>
      </p:sp>
      <p:pic>
        <p:nvPicPr>
          <p:cNvPr id="1030" name="Picture 6" descr="Audio file types – 7 popular options to consider | Canto">
            <a:extLst>
              <a:ext uri="{FF2B5EF4-FFF2-40B4-BE49-F238E27FC236}">
                <a16:creationId xmlns:a16="http://schemas.microsoft.com/office/drawing/2014/main" id="{A23086AC-A61B-87FE-84C6-98A372587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68261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E041FB-6F36-5A70-8478-671D04B61EE3}"/>
              </a:ext>
            </a:extLst>
          </p:cNvPr>
          <p:cNvSpPr txBox="1"/>
          <p:nvPr/>
        </p:nvSpPr>
        <p:spPr>
          <a:xfrm>
            <a:off x="7620000" y="5425689"/>
            <a:ext cx="1447231" cy="153888"/>
          </a:xfrm>
          <a:prstGeom prst="rect">
            <a:avLst/>
          </a:prstGeom>
          <a:noFill/>
        </p:spPr>
        <p:txBody>
          <a:bodyPr wrap="square">
            <a:spAutoFit/>
          </a:bodyPr>
          <a:lstStyle/>
          <a:p>
            <a:r>
              <a:rPr lang="en-US" sz="400" dirty="0">
                <a:solidFill>
                  <a:schemeClr val="bg1">
                    <a:lumMod val="50000"/>
                  </a:schemeClr>
                </a:solidFill>
              </a:rPr>
              <a:t>https://www.canto.com/blog/audio-file-types/</a:t>
            </a:r>
          </a:p>
        </p:txBody>
      </p:sp>
      <p:sp>
        <p:nvSpPr>
          <p:cNvPr id="8" name="TextBox 7">
            <a:extLst>
              <a:ext uri="{FF2B5EF4-FFF2-40B4-BE49-F238E27FC236}">
                <a16:creationId xmlns:a16="http://schemas.microsoft.com/office/drawing/2014/main" id="{B48E131B-340A-CC49-36DE-3A98540BF02C}"/>
              </a:ext>
            </a:extLst>
          </p:cNvPr>
          <p:cNvSpPr txBox="1"/>
          <p:nvPr/>
        </p:nvSpPr>
        <p:spPr>
          <a:xfrm>
            <a:off x="3396018" y="5926838"/>
            <a:ext cx="6097136" cy="169277"/>
          </a:xfrm>
          <a:prstGeom prst="rect">
            <a:avLst/>
          </a:prstGeom>
          <a:noFill/>
        </p:spPr>
        <p:txBody>
          <a:bodyPr wrap="square">
            <a:spAutoFit/>
          </a:bodyPr>
          <a:lstStyle/>
          <a:p>
            <a:r>
              <a:rPr lang="en-US" sz="500" dirty="0">
                <a:solidFill>
                  <a:schemeClr val="bg1">
                    <a:lumMod val="50000"/>
                  </a:schemeClr>
                </a:solidFill>
              </a:rPr>
              <a:t>https://fileinfo.com/extension/txt</a:t>
            </a:r>
          </a:p>
        </p:txBody>
      </p:sp>
      <p:pic>
        <p:nvPicPr>
          <p:cNvPr id="1034" name="Picture 10" descr="Screenshot of a .txt file in Microsoft Notepad">
            <a:extLst>
              <a:ext uri="{FF2B5EF4-FFF2-40B4-BE49-F238E27FC236}">
                <a16:creationId xmlns:a16="http://schemas.microsoft.com/office/drawing/2014/main" id="{7F33E990-4E1B-990F-57A2-5D01FC171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706" y="3196838"/>
            <a:ext cx="36195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17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a:xfrm>
            <a:off x="609600" y="152400"/>
            <a:ext cx="10972800" cy="914400"/>
          </a:xfrm>
        </p:spPr>
        <p:txBody>
          <a:bodyPr>
            <a:normAutofit fontScale="90000"/>
          </a:bodyPr>
          <a:lstStyle/>
          <a:p>
            <a:r>
              <a:rPr lang="en-US" dirty="0"/>
              <a:t>Sometimes, we can transform the data while preserving much or all of the information</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lstStyle/>
          <a:p>
            <a:endParaRPr lang="en-US" dirty="0"/>
          </a:p>
          <a:p>
            <a:r>
              <a:rPr lang="en-US" dirty="0"/>
              <a:t>Resize an image</a:t>
            </a:r>
          </a:p>
          <a:p>
            <a:endParaRPr lang="en-US" dirty="0"/>
          </a:p>
          <a:p>
            <a:r>
              <a:rPr lang="en-US" dirty="0"/>
              <a:t>Rephrase a paragraph</a:t>
            </a:r>
          </a:p>
          <a:p>
            <a:endParaRPr lang="en-US" dirty="0"/>
          </a:p>
          <a:p>
            <a:r>
              <a:rPr lang="en-US" dirty="0"/>
              <a:t>1.5x an audio book </a:t>
            </a:r>
          </a:p>
          <a:p>
            <a:endParaRPr lang="en-US" dirty="0"/>
          </a:p>
        </p:txBody>
      </p:sp>
    </p:spTree>
    <p:extLst>
      <p:ext uri="{BB962C8B-B14F-4D97-AF65-F5344CB8AC3E}">
        <p14:creationId xmlns:p14="http://schemas.microsoft.com/office/powerpoint/2010/main" val="382432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p:txBody>
          <a:bodyPr>
            <a:normAutofit fontScale="90000"/>
          </a:bodyPr>
          <a:lstStyle/>
          <a:p>
            <a:r>
              <a:rPr lang="en-US" dirty="0"/>
              <a:t>Sometimes, we can even transform the data so that it is more informative</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normAutofit lnSpcReduction="10000"/>
          </a:bodyPr>
          <a:lstStyle/>
          <a:p>
            <a:endParaRPr lang="en-US" dirty="0"/>
          </a:p>
          <a:p>
            <a:r>
              <a:rPr lang="en-US" dirty="0"/>
              <a:t>Perform denoising on an image</a:t>
            </a:r>
          </a:p>
          <a:p>
            <a:endParaRPr lang="en-US" dirty="0"/>
          </a:p>
          <a:p>
            <a:r>
              <a:rPr lang="en-US" dirty="0"/>
              <a:t>Identify key points and insights in a document</a:t>
            </a:r>
          </a:p>
          <a:p>
            <a:endParaRPr lang="en-US" dirty="0"/>
          </a:p>
          <a:p>
            <a:r>
              <a:rPr lang="en-US" dirty="0"/>
              <a:t>Remove background noise from audio</a:t>
            </a:r>
          </a:p>
          <a:p>
            <a:endParaRPr lang="en-US" dirty="0"/>
          </a:p>
          <a:p>
            <a:r>
              <a:rPr lang="en-US" dirty="0"/>
              <a:t>None of these operations add information to the data, but they re-organize and/or remove distracting information</a:t>
            </a:r>
          </a:p>
          <a:p>
            <a:endParaRPr lang="en-US" dirty="0"/>
          </a:p>
        </p:txBody>
      </p:sp>
    </p:spTree>
    <p:extLst>
      <p:ext uri="{BB962C8B-B14F-4D97-AF65-F5344CB8AC3E}">
        <p14:creationId xmlns:p14="http://schemas.microsoft.com/office/powerpoint/2010/main" val="87619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CF5D-A255-2E65-873C-35A2E84772F5}"/>
              </a:ext>
            </a:extLst>
          </p:cNvPr>
          <p:cNvSpPr>
            <a:spLocks noGrp="1"/>
          </p:cNvSpPr>
          <p:nvPr>
            <p:ph type="title"/>
          </p:nvPr>
        </p:nvSpPr>
        <p:spPr/>
        <p:txBody>
          <a:bodyPr/>
          <a:lstStyle/>
          <a:p>
            <a:r>
              <a:rPr lang="en-US" dirty="0"/>
              <a:t>In computers, data are numbers</a:t>
            </a:r>
          </a:p>
        </p:txBody>
      </p:sp>
      <p:sp>
        <p:nvSpPr>
          <p:cNvPr id="25" name="Content Placeholder 24">
            <a:extLst>
              <a:ext uri="{FF2B5EF4-FFF2-40B4-BE49-F238E27FC236}">
                <a16:creationId xmlns:a16="http://schemas.microsoft.com/office/drawing/2014/main" id="{9F7D13A0-39DF-25D7-8609-ED2199C4770C}"/>
              </a:ext>
            </a:extLst>
          </p:cNvPr>
          <p:cNvSpPr>
            <a:spLocks noGrp="1"/>
          </p:cNvSpPr>
          <p:nvPr>
            <p:ph idx="1"/>
          </p:nvPr>
        </p:nvSpPr>
        <p:spPr/>
        <p:txBody>
          <a:bodyPr/>
          <a:lstStyle/>
          <a:p>
            <a:endParaRPr lang="en-US" dirty="0"/>
          </a:p>
          <a:p>
            <a:r>
              <a:rPr lang="en-US" dirty="0"/>
              <a:t>The numbers do not “mean” anything by themselves</a:t>
            </a:r>
          </a:p>
          <a:p>
            <a:endParaRPr lang="en-US" dirty="0"/>
          </a:p>
          <a:p>
            <a:r>
              <a:rPr lang="en-US" dirty="0"/>
              <a:t>The meaning comes from the way the numbers were produced and how they can inform</a:t>
            </a:r>
          </a:p>
          <a:p>
            <a:endParaRPr lang="en-US" dirty="0"/>
          </a:p>
          <a:p>
            <a:r>
              <a:rPr lang="en-US" dirty="0"/>
              <a:t>The meaning can be contained in each number by itself, or commonly by patterns in groups of numbers</a:t>
            </a:r>
          </a:p>
        </p:txBody>
      </p:sp>
    </p:spTree>
    <p:extLst>
      <p:ext uri="{BB962C8B-B14F-4D97-AF65-F5344CB8AC3E}">
        <p14:creationId xmlns:p14="http://schemas.microsoft.com/office/powerpoint/2010/main" val="207351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a:xfrm>
            <a:off x="609600" y="152400"/>
            <a:ext cx="10972800" cy="914400"/>
          </a:xfrm>
        </p:spPr>
        <p:txBody>
          <a:bodyPr>
            <a:normAutofit fontScale="90000"/>
          </a:bodyPr>
          <a:lstStyle/>
          <a:p>
            <a:r>
              <a:rPr lang="en-US" dirty="0"/>
              <a:t>Sometimes, we can transform the data while preserving much or all of the information</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lstStyle/>
          <a:p>
            <a:endParaRPr lang="en-US" dirty="0"/>
          </a:p>
          <a:p>
            <a:r>
              <a:rPr lang="en-US" dirty="0"/>
              <a:t>Add or multiply by a constant value</a:t>
            </a:r>
          </a:p>
          <a:p>
            <a:endParaRPr lang="en-US" dirty="0"/>
          </a:p>
          <a:p>
            <a:r>
              <a:rPr lang="en-US" dirty="0"/>
              <a:t>Represent as a 16-bit or 32-bit float or integer</a:t>
            </a:r>
          </a:p>
          <a:p>
            <a:endParaRPr lang="en-US" dirty="0"/>
          </a:p>
          <a:p>
            <a:r>
              <a:rPr lang="en-US" dirty="0"/>
              <a:t>Compress a document, or store in a different file format</a:t>
            </a:r>
          </a:p>
          <a:p>
            <a:endParaRPr lang="en-US" dirty="0"/>
          </a:p>
        </p:txBody>
      </p:sp>
    </p:spTree>
    <p:extLst>
      <p:ext uri="{BB962C8B-B14F-4D97-AF65-F5344CB8AC3E}">
        <p14:creationId xmlns:p14="http://schemas.microsoft.com/office/powerpoint/2010/main" val="104959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524-15F4-3E84-430E-653C448413F3}"/>
              </a:ext>
            </a:extLst>
          </p:cNvPr>
          <p:cNvSpPr>
            <a:spLocks noGrp="1"/>
          </p:cNvSpPr>
          <p:nvPr>
            <p:ph type="title"/>
          </p:nvPr>
        </p:nvSpPr>
        <p:spPr>
          <a:xfrm>
            <a:off x="609600" y="152400"/>
            <a:ext cx="10972800" cy="914400"/>
          </a:xfrm>
        </p:spPr>
        <p:txBody>
          <a:bodyPr>
            <a:normAutofit fontScale="90000"/>
          </a:bodyPr>
          <a:lstStyle/>
          <a:p>
            <a:r>
              <a:rPr lang="en-US" dirty="0"/>
              <a:t>Sometimes, we can even transform the data so that it is more informative</a:t>
            </a:r>
          </a:p>
        </p:txBody>
      </p:sp>
      <p:sp>
        <p:nvSpPr>
          <p:cNvPr id="3" name="Content Placeholder 2">
            <a:extLst>
              <a:ext uri="{FF2B5EF4-FFF2-40B4-BE49-F238E27FC236}">
                <a16:creationId xmlns:a16="http://schemas.microsoft.com/office/drawing/2014/main" id="{6FBC94FB-07BE-4BD7-1C05-74A75E507F2C}"/>
              </a:ext>
            </a:extLst>
          </p:cNvPr>
          <p:cNvSpPr>
            <a:spLocks noGrp="1"/>
          </p:cNvSpPr>
          <p:nvPr>
            <p:ph idx="1"/>
          </p:nvPr>
        </p:nvSpPr>
        <p:spPr/>
        <p:txBody>
          <a:bodyPr>
            <a:normAutofit lnSpcReduction="10000"/>
          </a:bodyPr>
          <a:lstStyle/>
          <a:p>
            <a:endParaRPr lang="en-US" dirty="0"/>
          </a:p>
          <a:p>
            <a:r>
              <a:rPr lang="en-US" dirty="0"/>
              <a:t>Center and rescale images of digits so they are easier to compare to each other</a:t>
            </a:r>
          </a:p>
          <a:p>
            <a:endParaRPr lang="en-US" dirty="0"/>
          </a:p>
          <a:p>
            <a:r>
              <a:rPr lang="en-US" dirty="0"/>
              <a:t>Normalize (subtract means and divide by standard deviations) cancer cell measurements to make simple similarity measures better reflect malignancy</a:t>
            </a:r>
          </a:p>
          <a:p>
            <a:endParaRPr lang="en-US" dirty="0"/>
          </a:p>
          <a:p>
            <a:r>
              <a:rPr lang="en-US" dirty="0"/>
              <a:t>Select features or create new ones out of combinations of inputs</a:t>
            </a:r>
          </a:p>
          <a:p>
            <a:endParaRPr lang="en-US" dirty="0"/>
          </a:p>
        </p:txBody>
      </p:sp>
    </p:spTree>
    <p:extLst>
      <p:ext uri="{BB962C8B-B14F-4D97-AF65-F5344CB8AC3E}">
        <p14:creationId xmlns:p14="http://schemas.microsoft.com/office/powerpoint/2010/main" val="3481192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99651</TotalTime>
  <Words>2991</Words>
  <Application>Microsoft Office PowerPoint</Application>
  <PresentationFormat>Widescreen</PresentationFormat>
  <Paragraphs>459</Paragraphs>
  <Slides>39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Courier New</vt:lpstr>
      <vt:lpstr>Office Theme</vt:lpstr>
      <vt:lpstr>Consolidation and Review #2</vt:lpstr>
      <vt:lpstr>Let’s talk about X</vt:lpstr>
      <vt:lpstr>What is data?</vt:lpstr>
      <vt:lpstr>How do we represent data?</vt:lpstr>
      <vt:lpstr>Sometimes, we can transform the data while preserving much or all of the information</vt:lpstr>
      <vt:lpstr>Sometimes, we can even transform the data so that it is more informative</vt:lpstr>
      <vt:lpstr>In computers, data are numbers</vt:lpstr>
      <vt:lpstr>Sometimes, we can transform the data while preserving much or all of the information</vt:lpstr>
      <vt:lpstr>Sometimes, we can even transform the data so that it is more informative</vt:lpstr>
      <vt:lpstr>Sometimes, we change the structure of data to make it easier to process</vt:lpstr>
      <vt:lpstr>Images are represented as 3D matrices (row, col, color)</vt:lpstr>
      <vt:lpstr>Text can be represented as a sequence of integers</vt:lpstr>
      <vt:lpstr>Audio can be represented as a waveform or spectrum</vt:lpstr>
      <vt:lpstr>Other kinds of data</vt:lpstr>
      <vt:lpstr>PowerPoint Presentation</vt:lpstr>
      <vt:lpstr>From data point to data set</vt:lpstr>
      <vt:lpstr>Consider an example from the penguins dataset</vt:lpstr>
      <vt:lpstr>Convert the data into numbers</vt:lpstr>
      <vt:lpstr>How do we measure X?</vt:lpstr>
      <vt:lpstr>Different samples will give us different measurements of the distribution</vt:lpstr>
      <vt:lpstr>How do we measure X?</vt:lpstr>
      <vt:lpstr>How do we measure X?</vt:lpstr>
      <vt:lpstr>How do we measure X?</vt:lpstr>
      <vt:lpstr>Entropy measures how many bits are required to store an element of data</vt:lpstr>
      <vt:lpstr>Information gain: IG(y|x) = H(y)-H(y|x)</vt:lpstr>
      <vt:lpstr>Information gain: IG(y|x) = H(y)-H(y|x)</vt:lpstr>
      <vt:lpstr>Information gain: IG(y|x) = H(y)-H(y|x)</vt:lpstr>
      <vt:lpstr>How can the information gain be different depending our step size? </vt:lpstr>
      <vt:lpstr>Coming back to</vt:lpstr>
      <vt:lpstr>The most powerful ML algorithms smoothly combine encoding (feature extraction) with decoding (prediction) and offer controls or protections against overfitting</vt:lpstr>
      <vt:lpstr>Deep network optimization</vt:lpstr>
      <vt:lpstr>Whose job is ML – human or machine?</vt:lpstr>
      <vt:lpstr>Midterm Exam Logistics</vt:lpstr>
      <vt:lpstr>Midterm Exam Central Topics</vt:lpstr>
      <vt:lpstr>Bias-Variance Trade-off</vt:lpstr>
      <vt:lpstr>PowerPoint Presentation</vt:lpstr>
      <vt:lpstr>Performance vs training size</vt:lpstr>
      <vt:lpstr>Questions</vt:lpstr>
      <vt:lpstr>Upcoming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247</cp:revision>
  <cp:lastPrinted>2023-01-18T22:14:20Z</cp:lastPrinted>
  <dcterms:created xsi:type="dcterms:W3CDTF">2009-12-16T02:55:56Z</dcterms:created>
  <dcterms:modified xsi:type="dcterms:W3CDTF">2023-02-21T15:04:27Z</dcterms:modified>
</cp:coreProperties>
</file>