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732" r:id="rId3"/>
    <p:sldId id="730" r:id="rId4"/>
    <p:sldId id="731" r:id="rId5"/>
    <p:sldId id="721" r:id="rId6"/>
    <p:sldId id="555" r:id="rId7"/>
    <p:sldId id="560" r:id="rId8"/>
    <p:sldId id="561" r:id="rId9"/>
    <p:sldId id="562" r:id="rId10"/>
    <p:sldId id="563" r:id="rId11"/>
    <p:sldId id="564" r:id="rId12"/>
    <p:sldId id="565" r:id="rId13"/>
    <p:sldId id="741" r:id="rId14"/>
    <p:sldId id="371" r:id="rId15"/>
    <p:sldId id="372" r:id="rId16"/>
    <p:sldId id="373" r:id="rId17"/>
    <p:sldId id="567" r:id="rId18"/>
    <p:sldId id="270" r:id="rId19"/>
    <p:sldId id="568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600" r:id="rId29"/>
    <p:sldId id="577" r:id="rId30"/>
    <p:sldId id="578" r:id="rId31"/>
    <p:sldId id="557" r:id="rId32"/>
    <p:sldId id="558" r:id="rId33"/>
    <p:sldId id="579" r:id="rId34"/>
    <p:sldId id="722" r:id="rId35"/>
    <p:sldId id="553" r:id="rId36"/>
    <p:sldId id="556" r:id="rId37"/>
    <p:sldId id="584" r:id="rId38"/>
    <p:sldId id="723" r:id="rId39"/>
    <p:sldId id="740" r:id="rId40"/>
    <p:sldId id="724" r:id="rId41"/>
    <p:sldId id="725" r:id="rId42"/>
    <p:sldId id="726" r:id="rId43"/>
    <p:sldId id="727" r:id="rId44"/>
    <p:sldId id="728" r:id="rId45"/>
    <p:sldId id="587" r:id="rId46"/>
    <p:sldId id="733" r:id="rId47"/>
    <p:sldId id="734" r:id="rId48"/>
    <p:sldId id="735" r:id="rId49"/>
    <p:sldId id="588" r:id="rId50"/>
    <p:sldId id="589" r:id="rId51"/>
    <p:sldId id="590" r:id="rId52"/>
    <p:sldId id="737" r:id="rId53"/>
    <p:sldId id="738" r:id="rId54"/>
    <p:sldId id="736" r:id="rId55"/>
    <p:sldId id="739" r:id="rId56"/>
    <p:sldId id="696" r:id="rId57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88601" autoAdjust="0"/>
  </p:normalViewPr>
  <p:slideViewPr>
    <p:cSldViewPr>
      <p:cViewPr varScale="1">
        <p:scale>
          <a:sx n="79" d="100"/>
          <a:sy n="79" d="100"/>
        </p:scale>
        <p:origin x="132" y="276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1-4E6A-9421-A7F73A249DAA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1-4E6A-9421-A7F73A24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0568"/>
        <c:axId val="776646648"/>
      </c:barChart>
      <c:catAx>
        <c:axId val="77665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46648"/>
        <c:crosses val="autoZero"/>
        <c:auto val="0"/>
        <c:lblAlgn val="ctr"/>
        <c:lblOffset val="100"/>
        <c:noMultiLvlLbl val="0"/>
      </c:catAx>
      <c:valAx>
        <c:axId val="77664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4E-462B-8D92-D34A4A370209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4E-462B-8D92-D34A4A37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1352"/>
        <c:axId val="776651744"/>
      </c:barChart>
      <c:catAx>
        <c:axId val="77665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51744"/>
        <c:crosses val="autoZero"/>
        <c:auto val="0"/>
        <c:lblAlgn val="ctr"/>
        <c:lblOffset val="100"/>
        <c:noMultiLvlLbl val="0"/>
      </c:catAx>
      <c:valAx>
        <c:axId val="77665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/>
              <a:t>Improvements in Object Detection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B7-410E-B218-21AA15BCEC1E}"/>
            </c:ext>
          </c:extLst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B7-410E-B218-21AA15BCEC1E}"/>
            </c:ext>
          </c:extLst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B7-410E-B218-21AA15BCEC1E}"/>
            </c:ext>
          </c:extLst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6B7-410E-B218-21AA15BCE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677168"/>
        <c:axId val="898677560"/>
      </c:lineChart>
      <c:catAx>
        <c:axId val="89867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98677560"/>
        <c:crosses val="autoZero"/>
        <c:auto val="1"/>
        <c:lblAlgn val="ctr"/>
        <c:lblOffset val="100"/>
        <c:noMultiLvlLbl val="0"/>
      </c:catAx>
      <c:valAx>
        <c:axId val="898677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Precision (VOC 2007)</a:t>
                </a:r>
                <a:endParaRPr lang="en-US" sz="1600" b="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9867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1595-98BC-4713-8674-D8BC70F15B3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0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76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yann.lecun.com/exdb/publis/pdf/lecun-01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6.10739.pdf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03.0893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age-net.org/challenges/LSVRC/" TargetMode="Externa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CtuZ-fDL2E?t=14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CtuZ-fDL2E?t=14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3vTEGx3fdfc4rtcF86xoUyXm6eHmuvys5ZkMbcEgK4s/edit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towardsdatascience.com/a-visual-explanation-of-gradient-descent-methods-momentum-adagrad-rmsprop-adam-f898b102325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rxiv.org/abs/1409.48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2.03385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arxiv.org/abs/1512.0338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Deep Learning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 descr="A picture containing cloth&#10;&#10;Description automatically generated">
            <a:extLst>
              <a:ext uri="{FF2B5EF4-FFF2-40B4-BE49-F238E27FC236}">
                <a16:creationId xmlns:a16="http://schemas.microsoft.com/office/drawing/2014/main" id="{F6D97E50-B147-E263-E723-8847D7A26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" y="13538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neural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1" y="1295400"/>
            <a:ext cx="7035525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61603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9000" y="3554844"/>
            <a:ext cx="6490949" cy="3379356"/>
            <a:chOff x="1904999" y="3478644"/>
            <a:chExt cx="6490949" cy="33793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0795" r="-10769"/>
            <a:stretch/>
          </p:blipFill>
          <p:spPr>
            <a:xfrm>
              <a:off x="1904999" y="3478644"/>
              <a:ext cx="6490949" cy="33793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71800" y="63246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2025" y="60960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761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Back-propagation: </a:t>
            </a:r>
            <a:r>
              <a:rPr lang="en-US" sz="2400" dirty="0"/>
              <a:t>gradients are computed in the direction from output to input layers and combined using chain rule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Stochastic gradient descent: </a:t>
            </a:r>
            <a:r>
              <a:rPr lang="en-US" sz="2400" dirty="0"/>
              <a:t>compute the weight update w.r.t. a small batch of examples at a time, cycle through training examples in random order in multiple epochs</a:t>
            </a:r>
          </a:p>
          <a:p>
            <a:pPr marL="457200" indent="-457200">
              <a:buFont typeface="Arial"/>
              <a:buChar char="•"/>
            </a:pPr>
            <a:endParaRPr lang="en-US" sz="2400" b="1" i="1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88004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62B5-50CE-D7DA-A7FE-CF408538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MLPs on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3720C-0F35-5A50-49BC-436877C1F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7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raster image (pixel matrix)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3048000" y="35814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952500" y="46101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84438" y="28336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" y="28194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43434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67200" y="12954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514600" y="25908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34000" y="34290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75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75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50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7350975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8112975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8798775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107711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0730"/>
            <a:ext cx="9067800" cy="2395870"/>
          </a:xfrm>
        </p:spPr>
        <p:txBody>
          <a:bodyPr>
            <a:normAutofit/>
          </a:bodyPr>
          <a:lstStyle/>
          <a:p>
            <a:pPr marL="0" indent="0" defTabSz="719138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cv2.imread(filename)   			# read image</a:t>
            </a:r>
          </a:p>
          <a:p>
            <a:pPr marL="0" indent="0" defTabSz="52705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cv2.cvtColor(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cv2.COLOR_BGR2RGB) # order channels as RGB</a:t>
            </a:r>
          </a:p>
          <a:p>
            <a:pPr marL="0" indent="0" defTabSz="83820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 255					# values range from 0 to 1</a:t>
            </a:r>
            <a:endParaRPr lang="en-US" sz="1600" dirty="0"/>
          </a:p>
          <a:p>
            <a:pPr>
              <a:defRPr/>
            </a:pPr>
            <a:r>
              <a:rPr lang="en-US" sz="1800" dirty="0"/>
              <a:t>RGB image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/>
              <a:t>is a H x W x 3 matrix (</a:t>
            </a:r>
            <a:r>
              <a:rPr lang="en-US" sz="1800" dirty="0" err="1"/>
              <a:t>numpy.ndarray</a:t>
            </a:r>
            <a:r>
              <a:rPr lang="en-US" sz="1800" dirty="0"/>
              <a:t>)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[0,0,0]</a:t>
            </a:r>
            <a:r>
              <a:rPr lang="en-US" sz="1600" dirty="0"/>
              <a:t> </a:t>
            </a:r>
            <a:r>
              <a:rPr lang="en-US" sz="1800" dirty="0"/>
              <a:t>= top-left pixel value in R-channel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[y, x, c]</a:t>
            </a:r>
            <a:r>
              <a:rPr lang="en-US" sz="1800" dirty="0"/>
              <a:t> = y+1 pixels down, x+1 pixels to right in the </a:t>
            </a:r>
            <a:r>
              <a:rPr lang="en-US" sz="1800" dirty="0" err="1"/>
              <a:t>c</a:t>
            </a:r>
            <a:r>
              <a:rPr lang="en-US" sz="1800" baseline="30000" dirty="0" err="1"/>
              <a:t>th</a:t>
            </a:r>
            <a:r>
              <a:rPr lang="en-US" sz="1800" dirty="0"/>
              <a:t> 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[H-1, W-1, 2]</a:t>
            </a:r>
            <a:r>
              <a:rPr lang="en-US" sz="1800" dirty="0"/>
              <a:t>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0" y="45002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71800" y="40430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57400" y="35858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114" name="TextBox 6"/>
          <p:cNvSpPr txBox="1">
            <a:spLocks noChangeArrowheads="1"/>
          </p:cNvSpPr>
          <p:nvPr/>
        </p:nvSpPr>
        <p:spPr bwMode="auto">
          <a:xfrm>
            <a:off x="7010400" y="33572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9115" name="TextBox 7"/>
          <p:cNvSpPr txBox="1">
            <a:spLocks noChangeArrowheads="1"/>
          </p:cNvSpPr>
          <p:nvPr/>
        </p:nvSpPr>
        <p:spPr bwMode="auto">
          <a:xfrm>
            <a:off x="7924800" y="381443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G</a:t>
            </a:r>
          </a:p>
        </p:txBody>
      </p:sp>
      <p:sp>
        <p:nvSpPr>
          <p:cNvPr id="29116" name="TextBox 8"/>
          <p:cNvSpPr txBox="1">
            <a:spLocks noChangeArrowheads="1"/>
          </p:cNvSpPr>
          <p:nvPr/>
        </p:nvSpPr>
        <p:spPr bwMode="auto">
          <a:xfrm>
            <a:off x="8686800" y="41954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</a:t>
            </a:r>
          </a:p>
        </p:txBody>
      </p:sp>
      <p:sp>
        <p:nvSpPr>
          <p:cNvPr id="29117" name="TextBox 9"/>
          <p:cNvSpPr txBox="1">
            <a:spLocks noChangeArrowheads="1"/>
          </p:cNvSpPr>
          <p:nvPr/>
        </p:nvSpPr>
        <p:spPr bwMode="auto">
          <a:xfrm>
            <a:off x="1447801" y="335723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2001" y="472883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19" name="TextBox 12"/>
          <p:cNvSpPr txBox="1">
            <a:spLocks noChangeArrowheads="1"/>
          </p:cNvSpPr>
          <p:nvPr/>
        </p:nvSpPr>
        <p:spPr bwMode="auto">
          <a:xfrm>
            <a:off x="1981200" y="320483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43343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979998" y="1981200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78492" y="1985666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283091" y="3357265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206892" y="4267201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2578492" y="3966866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332798" y="3886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8998" y="556260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00898" y="556706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Fully connected layer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331091" y="305246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78492" y="1985666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283091" y="3204865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283092" y="3429001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578492" y="3308803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143001"/>
            <a:ext cx="3530325" cy="17588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0B6E-9C82-1B39-D685-BEF30BCCFB94}"/>
              </a:ext>
            </a:extLst>
          </p:cNvPr>
          <p:cNvSpPr txBox="1"/>
          <p:nvPr/>
        </p:nvSpPr>
        <p:spPr>
          <a:xfrm>
            <a:off x="7077260" y="3441192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treat the image like a vector of values and add fully connected layers (which is what we do in HW 1 and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80FA3-5E92-6989-F40F-6C40D7CD09E2}"/>
              </a:ext>
            </a:extLst>
          </p:cNvPr>
          <p:cNvSpPr txBox="1"/>
          <p:nvPr/>
        </p:nvSpPr>
        <p:spPr>
          <a:xfrm>
            <a:off x="7077260" y="5328429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this doesn’t take advantage of the 2D structure of images</a:t>
            </a:r>
          </a:p>
        </p:txBody>
      </p:sp>
    </p:spTree>
    <p:extLst>
      <p:ext uri="{BB962C8B-B14F-4D97-AF65-F5344CB8AC3E}">
        <p14:creationId xmlns:p14="http://schemas.microsoft.com/office/powerpoint/2010/main" val="24739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33" grpId="0"/>
      <p:bldP spid="34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543800" cy="51355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Image filtering: compute function of local neighborhood at each position</a:t>
            </a:r>
          </a:p>
          <a:p>
            <a:pPr lvl="1"/>
            <a:r>
              <a:rPr lang="en-US" sz="2400" dirty="0"/>
              <a:t>Enhance images</a:t>
            </a:r>
          </a:p>
          <a:p>
            <a:pPr lvl="2"/>
            <a:r>
              <a:rPr lang="en-US" sz="2000" dirty="0" err="1"/>
              <a:t>Denoise</a:t>
            </a:r>
            <a:r>
              <a:rPr lang="en-US" sz="2000" dirty="0"/>
              <a:t>, resize, increase contrast, etc.</a:t>
            </a:r>
            <a:endParaRPr lang="en-US" sz="2800" dirty="0"/>
          </a:p>
          <a:p>
            <a:pPr lvl="1"/>
            <a:r>
              <a:rPr lang="en-US" sz="2400" dirty="0"/>
              <a:t>Extract information from images</a:t>
            </a:r>
          </a:p>
          <a:p>
            <a:pPr lvl="2"/>
            <a:r>
              <a:rPr lang="en-US" sz="2000" dirty="0"/>
              <a:t>Texture, edges, distinctive points, etc.</a:t>
            </a:r>
          </a:p>
          <a:p>
            <a:pPr lvl="1"/>
            <a:r>
              <a:rPr lang="en-US" sz="2400" dirty="0"/>
              <a:t>Detect patterns</a:t>
            </a:r>
          </a:p>
          <a:p>
            <a:pPr lvl="2"/>
            <a:r>
              <a:rPr lang="en-US" sz="2000" dirty="0"/>
              <a:t>Template matching</a:t>
            </a:r>
          </a:p>
          <a:p>
            <a:pPr>
              <a:buFont typeface="Arial" pitchFamily="34" charset="0"/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354507" y="3805535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887907" y="380553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486083" y="4075783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58310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3887907" y="4523537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250107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6240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9F8F-3FA6-F40A-6C4C-BF913581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1831F-0021-07B2-F951-917AC590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67818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Perceptrons</a:t>
            </a:r>
            <a:r>
              <a:rPr lang="en-US" dirty="0"/>
              <a:t> are linear prediction models</a:t>
            </a:r>
          </a:p>
          <a:p>
            <a:endParaRPr lang="en-US" dirty="0"/>
          </a:p>
          <a:p>
            <a:r>
              <a:rPr lang="en-US" dirty="0"/>
              <a:t>MLPs are non-linear prediction models, composed of multiple linear layers with non-linear activations</a:t>
            </a:r>
          </a:p>
          <a:p>
            <a:endParaRPr lang="en-US" dirty="0"/>
          </a:p>
          <a:p>
            <a:r>
              <a:rPr lang="en-US" dirty="0"/>
              <a:t>MLPs can model more complex functions, but are harder to optimize</a:t>
            </a:r>
          </a:p>
          <a:p>
            <a:endParaRPr lang="en-US" dirty="0"/>
          </a:p>
          <a:p>
            <a:r>
              <a:rPr lang="en-US" dirty="0"/>
              <a:t>Optimization is by stochastic gradient descent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6728A-2A48-428E-BC28-2379DC0D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11287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28372-A2E2-7E9D-E3F9-6411705AFBC7}"/>
              </a:ext>
            </a:extLst>
          </p:cNvPr>
          <p:cNvSpPr txBox="1"/>
          <p:nvPr/>
        </p:nvSpPr>
        <p:spPr>
          <a:xfrm>
            <a:off x="9822255" y="6481741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805361-47D0-0A4B-EA36-F4D09BF7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7"/>
          <a:stretch/>
        </p:blipFill>
        <p:spPr bwMode="auto">
          <a:xfrm>
            <a:off x="7356764" y="2590800"/>
            <a:ext cx="4114800" cy="15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F46518D-65ED-84D1-6D05-664D821E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58" y="594482"/>
            <a:ext cx="1910542" cy="1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4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686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5030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21057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6477001" y="1524002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as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326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3200400" y="6334126"/>
            <a:ext cx="68478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42284" y="6324601"/>
            <a:ext cx="13847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792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5841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1" y="3733801"/>
            <a:ext cx="204788" cy="923320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1724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5030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956520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56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50292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332293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465893" y="38100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179381" y="40873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18191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7465893" y="45280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9828093" y="4267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5715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next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fully connected to convolutional networks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6745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81601" y="3276600"/>
            <a:ext cx="5313363" cy="3218788"/>
            <a:chOff x="77788" y="1524001"/>
            <a:chExt cx="8969375" cy="5433568"/>
          </a:xfrm>
        </p:grpSpPr>
        <p:pic>
          <p:nvPicPr>
            <p:cNvPr id="17" name="Picture 16" descr="filter_z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ilter_z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350841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 in a CNN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4167182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366" t="5805" r="6355" b="595"/>
          <a:stretch/>
        </p:blipFill>
        <p:spPr>
          <a:xfrm>
            <a:off x="5867401" y="2895600"/>
            <a:ext cx="3838821" cy="3087614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72200" y="2393521"/>
            <a:ext cx="305235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000" dirty="0">
                <a:latin typeface="+mn-lt"/>
              </a:rPr>
              <a:t>Rectified Linear Unit (</a:t>
            </a:r>
            <a:r>
              <a:rPr lang="en-US" sz="2000" dirty="0" err="1">
                <a:latin typeface="+mn-lt"/>
              </a:rPr>
              <a:t>ReLU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752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7" name="Picture 16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4953000" y="2323449"/>
            <a:ext cx="3581400" cy="2334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29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29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10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2161" y="2438400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</a:rPr>
              <a:t>Max</a:t>
            </a: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8686800" y="3000373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4710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05000" y="134959"/>
            <a:ext cx="8229600" cy="9144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Key idea: learn features and classifier that work well together (“end-to-end training”)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05401" y="1219201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23116" y="976313"/>
              <a:ext cx="10663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112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LeNet-5 for character/digit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962400"/>
            <a:ext cx="8610600" cy="2286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Average pooling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Sigmoid or </a:t>
            </a:r>
            <a:r>
              <a:rPr lang="en-US" sz="2400" dirty="0" err="1"/>
              <a:t>tanh</a:t>
            </a:r>
            <a:r>
              <a:rPr lang="en-US" sz="2400" dirty="0"/>
              <a:t> nonlinearity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Fully connected layers at the end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Trained on MNIST digit dataset with 60K training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11669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LeCun</a:t>
            </a:r>
            <a:r>
              <a:rPr lang="en-US" sz="1600" dirty="0"/>
              <a:t>, L. </a:t>
            </a:r>
            <a:r>
              <a:rPr lang="en-US" sz="1600" dirty="0" err="1"/>
              <a:t>Bottou</a:t>
            </a:r>
            <a:r>
              <a:rPr lang="en-US" sz="1600" dirty="0"/>
              <a:t>, Y. </a:t>
            </a:r>
            <a:r>
              <a:rPr lang="en-US" sz="1600" dirty="0" err="1"/>
              <a:t>Bengio</a:t>
            </a:r>
            <a:r>
              <a:rPr lang="en-US" sz="1600" dirty="0"/>
              <a:t>, and P. </a:t>
            </a:r>
            <a:r>
              <a:rPr lang="en-US" sz="1600" dirty="0" err="1"/>
              <a:t>Haffner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Gradient-based learning applied to document recognition</a:t>
            </a:r>
            <a:r>
              <a:rPr lang="en-US" sz="1600" dirty="0"/>
              <a:t>, Proc.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7546" y="1066800"/>
            <a:ext cx="9409055" cy="27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1674-350D-0E72-6820-CA303FE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Another application example: mapping position/rays to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052DC-7E64-9C7F-BDFD-A3ED1804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89" y="5246427"/>
            <a:ext cx="11302621" cy="1600200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L2 loss</a:t>
            </a:r>
          </a:p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MLP with 4 layers and 256 channels (nodes per layer)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igmoid activation on output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256 frequency positional encoding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926FC-9A95-DCA4-49DB-DA6D9229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0627"/>
            <a:ext cx="9886498" cy="449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F6DB0-B309-DA7F-C915-F19240A18E96}"/>
              </a:ext>
            </a:extLst>
          </p:cNvPr>
          <p:cNvSpPr txBox="1"/>
          <p:nvPr/>
        </p:nvSpPr>
        <p:spPr>
          <a:xfrm>
            <a:off x="6444442" y="6499198"/>
            <a:ext cx="306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Fourier Features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Tancik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DF5D9-FF49-D706-1ABE-EA4D6928631C}"/>
              </a:ext>
            </a:extLst>
          </p:cNvPr>
          <p:cNvSpPr txBox="1"/>
          <p:nvPr/>
        </p:nvSpPr>
        <p:spPr>
          <a:xfrm>
            <a:off x="9544785" y="650459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NeRF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(Mildenhall et al. 2020)</a:t>
            </a:r>
          </a:p>
        </p:txBody>
      </p:sp>
    </p:spTree>
    <p:extLst>
      <p:ext uri="{BB962C8B-B14F-4D97-AF65-F5344CB8AC3E}">
        <p14:creationId xmlns:p14="http://schemas.microsoft.com/office/powerpoint/2010/main" val="2389645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Fast forward to the arrival of big visual data…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28" y="1581103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374" y="2190703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374" y="3867103"/>
            <a:ext cx="3429000" cy="782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10201" y="1709688"/>
            <a:ext cx="5105399" cy="286231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Human labels via Amazon </a:t>
            </a:r>
            <a:r>
              <a:rPr lang="en-US" sz="2000" dirty="0" err="1">
                <a:latin typeface="+mn-lt"/>
              </a:rPr>
              <a:t>MTurk</a:t>
            </a:r>
            <a:r>
              <a:rPr lang="en-US" sz="2000" dirty="0">
                <a:latin typeface="+mn-lt"/>
              </a:rPr>
              <a:t> 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 err="1">
                <a:latin typeface="+mn-lt"/>
              </a:rPr>
              <a:t>ImageNet</a:t>
            </a:r>
            <a:r>
              <a:rPr lang="en-US" sz="2000" dirty="0">
                <a:latin typeface="+mn-lt"/>
              </a:rPr>
              <a:t> Large-Scale Visual Recognition Challenge (ILSVRC):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1.2 million training images, 1000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594360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6"/>
              </a:rPr>
              <a:t>www.image-net.org/challenges/LSVRC/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68827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2074864" y="293689"/>
            <a:ext cx="80597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ImageNet 1K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8013701" y="5575301"/>
            <a:ext cx="1071563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666" y="6503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3995556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019" name="TextBox 6"/>
          <p:cNvSpPr txBox="1">
            <a:spLocks noChangeArrowheads="1"/>
          </p:cNvSpPr>
          <p:nvPr/>
        </p:nvSpPr>
        <p:spPr bwMode="auto">
          <a:xfrm>
            <a:off x="2074863" y="293689"/>
            <a:ext cx="4318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ImageNet 1K </a:t>
            </a:r>
            <a:r>
              <a:rPr lang="en-US" altLang="en-US" sz="160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34201" y="293689"/>
            <a:ext cx="3313113" cy="2465387"/>
            <a:chOff x="7505700" y="0"/>
            <a:chExt cx="4610100" cy="3429001"/>
          </a:xfrm>
        </p:grpSpPr>
        <p:pic>
          <p:nvPicPr>
            <p:cNvPr id="86021" name="Picture 7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96527" y="6540660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13422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536700" y="10668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943062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sz="2400" dirty="0" err="1">
                <a:latin typeface="+mn-lt"/>
                <a:cs typeface="Adobe Caslon Pro"/>
              </a:rPr>
              <a:t>Similar</a:t>
            </a:r>
            <a:r>
              <a:rPr lang="fr-FR" sz="2400" dirty="0">
                <a:latin typeface="+mn-lt"/>
                <a:cs typeface="Adobe Caslon Pro"/>
              </a:rPr>
              <a:t> </a:t>
            </a:r>
            <a:r>
              <a:rPr lang="fr-FR" sz="2400" dirty="0" err="1">
                <a:latin typeface="+mn-lt"/>
                <a:cs typeface="Adobe Caslon Pro"/>
              </a:rPr>
              <a:t>framework</a:t>
            </a:r>
            <a:r>
              <a:rPr lang="fr-FR" sz="2400" dirty="0">
                <a:latin typeface="+mn-lt"/>
                <a:cs typeface="Adobe Caslon Pro"/>
              </a:rPr>
              <a:t> to </a:t>
            </a:r>
            <a:r>
              <a:rPr lang="fr-FR" sz="2400" dirty="0" err="1">
                <a:latin typeface="+mn-lt"/>
                <a:cs typeface="Adobe Caslon Pro"/>
              </a:rPr>
              <a:t>LeNet</a:t>
            </a:r>
            <a:r>
              <a:rPr lang="fr-FR" sz="2400" dirty="0">
                <a:latin typeface="+mn-lt"/>
                <a:cs typeface="Adobe Caslon Pro"/>
              </a:rPr>
              <a:t> but: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Max </a:t>
            </a:r>
            <a:r>
              <a:rPr lang="fr-FR" sz="2000" dirty="0" err="1">
                <a:latin typeface="+mn-lt"/>
                <a:cs typeface="Adobe Caslon Pro"/>
              </a:rPr>
              <a:t>pooling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b="1" dirty="0" err="1">
                <a:latin typeface="+mn-lt"/>
                <a:cs typeface="Adobe Caslon Pro"/>
              </a:rPr>
              <a:t>ReLU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b="1" dirty="0" err="1">
                <a:latin typeface="+mn-lt"/>
                <a:cs typeface="Adobe Caslon Pro"/>
              </a:rPr>
              <a:t>nonlinearity</a:t>
            </a:r>
            <a:endParaRPr lang="fr-FR" sz="2000" b="1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1" dirty="0">
                <a:latin typeface="+mn-lt"/>
                <a:cs typeface="Adobe Caslon Pro"/>
              </a:rPr>
              <a:t>More data </a:t>
            </a:r>
            <a:r>
              <a:rPr lang="fr-FR" sz="2000" dirty="0">
                <a:latin typeface="+mn-lt"/>
                <a:cs typeface="Adobe Caslon Pro"/>
              </a:rPr>
              <a:t>and </a:t>
            </a:r>
            <a:r>
              <a:rPr lang="fr-FR" sz="2000" b="1" dirty="0" err="1">
                <a:latin typeface="+mn-lt"/>
                <a:cs typeface="Adobe Caslon Pro"/>
              </a:rPr>
              <a:t>bigger</a:t>
            </a:r>
            <a:r>
              <a:rPr lang="fr-FR" sz="2000" b="1" dirty="0">
                <a:latin typeface="+mn-lt"/>
                <a:cs typeface="Adobe Caslon Pro"/>
              </a:rPr>
              <a:t> model </a:t>
            </a:r>
            <a:r>
              <a:rPr lang="fr-FR" sz="2000" dirty="0">
                <a:latin typeface="+mn-lt"/>
                <a:cs typeface="Adobe Caslon Pro"/>
              </a:rPr>
              <a:t>(7 </a:t>
            </a:r>
            <a:r>
              <a:rPr lang="fr-FR" sz="2000" dirty="0" err="1">
                <a:latin typeface="+mn-lt"/>
                <a:cs typeface="Adobe Caslon Pro"/>
              </a:rPr>
              <a:t>hidden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layers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dirty="0">
                <a:cs typeface="Adobe Caslon Pro"/>
              </a:rPr>
              <a:t>650K </a:t>
            </a:r>
            <a:r>
              <a:rPr lang="fr-FR" sz="2000" dirty="0" err="1">
                <a:cs typeface="Adobe Caslon Pro"/>
              </a:rPr>
              <a:t>units</a:t>
            </a:r>
            <a:r>
              <a:rPr lang="fr-FR" sz="2000" dirty="0">
                <a:cs typeface="Adobe Caslon Pro"/>
              </a:rPr>
              <a:t>, </a:t>
            </a:r>
            <a:r>
              <a:rPr lang="pt-BR" sz="2000" dirty="0">
                <a:cs typeface="Adobe Caslon Pro"/>
              </a:rPr>
              <a:t>60M params</a:t>
            </a:r>
            <a:r>
              <a:rPr lang="fr-FR" sz="200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GPU </a:t>
            </a:r>
            <a:r>
              <a:rPr lang="fr-FR" sz="2000" dirty="0" err="1">
                <a:latin typeface="+mn-lt"/>
                <a:cs typeface="Adobe Caslon Pro"/>
              </a:rPr>
              <a:t>implementation</a:t>
            </a:r>
            <a:r>
              <a:rPr lang="fr-FR" sz="2000" dirty="0">
                <a:latin typeface="+mn-lt"/>
                <a:cs typeface="Adobe Caslon Pro"/>
              </a:rPr>
              <a:t> (</a:t>
            </a:r>
            <a:r>
              <a:rPr lang="fr-FR" sz="2000" b="1" dirty="0">
                <a:latin typeface="+mn-lt"/>
                <a:cs typeface="Adobe Caslon Pro"/>
              </a:rPr>
              <a:t>50x </a:t>
            </a:r>
            <a:r>
              <a:rPr lang="fr-FR" sz="2000" b="1" dirty="0" err="1">
                <a:latin typeface="+mn-lt"/>
                <a:cs typeface="Adobe Caslon Pro"/>
              </a:rPr>
              <a:t>speedup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dirty="0">
                <a:latin typeface="+mn-lt"/>
                <a:cs typeface="Adobe Caslon Pro"/>
              </a:rPr>
              <a:t>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dirty="0" err="1">
                <a:latin typeface="+mn-lt"/>
                <a:cs typeface="Adobe Caslon Pro"/>
              </a:rPr>
              <a:t>Trained</a:t>
            </a:r>
            <a:r>
              <a:rPr lang="fr-FR" sz="2000" dirty="0">
                <a:latin typeface="+mn-lt"/>
                <a:cs typeface="Adobe Caslon Pro"/>
              </a:rPr>
              <a:t> on </a:t>
            </a:r>
            <a:r>
              <a:rPr lang="fr-FR" sz="2000" dirty="0" err="1">
                <a:latin typeface="+mn-lt"/>
                <a:cs typeface="Adobe Caslon Pro"/>
              </a:rPr>
              <a:t>two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GPUs</a:t>
            </a:r>
            <a:r>
              <a:rPr lang="fr-FR" sz="2000" dirty="0">
                <a:latin typeface="+mn-lt"/>
                <a:cs typeface="Adobe Caslon Pro"/>
              </a:rPr>
              <a:t> for a </a:t>
            </a:r>
            <a:r>
              <a:rPr lang="fr-FR" sz="2000" dirty="0" err="1">
                <a:latin typeface="+mn-lt"/>
                <a:cs typeface="Adobe Caslon Pro"/>
              </a:rPr>
              <a:t>week</a:t>
            </a:r>
            <a:endParaRPr lang="fr-FR" sz="200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Dropout </a:t>
            </a:r>
            <a:r>
              <a:rPr lang="fr-FR" sz="2000" dirty="0" err="1">
                <a:latin typeface="+mn-lt"/>
                <a:cs typeface="Adobe Caslon Pro"/>
              </a:rPr>
              <a:t>regularization</a:t>
            </a:r>
            <a:endParaRPr lang="fr-FR" sz="200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605927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A. </a:t>
            </a:r>
            <a:r>
              <a:rPr lang="en-US" dirty="0" err="1"/>
              <a:t>Krizhevsky</a:t>
            </a:r>
            <a:r>
              <a:rPr lang="en-US" dirty="0"/>
              <a:t>, I. </a:t>
            </a:r>
            <a:r>
              <a:rPr lang="en-US" dirty="0" err="1"/>
              <a:t>Sutskever</a:t>
            </a:r>
            <a:r>
              <a:rPr lang="en-US" dirty="0"/>
              <a:t>, and G. Hinton, </a:t>
            </a:r>
            <a:r>
              <a:rPr lang="en-US" dirty="0">
                <a:hlinkClick r:id="rId4"/>
              </a:rPr>
              <a:t>ImageNet Classification with Deep Convolutional Neural Networks</a:t>
            </a:r>
            <a:r>
              <a:rPr lang="en-US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4035214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F48E-804A-2B68-6CD5-C503C461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What enabled the breakthrough?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9B76-AAD7-4D0E-9C64-2A63AA16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ReLU</a:t>
            </a:r>
            <a:r>
              <a:rPr lang="en-US" sz="2800" dirty="0"/>
              <a:t> activation enabled large models to be optimized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ImageNet provided diverse and massive annotation to take advantage of the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GPU processing made the optimization practicable </a:t>
            </a:r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32911732-DF8C-A339-B0F5-AB1DB017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r="261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58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6755" y="6535617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HOG: </a:t>
            </a:r>
            <a:r>
              <a:rPr lang="en-US" sz="1200" dirty="0" err="1">
                <a:solidFill>
                  <a:prstClr val="black"/>
                </a:solidFill>
              </a:rPr>
              <a:t>Dalal-Triggs</a:t>
            </a:r>
            <a:r>
              <a:rPr lang="en-US" sz="1200" dirty="0">
                <a:solidFill>
                  <a:prstClr val="black"/>
                </a:solidFill>
              </a:rPr>
              <a:t> 2005	DPM: Felzenszwalb et al. 2008-2012 	 </a:t>
            </a:r>
            <a:r>
              <a:rPr lang="en-US" sz="1200" dirty="0" err="1">
                <a:solidFill>
                  <a:prstClr val="black"/>
                </a:solidFill>
              </a:rPr>
              <a:t>Regionlets</a:t>
            </a:r>
            <a:r>
              <a:rPr lang="en-US" sz="1200" dirty="0">
                <a:solidFill>
                  <a:prstClr val="black"/>
                </a:solidFill>
              </a:rPr>
              <a:t>: Wang et al. 2013     R-CNN: Girshick et al. 2014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600" y="1532151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Deformable Parts Model (v1-v5)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HOG Template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  <a:latin typeface="Arial" charset="0"/>
                  <a:ea typeface="+mn-ea"/>
                </a:rPr>
                <a:t>Regionlets</a:t>
              </a:r>
              <a:endParaRPr lang="en-US" dirty="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</a:rPr>
                <a:t>R-CNN</a:t>
              </a: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232322"/>
            <a:ext cx="114300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R-CNN demonstrates major detection improvement by pre-training on ImageNet and fine-tuning on PASCAL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B7095-E15B-5E0A-BB42-3F9C288E1017}"/>
              </a:ext>
            </a:extLst>
          </p:cNvPr>
          <p:cNvSpPr txBox="1"/>
          <p:nvPr/>
        </p:nvSpPr>
        <p:spPr>
          <a:xfrm>
            <a:off x="8382000" y="237035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learning detection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B0B0B273-462A-8CB1-B307-E9B986B79490}"/>
              </a:ext>
            </a:extLst>
          </p:cNvPr>
          <p:cNvSpPr/>
          <p:nvPr/>
        </p:nvSpPr>
        <p:spPr>
          <a:xfrm>
            <a:off x="7772400" y="2438911"/>
            <a:ext cx="457200" cy="273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08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“CNN Features off-the-shelf: an Astounding Baseline for Recognition”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14" y="1447800"/>
            <a:ext cx="7879187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8648" y="64886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Razavian</a:t>
            </a:r>
            <a:r>
              <a:rPr lang="en-US" dirty="0"/>
              <a:t> et al. CVPR 2014</a:t>
            </a:r>
          </a:p>
        </p:txBody>
      </p:sp>
    </p:spTree>
    <p:extLst>
      <p:ext uri="{BB962C8B-B14F-4D97-AF65-F5344CB8AC3E}">
        <p14:creationId xmlns:p14="http://schemas.microsoft.com/office/powerpoint/2010/main" val="3333925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it felt to be an object recognition researcher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101430" y="3558382"/>
            <a:ext cx="59891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https://youtu.be/XCtuZ-fDL2E?t=140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2966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CC93-92C4-06DC-EEA5-6254735E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Deep Reflections on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26852-401C-660F-B1EB-90D494B7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867400"/>
          </a:xfrm>
        </p:spPr>
        <p:txBody>
          <a:bodyPr>
            <a:normAutofit/>
          </a:bodyPr>
          <a:lstStyle/>
          <a:p>
            <a:r>
              <a:rPr lang="en-US" dirty="0"/>
              <a:t>Deep learning does not help solve ML problems that we were solving. </a:t>
            </a:r>
          </a:p>
          <a:p>
            <a:r>
              <a:rPr lang="en-US" dirty="0"/>
              <a:t>DL enables taking advantage of large amounts of data by creating high capacity models that can be optimized well.</a:t>
            </a:r>
          </a:p>
          <a:p>
            <a:r>
              <a:rPr lang="en-US" dirty="0"/>
              <a:t>Creating a model that predicts y from X given available data is table stakes</a:t>
            </a:r>
          </a:p>
          <a:p>
            <a:pPr lvl="1"/>
            <a:r>
              <a:rPr lang="en-US" dirty="0"/>
              <a:t>Application engineering is getting the data you need in the form you need to so that current ML algorithms can learn from it</a:t>
            </a:r>
          </a:p>
          <a:p>
            <a:pPr lvl="1"/>
            <a:r>
              <a:rPr lang="en-US" dirty="0"/>
              <a:t>ML research makes it easier or possible to benefit from new data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31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B9AD-B07D-A3AB-806A-B5483B57F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Minute Stretch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D4E5A-9D7E-BF6F-8FAC-9C2F76A86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864606-DDE3-DB0E-247E-927C539CFD4C}"/>
              </a:ext>
            </a:extLst>
          </p:cNvPr>
          <p:cNvSpPr txBox="1">
            <a:spLocks/>
          </p:cNvSpPr>
          <p:nvPr/>
        </p:nvSpPr>
        <p:spPr bwMode="auto">
          <a:xfrm>
            <a:off x="762000" y="1143000"/>
            <a:ext cx="109728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/>
          </a:p>
          <a:p>
            <a:pPr marL="0" indent="0">
              <a:buFont typeface="Arial" charset="0"/>
              <a:buNone/>
            </a:pPr>
            <a:r>
              <a:rPr lang="en-US"/>
              <a:t>How it felt to be an object recognition researcher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D5C12-071E-3416-99E3-AF1BCFC0C16E}"/>
              </a:ext>
            </a:extLst>
          </p:cNvPr>
          <p:cNvSpPr/>
          <p:nvPr/>
        </p:nvSpPr>
        <p:spPr>
          <a:xfrm>
            <a:off x="3048000" y="2362724"/>
            <a:ext cx="59891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https://youtu.be/XCtuZ-fDL2E?t=140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B7842-051C-BD8D-9D12-59D3747B7E33}"/>
              </a:ext>
            </a:extLst>
          </p:cNvPr>
          <p:cNvSpPr txBox="1"/>
          <p:nvPr/>
        </p:nvSpPr>
        <p:spPr>
          <a:xfrm>
            <a:off x="457200" y="4515537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</a:t>
            </a:r>
          </a:p>
          <a:p>
            <a:r>
              <a:rPr lang="en-US" dirty="0"/>
              <a:t>Q1: Why were neural networks less effective than other approaches for many years?</a:t>
            </a:r>
          </a:p>
          <a:p>
            <a:r>
              <a:rPr lang="en-US" dirty="0"/>
              <a:t>Q2: What were the three most important ingredients to the breakthrough?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841F6-86B3-912F-401B-EE919789B1B9}"/>
              </a:ext>
            </a:extLst>
          </p:cNvPr>
          <p:cNvSpPr txBox="1"/>
          <p:nvPr/>
        </p:nvSpPr>
        <p:spPr>
          <a:xfrm>
            <a:off x="6842670" y="3863194"/>
            <a:ext cx="4587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Deep networks couldn’t be optimized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Needed bigger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Datasets were created to be sufficiently big for existing algorithms</a:t>
            </a:r>
          </a:p>
          <a:p>
            <a:pPr marL="0" lvl="1"/>
            <a:r>
              <a:rPr lang="en-US" dirty="0"/>
              <a:t>A2: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ReLU</a:t>
            </a:r>
            <a:r>
              <a:rPr lang="en-US" dirty="0"/>
              <a:t> activation (easier optimization)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Big dataset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GPU processing</a:t>
            </a:r>
          </a:p>
        </p:txBody>
      </p:sp>
    </p:spTree>
    <p:extLst>
      <p:ext uri="{BB962C8B-B14F-4D97-AF65-F5344CB8AC3E}">
        <p14:creationId xmlns:p14="http://schemas.microsoft.com/office/powerpoint/2010/main" val="89404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39BB-0AD1-BB66-0EB3-2ACA98DC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35F0-9391-C890-5D5B-1CCA5D964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https://docs.google.com/document/d/13vTEGx3fdfc4rtcF86xoUyXm6eHmuvys5ZkMbcEgK4s/edit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334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Optimization: check out this great site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Great site by Lili Jiang</a:t>
                </a:r>
              </a:p>
              <a:p>
                <a:pPr marL="0" indent="0">
                  <a:buNone/>
                </a:pPr>
                <a:r>
                  <a:rPr lang="en-US" sz="2000" dirty="0">
                    <a:hlinkClick r:id="rId2"/>
                  </a:rPr>
                  <a:t>https://towardsdatascience.com/a-visual-explanation-of-gradient-descent-methods-momentum-adagrad-rmsprop-adam-f898b102325c</a:t>
                </a: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Basic SGD: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C359EC4-61F5-0844-F3C9-9E28B14B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45529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20F81-81BB-35EA-D9A3-5C112402774E}"/>
              </a:ext>
            </a:extLst>
          </p:cNvPr>
          <p:cNvSpPr txBox="1"/>
          <p:nvPr/>
        </p:nvSpPr>
        <p:spPr>
          <a:xfrm>
            <a:off x="2133600" y="2297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of loss </a:t>
            </a:r>
            <a:r>
              <a:rPr lang="en-US" dirty="0" err="1"/>
              <a:t>wrt</a:t>
            </a:r>
            <a:r>
              <a:rPr lang="en-US" dirty="0"/>
              <a:t> weights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9B041B-629A-76E1-9CEB-AB00EFE7FE8F}"/>
              </a:ext>
            </a:extLst>
          </p:cNvPr>
          <p:cNvCxnSpPr/>
          <p:nvPr/>
        </p:nvCxnSpPr>
        <p:spPr>
          <a:xfrm flipH="1">
            <a:off x="2362200" y="2667000"/>
            <a:ext cx="7620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81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+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SGD + Momentum: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3091B9-12CE-6FDF-D6AB-C15A89C6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E61618-FCFA-8ED9-FBEE-669A00E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3265307"/>
            <a:ext cx="5218814" cy="34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(magenta) converges faster and carries the ball through a local minimum</a:t>
            </a:r>
          </a:p>
        </p:txBody>
      </p:sp>
    </p:spTree>
    <p:extLst>
      <p:ext uri="{BB962C8B-B14F-4D97-AF65-F5344CB8AC3E}">
        <p14:creationId xmlns:p14="http://schemas.microsoft.com/office/powerpoint/2010/main" val="3812356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AdaGrad</a:t>
            </a:r>
            <a:r>
              <a:rPr lang="en-US" dirty="0"/>
              <a:t>: Adaptive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AdaGrad: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path length of all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AdaGrad</a:t>
            </a:r>
            <a:r>
              <a:rPr lang="en-US" dirty="0"/>
              <a:t> (white) avoids moving in only one weight direction, and can lead to smoother convergence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3361F9-7FAB-44DD-DF04-6B871862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29000"/>
            <a:ext cx="4941396" cy="31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79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RMSProp</a:t>
            </a:r>
            <a:r>
              <a:rPr lang="en-US" dirty="0"/>
              <a:t>: Root Mean Squared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err="1"/>
                  <a:t>RMSProp</a:t>
                </a:r>
                <a:r>
                  <a:rPr lang="en-US" sz="2000" dirty="0"/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/>
                  <a:t>(introducing decay rate turns this into moving avg)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path length of all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6324600" y="449655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(green) moves faster than </a:t>
            </a:r>
            <a:r>
              <a:rPr lang="en-US" dirty="0" err="1"/>
              <a:t>AdaGrad</a:t>
            </a:r>
            <a:r>
              <a:rPr lang="en-US" dirty="0"/>
              <a:t> (white)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C7C2ED-DC83-7433-3ED4-353B362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" y="3079658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72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Adam: Adaptive Moment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</a:t>
                </a:r>
                <a:r>
                  <a:rPr lang="en-US" sz="2000" dirty="0">
                    <a:latin typeface="+mj-lt"/>
                  </a:rPr>
                  <a:t>[momentum,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US" sz="2000" dirty="0">
                    <a:latin typeface="+mj-lt"/>
                  </a:rPr>
                  <a:t>]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>
                    <a:latin typeface="+mj-lt"/>
                  </a:rPr>
                  <a:t>[</a:t>
                </a:r>
                <a:r>
                  <a:rPr lang="en-US" sz="2000" i="0" dirty="0" err="1">
                    <a:latin typeface="+mj-lt"/>
                  </a:rPr>
                  <a:t>RMSProp</a:t>
                </a:r>
                <a:r>
                  <a:rPr lang="en-US" sz="2000" i="0" dirty="0">
                    <a:latin typeface="+mj-lt"/>
                  </a:rPr>
                  <a:t>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=0.9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en-US" sz="2000" i="0" dirty="0">
                    <a:latin typeface="+mj-lt"/>
                  </a:rPr>
                  <a:t>]</a:t>
                </a:r>
                <a:endParaRPr lang="en-US" sz="2000" i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2758440" y="4496552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 is widely used and easier to tune than SGD + momentum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0285C-FFCF-DE0D-2459-4FDE3447618E}"/>
              </a:ext>
            </a:extLst>
          </p:cNvPr>
          <p:cNvSpPr txBox="1"/>
          <p:nvPr/>
        </p:nvSpPr>
        <p:spPr>
          <a:xfrm>
            <a:off x="838200" y="4773551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61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9472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with </a:t>
            </a:r>
            <a:r>
              <a:rPr lang="en-US" dirty="0" err="1"/>
              <a:t>ReLU</a:t>
            </a:r>
            <a:r>
              <a:rPr lang="en-US" dirty="0"/>
              <a:t> and Adam optimization, it was hard to get very deep networks to work well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56504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C. </a:t>
            </a:r>
            <a:r>
              <a:rPr lang="en-US" dirty="0" err="1">
                <a:solidFill>
                  <a:srgbClr val="000000"/>
                </a:solidFill>
              </a:rPr>
              <a:t>Szegedy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Going deeper with convolutions</a:t>
            </a:r>
            <a:r>
              <a:rPr lang="en-US" dirty="0">
                <a:solidFill>
                  <a:srgbClr val="000000"/>
                </a:solidFill>
              </a:rPr>
              <a:t>, CVPR 2015</a:t>
            </a:r>
          </a:p>
        </p:txBody>
      </p:sp>
      <p:pic>
        <p:nvPicPr>
          <p:cNvPr id="3" name="Picture 2" descr="Screen Shot 2017-01-13 at 4.3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5601"/>
            <a:ext cx="9144000" cy="2233503"/>
          </a:xfrm>
          <a:prstGeom prst="rect">
            <a:avLst/>
          </a:prstGeom>
        </p:spPr>
      </p:pic>
      <p:pic>
        <p:nvPicPr>
          <p:cNvPr id="5" name="Picture 4" descr="Screen Shot 2017-01-18 at 3.20.5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-4034" b="1332"/>
          <a:stretch/>
        </p:blipFill>
        <p:spPr>
          <a:xfrm rot="5400000">
            <a:off x="5831267" y="2550733"/>
            <a:ext cx="1499268" cy="44750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3352800"/>
            <a:ext cx="1600200" cy="533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324600" y="3352800"/>
            <a:ext cx="2514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343400" y="3352800"/>
            <a:ext cx="381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01" y="5193268"/>
            <a:ext cx="203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Auxiliary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884FA-5613-E835-5723-97113F3C15B8}"/>
              </a:ext>
            </a:extLst>
          </p:cNvPr>
          <p:cNvSpPr txBox="1"/>
          <p:nvPr/>
        </p:nvSpPr>
        <p:spPr>
          <a:xfrm>
            <a:off x="838200" y="17409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GoogLeNet</a:t>
            </a:r>
            <a:r>
              <a:rPr lang="en-US" dirty="0"/>
              <a:t>: add bottlenecks and multiple stages of supervision</a:t>
            </a:r>
          </a:p>
        </p:txBody>
      </p:sp>
    </p:spTree>
    <p:extLst>
      <p:ext uri="{BB962C8B-B14F-4D97-AF65-F5344CB8AC3E}">
        <p14:creationId xmlns:p14="http://schemas.microsoft.com/office/powerpoint/2010/main" val="14606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3CFB-05DF-ED1A-6277-56C0D8D3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BA1F-399A-6428-7EF7-D6A4CB4CA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Were deeper networks overfitting the training data?</a:t>
            </a:r>
          </a:p>
          <a:p>
            <a:endParaRPr lang="en-US" dirty="0"/>
          </a:p>
          <a:p>
            <a:r>
              <a:rPr lang="en-US" dirty="0"/>
              <a:t>Or was the problem just that we couldn’t optimize them?</a:t>
            </a:r>
          </a:p>
          <a:p>
            <a:endParaRPr lang="en-US" dirty="0"/>
          </a:p>
          <a:p>
            <a:r>
              <a:rPr lang="en-US" dirty="0"/>
              <a:t>How could we answer this question?</a:t>
            </a:r>
          </a:p>
        </p:txBody>
      </p:sp>
    </p:spTree>
    <p:extLst>
      <p:ext uri="{BB962C8B-B14F-4D97-AF65-F5344CB8AC3E}">
        <p14:creationId xmlns:p14="http://schemas.microsoft.com/office/powerpoint/2010/main" val="2522302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E425-2038-8A9A-3B46-C5498A86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training error!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FAA41-E892-FE2C-8F35-59F72815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50" y="1311544"/>
            <a:ext cx="10178338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60D4C-0612-817C-306C-A9AA7D42F283}"/>
              </a:ext>
            </a:extLst>
          </p:cNvPr>
          <p:cNvSpPr txBox="1"/>
          <p:nvPr/>
        </p:nvSpPr>
        <p:spPr>
          <a:xfrm>
            <a:off x="1828800" y="5436524"/>
            <a:ext cx="828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deeper networks, the training error goes up!?!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E9AAA-6737-9B5F-4749-3E512C8221F5}"/>
              </a:ext>
            </a:extLst>
          </p:cNvPr>
          <p:cNvSpPr txBox="1"/>
          <p:nvPr/>
        </p:nvSpPr>
        <p:spPr>
          <a:xfrm>
            <a:off x="228600" y="6400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Fig: </a:t>
            </a:r>
            <a:r>
              <a:rPr lang="en-US" dirty="0">
                <a:hlinkClick r:id="rId3"/>
              </a:rPr>
              <a:t>He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39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002-32C7-DF72-A47E-DEBDEEDB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3048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Very deep networks, vanishing gradients, and information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2093-D3D8-3FED-30A0-BB5643FD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18592"/>
            <a:ext cx="8229600" cy="5135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Vanishing gradients</a:t>
            </a:r>
          </a:p>
          <a:p>
            <a:r>
              <a:rPr lang="en-US" dirty="0"/>
              <a:t>Early weights have a long path to reach output</a:t>
            </a:r>
          </a:p>
          <a:p>
            <a:r>
              <a:rPr lang="en-US" dirty="0"/>
              <a:t>Any zeros along that path kill the gradient</a:t>
            </a:r>
          </a:p>
          <a:p>
            <a:r>
              <a:rPr lang="en-US" dirty="0"/>
              <a:t>Early layers cannot be optimized</a:t>
            </a:r>
          </a:p>
          <a:p>
            <a:r>
              <a:rPr lang="en-US" dirty="0"/>
              <a:t>Multiple stages of supervision can help, but it’s complicated and time-consuming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Information propagation</a:t>
            </a:r>
          </a:p>
          <a:p>
            <a:r>
              <a:rPr lang="en-US" dirty="0"/>
              <a:t>Without residual connections, networks need to continually maintain and add to information represented in previous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39111-5CF0-0B0B-12CB-CD08C74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67268"/>
            <a:ext cx="2096429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the residual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27176"/>
            <a:ext cx="38100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Use </a:t>
            </a:r>
            <a:r>
              <a:rPr lang="en-US" sz="2400" i="1" dirty="0"/>
              <a:t>skip</a:t>
            </a:r>
            <a:r>
              <a:rPr lang="en-US" sz="2400" dirty="0"/>
              <a:t> or </a:t>
            </a:r>
            <a:r>
              <a:rPr lang="en-US" sz="2400" i="1" dirty="0"/>
              <a:t>shortcut</a:t>
            </a:r>
            <a:r>
              <a:rPr lang="en-US" sz="2400" dirty="0"/>
              <a:t> connections around 2-3 layer MLPs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Gradients can flow quickly back through skip connections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Each module needs only add information to the previous layers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074586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(Best Paper), 150K+ citations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25984"/>
            <a:ext cx="5029200" cy="2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9196-6162-A3AD-7250-D005CA48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C6C2-EB34-2F31-AC43-B23B2C20F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story of how deep learning became so important</a:t>
            </a:r>
          </a:p>
          <a:p>
            <a:endParaRPr lang="en-US" dirty="0"/>
          </a:p>
          <a:p>
            <a:r>
              <a:rPr lang="en-US" dirty="0"/>
              <a:t>Optimization</a:t>
            </a:r>
          </a:p>
          <a:p>
            <a:endParaRPr lang="en-US" dirty="0"/>
          </a:p>
          <a:p>
            <a:r>
              <a:rPr lang="en-US" dirty="0"/>
              <a:t>Residual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54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48" y="2090058"/>
            <a:ext cx="3861352" cy="362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Residual Bottleneck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600" y="1447800"/>
            <a:ext cx="4953000" cy="4572000"/>
          </a:xfrm>
        </p:spPr>
        <p:txBody>
          <a:bodyPr>
            <a:normAutofit fontScale="85000" lnSpcReduction="20000"/>
          </a:bodyPr>
          <a:lstStyle/>
          <a:p>
            <a:pPr marL="857250" lvl="1" indent="-457200">
              <a:buFont typeface="Arial"/>
              <a:buChar char="•"/>
            </a:pPr>
            <a:r>
              <a:rPr lang="en-US" dirty="0"/>
              <a:t>Directly performing 3x3 convolutions with 256 feature maps at input and output: 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256 x 3 x 3 ~ 600K </a:t>
            </a:r>
            <a:r>
              <a:rPr lang="en-US" dirty="0"/>
              <a:t>operations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Using 1x1 convolutions to reduce 256 to 64 feature maps, followed by 3x3 convolutions, followed by 1x1 convolutions to expand back to 256 maps: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64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64 x 3 x 3 ~ 36K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256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Total: ~70K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6211669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dirty="0" err="1">
                <a:solidFill>
                  <a:srgbClr val="000000"/>
                </a:solidFill>
              </a:rPr>
              <a:t>Jian</a:t>
            </a:r>
            <a:r>
              <a:rPr lang="en-US" dirty="0">
                <a:solidFill>
                  <a:srgbClr val="000000"/>
                </a:solidFill>
              </a:rPr>
              <a:t>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(Best Paper)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157050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Used in 50+ layer networks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4200" y="656591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1860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going real deep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02650"/>
            <a:ext cx="8305800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961437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dirty="0" err="1">
                <a:solidFill>
                  <a:srgbClr val="000000"/>
                </a:solidFill>
              </a:rPr>
              <a:t>Jian</a:t>
            </a:r>
            <a:r>
              <a:rPr lang="en-US" dirty="0">
                <a:solidFill>
                  <a:srgbClr val="000000"/>
                </a:solidFill>
              </a:rPr>
              <a:t>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63478-6B6A-DA7F-51A5-40ED4ECB1B8F}"/>
              </a:ext>
            </a:extLst>
          </p:cNvPr>
          <p:cNvSpPr txBox="1"/>
          <p:nvPr/>
        </p:nvSpPr>
        <p:spPr>
          <a:xfrm>
            <a:off x="597408" y="4669379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Despite depth, the residual connections enable error gradients to “skip” all the way back to the beginning</a:t>
            </a:r>
          </a:p>
        </p:txBody>
      </p:sp>
    </p:spTree>
    <p:extLst>
      <p:ext uri="{BB962C8B-B14F-4D97-AF65-F5344CB8AC3E}">
        <p14:creationId xmlns:p14="http://schemas.microsoft.com/office/powerpoint/2010/main" val="3192043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shortcut =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input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()(input)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49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4D3B7-8959-A2BD-0278-61F711CD8CB1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1629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3F27-89D7-82A4-35DB-75DE559F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Architectures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ED51D-BFBE-F1BB-DC4B-96D31985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5754-8632-F586-2B46-541ED0A1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17" y="1943500"/>
            <a:ext cx="4764947" cy="3229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04CEE-A784-7499-436C-23D37E68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" y="1943500"/>
            <a:ext cx="6979640" cy="3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ADCA-D27F-652F-DCA7-97F8AF28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A6C8-8190-2FC9-32D5-72963F84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4008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Deep networks provide huge gains in performance</a:t>
            </a:r>
          </a:p>
          <a:p>
            <a:pPr lvl="1"/>
            <a:r>
              <a:rPr lang="en-US" dirty="0"/>
              <a:t>Large capacity, optimizable models</a:t>
            </a:r>
          </a:p>
          <a:p>
            <a:pPr lvl="1"/>
            <a:r>
              <a:rPr lang="en-US" dirty="0"/>
              <a:t>Learn from new large datasets</a:t>
            </a:r>
          </a:p>
          <a:p>
            <a:endParaRPr lang="en-US" dirty="0"/>
          </a:p>
          <a:p>
            <a:r>
              <a:rPr lang="en-US" dirty="0" err="1"/>
              <a:t>ReLU</a:t>
            </a:r>
            <a:r>
              <a:rPr lang="en-US" dirty="0"/>
              <a:t> and skip connections simplify optimization</a:t>
            </a:r>
          </a:p>
          <a:p>
            <a:endParaRPr lang="en-US" dirty="0"/>
          </a:p>
          <a:p>
            <a:r>
              <a:rPr lang="en-US" dirty="0"/>
              <a:t>SGD is still often used in practice, but Adam is most widely used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63E6E-1FF1-5B63-5F9C-9AEE2A5F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9C87-6E39-2602-7289-6D274885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514600"/>
            <a:ext cx="2819400" cy="160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7EAEF-9870-E6D8-27B2-D32FED06D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4"/>
          <a:stretch/>
        </p:blipFill>
        <p:spPr>
          <a:xfrm>
            <a:off x="7609061" y="579437"/>
            <a:ext cx="3439939" cy="19351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672520-BC50-F7B1-37D4-81B4E2750186}"/>
              </a:ext>
            </a:extLst>
          </p:cNvPr>
          <p:cNvCxnSpPr>
            <a:cxnSpLocks/>
          </p:cNvCxnSpPr>
          <p:nvPr/>
        </p:nvCxnSpPr>
        <p:spPr>
          <a:xfrm flipH="1">
            <a:off x="7973568" y="1889760"/>
            <a:ext cx="228600" cy="60960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575D22-86C3-8732-8244-05D24B7212CD}"/>
              </a:ext>
            </a:extLst>
          </p:cNvPr>
          <p:cNvSpPr txBox="1"/>
          <p:nvPr/>
        </p:nvSpPr>
        <p:spPr>
          <a:xfrm>
            <a:off x="8087868" y="51652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4290987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A83C-C65B-CA72-C45B-F4C1DD3A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consolidation and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22E9-A1FC-23B0-E624-A14D4AA2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to represent and measure data</a:t>
            </a:r>
          </a:p>
          <a:p>
            <a:endParaRPr lang="en-US" dirty="0"/>
          </a:p>
          <a:p>
            <a:r>
              <a:rPr lang="en-US" dirty="0"/>
              <a:t>Q &amp; A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4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5135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1950’s: neural nets (perceptron) invented by Rosenblatt</a:t>
            </a:r>
          </a:p>
          <a:p>
            <a:endParaRPr lang="en-US" dirty="0"/>
          </a:p>
          <a:p>
            <a:r>
              <a:rPr lang="en-US" dirty="0"/>
              <a:t>1980’s/1990’s: Neural nets are popularized and then abandoned as being interesting idea but impossible to optimize or “unprincipled”</a:t>
            </a:r>
          </a:p>
          <a:p>
            <a:endParaRPr lang="en-US" dirty="0"/>
          </a:p>
          <a:p>
            <a:r>
              <a:rPr lang="en-US" dirty="0"/>
              <a:t>1990’s: </a:t>
            </a:r>
            <a:r>
              <a:rPr lang="en-US" dirty="0" err="1"/>
              <a:t>LeCun</a:t>
            </a:r>
            <a:r>
              <a:rPr lang="en-US" dirty="0"/>
              <a:t> achieves state-of-art performance on character recognition with convolutional network</a:t>
            </a:r>
          </a:p>
          <a:p>
            <a:endParaRPr lang="en-US" dirty="0"/>
          </a:p>
          <a:p>
            <a:r>
              <a:rPr lang="en-US" dirty="0"/>
              <a:t>2000’s: Hinton, Bottou, </a:t>
            </a:r>
            <a:r>
              <a:rPr lang="en-US" dirty="0" err="1"/>
              <a:t>Bengio</a:t>
            </a:r>
            <a:r>
              <a:rPr lang="en-US" dirty="0"/>
              <a:t>, </a:t>
            </a:r>
            <a:r>
              <a:rPr lang="en-US" dirty="0" err="1"/>
              <a:t>LeCun</a:t>
            </a:r>
            <a:r>
              <a:rPr lang="en-US" dirty="0"/>
              <a:t>, Ng, and others keep trying stuff with deep networks but without much traction/acclaim</a:t>
            </a:r>
          </a:p>
          <a:p>
            <a:endParaRPr lang="en-US" dirty="0"/>
          </a:p>
          <a:p>
            <a:r>
              <a:rPr lang="en-US" dirty="0"/>
              <a:t>2010-2011: Substantial progress in some areas, but vision community still unconvinced</a:t>
            </a:r>
          </a:p>
          <a:p>
            <a:pPr lvl="1"/>
            <a:r>
              <a:rPr lang="en-US" dirty="0"/>
              <a:t>Some neural net researchers get </a:t>
            </a:r>
            <a:r>
              <a:rPr lang="en-US" sz="2300" dirty="0">
                <a:latin typeface="Kristen ITC" panose="03050502040202030202" pitchFamily="66" charset="0"/>
              </a:rPr>
              <a:t>ANGRY</a:t>
            </a:r>
            <a:r>
              <a:rPr lang="en-US" dirty="0"/>
              <a:t> at being ignored/rejected</a:t>
            </a:r>
          </a:p>
          <a:p>
            <a:endParaRPr lang="en-US" dirty="0"/>
          </a:p>
          <a:p>
            <a:r>
              <a:rPr lang="en-US" dirty="0"/>
              <a:t>2012: shock at ECCV 2012 with ImageNet challenge</a:t>
            </a:r>
          </a:p>
        </p:txBody>
      </p:sp>
    </p:spTree>
    <p:extLst>
      <p:ext uri="{BB962C8B-B14F-4D97-AF65-F5344CB8AC3E}">
        <p14:creationId xmlns:p14="http://schemas.microsoft.com/office/powerpoint/2010/main" val="383105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 Perceptron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181600" y="3429000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733800" y="2514600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733800" y="3352800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733800" y="4114800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endCxn id="4" idx="3"/>
          </p:cNvCxnSpPr>
          <p:nvPr/>
        </p:nvCxnSpPr>
        <p:spPr bwMode="auto">
          <a:xfrm flipV="1">
            <a:off x="3733801" y="4404612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324600" y="4038600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200400" y="213360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5232" y="29673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193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72032" y="243840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2032" y="31197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0341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8055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525780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w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1" y="12954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028" y="1900536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Weights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0400" y="4267201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5410200" y="3717667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7001" y="34890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Output:</a:t>
            </a:r>
            <a:r>
              <a:rPr lang="en-US" b="0" dirty="0"/>
              <a:t> </a:t>
            </a:r>
            <a:r>
              <a:rPr lang="en-US" b="0" dirty="0" err="1">
                <a:sym typeface="Symbol"/>
              </a:rPr>
              <a:t>sgn</a:t>
            </a:r>
            <a:r>
              <a:rPr lang="en-US" b="0" dirty="0"/>
              <a:t>(</a:t>
            </a:r>
            <a:r>
              <a:rPr lang="en-US" b="0" dirty="0" err="1"/>
              <a:t>w</a:t>
            </a:r>
            <a:r>
              <a:rPr lang="en-US" b="0" dirty="0" err="1">
                <a:sym typeface="Symbol"/>
              </a:rPr>
              <a:t>x</a:t>
            </a:r>
            <a:r>
              <a:rPr lang="en-US" b="0" dirty="0">
                <a:sym typeface="Symbol"/>
              </a:rPr>
              <a:t> + b)</a:t>
            </a:r>
            <a:endParaRPr lang="en-US" b="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6258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Rosenblatt, Frank (1958), The Perceptron: A Probabilistic Model for Information Storage and Organization in the Brain, Cornell Aeronautical Laboratory, Psychological Review, v65, No. 6, pp. 386–408.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A53FF1-D649-81DE-7109-863154A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5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134038_10155406252950585_5637450306767294942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4885"/>
            <a:ext cx="7734300" cy="5963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14987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78" y="1066800"/>
            <a:ext cx="470822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2162"/>
          </a:xfrm>
        </p:spPr>
        <p:txBody>
          <a:bodyPr/>
          <a:lstStyle/>
          <a:p>
            <a:r>
              <a:rPr lang="en-US" dirty="0"/>
              <a:t>Two-layer neural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4495800"/>
            <a:ext cx="8534400" cy="2133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Can learn nonlinear functions provided each perceptron has a differentiable nonlinearity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97525" y="4953000"/>
            <a:ext cx="2209800" cy="1658946"/>
            <a:chOff x="2362200" y="2759333"/>
            <a:chExt cx="4038600" cy="3031867"/>
          </a:xfrm>
        </p:grpSpPr>
        <p:sp>
          <p:nvSpPr>
            <p:cNvPr id="9" name="Oval 8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7964215" y="5562600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Sigmoid: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061450" y="5410201"/>
          <a:ext cx="12255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5410201"/>
                        <a:ext cx="1225550" cy="612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/>
          <p:nvPr/>
        </p:nvCxnSpPr>
        <p:spPr bwMode="auto">
          <a:xfrm rot="10800000" flipV="1">
            <a:off x="6511927" y="5617030"/>
            <a:ext cx="380999" cy="326571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4677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105316</TotalTime>
  <Words>3288</Words>
  <Application>Microsoft Office PowerPoint</Application>
  <PresentationFormat>Widescreen</PresentationFormat>
  <Paragraphs>909</Paragraphs>
  <Slides>56</Slides>
  <Notes>5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Cambria Math</vt:lpstr>
      <vt:lpstr>Courier New</vt:lpstr>
      <vt:lpstr>Kristen ITC</vt:lpstr>
      <vt:lpstr>Segoe UI Semilight</vt:lpstr>
      <vt:lpstr>Office Theme</vt:lpstr>
      <vt:lpstr>Equation</vt:lpstr>
      <vt:lpstr>Deep Learning</vt:lpstr>
      <vt:lpstr>Last class</vt:lpstr>
      <vt:lpstr>Another application example: mapping position/rays to color</vt:lpstr>
      <vt:lpstr>HW 2</vt:lpstr>
      <vt:lpstr>Today’s Lecture</vt:lpstr>
      <vt:lpstr>Brief history of deep learning</vt:lpstr>
      <vt:lpstr>PowerPoint Presentation</vt:lpstr>
      <vt:lpstr>PowerPoint Presentation</vt:lpstr>
      <vt:lpstr>Two-layer neural network</vt:lpstr>
      <vt:lpstr>Multi-layer neural network</vt:lpstr>
      <vt:lpstr>Training of multi-layer networks</vt:lpstr>
      <vt:lpstr>Training of multi-layer networks</vt:lpstr>
      <vt:lpstr>MLPs on Images</vt:lpstr>
      <vt:lpstr>The raster image (pixel matrix)</vt:lpstr>
      <vt:lpstr>Color Image</vt:lpstr>
      <vt:lpstr>Images in Python</vt:lpstr>
      <vt:lpstr>From fully connected to convolutional networks</vt:lpstr>
      <vt:lpstr>Image filtering</vt:lpstr>
      <vt:lpstr>From fully connected to convolutional networks</vt:lpstr>
      <vt:lpstr>From fully connected to convolutional networks</vt:lpstr>
      <vt:lpstr>From fully connected to convolutional networks</vt:lpstr>
      <vt:lpstr>Convolution as feature extraction</vt:lpstr>
      <vt:lpstr>From fully connected to convolutional networks</vt:lpstr>
      <vt:lpstr>From fully connected to convolutional networks</vt:lpstr>
      <vt:lpstr>Key operations in a CNN</vt:lpstr>
      <vt:lpstr>Key operations</vt:lpstr>
      <vt:lpstr>Key operations</vt:lpstr>
      <vt:lpstr>Key idea: learn features and classifier that work well together (“end-to-end training”)</vt:lpstr>
      <vt:lpstr>LeNet-5 for character/digit recognition</vt:lpstr>
      <vt:lpstr>Fast forward to the arrival of big visual data…</vt:lpstr>
      <vt:lpstr>PowerPoint Presentation</vt:lpstr>
      <vt:lpstr>PowerPoint Presentation</vt:lpstr>
      <vt:lpstr>AlexNet: ILSVRC 2012 winner</vt:lpstr>
      <vt:lpstr>What enabled the breakthrough?</vt:lpstr>
      <vt:lpstr>PowerPoint Presentation</vt:lpstr>
      <vt:lpstr>“CNN Features off-the-shelf: an Astounding Baseline for Recognition”</vt:lpstr>
      <vt:lpstr>PowerPoint Presentation</vt:lpstr>
      <vt:lpstr>My Deep Reflections on Deep Learning</vt:lpstr>
      <vt:lpstr>2 Minute Stretch Break</vt:lpstr>
      <vt:lpstr>Optimization: check out this great site</vt:lpstr>
      <vt:lpstr>SGD + Momentum</vt:lpstr>
      <vt:lpstr>AdaGrad: Adaptive Gradient</vt:lpstr>
      <vt:lpstr>RMSProp: Root Mean Squared Propagation</vt:lpstr>
      <vt:lpstr>Adam: Adaptive Moment Estimation</vt:lpstr>
      <vt:lpstr>Even with ReLU and Adam optimization, it was hard to get very deep networks to work well</vt:lpstr>
      <vt:lpstr>What was the problem?</vt:lpstr>
      <vt:lpstr>Look at the training error!</vt:lpstr>
      <vt:lpstr>Very deep networks, vanishing gradients, and information propagation</vt:lpstr>
      <vt:lpstr>ResNet: the residual module</vt:lpstr>
      <vt:lpstr>ResNet: Residual Bottleneck Module</vt:lpstr>
      <vt:lpstr>ResNet: going real deep</vt:lpstr>
      <vt:lpstr>Example code: ResBlock</vt:lpstr>
      <vt:lpstr>Example code: ResNet-18 architecture for ImageNet</vt:lpstr>
      <vt:lpstr>ResNet Architectures and Results</vt:lpstr>
      <vt:lpstr>What to remember</vt:lpstr>
      <vt:lpstr>Next consolidation and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257</cp:revision>
  <cp:lastPrinted>2023-01-18T22:14:20Z</cp:lastPrinted>
  <dcterms:created xsi:type="dcterms:W3CDTF">2009-12-16T02:55:56Z</dcterms:created>
  <dcterms:modified xsi:type="dcterms:W3CDTF">2023-02-16T14:39:53Z</dcterms:modified>
</cp:coreProperties>
</file>