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7" r:id="rId2"/>
    <p:sldId id="641" r:id="rId3"/>
    <p:sldId id="643" r:id="rId4"/>
    <p:sldId id="694" r:id="rId5"/>
    <p:sldId id="644" r:id="rId6"/>
    <p:sldId id="689" r:id="rId7"/>
    <p:sldId id="687" r:id="rId8"/>
    <p:sldId id="688" r:id="rId9"/>
    <p:sldId id="645" r:id="rId10"/>
    <p:sldId id="647" r:id="rId11"/>
    <p:sldId id="690" r:id="rId12"/>
    <p:sldId id="650" r:id="rId13"/>
    <p:sldId id="648" r:id="rId14"/>
    <p:sldId id="649" r:id="rId15"/>
    <p:sldId id="651" r:id="rId16"/>
    <p:sldId id="652" r:id="rId17"/>
    <p:sldId id="654" r:id="rId18"/>
    <p:sldId id="655" r:id="rId19"/>
    <p:sldId id="656" r:id="rId20"/>
    <p:sldId id="657" r:id="rId21"/>
    <p:sldId id="658" r:id="rId22"/>
    <p:sldId id="659" r:id="rId23"/>
    <p:sldId id="660" r:id="rId24"/>
    <p:sldId id="661" r:id="rId25"/>
    <p:sldId id="662" r:id="rId26"/>
    <p:sldId id="663" r:id="rId27"/>
    <p:sldId id="692" r:id="rId28"/>
    <p:sldId id="693" r:id="rId29"/>
    <p:sldId id="670" r:id="rId30"/>
    <p:sldId id="676" r:id="rId31"/>
    <p:sldId id="673" r:id="rId32"/>
    <p:sldId id="675" r:id="rId33"/>
    <p:sldId id="671" r:id="rId34"/>
    <p:sldId id="299" r:id="rId35"/>
    <p:sldId id="672" r:id="rId36"/>
    <p:sldId id="691" r:id="rId37"/>
    <p:sldId id="677" r:id="rId38"/>
    <p:sldId id="678" r:id="rId39"/>
    <p:sldId id="679" r:id="rId40"/>
    <p:sldId id="680" r:id="rId41"/>
    <p:sldId id="681" r:id="rId42"/>
    <p:sldId id="682" r:id="rId43"/>
    <p:sldId id="683" r:id="rId44"/>
    <p:sldId id="684" r:id="rId45"/>
    <p:sldId id="686" r:id="rId46"/>
    <p:sldId id="685" r:id="rId47"/>
    <p:sldId id="386" r:id="rId48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4" autoAdjust="0"/>
    <p:restoredTop sz="88601" autoAdjust="0"/>
  </p:normalViewPr>
  <p:slideViewPr>
    <p:cSldViewPr>
      <p:cViewPr varScale="1">
        <p:scale>
          <a:sx n="77" d="100"/>
          <a:sy n="77" d="100"/>
        </p:scale>
        <p:origin x="378" y="60"/>
      </p:cViewPr>
      <p:guideLst>
        <p:guide pos="5760"/>
        <p:guide pos="384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6379A4-E3D8-4BFF-B335-84A42BDB90BB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B94B3A-2FE2-4C1A-8A43-CDED18E1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3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18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21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DB59-9847-4CB0-83F0-A7D794EE9A4F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8B48-BF4E-49AE-9E1F-7170C40F4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33F-6BFD-4001-B747-0DC3428FE28C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2E6C-4FFF-4E1B-AD2B-11442CEE8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FFEC-4831-46C6-A327-7BAF7D94ADE6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E7E0-0D14-44D8-9313-41CECFC1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5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16E0-6A50-4836-B4F5-3524719C157E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343F-BABC-41F6-9B0C-D812C1D8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9210-9692-4612-B68C-365DB2DCEB60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4632-D59F-418A-A674-10C96B10F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8997-0822-40EB-BD32-4D63A7ECDE75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6A0E-5411-46C2-B90D-692530250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5DC6-C35C-4D7B-945F-1FFE93FDF03C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2B30-C64E-44CD-9B62-28AA39DB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5BE7-A753-49C8-8F67-2864F2426999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E5C1-B568-4119-8891-941DF9CD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695D-2A2C-4639-A181-438653FF3B45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D524-F789-4380-A657-4CB0BC42E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1EB5-3BBD-4BFE-B3FA-132A5A21529B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5C7D-ADCC-4C79-98CF-A8133849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394C-40CA-49C5-92BA-47991F4D25CF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A59F-F3EF-4649-A68C-8619606A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265AF-F096-4C65-BDFD-F4EDA2A4BE8F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20C53-826E-4EE9-BE67-E92EA16E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a-definitive-explanation-to-hinge-loss-for-support-vector-machines-ab6d8d3178f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bots.ox.ac.uk/~az/lectures/ml/lect3.pdf" TargetMode="Externa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avidrosenberg.github.io/mlcourse/Archive/2018/Lectures/04c.representer-theorem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www.robots.ox.ac.uk/~az/lectures/ml/lect3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bots.ox.ac.uk/~az/lectures/ml/lect3.pdf" TargetMode="Externa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bots.ox.ac.uk/~az/lectures/ml/lect3.pdf" TargetMode="Externa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bots.ox.ac.uk/~az/lectures/ml/lect3.pdf" TargetMode="Externa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bots.ox.ac.uk/~az/lectures/ml/lect3.pdf" TargetMode="Externa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bots.ox.ac.uk/~az/lectures/ml/lect3.pdf" TargetMode="Externa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bots.ox.ac.uk/~az/lectures/ml/lect3.pdf" TargetMode="Externa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bots.ox.ac.uk/~az/lectures/ml/lect3.pdf" TargetMode="Externa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bots.ox.ac.uk/~az/lectures/ml/lect3.pdf" TargetMode="Externa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bots.ox.ac.uk/~az/lectures/ml/lect3.pdf" TargetMode="Externa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bots.ox.ac.uk/~az/lectures/ml/lect3.pdf" TargetMode="Externa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bots.ox.ac.uk/~az/lectures/ml/lect3.pdf" TargetMode="External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obots.ox.ac.uk/~az/lectures/ml/lect3.pdf" TargetMode="External"/><Relationship Id="rId4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bots.ox.ac.uk/~az/lectures/ml/lect3.pdf" TargetMode="External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.inrialpes.fr/people/triggs/pubs/Dalal-cvpr05.pd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hyperlink" Target="https://home.ttic.edu/~nati/Publications/PegasosMPB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a-visual-explanation-of-gradient-descent-methods-momentum-adagrad-rmsprop-adam-f898b102325c" TargetMode="External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ocw.mit.edu/courses/18-465-topics-in-statistics-statistical-learning-theory-spring-2007/0d49e3d6b669cbbb13ef85b0e21357a8_l4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345DDD-8324-900B-8799-D5C4C562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735" y="640081"/>
            <a:ext cx="3377183" cy="3708895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</a:rPr>
              <a:t>SVMs and SGD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543550-73A7-C84B-01CD-F58047D2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4735" y="4571999"/>
            <a:ext cx="3377184" cy="164592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Applied Machine Learning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Derek Hoiem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05388E-9844-B90B-A930-CB2EA1FE2DD7}"/>
              </a:ext>
            </a:extLst>
          </p:cNvPr>
          <p:cNvSpPr txBox="1"/>
          <p:nvPr/>
        </p:nvSpPr>
        <p:spPr>
          <a:xfrm>
            <a:off x="7501153" y="6538850"/>
            <a:ext cx="4050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Dall-E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A13771-09A8-4AD7-5E94-D58FA99D2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995" y="-1"/>
            <a:ext cx="7498083" cy="749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9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DD708-12C9-B125-590F-0B0542875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SVM in </a:t>
            </a:r>
            <a:r>
              <a:rPr lang="en-US" b="1" dirty="0"/>
              <a:t>Non</a:t>
            </a:r>
            <a:r>
              <a:rPr lang="en-US" dirty="0"/>
              <a:t>-Linearly Separable Case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B9D214-7D6C-1B55-1DB3-C9C4FE15DFAF}"/>
              </a:ext>
            </a:extLst>
          </p:cNvPr>
          <p:cNvSpPr/>
          <p:nvPr/>
        </p:nvSpPr>
        <p:spPr>
          <a:xfrm>
            <a:off x="6477000" y="1540876"/>
            <a:ext cx="1981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3A2297-85E7-6ACC-19E0-F6B7C8930C5C}"/>
              </a:ext>
            </a:extLst>
          </p:cNvPr>
          <p:cNvSpPr txBox="1"/>
          <p:nvPr/>
        </p:nvSpPr>
        <p:spPr>
          <a:xfrm>
            <a:off x="3332017" y="3432855"/>
            <a:ext cx="50984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j-lt"/>
              </a:rPr>
              <a:t>Optimization</a:t>
            </a:r>
          </a:p>
          <a:p>
            <a:endParaRPr lang="en-US" sz="3200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88EFC0-A48C-07BD-C131-70D98BFAC02E}"/>
                  </a:ext>
                </a:extLst>
              </p:cNvPr>
              <p:cNvSpPr txBox="1"/>
              <p:nvPr/>
            </p:nvSpPr>
            <p:spPr>
              <a:xfrm>
                <a:off x="3359726" y="1578113"/>
                <a:ext cx="5098474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+mj-lt"/>
                  </a:rPr>
                  <a:t>Prediction</a:t>
                </a:r>
              </a:p>
              <a:p>
                <a:pPr algn="ctr"/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sign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88EFC0-A48C-07BD-C131-70D98BFAC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726" y="1578113"/>
                <a:ext cx="5098474" cy="1261884"/>
              </a:xfrm>
              <a:prstGeom prst="rect">
                <a:avLst/>
              </a:prstGeom>
              <a:blipFill>
                <a:blip r:embed="rId2"/>
                <a:stretch>
                  <a:fillRect t="-6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AAFE1E-6141-0790-0472-9C8CAC1FF425}"/>
                  </a:ext>
                </a:extLst>
              </p:cNvPr>
              <p:cNvSpPr txBox="1"/>
              <p:nvPr/>
            </p:nvSpPr>
            <p:spPr>
              <a:xfrm>
                <a:off x="1015725" y="5943600"/>
                <a:ext cx="105666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Here,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∈{−1,1}</m:t>
                    </m:r>
                  </m:oMath>
                </a14:m>
                <a:r>
                  <a:rPr lang="en-US" sz="2000" dirty="0"/>
                  <a:t> which is a common convention that simplifies notation for binary classifiers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AAFE1E-6141-0790-0472-9C8CAC1FF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725" y="5943600"/>
                <a:ext cx="10566675" cy="400110"/>
              </a:xfrm>
              <a:prstGeom prst="rect">
                <a:avLst/>
              </a:prstGeom>
              <a:blipFill>
                <a:blip r:embed="rId3"/>
                <a:stretch>
                  <a:fillRect l="-635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9458ED-5395-1F91-0A44-2650149D44BD}"/>
                  </a:ext>
                </a:extLst>
              </p:cNvPr>
              <p:cNvSpPr txBox="1"/>
              <p:nvPr/>
            </p:nvSpPr>
            <p:spPr>
              <a:xfrm>
                <a:off x="2358737" y="4092508"/>
                <a:ext cx="7474526" cy="1266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fNam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(0, 1−</m:t>
                                      </m:r>
                                    </m:e>
                                  </m:func>
                                </m:e>
                              </m:nary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9458ED-5395-1F91-0A44-2650149D4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737" y="4092508"/>
                <a:ext cx="7474526" cy="12661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34C4CBA-1224-1217-A93B-5B02A1D0A2EF}"/>
              </a:ext>
            </a:extLst>
          </p:cNvPr>
          <p:cNvSpPr txBox="1"/>
          <p:nvPr/>
        </p:nvSpPr>
        <p:spPr>
          <a:xfrm>
            <a:off x="7924800" y="3499650"/>
            <a:ext cx="4044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Known as “hinge loss”</a:t>
            </a:r>
          </a:p>
          <a:p>
            <a:r>
              <a:rPr lang="en-US" dirty="0"/>
              <a:t>Penalty is paid if margin is less than 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4D1FE18-49F5-1115-18B5-0F8883CD2330}"/>
              </a:ext>
            </a:extLst>
          </p:cNvPr>
          <p:cNvCxnSpPr>
            <a:cxnSpLocks/>
          </p:cNvCxnSpPr>
          <p:nvPr/>
        </p:nvCxnSpPr>
        <p:spPr>
          <a:xfrm flipH="1">
            <a:off x="6962293" y="3971464"/>
            <a:ext cx="962507" cy="5862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507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9940D-8CFC-1F3D-DC72-216025673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1142E-194E-9F67-4B3A-AC1030559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A definitive explanation to the Hinge Loss for Support ...">
            <a:extLst>
              <a:ext uri="{FF2B5EF4-FFF2-40B4-BE49-F238E27FC236}">
                <a16:creationId xmlns:a16="http://schemas.microsoft.com/office/drawing/2014/main" id="{47801EDB-0128-A66B-5629-288B9E1AB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66384"/>
            <a:ext cx="773821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928443-6A76-6E94-DC20-D52CDAD1EC91}"/>
              </a:ext>
            </a:extLst>
          </p:cNvPr>
          <p:cNvSpPr txBox="1"/>
          <p:nvPr/>
        </p:nvSpPr>
        <p:spPr>
          <a:xfrm>
            <a:off x="152400" y="63246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Fig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11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423A8-A553-CD3D-BD9F-9E720D5CE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8854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Sometimes non-linear optimization is written in terms of “slack variables”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60940B-7C87-538D-0BD7-5E33FB828F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9" r="50671"/>
          <a:stretch/>
        </p:blipFill>
        <p:spPr>
          <a:xfrm>
            <a:off x="286566" y="2133600"/>
            <a:ext cx="4971234" cy="38543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A53D93-6864-EB8D-3FD8-C173647D854D}"/>
                  </a:ext>
                </a:extLst>
              </p:cNvPr>
              <p:cNvSpPr txBox="1"/>
              <p:nvPr/>
            </p:nvSpPr>
            <p:spPr>
              <a:xfrm>
                <a:off x="4572000" y="1003875"/>
                <a:ext cx="7474526" cy="1266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fNam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(0, 1−</m:t>
                                      </m:r>
                                    </m:e>
                                  </m:func>
                                </m:e>
                              </m:nary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A53D93-6864-EB8D-3FD8-C173647D8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003875"/>
                <a:ext cx="7474526" cy="12661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6A067A0-57CB-CE9C-9A1C-D01B3AF7B570}"/>
              </a:ext>
            </a:extLst>
          </p:cNvPr>
          <p:cNvSpPr txBox="1"/>
          <p:nvPr/>
        </p:nvSpPr>
        <p:spPr>
          <a:xfrm>
            <a:off x="7250978" y="2851650"/>
            <a:ext cx="2802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is equivalent to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08CB1C-3201-A863-2F5D-78566D6D22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08" t="29655"/>
          <a:stretch/>
        </p:blipFill>
        <p:spPr>
          <a:xfrm>
            <a:off x="5638800" y="3962400"/>
            <a:ext cx="5645075" cy="271137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482638-6476-EA3F-5292-8A8C26459986}"/>
              </a:ext>
            </a:extLst>
          </p:cNvPr>
          <p:cNvCxnSpPr>
            <a:cxnSpLocks/>
          </p:cNvCxnSpPr>
          <p:nvPr/>
        </p:nvCxnSpPr>
        <p:spPr>
          <a:xfrm flipH="1" flipV="1">
            <a:off x="2133600" y="3962400"/>
            <a:ext cx="381000" cy="1905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DFEB208-FEF1-710C-8208-B9E7A4E5D2AA}"/>
              </a:ext>
            </a:extLst>
          </p:cNvPr>
          <p:cNvSpPr txBox="1"/>
          <p:nvPr/>
        </p:nvSpPr>
        <p:spPr>
          <a:xfrm>
            <a:off x="2133600" y="586740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 slack penalty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4A3651-E3EB-AAE0-7081-F5F651BFEA66}"/>
              </a:ext>
            </a:extLst>
          </p:cNvPr>
          <p:cNvSpPr txBox="1"/>
          <p:nvPr/>
        </p:nvSpPr>
        <p:spPr>
          <a:xfrm>
            <a:off x="10884370" y="3876119"/>
            <a:ext cx="1162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slack variables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4DC98F7-CA8A-36EB-EB85-DFFFA35944EE}"/>
              </a:ext>
            </a:extLst>
          </p:cNvPr>
          <p:cNvCxnSpPr>
            <a:cxnSpLocks/>
          </p:cNvCxnSpPr>
          <p:nvPr/>
        </p:nvCxnSpPr>
        <p:spPr>
          <a:xfrm flipH="1">
            <a:off x="10122370" y="4199284"/>
            <a:ext cx="762000" cy="315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467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AF94-E71C-3B21-BAA1-486254CDF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CA82F-67AF-72FE-5CFA-68343BC44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ED2E0C-0F79-A6BE-7FE5-1939706E7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221" y="188088"/>
            <a:ext cx="6411558" cy="64818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A47BF4-C64C-DF27-32E3-B0BAAA993A3C}"/>
              </a:ext>
            </a:extLst>
          </p:cNvPr>
          <p:cNvSpPr txBox="1"/>
          <p:nvPr/>
        </p:nvSpPr>
        <p:spPr>
          <a:xfrm>
            <a:off x="0" y="6550223"/>
            <a:ext cx="2424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Slide credit: Zisserman [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07732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7A95B-B672-A5CD-024B-FB722D277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Representer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05674-ED74-4630-6ED4-505B29EE9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Optimal weights for many L2-regularized classification and regression functions can be expressed as a weighted combination of training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A3F1E4-7CF4-83BA-EFE4-84403CC18E5A}"/>
                  </a:ext>
                </a:extLst>
              </p:cNvPr>
              <p:cNvSpPr txBox="1"/>
              <p:nvPr/>
            </p:nvSpPr>
            <p:spPr>
              <a:xfrm>
                <a:off x="1905000" y="2852870"/>
                <a:ext cx="7474526" cy="988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A3F1E4-7CF4-83BA-EFE4-84403CC18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852870"/>
                <a:ext cx="7474526" cy="9885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DC06E9B-65C2-6D84-94BD-D6E0C3CBBFF3}"/>
              </a:ext>
            </a:extLst>
          </p:cNvPr>
          <p:cNvSpPr txBox="1"/>
          <p:nvPr/>
        </p:nvSpPr>
        <p:spPr>
          <a:xfrm>
            <a:off x="609600" y="5657671"/>
            <a:ext cx="106875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Conditions apply, e.g. function must be regularized in a Reproducing Kernel Hilbert Space (</a:t>
            </a:r>
            <a:r>
              <a:rPr lang="en-US" dirty="0">
                <a:hlinkClick r:id="rId3"/>
              </a:rPr>
              <a:t>details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Does </a:t>
            </a:r>
            <a:r>
              <a:rPr lang="en-US" i="1" dirty="0"/>
              <a:t>not</a:t>
            </a:r>
            <a:r>
              <a:rPr lang="en-US" dirty="0"/>
              <a:t> apply to L1 weight regularization because that can’t be expressed as a dot product of weights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26B445-6C08-D01D-8C1C-B853067CC787}"/>
                  </a:ext>
                </a:extLst>
              </p:cNvPr>
              <p:cNvSpPr txBox="1"/>
              <p:nvPr/>
            </p:nvSpPr>
            <p:spPr>
              <a:xfrm>
                <a:off x="2743200" y="3917610"/>
                <a:ext cx="60979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≥0,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∈{−1,1}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26B445-6C08-D01D-8C1C-B853067CC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917610"/>
                <a:ext cx="6097904" cy="369332"/>
              </a:xfrm>
              <a:prstGeom prst="rect">
                <a:avLst/>
              </a:prstGeom>
              <a:blipFill>
                <a:blip r:embed="rId4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5394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E15EE-4D57-1F73-C9C4-7A0773A8B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Primal vs. Dual Formulations of SVM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A66ECB7-0256-9D1A-1D46-0899372A916D}"/>
                  </a:ext>
                </a:extLst>
              </p:cNvPr>
              <p:cNvSpPr txBox="1"/>
              <p:nvPr/>
            </p:nvSpPr>
            <p:spPr>
              <a:xfrm>
                <a:off x="305494" y="1371600"/>
                <a:ext cx="5098474" cy="4662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+mj-lt"/>
                  </a:rPr>
                  <a:t>Prediction</a:t>
                </a:r>
              </a:p>
              <a:p>
                <a:endParaRPr lang="en-US" sz="2800" b="1" dirty="0">
                  <a:latin typeface="+mj-lt"/>
                </a:endParaRPr>
              </a:p>
              <a:p>
                <a:r>
                  <a:rPr lang="en-US" sz="2800" dirty="0">
                    <a:latin typeface="+mj-lt"/>
                  </a:rPr>
                  <a:t>Primal</a:t>
                </a:r>
              </a:p>
              <a:p>
                <a:endParaRPr lang="en-US" sz="11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>
                    <a:latin typeface="+mj-lt"/>
                  </a:rPr>
                  <a:t>Dual</a:t>
                </a:r>
              </a:p>
              <a:p>
                <a:endParaRPr lang="en-US" sz="600" dirty="0"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nary>
                  </m:oMath>
                </a14:m>
                <a:r>
                  <a:rPr lang="en-US" sz="2400" dirty="0"/>
                  <a:t> 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A66ECB7-0256-9D1A-1D46-0899372A9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94" y="1371600"/>
                <a:ext cx="5098474" cy="4662815"/>
              </a:xfrm>
              <a:prstGeom prst="rect">
                <a:avLst/>
              </a:prstGeom>
              <a:blipFill>
                <a:blip r:embed="rId2"/>
                <a:stretch>
                  <a:fillRect l="-2392" t="-1176" b="-6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D228DE-8B42-F2B4-C881-394C6B0E1AFB}"/>
                  </a:ext>
                </a:extLst>
              </p:cNvPr>
              <p:cNvSpPr txBox="1"/>
              <p:nvPr/>
            </p:nvSpPr>
            <p:spPr>
              <a:xfrm>
                <a:off x="4469824" y="2436827"/>
                <a:ext cx="7474526" cy="1266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fNam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(0, 1−</m:t>
                                      </m:r>
                                    </m:e>
                                  </m:func>
                                </m:e>
                              </m:nary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D228DE-8B42-F2B4-C881-394C6B0E1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824" y="2436827"/>
                <a:ext cx="7474526" cy="12661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96E3AE-3055-F132-A2AF-470ED2550D4B}"/>
                  </a:ext>
                </a:extLst>
              </p:cNvPr>
              <p:cNvSpPr txBox="1"/>
              <p:nvPr/>
            </p:nvSpPr>
            <p:spPr>
              <a:xfrm>
                <a:off x="4577198" y="4893641"/>
                <a:ext cx="7474526" cy="1102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𝜶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𝑗𝑘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  <m:r>
                              <m:rPr>
                                <m:nor/>
                              </m:rPr>
                              <a:rPr lang="en-US" sz="2400" dirty="0"/>
                              <m:t> 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sz="2400" dirty="0" err="1">
                    <a:latin typeface="Cambria Math" panose="02040503050406030204" pitchFamily="18" charset="0"/>
                  </a:rPr>
                  <a:t>s.t.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b="0" dirty="0">
                    <a:latin typeface="Cambria Math" panose="02040503050406030204" pitchFamily="18" charset="0"/>
                  </a:rPr>
                  <a:t>  and   </a:t>
                </a:r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96E3AE-3055-F132-A2AF-470ED2550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198" y="4893641"/>
                <a:ext cx="7474526" cy="1102674"/>
              </a:xfrm>
              <a:prstGeom prst="rect">
                <a:avLst/>
              </a:prstGeom>
              <a:blipFill>
                <a:blip r:embed="rId4"/>
                <a:stretch>
                  <a:fillRect l="-1305" b="-81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82AE86D-6435-EF62-AAD7-8AE2A2983675}"/>
              </a:ext>
            </a:extLst>
          </p:cNvPr>
          <p:cNvCxnSpPr/>
          <p:nvPr/>
        </p:nvCxnSpPr>
        <p:spPr>
          <a:xfrm>
            <a:off x="1719698" y="4038600"/>
            <a:ext cx="784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EDE8D99-13C3-405D-5F37-E1231B14EF89}"/>
              </a:ext>
            </a:extLst>
          </p:cNvPr>
          <p:cNvSpPr txBox="1"/>
          <p:nvPr/>
        </p:nvSpPr>
        <p:spPr>
          <a:xfrm>
            <a:off x="4546024" y="1380994"/>
            <a:ext cx="61493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Training Objective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522BEC-29DB-CE30-BF6D-55339ECADA0D}"/>
              </a:ext>
            </a:extLst>
          </p:cNvPr>
          <p:cNvSpPr txBox="1"/>
          <p:nvPr/>
        </p:nvSpPr>
        <p:spPr>
          <a:xfrm>
            <a:off x="282634" y="6146390"/>
            <a:ext cx="4493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Primal: parameter for each feature</a:t>
            </a:r>
          </a:p>
          <a:p>
            <a:r>
              <a:rPr lang="en-US" dirty="0"/>
              <a:t>Dual: parameter for each training example</a:t>
            </a:r>
          </a:p>
        </p:txBody>
      </p:sp>
    </p:spTree>
    <p:extLst>
      <p:ext uri="{BB962C8B-B14F-4D97-AF65-F5344CB8AC3E}">
        <p14:creationId xmlns:p14="http://schemas.microsoft.com/office/powerpoint/2010/main" val="3704338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D4CAF94-E71C-3B21-BAA1-486254CDFC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For SVM,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is sparse (most values are zero)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D4CAF94-E71C-3B21-BAA1-486254CDFC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4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CA82F-67AF-72FE-5CFA-68343BC44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ED2E0C-0F79-A6BE-7FE5-1939706E73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05" b="24137"/>
          <a:stretch/>
        </p:blipFill>
        <p:spPr>
          <a:xfrm>
            <a:off x="228600" y="1636812"/>
            <a:ext cx="6411558" cy="4191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A47BF4-C64C-DF27-32E3-B0BAAA993A3C}"/>
              </a:ext>
            </a:extLst>
          </p:cNvPr>
          <p:cNvSpPr txBox="1"/>
          <p:nvPr/>
        </p:nvSpPr>
        <p:spPr>
          <a:xfrm>
            <a:off x="0" y="6550223"/>
            <a:ext cx="2424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Slide credit: Zisserman [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71A6C9-4E16-CE28-9E84-CAF10363ADDA}"/>
                  </a:ext>
                </a:extLst>
              </p:cNvPr>
              <p:cNvSpPr txBox="1"/>
              <p:nvPr/>
            </p:nvSpPr>
            <p:spPr>
              <a:xfrm>
                <a:off x="6858000" y="2947482"/>
                <a:ext cx="3810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In dual,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 only for support vectors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for all others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71A6C9-4E16-CE28-9E84-CAF10363A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2947482"/>
                <a:ext cx="3810000" cy="1569660"/>
              </a:xfrm>
              <a:prstGeom prst="rect">
                <a:avLst/>
              </a:prstGeom>
              <a:blipFill>
                <a:blip r:embed="rId5"/>
                <a:stretch>
                  <a:fillRect l="-2400" t="-2724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935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EF4D4-E2AF-7A94-D492-C1BBC0FDB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But what if the decision boundary is not even close to linear?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E0CC03-BD82-CEF3-A6DD-F2A294471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19200"/>
            <a:ext cx="8323071" cy="52480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24E9AD-F76D-D75D-5B74-71731C5420E6}"/>
              </a:ext>
            </a:extLst>
          </p:cNvPr>
          <p:cNvSpPr txBox="1"/>
          <p:nvPr/>
        </p:nvSpPr>
        <p:spPr>
          <a:xfrm>
            <a:off x="0" y="6550223"/>
            <a:ext cx="2424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Slide credit: Zisserman [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973382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AA3F4-1DD4-A6F8-86D0-D81655DA5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82998-613F-971B-0B6C-43E361E55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A84CEE-2A63-0B72-1C76-9EBB52A7A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130" y="0"/>
            <a:ext cx="983973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ECB870-FD10-F7A3-E46F-36DCC99CD32F}"/>
              </a:ext>
            </a:extLst>
          </p:cNvPr>
          <p:cNvSpPr txBox="1"/>
          <p:nvPr/>
        </p:nvSpPr>
        <p:spPr>
          <a:xfrm>
            <a:off x="9803838" y="6550223"/>
            <a:ext cx="2424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Slide credit: Zisserman [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77075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AB649-637E-FE75-5757-6EE2EB616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AF607-6233-7451-F4A4-7A373DAB2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1C1156-DE49-0CA0-D56D-62203770E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17" y="0"/>
            <a:ext cx="970342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6FB260-A833-1B00-C90C-9B80A40B7990}"/>
              </a:ext>
            </a:extLst>
          </p:cNvPr>
          <p:cNvSpPr txBox="1"/>
          <p:nvPr/>
        </p:nvSpPr>
        <p:spPr>
          <a:xfrm>
            <a:off x="9803838" y="6550223"/>
            <a:ext cx="2424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Slide credit: Zisserman [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498282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A721B-6BF2-AC47-830C-0C554D487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Previously, we learned…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C394-4A6B-3D60-0F28-B4B70CF4B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486400" cy="513556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Ensembles improve accuracy by reducing bias and/or variance</a:t>
            </a:r>
          </a:p>
          <a:p>
            <a:endParaRPr lang="en-US" dirty="0"/>
          </a:p>
          <a:p>
            <a:r>
              <a:rPr lang="en-US" dirty="0"/>
              <a:t>Boosted trees and random forests are powerful and widely applicable ensemble methods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138AC8D-5BC1-4E6E-9273-59136D833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95800"/>
            <a:ext cx="4645826" cy="178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E6040C-F4BE-E155-906F-B82178353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0111" y="1794975"/>
            <a:ext cx="5725018" cy="567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897BA8-6CE4-5358-7F36-FCF4F1561E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2576897"/>
            <a:ext cx="2073870" cy="196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42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FCEB4-7C34-78FB-C50D-9105AB4FE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2658B-6E1A-4843-0F65-88E0D2944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CA61EB-5B63-63E9-B801-EF6A0D37C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59518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3CCDD2-4E6A-A27D-0E2B-BF078BF908C0}"/>
              </a:ext>
            </a:extLst>
          </p:cNvPr>
          <p:cNvSpPr txBox="1"/>
          <p:nvPr/>
        </p:nvSpPr>
        <p:spPr>
          <a:xfrm>
            <a:off x="9803838" y="6550223"/>
            <a:ext cx="2424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Slide credit: Zisserman [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77825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71677-0D15-2D99-48A7-FF33E784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73E6C-52CC-EC0D-350F-549570050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DA1FC-555C-797D-F6D5-C55B6905F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4383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A17C87-49AA-2FC8-AB49-5265041D1B43}"/>
              </a:ext>
            </a:extLst>
          </p:cNvPr>
          <p:cNvSpPr txBox="1"/>
          <p:nvPr/>
        </p:nvSpPr>
        <p:spPr>
          <a:xfrm>
            <a:off x="9803838" y="6550223"/>
            <a:ext cx="2424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Slide credit: Zisserman [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386636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D741B-77D0-CD8C-00C7-5DF8B2A3D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6A6D7-D89A-CA4C-3ABD-8B41C4ECD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B9024D-C971-7BCF-1382-A13488493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290" y="0"/>
            <a:ext cx="896871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D62AAB-9BB6-438A-26C1-6932CD1B4C47}"/>
              </a:ext>
            </a:extLst>
          </p:cNvPr>
          <p:cNvSpPr txBox="1"/>
          <p:nvPr/>
        </p:nvSpPr>
        <p:spPr>
          <a:xfrm>
            <a:off x="9803838" y="6550223"/>
            <a:ext cx="2424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Slide credit: Zisserman [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40566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07818-9DDC-3360-3828-B7F04BC0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B0459-1B6E-5EF9-0861-71E9827C3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64A82D-AE87-1DB3-6DD7-CB689FDC2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" y="-3810"/>
            <a:ext cx="922257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DC8900-945B-9BFF-2793-6AE027F60FA6}"/>
              </a:ext>
            </a:extLst>
          </p:cNvPr>
          <p:cNvSpPr txBox="1"/>
          <p:nvPr/>
        </p:nvSpPr>
        <p:spPr>
          <a:xfrm>
            <a:off x="9803838" y="6550223"/>
            <a:ext cx="2424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Slide credit: Zisserman [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311217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BECE3-6FEE-0F4B-F4A6-1C9CCB45D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82E7A-DC94-F148-B29A-5401C3C45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F4EBD2-F1DC-4CBB-8F7A-970D90C7E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3907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345F5E-ECFB-A564-B507-E55346AD2765}"/>
              </a:ext>
            </a:extLst>
          </p:cNvPr>
          <p:cNvSpPr txBox="1"/>
          <p:nvPr/>
        </p:nvSpPr>
        <p:spPr>
          <a:xfrm>
            <a:off x="9803838" y="6550223"/>
            <a:ext cx="2424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Slide credit: Zisserman [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265905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A084B-60B2-B8ED-5B50-F7BECDC92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2BDA7-D7EF-EF95-9309-F48A91CD1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2B6545-E767-978A-E907-60AA7E97D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03684" cy="64930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E052D0-B11B-1945-4BC5-80AED613467D}"/>
              </a:ext>
            </a:extLst>
          </p:cNvPr>
          <p:cNvSpPr txBox="1"/>
          <p:nvPr/>
        </p:nvSpPr>
        <p:spPr>
          <a:xfrm>
            <a:off x="9803838" y="6550223"/>
            <a:ext cx="2424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Slide credit: Zisserman [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858629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5D719-8627-5BE6-AEAD-582CA8BC7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7C7D1-E0B7-38F7-9304-B2764EDBA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619AA7-834F-F4D6-9C5F-47F37CA96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7666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830045-08B4-E717-3022-AE1A95B96724}"/>
              </a:ext>
            </a:extLst>
          </p:cNvPr>
          <p:cNvSpPr txBox="1"/>
          <p:nvPr/>
        </p:nvSpPr>
        <p:spPr>
          <a:xfrm>
            <a:off x="9803838" y="6550223"/>
            <a:ext cx="2424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Slide credit: Zisserman [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505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0A06-9141-8802-E089-8A74A7290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Decreasing C gives a wider soft margin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C44F3-87C7-82D8-BB9F-5417FF663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774965-9AA0-EE7B-F9AE-44F9FD4024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6" r="11507" b="31887"/>
          <a:stretch/>
        </p:blipFill>
        <p:spPr>
          <a:xfrm>
            <a:off x="0" y="831878"/>
            <a:ext cx="4885447" cy="3186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ED0AF2-9CBA-208B-FAAF-75EE8EAC52FE}"/>
              </a:ext>
            </a:extLst>
          </p:cNvPr>
          <p:cNvSpPr txBox="1"/>
          <p:nvPr/>
        </p:nvSpPr>
        <p:spPr>
          <a:xfrm>
            <a:off x="9803838" y="6550223"/>
            <a:ext cx="2273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Fig credit: Zisserman [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B81626-2F37-C025-F8E5-059BA6AFBB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9" r="20873" b="32504"/>
          <a:stretch/>
        </p:blipFill>
        <p:spPr>
          <a:xfrm>
            <a:off x="5803671" y="731838"/>
            <a:ext cx="5092929" cy="3515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1DADB9-EE4A-FA03-62F0-0C716176F7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29" r="24091" b="35555"/>
          <a:stretch/>
        </p:blipFill>
        <p:spPr>
          <a:xfrm>
            <a:off x="3581400" y="3918839"/>
            <a:ext cx="4267200" cy="29818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2A6B6B-A227-BF5D-28A6-EC4BFB8FD17E}"/>
              </a:ext>
            </a:extLst>
          </p:cNvPr>
          <p:cNvSpPr txBox="1"/>
          <p:nvPr/>
        </p:nvSpPr>
        <p:spPr>
          <a:xfrm>
            <a:off x="123134" y="6365557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SVM with RBF Kernel Shown</a:t>
            </a:r>
          </a:p>
        </p:txBody>
      </p:sp>
    </p:spTree>
    <p:extLst>
      <p:ext uri="{BB962C8B-B14F-4D97-AF65-F5344CB8AC3E}">
        <p14:creationId xmlns:p14="http://schemas.microsoft.com/office/powerpoint/2010/main" val="1938062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3C72B-A55B-BB88-005B-B2FF8303A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Decreasing sigma makes it more like nearest neighbor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DD518-B1CC-5AD3-892E-BBCDF2F66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326530-DED9-F542-3246-D9EDE95EB7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9" t="2221" r="22624" b="33334"/>
          <a:stretch/>
        </p:blipFill>
        <p:spPr>
          <a:xfrm>
            <a:off x="381000" y="863861"/>
            <a:ext cx="4419600" cy="3088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DEE9D4-1CDB-C867-A26D-5F3F5A3D45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6" t="-1" r="25073" b="34445"/>
          <a:stretch/>
        </p:blipFill>
        <p:spPr>
          <a:xfrm>
            <a:off x="6172200" y="1028451"/>
            <a:ext cx="4397039" cy="30883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A8310F-D6A2-A83B-043A-E4FD3D0A56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25" t="4445" r="22015" b="32222"/>
          <a:stretch/>
        </p:blipFill>
        <p:spPr>
          <a:xfrm>
            <a:off x="3548940" y="4028456"/>
            <a:ext cx="3874920" cy="27033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65A4FF-14D4-8BE2-7A40-22EC932BC326}"/>
              </a:ext>
            </a:extLst>
          </p:cNvPr>
          <p:cNvSpPr txBox="1"/>
          <p:nvPr/>
        </p:nvSpPr>
        <p:spPr>
          <a:xfrm>
            <a:off x="9803838" y="6550223"/>
            <a:ext cx="2273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Fig credit: Zisserman [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EFE5C7-7DED-ED4A-8DD6-0EBA70E7364E}"/>
              </a:ext>
            </a:extLst>
          </p:cNvPr>
          <p:cNvSpPr txBox="1"/>
          <p:nvPr/>
        </p:nvSpPr>
        <p:spPr>
          <a:xfrm>
            <a:off x="123134" y="6365557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SVM with RBF Kernel Shown</a:t>
            </a:r>
          </a:p>
        </p:txBody>
      </p:sp>
    </p:spTree>
    <p:extLst>
      <p:ext uri="{BB962C8B-B14F-4D97-AF65-F5344CB8AC3E}">
        <p14:creationId xmlns:p14="http://schemas.microsoft.com/office/powerpoint/2010/main" val="13974507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F5F2B-6365-8AB0-F187-621CE7346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AE6B0-3DE8-B17A-025F-AAD09B133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235930-4893-C1F3-9EFB-B5D7FB6DB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666"/>
          <a:stretch/>
        </p:blipFill>
        <p:spPr>
          <a:xfrm>
            <a:off x="152400" y="0"/>
            <a:ext cx="10668000" cy="4343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7E48AC-1512-CC34-C361-89076EC42BB0}"/>
              </a:ext>
            </a:extLst>
          </p:cNvPr>
          <p:cNvSpPr txBox="1"/>
          <p:nvPr/>
        </p:nvSpPr>
        <p:spPr>
          <a:xfrm>
            <a:off x="9803838" y="6550223"/>
            <a:ext cx="2424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Slide credit: Zisserman [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397455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81FAD-98CE-2C00-A114-42BE1F2CA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 (SVMs)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1E791-5912-32DE-F9DC-F09AB1E4D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715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Developed in the 1990’s by </a:t>
            </a:r>
            <a:r>
              <a:rPr lang="en-US" dirty="0" err="1"/>
              <a:t>Vapnik</a:t>
            </a:r>
            <a:r>
              <a:rPr lang="en-US" dirty="0"/>
              <a:t> and colleagues at Bell Labs based on statistical learning theory</a:t>
            </a:r>
          </a:p>
          <a:p>
            <a:r>
              <a:rPr lang="en-US" dirty="0"/>
              <a:t>One of the most popular learning techniques until deep learning resurgence</a:t>
            </a:r>
          </a:p>
          <a:p>
            <a:r>
              <a:rPr lang="en-US" dirty="0"/>
              <a:t>What is interesting about SVMs</a:t>
            </a:r>
          </a:p>
          <a:p>
            <a:pPr lvl="1"/>
            <a:r>
              <a:rPr lang="en-US" b="1" dirty="0"/>
              <a:t>Generalization properties</a:t>
            </a:r>
            <a:r>
              <a:rPr lang="en-US" dirty="0"/>
              <a:t>, including achieving a margin and structural risk minimization</a:t>
            </a:r>
          </a:p>
          <a:p>
            <a:pPr lvl="1"/>
            <a:r>
              <a:rPr lang="en-US" dirty="0"/>
              <a:t>Extension to non-linear classifier via </a:t>
            </a:r>
            <a:r>
              <a:rPr lang="en-US" b="1" dirty="0"/>
              <a:t>kernels</a:t>
            </a:r>
          </a:p>
          <a:p>
            <a:pPr lvl="1"/>
            <a:r>
              <a:rPr lang="en-US" dirty="0"/>
              <a:t>Dual form that shows how </a:t>
            </a:r>
            <a:r>
              <a:rPr lang="en-US" b="1" dirty="0"/>
              <a:t>linear classifiers can be seen as a weighted average of training examples</a:t>
            </a:r>
          </a:p>
          <a:p>
            <a:pPr lvl="1"/>
            <a:r>
              <a:rPr lang="en-US" dirty="0"/>
              <a:t>Optimization via </a:t>
            </a:r>
            <a:r>
              <a:rPr lang="en-US" b="1" dirty="0"/>
              <a:t>stochastic gradient descent</a:t>
            </a:r>
            <a:r>
              <a:rPr lang="en-US" dirty="0"/>
              <a:t>, also used for neural networks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190180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21386-7EFA-3305-0866-A5C62B9A7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Stretch 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2EA33-5474-8DB6-E607-F4A0A89A1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If you were to remove a support vector from the training set, would the decision boundary change?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After break</a:t>
            </a:r>
          </a:p>
          <a:p>
            <a:pPr lvl="1"/>
            <a:r>
              <a:rPr lang="en-US" dirty="0"/>
              <a:t>Application example</a:t>
            </a:r>
          </a:p>
          <a:p>
            <a:pPr lvl="1"/>
            <a:r>
              <a:rPr lang="en-US" dirty="0" err="1"/>
              <a:t>Pegasos</a:t>
            </a:r>
            <a:r>
              <a:rPr lang="en-US" dirty="0"/>
              <a:t> – SGD optimization</a:t>
            </a:r>
          </a:p>
        </p:txBody>
      </p:sp>
      <p:grpSp>
        <p:nvGrpSpPr>
          <p:cNvPr id="4" name="Group 14">
            <a:extLst>
              <a:ext uri="{FF2B5EF4-FFF2-40B4-BE49-F238E27FC236}">
                <a16:creationId xmlns:a16="http://schemas.microsoft.com/office/drawing/2014/main" id="{098A878D-8711-C433-3121-6518E02429CB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2482494"/>
            <a:ext cx="4038600" cy="3417888"/>
            <a:chOff x="4267200" y="2667000"/>
            <a:chExt cx="4038600" cy="3417332"/>
          </a:xfrm>
        </p:grpSpPr>
        <p:sp>
          <p:nvSpPr>
            <p:cNvPr id="5" name="TextBox 15">
              <a:extLst>
                <a:ext uri="{FF2B5EF4-FFF2-40B4-BE49-F238E27FC236}">
                  <a16:creationId xmlns:a16="http://schemas.microsoft.com/office/drawing/2014/main" id="{D4A1A8DD-2D2A-015E-1939-6C4E6165C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6" name="TextBox 16">
              <a:extLst>
                <a:ext uri="{FF2B5EF4-FFF2-40B4-BE49-F238E27FC236}">
                  <a16:creationId xmlns:a16="http://schemas.microsoft.com/office/drawing/2014/main" id="{AC34A7C1-FE9B-E082-D454-5008BF1D2C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7" name="TextBox 17">
              <a:extLst>
                <a:ext uri="{FF2B5EF4-FFF2-40B4-BE49-F238E27FC236}">
                  <a16:creationId xmlns:a16="http://schemas.microsoft.com/office/drawing/2014/main" id="{ACCECC5A-D28C-63D4-DDCA-07D5B8AC5B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8" name="TextBox 18">
              <a:extLst>
                <a:ext uri="{FF2B5EF4-FFF2-40B4-BE49-F238E27FC236}">
                  <a16:creationId xmlns:a16="http://schemas.microsoft.com/office/drawing/2014/main" id="{75848D4D-7ABD-07C3-6870-55A51D134E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9" name="TextBox 19">
              <a:extLst>
                <a:ext uri="{FF2B5EF4-FFF2-40B4-BE49-F238E27FC236}">
                  <a16:creationId xmlns:a16="http://schemas.microsoft.com/office/drawing/2014/main" id="{6957409F-AD4F-84AA-9716-24C6031B24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0" name="TextBox 20">
              <a:extLst>
                <a:ext uri="{FF2B5EF4-FFF2-40B4-BE49-F238E27FC236}">
                  <a16:creationId xmlns:a16="http://schemas.microsoft.com/office/drawing/2014/main" id="{C5129BA3-9AB3-25E5-7BD5-517AAE1641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1" name="TextBox 21">
              <a:extLst>
                <a:ext uri="{FF2B5EF4-FFF2-40B4-BE49-F238E27FC236}">
                  <a16:creationId xmlns:a16="http://schemas.microsoft.com/office/drawing/2014/main" id="{5EC24FFC-88F4-87EE-C50D-DA340B3642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2" name="TextBox 22">
              <a:extLst>
                <a:ext uri="{FF2B5EF4-FFF2-40B4-BE49-F238E27FC236}">
                  <a16:creationId xmlns:a16="http://schemas.microsoft.com/office/drawing/2014/main" id="{B45047C0-59A8-3B6C-C4CF-85826792F8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368046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3" name="TextBox 24">
              <a:extLst>
                <a:ext uri="{FF2B5EF4-FFF2-40B4-BE49-F238E27FC236}">
                  <a16:creationId xmlns:a16="http://schemas.microsoft.com/office/drawing/2014/main" id="{D465AA73-5535-F0DA-4EA5-E7D757B67F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4" name="TextBox 25">
              <a:extLst>
                <a:ext uri="{FF2B5EF4-FFF2-40B4-BE49-F238E27FC236}">
                  <a16:creationId xmlns:a16="http://schemas.microsoft.com/office/drawing/2014/main" id="{C5305A70-BFBF-4B14-D4FE-F7E7056202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5" name="TextBox 26">
              <a:extLst>
                <a:ext uri="{FF2B5EF4-FFF2-40B4-BE49-F238E27FC236}">
                  <a16:creationId xmlns:a16="http://schemas.microsoft.com/office/drawing/2014/main" id="{7BB64296-CD42-7567-C2C2-945B4C4DDF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6" name="TextBox 27">
              <a:extLst>
                <a:ext uri="{FF2B5EF4-FFF2-40B4-BE49-F238E27FC236}">
                  <a16:creationId xmlns:a16="http://schemas.microsoft.com/office/drawing/2014/main" id="{A54EC8BB-9CFD-E23A-6301-28E218393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7" name="TextBox 28">
              <a:extLst>
                <a:ext uri="{FF2B5EF4-FFF2-40B4-BE49-F238E27FC236}">
                  <a16:creationId xmlns:a16="http://schemas.microsoft.com/office/drawing/2014/main" id="{CFEF4C68-17E9-4337-F65F-C595FAC618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B050"/>
                  </a:solidFill>
                </a:rPr>
                <a:t>o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D4AAC94-576F-E735-CB4D-458F17BB4593}"/>
                </a:ext>
              </a:extLst>
            </p:cNvPr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F517271-E74A-2AE8-D3F2-F3BDEBF1945C}"/>
                </a:ext>
              </a:extLst>
            </p:cNvPr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32">
              <a:extLst>
                <a:ext uri="{FF2B5EF4-FFF2-40B4-BE49-F238E27FC236}">
                  <a16:creationId xmlns:a16="http://schemas.microsoft.com/office/drawing/2014/main" id="{C086555C-E953-EFFD-0E64-20515B0DF6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x2</a:t>
              </a:r>
            </a:p>
          </p:txBody>
        </p:sp>
        <p:sp>
          <p:nvSpPr>
            <p:cNvPr id="21" name="TextBox 33">
              <a:extLst>
                <a:ext uri="{FF2B5EF4-FFF2-40B4-BE49-F238E27FC236}">
                  <a16:creationId xmlns:a16="http://schemas.microsoft.com/office/drawing/2014/main" id="{2D7138B3-FF47-24E9-2B32-0B16A89E2C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x1</a:t>
              </a: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AA1143-3959-064D-EADB-51424F2D7E2F}"/>
              </a:ext>
            </a:extLst>
          </p:cNvPr>
          <p:cNvCxnSpPr/>
          <p:nvPr/>
        </p:nvCxnSpPr>
        <p:spPr>
          <a:xfrm>
            <a:off x="7086600" y="3396894"/>
            <a:ext cx="40386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2C71591-2E49-F608-598F-4C5D650DDFD4}"/>
              </a:ext>
            </a:extLst>
          </p:cNvPr>
          <p:cNvCxnSpPr/>
          <p:nvPr/>
        </p:nvCxnSpPr>
        <p:spPr>
          <a:xfrm>
            <a:off x="7239000" y="3252432"/>
            <a:ext cx="4038600" cy="152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69F3524-194F-7A0F-6D11-FCE1F150F914}"/>
              </a:ext>
            </a:extLst>
          </p:cNvPr>
          <p:cNvCxnSpPr/>
          <p:nvPr/>
        </p:nvCxnSpPr>
        <p:spPr>
          <a:xfrm>
            <a:off x="7151688" y="3614382"/>
            <a:ext cx="4038600" cy="152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CFFEA57-7FB3-B549-574A-FD5810D154FE}"/>
              </a:ext>
            </a:extLst>
          </p:cNvPr>
          <p:cNvSpPr/>
          <p:nvPr/>
        </p:nvSpPr>
        <p:spPr>
          <a:xfrm>
            <a:off x="8359775" y="3584219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629917C-8DA9-8EEE-1D33-A60C28915617}"/>
              </a:ext>
            </a:extLst>
          </p:cNvPr>
          <p:cNvSpPr/>
          <p:nvPr/>
        </p:nvSpPr>
        <p:spPr>
          <a:xfrm>
            <a:off x="9718675" y="4082694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AF845C5-7AB0-16AC-AF2E-E1FF7B08250B}"/>
              </a:ext>
            </a:extLst>
          </p:cNvPr>
          <p:cNvSpPr/>
          <p:nvPr/>
        </p:nvSpPr>
        <p:spPr>
          <a:xfrm>
            <a:off x="9197975" y="4311294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529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0360E-373A-15F6-E18C-07118512A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application of SVM: </a:t>
            </a:r>
            <a:r>
              <a:rPr lang="en-US" dirty="0" err="1"/>
              <a:t>Dalal-Triggs</a:t>
            </a:r>
            <a:r>
              <a:rPr lang="en-US" dirty="0"/>
              <a:t> 2005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6015792-B94D-4120-91FD-8C2460BF42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4670107"/>
            <a:ext cx="7885651" cy="161907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E36878-BF21-6FA3-22CE-4A06A3686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941070"/>
            <a:ext cx="12192000" cy="13003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77B9AA-7EBC-413B-67AA-ED3869A3B373}"/>
              </a:ext>
            </a:extLst>
          </p:cNvPr>
          <p:cNvSpPr txBox="1"/>
          <p:nvPr/>
        </p:nvSpPr>
        <p:spPr>
          <a:xfrm>
            <a:off x="1524000" y="2607830"/>
            <a:ext cx="83183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Detection by scanning window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Resize image to multiple scales and extract overlapping windows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Classify each window as positive or negative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Very highly cited (40,000+) paper, mainly for HOG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One of the best pedestrian detectors for several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14C172-A4B5-847C-1DE9-482366FB2BD6}"/>
              </a:ext>
            </a:extLst>
          </p:cNvPr>
          <p:cNvSpPr txBox="1"/>
          <p:nvPr/>
        </p:nvSpPr>
        <p:spPr>
          <a:xfrm>
            <a:off x="38100" y="6488668"/>
            <a:ext cx="6115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https://lear.inrialpes.fr/people/triggs/pubs/Dalal-cvpr05.pdf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74462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0360E-373A-15F6-E18C-07118512A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application of SVM: </a:t>
            </a:r>
            <a:r>
              <a:rPr lang="en-US" dirty="0" err="1"/>
              <a:t>Dalal-Triggs</a:t>
            </a:r>
            <a:r>
              <a:rPr lang="en-US" dirty="0"/>
              <a:t> 2005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E36878-BF21-6FA3-22CE-4A06A3686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941070"/>
            <a:ext cx="12192000" cy="13003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77B9AA-7EBC-413B-67AA-ED3869A3B373}"/>
              </a:ext>
            </a:extLst>
          </p:cNvPr>
          <p:cNvSpPr txBox="1"/>
          <p:nvPr/>
        </p:nvSpPr>
        <p:spPr>
          <a:xfrm>
            <a:off x="1219200" y="6126163"/>
            <a:ext cx="59747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Very highly cited (40,000+) paper, mainly for HOG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of the best pedestrian detectors for several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1ADB0C-CD66-8F4B-EB88-88796E9CC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927" y="2438400"/>
            <a:ext cx="8388991" cy="324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67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0360E-373A-15F6-E18C-07118512A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application of SVM: </a:t>
            </a:r>
            <a:r>
              <a:rPr lang="en-US" dirty="0" err="1"/>
              <a:t>Dalal-Triggs</a:t>
            </a:r>
            <a:r>
              <a:rPr lang="en-US" dirty="0"/>
              <a:t> 2005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E36878-BF21-6FA3-22CE-4A06A3686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941070"/>
            <a:ext cx="12192000" cy="13003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856249-B757-742A-0818-940DB5B97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13" y="2404110"/>
            <a:ext cx="11263773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474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E4847B87-F38F-6513-6A71-91D66477A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SVMs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3CF40-294E-7F45-92D7-0FAF4A863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/>
              <a:t>Good broadly applicable classifier</a:t>
            </a:r>
          </a:p>
          <a:p>
            <a:pPr lvl="1">
              <a:defRPr/>
            </a:pPr>
            <a:r>
              <a:rPr lang="en-US" sz="2400" dirty="0"/>
              <a:t>Strong foundation in statistical learning theory</a:t>
            </a:r>
          </a:p>
          <a:p>
            <a:pPr lvl="1">
              <a:defRPr/>
            </a:pPr>
            <a:r>
              <a:rPr lang="en-US" sz="2400" dirty="0"/>
              <a:t>Works well with many weak features</a:t>
            </a:r>
          </a:p>
          <a:p>
            <a:pPr lvl="1">
              <a:defRPr/>
            </a:pPr>
            <a:r>
              <a:rPr lang="en-US" sz="2400" dirty="0"/>
              <a:t>Requires parameter tuning for C </a:t>
            </a:r>
          </a:p>
          <a:p>
            <a:pPr lvl="1">
              <a:defRPr/>
            </a:pPr>
            <a:r>
              <a:rPr lang="en-US" sz="2400" dirty="0"/>
              <a:t>Non-linear SVM requires defining a kernel, and slower optimization/prediction</a:t>
            </a:r>
          </a:p>
          <a:p>
            <a:pPr lvl="2">
              <a:defRPr/>
            </a:pPr>
            <a:r>
              <a:rPr lang="en-US" sz="2000" dirty="0"/>
              <a:t>RBF: related to neural networks, nearest neighbor (requires additional tuning)</a:t>
            </a:r>
          </a:p>
          <a:p>
            <a:pPr lvl="2">
              <a:defRPr/>
            </a:pPr>
            <a:r>
              <a:rPr lang="en-US" sz="2000" dirty="0"/>
              <a:t>Chi-squared, histogram intersection: good for histograms (but slower, esp. chi-squared)</a:t>
            </a:r>
          </a:p>
          <a:p>
            <a:pPr lvl="2">
              <a:defRPr/>
            </a:pPr>
            <a:r>
              <a:rPr lang="en-US" sz="2000" dirty="0"/>
              <a:t>Can learn a kernel function</a:t>
            </a:r>
          </a:p>
          <a:p>
            <a:pPr lvl="1">
              <a:defRPr/>
            </a:pPr>
            <a:endParaRPr lang="en-US" sz="2400" dirty="0"/>
          </a:p>
          <a:p>
            <a:pPr>
              <a:defRPr/>
            </a:pPr>
            <a:r>
              <a:rPr lang="en-US" sz="2800" dirty="0"/>
              <a:t>Negatives</a:t>
            </a:r>
          </a:p>
          <a:p>
            <a:pPr lvl="1">
              <a:defRPr/>
            </a:pPr>
            <a:r>
              <a:rPr lang="en-US" sz="2400" dirty="0"/>
              <a:t>Feature learning is not part of the framework (vs trees and neural nets)</a:t>
            </a:r>
          </a:p>
          <a:p>
            <a:pPr lvl="1">
              <a:defRPr/>
            </a:pPr>
            <a:r>
              <a:rPr lang="en-US" sz="2400" dirty="0"/>
              <a:t>Slow training (especially for kernels) – until </a:t>
            </a:r>
            <a:r>
              <a:rPr lang="en-US" sz="2400" dirty="0" err="1"/>
              <a:t>Pegasos</a:t>
            </a:r>
            <a:r>
              <a:rPr lang="en-US" sz="2400" dirty="0"/>
              <a:t>!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19E59-A402-3870-6988-F4F557B3C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473" y="279929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Pegasos</a:t>
            </a:r>
            <a:r>
              <a:rPr lang="en-US" dirty="0"/>
              <a:t>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dirty="0"/>
              <a:t>rimal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dirty="0"/>
              <a:t>stimated sub-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en-US" dirty="0" err="1"/>
              <a:t>r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dirty="0" err="1"/>
              <a:t>dient</a:t>
            </a:r>
            <a:r>
              <a:rPr lang="en-US" dirty="0"/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SO</a:t>
            </a:r>
            <a:r>
              <a:rPr lang="en-US" dirty="0" err="1"/>
              <a:t>lver</a:t>
            </a:r>
            <a:r>
              <a:rPr lang="en-US" dirty="0"/>
              <a:t> for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dirty="0"/>
              <a:t>VM (2011)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89B41A-EEC4-D340-E8C6-7FCFBB7FE807}"/>
              </a:ext>
            </a:extLst>
          </p:cNvPr>
          <p:cNvSpPr txBox="1"/>
          <p:nvPr/>
        </p:nvSpPr>
        <p:spPr>
          <a:xfrm>
            <a:off x="152400" y="6400800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https://home.ttic.edu/~nati/Publications/PegasosMPB.pdf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CABB37-F9A3-66DF-94E3-48EC5FE33F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75" b="48826"/>
          <a:stretch/>
        </p:blipFill>
        <p:spPr>
          <a:xfrm>
            <a:off x="680906" y="1453497"/>
            <a:ext cx="4315437" cy="9144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C3A3A0-BABD-C1C0-8A43-D36041B739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269"/>
          <a:stretch/>
        </p:blipFill>
        <p:spPr>
          <a:xfrm>
            <a:off x="533400" y="3469342"/>
            <a:ext cx="4462943" cy="7459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126F67-F442-8ADC-F5D7-6C9B043CE6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708" y="5279935"/>
            <a:ext cx="4395831" cy="4697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838A577-C330-A121-27E2-B9353F0E583D}"/>
              </a:ext>
            </a:extLst>
          </p:cNvPr>
          <p:cNvSpPr txBox="1"/>
          <p:nvPr/>
        </p:nvSpPr>
        <p:spPr>
          <a:xfrm>
            <a:off x="5671275" y="1459188"/>
            <a:ext cx="58398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SVM problem that we want to solve</a:t>
            </a:r>
          </a:p>
          <a:p>
            <a:r>
              <a:rPr lang="en-US" sz="2800" dirty="0">
                <a:latin typeface="+mn-lt"/>
              </a:rPr>
              <a:t>(Minimize weights square + sum of hinge losses on all samples)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F102D1-4B6E-5304-D3BC-DE002A9938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75" t="72177"/>
          <a:stretch/>
        </p:blipFill>
        <p:spPr>
          <a:xfrm>
            <a:off x="838200" y="2347031"/>
            <a:ext cx="4315437" cy="4971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57A4FB-43B7-11AB-0773-2D37555BFFF4}"/>
              </a:ext>
            </a:extLst>
          </p:cNvPr>
          <p:cNvSpPr txBox="1"/>
          <p:nvPr/>
        </p:nvSpPr>
        <p:spPr>
          <a:xfrm>
            <a:off x="5671275" y="3632528"/>
            <a:ext cx="4844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Problem in terms of </a:t>
            </a:r>
            <a:r>
              <a:rPr lang="en-US" sz="2800" b="1" dirty="0">
                <a:latin typeface="+mn-lt"/>
              </a:rPr>
              <a:t>one</a:t>
            </a:r>
            <a:r>
              <a:rPr lang="en-US" sz="2800" dirty="0">
                <a:latin typeface="+mn-lt"/>
              </a:rPr>
              <a:t> sample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C243C2-737A-4586-84CE-43B2C87677E3}"/>
              </a:ext>
            </a:extLst>
          </p:cNvPr>
          <p:cNvSpPr txBox="1"/>
          <p:nvPr/>
        </p:nvSpPr>
        <p:spPr>
          <a:xfrm>
            <a:off x="5663655" y="5294802"/>
            <a:ext cx="509819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+mn-lt"/>
              </a:rPr>
              <a:t>Gradient</a:t>
            </a:r>
            <a:r>
              <a:rPr lang="en-US" sz="2800" dirty="0">
                <a:latin typeface="+mn-lt"/>
              </a:rPr>
              <a:t> in terms of one sample</a:t>
            </a:r>
          </a:p>
          <a:p>
            <a:r>
              <a:rPr lang="en-US" sz="2400" dirty="0">
                <a:latin typeface="+mn-lt"/>
              </a:rPr>
              <a:t>- Direction to move to improve solution</a:t>
            </a:r>
          </a:p>
        </p:txBody>
      </p:sp>
    </p:spTree>
    <p:extLst>
      <p:ext uri="{BB962C8B-B14F-4D97-AF65-F5344CB8AC3E}">
        <p14:creationId xmlns:p14="http://schemas.microsoft.com/office/powerpoint/2010/main" val="23619851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35D41-AE5D-EDA9-E91D-D131BD500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 Visualization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F8EB8-7940-667F-2EDE-7357125C9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243FDB3-B525-A803-04B9-D61685CFB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01713"/>
            <a:ext cx="68199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F87427-3E12-F474-3163-2B0A5C53BF52}"/>
              </a:ext>
            </a:extLst>
          </p:cNvPr>
          <p:cNvSpPr txBox="1"/>
          <p:nvPr/>
        </p:nvSpPr>
        <p:spPr>
          <a:xfrm>
            <a:off x="152400" y="6488668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</a:t>
            </a:r>
            <a:r>
              <a:rPr lang="en-US" dirty="0">
                <a:hlinkClick r:id="rId3"/>
              </a:rPr>
              <a:t>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6697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A9474-F578-46AF-8400-A7C047CAB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Pegasos</a:t>
            </a:r>
            <a:r>
              <a:rPr lang="en-US" dirty="0"/>
              <a:t> algorithm: Stochastic Gradient Descent (SGD)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8856BB-5D56-A51C-FECA-26DFF6BDC4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48600" y="1297075"/>
                <a:ext cx="4114800" cy="51355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Notation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: training set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/>
                  <a:t>: regularization weight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: number iterations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: model weights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: features for example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: label for example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: step size (“learning rate”)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8856BB-5D56-A51C-FECA-26DFF6BDC4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48600" y="1297075"/>
                <a:ext cx="4114800" cy="5135563"/>
              </a:xfrm>
              <a:blipFill>
                <a:blip r:embed="rId2"/>
                <a:stretch>
                  <a:fillRect l="-2370" t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C624D5D-897B-035B-1EF1-BE3D79675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97075"/>
            <a:ext cx="7550092" cy="49243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8062DE-B805-5555-A600-2B8602C0848D}"/>
              </a:ext>
            </a:extLst>
          </p:cNvPr>
          <p:cNvSpPr/>
          <p:nvPr/>
        </p:nvSpPr>
        <p:spPr>
          <a:xfrm>
            <a:off x="838200" y="4724400"/>
            <a:ext cx="6629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463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240D0-21C2-9EA9-A2C9-7EABE9BF5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Pegasos</a:t>
            </a:r>
            <a:r>
              <a:rPr lang="en-US" dirty="0"/>
              <a:t> with </a:t>
            </a:r>
            <a:r>
              <a:rPr lang="en-US" b="1" dirty="0"/>
              <a:t>mini-batch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26B07-FB6D-69E5-E2ED-B94F02F2D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Calculating gradient based on multiple examples reduces variance of gradient estimate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80553A-A354-D9EF-5A56-B77920900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" y="2133600"/>
            <a:ext cx="8029437" cy="40687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E488A5C1-CA85-B25C-C6D9-0DA447051D6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848600" y="1297075"/>
                <a:ext cx="4114800" cy="5135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20000"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endParaRPr lang="en-US" sz="2400" dirty="0"/>
              </a:p>
              <a:p>
                <a:pPr marL="0" indent="0">
                  <a:buFont typeface="Arial" charset="0"/>
                  <a:buNone/>
                </a:pPr>
                <a:endParaRPr lang="en-US" sz="2400" dirty="0"/>
              </a:p>
              <a:p>
                <a:pPr marL="0" indent="0">
                  <a:buFont typeface="Arial" charset="0"/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: batch size</a:t>
                </a:r>
              </a:p>
              <a:p>
                <a:pPr marL="0" indent="0">
                  <a:buFont typeface="Arial" charset="0"/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: number of training samples</a:t>
                </a:r>
              </a:p>
              <a:p>
                <a:pPr marL="0" indent="0">
                  <a:buFont typeface="Arial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: batch of examples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2400" dirty="0"/>
                  <a:t>: examples within margin</a:t>
                </a:r>
              </a:p>
              <a:p>
                <a:pPr marL="0" indent="0">
                  <a:buFont typeface="Arial" charset="0"/>
                  <a:buNone/>
                </a:pP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: training set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charset="0"/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/>
                  <a:t>: regularization weight</a:t>
                </a:r>
              </a:p>
              <a:p>
                <a:pPr marL="0" indent="0">
                  <a:buFont typeface="Arial" charset="0"/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: number iterations</a:t>
                </a:r>
              </a:p>
              <a:p>
                <a:pPr marL="0" indent="0">
                  <a:buFont typeface="Arial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: model weights</a:t>
                </a:r>
              </a:p>
              <a:p>
                <a:pPr marL="0" indent="0">
                  <a:buFont typeface="Arial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: features for example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400" dirty="0"/>
              </a:p>
              <a:p>
                <a:pPr marL="0" indent="0">
                  <a:buFont typeface="Arial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: label for example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400" dirty="0"/>
              </a:p>
              <a:p>
                <a:pPr marL="0" indent="0">
                  <a:buFont typeface="Arial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: step size (“learning rate”)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E488A5C1-CA85-B25C-C6D9-0DA447051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48600" y="1297075"/>
                <a:ext cx="4114800" cy="5135563"/>
              </a:xfrm>
              <a:prstGeom prst="rect">
                <a:avLst/>
              </a:prstGeom>
              <a:blipFill>
                <a:blip r:embed="rId3"/>
                <a:stretch>
                  <a:fillRect l="-2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4D417170-5F60-77BE-4980-DC007E97C0FD}"/>
              </a:ext>
            </a:extLst>
          </p:cNvPr>
          <p:cNvSpPr/>
          <p:nvPr/>
        </p:nvSpPr>
        <p:spPr>
          <a:xfrm>
            <a:off x="762000" y="4842932"/>
            <a:ext cx="6629400" cy="567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3889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7BCD7-E96A-9387-261F-7CE2C732A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SGD applies to many losses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DD5682-778E-C7C2-21E4-7530962B8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914400"/>
            <a:ext cx="6325778" cy="5757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244838-34A1-7D21-430F-881DA1A3DF16}"/>
              </a:ext>
            </a:extLst>
          </p:cNvPr>
          <p:cNvSpPr txBox="1"/>
          <p:nvPr/>
        </p:nvSpPr>
        <p:spPr>
          <a:xfrm>
            <a:off x="2209800" y="182880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SVM (hinge loss)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227923-4794-656B-58E3-CA2180484BEE}"/>
              </a:ext>
            </a:extLst>
          </p:cNvPr>
          <p:cNvSpPr txBox="1"/>
          <p:nvPr/>
        </p:nvSpPr>
        <p:spPr>
          <a:xfrm>
            <a:off x="838200" y="2743200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Logistic regression / sigmoid loss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52FC82-D05D-5D84-56CD-B4443234F127}"/>
              </a:ext>
            </a:extLst>
          </p:cNvPr>
          <p:cNvSpPr txBox="1"/>
          <p:nvPr/>
        </p:nvSpPr>
        <p:spPr>
          <a:xfrm>
            <a:off x="10576045" y="948267"/>
            <a:ext cx="1693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 is the score for y=1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55685D-A6DF-58CD-1AD2-C474861F2725}"/>
              </a:ext>
            </a:extLst>
          </p:cNvPr>
          <p:cNvSpPr txBox="1"/>
          <p:nvPr/>
        </p:nvSpPr>
        <p:spPr>
          <a:xfrm>
            <a:off x="2055911" y="3770869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Hinge L1 regression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F5F641-951A-0C8E-F365-A15340EECC67}"/>
              </a:ext>
            </a:extLst>
          </p:cNvPr>
          <p:cNvSpPr txBox="1"/>
          <p:nvPr/>
        </p:nvSpPr>
        <p:spPr>
          <a:xfrm>
            <a:off x="1143000" y="4618166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Margin loss between scores of most likely and correct label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7F41F8-0997-5E11-0519-C46FA9A1AA58}"/>
              </a:ext>
            </a:extLst>
          </p:cNvPr>
          <p:cNvSpPr txBox="1"/>
          <p:nvPr/>
        </p:nvSpPr>
        <p:spPr>
          <a:xfrm>
            <a:off x="1615955" y="5884965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Variant of a logistic loss</a:t>
            </a:r>
          </a:p>
        </p:txBody>
      </p:sp>
    </p:spTree>
    <p:extLst>
      <p:ext uri="{BB962C8B-B14F-4D97-AF65-F5344CB8AC3E}">
        <p14:creationId xmlns:p14="http://schemas.microsoft.com/office/powerpoint/2010/main" val="1667838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FB1A0-863C-2D15-65DC-AD2A2E760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B0037-8E32-958E-6224-B41CA6FF0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9982200" cy="51355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Linear SVM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Kernels and Non-Linear SVM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SVM Optimization with Stochastic Gradient Descent</a:t>
            </a:r>
          </a:p>
        </p:txBody>
      </p:sp>
    </p:spTree>
    <p:extLst>
      <p:ext uri="{BB962C8B-B14F-4D97-AF65-F5344CB8AC3E}">
        <p14:creationId xmlns:p14="http://schemas.microsoft.com/office/powerpoint/2010/main" val="39703373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52960-F720-FFF3-C69D-35BF4764F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SGD is fast compared to other optimization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52C17-95CD-5667-6942-C9CA190DD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347E23-656D-FC8B-70B2-8A560B81E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14400"/>
            <a:ext cx="8137321" cy="58286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61D453-B4AB-EEFE-3C33-77BDC7E97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3133179"/>
            <a:ext cx="3581400" cy="5916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BCE34E-AD59-52D4-D4ED-7463401AA937}"/>
              </a:ext>
            </a:extLst>
          </p:cNvPr>
          <p:cNvSpPr txBox="1"/>
          <p:nvPr/>
        </p:nvSpPr>
        <p:spPr>
          <a:xfrm>
            <a:off x="8458199" y="4454554"/>
            <a:ext cx="35814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SDCA = stochastic dual coordinate descent, another form of sub-gradient optimization that chooses learning rate dynamically</a:t>
            </a:r>
          </a:p>
        </p:txBody>
      </p:sp>
    </p:spTree>
    <p:extLst>
      <p:ext uri="{BB962C8B-B14F-4D97-AF65-F5344CB8AC3E}">
        <p14:creationId xmlns:p14="http://schemas.microsoft.com/office/powerpoint/2010/main" val="1264947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0145E-A3C5-F365-AA44-37DB09F1B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with Linear SVM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FFE46A-C814-91C3-7F2F-8A48E47D7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592349"/>
            <a:ext cx="7617204" cy="12583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06C89A-EB2A-921F-443B-38C78F9F8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4038600"/>
            <a:ext cx="8075969" cy="12583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394FB6-3A88-825B-5AA9-363A6FDDF576}"/>
              </a:ext>
            </a:extLst>
          </p:cNvPr>
          <p:cNvSpPr txBox="1"/>
          <p:nvPr/>
        </p:nvSpPr>
        <p:spPr>
          <a:xfrm>
            <a:off x="2209800" y="3704410"/>
            <a:ext cx="2946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Training time and test error</a:t>
            </a:r>
          </a:p>
        </p:txBody>
      </p:sp>
    </p:spTree>
    <p:extLst>
      <p:ext uri="{BB962C8B-B14F-4D97-AF65-F5344CB8AC3E}">
        <p14:creationId xmlns:p14="http://schemas.microsoft.com/office/powerpoint/2010/main" val="5199458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F5321-0D5C-7D1D-FE18-002D9CA61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Experiments using Gaussian kernel SVM (see paper for kernelized </a:t>
            </a:r>
            <a:r>
              <a:rPr lang="en-US" sz="2400" dirty="0" err="1"/>
              <a:t>Pegasos</a:t>
            </a:r>
            <a:r>
              <a:rPr lang="en-US" sz="2400" dirty="0"/>
              <a:t> algorithm)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B9E6A2-DA33-5B2B-7AA8-00E6D9650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084" y="4038600"/>
            <a:ext cx="7214532" cy="14009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5B525E-DFCB-5B93-EA25-C72E9ADBD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828800"/>
            <a:ext cx="6476301" cy="155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334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3C178-4F26-F681-65BC-6E3B6A9EC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mini-batch size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BDA875-058A-1437-2F86-C3343F6D0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8318" y="990600"/>
            <a:ext cx="7915363" cy="5135563"/>
          </a:xfrm>
        </p:spPr>
      </p:pic>
    </p:spTree>
    <p:extLst>
      <p:ext uri="{BB962C8B-B14F-4D97-AF65-F5344CB8AC3E}">
        <p14:creationId xmlns:p14="http://schemas.microsoft.com/office/powerpoint/2010/main" val="20327387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D1F2D-5684-DED0-A1AC-B9CDF8006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2407"/>
            <a:ext cx="10972800" cy="914400"/>
          </a:xfrm>
        </p:spPr>
        <p:txBody>
          <a:bodyPr>
            <a:normAutofit/>
          </a:bodyPr>
          <a:lstStyle/>
          <a:p>
            <a:r>
              <a:rPr lang="en-US" sz="3200" dirty="0"/>
              <a:t>Effect of sampling procedure: randomly ordered  epochs is best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067381-28CB-B157-51F7-B57749F11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52600"/>
            <a:ext cx="5234730" cy="45971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0EABBA-0A23-8FB6-F4F9-C615BA270BF7}"/>
              </a:ext>
            </a:extLst>
          </p:cNvPr>
          <p:cNvSpPr txBox="1"/>
          <p:nvPr/>
        </p:nvSpPr>
        <p:spPr>
          <a:xfrm>
            <a:off x="5943600" y="1981200"/>
            <a:ext cx="468173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Sampling with replacement</a:t>
            </a:r>
          </a:p>
          <a:p>
            <a:endParaRPr lang="en-US" dirty="0"/>
          </a:p>
          <a:p>
            <a:r>
              <a:rPr lang="en-US" dirty="0"/>
              <a:t>Use different random order for each “epoch”</a:t>
            </a:r>
          </a:p>
          <a:p>
            <a:endParaRPr lang="en-US" dirty="0"/>
          </a:p>
          <a:p>
            <a:r>
              <a:rPr lang="en-US" dirty="0"/>
              <a:t>Use same order for each epoch</a:t>
            </a:r>
          </a:p>
          <a:p>
            <a:endParaRPr lang="en-US" dirty="0"/>
          </a:p>
          <a:p>
            <a:r>
              <a:rPr lang="en-US" dirty="0"/>
              <a:t>Epoch: one run through the training set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7F97629-06F7-5053-AB5E-0F4EA87D0EFA}"/>
              </a:ext>
            </a:extLst>
          </p:cNvPr>
          <p:cNvCxnSpPr/>
          <p:nvPr/>
        </p:nvCxnSpPr>
        <p:spPr>
          <a:xfrm flipH="1" flipV="1">
            <a:off x="4800600" y="2057400"/>
            <a:ext cx="1143000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496FE7B-F190-2D5A-3DDC-3BC4CF9478D6}"/>
              </a:ext>
            </a:extLst>
          </p:cNvPr>
          <p:cNvCxnSpPr>
            <a:cxnSpLocks/>
          </p:cNvCxnSpPr>
          <p:nvPr/>
        </p:nvCxnSpPr>
        <p:spPr>
          <a:xfrm flipH="1" flipV="1">
            <a:off x="5280872" y="2362200"/>
            <a:ext cx="662728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0D6CFC9-51D1-37D3-C7A7-309381A4527C}"/>
              </a:ext>
            </a:extLst>
          </p:cNvPr>
          <p:cNvCxnSpPr>
            <a:cxnSpLocks/>
          </p:cNvCxnSpPr>
          <p:nvPr/>
        </p:nvCxnSpPr>
        <p:spPr>
          <a:xfrm flipH="1" flipV="1">
            <a:off x="5105402" y="2565283"/>
            <a:ext cx="838198" cy="622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5426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19469-8A23-8F98-7790-B1937D1A4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rate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063B2-3564-91E6-C1CD-D7D326004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3F2500-BB93-ED88-04BE-50B41B50D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676400"/>
            <a:ext cx="4462943" cy="3624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B1AFB6-2BB2-387F-0CD6-C35C453004D6}"/>
              </a:ext>
            </a:extLst>
          </p:cNvPr>
          <p:cNvSpPr txBox="1"/>
          <p:nvPr/>
        </p:nvSpPr>
        <p:spPr>
          <a:xfrm>
            <a:off x="6324601" y="19050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Zhang uses fixed learning rate </a:t>
            </a:r>
          </a:p>
          <a:p>
            <a:endParaRPr lang="en-US" dirty="0"/>
          </a:p>
          <a:p>
            <a:r>
              <a:rPr lang="en-US" dirty="0"/>
              <a:t>Plots show error over iterations for several rates</a:t>
            </a:r>
          </a:p>
        </p:txBody>
      </p:sp>
    </p:spTree>
    <p:extLst>
      <p:ext uri="{BB962C8B-B14F-4D97-AF65-F5344CB8AC3E}">
        <p14:creationId xmlns:p14="http://schemas.microsoft.com/office/powerpoint/2010/main" val="23499294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9A7D3-D1E6-9A7A-2AE4-EE748358E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Pegasos</a:t>
            </a:r>
            <a:r>
              <a:rPr lang="en-US" dirty="0"/>
              <a:t>: take-ways and surprising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3B7F1-A4E1-7AF0-4D98-5170B31FB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SGD is very simple and effective optimization algorithm – step toward better solution based on a small sample of training data</a:t>
            </a:r>
          </a:p>
          <a:p>
            <a:endParaRPr lang="en-US" dirty="0"/>
          </a:p>
          <a:p>
            <a:r>
              <a:rPr lang="en-US" dirty="0"/>
              <a:t>Not very sensitive to mini-batch size (but larger batches can be much faster with parallel processing)</a:t>
            </a:r>
          </a:p>
          <a:p>
            <a:endParaRPr lang="en-US" dirty="0"/>
          </a:p>
          <a:p>
            <a:r>
              <a:rPr lang="en-US" dirty="0"/>
              <a:t>The same learning schedule is effective across several problems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i="1" dirty="0"/>
              <a:t>larger training set </a:t>
            </a:r>
            <a:r>
              <a:rPr lang="en-US" dirty="0"/>
              <a:t>makes it </a:t>
            </a:r>
            <a:r>
              <a:rPr lang="en-US" i="1" dirty="0"/>
              <a:t>faster</a:t>
            </a:r>
            <a:r>
              <a:rPr lang="en-US" dirty="0"/>
              <a:t> to obtain the same test performance</a:t>
            </a:r>
          </a:p>
        </p:txBody>
      </p:sp>
    </p:spTree>
    <p:extLst>
      <p:ext uri="{BB962C8B-B14F-4D97-AF65-F5344CB8AC3E}">
        <p14:creationId xmlns:p14="http://schemas.microsoft.com/office/powerpoint/2010/main" val="42842912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00CBF-F490-1F1F-C831-A2AFCA11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91260-2043-00D3-4CE2-6E24405E4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Neural networks</a:t>
            </a:r>
          </a:p>
          <a:p>
            <a:pPr lvl="1"/>
            <a:r>
              <a:rPr lang="en-US" dirty="0"/>
              <a:t>Multi-layer </a:t>
            </a:r>
            <a:r>
              <a:rPr lang="en-US" dirty="0" err="1"/>
              <a:t>perceptrons</a:t>
            </a:r>
            <a:r>
              <a:rPr lang="en-US" dirty="0"/>
              <a:t> (MLP)</a:t>
            </a:r>
          </a:p>
          <a:p>
            <a:pPr lvl="1"/>
            <a:r>
              <a:rPr lang="en-US" dirty="0"/>
              <a:t>Deep networks</a:t>
            </a:r>
          </a:p>
        </p:txBody>
      </p:sp>
    </p:spTree>
    <p:extLst>
      <p:ext uri="{BB962C8B-B14F-4D97-AF65-F5344CB8AC3E}">
        <p14:creationId xmlns:p14="http://schemas.microsoft.com/office/powerpoint/2010/main" val="1092307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BD4EAFCA-F6F2-545D-5328-91B79061F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the best linear classifier?</a:t>
            </a:r>
            <a:endParaRPr lang="en-US" altLang="en-US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C931F4-9DD7-BE18-8BB1-7E27A0751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6092825" cy="5135563"/>
          </a:xfrm>
        </p:spPr>
        <p:txBody>
          <a:bodyPr>
            <a:normAutofit/>
          </a:bodyPr>
          <a:lstStyle/>
          <a:p>
            <a:r>
              <a:rPr lang="en-US" dirty="0"/>
              <a:t>Logistic regression</a:t>
            </a:r>
          </a:p>
          <a:p>
            <a:pPr lvl="1"/>
            <a:r>
              <a:rPr lang="en-US" dirty="0"/>
              <a:t>Maximize expected likelihood of label given data</a:t>
            </a:r>
          </a:p>
          <a:p>
            <a:pPr lvl="1"/>
            <a:r>
              <a:rPr lang="en-US" dirty="0"/>
              <a:t>Every example contributes to loss</a:t>
            </a:r>
          </a:p>
          <a:p>
            <a:endParaRPr lang="en-US" dirty="0"/>
          </a:p>
          <a:p>
            <a:r>
              <a:rPr lang="en-US" dirty="0"/>
              <a:t>SVM</a:t>
            </a:r>
          </a:p>
          <a:p>
            <a:pPr lvl="1"/>
            <a:r>
              <a:rPr lang="en-US" dirty="0"/>
              <a:t>Make all examples at least minimally confident</a:t>
            </a:r>
          </a:p>
          <a:p>
            <a:pPr lvl="1"/>
            <a:r>
              <a:rPr lang="en-US" dirty="0"/>
              <a:t>Base decision on a minimal set of examples</a:t>
            </a:r>
          </a:p>
        </p:txBody>
      </p:sp>
      <p:grpSp>
        <p:nvGrpSpPr>
          <p:cNvPr id="49156" name="Group 14">
            <a:extLst>
              <a:ext uri="{FF2B5EF4-FFF2-40B4-BE49-F238E27FC236}">
                <a16:creationId xmlns:a16="http://schemas.microsoft.com/office/drawing/2014/main" id="{0F42E64E-FE35-DFC1-F76A-F7D73C6C6652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2438400"/>
            <a:ext cx="4038600" cy="3417888"/>
            <a:chOff x="4267200" y="2667000"/>
            <a:chExt cx="4038600" cy="3417332"/>
          </a:xfrm>
        </p:grpSpPr>
        <p:sp>
          <p:nvSpPr>
            <p:cNvPr id="49159" name="TextBox 15">
              <a:extLst>
                <a:ext uri="{FF2B5EF4-FFF2-40B4-BE49-F238E27FC236}">
                  <a16:creationId xmlns:a16="http://schemas.microsoft.com/office/drawing/2014/main" id="{EEFC1334-2C05-75CC-89B5-2CF9E648C2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9160" name="TextBox 16">
              <a:extLst>
                <a:ext uri="{FF2B5EF4-FFF2-40B4-BE49-F238E27FC236}">
                  <a16:creationId xmlns:a16="http://schemas.microsoft.com/office/drawing/2014/main" id="{C4199514-5DFF-54F7-79F0-E097CD47AB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9161" name="TextBox 17">
              <a:extLst>
                <a:ext uri="{FF2B5EF4-FFF2-40B4-BE49-F238E27FC236}">
                  <a16:creationId xmlns:a16="http://schemas.microsoft.com/office/drawing/2014/main" id="{006372A6-FD26-3FF2-CB91-98AD19E836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9162" name="TextBox 18">
              <a:extLst>
                <a:ext uri="{FF2B5EF4-FFF2-40B4-BE49-F238E27FC236}">
                  <a16:creationId xmlns:a16="http://schemas.microsoft.com/office/drawing/2014/main" id="{F4B93AE6-3533-2A83-BE7F-D76EB4CC73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9163" name="TextBox 19">
              <a:extLst>
                <a:ext uri="{FF2B5EF4-FFF2-40B4-BE49-F238E27FC236}">
                  <a16:creationId xmlns:a16="http://schemas.microsoft.com/office/drawing/2014/main" id="{1788D11B-7415-03AA-7756-C81AD920DD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9164" name="TextBox 20">
              <a:extLst>
                <a:ext uri="{FF2B5EF4-FFF2-40B4-BE49-F238E27FC236}">
                  <a16:creationId xmlns:a16="http://schemas.microsoft.com/office/drawing/2014/main" id="{BB40F260-1060-635A-680E-F2BC5C18C4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9165" name="TextBox 21">
              <a:extLst>
                <a:ext uri="{FF2B5EF4-FFF2-40B4-BE49-F238E27FC236}">
                  <a16:creationId xmlns:a16="http://schemas.microsoft.com/office/drawing/2014/main" id="{8DAE36B1-98B1-5C20-1D38-B2C08A7A9F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9166" name="TextBox 22">
              <a:extLst>
                <a:ext uri="{FF2B5EF4-FFF2-40B4-BE49-F238E27FC236}">
                  <a16:creationId xmlns:a16="http://schemas.microsoft.com/office/drawing/2014/main" id="{0E40CB28-78D3-2ACF-2F11-4F04082CF5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368046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9167" name="TextBox 24">
              <a:extLst>
                <a:ext uri="{FF2B5EF4-FFF2-40B4-BE49-F238E27FC236}">
                  <a16:creationId xmlns:a16="http://schemas.microsoft.com/office/drawing/2014/main" id="{DFFAAC76-A40E-FA9A-D331-49D1A3D94B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9168" name="TextBox 25">
              <a:extLst>
                <a:ext uri="{FF2B5EF4-FFF2-40B4-BE49-F238E27FC236}">
                  <a16:creationId xmlns:a16="http://schemas.microsoft.com/office/drawing/2014/main" id="{6C953347-B2C2-6D5E-5ADA-D0B01674BA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9169" name="TextBox 26">
              <a:extLst>
                <a:ext uri="{FF2B5EF4-FFF2-40B4-BE49-F238E27FC236}">
                  <a16:creationId xmlns:a16="http://schemas.microsoft.com/office/drawing/2014/main" id="{AF46413D-C5C8-D63A-C4D2-F1E67D9FDE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9170" name="TextBox 27">
              <a:extLst>
                <a:ext uri="{FF2B5EF4-FFF2-40B4-BE49-F238E27FC236}">
                  <a16:creationId xmlns:a16="http://schemas.microsoft.com/office/drawing/2014/main" id="{A8451BD7-17E2-3495-2AF9-3F97E58361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49171" name="TextBox 28">
              <a:extLst>
                <a:ext uri="{FF2B5EF4-FFF2-40B4-BE49-F238E27FC236}">
                  <a16:creationId xmlns:a16="http://schemas.microsoft.com/office/drawing/2014/main" id="{806A3412-158B-BE4B-51A1-1E06FC242C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B050"/>
                  </a:solidFill>
                </a:rPr>
                <a:t>o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4690DC2-0E0F-FFD5-0B58-B42C4A2E0635}"/>
                </a:ext>
              </a:extLst>
            </p:cNvPr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1F978F9-4E27-6A87-5318-5BC4CBFA39B6}"/>
                </a:ext>
              </a:extLst>
            </p:cNvPr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174" name="TextBox 32">
              <a:extLst>
                <a:ext uri="{FF2B5EF4-FFF2-40B4-BE49-F238E27FC236}">
                  <a16:creationId xmlns:a16="http://schemas.microsoft.com/office/drawing/2014/main" id="{5A6CA3B5-DB50-EFB7-01AE-874C4AD04B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x2</a:t>
              </a:r>
            </a:p>
          </p:txBody>
        </p:sp>
        <p:sp>
          <p:nvSpPr>
            <p:cNvPr id="49175" name="TextBox 33">
              <a:extLst>
                <a:ext uri="{FF2B5EF4-FFF2-40B4-BE49-F238E27FC236}">
                  <a16:creationId xmlns:a16="http://schemas.microsoft.com/office/drawing/2014/main" id="{A4568276-6169-7A27-AEF4-DC7E458073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x1</a:t>
              </a: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8407B9F-2863-C6B1-52E0-10E7D1657F4A}"/>
              </a:ext>
            </a:extLst>
          </p:cNvPr>
          <p:cNvCxnSpPr/>
          <p:nvPr/>
        </p:nvCxnSpPr>
        <p:spPr>
          <a:xfrm>
            <a:off x="7010400" y="3352800"/>
            <a:ext cx="40386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A822DAE-040D-B05B-03F0-364513B2AA3C}"/>
              </a:ext>
            </a:extLst>
          </p:cNvPr>
          <p:cNvCxnSpPr/>
          <p:nvPr/>
        </p:nvCxnSpPr>
        <p:spPr>
          <a:xfrm>
            <a:off x="6934200" y="3771900"/>
            <a:ext cx="4267200" cy="7239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196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4D3F6-8AC5-B294-9E87-365FE6DD0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SVM Terminology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FCD2B5-55A4-1230-6625-0E4C4F45E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7607063" cy="6096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574A62D-333A-A8BE-573D-79ED56482DD9}"/>
              </a:ext>
            </a:extLst>
          </p:cNvPr>
          <p:cNvCxnSpPr/>
          <p:nvPr/>
        </p:nvCxnSpPr>
        <p:spPr>
          <a:xfrm flipH="1">
            <a:off x="7315200" y="4800600"/>
            <a:ext cx="152400" cy="3048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74CBEC-7E42-0CD2-2F51-F1166D510FB2}"/>
                  </a:ext>
                </a:extLst>
              </p:cNvPr>
              <p:cNvSpPr txBox="1"/>
              <p:nvPr/>
            </p:nvSpPr>
            <p:spPr>
              <a:xfrm>
                <a:off x="8458200" y="4632234"/>
                <a:ext cx="3581400" cy="1956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</a:rPr>
                  <a:t>Margin</a:t>
                </a:r>
                <a:r>
                  <a:rPr lang="en-US" sz="2000" dirty="0"/>
                  <a:t>: the distance of examples (in feature space) from the decision boundary</a:t>
                </a:r>
              </a:p>
              <a:p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den>
                    </m:f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∈{−1,1}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74CBEC-7E42-0CD2-2F51-F1166D510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4632234"/>
                <a:ext cx="3581400" cy="1956113"/>
              </a:xfrm>
              <a:prstGeom prst="rect">
                <a:avLst/>
              </a:prstGeom>
              <a:blipFill>
                <a:blip r:embed="rId3"/>
                <a:stretch>
                  <a:fillRect l="-1874" t="-1558" b="-2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6B0A4DC-B3F7-9273-C2FB-8FA67B2ADEE0}"/>
              </a:ext>
            </a:extLst>
          </p:cNvPr>
          <p:cNvCxnSpPr/>
          <p:nvPr/>
        </p:nvCxnSpPr>
        <p:spPr>
          <a:xfrm flipH="1">
            <a:off x="6794737" y="4927600"/>
            <a:ext cx="152400" cy="3048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627B562-3527-5514-0497-B5F7C7E9F662}"/>
              </a:ext>
            </a:extLst>
          </p:cNvPr>
          <p:cNvSpPr txBox="1"/>
          <p:nvPr/>
        </p:nvSpPr>
        <p:spPr>
          <a:xfrm>
            <a:off x="7391400" y="2124298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Support Vector</a:t>
            </a:r>
            <a:r>
              <a:rPr lang="en-US" sz="2000" dirty="0"/>
              <a:t>: an example that lies on the margin (circled points)</a:t>
            </a:r>
          </a:p>
        </p:txBody>
      </p:sp>
    </p:spTree>
    <p:extLst>
      <p:ext uri="{BB962C8B-B14F-4D97-AF65-F5344CB8AC3E}">
        <p14:creationId xmlns:p14="http://schemas.microsoft.com/office/powerpoint/2010/main" val="397882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9154" name="Title 1">
                <a:extLst>
                  <a:ext uri="{FF2B5EF4-FFF2-40B4-BE49-F238E27FC236}">
                    <a16:creationId xmlns:a16="http://schemas.microsoft.com/office/drawing/2014/main" id="{BD4EAFCA-F6F2-545D-5328-91B79061F32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SVMs minimize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b="1" dirty="0"/>
                  <a:t> </a:t>
                </a:r>
                <a:r>
                  <a:rPr lang="en-US" altLang="en-US" dirty="0"/>
                  <a:t>while preserving a margin of 1</a:t>
                </a:r>
                <a:endParaRPr lang="en-US" altLang="en-US" b="1" dirty="0"/>
              </a:p>
            </p:txBody>
          </p:sp>
        </mc:Choice>
        <mc:Fallback xmlns="">
          <p:sp>
            <p:nvSpPr>
              <p:cNvPr id="49154" name="Title 1">
                <a:extLst>
                  <a:ext uri="{FF2B5EF4-FFF2-40B4-BE49-F238E27FC236}">
                    <a16:creationId xmlns:a16="http://schemas.microsoft.com/office/drawing/2014/main" id="{BD4EAFCA-F6F2-545D-5328-91B79061F3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944" r="-667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14">
            <a:extLst>
              <a:ext uri="{FF2B5EF4-FFF2-40B4-BE49-F238E27FC236}">
                <a16:creationId xmlns:a16="http://schemas.microsoft.com/office/drawing/2014/main" id="{712B511F-6867-159E-92CD-0A3C4130B1C6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720056"/>
            <a:ext cx="4038600" cy="3417888"/>
            <a:chOff x="4267200" y="2667000"/>
            <a:chExt cx="4038600" cy="3417332"/>
          </a:xfrm>
        </p:grpSpPr>
        <p:sp>
          <p:nvSpPr>
            <p:cNvPr id="4" name="TextBox 15">
              <a:extLst>
                <a:ext uri="{FF2B5EF4-FFF2-40B4-BE49-F238E27FC236}">
                  <a16:creationId xmlns:a16="http://schemas.microsoft.com/office/drawing/2014/main" id="{3D840B2B-4A10-C63A-603C-51D96C0DC2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" name="TextBox 16">
              <a:extLst>
                <a:ext uri="{FF2B5EF4-FFF2-40B4-BE49-F238E27FC236}">
                  <a16:creationId xmlns:a16="http://schemas.microsoft.com/office/drawing/2014/main" id="{BDDCE828-5E22-7946-E04A-7E9427E405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6" name="TextBox 17">
              <a:extLst>
                <a:ext uri="{FF2B5EF4-FFF2-40B4-BE49-F238E27FC236}">
                  <a16:creationId xmlns:a16="http://schemas.microsoft.com/office/drawing/2014/main" id="{77688CE8-23E0-C582-4A0B-C3590E3AA0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7" name="TextBox 18">
              <a:extLst>
                <a:ext uri="{FF2B5EF4-FFF2-40B4-BE49-F238E27FC236}">
                  <a16:creationId xmlns:a16="http://schemas.microsoft.com/office/drawing/2014/main" id="{2D4F4CAA-F0A1-C972-3B40-DCD3857629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8" name="TextBox 19">
              <a:extLst>
                <a:ext uri="{FF2B5EF4-FFF2-40B4-BE49-F238E27FC236}">
                  <a16:creationId xmlns:a16="http://schemas.microsoft.com/office/drawing/2014/main" id="{0917B138-9E86-9B77-5631-92502737D1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2894" y="3662968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9" name="TextBox 20">
              <a:extLst>
                <a:ext uri="{FF2B5EF4-FFF2-40B4-BE49-F238E27FC236}">
                  <a16:creationId xmlns:a16="http://schemas.microsoft.com/office/drawing/2014/main" id="{0CF9569B-312C-22F6-A033-13BC7D4047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8694" y="3318812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0" name="TextBox 21">
              <a:extLst>
                <a:ext uri="{FF2B5EF4-FFF2-40B4-BE49-F238E27FC236}">
                  <a16:creationId xmlns:a16="http://schemas.microsoft.com/office/drawing/2014/main" id="{DAE173E0-5BF9-4DB3-74AF-D7A2518459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1" name="TextBox 22">
              <a:extLst>
                <a:ext uri="{FF2B5EF4-FFF2-40B4-BE49-F238E27FC236}">
                  <a16:creationId xmlns:a16="http://schemas.microsoft.com/office/drawing/2014/main" id="{B6209A19-C8FB-DD6D-970D-0538624F4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368046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2" name="TextBox 24">
              <a:extLst>
                <a:ext uri="{FF2B5EF4-FFF2-40B4-BE49-F238E27FC236}">
                  <a16:creationId xmlns:a16="http://schemas.microsoft.com/office/drawing/2014/main" id="{34AA83F7-3BD3-F8AC-0CB1-76F1DA5899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3" name="TextBox 25">
              <a:extLst>
                <a:ext uri="{FF2B5EF4-FFF2-40B4-BE49-F238E27FC236}">
                  <a16:creationId xmlns:a16="http://schemas.microsoft.com/office/drawing/2014/main" id="{10208759-7A56-CF03-D017-2BF52ECA74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4" name="TextBox 26">
              <a:extLst>
                <a:ext uri="{FF2B5EF4-FFF2-40B4-BE49-F238E27FC236}">
                  <a16:creationId xmlns:a16="http://schemas.microsoft.com/office/drawing/2014/main" id="{8C5A3649-5301-E32A-D816-153E6E55D4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5" name="TextBox 27">
              <a:extLst>
                <a:ext uri="{FF2B5EF4-FFF2-40B4-BE49-F238E27FC236}">
                  <a16:creationId xmlns:a16="http://schemas.microsoft.com/office/drawing/2014/main" id="{08DB239A-294A-1358-2970-16A4C45AA2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16" name="TextBox 28">
              <a:extLst>
                <a:ext uri="{FF2B5EF4-FFF2-40B4-BE49-F238E27FC236}">
                  <a16:creationId xmlns:a16="http://schemas.microsoft.com/office/drawing/2014/main" id="{B97B9B05-49E6-C31A-7179-0EC7BB8F0F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B050"/>
                  </a:solidFill>
                </a:rPr>
                <a:t>o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EE9EF7A-AC9D-2B1F-D584-CAB6E5871968}"/>
                </a:ext>
              </a:extLst>
            </p:cNvPr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E098109-2114-0BD7-DE9B-02FB5A574D1D}"/>
                </a:ext>
              </a:extLst>
            </p:cNvPr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32">
              <a:extLst>
                <a:ext uri="{FF2B5EF4-FFF2-40B4-BE49-F238E27FC236}">
                  <a16:creationId xmlns:a16="http://schemas.microsoft.com/office/drawing/2014/main" id="{8141239A-BF7C-DA6C-3DBA-C044CC8E99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x2</a:t>
              </a:r>
            </a:p>
          </p:txBody>
        </p:sp>
        <p:sp>
          <p:nvSpPr>
            <p:cNvPr id="20" name="TextBox 33">
              <a:extLst>
                <a:ext uri="{FF2B5EF4-FFF2-40B4-BE49-F238E27FC236}">
                  <a16:creationId xmlns:a16="http://schemas.microsoft.com/office/drawing/2014/main" id="{D04AF890-C8E1-A7A0-2463-D4DB74975C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x1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AFBEF57-A80C-6329-6EB8-2553AB9A88E1}"/>
              </a:ext>
            </a:extLst>
          </p:cNvPr>
          <p:cNvCxnSpPr/>
          <p:nvPr/>
        </p:nvCxnSpPr>
        <p:spPr>
          <a:xfrm>
            <a:off x="457200" y="2634456"/>
            <a:ext cx="4038600" cy="1524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7DC3091-3E08-9462-C889-8C21FBA60455}"/>
              </a:ext>
            </a:extLst>
          </p:cNvPr>
          <p:cNvCxnSpPr/>
          <p:nvPr/>
        </p:nvCxnSpPr>
        <p:spPr>
          <a:xfrm>
            <a:off x="609600" y="2489994"/>
            <a:ext cx="4038600" cy="152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6B63314-F129-1572-F498-585A1A1EDEDB}"/>
              </a:ext>
            </a:extLst>
          </p:cNvPr>
          <p:cNvCxnSpPr/>
          <p:nvPr/>
        </p:nvCxnSpPr>
        <p:spPr>
          <a:xfrm>
            <a:off x="522288" y="2851944"/>
            <a:ext cx="4038600" cy="152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0E51D5DA-585F-DD06-15FA-BFFB75967460}"/>
              </a:ext>
            </a:extLst>
          </p:cNvPr>
          <p:cNvSpPr/>
          <p:nvPr/>
        </p:nvSpPr>
        <p:spPr>
          <a:xfrm>
            <a:off x="1730375" y="2821781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AEB7DCF-8421-F580-574E-2E45292A9B57}"/>
              </a:ext>
            </a:extLst>
          </p:cNvPr>
          <p:cNvSpPr/>
          <p:nvPr/>
        </p:nvSpPr>
        <p:spPr>
          <a:xfrm>
            <a:off x="3089275" y="3320256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EEC22D2-EA23-ACC8-1A61-728F3E54E653}"/>
              </a:ext>
            </a:extLst>
          </p:cNvPr>
          <p:cNvSpPr/>
          <p:nvPr/>
        </p:nvSpPr>
        <p:spPr>
          <a:xfrm>
            <a:off x="2568575" y="3548856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6B01CF-FD21-C401-57C5-29E3D12233B1}"/>
              </a:ext>
            </a:extLst>
          </p:cNvPr>
          <p:cNvSpPr txBox="1"/>
          <p:nvPr/>
        </p:nvSpPr>
        <p:spPr>
          <a:xfrm>
            <a:off x="664229" y="5358606"/>
            <a:ext cx="4460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Decision boundary depends only on “support vectors” (circled)</a:t>
            </a: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D2F05792-B8A0-1941-3209-3600E8690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7900" y="3548856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9" name="TextBox 16">
            <a:extLst>
              <a:ext uri="{FF2B5EF4-FFF2-40B4-BE49-F238E27FC236}">
                <a16:creationId xmlns:a16="http://schemas.microsoft.com/office/drawing/2014/main" id="{242E801E-75B4-11AA-6F0F-AE5525DE7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0300" y="3636664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0" name="TextBox 16">
            <a:extLst>
              <a:ext uri="{FF2B5EF4-FFF2-40B4-BE49-F238E27FC236}">
                <a16:creationId xmlns:a16="http://schemas.microsoft.com/office/drawing/2014/main" id="{F28676C1-740A-326A-4053-1D22D312F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2700" y="3701256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3" name="TextBox 16">
            <a:extLst>
              <a:ext uri="{FF2B5EF4-FFF2-40B4-BE49-F238E27FC236}">
                <a16:creationId xmlns:a16="http://schemas.microsoft.com/office/drawing/2014/main" id="{95A4B760-599B-C776-C009-8CF074F14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560464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4" name="TextBox 16">
            <a:extLst>
              <a:ext uri="{FF2B5EF4-FFF2-40B4-BE49-F238E27FC236}">
                <a16:creationId xmlns:a16="http://schemas.microsoft.com/office/drawing/2014/main" id="{AABC4D56-F66C-E54B-B81D-83179BF56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548856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5" name="TextBox 16">
            <a:extLst>
              <a:ext uri="{FF2B5EF4-FFF2-40B4-BE49-F238E27FC236}">
                <a16:creationId xmlns:a16="http://schemas.microsoft.com/office/drawing/2014/main" id="{53D1F064-DB18-EC78-D4E2-D465DDF1C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472656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7" name="TextBox 16">
            <a:extLst>
              <a:ext uri="{FF2B5EF4-FFF2-40B4-BE49-F238E27FC236}">
                <a16:creationId xmlns:a16="http://schemas.microsoft.com/office/drawing/2014/main" id="{EAAD037C-74BA-8954-1F20-4854119E8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434034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8" name="TextBox 16">
            <a:extLst>
              <a:ext uri="{FF2B5EF4-FFF2-40B4-BE49-F238E27FC236}">
                <a16:creationId xmlns:a16="http://schemas.microsoft.com/office/drawing/2014/main" id="{A2BE08C2-C3AF-C97E-18D3-602371094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472656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0" name="TextBox 27">
            <a:extLst>
              <a:ext uri="{FF2B5EF4-FFF2-40B4-BE49-F238E27FC236}">
                <a16:creationId xmlns:a16="http://schemas.microsoft.com/office/drawing/2014/main" id="{4CD2DEFD-77EF-F8B3-02E3-529086895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4670" y="3859461"/>
            <a:ext cx="325730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B050"/>
                </a:solidFill>
              </a:rPr>
              <a:t>o</a:t>
            </a:r>
          </a:p>
        </p:txBody>
      </p:sp>
      <p:sp>
        <p:nvSpPr>
          <p:cNvPr id="42" name="TextBox 27">
            <a:extLst>
              <a:ext uri="{FF2B5EF4-FFF2-40B4-BE49-F238E27FC236}">
                <a16:creationId xmlns:a16="http://schemas.microsoft.com/office/drawing/2014/main" id="{11D06D0E-A07C-3B4E-8FE4-ECBFE4369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8165" y="4013994"/>
            <a:ext cx="325730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B050"/>
                </a:solidFill>
              </a:rPr>
              <a:t>o</a:t>
            </a:r>
          </a:p>
        </p:txBody>
      </p:sp>
      <p:sp>
        <p:nvSpPr>
          <p:cNvPr id="43" name="TextBox 27">
            <a:extLst>
              <a:ext uri="{FF2B5EF4-FFF2-40B4-BE49-F238E27FC236}">
                <a16:creationId xmlns:a16="http://schemas.microsoft.com/office/drawing/2014/main" id="{F97C82D4-77F1-835E-6B04-2F1873E64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6760" y="4166892"/>
            <a:ext cx="325730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B050"/>
                </a:solidFill>
              </a:rPr>
              <a:t>o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E70AC40-FE54-94D0-67A0-367CF4F07719}"/>
              </a:ext>
            </a:extLst>
          </p:cNvPr>
          <p:cNvSpPr txBox="1"/>
          <p:nvPr/>
        </p:nvSpPr>
        <p:spPr>
          <a:xfrm>
            <a:off x="1458265" y="1584958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Optimized SVM Model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65A782E-B0F5-FAF2-1A70-A097743A2AD8}"/>
              </a:ext>
            </a:extLst>
          </p:cNvPr>
          <p:cNvSpPr txBox="1"/>
          <p:nvPr/>
        </p:nvSpPr>
        <p:spPr>
          <a:xfrm>
            <a:off x="4495800" y="4093430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30000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+b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=0</a:t>
            </a:r>
            <a:endParaRPr lang="en-US" baseline="30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6" name="Group 14">
            <a:extLst>
              <a:ext uri="{FF2B5EF4-FFF2-40B4-BE49-F238E27FC236}">
                <a16:creationId xmlns:a16="http://schemas.microsoft.com/office/drawing/2014/main" id="{F88D2B41-1F5C-E32B-2F95-1CB5FCB8188C}"/>
              </a:ext>
            </a:extLst>
          </p:cNvPr>
          <p:cNvGrpSpPr>
            <a:grpSpLocks/>
          </p:cNvGrpSpPr>
          <p:nvPr/>
        </p:nvGrpSpPr>
        <p:grpSpPr bwMode="auto">
          <a:xfrm>
            <a:off x="6060260" y="1732755"/>
            <a:ext cx="4038600" cy="3417888"/>
            <a:chOff x="4267200" y="2667000"/>
            <a:chExt cx="4038600" cy="3417332"/>
          </a:xfrm>
        </p:grpSpPr>
        <p:sp>
          <p:nvSpPr>
            <p:cNvPr id="47" name="TextBox 15">
              <a:extLst>
                <a:ext uri="{FF2B5EF4-FFF2-40B4-BE49-F238E27FC236}">
                  <a16:creationId xmlns:a16="http://schemas.microsoft.com/office/drawing/2014/main" id="{11FC52D9-F88C-AD38-0C33-569FD27AD9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8" name="TextBox 16">
              <a:extLst>
                <a:ext uri="{FF2B5EF4-FFF2-40B4-BE49-F238E27FC236}">
                  <a16:creationId xmlns:a16="http://schemas.microsoft.com/office/drawing/2014/main" id="{CDD09F49-ECD2-F683-B5FD-F6AAB968E7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9" name="TextBox 17">
              <a:extLst>
                <a:ext uri="{FF2B5EF4-FFF2-40B4-BE49-F238E27FC236}">
                  <a16:creationId xmlns:a16="http://schemas.microsoft.com/office/drawing/2014/main" id="{D1A39324-3E46-8BFE-7474-E23B5A6422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0" name="TextBox 18">
              <a:extLst>
                <a:ext uri="{FF2B5EF4-FFF2-40B4-BE49-F238E27FC236}">
                  <a16:creationId xmlns:a16="http://schemas.microsoft.com/office/drawing/2014/main" id="{C5BD68C9-9E97-76B0-9E2F-F37ADB79F7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1" name="TextBox 19">
              <a:extLst>
                <a:ext uri="{FF2B5EF4-FFF2-40B4-BE49-F238E27FC236}">
                  <a16:creationId xmlns:a16="http://schemas.microsoft.com/office/drawing/2014/main" id="{B4A4FDDE-489B-35D2-82BC-DFDBB78096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2894" y="3662968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2" name="TextBox 20">
              <a:extLst>
                <a:ext uri="{FF2B5EF4-FFF2-40B4-BE49-F238E27FC236}">
                  <a16:creationId xmlns:a16="http://schemas.microsoft.com/office/drawing/2014/main" id="{0BA46A2C-15EF-6C06-87D4-FAEE086ECF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0238" y="3314645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3" name="TextBox 21">
              <a:extLst>
                <a:ext uri="{FF2B5EF4-FFF2-40B4-BE49-F238E27FC236}">
                  <a16:creationId xmlns:a16="http://schemas.microsoft.com/office/drawing/2014/main" id="{9BED5220-0F44-0E26-301D-97023CF7BA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4" name="TextBox 22">
              <a:extLst>
                <a:ext uri="{FF2B5EF4-FFF2-40B4-BE49-F238E27FC236}">
                  <a16:creationId xmlns:a16="http://schemas.microsoft.com/office/drawing/2014/main" id="{A1B08CD1-E2B2-F117-FAE8-2E87BD1105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368046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5" name="TextBox 24">
              <a:extLst>
                <a:ext uri="{FF2B5EF4-FFF2-40B4-BE49-F238E27FC236}">
                  <a16:creationId xmlns:a16="http://schemas.microsoft.com/office/drawing/2014/main" id="{59840A44-2393-0EBF-9D95-7233DC48F1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56" name="TextBox 25">
              <a:extLst>
                <a:ext uri="{FF2B5EF4-FFF2-40B4-BE49-F238E27FC236}">
                  <a16:creationId xmlns:a16="http://schemas.microsoft.com/office/drawing/2014/main" id="{295623E5-32D5-81EF-B120-25F9C19EA9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57" name="TextBox 26">
              <a:extLst>
                <a:ext uri="{FF2B5EF4-FFF2-40B4-BE49-F238E27FC236}">
                  <a16:creationId xmlns:a16="http://schemas.microsoft.com/office/drawing/2014/main" id="{5D5C814B-C8DE-5473-CB27-9C2D397D71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58" name="TextBox 27">
              <a:extLst>
                <a:ext uri="{FF2B5EF4-FFF2-40B4-BE49-F238E27FC236}">
                  <a16:creationId xmlns:a16="http://schemas.microsoft.com/office/drawing/2014/main" id="{9F3093E0-4FE4-A0FE-D268-A87BB05193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00B050"/>
                  </a:solidFill>
                </a:rPr>
                <a:t>o</a:t>
              </a:r>
            </a:p>
          </p:txBody>
        </p:sp>
        <p:sp>
          <p:nvSpPr>
            <p:cNvPr id="59" name="TextBox 28">
              <a:extLst>
                <a:ext uri="{FF2B5EF4-FFF2-40B4-BE49-F238E27FC236}">
                  <a16:creationId xmlns:a16="http://schemas.microsoft.com/office/drawing/2014/main" id="{999B8F8B-7E52-61E2-7628-C8567CBFAE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B050"/>
                  </a:solidFill>
                </a:rPr>
                <a:t>o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ECA21BBF-F5CC-7268-47AF-B780E2E867A1}"/>
                </a:ext>
              </a:extLst>
            </p:cNvPr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1D07B3E3-B9F1-F6B5-125E-A5F13BBCFD06}"/>
                </a:ext>
              </a:extLst>
            </p:cNvPr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32">
              <a:extLst>
                <a:ext uri="{FF2B5EF4-FFF2-40B4-BE49-F238E27FC236}">
                  <a16:creationId xmlns:a16="http://schemas.microsoft.com/office/drawing/2014/main" id="{2745F1BC-A0C6-CB90-D4D2-D5ABFCA422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x2</a:t>
              </a:r>
            </a:p>
          </p:txBody>
        </p:sp>
        <p:sp>
          <p:nvSpPr>
            <p:cNvPr id="63" name="TextBox 33">
              <a:extLst>
                <a:ext uri="{FF2B5EF4-FFF2-40B4-BE49-F238E27FC236}">
                  <a16:creationId xmlns:a16="http://schemas.microsoft.com/office/drawing/2014/main" id="{1C04FD40-C3C7-A816-E7B5-D4F48C8DEB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x1</a:t>
              </a:r>
            </a:p>
          </p:txBody>
        </p:sp>
      </p:grpSp>
      <p:cxnSp>
        <p:nvCxnSpPr>
          <p:cNvPr id="49152" name="Straight Connector 49151">
            <a:extLst>
              <a:ext uri="{FF2B5EF4-FFF2-40B4-BE49-F238E27FC236}">
                <a16:creationId xmlns:a16="http://schemas.microsoft.com/office/drawing/2014/main" id="{38E1E4A1-A91E-1A24-25D2-D7BCF36B5F96}"/>
              </a:ext>
            </a:extLst>
          </p:cNvPr>
          <p:cNvCxnSpPr>
            <a:cxnSpLocks/>
          </p:cNvCxnSpPr>
          <p:nvPr/>
        </p:nvCxnSpPr>
        <p:spPr>
          <a:xfrm>
            <a:off x="6604082" y="2558317"/>
            <a:ext cx="3755890" cy="19054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53" name="Straight Connector 49152">
            <a:extLst>
              <a:ext uri="{FF2B5EF4-FFF2-40B4-BE49-F238E27FC236}">
                <a16:creationId xmlns:a16="http://schemas.microsoft.com/office/drawing/2014/main" id="{1EC835CC-A29F-BA7F-0BD6-8BEAC1627661}"/>
              </a:ext>
            </a:extLst>
          </p:cNvPr>
          <p:cNvCxnSpPr>
            <a:cxnSpLocks/>
          </p:cNvCxnSpPr>
          <p:nvPr/>
        </p:nvCxnSpPr>
        <p:spPr>
          <a:xfrm flipH="1">
            <a:off x="7304087" y="3044828"/>
            <a:ext cx="277702" cy="28936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55" name="Straight Connector 49154">
            <a:extLst>
              <a:ext uri="{FF2B5EF4-FFF2-40B4-BE49-F238E27FC236}">
                <a16:creationId xmlns:a16="http://schemas.microsoft.com/office/drawing/2014/main" id="{60FC4FC0-5C12-B8F2-91D2-FDACDD8EC0EC}"/>
              </a:ext>
            </a:extLst>
          </p:cNvPr>
          <p:cNvCxnSpPr>
            <a:cxnSpLocks/>
          </p:cNvCxnSpPr>
          <p:nvPr/>
        </p:nvCxnSpPr>
        <p:spPr>
          <a:xfrm flipV="1">
            <a:off x="9954565" y="3917893"/>
            <a:ext cx="246360" cy="35683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73" name="TextBox 49172">
            <a:extLst>
              <a:ext uri="{FF2B5EF4-FFF2-40B4-BE49-F238E27FC236}">
                <a16:creationId xmlns:a16="http://schemas.microsoft.com/office/drawing/2014/main" id="{8F6F9E18-00F3-17CA-A88B-11F92E9303A4}"/>
              </a:ext>
            </a:extLst>
          </p:cNvPr>
          <p:cNvSpPr txBox="1"/>
          <p:nvPr/>
        </p:nvSpPr>
        <p:spPr>
          <a:xfrm>
            <a:off x="6604082" y="5208858"/>
            <a:ext cx="4460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Minimizes the sum of logistic error on all samples, so boundary should be further from dense regions</a:t>
            </a:r>
          </a:p>
        </p:txBody>
      </p:sp>
      <p:sp>
        <p:nvSpPr>
          <p:cNvPr id="49176" name="TextBox 16">
            <a:extLst>
              <a:ext uri="{FF2B5EF4-FFF2-40B4-BE49-F238E27FC236}">
                <a16:creationId xmlns:a16="http://schemas.microsoft.com/office/drawing/2014/main" id="{1D56AE3F-3ADB-3934-45BA-DCEED7068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9560" y="3561555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9177" name="TextBox 16">
            <a:extLst>
              <a:ext uri="{FF2B5EF4-FFF2-40B4-BE49-F238E27FC236}">
                <a16:creationId xmlns:a16="http://schemas.microsoft.com/office/drawing/2014/main" id="{B78B497C-3E59-6D3A-E15F-3D8099AF9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1960" y="3649363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9178" name="TextBox 16">
            <a:extLst>
              <a:ext uri="{FF2B5EF4-FFF2-40B4-BE49-F238E27FC236}">
                <a16:creationId xmlns:a16="http://schemas.microsoft.com/office/drawing/2014/main" id="{CE793889-5B19-5572-49C8-700F13654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4360" y="3713955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9179" name="TextBox 16">
            <a:extLst>
              <a:ext uri="{FF2B5EF4-FFF2-40B4-BE49-F238E27FC236}">
                <a16:creationId xmlns:a16="http://schemas.microsoft.com/office/drawing/2014/main" id="{86AC942E-5260-8541-7323-4681EE34A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8860" y="3573163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9180" name="TextBox 16">
            <a:extLst>
              <a:ext uri="{FF2B5EF4-FFF2-40B4-BE49-F238E27FC236}">
                <a16:creationId xmlns:a16="http://schemas.microsoft.com/office/drawing/2014/main" id="{8EE181BB-F029-B736-1A4D-28925A933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5060" y="3561555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9181" name="TextBox 16">
            <a:extLst>
              <a:ext uri="{FF2B5EF4-FFF2-40B4-BE49-F238E27FC236}">
                <a16:creationId xmlns:a16="http://schemas.microsoft.com/office/drawing/2014/main" id="{8C5E7A4C-1988-E37C-9CAD-A35D31BB3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6460" y="3485355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9182" name="TextBox 16">
            <a:extLst>
              <a:ext uri="{FF2B5EF4-FFF2-40B4-BE49-F238E27FC236}">
                <a16:creationId xmlns:a16="http://schemas.microsoft.com/office/drawing/2014/main" id="{8FF87611-B682-221A-5BE9-3FCFAE162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8860" y="3446733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9183" name="TextBox 16">
            <a:extLst>
              <a:ext uri="{FF2B5EF4-FFF2-40B4-BE49-F238E27FC236}">
                <a16:creationId xmlns:a16="http://schemas.microsoft.com/office/drawing/2014/main" id="{388BA433-27E4-B130-B4FA-B21EA3B08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1260" y="3485355"/>
            <a:ext cx="312906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9184" name="TextBox 27">
            <a:extLst>
              <a:ext uri="{FF2B5EF4-FFF2-40B4-BE49-F238E27FC236}">
                <a16:creationId xmlns:a16="http://schemas.microsoft.com/office/drawing/2014/main" id="{3FE9D809-0E81-1910-978E-F895E04E5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6330" y="3872160"/>
            <a:ext cx="325730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B050"/>
                </a:solidFill>
              </a:rPr>
              <a:t>o</a:t>
            </a:r>
          </a:p>
        </p:txBody>
      </p:sp>
      <p:sp>
        <p:nvSpPr>
          <p:cNvPr id="49185" name="TextBox 27">
            <a:extLst>
              <a:ext uri="{FF2B5EF4-FFF2-40B4-BE49-F238E27FC236}">
                <a16:creationId xmlns:a16="http://schemas.microsoft.com/office/drawing/2014/main" id="{26875ED7-9C2A-81A8-7C3A-844FAA901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9825" y="4026693"/>
            <a:ext cx="325730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B050"/>
                </a:solidFill>
              </a:rPr>
              <a:t>o</a:t>
            </a:r>
          </a:p>
        </p:txBody>
      </p:sp>
      <p:sp>
        <p:nvSpPr>
          <p:cNvPr id="49186" name="TextBox 27">
            <a:extLst>
              <a:ext uri="{FF2B5EF4-FFF2-40B4-BE49-F238E27FC236}">
                <a16:creationId xmlns:a16="http://schemas.microsoft.com/office/drawing/2014/main" id="{3B17E648-080E-C424-5DC1-0DCF1A38A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8420" y="4179591"/>
            <a:ext cx="325730" cy="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B050"/>
                </a:solidFill>
              </a:rPr>
              <a:t>o</a:t>
            </a:r>
          </a:p>
        </p:txBody>
      </p:sp>
      <p:sp>
        <p:nvSpPr>
          <p:cNvPr id="49187" name="TextBox 49186">
            <a:extLst>
              <a:ext uri="{FF2B5EF4-FFF2-40B4-BE49-F238E27FC236}">
                <a16:creationId xmlns:a16="http://schemas.microsoft.com/office/drawing/2014/main" id="{EB062559-5D41-973D-B3A6-F0955053F347}"/>
              </a:ext>
            </a:extLst>
          </p:cNvPr>
          <p:cNvSpPr txBox="1"/>
          <p:nvPr/>
        </p:nvSpPr>
        <p:spPr>
          <a:xfrm>
            <a:off x="6564684" y="1484721"/>
            <a:ext cx="505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Optimized Linear Logistic Regression Model</a:t>
            </a:r>
          </a:p>
        </p:txBody>
      </p:sp>
      <p:sp>
        <p:nvSpPr>
          <p:cNvPr id="49188" name="TextBox 49187">
            <a:extLst>
              <a:ext uri="{FF2B5EF4-FFF2-40B4-BE49-F238E27FC236}">
                <a16:creationId xmlns:a16="http://schemas.microsoft.com/office/drawing/2014/main" id="{2DECA8EB-FFFD-39E7-4493-AEA5E1E6ABB3}"/>
              </a:ext>
            </a:extLst>
          </p:cNvPr>
          <p:cNvSpPr txBox="1"/>
          <p:nvPr/>
        </p:nvSpPr>
        <p:spPr>
          <a:xfrm>
            <a:off x="10365525" y="4282306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30000" dirty="0" err="1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+b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=0</a:t>
            </a:r>
            <a:endParaRPr lang="en-US" baseline="30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349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C157B-7198-0909-AA7D-3C64BCB46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SVMs achieve good generalization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76DF76-D02A-14F8-C552-7730E0C665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6324600" cy="5867400"/>
              </a:xfrm>
            </p:spPr>
            <p:txBody>
              <a:bodyPr>
                <a:normAutofit fontScale="70000" lnSpcReduction="20000"/>
              </a:bodyPr>
              <a:lstStyle/>
              <a:p>
                <a:endParaRPr lang="en-US" dirty="0"/>
              </a:p>
              <a:p>
                <a:r>
                  <a:rPr lang="en-US" dirty="0"/>
                  <a:t>Maximizing the margin – if all examples are far from the boundary, it is less likely that some test sample will end up on the wrong side of the boundary</a:t>
                </a:r>
              </a:p>
              <a:p>
                <a:pPr lvl="1"/>
                <a:r>
                  <a:rPr lang="en-US" dirty="0"/>
                  <a:t>If classes are linearly separable, the scores can be arbitrarily increased by scaling </a:t>
                </a:r>
                <a:r>
                  <a:rPr lang="en-US" b="1" dirty="0"/>
                  <a:t>w</a:t>
                </a:r>
                <a:r>
                  <a:rPr lang="en-US" dirty="0"/>
                  <a:t>, so optimization is expressed as </a:t>
                </a:r>
                <a:r>
                  <a:rPr lang="en-US" altLang="en-US" dirty="0"/>
                  <a:t>minimize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altLang="en-US" b="1" dirty="0"/>
                  <a:t> </a:t>
                </a:r>
                <a:r>
                  <a:rPr lang="en-US" altLang="en-US" dirty="0"/>
                  <a:t>while preserving a margin of 1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Dependence on few training samples – most training data points could be removed without affecting the decision boundary, which gives an upper bound on the generalization error</a:t>
                </a:r>
              </a:p>
              <a:p>
                <a:endParaRPr lang="en-US" dirty="0"/>
              </a:p>
              <a:p>
                <a:r>
                  <a:rPr lang="en-US" dirty="0"/>
                  <a:t>E.g., expected test error is &lt;= than the smaller of:</a:t>
                </a:r>
              </a:p>
              <a:p>
                <a:pPr marL="971550" lvl="1" indent="-514350">
                  <a:buAutoNum type="alphaLcPeriod"/>
                </a:pPr>
                <a:r>
                  <a:rPr lang="en-US" dirty="0"/>
                  <a:t>% of training samples that are support vectors</a:t>
                </a:r>
              </a:p>
              <a:p>
                <a:pPr marL="971550" lvl="1" indent="-514350">
                  <a:buAutoNum type="alphaLcPeriod"/>
                </a:pPr>
                <a:r>
                  <a:rPr lang="en-US" dirty="0"/>
                  <a:t>D</a:t>
                </a:r>
                <a:r>
                  <a:rPr lang="en-US" baseline="30000" dirty="0"/>
                  <a:t>2</a:t>
                </a:r>
                <a:r>
                  <a:rPr lang="en-US" dirty="0"/>
                  <a:t>/m</a:t>
                </a:r>
                <a:r>
                  <a:rPr lang="en-US" baseline="30000" dirty="0"/>
                  <a:t>2</a:t>
                </a:r>
                <a:r>
                  <a:rPr lang="en-US" dirty="0"/>
                  <a:t>/N, the diameter of the data compared to the margin divided by the number of examples</a:t>
                </a:r>
              </a:p>
              <a:p>
                <a:pPr marL="457200" lvl="1" indent="0">
                  <a:buNone/>
                </a:pPr>
                <a:r>
                  <a:rPr lang="en-US" baseline="30000" dirty="0"/>
                  <a:t>(see </a:t>
                </a:r>
                <a:r>
                  <a:rPr lang="en-US" baseline="30000" dirty="0">
                    <a:hlinkClick r:id="rId2"/>
                  </a:rPr>
                  <a:t>proof</a:t>
                </a:r>
                <a:r>
                  <a:rPr lang="en-US" baseline="30000" dirty="0"/>
                  <a:t>)</a:t>
                </a:r>
              </a:p>
              <a:p>
                <a:pPr marL="971550" lvl="1" indent="-514350">
                  <a:buAutoNum type="alphaL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76DF76-D02A-14F8-C552-7730E0C665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6324600" cy="5867400"/>
              </a:xfrm>
              <a:blipFill>
                <a:blip r:embed="rId3"/>
                <a:stretch>
                  <a:fillRect l="-1060" r="-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>
            <a:extLst>
              <a:ext uri="{FF2B5EF4-FFF2-40B4-BE49-F238E27FC236}">
                <a16:creationId xmlns:a16="http://schemas.microsoft.com/office/drawing/2014/main" id="{5E8DF040-A202-DD86-234B-67399FF73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2476501"/>
            <a:ext cx="4194032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00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DD708-12C9-B125-590F-0B0542875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SVM in Line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arly</a:t>
            </a:r>
            <a:r>
              <a:rPr lang="en-US" dirty="0"/>
              <a:t> Separable Case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B9D214-7D6C-1B55-1DB3-C9C4FE15DFAF}"/>
              </a:ext>
            </a:extLst>
          </p:cNvPr>
          <p:cNvSpPr/>
          <p:nvPr/>
        </p:nvSpPr>
        <p:spPr>
          <a:xfrm>
            <a:off x="6477000" y="914400"/>
            <a:ext cx="1981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C3A2297-85E7-6ACC-19E0-F6B7C8930C5C}"/>
                  </a:ext>
                </a:extLst>
              </p:cNvPr>
              <p:cNvSpPr txBox="1"/>
              <p:nvPr/>
            </p:nvSpPr>
            <p:spPr>
              <a:xfrm>
                <a:off x="7107381" y="1524000"/>
                <a:ext cx="5098474" cy="3171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+mj-lt"/>
                  </a:rPr>
                  <a:t>Optimization</a:t>
                </a:r>
              </a:p>
              <a:p>
                <a:endParaRPr lang="en-US" sz="3200" b="1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  <a:p>
                <a:pPr algn="ctr"/>
                <a:endParaRPr lang="en-US" sz="1200" dirty="0"/>
              </a:p>
              <a:p>
                <a:pPr algn="ctr"/>
                <a:r>
                  <a:rPr lang="en-US" sz="3200" dirty="0"/>
                  <a:t>subject to </a:t>
                </a:r>
              </a:p>
              <a:p>
                <a:pPr algn="ctr"/>
                <a:endParaRPr lang="en-US" sz="1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C3A2297-85E7-6ACC-19E0-F6B7C8930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381" y="1524000"/>
                <a:ext cx="5098474" cy="3171509"/>
              </a:xfrm>
              <a:prstGeom prst="rect">
                <a:avLst/>
              </a:prstGeom>
              <a:blipFill>
                <a:blip r:embed="rId2"/>
                <a:stretch>
                  <a:fillRect t="-2500" b="-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88EFC0-A48C-07BD-C131-70D98BFAC02E}"/>
                  </a:ext>
                </a:extLst>
              </p:cNvPr>
              <p:cNvSpPr txBox="1"/>
              <p:nvPr/>
            </p:nvSpPr>
            <p:spPr>
              <a:xfrm>
                <a:off x="803563" y="1600200"/>
                <a:ext cx="509847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+mj-lt"/>
                  </a:rPr>
                  <a:t>Prediction</a:t>
                </a:r>
              </a:p>
              <a:p>
                <a:endParaRPr lang="en-US" sz="3200" b="1" dirty="0">
                  <a:latin typeface="+mj-lt"/>
                </a:endParaRPr>
              </a:p>
              <a:p>
                <a:pPr algn="ctr"/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sign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88EFC0-A48C-07BD-C131-70D98BFAC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63" y="1600200"/>
                <a:ext cx="5098474" cy="1754326"/>
              </a:xfrm>
              <a:prstGeom prst="rect">
                <a:avLst/>
              </a:prstGeom>
              <a:blipFill>
                <a:blip r:embed="rId3"/>
                <a:stretch>
                  <a:fillRect t="-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AAFE1E-6141-0790-0472-9C8CAC1FF425}"/>
                  </a:ext>
                </a:extLst>
              </p:cNvPr>
              <p:cNvSpPr txBox="1"/>
              <p:nvPr/>
            </p:nvSpPr>
            <p:spPr>
              <a:xfrm>
                <a:off x="1015725" y="5943600"/>
                <a:ext cx="105666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Here,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∈{−1,1}</m:t>
                    </m:r>
                  </m:oMath>
                </a14:m>
                <a:r>
                  <a:rPr lang="en-US" sz="2000" dirty="0"/>
                  <a:t> which is a common convention that simplifies notation for binary classifiers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AAFE1E-6141-0790-0472-9C8CAC1FF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725" y="5943600"/>
                <a:ext cx="10566675" cy="400110"/>
              </a:xfrm>
              <a:prstGeom prst="rect">
                <a:avLst/>
              </a:prstGeom>
              <a:blipFill>
                <a:blip r:embed="rId4"/>
                <a:stretch>
                  <a:fillRect l="-635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5655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92271</TotalTime>
  <Words>1545</Words>
  <Application>Microsoft Office PowerPoint</Application>
  <PresentationFormat>Widescreen</PresentationFormat>
  <Paragraphs>322</Paragraphs>
  <Slides>47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Cambria Math</vt:lpstr>
      <vt:lpstr>Office Theme</vt:lpstr>
      <vt:lpstr>SVMs and SGD</vt:lpstr>
      <vt:lpstr>Previously, we learned…</vt:lpstr>
      <vt:lpstr>Support Vector Machines (SVMs)</vt:lpstr>
      <vt:lpstr>This lecture</vt:lpstr>
      <vt:lpstr>What is the best linear classifier?</vt:lpstr>
      <vt:lpstr>SVM Terminology</vt:lpstr>
      <vt:lpstr>SVMs minimize w^T w while preserving a margin of 1</vt:lpstr>
      <vt:lpstr>Why SVMs achieve good generalization</vt:lpstr>
      <vt:lpstr>SVM in Linearly Separable Case</vt:lpstr>
      <vt:lpstr>SVM in Non-Linearly Separable Case</vt:lpstr>
      <vt:lpstr>PowerPoint Presentation</vt:lpstr>
      <vt:lpstr>Sometimes non-linear optimization is written in terms of “slack variables”</vt:lpstr>
      <vt:lpstr>PowerPoint Presentation</vt:lpstr>
      <vt:lpstr>Representer theorem</vt:lpstr>
      <vt:lpstr>Primal vs. Dual Formulations of SVM</vt:lpstr>
      <vt:lpstr>For SVM, α is sparse (most values are zero)</vt:lpstr>
      <vt:lpstr>But what if the decision boundary is not even close to linear?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Decreasing C gives a wider soft margin</vt:lpstr>
      <vt:lpstr>Decreasing sigma makes it more like nearest neighbor</vt:lpstr>
      <vt:lpstr>PowerPoint Presentation</vt:lpstr>
      <vt:lpstr>Stretch break</vt:lpstr>
      <vt:lpstr>Example application of SVM: Dalal-Triggs 2005</vt:lpstr>
      <vt:lpstr>Example application of SVM: Dalal-Triggs 2005</vt:lpstr>
      <vt:lpstr>Example application of SVM: Dalal-Triggs 2005</vt:lpstr>
      <vt:lpstr>Using SVMs</vt:lpstr>
      <vt:lpstr>Pegasos: Primal Estimated sub-GrAdient SOlver for SVM (2011)</vt:lpstr>
      <vt:lpstr>Gradient Descent Visualization</vt:lpstr>
      <vt:lpstr>Pegasos algorithm: Stochastic Gradient Descent (SGD)</vt:lpstr>
      <vt:lpstr>Pegasos with mini-batch</vt:lpstr>
      <vt:lpstr>SGD applies to many losses</vt:lpstr>
      <vt:lpstr>SGD is fast compared to other optimization approaches</vt:lpstr>
      <vt:lpstr>Experiments with Linear SVM</vt:lpstr>
      <vt:lpstr>Experiments using Gaussian kernel SVM (see paper for kernelized Pegasos algorithm)</vt:lpstr>
      <vt:lpstr>Effect of mini-batch size</vt:lpstr>
      <vt:lpstr>Effect of sampling procedure: randomly ordered  epochs is best</vt:lpstr>
      <vt:lpstr>Learning rate comparison</vt:lpstr>
      <vt:lpstr>Pegasos: take-ways and surprising facts</vt:lpstr>
      <vt:lpstr>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240</cp:revision>
  <cp:lastPrinted>2023-01-18T22:14:20Z</cp:lastPrinted>
  <dcterms:created xsi:type="dcterms:W3CDTF">2009-12-16T02:55:56Z</dcterms:created>
  <dcterms:modified xsi:type="dcterms:W3CDTF">2023-02-09T04:46:14Z</dcterms:modified>
</cp:coreProperties>
</file>